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1"/>
    <p:sldMasterId id="2147483696" r:id="rId2"/>
  </p:sldMasterIdLst>
  <p:notesMasterIdLst>
    <p:notesMasterId r:id="rId17"/>
  </p:notesMasterIdLst>
  <p:sldIdLst>
    <p:sldId id="299" r:id="rId3"/>
    <p:sldId id="301" r:id="rId4"/>
    <p:sldId id="302" r:id="rId5"/>
    <p:sldId id="369" r:id="rId6"/>
    <p:sldId id="377" r:id="rId7"/>
    <p:sldId id="376" r:id="rId8"/>
    <p:sldId id="365" r:id="rId9"/>
    <p:sldId id="375" r:id="rId10"/>
    <p:sldId id="366" r:id="rId11"/>
    <p:sldId id="372" r:id="rId12"/>
    <p:sldId id="367" r:id="rId13"/>
    <p:sldId id="373" r:id="rId14"/>
    <p:sldId id="338" r:id="rId15"/>
    <p:sldId id="368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F36105-7718-433E-A27C-FAB4C2B1EA48}" v="57" dt="2022-12-12T14:47:51.373"/>
    <p1510:client id="{96FEFE1F-BB69-493F-9EA0-24D4FD6DD260}" v="314" dt="2022-12-13T01:40:50.206"/>
    <p1510:client id="{AF43D63F-E103-704B-B24E-BACC8801457F}" v="215" dt="2022-12-12T14:02:26.841"/>
    <p1510:client id="{BE3D0CF5-5105-4248-B336-6853545F06E3}" v="3" dt="2022-12-12T05:43:00.1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204" autoAdjust="0"/>
  </p:normalViewPr>
  <p:slideViewPr>
    <p:cSldViewPr snapToGrid="0">
      <p:cViewPr varScale="1">
        <p:scale>
          <a:sx n="93" d="100"/>
          <a:sy n="93" d="100"/>
        </p:scale>
        <p:origin x="990" y="90"/>
      </p:cViewPr>
      <p:guideLst>
        <p:guide orient="horz" pos="14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775C7-74D8-4EB9-9F6A-1882D547BAD7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0FD12-3900-4BB4-BABF-7FB968CDE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72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10988-E855-4931-A888-6E855B7D4E5D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089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X:1</a:t>
            </a:r>
            <a:r>
              <a:rPr lang="zh-TW" altLang="en-US" dirty="0"/>
              <a:t>*</a:t>
            </a:r>
            <a:r>
              <a:rPr lang="en-US" altLang="zh-TW" dirty="0"/>
              <a:t>786(</a:t>
            </a:r>
            <a:r>
              <a:rPr lang="zh-TW" altLang="en-US" dirty="0"/>
              <a:t>有經過</a:t>
            </a:r>
            <a:r>
              <a:rPr lang="en-US" altLang="zh-TW" dirty="0"/>
              <a:t>pooling)</a:t>
            </a:r>
          </a:p>
          <a:p>
            <a:r>
              <a:rPr lang="en-US" altLang="zh-TW" dirty="0"/>
              <a:t>A:786</a:t>
            </a:r>
            <a:r>
              <a:rPr lang="zh-TW" altLang="en-US" dirty="0"/>
              <a:t>*</a:t>
            </a:r>
            <a:r>
              <a:rPr lang="en-US" altLang="zh-TW" dirty="0"/>
              <a:t>2</a:t>
            </a:r>
          </a:p>
          <a:p>
            <a:r>
              <a:rPr lang="en-US" altLang="zh-TW" dirty="0"/>
              <a:t>Y:1</a:t>
            </a:r>
            <a:r>
              <a:rPr lang="zh-TW" altLang="en-US" dirty="0"/>
              <a:t>*</a:t>
            </a:r>
            <a:r>
              <a:rPr lang="en-US" altLang="zh-TW" dirty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A1E94-C858-498B-9B94-5BBA1E5FD6F2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pPr/>
              <a:t>10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5174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10988-E855-4931-A888-6E855B7D4E5D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786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短文長取</a:t>
            </a:r>
            <a:r>
              <a:rPr lang="en-US" altLang="zh-TW" dirty="0"/>
              <a:t>(3~9</a:t>
            </a:r>
            <a:r>
              <a:rPr lang="zh-TW" altLang="en-US" dirty="0"/>
              <a:t>句</a:t>
            </a:r>
            <a:r>
              <a:rPr lang="en-US" altLang="zh-TW" dirty="0"/>
              <a:t>)</a:t>
            </a:r>
            <a:r>
              <a:rPr lang="zh-TW" altLang="en-US" dirty="0"/>
              <a:t>做訓練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0FD12-3900-4BB4-BABF-7FB968CDE67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016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甚至能加入文章長短要素</a:t>
            </a:r>
            <a:r>
              <a:rPr lang="en-US" altLang="zh-TW" dirty="0"/>
              <a:t>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A1E94-C858-498B-9B94-5BBA1E5FD6F2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pPr/>
              <a:t>13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6811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10988-E855-4931-A888-6E855B7D4E5D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842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10988-E855-4931-A888-6E855B7D4E5D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139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10988-E855-4931-A888-6E855B7D4E5D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28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0FD12-3900-4BB4-BABF-7FB968CDE67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042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0FD12-3900-4BB4-BABF-7FB968CDE67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716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後來發現</a:t>
            </a:r>
            <a:r>
              <a:rPr lang="en-US" altLang="zh-TW" dirty="0"/>
              <a:t>read</a:t>
            </a:r>
            <a:r>
              <a:rPr lang="zh-TW" altLang="en-US" dirty="0"/>
              <a:t>時沒有加</a:t>
            </a:r>
            <a:r>
              <a:rPr lang="de-DE" altLang="zh-TW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encoding=</a:t>
            </a:r>
            <a:r>
              <a:rPr lang="de-DE" altLang="zh-TW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'utf-8'</a:t>
            </a:r>
            <a:endParaRPr lang="de-DE" altLang="zh-TW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0FD12-3900-4BB4-BABF-7FB968CDE67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357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10988-E855-4931-A888-6E855B7D4E5D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513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0FD12-3900-4BB4-BABF-7FB968CDE67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384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10988-E855-4931-A888-6E855B7D4E5D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353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69130">
            <a:off x="-1698841" y="-630203"/>
            <a:ext cx="2772768" cy="281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12734"/>
      </p:ext>
    </p:extLst>
  </p:cSld>
  <p:clrMapOvr>
    <a:masterClrMapping/>
  </p:clrMapOvr>
  <p:transition spd="slow" advTm="2000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4533820"/>
      </p:ext>
    </p:extLst>
  </p:cSld>
  <p:clrMapOvr>
    <a:masterClrMapping/>
  </p:clrMapOvr>
  <p:transition spd="slow" advTm="200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2022/12/13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761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2022/12/13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251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6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4855792"/>
      </p:ext>
    </p:extLst>
  </p:cSld>
  <p:clrMapOvr>
    <a:masterClrMapping/>
  </p:clrMapOvr>
  <p:transition spd="slow" advTm="200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图片 9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1439">
            <a:off x="5606893" y="-1420935"/>
            <a:ext cx="8293234" cy="6858000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89857">
            <a:off x="4499105" y="1018565"/>
            <a:ext cx="8669471" cy="8619560"/>
          </a:xfrm>
          <a:prstGeom prst="rect">
            <a:avLst/>
          </a:prstGeom>
        </p:spPr>
      </p:pic>
      <p:sp>
        <p:nvSpPr>
          <p:cNvPr id="95" name="矩形 94"/>
          <p:cNvSpPr/>
          <p:nvPr userDrawn="1"/>
        </p:nvSpPr>
        <p:spPr>
          <a:xfrm>
            <a:off x="0" y="0"/>
            <a:ext cx="1057275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39613"/>
      </p:ext>
    </p:extLst>
  </p:cSld>
  <p:clrMapOvr>
    <a:masterClrMapping/>
  </p:clrMapOvr>
  <p:transition spd="slow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39307833"/>
      </p:ext>
    </p:extLst>
  </p:cSld>
  <p:clrMapOvr>
    <a:masterClrMapping/>
  </p:clrMapOvr>
  <p:transition spd="slow" advTm="200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69272218"/>
      </p:ext>
    </p:extLst>
  </p:cSld>
  <p:clrMapOvr>
    <a:masterClrMapping/>
  </p:clrMapOvr>
  <p:transition spd="slow" advTm="200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87681171"/>
      </p:ext>
    </p:extLst>
  </p:cSld>
  <p:clrMapOvr>
    <a:masterClrMapping/>
  </p:clrMapOvr>
  <p:transition spd="slow" advTm="200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49188568"/>
      </p:ext>
    </p:extLst>
  </p:cSld>
  <p:clrMapOvr>
    <a:masterClrMapping/>
  </p:clrMapOvr>
  <p:transition spd="slow" advTm="200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996605" y="65901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98708896"/>
      </p:ext>
    </p:extLst>
  </p:cSld>
  <p:clrMapOvr>
    <a:masterClrMapping/>
  </p:clrMapOvr>
  <p:transition spd="slow" advTm="200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0259630"/>
      </p:ext>
    </p:extLst>
  </p:cSld>
  <p:clrMapOvr>
    <a:masterClrMapping/>
  </p:clrMapOvr>
  <p:transition spd="slow" advTm="2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954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89" r:id="rId10"/>
  </p:sldLayoutIdLst>
  <p:transition spd="slow" advTm="2000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27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图片 1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1439">
            <a:off x="5606893" y="-1420935"/>
            <a:ext cx="8293234" cy="6858000"/>
          </a:xfrm>
          <a:prstGeom prst="rect">
            <a:avLst/>
          </a:prstGeom>
        </p:spPr>
      </p:pic>
      <p:sp>
        <p:nvSpPr>
          <p:cNvPr id="145" name="矩形 144"/>
          <p:cNvSpPr/>
          <p:nvPr/>
        </p:nvSpPr>
        <p:spPr>
          <a:xfrm>
            <a:off x="0" y="0"/>
            <a:ext cx="1163955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76776" y="942535"/>
            <a:ext cx="3841966" cy="488149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52CD480D-F2C7-4A14-9680-ADB89421C472}"/>
              </a:ext>
            </a:extLst>
          </p:cNvPr>
          <p:cNvSpPr/>
          <p:nvPr/>
        </p:nvSpPr>
        <p:spPr>
          <a:xfrm>
            <a:off x="1200020" y="1719200"/>
            <a:ext cx="1486029" cy="577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lnSpc>
                <a:spcPct val="120000"/>
              </a:lnSpc>
            </a:pPr>
            <a:r>
              <a:rPr lang="en-US" altLang="zh-CN" sz="3200" spc="300" dirty="0">
                <a:solidFill>
                  <a:prstClr val="white"/>
                </a:solidFill>
                <a:latin typeface="源泉圓體 TTF Heavy" panose="020B0A00000000000000" pitchFamily="34" charset="-120"/>
                <a:ea typeface="源泉圓體 TTF Heavy" panose="020B0A00000000000000" pitchFamily="34" charset="-120"/>
                <a:cs typeface="+mn-ea"/>
                <a:sym typeface="+mn-lt"/>
              </a:rPr>
              <a:t>20</a:t>
            </a:r>
            <a:r>
              <a:rPr lang="en-US" altLang="zh-TW" sz="3200" spc="300" dirty="0">
                <a:solidFill>
                  <a:prstClr val="white"/>
                </a:solidFill>
                <a:latin typeface="源泉圓體 TTF Heavy" panose="020B0A00000000000000" pitchFamily="34" charset="-120"/>
                <a:ea typeface="源泉圓體 TTF Heavy" panose="020B0A00000000000000" pitchFamily="34" charset="-120"/>
                <a:cs typeface="+mn-ea"/>
                <a:sym typeface="+mn-lt"/>
              </a:rPr>
              <a:t>22</a:t>
            </a:r>
            <a:endParaRPr lang="zh-CN" altLang="en-US" sz="3200" spc="300" dirty="0">
              <a:solidFill>
                <a:prstClr val="white"/>
              </a:solidFill>
              <a:latin typeface="源泉圓體 TTF Heavy" panose="020B0A00000000000000" pitchFamily="34" charset="-120"/>
              <a:ea typeface="源泉圓體 TTF Heavy" panose="020B0A00000000000000" pitchFamily="34" charset="-120"/>
              <a:cs typeface="+mn-ea"/>
              <a:sym typeface="+mn-lt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52CD480D-F2C7-4A14-9680-ADB89421C472}"/>
              </a:ext>
            </a:extLst>
          </p:cNvPr>
          <p:cNvSpPr/>
          <p:nvPr/>
        </p:nvSpPr>
        <p:spPr>
          <a:xfrm>
            <a:off x="1198834" y="4484464"/>
            <a:ext cx="3136498" cy="3995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457200">
              <a:lnSpc>
                <a:spcPct val="120000"/>
              </a:lnSpc>
            </a:pPr>
            <a:r>
              <a:rPr lang="zh-TW" altLang="en-US" sz="1600" dirty="0">
                <a:latin typeface="源泉圓體 TTF Heavy" panose="020B0A00000000000000" pitchFamily="34" charset="-120"/>
                <a:ea typeface="源泉圓體 TTF Heavy"/>
                <a:cs typeface="+mn-ea"/>
                <a:sym typeface="+mn-lt"/>
              </a:rPr>
              <a:t>組員</a:t>
            </a:r>
            <a:r>
              <a:rPr lang="en-US" altLang="zh-TW" sz="1600" dirty="0">
                <a:latin typeface="源泉圓體 TTF Heavy" panose="020B0A00000000000000" pitchFamily="34" charset="-120"/>
                <a:ea typeface="源泉圓體 TTF Heavy"/>
                <a:cs typeface="+mn-ea"/>
                <a:sym typeface="+mn-lt"/>
              </a:rPr>
              <a:t>: </a:t>
            </a:r>
            <a:r>
              <a:rPr lang="zh-TW" altLang="en-US" sz="1600">
                <a:latin typeface="源泉圓體 TTF Heavy" panose="020B0A00000000000000" pitchFamily="34" charset="-120"/>
                <a:ea typeface="源泉圓體 TTF Heavy"/>
                <a:cs typeface="+mn-ea"/>
                <a:sym typeface="+mn-lt"/>
              </a:rPr>
              <a:t>卓冠廷、李照棋、王伊婷</a:t>
            </a:r>
            <a:endParaRPr lang="zh-CN" altLang="en-US" sz="1600">
              <a:latin typeface="源泉圓體 TTF Heavy" panose="020B0A00000000000000" pitchFamily="34" charset="-120"/>
              <a:ea typeface="源泉圓體 TTF Heavy" panose="020B0A00000000000000" pitchFamily="34" charset="-120"/>
              <a:cs typeface="+mn-ea"/>
              <a:sym typeface="+mn-lt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8060FEB0-0A11-4DC3-87D3-F575798C2A86}"/>
              </a:ext>
            </a:extLst>
          </p:cNvPr>
          <p:cNvSpPr txBox="1"/>
          <p:nvPr/>
        </p:nvSpPr>
        <p:spPr>
          <a:xfrm>
            <a:off x="1089922" y="2232818"/>
            <a:ext cx="4451048" cy="203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en-US" altLang="zh-TW" sz="4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latin typeface="源泉圓體 TTF Heavy" panose="020B0A00000000000000" pitchFamily="34" charset="-120"/>
                <a:ea typeface="源泉圓體 TTF Heavy" panose="020B0A00000000000000" pitchFamily="34" charset="-120"/>
                <a:cs typeface="+mn-ea"/>
                <a:sym typeface="+mn-lt"/>
              </a:rPr>
              <a:t>Data</a:t>
            </a:r>
            <a:r>
              <a:rPr lang="zh-TW" altLang="en-US" sz="4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latin typeface="源泉圓體 TTF Heavy" panose="020B0A00000000000000" pitchFamily="34" charset="-120"/>
                <a:ea typeface="源泉圓體 TTF Heavy" panose="020B0A00000000000000" pitchFamily="34" charset="-120"/>
                <a:cs typeface="+mn-ea"/>
                <a:sym typeface="+mn-lt"/>
              </a:rPr>
              <a:t> </a:t>
            </a:r>
            <a:r>
              <a:rPr lang="en-US" altLang="zh-TW" sz="4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latin typeface="源泉圓體 TTF Heavy" panose="020B0A00000000000000" pitchFamily="34" charset="-120"/>
                <a:ea typeface="源泉圓體 TTF Heavy" panose="020B0A00000000000000" pitchFamily="34" charset="-120"/>
                <a:cs typeface="+mn-ea"/>
                <a:sym typeface="+mn-lt"/>
              </a:rPr>
              <a:t>Mining</a:t>
            </a:r>
          </a:p>
          <a:p>
            <a:pPr defTabSz="457200">
              <a:lnSpc>
                <a:spcPct val="150000"/>
              </a:lnSpc>
            </a:pPr>
            <a:r>
              <a:rPr lang="en-US" altLang="zh-TW" sz="4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latin typeface="源泉圓體 TTF Heavy" panose="020B0A00000000000000" pitchFamily="34" charset="-120"/>
                <a:ea typeface="源泉圓體 TTF Heavy" panose="020B0A00000000000000" pitchFamily="34" charset="-120"/>
                <a:cs typeface="+mn-ea"/>
                <a:sym typeface="+mn-lt"/>
              </a:rPr>
              <a:t>Final Project</a:t>
            </a:r>
            <a:endParaRPr lang="zh-CN" altLang="en-US" sz="4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20000"/>
                  </a:srgbClr>
                </a:outerShdw>
              </a:effectLst>
              <a:latin typeface="源泉圓體 TTF Heavy" panose="020B0A00000000000000" pitchFamily="34" charset="-120"/>
              <a:ea typeface="源泉圓體 TTF Heavy" panose="020B0A00000000000000" pitchFamily="34" charset="-120"/>
              <a:cs typeface="+mn-ea"/>
              <a:sym typeface="+mn-lt"/>
            </a:endParaRPr>
          </a:p>
        </p:txBody>
      </p:sp>
      <p:pic>
        <p:nvPicPr>
          <p:cNvPr id="138" name="图片 1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112" y="1107068"/>
            <a:ext cx="8096888" cy="805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8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39" grpId="0" animBg="1"/>
      <p:bldP spid="143" grpId="0" animBg="1"/>
      <p:bldP spid="13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5203464" y="1133852"/>
            <a:ext cx="6401356" cy="1075044"/>
            <a:chOff x="4931228" y="1874913"/>
            <a:chExt cx="6401356" cy="1075044"/>
          </a:xfrm>
        </p:grpSpPr>
        <p:sp>
          <p:nvSpPr>
            <p:cNvPr id="43" name="矩形 42"/>
            <p:cNvSpPr/>
            <p:nvPr/>
          </p:nvSpPr>
          <p:spPr>
            <a:xfrm>
              <a:off x="4931228" y="1914535"/>
              <a:ext cx="1561703" cy="103542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2400" b="1" spc="300" dirty="0">
                  <a:solidFill>
                    <a:prstClr val="white"/>
                  </a:solidFill>
                  <a:latin typeface="源泉圓體 TTF Heavy" panose="020B0A00000000000000" pitchFamily="34" charset="-120"/>
                  <a:ea typeface="源泉圓體 TTF Heavy" panose="020B0A00000000000000" pitchFamily="34" charset="-120"/>
                  <a:cs typeface="+mn-ea"/>
                  <a:sym typeface="+mn-lt"/>
                </a:rPr>
                <a:t>模型</a:t>
              </a:r>
              <a:endParaRPr lang="zh-CN" altLang="en-US" sz="2400" b="1" spc="300" dirty="0">
                <a:solidFill>
                  <a:prstClr val="white"/>
                </a:solidFill>
                <a:latin typeface="源泉圓體 TTF Heavy" panose="020B0A00000000000000" pitchFamily="34" charset="-120"/>
                <a:ea typeface="源泉圓體 TTF Heavy" panose="020B0A00000000000000" pitchFamily="34" charset="-120"/>
                <a:cs typeface="+mn-ea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931230" y="1914534"/>
              <a:ext cx="6401354" cy="1035423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5" name="TextBox 21"/>
            <p:cNvSpPr txBox="1"/>
            <p:nvPr/>
          </p:nvSpPr>
          <p:spPr>
            <a:xfrm>
              <a:off x="6585394" y="1874913"/>
              <a:ext cx="4648355" cy="10645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defTabSz="457200">
                <a:lnSpc>
                  <a:spcPct val="150000"/>
                </a:lnSpc>
              </a:pP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透過將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q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和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r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丟入模型中訓練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(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預訓練權重選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’</a:t>
              </a:r>
              <a:r>
                <a:rPr lang="en-US" altLang="zh-TW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bert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-base-cased’)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，最終可獲得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80%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的準確率，但這是針對分辨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s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的部分，而此競賽需要的是獲得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q’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和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r’</a:t>
              </a: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203465" y="3029254"/>
            <a:ext cx="6401355" cy="1108283"/>
            <a:chOff x="4931229" y="1914533"/>
            <a:chExt cx="6401355" cy="1035424"/>
          </a:xfrm>
        </p:grpSpPr>
        <p:sp>
          <p:nvSpPr>
            <p:cNvPr id="75" name="矩形 74"/>
            <p:cNvSpPr/>
            <p:nvPr/>
          </p:nvSpPr>
          <p:spPr>
            <a:xfrm>
              <a:off x="4931229" y="1914535"/>
              <a:ext cx="1561702" cy="103542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2400" b="1" spc="300" dirty="0">
                  <a:solidFill>
                    <a:prstClr val="white"/>
                  </a:solidFill>
                  <a:latin typeface="源泉圓體 TTF Heavy" panose="020B0A00000000000000" pitchFamily="34" charset="-120"/>
                  <a:ea typeface="源泉圓體 TTF Heavy" panose="020B0A00000000000000" pitchFamily="34" charset="-120"/>
                  <a:cs typeface="+mn-ea"/>
                  <a:sym typeface="+mn-lt"/>
                </a:rPr>
                <a:t>問題</a:t>
              </a:r>
              <a:endParaRPr lang="zh-CN" altLang="en-US" sz="2400" b="1" spc="300" dirty="0">
                <a:solidFill>
                  <a:prstClr val="white"/>
                </a:solidFill>
                <a:latin typeface="源泉圓體 TTF Heavy" panose="020B0A00000000000000" pitchFamily="34" charset="-120"/>
                <a:ea typeface="源泉圓體 TTF Heavy" panose="020B0A00000000000000" pitchFamily="34" charset="-120"/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931230" y="1914534"/>
              <a:ext cx="6401354" cy="1035423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TextBox 21"/>
            <p:cNvSpPr txBox="1"/>
            <p:nvPr/>
          </p:nvSpPr>
          <p:spPr>
            <a:xfrm>
              <a:off x="6600858" y="1914533"/>
              <a:ext cx="4605275" cy="10351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defTabSz="457200">
                <a:lnSpc>
                  <a:spcPct val="150000"/>
                </a:lnSpc>
              </a:pP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得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Bert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的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sequence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 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outputs(X)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與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linear classifier(Y=AX)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的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q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和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r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分別的權重值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(A)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，然而，即使從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sequence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 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outputs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取出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q’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與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r‘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，仍不知該如何將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s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作為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input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5203466" y="4957896"/>
            <a:ext cx="6427582" cy="1130932"/>
            <a:chOff x="4931230" y="1914534"/>
            <a:chExt cx="6401354" cy="1035423"/>
          </a:xfrm>
        </p:grpSpPr>
        <p:sp>
          <p:nvSpPr>
            <p:cNvPr id="79" name="矩形 78"/>
            <p:cNvSpPr/>
            <p:nvPr/>
          </p:nvSpPr>
          <p:spPr>
            <a:xfrm>
              <a:off x="4931230" y="1914535"/>
              <a:ext cx="1555329" cy="103542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2400" b="1" spc="300" dirty="0">
                  <a:solidFill>
                    <a:prstClr val="white"/>
                  </a:solidFill>
                  <a:latin typeface="源泉圓體 TTF Heavy" panose="020B0A00000000000000" pitchFamily="34" charset="-120"/>
                  <a:ea typeface="源泉圓體 TTF Heavy" panose="020B0A00000000000000" pitchFamily="34" charset="-120"/>
                  <a:cs typeface="+mn-ea"/>
                  <a:sym typeface="+mn-lt"/>
                </a:rPr>
                <a:t>解決辦法</a:t>
              </a:r>
              <a:endParaRPr lang="zh-CN" altLang="en-US" sz="2400" b="1" spc="300" dirty="0">
                <a:solidFill>
                  <a:prstClr val="white"/>
                </a:solidFill>
                <a:latin typeface="源泉圓體 TTF Heavy" panose="020B0A00000000000000" pitchFamily="34" charset="-120"/>
                <a:ea typeface="源泉圓體 TTF Heavy" panose="020B0A00000000000000" pitchFamily="34" charset="-120"/>
                <a:cs typeface="+mn-ea"/>
                <a:sym typeface="+mn-lt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931230" y="1914534"/>
              <a:ext cx="6401354" cy="1035423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1" name="TextBox 21"/>
            <p:cNvSpPr txBox="1"/>
            <p:nvPr/>
          </p:nvSpPr>
          <p:spPr>
            <a:xfrm>
              <a:off x="6600393" y="2114005"/>
              <a:ext cx="4622572" cy="6762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defTabSz="457200">
                <a:lnSpc>
                  <a:spcPct val="150000"/>
                </a:lnSpc>
              </a:pP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選用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Transformer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做純粹的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sequence extraction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，並將提取結果丟上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AI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 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CUP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競賽中，結果意外的好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54784" y="123985"/>
            <a:ext cx="3914036" cy="1016369"/>
            <a:chOff x="852756" y="165790"/>
            <a:chExt cx="3914036" cy="1016369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B93AB08-CB71-4FDC-86E4-02FB8A6CC260}"/>
                </a:ext>
              </a:extLst>
            </p:cNvPr>
            <p:cNvSpPr txBox="1"/>
            <p:nvPr/>
          </p:nvSpPr>
          <p:spPr>
            <a:xfrm>
              <a:off x="852756" y="165790"/>
              <a:ext cx="3550557" cy="59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150000"/>
                </a:lnSpc>
              </a:pPr>
              <a:r>
                <a:rPr lang="en-US" altLang="zh-TW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20000"/>
                      </a:srgbClr>
                    </a:outerShdw>
                  </a:effectLst>
                  <a:latin typeface="源泉圓體 TTF Heavy" panose="020B0A00000000000000" pitchFamily="34" charset="-120"/>
                  <a:ea typeface="源泉圓體 TTF Heavy" panose="020B0A00000000000000" pitchFamily="34" charset="-120"/>
                  <a:cs typeface="+mn-ea"/>
                  <a:sym typeface="+mn-lt"/>
                </a:rPr>
                <a:t>BERT Classifier</a:t>
              </a:r>
              <a:endParaRPr lang="zh-CN" alt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latin typeface="源泉圓體 TTF Heavy" panose="020B0A00000000000000" pitchFamily="34" charset="-120"/>
                <a:ea typeface="源泉圓體 TTF Heavy" panose="020B0A00000000000000" pitchFamily="34" charset="-120"/>
                <a:cs typeface="+mn-ea"/>
                <a:sym typeface="+mn-lt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92A4A3F-B186-4633-B3C4-EBD531B319B1}"/>
                </a:ext>
              </a:extLst>
            </p:cNvPr>
            <p:cNvSpPr txBox="1"/>
            <p:nvPr/>
          </p:nvSpPr>
          <p:spPr>
            <a:xfrm>
              <a:off x="885030" y="665414"/>
              <a:ext cx="3881762" cy="516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de-DE" altLang="zh-TW" sz="1200" b="1" dirty="0">
                  <a:solidFill>
                    <a:schemeClr val="bg1">
                      <a:lumMod val="65000"/>
                    </a:schemeClr>
                  </a:solidFill>
                  <a:cs typeface="+mn-ea"/>
                </a:rPr>
                <a:t>B</a:t>
              </a:r>
              <a:r>
                <a:rPr lang="de-DE" altLang="zh-TW" sz="1200" dirty="0">
                  <a:solidFill>
                    <a:schemeClr val="bg1">
                      <a:lumMod val="65000"/>
                    </a:schemeClr>
                  </a:solidFill>
                  <a:cs typeface="+mn-ea"/>
                </a:rPr>
                <a:t>idirectional </a:t>
              </a:r>
              <a:r>
                <a:rPr lang="de-DE" altLang="zh-TW" sz="1200" b="1" dirty="0">
                  <a:solidFill>
                    <a:schemeClr val="bg1">
                      <a:lumMod val="65000"/>
                    </a:schemeClr>
                  </a:solidFill>
                  <a:cs typeface="+mn-ea"/>
                </a:rPr>
                <a:t>E</a:t>
              </a:r>
              <a:r>
                <a:rPr lang="de-DE" altLang="zh-TW" sz="1200" dirty="0">
                  <a:solidFill>
                    <a:schemeClr val="bg1">
                      <a:lumMod val="65000"/>
                    </a:schemeClr>
                  </a:solidFill>
                  <a:cs typeface="+mn-ea"/>
                </a:rPr>
                <a:t>ncoder </a:t>
              </a:r>
              <a:r>
                <a:rPr lang="de-DE" altLang="zh-TW" sz="1200" b="1" dirty="0">
                  <a:solidFill>
                    <a:schemeClr val="bg1">
                      <a:lumMod val="65000"/>
                    </a:schemeClr>
                  </a:solidFill>
                  <a:cs typeface="+mn-ea"/>
                </a:rPr>
                <a:t>R</a:t>
              </a:r>
              <a:r>
                <a:rPr lang="de-DE" altLang="zh-TW" sz="1200" dirty="0">
                  <a:solidFill>
                    <a:schemeClr val="bg1">
                      <a:lumMod val="65000"/>
                    </a:schemeClr>
                  </a:solidFill>
                  <a:cs typeface="+mn-ea"/>
                </a:rPr>
                <a:t>epresentations from </a:t>
              </a:r>
              <a:r>
                <a:rPr lang="de-DE" altLang="zh-TW" sz="1200" b="1" dirty="0">
                  <a:solidFill>
                    <a:schemeClr val="bg1">
                      <a:lumMod val="65000"/>
                    </a:schemeClr>
                  </a:solidFill>
                  <a:cs typeface="+mn-ea"/>
                </a:rPr>
                <a:t>T</a:t>
              </a:r>
              <a:r>
                <a:rPr lang="de-DE" altLang="zh-TW" sz="1200" dirty="0">
                  <a:solidFill>
                    <a:schemeClr val="bg1">
                      <a:lumMod val="65000"/>
                    </a:schemeClr>
                  </a:solidFill>
                  <a:cs typeface="+mn-ea"/>
                </a:rPr>
                <a:t>ransformers and </a:t>
              </a:r>
              <a:r>
                <a:rPr lang="de-DE" altLang="zh-TW" sz="1200" b="1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L</a:t>
              </a:r>
              <a:r>
                <a:rPr lang="de-DE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inear </a:t>
              </a:r>
              <a:r>
                <a:rPr lang="de-DE" altLang="zh-CN" sz="1200" b="1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C</a:t>
              </a:r>
              <a:r>
                <a:rPr lang="de-DE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lassifier</a:t>
              </a:r>
              <a:endParaRPr lang="zh-CN" altLang="zh-CN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582904" y="2016232"/>
            <a:ext cx="4512633" cy="2844845"/>
            <a:chOff x="528234" y="2528046"/>
            <a:chExt cx="4080778" cy="259671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BB031460-78A0-46A0-89A4-BFC96EB782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745"/>
            <a:stretch/>
          </p:blipFill>
          <p:spPr>
            <a:xfrm>
              <a:off x="528234" y="2528046"/>
              <a:ext cx="4080778" cy="2596711"/>
            </a:xfrm>
            <a:prstGeom prst="rect">
              <a:avLst/>
            </a:prstGeom>
          </p:spPr>
        </p:pic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2644" y="2787774"/>
              <a:ext cx="2926368" cy="5148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585628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76776" y="1114393"/>
            <a:ext cx="3062536" cy="3695351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3" name="文本框 422">
            <a:extLst>
              <a:ext uri="{FF2B5EF4-FFF2-40B4-BE49-F238E27FC236}">
                <a16:creationId xmlns:a16="http://schemas.microsoft.com/office/drawing/2014/main" id="{6BB006E0-01D9-4172-B66E-3EC74AE862C2}"/>
              </a:ext>
            </a:extLst>
          </p:cNvPr>
          <p:cNvSpPr txBox="1"/>
          <p:nvPr/>
        </p:nvSpPr>
        <p:spPr>
          <a:xfrm>
            <a:off x="917861" y="2529583"/>
            <a:ext cx="42995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en-US" altLang="zh-CN" sz="4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latin typeface="源泉圓體 TTF Heavy" panose="020B0A00000000000000" pitchFamily="34" charset="-120"/>
                <a:ea typeface="源泉圓體 TTF Heavy" panose="020B0A00000000000000" pitchFamily="34" charset="-120"/>
                <a:cs typeface="+mn-ea"/>
                <a:sym typeface="+mn-lt"/>
              </a:rPr>
              <a:t>Transformer</a:t>
            </a:r>
            <a:endParaRPr lang="zh-CN" altLang="en-US" sz="4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20000"/>
                  </a:srgbClr>
                </a:outerShdw>
              </a:effectLst>
              <a:latin typeface="源泉圓體 TTF Heavy" panose="020B0A00000000000000" pitchFamily="34" charset="-120"/>
              <a:ea typeface="源泉圓體 TTF Heavy" panose="020B0A00000000000000" pitchFamily="34" charset="-120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60FEB0-0A11-4DC3-87D3-F575798C2A86}"/>
              </a:ext>
            </a:extLst>
          </p:cNvPr>
          <p:cNvSpPr txBox="1"/>
          <p:nvPr/>
        </p:nvSpPr>
        <p:spPr>
          <a:xfrm>
            <a:off x="917861" y="1719620"/>
            <a:ext cx="5420646" cy="758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en-US" altLang="zh-CN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latin typeface="源泉圓體 TTF Heavy" panose="020B0A00000000000000" pitchFamily="34" charset="-120"/>
                <a:ea typeface="源泉圓體 TTF Heavy" panose="020B0A00000000000000" pitchFamily="34" charset="-120"/>
                <a:cs typeface="+mn-ea"/>
                <a:sym typeface="+mn-lt"/>
              </a:rPr>
              <a:t>PART 04</a:t>
            </a:r>
            <a:endParaRPr lang="zh-CN" altLang="en-US" sz="32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20000"/>
                  </a:srgbClr>
                </a:outerShdw>
              </a:effectLst>
              <a:latin typeface="源泉圓體 TTF Heavy" panose="020B0A00000000000000" pitchFamily="34" charset="-120"/>
              <a:ea typeface="源泉圓體 TTF Heavy" panose="020B0A00000000000000" pitchFamily="34" charset="-120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2A4A3F-B186-4633-B3C4-EBD531B319B1}"/>
              </a:ext>
            </a:extLst>
          </p:cNvPr>
          <p:cNvSpPr txBox="1"/>
          <p:nvPr/>
        </p:nvSpPr>
        <p:spPr>
          <a:xfrm>
            <a:off x="999384" y="3518471"/>
            <a:ext cx="2639928" cy="328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T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ext </a:t>
            </a:r>
            <a:r>
              <a:rPr lang="en-US" altLang="zh-TW" sz="1400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E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xtraction for </a:t>
            </a:r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q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 and </a:t>
            </a:r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r</a:t>
            </a:r>
            <a:endParaRPr lang="zh-CN" altLang="zh-CN" sz="1400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42416" y="2610230"/>
            <a:ext cx="54864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67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23" grpId="0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35" y="704376"/>
            <a:ext cx="4701491" cy="1875372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B7AA5968-7762-4759-9A21-3EFB454BC767}"/>
              </a:ext>
            </a:extLst>
          </p:cNvPr>
          <p:cNvGrpSpPr/>
          <p:nvPr/>
        </p:nvGrpSpPr>
        <p:grpSpPr>
          <a:xfrm>
            <a:off x="495918" y="962798"/>
            <a:ext cx="4025455" cy="1035574"/>
            <a:chOff x="5994400" y="1844372"/>
            <a:chExt cx="4025455" cy="1035574"/>
          </a:xfrm>
        </p:grpSpPr>
        <p:sp>
          <p:nvSpPr>
            <p:cNvPr id="12" name="ValueBack1">
              <a:extLst>
                <a:ext uri="{FF2B5EF4-FFF2-40B4-BE49-F238E27FC236}">
                  <a16:creationId xmlns:a16="http://schemas.microsoft.com/office/drawing/2014/main" id="{314D0A5D-4A3F-42EF-8093-4FCA4AA70077}"/>
                </a:ext>
              </a:extLst>
            </p:cNvPr>
            <p:cNvSpPr/>
            <p:nvPr/>
          </p:nvSpPr>
          <p:spPr>
            <a:xfrm>
              <a:off x="6096000" y="2000042"/>
              <a:ext cx="698865" cy="224852"/>
            </a:xfrm>
            <a:prstGeom prst="rect">
              <a:avLst/>
            </a:prstGeom>
            <a:solidFill>
              <a:schemeClr val="dk1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solidFill>
                    <a:prstClr val="white"/>
                  </a:solidFill>
                  <a:latin typeface="源泉圓體 TTF Heavy" panose="020B0A00000000000000" pitchFamily="34" charset="-120"/>
                  <a:ea typeface="源泉圓體 TTF Heavy" panose="020B0A00000000000000" pitchFamily="34" charset="-120"/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13" name="ValueBack1">
              <a:extLst>
                <a:ext uri="{FF2B5EF4-FFF2-40B4-BE49-F238E27FC236}">
                  <a16:creationId xmlns:a16="http://schemas.microsoft.com/office/drawing/2014/main" id="{8FEC983B-43C6-42BB-B42D-5EFB115B839C}"/>
                </a:ext>
              </a:extLst>
            </p:cNvPr>
            <p:cNvSpPr/>
            <p:nvPr/>
          </p:nvSpPr>
          <p:spPr>
            <a:xfrm rot="5400000">
              <a:off x="6754206" y="2097950"/>
              <a:ext cx="115203" cy="99313"/>
            </a:xfrm>
            <a:prstGeom prst="triangle">
              <a:avLst/>
            </a:prstGeom>
            <a:solidFill>
              <a:schemeClr val="dk1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457200"/>
              <a:endParaRPr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7EC7173-8754-478C-AD2B-0A18743D24F7}"/>
                </a:ext>
              </a:extLst>
            </p:cNvPr>
            <p:cNvSpPr txBox="1"/>
            <p:nvPr/>
          </p:nvSpPr>
          <p:spPr>
            <a:xfrm>
              <a:off x="5994400" y="2295171"/>
              <a:ext cx="40254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預訓練權重 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: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  </a:t>
              </a:r>
              <a:r>
                <a:rPr lang="en-US" altLang="zh-TW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tf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-small</a:t>
              </a:r>
            </a:p>
            <a:p>
              <a:pPr defTabSz="457200"/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模型 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: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 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TFAutoModelForSeq2SeqLM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3DB799A-6EE1-4F8D-8CAD-4A21BCF447B8}"/>
                </a:ext>
              </a:extLst>
            </p:cNvPr>
            <p:cNvSpPr txBox="1"/>
            <p:nvPr/>
          </p:nvSpPr>
          <p:spPr>
            <a:xfrm>
              <a:off x="6877484" y="1844372"/>
              <a:ext cx="233860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150000"/>
                </a:lnSpc>
              </a:pPr>
              <a:r>
                <a:rPr lang="zh-TW" altLang="en-US" b="1" dirty="0">
                  <a:solidFill>
                    <a:prstClr val="black"/>
                  </a:solidFill>
                  <a:cs typeface="+mn-ea"/>
                  <a:sym typeface="+mn-lt"/>
                </a:rPr>
                <a:t>模型與預訓練權重</a:t>
              </a:r>
              <a:endParaRPr lang="en-US" altLang="zh-CN" b="1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7AA5968-7762-4759-9A21-3EFB454BC767}"/>
              </a:ext>
            </a:extLst>
          </p:cNvPr>
          <p:cNvGrpSpPr/>
          <p:nvPr/>
        </p:nvGrpSpPr>
        <p:grpSpPr>
          <a:xfrm>
            <a:off x="513576" y="2015321"/>
            <a:ext cx="4208680" cy="1769593"/>
            <a:chOff x="5994401" y="1849017"/>
            <a:chExt cx="4208680" cy="1769593"/>
          </a:xfrm>
        </p:grpSpPr>
        <p:sp>
          <p:nvSpPr>
            <p:cNvPr id="27" name="ValueBack1">
              <a:extLst>
                <a:ext uri="{FF2B5EF4-FFF2-40B4-BE49-F238E27FC236}">
                  <a16:creationId xmlns:a16="http://schemas.microsoft.com/office/drawing/2014/main" id="{314D0A5D-4A3F-42EF-8093-4FCA4AA70077}"/>
                </a:ext>
              </a:extLst>
            </p:cNvPr>
            <p:cNvSpPr/>
            <p:nvPr/>
          </p:nvSpPr>
          <p:spPr>
            <a:xfrm>
              <a:off x="6096000" y="2000042"/>
              <a:ext cx="698865" cy="224852"/>
            </a:xfrm>
            <a:prstGeom prst="rect">
              <a:avLst/>
            </a:prstGeom>
            <a:solidFill>
              <a:schemeClr val="dk1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solidFill>
                    <a:prstClr val="white"/>
                  </a:solidFill>
                  <a:latin typeface="源泉圓體 TTF Heavy" panose="020B0A00000000000000" pitchFamily="34" charset="-120"/>
                  <a:ea typeface="源泉圓體 TTF Heavy" panose="020B0A00000000000000" pitchFamily="34" charset="-120"/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28" name="ValueBack1">
              <a:extLst>
                <a:ext uri="{FF2B5EF4-FFF2-40B4-BE49-F238E27FC236}">
                  <a16:creationId xmlns:a16="http://schemas.microsoft.com/office/drawing/2014/main" id="{8FEC983B-43C6-42BB-B42D-5EFB115B839C}"/>
                </a:ext>
              </a:extLst>
            </p:cNvPr>
            <p:cNvSpPr/>
            <p:nvPr/>
          </p:nvSpPr>
          <p:spPr>
            <a:xfrm rot="5400000">
              <a:off x="6754206" y="2097950"/>
              <a:ext cx="115203" cy="99313"/>
            </a:xfrm>
            <a:prstGeom prst="triangle">
              <a:avLst/>
            </a:prstGeom>
            <a:solidFill>
              <a:schemeClr val="dk1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457200"/>
              <a:endParaRPr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7EC7173-8754-478C-AD2B-0A18743D24F7}"/>
                </a:ext>
              </a:extLst>
            </p:cNvPr>
            <p:cNvSpPr txBox="1"/>
            <p:nvPr/>
          </p:nvSpPr>
          <p:spPr>
            <a:xfrm>
              <a:off x="5994401" y="2295171"/>
              <a:ext cx="362327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zh-TW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 隨機抽樣 </a:t>
              </a:r>
              <a:r>
                <a:rPr lang="en-US" altLang="zh-TW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:</a:t>
              </a:r>
            </a:p>
            <a:p>
              <a:pPr defTabSz="457200"/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 文章短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(1~9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句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)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的預測結果很好</a:t>
              </a:r>
              <a:endPara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ea"/>
                <a:sym typeface="+mn-lt"/>
              </a:endParaRPr>
            </a:p>
            <a:p>
              <a:pPr defTabSz="457200"/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 文章長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(10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句以上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)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的預測結果很差</a:t>
              </a:r>
              <a:endPara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ea"/>
                <a:sym typeface="+mn-lt"/>
              </a:endParaRPr>
            </a:p>
            <a:p>
              <a:pPr defTabSz="457200"/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 AI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 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CUP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準確率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(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有無前處理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):</a:t>
              </a:r>
            </a:p>
            <a:p>
              <a:pPr defTabSz="457200"/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 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71.81%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 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/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 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72.42%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 </a:t>
              </a:r>
              <a:endPara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3DB799A-6EE1-4F8D-8CAD-4A21BCF447B8}"/>
                </a:ext>
              </a:extLst>
            </p:cNvPr>
            <p:cNvSpPr txBox="1"/>
            <p:nvPr/>
          </p:nvSpPr>
          <p:spPr>
            <a:xfrm>
              <a:off x="6907834" y="1849017"/>
              <a:ext cx="329524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150000"/>
                </a:lnSpc>
              </a:pPr>
              <a:r>
                <a:rPr lang="zh-TW" altLang="en-US" b="1" dirty="0">
                  <a:solidFill>
                    <a:prstClr val="black"/>
                  </a:solidFill>
                  <a:cs typeface="+mn-ea"/>
                  <a:sym typeface="+mn-lt"/>
                </a:rPr>
                <a:t>將 </a:t>
              </a:r>
              <a:r>
                <a:rPr lang="en-US" altLang="zh-TW" b="1" dirty="0">
                  <a:solidFill>
                    <a:prstClr val="black"/>
                  </a:solidFill>
                  <a:cs typeface="+mn-ea"/>
                  <a:sym typeface="+mn-lt"/>
                </a:rPr>
                <a:t>(</a:t>
              </a:r>
              <a:r>
                <a:rPr lang="en-US" altLang="zh-TW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q q’</a:t>
              </a:r>
              <a:r>
                <a:rPr lang="en-US" altLang="zh-TW" b="1" dirty="0">
                  <a:solidFill>
                    <a:prstClr val="black"/>
                  </a:solidFill>
                  <a:cs typeface="+mn-ea"/>
                  <a:sym typeface="+mn-lt"/>
                </a:rPr>
                <a:t>) </a:t>
              </a:r>
              <a:r>
                <a:rPr lang="zh-TW" altLang="en-US" b="1" dirty="0">
                  <a:solidFill>
                    <a:prstClr val="black"/>
                  </a:solidFill>
                  <a:cs typeface="+mn-ea"/>
                  <a:sym typeface="+mn-lt"/>
                </a:rPr>
                <a:t>與 </a:t>
              </a:r>
              <a:r>
                <a:rPr lang="en-US" altLang="zh-TW" b="1" dirty="0">
                  <a:solidFill>
                    <a:prstClr val="black"/>
                  </a:solidFill>
                  <a:cs typeface="+mn-ea"/>
                  <a:sym typeface="+mn-lt"/>
                </a:rPr>
                <a:t>(</a:t>
              </a:r>
              <a:r>
                <a:rPr lang="en-US" altLang="zh-TW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r r’</a:t>
              </a:r>
              <a:r>
                <a:rPr lang="en-US" altLang="zh-TW" b="1" dirty="0">
                  <a:solidFill>
                    <a:prstClr val="black"/>
                  </a:solidFill>
                  <a:cs typeface="+mn-ea"/>
                  <a:sym typeface="+mn-lt"/>
                </a:rPr>
                <a:t>) </a:t>
              </a:r>
              <a:r>
                <a:rPr lang="zh-TW" altLang="en-US" b="1" dirty="0">
                  <a:solidFill>
                    <a:prstClr val="black"/>
                  </a:solidFill>
                  <a:cs typeface="+mn-ea"/>
                  <a:sym typeface="+mn-lt"/>
                </a:rPr>
                <a:t>丟入訓練</a:t>
              </a:r>
              <a:endParaRPr lang="en-US" altLang="zh-CN" b="1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AA5968-7762-4759-9A21-3EFB454BC767}"/>
              </a:ext>
            </a:extLst>
          </p:cNvPr>
          <p:cNvGrpSpPr/>
          <p:nvPr/>
        </p:nvGrpSpPr>
        <p:grpSpPr>
          <a:xfrm>
            <a:off x="513576" y="3745245"/>
            <a:ext cx="4544069" cy="1515957"/>
            <a:chOff x="5994400" y="1856432"/>
            <a:chExt cx="4523200" cy="1515957"/>
          </a:xfrm>
        </p:grpSpPr>
        <p:sp>
          <p:nvSpPr>
            <p:cNvPr id="32" name="ValueBack1">
              <a:extLst>
                <a:ext uri="{FF2B5EF4-FFF2-40B4-BE49-F238E27FC236}">
                  <a16:creationId xmlns:a16="http://schemas.microsoft.com/office/drawing/2014/main" id="{314D0A5D-4A3F-42EF-8093-4FCA4AA70077}"/>
                </a:ext>
              </a:extLst>
            </p:cNvPr>
            <p:cNvSpPr/>
            <p:nvPr/>
          </p:nvSpPr>
          <p:spPr>
            <a:xfrm>
              <a:off x="6096000" y="2000042"/>
              <a:ext cx="698865" cy="224852"/>
            </a:xfrm>
            <a:prstGeom prst="rect">
              <a:avLst/>
            </a:prstGeom>
            <a:solidFill>
              <a:schemeClr val="dk1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solidFill>
                    <a:prstClr val="white"/>
                  </a:solidFill>
                  <a:latin typeface="源泉圓體 TTF Heavy" panose="020B0A00000000000000" pitchFamily="34" charset="-120"/>
                  <a:ea typeface="源泉圓體 TTF Heavy" panose="020B0A00000000000000" pitchFamily="34" charset="-120"/>
                  <a:cs typeface="+mn-ea"/>
                  <a:sym typeface="+mn-lt"/>
                </a:rPr>
                <a:t>0</a:t>
              </a:r>
              <a:r>
                <a:rPr lang="en-US" altLang="zh-TW" sz="1400" dirty="0">
                  <a:solidFill>
                    <a:prstClr val="white"/>
                  </a:solidFill>
                  <a:latin typeface="源泉圓體 TTF Heavy" panose="020B0A00000000000000" pitchFamily="34" charset="-120"/>
                  <a:ea typeface="源泉圓體 TTF Heavy" panose="020B0A00000000000000" pitchFamily="34" charset="-120"/>
                  <a:cs typeface="+mn-ea"/>
                  <a:sym typeface="+mn-lt"/>
                </a:rPr>
                <a:t>3</a:t>
              </a:r>
              <a:endParaRPr lang="en-US" altLang="zh-CN" sz="1400" dirty="0">
                <a:solidFill>
                  <a:prstClr val="white"/>
                </a:solidFill>
                <a:latin typeface="源泉圓體 TTF Heavy" panose="020B0A00000000000000" pitchFamily="34" charset="-120"/>
                <a:ea typeface="源泉圓體 TTF Heavy" panose="020B0A00000000000000" pitchFamily="34" charset="-120"/>
                <a:cs typeface="+mn-ea"/>
                <a:sym typeface="+mn-lt"/>
              </a:endParaRPr>
            </a:p>
          </p:txBody>
        </p:sp>
        <p:sp>
          <p:nvSpPr>
            <p:cNvPr id="33" name="ValueBack1">
              <a:extLst>
                <a:ext uri="{FF2B5EF4-FFF2-40B4-BE49-F238E27FC236}">
                  <a16:creationId xmlns:a16="http://schemas.microsoft.com/office/drawing/2014/main" id="{8FEC983B-43C6-42BB-B42D-5EFB115B839C}"/>
                </a:ext>
              </a:extLst>
            </p:cNvPr>
            <p:cNvSpPr/>
            <p:nvPr/>
          </p:nvSpPr>
          <p:spPr>
            <a:xfrm rot="5400000">
              <a:off x="6754206" y="2097950"/>
              <a:ext cx="115203" cy="99313"/>
            </a:xfrm>
            <a:prstGeom prst="triangle">
              <a:avLst/>
            </a:prstGeom>
            <a:solidFill>
              <a:schemeClr val="dk1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457200"/>
              <a:endParaRPr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7EC7173-8754-478C-AD2B-0A18743D24F7}"/>
                </a:ext>
              </a:extLst>
            </p:cNvPr>
            <p:cNvSpPr txBox="1"/>
            <p:nvPr/>
          </p:nvSpPr>
          <p:spPr>
            <a:xfrm>
              <a:off x="5994400" y="2295171"/>
              <a:ext cx="402545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zh-TW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隨機抽樣 </a:t>
              </a:r>
              <a:r>
                <a:rPr lang="en-US" altLang="zh-TW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:</a:t>
              </a:r>
            </a:p>
            <a:p>
              <a:pPr defTabSz="457200"/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文章長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(10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句以上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)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的預測結果提升</a:t>
              </a:r>
              <a:endPara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ea"/>
                <a:sym typeface="+mn-lt"/>
              </a:endParaRPr>
            </a:p>
            <a:p>
              <a:pPr defTabSz="457200"/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AI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 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CUP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準確率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(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有無前處理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)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 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: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 </a:t>
              </a:r>
              <a:endPara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ea"/>
                <a:sym typeface="+mn-lt"/>
              </a:endParaRPr>
            </a:p>
            <a:p>
              <a:pPr defTabSz="457200"/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72.54%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 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/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 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73.85%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 </a:t>
              </a:r>
              <a:endPara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3DB799A-6EE1-4F8D-8CAD-4A21BCF447B8}"/>
                </a:ext>
              </a:extLst>
            </p:cNvPr>
            <p:cNvSpPr txBox="1"/>
            <p:nvPr/>
          </p:nvSpPr>
          <p:spPr>
            <a:xfrm>
              <a:off x="6896191" y="1856432"/>
              <a:ext cx="362140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150000"/>
                </a:lnSpc>
              </a:pPr>
              <a:r>
                <a:rPr lang="zh-TW" altLang="en-US" b="1" dirty="0">
                  <a:solidFill>
                    <a:prstClr val="black"/>
                  </a:solidFill>
                  <a:cs typeface="+mn-ea"/>
                  <a:sym typeface="+mn-lt"/>
                </a:rPr>
                <a:t>將訓練集中文章長短文章分開訓練</a:t>
              </a:r>
              <a:endParaRPr lang="en-US" altLang="zh-CN" b="1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52756" y="199403"/>
            <a:ext cx="4800459" cy="650656"/>
            <a:chOff x="852756" y="199403"/>
            <a:chExt cx="4800459" cy="65065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B93AB08-CB71-4FDC-86E4-02FB8A6CC260}"/>
                </a:ext>
              </a:extLst>
            </p:cNvPr>
            <p:cNvSpPr txBox="1"/>
            <p:nvPr/>
          </p:nvSpPr>
          <p:spPr>
            <a:xfrm>
              <a:off x="852756" y="199403"/>
              <a:ext cx="3550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altLang="zh-CN" sz="2400" b="1" dirty="0">
                  <a:solidFill>
                    <a:prstClr val="black"/>
                  </a:solidFill>
                  <a:cs typeface="+mn-ea"/>
                  <a:sym typeface="+mn-lt"/>
                </a:rPr>
                <a:t>Transformer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92A4A3F-B186-4633-B3C4-EBD531B319B1}"/>
                </a:ext>
              </a:extLst>
            </p:cNvPr>
            <p:cNvSpPr txBox="1"/>
            <p:nvPr/>
          </p:nvSpPr>
          <p:spPr>
            <a:xfrm>
              <a:off x="873114" y="554914"/>
              <a:ext cx="4780101" cy="295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b="1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T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ext </a:t>
              </a:r>
              <a:r>
                <a:rPr lang="en-US" altLang="zh-TW" sz="1200" b="1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E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xtraction for q and r</a:t>
              </a:r>
              <a:endParaRPr lang="zh-CN" altLang="zh-CN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" name="组合 30">
            <a:extLst>
              <a:ext uri="{FF2B5EF4-FFF2-40B4-BE49-F238E27FC236}">
                <a16:creationId xmlns:a16="http://schemas.microsoft.com/office/drawing/2014/main" id="{B7AA5968-7762-4759-9A21-3EFB454BC767}"/>
              </a:ext>
            </a:extLst>
          </p:cNvPr>
          <p:cNvGrpSpPr/>
          <p:nvPr/>
        </p:nvGrpSpPr>
        <p:grpSpPr>
          <a:xfrm>
            <a:off x="513576" y="5229672"/>
            <a:ext cx="4367797" cy="1023514"/>
            <a:chOff x="5994400" y="1856432"/>
            <a:chExt cx="4347738" cy="1023514"/>
          </a:xfrm>
        </p:grpSpPr>
        <p:sp>
          <p:nvSpPr>
            <p:cNvPr id="37" name="ValueBack1">
              <a:extLst>
                <a:ext uri="{FF2B5EF4-FFF2-40B4-BE49-F238E27FC236}">
                  <a16:creationId xmlns:a16="http://schemas.microsoft.com/office/drawing/2014/main" id="{314D0A5D-4A3F-42EF-8093-4FCA4AA70077}"/>
                </a:ext>
              </a:extLst>
            </p:cNvPr>
            <p:cNvSpPr/>
            <p:nvPr/>
          </p:nvSpPr>
          <p:spPr>
            <a:xfrm>
              <a:off x="6096000" y="2000042"/>
              <a:ext cx="698865" cy="224852"/>
            </a:xfrm>
            <a:prstGeom prst="rect">
              <a:avLst/>
            </a:prstGeom>
            <a:solidFill>
              <a:schemeClr val="dk1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solidFill>
                    <a:prstClr val="white"/>
                  </a:solidFill>
                  <a:latin typeface="源泉圓體 TTF Heavy" panose="020B0A00000000000000" pitchFamily="34" charset="-120"/>
                  <a:ea typeface="源泉圓體 TTF Heavy" panose="020B0A00000000000000" pitchFamily="34" charset="-120"/>
                  <a:cs typeface="+mn-ea"/>
                  <a:sym typeface="+mn-lt"/>
                </a:rPr>
                <a:t>0</a:t>
              </a:r>
              <a:r>
                <a:rPr lang="en-US" altLang="zh-TW" sz="1400" dirty="0">
                  <a:solidFill>
                    <a:prstClr val="white"/>
                  </a:solidFill>
                  <a:latin typeface="源泉圓體 TTF Heavy" panose="020B0A00000000000000" pitchFamily="34" charset="-120"/>
                  <a:ea typeface="源泉圓體 TTF Heavy" panose="020B0A00000000000000" pitchFamily="34" charset="-120"/>
                  <a:cs typeface="+mn-ea"/>
                  <a:sym typeface="+mn-lt"/>
                </a:rPr>
                <a:t>4</a:t>
              </a:r>
              <a:endParaRPr lang="en-US" altLang="zh-CN" sz="1400" dirty="0">
                <a:solidFill>
                  <a:prstClr val="white"/>
                </a:solidFill>
                <a:latin typeface="源泉圓體 TTF Heavy" panose="020B0A00000000000000" pitchFamily="34" charset="-120"/>
                <a:ea typeface="源泉圓體 TTF Heavy" panose="020B0A00000000000000" pitchFamily="34" charset="-120"/>
                <a:cs typeface="+mn-ea"/>
                <a:sym typeface="+mn-lt"/>
              </a:endParaRPr>
            </a:p>
          </p:txBody>
        </p:sp>
        <p:sp>
          <p:nvSpPr>
            <p:cNvPr id="38" name="ValueBack1">
              <a:extLst>
                <a:ext uri="{FF2B5EF4-FFF2-40B4-BE49-F238E27FC236}">
                  <a16:creationId xmlns:a16="http://schemas.microsoft.com/office/drawing/2014/main" id="{8FEC983B-43C6-42BB-B42D-5EFB115B839C}"/>
                </a:ext>
              </a:extLst>
            </p:cNvPr>
            <p:cNvSpPr/>
            <p:nvPr/>
          </p:nvSpPr>
          <p:spPr>
            <a:xfrm rot="5400000">
              <a:off x="6754206" y="2097950"/>
              <a:ext cx="115203" cy="99313"/>
            </a:xfrm>
            <a:prstGeom prst="triangle">
              <a:avLst/>
            </a:prstGeom>
            <a:solidFill>
              <a:schemeClr val="dk1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457200"/>
              <a:endParaRPr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9" name="文本框 33">
              <a:extLst>
                <a:ext uri="{FF2B5EF4-FFF2-40B4-BE49-F238E27FC236}">
                  <a16:creationId xmlns:a16="http://schemas.microsoft.com/office/drawing/2014/main" id="{F7EC7173-8754-478C-AD2B-0A18743D24F7}"/>
                </a:ext>
              </a:extLst>
            </p:cNvPr>
            <p:cNvSpPr txBox="1"/>
            <p:nvPr/>
          </p:nvSpPr>
          <p:spPr>
            <a:xfrm>
              <a:off x="5994400" y="2295171"/>
              <a:ext cx="40254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AI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 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CUP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準確率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(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有無前處理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)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 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: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 </a:t>
              </a:r>
              <a:endPara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ea"/>
                <a:sym typeface="+mn-lt"/>
              </a:endParaRPr>
            </a:p>
            <a:p>
              <a:pPr defTabSz="457200"/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75.7%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 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/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 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76.12%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 </a:t>
              </a:r>
              <a:endPara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  <p:sp>
          <p:nvSpPr>
            <p:cNvPr id="40" name="文本框 34">
              <a:extLst>
                <a:ext uri="{FF2B5EF4-FFF2-40B4-BE49-F238E27FC236}">
                  <a16:creationId xmlns:a16="http://schemas.microsoft.com/office/drawing/2014/main" id="{A3DB799A-6EE1-4F8D-8CAD-4A21BCF447B8}"/>
                </a:ext>
              </a:extLst>
            </p:cNvPr>
            <p:cNvSpPr txBox="1"/>
            <p:nvPr/>
          </p:nvSpPr>
          <p:spPr>
            <a:xfrm>
              <a:off x="6906419" y="1856432"/>
              <a:ext cx="3435719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150000"/>
                </a:lnSpc>
              </a:pPr>
              <a:r>
                <a:rPr lang="zh-TW" altLang="en-US" b="1" dirty="0">
                  <a:solidFill>
                    <a:prstClr val="black"/>
                  </a:solidFill>
                  <a:cs typeface="+mn-ea"/>
                  <a:sym typeface="+mn-lt"/>
                </a:rPr>
                <a:t>增加訓練時間</a:t>
              </a:r>
              <a:endParaRPr lang="en-US" altLang="zh-CN" b="1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FB41DC87-5398-8BA2-EF59-4535B285A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066" y="2911309"/>
            <a:ext cx="2733675" cy="69532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905457C-862F-F538-8035-9E1D00F0BF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605" y="4537146"/>
            <a:ext cx="8239125" cy="8382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4E97AB9-CB4D-6FFF-937D-B8074D85E2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066" y="2863818"/>
            <a:ext cx="8239125" cy="84185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B6D20E8-EF29-B014-4B8C-424E503F89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606" y="5473034"/>
            <a:ext cx="8239125" cy="99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63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/>
          <p:cNvGrpSpPr/>
          <p:nvPr/>
        </p:nvGrpSpPr>
        <p:grpSpPr>
          <a:xfrm>
            <a:off x="1957645" y="2444475"/>
            <a:ext cx="2525428" cy="459287"/>
            <a:chOff x="1523927" y="5479289"/>
            <a:chExt cx="2812209" cy="647191"/>
          </a:xfrm>
        </p:grpSpPr>
        <p:sp>
          <p:nvSpPr>
            <p:cNvPr id="93" name="圆角矩形 92"/>
            <p:cNvSpPr/>
            <p:nvPr/>
          </p:nvSpPr>
          <p:spPr>
            <a:xfrm>
              <a:off x="1795625" y="5479289"/>
              <a:ext cx="2268814" cy="647191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4" name="MH_SubTitle_1"/>
            <p:cNvSpPr/>
            <p:nvPr>
              <p:custDataLst>
                <p:tags r:id="rId1"/>
              </p:custDataLst>
            </p:nvPr>
          </p:nvSpPr>
          <p:spPr>
            <a:xfrm>
              <a:off x="1523927" y="5479289"/>
              <a:ext cx="2812209" cy="584883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TW" b="1" dirty="0">
                  <a:solidFill>
                    <a:prstClr val="white"/>
                  </a:solidFill>
                  <a:latin typeface="源泉圓體 TTF Heavy" panose="020B0A00000000000000" pitchFamily="34" charset="-120"/>
                  <a:ea typeface="源泉圓體 TTF Heavy" panose="020B0A00000000000000" pitchFamily="34" charset="-120"/>
                  <a:cs typeface="+mn-ea"/>
                  <a:sym typeface="+mn-lt"/>
                </a:rPr>
                <a:t>Combine Model</a:t>
              </a:r>
              <a:endParaRPr lang="zh-CN" altLang="en-US" b="1" dirty="0">
                <a:solidFill>
                  <a:prstClr val="white"/>
                </a:solidFill>
                <a:latin typeface="源泉圓體 TTF Heavy" panose="020B0A00000000000000" pitchFamily="34" charset="-120"/>
                <a:ea typeface="源泉圓體 TTF Heavy" panose="020B0A00000000000000" pitchFamily="34" charset="-120"/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34468" y="324501"/>
            <a:ext cx="4798389" cy="613147"/>
            <a:chOff x="834468" y="324501"/>
            <a:chExt cx="4798389" cy="613147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B93AB08-CB71-4FDC-86E4-02FB8A6CC260}"/>
                </a:ext>
              </a:extLst>
            </p:cNvPr>
            <p:cNvSpPr txBox="1"/>
            <p:nvPr/>
          </p:nvSpPr>
          <p:spPr>
            <a:xfrm>
              <a:off x="834468" y="324501"/>
              <a:ext cx="3550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altLang="zh-TW" sz="2400" b="1" dirty="0">
                  <a:solidFill>
                    <a:prstClr val="black"/>
                  </a:solidFill>
                  <a:cs typeface="+mn-ea"/>
                  <a:sym typeface="+mn-lt"/>
                </a:rPr>
                <a:t>Future</a:t>
              </a:r>
              <a:endParaRPr lang="zh-CN" altLang="en-US" sz="2400" b="1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92A4A3F-B186-4633-B3C4-EBD531B319B1}"/>
                </a:ext>
              </a:extLst>
            </p:cNvPr>
            <p:cNvSpPr txBox="1"/>
            <p:nvPr/>
          </p:nvSpPr>
          <p:spPr>
            <a:xfrm>
              <a:off x="852756" y="642503"/>
              <a:ext cx="4780101" cy="295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New model</a:t>
              </a:r>
              <a:endParaRPr lang="zh-CN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83" name="Oval 96"/>
          <p:cNvSpPr>
            <a:spLocks noChangeArrowheads="1"/>
          </p:cNvSpPr>
          <p:nvPr/>
        </p:nvSpPr>
        <p:spPr bwMode="auto">
          <a:xfrm>
            <a:off x="5557735" y="1895025"/>
            <a:ext cx="1464816" cy="146474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txBody>
          <a:bodyPr wrap="square" lIns="0" tIns="45717" rIns="0" bIns="45717" anchor="ctr">
            <a:noAutofit/>
          </a:bodyPr>
          <a:lstStyle/>
          <a:p>
            <a:pPr algn="ctr"/>
            <a:r>
              <a:rPr lang="en-US" altLang="zh-TW" b="1" dirty="0">
                <a:solidFill>
                  <a:prstClr val="white"/>
                </a:solidFill>
                <a:latin typeface="源泉圓體 TTF Heavy" panose="020B0A00000000000000" pitchFamily="34" charset="-120"/>
                <a:ea typeface="源泉圓體 TTF Heavy" panose="020B0A00000000000000" pitchFamily="34" charset="-120"/>
                <a:cs typeface="+mn-ea"/>
                <a:sym typeface="+mn-lt"/>
              </a:rPr>
              <a:t>Agree</a:t>
            </a:r>
            <a:endParaRPr lang="zh-CN" altLang="en-US" b="1" dirty="0">
              <a:solidFill>
                <a:prstClr val="white"/>
              </a:solidFill>
              <a:latin typeface="源泉圓體 TTF Heavy" panose="020B0A00000000000000" pitchFamily="34" charset="-120"/>
              <a:ea typeface="源泉圓體 TTF Heavy" panose="020B0A00000000000000" pitchFamily="34" charset="-120"/>
              <a:cs typeface="+mn-ea"/>
              <a:sym typeface="+mn-lt"/>
            </a:endParaRPr>
          </a:p>
        </p:txBody>
      </p:sp>
      <p:sp>
        <p:nvSpPr>
          <p:cNvPr id="84" name="Oval 102"/>
          <p:cNvSpPr>
            <a:spLocks noChangeArrowheads="1"/>
          </p:cNvSpPr>
          <p:nvPr/>
        </p:nvSpPr>
        <p:spPr bwMode="auto">
          <a:xfrm>
            <a:off x="9204741" y="1909833"/>
            <a:ext cx="1464816" cy="146474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txBody>
          <a:bodyPr wrap="square" lIns="0" tIns="45717" rIns="0" bIns="45717" anchor="ctr">
            <a:noAutofit/>
          </a:bodyPr>
          <a:lstStyle/>
          <a:p>
            <a:pPr algn="ctr"/>
            <a:r>
              <a:rPr lang="en-US" altLang="zh-CN" b="1" dirty="0">
                <a:solidFill>
                  <a:prstClr val="white"/>
                </a:solidFill>
                <a:latin typeface="源泉圓體 TTF Heavy" panose="020B0A00000000000000" pitchFamily="34" charset="-120"/>
                <a:ea typeface="源泉圓體 TTF Heavy" panose="020B0A00000000000000" pitchFamily="34" charset="-120"/>
                <a:cs typeface="+mn-ea"/>
                <a:sym typeface="+mn-lt"/>
              </a:rPr>
              <a:t>Agree</a:t>
            </a:r>
          </a:p>
          <a:p>
            <a:pPr algn="ctr"/>
            <a:r>
              <a:rPr lang="en-US" altLang="zh-CN" b="1" dirty="0">
                <a:solidFill>
                  <a:prstClr val="white"/>
                </a:solidFill>
                <a:latin typeface="源泉圓體 TTF Heavy" panose="020B0A00000000000000" pitchFamily="34" charset="-120"/>
                <a:ea typeface="源泉圓體 TTF Heavy" panose="020B0A00000000000000" pitchFamily="34" charset="-120"/>
                <a:cs typeface="+mn-ea"/>
                <a:sym typeface="+mn-lt"/>
              </a:rPr>
              <a:t>+</a:t>
            </a:r>
          </a:p>
          <a:p>
            <a:pPr algn="ctr"/>
            <a:r>
              <a:rPr lang="en-US" altLang="zh-CN" b="1" dirty="0">
                <a:solidFill>
                  <a:prstClr val="white"/>
                </a:solidFill>
                <a:latin typeface="源泉圓體 TTF Heavy" panose="020B0A00000000000000" pitchFamily="34" charset="-120"/>
                <a:ea typeface="源泉圓體 TTF Heavy" panose="020B0A00000000000000" pitchFamily="34" charset="-120"/>
                <a:cs typeface="+mn-ea"/>
                <a:sym typeface="+mn-lt"/>
              </a:rPr>
              <a:t>Disagree</a:t>
            </a:r>
            <a:endParaRPr lang="zh-CN" altLang="en-US" b="1" dirty="0">
              <a:solidFill>
                <a:prstClr val="white"/>
              </a:solidFill>
              <a:latin typeface="源泉圓體 TTF Heavy" panose="020B0A00000000000000" pitchFamily="34" charset="-120"/>
              <a:ea typeface="源泉圓體 TTF Heavy" panose="020B0A00000000000000" pitchFamily="34" charset="-120"/>
              <a:cs typeface="+mn-ea"/>
              <a:sym typeface="+mn-lt"/>
            </a:endParaRPr>
          </a:p>
        </p:txBody>
      </p:sp>
      <p:sp>
        <p:nvSpPr>
          <p:cNvPr id="85" name="Oval 108"/>
          <p:cNvSpPr>
            <a:spLocks noChangeArrowheads="1"/>
          </p:cNvSpPr>
          <p:nvPr/>
        </p:nvSpPr>
        <p:spPr bwMode="auto">
          <a:xfrm>
            <a:off x="7375915" y="1439313"/>
            <a:ext cx="1464704" cy="146444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txBody>
          <a:bodyPr wrap="square" lIns="0" tIns="45717" rIns="0" bIns="45717" anchor="ctr">
            <a:normAutofit/>
          </a:bodyPr>
          <a:lstStyle/>
          <a:p>
            <a:pPr algn="ctr"/>
            <a:r>
              <a:rPr lang="en-US" altLang="zh-CN" b="1" dirty="0">
                <a:solidFill>
                  <a:prstClr val="white"/>
                </a:solidFill>
                <a:latin typeface="源泉圓體 TTF Heavy" panose="020B0A00000000000000" pitchFamily="34" charset="-120"/>
                <a:ea typeface="源泉圓體 TTF Heavy" panose="020B0A00000000000000" pitchFamily="34" charset="-120"/>
                <a:cs typeface="+mn-ea"/>
                <a:sym typeface="+mn-lt"/>
              </a:rPr>
              <a:t>Disagree</a:t>
            </a:r>
            <a:endParaRPr lang="zh-CN" altLang="en-US" b="1" dirty="0">
              <a:solidFill>
                <a:prstClr val="white"/>
              </a:solidFill>
              <a:latin typeface="源泉圓體 TTF Heavy" panose="020B0A00000000000000" pitchFamily="34" charset="-120"/>
              <a:ea typeface="源泉圓體 TTF Heavy" panose="020B0A00000000000000" pitchFamily="34" charset="-120"/>
              <a:cs typeface="+mn-ea"/>
              <a:sym typeface="+mn-lt"/>
            </a:endParaRPr>
          </a:p>
        </p:txBody>
      </p:sp>
      <p:sp>
        <p:nvSpPr>
          <p:cNvPr id="86" name="AutoShape 46"/>
          <p:cNvSpPr>
            <a:spLocks noChangeArrowheads="1"/>
          </p:cNvSpPr>
          <p:nvPr/>
        </p:nvSpPr>
        <p:spPr bwMode="auto">
          <a:xfrm>
            <a:off x="7773924" y="2838260"/>
            <a:ext cx="685233" cy="654774"/>
          </a:xfrm>
          <a:prstGeom prst="upArrow">
            <a:avLst>
              <a:gd name="adj1" fmla="val 52833"/>
              <a:gd name="adj2" fmla="val 45940"/>
            </a:avLst>
          </a:prstGeom>
          <a:gradFill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wrap="none" lIns="91431" tIns="45717" rIns="91431" bIns="45717" anchor="ctr"/>
          <a:lstStyle/>
          <a:p>
            <a:pPr latinLnBrk="1">
              <a:defRPr/>
            </a:pPr>
            <a:endParaRPr kumimoji="1" lang="ko-KR" altLang="ko-KR" sz="2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88" name="AutoShape 66"/>
          <p:cNvSpPr>
            <a:spLocks noChangeArrowheads="1"/>
          </p:cNvSpPr>
          <p:nvPr/>
        </p:nvSpPr>
        <p:spPr bwMode="auto">
          <a:xfrm rot="2480061">
            <a:off x="9051863" y="3037040"/>
            <a:ext cx="696489" cy="709097"/>
          </a:xfrm>
          <a:prstGeom prst="upArrow">
            <a:avLst>
              <a:gd name="adj1" fmla="val 52833"/>
              <a:gd name="adj2" fmla="val 45940"/>
            </a:avLst>
          </a:prstGeom>
          <a:gradFill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wrap="none" lIns="91431" tIns="45717" rIns="91431" bIns="45717" anchor="ctr"/>
          <a:lstStyle/>
          <a:p>
            <a:pPr latinLnBrk="1">
              <a:defRPr/>
            </a:pPr>
            <a:endParaRPr kumimoji="1" lang="ko-KR" altLang="ko-KR" sz="2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6" name="Oval 108"/>
          <p:cNvSpPr>
            <a:spLocks noChangeArrowheads="1"/>
          </p:cNvSpPr>
          <p:nvPr/>
        </p:nvSpPr>
        <p:spPr bwMode="auto">
          <a:xfrm>
            <a:off x="7046848" y="4627200"/>
            <a:ext cx="1651168" cy="10362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txBody>
          <a:bodyPr wrap="square" lIns="0" tIns="45717" rIns="0" bIns="45717" anchor="ctr">
            <a:normAutofit/>
          </a:bodyPr>
          <a:lstStyle/>
          <a:p>
            <a:pPr algn="ctr"/>
            <a:r>
              <a:rPr lang="en-US" altLang="zh-TW" sz="2000" b="1" dirty="0">
                <a:solidFill>
                  <a:prstClr val="white"/>
                </a:solidFill>
                <a:latin typeface="源泉圓體 TTF Heavy" panose="020B0A00000000000000" pitchFamily="34" charset="-120"/>
                <a:ea typeface="源泉圓體 TTF Heavy" panose="020B0A00000000000000" pitchFamily="34" charset="-120"/>
                <a:cs typeface="+mn-ea"/>
                <a:sym typeface="+mn-lt"/>
              </a:rPr>
              <a:t>Bert</a:t>
            </a:r>
          </a:p>
          <a:p>
            <a:pPr algn="ctr"/>
            <a:r>
              <a:rPr lang="en-US" altLang="zh-CN" sz="2000" b="1" dirty="0">
                <a:solidFill>
                  <a:prstClr val="white"/>
                </a:solidFill>
                <a:latin typeface="源泉圓體 TTF Heavy" panose="020B0A00000000000000" pitchFamily="34" charset="-120"/>
                <a:ea typeface="源泉圓體 TTF Heavy" panose="020B0A00000000000000" pitchFamily="34" charset="-120"/>
                <a:cs typeface="+mn-ea"/>
                <a:sym typeface="+mn-lt"/>
              </a:rPr>
              <a:t>Classifier</a:t>
            </a:r>
            <a:endParaRPr lang="zh-CN" altLang="en-US" sz="2000" b="1" dirty="0">
              <a:solidFill>
                <a:prstClr val="white"/>
              </a:solidFill>
              <a:latin typeface="源泉圓體 TTF Heavy" panose="020B0A00000000000000" pitchFamily="34" charset="-120"/>
              <a:ea typeface="源泉圓體 TTF Heavy" panose="020B0A00000000000000" pitchFamily="34" charset="-120"/>
              <a:cs typeface="+mn-ea"/>
              <a:sym typeface="+mn-lt"/>
            </a:endParaRPr>
          </a:p>
        </p:txBody>
      </p:sp>
      <p:sp>
        <p:nvSpPr>
          <p:cNvPr id="17" name="Oval 108"/>
          <p:cNvSpPr>
            <a:spLocks noChangeArrowheads="1"/>
          </p:cNvSpPr>
          <p:nvPr/>
        </p:nvSpPr>
        <p:spPr bwMode="auto">
          <a:xfrm>
            <a:off x="7048332" y="3537615"/>
            <a:ext cx="2157935" cy="631553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txBody>
          <a:bodyPr wrap="square" lIns="0" tIns="45717" rIns="0" bIns="45717" anchor="ctr">
            <a:normAutofit/>
          </a:bodyPr>
          <a:lstStyle/>
          <a:p>
            <a:pPr algn="ctr"/>
            <a:r>
              <a:rPr lang="en-US" altLang="zh-CN" sz="2000" b="1" dirty="0">
                <a:solidFill>
                  <a:prstClr val="white"/>
                </a:solidFill>
                <a:latin typeface="源泉圓體 TTF Heavy" panose="020B0A00000000000000" pitchFamily="34" charset="-120"/>
                <a:ea typeface="源泉圓體 TTF Heavy" panose="020B0A00000000000000" pitchFamily="34" charset="-120"/>
                <a:cs typeface="+mn-ea"/>
                <a:sym typeface="+mn-lt"/>
              </a:rPr>
              <a:t>Same or not?</a:t>
            </a:r>
            <a:endParaRPr lang="zh-CN" altLang="en-US" sz="2000" b="1" dirty="0">
              <a:solidFill>
                <a:prstClr val="white"/>
              </a:solidFill>
              <a:latin typeface="源泉圓體 TTF Heavy" panose="020B0A00000000000000" pitchFamily="34" charset="-120"/>
              <a:ea typeface="源泉圓體 TTF Heavy" panose="020B0A00000000000000" pitchFamily="34" charset="-120"/>
              <a:cs typeface="+mn-ea"/>
              <a:sym typeface="+mn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362883" y="421351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8767482" y="6006605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540806" y="59940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973610" y="600660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AutoShape 66"/>
          <p:cNvSpPr>
            <a:spLocks noChangeArrowheads="1"/>
          </p:cNvSpPr>
          <p:nvPr/>
        </p:nvSpPr>
        <p:spPr bwMode="auto">
          <a:xfrm rot="18926900">
            <a:off x="6501537" y="3009313"/>
            <a:ext cx="696489" cy="709097"/>
          </a:xfrm>
          <a:prstGeom prst="upArrow">
            <a:avLst>
              <a:gd name="adj1" fmla="val 52833"/>
              <a:gd name="adj2" fmla="val 45940"/>
            </a:avLst>
          </a:prstGeom>
          <a:gradFill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wrap="none" lIns="91431" tIns="45717" rIns="91431" bIns="45717" anchor="ctr"/>
          <a:lstStyle/>
          <a:p>
            <a:pPr latinLnBrk="1">
              <a:defRPr/>
            </a:pPr>
            <a:endParaRPr kumimoji="1" lang="ko-KR" altLang="ko-KR" sz="2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38" name="AutoShape 46"/>
          <p:cNvSpPr>
            <a:spLocks noChangeArrowheads="1"/>
          </p:cNvSpPr>
          <p:nvPr/>
        </p:nvSpPr>
        <p:spPr bwMode="auto">
          <a:xfrm>
            <a:off x="7784682" y="833090"/>
            <a:ext cx="685233" cy="654774"/>
          </a:xfrm>
          <a:prstGeom prst="upArrow">
            <a:avLst>
              <a:gd name="adj1" fmla="val 52833"/>
              <a:gd name="adj2" fmla="val 45940"/>
            </a:avLst>
          </a:prstGeom>
          <a:gradFill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wrap="none" lIns="91431" tIns="45717" rIns="91431" bIns="45717" anchor="ctr"/>
          <a:lstStyle/>
          <a:p>
            <a:pPr latinLnBrk="1">
              <a:defRPr/>
            </a:pPr>
            <a:endParaRPr kumimoji="1" lang="ko-KR" altLang="ko-KR" sz="2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637689" y="429071"/>
            <a:ext cx="941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(q’ ,  r’)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AutoShape 46"/>
          <p:cNvSpPr>
            <a:spLocks noChangeArrowheads="1"/>
          </p:cNvSpPr>
          <p:nvPr/>
        </p:nvSpPr>
        <p:spPr bwMode="auto">
          <a:xfrm>
            <a:off x="7634851" y="4133037"/>
            <a:ext cx="457924" cy="654774"/>
          </a:xfrm>
          <a:prstGeom prst="upArrow">
            <a:avLst>
              <a:gd name="adj1" fmla="val 52833"/>
              <a:gd name="adj2" fmla="val 45940"/>
            </a:avLst>
          </a:prstGeom>
          <a:gradFill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wrap="none" lIns="91431" tIns="45717" rIns="91431" bIns="45717" anchor="ctr"/>
          <a:lstStyle/>
          <a:p>
            <a:pPr latinLnBrk="1">
              <a:defRPr/>
            </a:pPr>
            <a:endParaRPr kumimoji="1" lang="ko-KR" altLang="ko-KR" sz="2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41" name="AutoShape 46"/>
          <p:cNvSpPr>
            <a:spLocks noChangeArrowheads="1"/>
          </p:cNvSpPr>
          <p:nvPr/>
        </p:nvSpPr>
        <p:spPr bwMode="auto">
          <a:xfrm>
            <a:off x="7473694" y="5663424"/>
            <a:ext cx="457924" cy="654774"/>
          </a:xfrm>
          <a:prstGeom prst="upArrow">
            <a:avLst>
              <a:gd name="adj1" fmla="val 52833"/>
              <a:gd name="adj2" fmla="val 45940"/>
            </a:avLst>
          </a:prstGeom>
          <a:gradFill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wrap="none" lIns="91431" tIns="45717" rIns="91431" bIns="45717" anchor="ctr"/>
          <a:lstStyle/>
          <a:p>
            <a:pPr latinLnBrk="1">
              <a:defRPr/>
            </a:pPr>
            <a:endParaRPr kumimoji="1" lang="ko-KR" altLang="ko-KR" sz="2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42" name="AutoShape 46"/>
          <p:cNvSpPr>
            <a:spLocks noChangeArrowheads="1"/>
          </p:cNvSpPr>
          <p:nvPr/>
        </p:nvSpPr>
        <p:spPr bwMode="auto">
          <a:xfrm>
            <a:off x="7875353" y="5663424"/>
            <a:ext cx="457924" cy="654774"/>
          </a:xfrm>
          <a:prstGeom prst="upArrow">
            <a:avLst>
              <a:gd name="adj1" fmla="val 52833"/>
              <a:gd name="adj2" fmla="val 45940"/>
            </a:avLst>
          </a:prstGeom>
          <a:gradFill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wrap="none" lIns="91431" tIns="45717" rIns="91431" bIns="45717" anchor="ctr"/>
          <a:lstStyle/>
          <a:p>
            <a:pPr latinLnBrk="1">
              <a:defRPr/>
            </a:pPr>
            <a:endParaRPr kumimoji="1" lang="ko-KR" altLang="ko-KR" sz="2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43" name="AutoShape 46"/>
          <p:cNvSpPr>
            <a:spLocks noChangeArrowheads="1"/>
          </p:cNvSpPr>
          <p:nvPr/>
        </p:nvSpPr>
        <p:spPr bwMode="auto">
          <a:xfrm>
            <a:off x="8680778" y="4123777"/>
            <a:ext cx="457924" cy="2229437"/>
          </a:xfrm>
          <a:prstGeom prst="upArrow">
            <a:avLst>
              <a:gd name="adj1" fmla="val 52833"/>
              <a:gd name="adj2" fmla="val 45940"/>
            </a:avLst>
          </a:prstGeom>
          <a:gradFill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wrap="none" lIns="91431" tIns="45717" rIns="91431" bIns="45717" anchor="ctr"/>
          <a:lstStyle/>
          <a:p>
            <a:pPr latinLnBrk="1">
              <a:defRPr/>
            </a:pPr>
            <a:endParaRPr kumimoji="1" lang="ko-KR" altLang="ko-KR" sz="2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44" name="文本框 28">
            <a:extLst>
              <a:ext uri="{FF2B5EF4-FFF2-40B4-BE49-F238E27FC236}">
                <a16:creationId xmlns:a16="http://schemas.microsoft.com/office/drawing/2014/main" id="{F7EC7173-8754-478C-AD2B-0A18743D24F7}"/>
              </a:ext>
            </a:extLst>
          </p:cNvPr>
          <p:cNvSpPr txBox="1"/>
          <p:nvPr/>
        </p:nvSpPr>
        <p:spPr>
          <a:xfrm>
            <a:off x="991209" y="3072199"/>
            <a:ext cx="44583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57200"/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ea"/>
                <a:sym typeface="+mn-lt"/>
              </a:rPr>
              <a:t> 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ea"/>
                <a:sym typeface="+mn-lt"/>
              </a:rPr>
              <a:t>Transformer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ea"/>
                <a:sym typeface="+mn-lt"/>
              </a:rPr>
              <a:t>帶來不錯的預測結果，但並未加入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ea"/>
                <a:sym typeface="+mn-lt"/>
              </a:rPr>
              <a:t>s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ea"/>
                <a:sym typeface="+mn-lt"/>
              </a:rPr>
              <a:t>當作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ea"/>
                <a:sym typeface="+mn-lt"/>
              </a:rPr>
              <a:t>input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ea"/>
                <a:sym typeface="+mn-lt"/>
              </a:rPr>
              <a:t>，因此想出了新的模型架構，結合了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ea"/>
                <a:sym typeface="+mn-lt"/>
              </a:rPr>
              <a:t>Bert Classifier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ea"/>
                <a:sym typeface="+mn-lt"/>
              </a:rPr>
              <a:t>與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ea"/>
                <a:sym typeface="+mn-lt"/>
              </a:rPr>
              <a:t>Transformer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ea"/>
                <a:sym typeface="+mn-lt"/>
              </a:rPr>
              <a:t>，期許能帶來不一樣的成果展現</a:t>
            </a:r>
            <a:endParaRPr lang="en-US" altLang="zh-TW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46" name="Oval 96"/>
          <p:cNvSpPr>
            <a:spLocks noChangeArrowheads="1"/>
          </p:cNvSpPr>
          <p:nvPr/>
        </p:nvSpPr>
        <p:spPr bwMode="auto">
          <a:xfrm>
            <a:off x="3032269" y="5320957"/>
            <a:ext cx="442964" cy="46709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txBody>
          <a:bodyPr wrap="square" lIns="0" tIns="45717" rIns="0" bIns="45717" anchor="ctr">
            <a:noAutofit/>
          </a:bodyPr>
          <a:lstStyle/>
          <a:p>
            <a:pPr algn="ctr"/>
            <a:endParaRPr lang="zh-CN" altLang="en-US" sz="20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486053" y="5231338"/>
            <a:ext cx="2786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源泉圓體 TTF Heavy" panose="020B0A00000000000000" pitchFamily="34" charset="-120"/>
                <a:ea typeface="源泉圓體 TTF Heavy" panose="020B0A00000000000000" pitchFamily="34" charset="-120"/>
              </a:rPr>
              <a:t>Transformer</a:t>
            </a:r>
          </a:p>
          <a:p>
            <a:r>
              <a:rPr lang="en-US" altLang="zh-TW" dirty="0">
                <a:latin typeface="源泉圓體 TTF Heavy" panose="020B0A00000000000000" pitchFamily="34" charset="-120"/>
                <a:ea typeface="源泉圓體 TTF Heavy" panose="020B0A00000000000000" pitchFamily="34" charset="-120"/>
              </a:rPr>
              <a:t>(Sequence extraction)</a:t>
            </a:r>
            <a:endParaRPr lang="zh-TW" altLang="en-US" dirty="0">
              <a:latin typeface="源泉圓體 TTF Heavy" panose="020B0A00000000000000" pitchFamily="34" charset="-120"/>
              <a:ea typeface="源泉圓體 TTF Heavy" panose="020B0A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7665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5" grpId="0" animBg="1"/>
      <p:bldP spid="86" grpId="0" animBg="1"/>
      <p:bldP spid="88" grpId="0" animBg="1"/>
      <p:bldP spid="16" grpId="0" animBg="1"/>
      <p:bldP spid="17" grpId="0" animBg="1"/>
      <p:bldP spid="11" grpId="0"/>
      <p:bldP spid="32" grpId="0"/>
      <p:bldP spid="33" grpId="0"/>
      <p:bldP spid="34" grpId="0"/>
      <p:bldP spid="35" grpId="0" animBg="1"/>
      <p:bldP spid="38" grpId="0" animBg="1"/>
      <p:bldP spid="39" grpId="0"/>
      <p:bldP spid="40" grpId="0" animBg="1"/>
      <p:bldP spid="41" grpId="0" animBg="1"/>
      <p:bldP spid="42" grpId="0" animBg="1"/>
      <p:bldP spid="43" grpId="0" animBg="1"/>
      <p:bldP spid="46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文本框 422">
            <a:extLst>
              <a:ext uri="{FF2B5EF4-FFF2-40B4-BE49-F238E27FC236}">
                <a16:creationId xmlns:a16="http://schemas.microsoft.com/office/drawing/2014/main" id="{6BB006E0-01D9-4172-B66E-3EC74AE862C2}"/>
              </a:ext>
            </a:extLst>
          </p:cNvPr>
          <p:cNvSpPr txBox="1"/>
          <p:nvPr/>
        </p:nvSpPr>
        <p:spPr>
          <a:xfrm>
            <a:off x="1876712" y="2440653"/>
            <a:ext cx="8438575" cy="100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en-US" altLang="zh-CN" sz="4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latin typeface="源泉圓體 TTF Heavy" panose="020B0A00000000000000" pitchFamily="34" charset="-120"/>
                <a:ea typeface="源泉圓體 TTF Heavy" panose="020B0A00000000000000" pitchFamily="34" charset="-120"/>
                <a:cs typeface="+mn-ea"/>
                <a:sym typeface="+mn-lt"/>
              </a:rPr>
              <a:t>Thanks for your listening</a:t>
            </a:r>
            <a:endParaRPr lang="zh-CN" altLang="en-US" sz="4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20000"/>
                  </a:srgbClr>
                </a:outerShdw>
              </a:effectLst>
              <a:latin typeface="源泉圓體 TTF Heavy" panose="020B0A00000000000000" pitchFamily="34" charset="-120"/>
              <a:ea typeface="源泉圓體 TTF Heavy" panose="020B0A00000000000000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371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074607" y="-366623"/>
            <a:ext cx="6883748" cy="7552564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7452274" y="1149101"/>
            <a:ext cx="4554576" cy="880306"/>
            <a:chOff x="7705143" y="1320551"/>
            <a:chExt cx="4554576" cy="880306"/>
          </a:xfrm>
        </p:grpSpPr>
        <p:sp>
          <p:nvSpPr>
            <p:cNvPr id="11" name="矩形 10"/>
            <p:cNvSpPr/>
            <p:nvPr/>
          </p:nvSpPr>
          <p:spPr>
            <a:xfrm>
              <a:off x="7705143" y="1524000"/>
              <a:ext cx="676857" cy="67685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cs typeface="+mn-ea"/>
                  <a:sym typeface="+mn-lt"/>
                </a:rPr>
                <a:t>01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8060FEB0-0A11-4DC3-87D3-F575798C2A86}"/>
                </a:ext>
              </a:extLst>
            </p:cNvPr>
            <p:cNvSpPr txBox="1"/>
            <p:nvPr/>
          </p:nvSpPr>
          <p:spPr>
            <a:xfrm>
              <a:off x="8697422" y="1320551"/>
              <a:ext cx="3562297" cy="578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150000"/>
                </a:lnSpc>
              </a:pPr>
              <a:r>
                <a:rPr lang="zh-TW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20000"/>
                      </a:srgbClr>
                    </a:outerShdw>
                  </a:effectLst>
                  <a:latin typeface="源泉圓體 TTF Heavy" panose="020B0A00000000000000" pitchFamily="34" charset="-120"/>
                  <a:ea typeface="源泉圓體 TTF Heavy" panose="020B0A00000000000000" pitchFamily="34" charset="-120"/>
                  <a:cs typeface="+mn-ea"/>
                  <a:sym typeface="+mn-lt"/>
                </a:rPr>
                <a:t>資料介紹分析與前處理</a:t>
              </a:r>
              <a:endParaRPr lang="zh-CN" alt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latin typeface="源泉圓體 TTF Heavy" panose="020B0A00000000000000" pitchFamily="34" charset="-120"/>
                <a:ea typeface="源泉圓體 TTF Heavy" panose="020B0A00000000000000" pitchFamily="34" charset="-120"/>
                <a:cs typeface="+mn-ea"/>
                <a:sym typeface="+mn-lt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A92A4A3F-B186-4633-B3C4-EBD531B319B1}"/>
                </a:ext>
              </a:extLst>
            </p:cNvPr>
            <p:cNvSpPr txBox="1"/>
            <p:nvPr/>
          </p:nvSpPr>
          <p:spPr>
            <a:xfrm>
              <a:off x="8716473" y="1853492"/>
              <a:ext cx="3112380" cy="295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b="1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D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ata </a:t>
              </a:r>
              <a:r>
                <a:rPr lang="en-US" altLang="zh-TW" sz="1200" b="1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A</a:t>
              </a:r>
              <a:r>
                <a:rPr lang="en-US" altLang="zh-TW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nalysis and </a:t>
              </a:r>
              <a:r>
                <a:rPr lang="en-US" altLang="zh-TW" sz="1200" b="1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D</a:t>
              </a:r>
              <a:r>
                <a:rPr lang="en-US" altLang="zh-TW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ata </a:t>
              </a:r>
              <a:r>
                <a:rPr lang="en-US" altLang="zh-CN" sz="1200" b="1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P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reprocessing</a:t>
              </a:r>
              <a:endParaRPr lang="zh-CN" altLang="zh-CN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7452274" y="2430249"/>
            <a:ext cx="4123710" cy="880306"/>
            <a:chOff x="7705143" y="1320551"/>
            <a:chExt cx="4123710" cy="880306"/>
          </a:xfrm>
        </p:grpSpPr>
        <p:sp>
          <p:nvSpPr>
            <p:cNvPr id="73" name="矩形 72"/>
            <p:cNvSpPr/>
            <p:nvPr/>
          </p:nvSpPr>
          <p:spPr>
            <a:xfrm>
              <a:off x="7705143" y="1524000"/>
              <a:ext cx="676857" cy="67685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cs typeface="+mn-ea"/>
                  <a:sym typeface="+mn-lt"/>
                </a:rPr>
                <a:t>02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060FEB0-0A11-4DC3-87D3-F575798C2A86}"/>
                </a:ext>
              </a:extLst>
            </p:cNvPr>
            <p:cNvSpPr txBox="1"/>
            <p:nvPr/>
          </p:nvSpPr>
          <p:spPr>
            <a:xfrm>
              <a:off x="8697423" y="1320551"/>
              <a:ext cx="2432768" cy="58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150000"/>
                </a:lnSpc>
              </a:pPr>
              <a:r>
                <a:rPr lang="en-US" altLang="zh-CN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20000"/>
                      </a:srgbClr>
                    </a:outerShdw>
                  </a:effectLst>
                  <a:ea typeface="源泉圓體 TTF Heavy" panose="020B0A00000000000000" pitchFamily="34" charset="-120"/>
                  <a:cs typeface="+mn-ea"/>
                  <a:sym typeface="+mn-lt"/>
                </a:rPr>
                <a:t>QA BERT</a:t>
              </a:r>
              <a:endParaRPr lang="zh-CN" alt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A92A4A3F-B186-4633-B3C4-EBD531B319B1}"/>
                </a:ext>
              </a:extLst>
            </p:cNvPr>
            <p:cNvSpPr txBox="1"/>
            <p:nvPr/>
          </p:nvSpPr>
          <p:spPr>
            <a:xfrm>
              <a:off x="8716473" y="1853492"/>
              <a:ext cx="3112380" cy="278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100" b="1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Q</a:t>
              </a:r>
              <a:r>
                <a:rPr lang="en-US" altLang="zh-CN" sz="11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uestion </a:t>
              </a:r>
              <a:r>
                <a:rPr lang="en-US" altLang="zh-CN" sz="1100" b="1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A</a:t>
              </a:r>
              <a:r>
                <a:rPr lang="en-US" altLang="zh-CN" sz="11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nswering with a fine-tuned BERT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7452274" y="3711397"/>
            <a:ext cx="4123710" cy="1049686"/>
            <a:chOff x="7705143" y="1320551"/>
            <a:chExt cx="4123710" cy="1049686"/>
          </a:xfrm>
        </p:grpSpPr>
        <p:sp>
          <p:nvSpPr>
            <p:cNvPr id="77" name="矩形 76"/>
            <p:cNvSpPr/>
            <p:nvPr/>
          </p:nvSpPr>
          <p:spPr>
            <a:xfrm>
              <a:off x="7705143" y="1524000"/>
              <a:ext cx="676857" cy="67685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cs typeface="+mn-ea"/>
                  <a:sym typeface="+mn-lt"/>
                </a:rPr>
                <a:t>03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060FEB0-0A11-4DC3-87D3-F575798C2A86}"/>
                </a:ext>
              </a:extLst>
            </p:cNvPr>
            <p:cNvSpPr txBox="1"/>
            <p:nvPr/>
          </p:nvSpPr>
          <p:spPr>
            <a:xfrm>
              <a:off x="8697422" y="1320551"/>
              <a:ext cx="2724027" cy="59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150000"/>
                </a:lnSpc>
              </a:pPr>
              <a:r>
                <a:rPr lang="en-US" altLang="zh-TW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20000"/>
                      </a:srgbClr>
                    </a:outerShdw>
                  </a:effectLst>
                  <a:latin typeface="源泉圓體 TTF Heavy" panose="020B0A00000000000000" pitchFamily="34" charset="-120"/>
                  <a:ea typeface="源泉圓體 TTF Heavy" panose="020B0A00000000000000" pitchFamily="34" charset="-120"/>
                  <a:cs typeface="+mn-ea"/>
                  <a:sym typeface="+mn-lt"/>
                </a:rPr>
                <a:t>BERT Classifier</a:t>
              </a:r>
              <a:endParaRPr lang="zh-CN" alt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latin typeface="源泉圓體 TTF Heavy" panose="020B0A00000000000000" pitchFamily="34" charset="-120"/>
                <a:ea typeface="源泉圓體 TTF Heavy" panose="020B0A00000000000000" pitchFamily="34" charset="-120"/>
                <a:cs typeface="+mn-ea"/>
                <a:sym typeface="+mn-lt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A92A4A3F-B186-4633-B3C4-EBD531B319B1}"/>
                </a:ext>
              </a:extLst>
            </p:cNvPr>
            <p:cNvSpPr txBox="1"/>
            <p:nvPr/>
          </p:nvSpPr>
          <p:spPr>
            <a:xfrm>
              <a:off x="8716472" y="1853492"/>
              <a:ext cx="3112381" cy="516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de-DE" altLang="zh-TW" sz="1200" b="1" dirty="0">
                  <a:solidFill>
                    <a:schemeClr val="bg1">
                      <a:lumMod val="65000"/>
                    </a:schemeClr>
                  </a:solidFill>
                  <a:cs typeface="+mn-ea"/>
                </a:rPr>
                <a:t>B</a:t>
              </a:r>
              <a:r>
                <a:rPr lang="de-DE" altLang="zh-TW" sz="1200" dirty="0">
                  <a:solidFill>
                    <a:schemeClr val="bg1">
                      <a:lumMod val="65000"/>
                    </a:schemeClr>
                  </a:solidFill>
                  <a:cs typeface="+mn-ea"/>
                </a:rPr>
                <a:t>idirectional </a:t>
              </a:r>
              <a:r>
                <a:rPr lang="de-DE" altLang="zh-TW" sz="1200" b="1" dirty="0">
                  <a:solidFill>
                    <a:schemeClr val="bg1">
                      <a:lumMod val="65000"/>
                    </a:schemeClr>
                  </a:solidFill>
                  <a:cs typeface="+mn-ea"/>
                </a:rPr>
                <a:t>E</a:t>
              </a:r>
              <a:r>
                <a:rPr lang="de-DE" altLang="zh-TW" sz="1200" dirty="0">
                  <a:solidFill>
                    <a:schemeClr val="bg1">
                      <a:lumMod val="65000"/>
                    </a:schemeClr>
                  </a:solidFill>
                  <a:cs typeface="+mn-ea"/>
                </a:rPr>
                <a:t>ncoder </a:t>
              </a:r>
              <a:r>
                <a:rPr lang="de-DE" altLang="zh-TW" sz="1200" b="1" dirty="0">
                  <a:solidFill>
                    <a:schemeClr val="bg1">
                      <a:lumMod val="65000"/>
                    </a:schemeClr>
                  </a:solidFill>
                  <a:cs typeface="+mn-ea"/>
                </a:rPr>
                <a:t>R</a:t>
              </a:r>
              <a:r>
                <a:rPr lang="de-DE" altLang="zh-TW" sz="1200" dirty="0">
                  <a:solidFill>
                    <a:schemeClr val="bg1">
                      <a:lumMod val="65000"/>
                    </a:schemeClr>
                  </a:solidFill>
                  <a:cs typeface="+mn-ea"/>
                </a:rPr>
                <a:t>epresentations from </a:t>
              </a:r>
              <a:r>
                <a:rPr lang="de-DE" altLang="zh-TW" sz="1200" b="1" dirty="0">
                  <a:solidFill>
                    <a:schemeClr val="bg1">
                      <a:lumMod val="65000"/>
                    </a:schemeClr>
                  </a:solidFill>
                  <a:cs typeface="+mn-ea"/>
                </a:rPr>
                <a:t>T</a:t>
              </a:r>
              <a:r>
                <a:rPr lang="de-DE" altLang="zh-TW" sz="1200" dirty="0">
                  <a:solidFill>
                    <a:schemeClr val="bg1">
                      <a:lumMod val="65000"/>
                    </a:schemeClr>
                  </a:solidFill>
                  <a:cs typeface="+mn-ea"/>
                </a:rPr>
                <a:t>ransformers and </a:t>
              </a:r>
              <a:r>
                <a:rPr lang="de-DE" altLang="zh-TW" sz="1200" b="1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L</a:t>
              </a:r>
              <a:r>
                <a:rPr lang="de-DE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inear </a:t>
              </a:r>
              <a:r>
                <a:rPr lang="de-DE" altLang="zh-CN" sz="1200" b="1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C</a:t>
              </a:r>
              <a:r>
                <a:rPr lang="de-DE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lassifier</a:t>
              </a:r>
              <a:endParaRPr lang="zh-CN" altLang="zh-CN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7452274" y="4992545"/>
            <a:ext cx="3735358" cy="880306"/>
            <a:chOff x="7705143" y="1320551"/>
            <a:chExt cx="3735358" cy="880306"/>
          </a:xfrm>
        </p:grpSpPr>
        <p:sp>
          <p:nvSpPr>
            <p:cNvPr id="81" name="矩形 80"/>
            <p:cNvSpPr/>
            <p:nvPr/>
          </p:nvSpPr>
          <p:spPr>
            <a:xfrm>
              <a:off x="7705143" y="1524000"/>
              <a:ext cx="676857" cy="67685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cs typeface="+mn-ea"/>
                  <a:sym typeface="+mn-lt"/>
                </a:rPr>
                <a:t>04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8060FEB0-0A11-4DC3-87D3-F575798C2A86}"/>
                </a:ext>
              </a:extLst>
            </p:cNvPr>
            <p:cNvSpPr txBox="1"/>
            <p:nvPr/>
          </p:nvSpPr>
          <p:spPr>
            <a:xfrm>
              <a:off x="8697423" y="1320551"/>
              <a:ext cx="2432768" cy="59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150000"/>
                </a:lnSpc>
              </a:pPr>
              <a:r>
                <a:rPr lang="en-US" altLang="zh-CN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20000"/>
                      </a:srgbClr>
                    </a:outerShdw>
                  </a:effectLst>
                  <a:latin typeface="源泉圓體 TTF Heavy" panose="020B0A00000000000000" pitchFamily="34" charset="-120"/>
                  <a:ea typeface="源泉圓體 TTF Heavy" panose="020B0A00000000000000" pitchFamily="34" charset="-120"/>
                  <a:cs typeface="+mn-ea"/>
                  <a:sym typeface="+mn-lt"/>
                </a:rPr>
                <a:t>Transformer</a:t>
              </a:r>
              <a:endParaRPr lang="zh-CN" alt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latin typeface="源泉圓體 TTF Heavy" panose="020B0A00000000000000" pitchFamily="34" charset="-120"/>
                <a:ea typeface="源泉圓體 TTF Heavy" panose="020B0A00000000000000" pitchFamily="34" charset="-120"/>
                <a:cs typeface="+mn-ea"/>
                <a:sym typeface="+mn-lt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A92A4A3F-B186-4633-B3C4-EBD531B319B1}"/>
                </a:ext>
              </a:extLst>
            </p:cNvPr>
            <p:cNvSpPr txBox="1"/>
            <p:nvPr/>
          </p:nvSpPr>
          <p:spPr>
            <a:xfrm>
              <a:off x="8716473" y="1853492"/>
              <a:ext cx="2724028" cy="295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b="1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T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ext </a:t>
              </a:r>
              <a:r>
                <a:rPr lang="en-US" altLang="zh-TW" sz="1200" b="1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E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xtraction form </a:t>
              </a:r>
              <a:r>
                <a:rPr lang="en-US" altLang="zh-CN" sz="1200" b="1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q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 and </a:t>
              </a:r>
              <a:r>
                <a:rPr lang="en-US" altLang="zh-CN" sz="1200" b="1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r</a:t>
              </a:r>
              <a:endParaRPr lang="zh-CN" altLang="zh-CN" sz="1200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87161" y="1866900"/>
            <a:ext cx="3992647" cy="3371850"/>
            <a:chOff x="2587161" y="1866900"/>
            <a:chExt cx="3992647" cy="3371850"/>
          </a:xfrm>
        </p:grpSpPr>
        <p:grpSp>
          <p:nvGrpSpPr>
            <p:cNvPr id="10" name="组合 9"/>
            <p:cNvGrpSpPr/>
            <p:nvPr/>
          </p:nvGrpSpPr>
          <p:grpSpPr>
            <a:xfrm>
              <a:off x="2587161" y="1866900"/>
              <a:ext cx="3992647" cy="3371850"/>
              <a:chOff x="2587161" y="1866900"/>
              <a:chExt cx="3992647" cy="3371850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4454286" y="1866900"/>
                <a:ext cx="258397" cy="3371850"/>
              </a:xfrm>
              <a:prstGeom prst="rect">
                <a:avLst/>
              </a:prstGeom>
              <a:solidFill>
                <a:srgbClr val="ECECE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8060FEB0-0A11-4DC3-87D3-F575798C2A86}"/>
                  </a:ext>
                </a:extLst>
              </p:cNvPr>
              <p:cNvSpPr txBox="1"/>
              <p:nvPr/>
            </p:nvSpPr>
            <p:spPr>
              <a:xfrm>
                <a:off x="3367100" y="3462400"/>
                <a:ext cx="2432768" cy="67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lnSpc>
                    <a:spcPct val="150000"/>
                  </a:lnSpc>
                </a:pPr>
                <a:r>
                  <a:rPr lang="zh-CN" altLang="en-US" sz="28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20000"/>
                        </a:srgbClr>
                      </a:outerShdw>
                    </a:effectLst>
                    <a:latin typeface="源泉圓體 TTF Heavy" panose="020B0A00000000000000" pitchFamily="34" charset="-120"/>
                    <a:ea typeface="源泉圓體 TTF Heavy" panose="020B0A00000000000000" pitchFamily="34" charset="-120"/>
                    <a:cs typeface="+mn-ea"/>
                    <a:sym typeface="+mn-lt"/>
                  </a:rPr>
                  <a:t>目 </a:t>
                </a:r>
                <a:r>
                  <a:rPr lang="zh-TW" altLang="en-US" sz="28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20000"/>
                        </a:srgbClr>
                      </a:outerShdw>
                    </a:effectLst>
                    <a:latin typeface="源泉圓體 TTF Heavy" panose="020B0A00000000000000" pitchFamily="34" charset="-120"/>
                    <a:ea typeface="源泉圓體 TTF Heavy" panose="020B0A00000000000000" pitchFamily="34" charset="-120"/>
                    <a:cs typeface="+mn-ea"/>
                    <a:sym typeface="+mn-lt"/>
                  </a:rPr>
                  <a:t>錄</a:t>
                </a:r>
                <a:endParaRPr lang="zh-CN" altLang="en-US" sz="28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20000"/>
                      </a:srgbClr>
                    </a:outerShdw>
                  </a:effectLst>
                  <a:latin typeface="源泉圓體 TTF Heavy" panose="020B0A00000000000000" pitchFamily="34" charset="-120"/>
                  <a:ea typeface="源泉圓體 TTF Heavy" panose="020B0A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8060FEB0-0A11-4DC3-87D3-F575798C2A86}"/>
                  </a:ext>
                </a:extLst>
              </p:cNvPr>
              <p:cNvSpPr txBox="1"/>
              <p:nvPr/>
            </p:nvSpPr>
            <p:spPr>
              <a:xfrm>
                <a:off x="2587161" y="2591903"/>
                <a:ext cx="3992647" cy="67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lnSpc>
                    <a:spcPct val="150000"/>
                  </a:lnSpc>
                </a:pPr>
                <a:r>
                  <a:rPr lang="en-US" altLang="zh-CN" sz="28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20000"/>
                        </a:srgbClr>
                      </a:outerShdw>
                    </a:effectLst>
                    <a:latin typeface="源泉圓體 TTF Heavy" panose="020B0A00000000000000" pitchFamily="34" charset="-120"/>
                    <a:ea typeface="源泉圓體 TTF Heavy" panose="020B0A00000000000000" pitchFamily="34" charset="-120"/>
                    <a:cs typeface="+mn-ea"/>
                    <a:sym typeface="+mn-lt"/>
                  </a:rPr>
                  <a:t>CONTENTS</a:t>
                </a:r>
                <a:endParaRPr lang="zh-CN" altLang="en-US" sz="28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20000"/>
                      </a:srgbClr>
                    </a:outerShdw>
                  </a:effectLst>
                  <a:latin typeface="源泉圓體 TTF Heavy" panose="020B0A00000000000000" pitchFamily="34" charset="-120"/>
                  <a:ea typeface="源泉圓體 TTF Heavy" panose="020B0A00000000000000" pitchFamily="34" charset="-120"/>
                  <a:cs typeface="+mn-ea"/>
                  <a:sym typeface="+mn-lt"/>
                </a:endParaRPr>
              </a:p>
            </p:txBody>
          </p:sp>
        </p:grpSp>
        <p:cxnSp>
          <p:nvCxnSpPr>
            <p:cNvPr id="14" name="直接连接符 13"/>
            <p:cNvCxnSpPr/>
            <p:nvPr/>
          </p:nvCxnSpPr>
          <p:spPr>
            <a:xfrm>
              <a:off x="4454286" y="3384695"/>
              <a:ext cx="258397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83839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4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9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4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29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2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76776" y="1114393"/>
            <a:ext cx="3062536" cy="3695351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3" name="文本框 422">
            <a:extLst>
              <a:ext uri="{FF2B5EF4-FFF2-40B4-BE49-F238E27FC236}">
                <a16:creationId xmlns:a16="http://schemas.microsoft.com/office/drawing/2014/main" id="{6BB006E0-01D9-4172-B66E-3EC74AE862C2}"/>
              </a:ext>
            </a:extLst>
          </p:cNvPr>
          <p:cNvSpPr txBox="1"/>
          <p:nvPr/>
        </p:nvSpPr>
        <p:spPr>
          <a:xfrm>
            <a:off x="917861" y="2547319"/>
            <a:ext cx="6212404" cy="1999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zh-TW" altLang="en-US" sz="4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latin typeface="源泉圓體 TTF Heavy" panose="020B0A00000000000000" pitchFamily="34" charset="-120"/>
                <a:ea typeface="源泉圓體 TTF Heavy" panose="020B0A00000000000000" pitchFamily="34" charset="-120"/>
                <a:cs typeface="+mn-ea"/>
                <a:sym typeface="+mn-lt"/>
              </a:rPr>
              <a:t>資料介紹分析與前處理</a:t>
            </a:r>
          </a:p>
          <a:p>
            <a:pPr defTabSz="457200">
              <a:lnSpc>
                <a:spcPct val="150000"/>
              </a:lnSpc>
            </a:pPr>
            <a:endParaRPr lang="zh-CN" altLang="en-US" sz="4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20000"/>
                  </a:srgbClr>
                </a:outerShdw>
              </a:effectLst>
              <a:latin typeface="源泉圓體 TTF Heavy" panose="020B0A00000000000000" pitchFamily="34" charset="-120"/>
              <a:ea typeface="源泉圓體 TTF Heavy" panose="020B0A00000000000000" pitchFamily="34" charset="-120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60FEB0-0A11-4DC3-87D3-F575798C2A86}"/>
              </a:ext>
            </a:extLst>
          </p:cNvPr>
          <p:cNvSpPr txBox="1"/>
          <p:nvPr/>
        </p:nvSpPr>
        <p:spPr>
          <a:xfrm>
            <a:off x="917861" y="1719620"/>
            <a:ext cx="5420646" cy="763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en-US" altLang="zh-CN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latin typeface="源泉圓體 TTF Heavy" panose="020B0A00000000000000" pitchFamily="34" charset="-120"/>
                <a:ea typeface="源泉圓體 TTF Heavy" panose="020B0A00000000000000" pitchFamily="34" charset="-120"/>
                <a:cs typeface="+mn-ea"/>
                <a:sym typeface="+mn-lt"/>
              </a:rPr>
              <a:t>PART 01</a:t>
            </a:r>
            <a:endParaRPr lang="zh-CN" altLang="en-US" sz="32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20000"/>
                  </a:srgbClr>
                </a:outerShdw>
              </a:effectLst>
              <a:latin typeface="源泉圓體 TTF Heavy" panose="020B0A00000000000000" pitchFamily="34" charset="-120"/>
              <a:ea typeface="源泉圓體 TTF Heavy" panose="020B0A00000000000000" pitchFamily="34" charset="-120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2A4A3F-B186-4633-B3C4-EBD531B319B1}"/>
              </a:ext>
            </a:extLst>
          </p:cNvPr>
          <p:cNvSpPr txBox="1"/>
          <p:nvPr/>
        </p:nvSpPr>
        <p:spPr>
          <a:xfrm>
            <a:off x="967110" y="3561892"/>
            <a:ext cx="3748728" cy="58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D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ata </a:t>
            </a:r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A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nalysis and </a:t>
            </a:r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D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ata </a:t>
            </a:r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P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reprocessing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zh-CN" sz="14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42416" y="2610230"/>
            <a:ext cx="54864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81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5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23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B7AA5968-7762-4759-9A21-3EFB454BC767}"/>
              </a:ext>
            </a:extLst>
          </p:cNvPr>
          <p:cNvGrpSpPr/>
          <p:nvPr/>
        </p:nvGrpSpPr>
        <p:grpSpPr>
          <a:xfrm>
            <a:off x="875642" y="1269632"/>
            <a:ext cx="5058455" cy="4657554"/>
            <a:chOff x="5994401" y="1823378"/>
            <a:chExt cx="3624802" cy="4657554"/>
          </a:xfrm>
        </p:grpSpPr>
        <p:sp>
          <p:nvSpPr>
            <p:cNvPr id="12" name="ValueBack1">
              <a:extLst>
                <a:ext uri="{FF2B5EF4-FFF2-40B4-BE49-F238E27FC236}">
                  <a16:creationId xmlns:a16="http://schemas.microsoft.com/office/drawing/2014/main" id="{314D0A5D-4A3F-42EF-8093-4FCA4AA70077}"/>
                </a:ext>
              </a:extLst>
            </p:cNvPr>
            <p:cNvSpPr/>
            <p:nvPr/>
          </p:nvSpPr>
          <p:spPr>
            <a:xfrm>
              <a:off x="6096000" y="2000042"/>
              <a:ext cx="698865" cy="224852"/>
            </a:xfrm>
            <a:prstGeom prst="rect">
              <a:avLst/>
            </a:prstGeom>
            <a:solidFill>
              <a:schemeClr val="dk1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solidFill>
                    <a:prstClr val="white"/>
                  </a:solidFill>
                  <a:latin typeface="源泉圓體 TTF Heavy" panose="020B0A00000000000000" pitchFamily="34" charset="-120"/>
                  <a:ea typeface="源泉圓體 TTF Heavy" panose="020B0A00000000000000" pitchFamily="34" charset="-120"/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13" name="ValueBack1">
              <a:extLst>
                <a:ext uri="{FF2B5EF4-FFF2-40B4-BE49-F238E27FC236}">
                  <a16:creationId xmlns:a16="http://schemas.microsoft.com/office/drawing/2014/main" id="{8FEC983B-43C6-42BB-B42D-5EFB115B839C}"/>
                </a:ext>
              </a:extLst>
            </p:cNvPr>
            <p:cNvSpPr/>
            <p:nvPr/>
          </p:nvSpPr>
          <p:spPr>
            <a:xfrm rot="5400000">
              <a:off x="6754206" y="2097950"/>
              <a:ext cx="115203" cy="99313"/>
            </a:xfrm>
            <a:prstGeom prst="triangle">
              <a:avLst/>
            </a:prstGeom>
            <a:solidFill>
              <a:schemeClr val="dk1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457200"/>
              <a:endParaRPr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7EC7173-8754-478C-AD2B-0A18743D24F7}"/>
                </a:ext>
              </a:extLst>
            </p:cNvPr>
            <p:cNvSpPr txBox="1"/>
            <p:nvPr/>
          </p:nvSpPr>
          <p:spPr>
            <a:xfrm>
              <a:off x="5994401" y="2295171"/>
              <a:ext cx="3624802" cy="4185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本競賽的每一筆輸入資料為一個三元組</a:t>
              </a:r>
              <a:r>
                <a:rPr lang="en-US" altLang="zh-TW" sz="1800" b="1" dirty="0">
                  <a:solidFill>
                    <a:srgbClr val="006DBF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(</a:t>
              </a:r>
              <a:r>
                <a:rPr lang="en" altLang="zh-TW" sz="1800" b="1" i="1" dirty="0">
                  <a:solidFill>
                    <a:srgbClr val="006DBF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q</a:t>
              </a:r>
              <a:r>
                <a:rPr lang="en" altLang="zh-TW" sz="1800" b="1" dirty="0">
                  <a:solidFill>
                    <a:srgbClr val="006DBF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, </a:t>
              </a:r>
              <a:r>
                <a:rPr lang="en" altLang="zh-TW" sz="1800" b="1" i="1" dirty="0">
                  <a:solidFill>
                    <a:srgbClr val="006DBF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r</a:t>
              </a:r>
              <a:r>
                <a:rPr lang="en" altLang="zh-TW" sz="1800" b="1" dirty="0">
                  <a:solidFill>
                    <a:srgbClr val="006DBF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, </a:t>
              </a:r>
              <a:r>
                <a:rPr lang="en" altLang="zh-TW" sz="1800" b="1" i="1" dirty="0">
                  <a:solidFill>
                    <a:srgbClr val="006DBF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s</a:t>
              </a:r>
              <a:r>
                <a:rPr lang="en" altLang="zh-TW" sz="1800" b="1" dirty="0">
                  <a:solidFill>
                    <a:srgbClr val="006DBF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)</a:t>
              </a:r>
              <a:r>
                <a:rPr lang="zh-TW" altLang="en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，</a:t>
              </a:r>
              <a:r>
                <a:rPr lang="en" altLang="zh-TW" sz="1800" b="1" i="1" dirty="0">
                  <a:solidFill>
                    <a:srgbClr val="006DBF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q </a:t>
              </a:r>
              <a:r>
                <a:rPr lang="zh-TW" altLang="en-US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是一則英文論述，</a:t>
              </a:r>
              <a:r>
                <a:rPr lang="en" altLang="zh-TW" sz="1800" b="1" i="1" dirty="0">
                  <a:solidFill>
                    <a:srgbClr val="006DBF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r </a:t>
              </a:r>
              <a:r>
                <a:rPr lang="zh-TW" altLang="en-US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是一則對 </a:t>
              </a:r>
              <a:r>
                <a:rPr lang="en" altLang="zh-TW" sz="1800" i="1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q </a:t>
              </a:r>
              <a:r>
                <a:rPr lang="zh-TW" altLang="en-US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進行回應的英 文短文，</a:t>
              </a:r>
              <a:r>
                <a:rPr lang="en" altLang="zh-TW" sz="1800" b="1" i="1" dirty="0">
                  <a:solidFill>
                    <a:srgbClr val="006DBF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s </a:t>
              </a:r>
              <a:r>
                <a:rPr lang="zh-TW" altLang="en-US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則是 </a:t>
              </a:r>
              <a:r>
                <a:rPr lang="en" altLang="zh-TW" sz="1800" i="1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r </a:t>
              </a:r>
              <a:r>
                <a:rPr lang="zh-TW" altLang="en-US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對 </a:t>
              </a:r>
              <a:r>
                <a:rPr lang="en" altLang="zh-TW" sz="1800" i="1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q </a:t>
              </a:r>
              <a:r>
                <a:rPr lang="zh-TW" altLang="en-US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的議論關係，可能是同意</a:t>
              </a:r>
              <a:r>
                <a:rPr lang="en-US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(</a:t>
              </a:r>
              <a:r>
                <a:rPr lang="en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agree)</a:t>
              </a:r>
              <a:r>
                <a:rPr lang="zh-TW" altLang="en-US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或不同意</a:t>
              </a:r>
              <a:r>
                <a:rPr lang="en-US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(</a:t>
              </a:r>
              <a:r>
                <a:rPr lang="en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disagree)</a:t>
              </a:r>
              <a:r>
                <a:rPr lang="zh-TW" altLang="en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。 </a:t>
              </a:r>
              <a:endPara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endParaRPr lang="en" altLang="zh-TW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r>
                <a:rPr lang="zh-TW" altLang="en-US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輸出資料則是一個雙元組 </a:t>
              </a:r>
              <a:r>
                <a:rPr lang="en-US" altLang="zh-TW" sz="1800" b="1" dirty="0">
                  <a:solidFill>
                    <a:srgbClr val="006DBF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(</a:t>
              </a:r>
              <a:r>
                <a:rPr lang="zh-TW" altLang="en-US" sz="1800" dirty="0">
                  <a:solidFill>
                    <a:srgbClr val="006DBF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𝒒</a:t>
              </a:r>
              <a:r>
                <a:rPr lang="en-US" altLang="zh-TW" sz="1800" dirty="0">
                  <a:solidFill>
                    <a:srgbClr val="006DBF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′, 𝒓′)</a:t>
              </a:r>
              <a:r>
                <a:rPr lang="zh-TW" altLang="en-US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，</a:t>
              </a:r>
              <a:r>
                <a:rPr lang="zh-TW" altLang="en-US" sz="1800" dirty="0">
                  <a:solidFill>
                    <a:srgbClr val="006DBF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𝒒</a:t>
              </a:r>
              <a:r>
                <a:rPr lang="en-US" altLang="zh-TW" sz="1800" dirty="0">
                  <a:solidFill>
                    <a:srgbClr val="006DBF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′</a:t>
              </a:r>
              <a:r>
                <a:rPr lang="zh-TW" altLang="en-US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與</a:t>
              </a:r>
              <a:r>
                <a:rPr lang="zh-TW" altLang="en-US" sz="1800" dirty="0">
                  <a:solidFill>
                    <a:srgbClr val="006DBF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𝒓</a:t>
              </a:r>
              <a:r>
                <a:rPr lang="en-US" altLang="zh-TW" sz="1800" dirty="0">
                  <a:solidFill>
                    <a:srgbClr val="006DBF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′</a:t>
              </a:r>
              <a:r>
                <a:rPr lang="zh-TW" altLang="en-US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分別是 </a:t>
              </a:r>
              <a:r>
                <a:rPr lang="en" altLang="zh-TW" sz="1800" i="1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q </a:t>
              </a:r>
              <a:r>
                <a:rPr lang="zh-TW" altLang="en-US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與 </a:t>
              </a:r>
              <a:r>
                <a:rPr lang="en" altLang="zh-TW" sz="1800" i="1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r </a:t>
              </a:r>
              <a:r>
                <a:rPr lang="zh-TW" altLang="en-US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的子序列</a:t>
              </a:r>
              <a:r>
                <a:rPr lang="en-US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(</a:t>
              </a:r>
              <a:r>
                <a:rPr lang="en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subsequence)</a:t>
              </a:r>
              <a:r>
                <a:rPr lang="zh-TW" altLang="en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，</a:t>
              </a:r>
              <a:r>
                <a:rPr lang="zh-TW" altLang="en-US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且𝑞</a:t>
              </a:r>
              <a:r>
                <a:rPr lang="en-US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′</a:t>
              </a:r>
              <a:r>
                <a:rPr lang="zh-TW" altLang="en-US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與 𝑟</a:t>
              </a:r>
              <a:r>
                <a:rPr lang="en-US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′</a:t>
              </a:r>
              <a:r>
                <a:rPr lang="zh-TW" altLang="en-US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提供了關鍵性的資訊，足以判斷 </a:t>
              </a:r>
              <a:r>
                <a:rPr lang="en" altLang="zh-TW" sz="1800" i="1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q </a:t>
              </a:r>
              <a:r>
                <a:rPr lang="zh-TW" altLang="en-US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與 </a:t>
              </a:r>
              <a:r>
                <a:rPr lang="en" altLang="zh-TW" sz="1800" i="1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r </a:t>
              </a:r>
              <a:r>
                <a:rPr lang="zh-TW" altLang="en-US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呈現 </a:t>
              </a:r>
              <a:r>
                <a:rPr lang="en" altLang="zh-TW" sz="1800" i="1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s </a:t>
              </a:r>
              <a:r>
                <a:rPr lang="zh-TW" altLang="en-US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的關係。 </a:t>
              </a:r>
              <a:endPara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r>
                <a:rPr lang="zh-TW" altLang="en-US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下表呈現了一筆範例，</a:t>
              </a:r>
              <a:r>
                <a:rPr lang="en" altLang="zh-TW" sz="1800" i="1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q </a:t>
              </a:r>
              <a:r>
                <a:rPr lang="zh-TW" altLang="en-US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為一則論述，</a:t>
              </a:r>
              <a:r>
                <a:rPr lang="en" altLang="zh-TW" sz="1800" i="1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r </a:t>
              </a:r>
              <a:r>
                <a:rPr lang="zh-TW" altLang="en-US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是 </a:t>
              </a:r>
              <a:r>
                <a:rPr lang="en" altLang="zh-TW" sz="1800" i="1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q </a:t>
              </a:r>
              <a:r>
                <a:rPr lang="zh-TW" altLang="en-US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的一則回應，</a:t>
              </a:r>
              <a:r>
                <a:rPr lang="en" altLang="zh-TW" sz="1800" i="1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r </a:t>
              </a:r>
              <a:r>
                <a:rPr lang="zh-TW" altLang="en-US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與 </a:t>
              </a:r>
              <a:r>
                <a:rPr lang="en" altLang="zh-TW" sz="1800" i="1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q </a:t>
              </a:r>
              <a:r>
                <a:rPr lang="zh-TW" altLang="en-US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的關係為不同意。預期的輸出𝑞</a:t>
              </a:r>
              <a:r>
                <a:rPr lang="en-US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′</a:t>
              </a:r>
              <a:r>
                <a:rPr lang="zh-TW" altLang="en-US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與𝑟</a:t>
              </a:r>
              <a:r>
                <a:rPr lang="en-US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′</a:t>
              </a:r>
              <a:r>
                <a:rPr lang="zh-TW" altLang="en-US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則如 </a:t>
              </a:r>
              <a:r>
                <a:rPr lang="en" altLang="zh-TW" sz="1800" i="1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q </a:t>
              </a:r>
              <a:r>
                <a:rPr lang="zh-TW" altLang="en-US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與 </a:t>
              </a:r>
              <a:r>
                <a:rPr lang="en" altLang="zh-TW" sz="1800" i="1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r </a:t>
              </a:r>
              <a:r>
                <a:rPr lang="zh-TW" altLang="en-US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中黃底的片段，提供關鍵性的資訊呈現 </a:t>
              </a:r>
              <a:r>
                <a:rPr lang="en" altLang="zh-TW" sz="1800" i="1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r </a:t>
              </a:r>
              <a:r>
                <a:rPr lang="zh-TW" altLang="en-US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不同意 </a:t>
              </a:r>
              <a:r>
                <a:rPr lang="en" altLang="zh-TW" sz="1800" i="1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q</a:t>
              </a:r>
              <a:r>
                <a:rPr lang="zh-TW" altLang="en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。</a:t>
              </a:r>
              <a:r>
                <a:rPr lang="zh-TW" altLang="en-US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注意 𝑞</a:t>
              </a:r>
              <a:r>
                <a:rPr lang="en-US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′</a:t>
              </a:r>
              <a:r>
                <a:rPr lang="zh-TW" altLang="en-US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與𝑟</a:t>
              </a:r>
              <a:r>
                <a:rPr lang="en-US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′</a:t>
              </a:r>
              <a:r>
                <a:rPr lang="zh-TW" altLang="en-US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可以是不連續的片段</a:t>
              </a:r>
              <a:r>
                <a:rPr lang="en-US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(</a:t>
              </a:r>
              <a:r>
                <a:rPr lang="zh-TW" altLang="en-US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但不同片段間的先後順序必須與原文之順序相同</a:t>
              </a:r>
              <a:r>
                <a:rPr lang="en-US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)</a:t>
              </a:r>
              <a:r>
                <a:rPr lang="zh-TW" altLang="en-US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。 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3DB799A-6EE1-4F8D-8CAD-4A21BCF447B8}"/>
                </a:ext>
              </a:extLst>
            </p:cNvPr>
            <p:cNvSpPr txBox="1"/>
            <p:nvPr/>
          </p:nvSpPr>
          <p:spPr>
            <a:xfrm>
              <a:off x="6865596" y="1823378"/>
              <a:ext cx="1982832" cy="469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150000"/>
                </a:lnSpc>
              </a:pPr>
              <a:r>
                <a:rPr lang="zh-TW" altLang="en-US" b="1" dirty="0">
                  <a:solidFill>
                    <a:prstClr val="black"/>
                  </a:solidFill>
                  <a:cs typeface="+mn-ea"/>
                  <a:sym typeface="+mn-lt"/>
                </a:rPr>
                <a:t>資料介紹</a:t>
              </a:r>
              <a:endParaRPr lang="en-US" altLang="zh-CN" b="1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52756" y="199403"/>
            <a:ext cx="4800459" cy="769955"/>
            <a:chOff x="852756" y="199403"/>
            <a:chExt cx="4800459" cy="76995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B93AB08-CB71-4FDC-86E4-02FB8A6CC260}"/>
                </a:ext>
              </a:extLst>
            </p:cNvPr>
            <p:cNvSpPr txBox="1"/>
            <p:nvPr/>
          </p:nvSpPr>
          <p:spPr>
            <a:xfrm>
              <a:off x="852756" y="199403"/>
              <a:ext cx="3550557" cy="59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150000"/>
                </a:lnSpc>
              </a:pPr>
              <a:r>
                <a:rPr lang="zh-TW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20000"/>
                      </a:srgbClr>
                    </a:outerShdw>
                  </a:effectLst>
                  <a:latin typeface="源泉圓體 TTF Heavy" panose="020B0A00000000000000" pitchFamily="34" charset="-120"/>
                  <a:ea typeface="源泉圓體 TTF Heavy" panose="020B0A00000000000000" pitchFamily="34" charset="-120"/>
                  <a:cs typeface="+mn-ea"/>
                  <a:sym typeface="+mn-lt"/>
                </a:rPr>
                <a:t>資料介紹＆分析</a:t>
              </a:r>
              <a:endParaRPr lang="zh-CN" alt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latin typeface="源泉圓體 TTF Heavy" panose="020B0A00000000000000" pitchFamily="34" charset="-120"/>
                <a:ea typeface="源泉圓體 TTF Heavy" panose="020B0A00000000000000" pitchFamily="34" charset="-120"/>
                <a:cs typeface="+mn-ea"/>
                <a:sym typeface="+mn-lt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92A4A3F-B186-4633-B3C4-EBD531B319B1}"/>
                </a:ext>
              </a:extLst>
            </p:cNvPr>
            <p:cNvSpPr txBox="1"/>
            <p:nvPr/>
          </p:nvSpPr>
          <p:spPr>
            <a:xfrm>
              <a:off x="873114" y="674213"/>
              <a:ext cx="4780101" cy="295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b="1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D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ata </a:t>
              </a:r>
              <a:r>
                <a:rPr lang="en-US" altLang="zh-CN" sz="1200" b="1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I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ntroduction &amp; </a:t>
              </a:r>
              <a:r>
                <a:rPr lang="en-US" altLang="zh-CN" sz="1200" b="1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A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nalysis </a:t>
              </a:r>
              <a:endParaRPr lang="zh-CN" altLang="zh-CN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55C5087D-CF03-A215-7C77-4322F3D34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979" y="0"/>
            <a:ext cx="4878714" cy="400477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3AC3A53-4A69-8090-E6D5-CC7FF133C3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4386"/>
          <a:stretch/>
        </p:blipFill>
        <p:spPr>
          <a:xfrm>
            <a:off x="6214979" y="4004770"/>
            <a:ext cx="4878714" cy="277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6178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B7AA5968-7762-4759-9A21-3EFB454BC767}"/>
              </a:ext>
            </a:extLst>
          </p:cNvPr>
          <p:cNvGrpSpPr/>
          <p:nvPr/>
        </p:nvGrpSpPr>
        <p:grpSpPr>
          <a:xfrm>
            <a:off x="873115" y="1133686"/>
            <a:ext cx="4892066" cy="810347"/>
            <a:chOff x="5994401" y="1823378"/>
            <a:chExt cx="3624802" cy="810347"/>
          </a:xfrm>
        </p:grpSpPr>
        <p:sp>
          <p:nvSpPr>
            <p:cNvPr id="12" name="ValueBack1">
              <a:extLst>
                <a:ext uri="{FF2B5EF4-FFF2-40B4-BE49-F238E27FC236}">
                  <a16:creationId xmlns:a16="http://schemas.microsoft.com/office/drawing/2014/main" id="{314D0A5D-4A3F-42EF-8093-4FCA4AA70077}"/>
                </a:ext>
              </a:extLst>
            </p:cNvPr>
            <p:cNvSpPr/>
            <p:nvPr/>
          </p:nvSpPr>
          <p:spPr>
            <a:xfrm>
              <a:off x="6096000" y="2000042"/>
              <a:ext cx="698865" cy="224852"/>
            </a:xfrm>
            <a:prstGeom prst="rect">
              <a:avLst/>
            </a:prstGeom>
            <a:solidFill>
              <a:schemeClr val="dk1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solidFill>
                    <a:prstClr val="white"/>
                  </a:solidFill>
                  <a:latin typeface="源泉圓體 TTF Heavy" panose="020B0A00000000000000" pitchFamily="34" charset="-120"/>
                  <a:ea typeface="源泉圓體 TTF Heavy" panose="020B0A00000000000000" pitchFamily="34" charset="-120"/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13" name="ValueBack1">
              <a:extLst>
                <a:ext uri="{FF2B5EF4-FFF2-40B4-BE49-F238E27FC236}">
                  <a16:creationId xmlns:a16="http://schemas.microsoft.com/office/drawing/2014/main" id="{8FEC983B-43C6-42BB-B42D-5EFB115B839C}"/>
                </a:ext>
              </a:extLst>
            </p:cNvPr>
            <p:cNvSpPr/>
            <p:nvPr/>
          </p:nvSpPr>
          <p:spPr>
            <a:xfrm rot="5400000">
              <a:off x="6754206" y="2097950"/>
              <a:ext cx="115203" cy="99313"/>
            </a:xfrm>
            <a:prstGeom prst="triangle">
              <a:avLst/>
            </a:prstGeom>
            <a:solidFill>
              <a:schemeClr val="dk1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457200"/>
              <a:endParaRPr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7EC7173-8754-478C-AD2B-0A18743D24F7}"/>
                </a:ext>
              </a:extLst>
            </p:cNvPr>
            <p:cNvSpPr txBox="1"/>
            <p:nvPr/>
          </p:nvSpPr>
          <p:spPr>
            <a:xfrm>
              <a:off x="5994401" y="2295171"/>
              <a:ext cx="3624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sz="16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3DB799A-6EE1-4F8D-8CAD-4A21BCF447B8}"/>
                </a:ext>
              </a:extLst>
            </p:cNvPr>
            <p:cNvSpPr txBox="1"/>
            <p:nvPr/>
          </p:nvSpPr>
          <p:spPr>
            <a:xfrm>
              <a:off x="6865596" y="1823378"/>
              <a:ext cx="1982832" cy="469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150000"/>
                </a:lnSpc>
              </a:pPr>
              <a:r>
                <a:rPr lang="zh-TW" altLang="en-US" b="1" dirty="0">
                  <a:solidFill>
                    <a:prstClr val="black"/>
                  </a:solidFill>
                  <a:cs typeface="+mn-ea"/>
                  <a:sym typeface="+mn-lt"/>
                </a:rPr>
                <a:t>資料分析</a:t>
              </a:r>
              <a:endParaRPr lang="en-US" altLang="zh-CN" b="1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52756" y="199403"/>
            <a:ext cx="4800459" cy="769955"/>
            <a:chOff x="852756" y="199403"/>
            <a:chExt cx="4800459" cy="76995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B93AB08-CB71-4FDC-86E4-02FB8A6CC260}"/>
                </a:ext>
              </a:extLst>
            </p:cNvPr>
            <p:cNvSpPr txBox="1"/>
            <p:nvPr/>
          </p:nvSpPr>
          <p:spPr>
            <a:xfrm>
              <a:off x="852756" y="199403"/>
              <a:ext cx="3550557" cy="59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150000"/>
                </a:lnSpc>
              </a:pPr>
              <a:r>
                <a:rPr lang="zh-TW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20000"/>
                      </a:srgbClr>
                    </a:outerShdw>
                  </a:effectLst>
                  <a:latin typeface="源泉圓體 TTF Heavy" panose="020B0A00000000000000" pitchFamily="34" charset="-120"/>
                  <a:ea typeface="源泉圓體 TTF Heavy" panose="020B0A00000000000000" pitchFamily="34" charset="-120"/>
                  <a:cs typeface="+mn-ea"/>
                  <a:sym typeface="+mn-lt"/>
                </a:rPr>
                <a:t>資料介紹＆分析</a:t>
              </a:r>
              <a:endParaRPr lang="zh-CN" alt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latin typeface="源泉圓體 TTF Heavy" panose="020B0A00000000000000" pitchFamily="34" charset="-120"/>
                <a:ea typeface="源泉圓體 TTF Heavy" panose="020B0A00000000000000" pitchFamily="34" charset="-120"/>
                <a:cs typeface="+mn-ea"/>
                <a:sym typeface="+mn-lt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92A4A3F-B186-4633-B3C4-EBD531B319B1}"/>
                </a:ext>
              </a:extLst>
            </p:cNvPr>
            <p:cNvSpPr txBox="1"/>
            <p:nvPr/>
          </p:nvSpPr>
          <p:spPr>
            <a:xfrm>
              <a:off x="873114" y="674213"/>
              <a:ext cx="4780101" cy="295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b="1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D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ata </a:t>
              </a:r>
              <a:r>
                <a:rPr lang="en-US" altLang="zh-CN" sz="1200" b="1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I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ntroduction &amp; </a:t>
              </a:r>
              <a:r>
                <a:rPr lang="en-US" altLang="zh-CN" sz="1200" b="1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A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nalysis </a:t>
              </a:r>
              <a:endParaRPr lang="zh-CN" altLang="zh-CN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8F5CA0DA-60ED-EB5C-9F9C-E3CA28C6A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14" y="1673579"/>
            <a:ext cx="3691395" cy="42876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47ABB24-9610-8321-0331-C3941E68F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044" y="1767630"/>
            <a:ext cx="7012689" cy="401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6423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B7AA5968-7762-4759-9A21-3EFB454BC767}"/>
              </a:ext>
            </a:extLst>
          </p:cNvPr>
          <p:cNvGrpSpPr/>
          <p:nvPr/>
        </p:nvGrpSpPr>
        <p:grpSpPr>
          <a:xfrm>
            <a:off x="873114" y="1226684"/>
            <a:ext cx="3623276" cy="1056568"/>
            <a:chOff x="5994401" y="1823378"/>
            <a:chExt cx="3623276" cy="1056568"/>
          </a:xfrm>
        </p:grpSpPr>
        <p:sp>
          <p:nvSpPr>
            <p:cNvPr id="12" name="ValueBack1">
              <a:extLst>
                <a:ext uri="{FF2B5EF4-FFF2-40B4-BE49-F238E27FC236}">
                  <a16:creationId xmlns:a16="http://schemas.microsoft.com/office/drawing/2014/main" id="{314D0A5D-4A3F-42EF-8093-4FCA4AA70077}"/>
                </a:ext>
              </a:extLst>
            </p:cNvPr>
            <p:cNvSpPr/>
            <p:nvPr/>
          </p:nvSpPr>
          <p:spPr>
            <a:xfrm>
              <a:off x="6096000" y="2000042"/>
              <a:ext cx="698865" cy="224852"/>
            </a:xfrm>
            <a:prstGeom prst="rect">
              <a:avLst/>
            </a:prstGeom>
            <a:solidFill>
              <a:schemeClr val="dk1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solidFill>
                    <a:prstClr val="white"/>
                  </a:solidFill>
                  <a:latin typeface="源泉圓體 TTF Heavy" panose="020B0A00000000000000" pitchFamily="34" charset="-120"/>
                  <a:ea typeface="源泉圓體 TTF Heavy" panose="020B0A00000000000000" pitchFamily="34" charset="-120"/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13" name="ValueBack1">
              <a:extLst>
                <a:ext uri="{FF2B5EF4-FFF2-40B4-BE49-F238E27FC236}">
                  <a16:creationId xmlns:a16="http://schemas.microsoft.com/office/drawing/2014/main" id="{8FEC983B-43C6-42BB-B42D-5EFB115B839C}"/>
                </a:ext>
              </a:extLst>
            </p:cNvPr>
            <p:cNvSpPr/>
            <p:nvPr/>
          </p:nvSpPr>
          <p:spPr>
            <a:xfrm rot="5400000">
              <a:off x="6754206" y="2097950"/>
              <a:ext cx="115203" cy="99313"/>
            </a:xfrm>
            <a:prstGeom prst="triangle">
              <a:avLst/>
            </a:prstGeom>
            <a:solidFill>
              <a:schemeClr val="dk1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457200"/>
              <a:endParaRPr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7EC7173-8754-478C-AD2B-0A18743D24F7}"/>
                </a:ext>
              </a:extLst>
            </p:cNvPr>
            <p:cNvSpPr txBox="1"/>
            <p:nvPr/>
          </p:nvSpPr>
          <p:spPr>
            <a:xfrm>
              <a:off x="5994401" y="2295171"/>
              <a:ext cx="36232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將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Data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中的奇怪的標點符號去除，僅保留四種符號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(,.!?)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3DB799A-6EE1-4F8D-8CAD-4A21BCF447B8}"/>
                </a:ext>
              </a:extLst>
            </p:cNvPr>
            <p:cNvSpPr txBox="1"/>
            <p:nvPr/>
          </p:nvSpPr>
          <p:spPr>
            <a:xfrm>
              <a:off x="6865596" y="1823378"/>
              <a:ext cx="1982832" cy="469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150000"/>
                </a:lnSpc>
              </a:pPr>
              <a:r>
                <a:rPr lang="zh-TW" altLang="en-US" b="1" dirty="0">
                  <a:solidFill>
                    <a:prstClr val="black"/>
                  </a:solidFill>
                  <a:cs typeface="+mn-ea"/>
                  <a:sym typeface="+mn-lt"/>
                </a:rPr>
                <a:t>資料符號處理</a:t>
              </a:r>
              <a:endParaRPr lang="en-US" altLang="zh-CN" b="1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7AA5968-7762-4759-9A21-3EFB454BC767}"/>
              </a:ext>
            </a:extLst>
          </p:cNvPr>
          <p:cNvGrpSpPr/>
          <p:nvPr/>
        </p:nvGrpSpPr>
        <p:grpSpPr>
          <a:xfrm>
            <a:off x="873114" y="2590201"/>
            <a:ext cx="4156086" cy="1540480"/>
            <a:chOff x="5994401" y="1831909"/>
            <a:chExt cx="4156086" cy="1540480"/>
          </a:xfrm>
        </p:grpSpPr>
        <p:sp>
          <p:nvSpPr>
            <p:cNvPr id="27" name="ValueBack1">
              <a:extLst>
                <a:ext uri="{FF2B5EF4-FFF2-40B4-BE49-F238E27FC236}">
                  <a16:creationId xmlns:a16="http://schemas.microsoft.com/office/drawing/2014/main" id="{314D0A5D-4A3F-42EF-8093-4FCA4AA70077}"/>
                </a:ext>
              </a:extLst>
            </p:cNvPr>
            <p:cNvSpPr/>
            <p:nvPr/>
          </p:nvSpPr>
          <p:spPr>
            <a:xfrm>
              <a:off x="6096000" y="2000042"/>
              <a:ext cx="698865" cy="224852"/>
            </a:xfrm>
            <a:prstGeom prst="rect">
              <a:avLst/>
            </a:prstGeom>
            <a:solidFill>
              <a:schemeClr val="dk1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solidFill>
                    <a:prstClr val="white"/>
                  </a:solidFill>
                  <a:latin typeface="源泉圓體 TTF Heavy" panose="020B0A00000000000000" pitchFamily="34" charset="-120"/>
                  <a:ea typeface="源泉圓體 TTF Heavy" panose="020B0A00000000000000" pitchFamily="34" charset="-120"/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28" name="ValueBack1">
              <a:extLst>
                <a:ext uri="{FF2B5EF4-FFF2-40B4-BE49-F238E27FC236}">
                  <a16:creationId xmlns:a16="http://schemas.microsoft.com/office/drawing/2014/main" id="{8FEC983B-43C6-42BB-B42D-5EFB115B839C}"/>
                </a:ext>
              </a:extLst>
            </p:cNvPr>
            <p:cNvSpPr/>
            <p:nvPr/>
          </p:nvSpPr>
          <p:spPr>
            <a:xfrm rot="5400000">
              <a:off x="6754206" y="2097950"/>
              <a:ext cx="115203" cy="99313"/>
            </a:xfrm>
            <a:prstGeom prst="triangle">
              <a:avLst/>
            </a:prstGeom>
            <a:solidFill>
              <a:schemeClr val="dk1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457200"/>
              <a:endParaRPr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7EC7173-8754-478C-AD2B-0A18743D24F7}"/>
                </a:ext>
              </a:extLst>
            </p:cNvPr>
            <p:cNvSpPr txBox="1"/>
            <p:nvPr/>
          </p:nvSpPr>
          <p:spPr>
            <a:xfrm>
              <a:off x="5994401" y="2295171"/>
              <a:ext cx="415608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文章中縮寫詞常出現莫名的空格，像是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don’t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會被寫成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do </a:t>
              </a:r>
              <a:r>
                <a:rPr lang="en-US" altLang="zh-TW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n’t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，容易造成</a:t>
              </a:r>
              <a:r>
                <a:rPr lang="de-DE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word_tokenize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後被分成兩個字的情形。</a:t>
              </a:r>
              <a:endPara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ea"/>
                <a:sym typeface="+mn-lt"/>
              </a:endParaRPr>
            </a:p>
            <a:p>
              <a:pPr defTabSz="457200"/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特別處理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:’s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、</a:t>
              </a:r>
              <a:r>
                <a:rPr lang="de-DE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n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’</a:t>
              </a:r>
              <a:r>
                <a:rPr lang="de-DE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t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、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’ll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、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’m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、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’ve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、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’re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、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’d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3DB799A-6EE1-4F8D-8CAD-4A21BCF447B8}"/>
                </a:ext>
              </a:extLst>
            </p:cNvPr>
            <p:cNvSpPr txBox="1"/>
            <p:nvPr/>
          </p:nvSpPr>
          <p:spPr>
            <a:xfrm>
              <a:off x="6865596" y="1831909"/>
              <a:ext cx="2308880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150000"/>
                </a:lnSpc>
              </a:pPr>
              <a:r>
                <a:rPr lang="zh-TW" altLang="en-US" b="1" dirty="0">
                  <a:solidFill>
                    <a:prstClr val="black"/>
                  </a:solidFill>
                  <a:cs typeface="+mn-ea"/>
                  <a:sym typeface="+mn-lt"/>
                </a:rPr>
                <a:t>結合某些縮寫</a:t>
              </a:r>
              <a:endParaRPr lang="en-US" altLang="zh-CN" b="1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AA5968-7762-4759-9A21-3EFB454BC767}"/>
              </a:ext>
            </a:extLst>
          </p:cNvPr>
          <p:cNvGrpSpPr/>
          <p:nvPr/>
        </p:nvGrpSpPr>
        <p:grpSpPr>
          <a:xfrm>
            <a:off x="873114" y="4408825"/>
            <a:ext cx="4691606" cy="1294422"/>
            <a:chOff x="5994400" y="1831746"/>
            <a:chExt cx="4691606" cy="1294422"/>
          </a:xfrm>
        </p:grpSpPr>
        <p:sp>
          <p:nvSpPr>
            <p:cNvPr id="32" name="ValueBack1">
              <a:extLst>
                <a:ext uri="{FF2B5EF4-FFF2-40B4-BE49-F238E27FC236}">
                  <a16:creationId xmlns:a16="http://schemas.microsoft.com/office/drawing/2014/main" id="{314D0A5D-4A3F-42EF-8093-4FCA4AA70077}"/>
                </a:ext>
              </a:extLst>
            </p:cNvPr>
            <p:cNvSpPr/>
            <p:nvPr/>
          </p:nvSpPr>
          <p:spPr>
            <a:xfrm>
              <a:off x="6096000" y="2000042"/>
              <a:ext cx="698865" cy="224852"/>
            </a:xfrm>
            <a:prstGeom prst="rect">
              <a:avLst/>
            </a:prstGeom>
            <a:solidFill>
              <a:schemeClr val="dk1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solidFill>
                    <a:prstClr val="white"/>
                  </a:solidFill>
                  <a:latin typeface="源泉圓體 TTF Heavy" panose="020B0A00000000000000" pitchFamily="34" charset="-120"/>
                  <a:ea typeface="源泉圓體 TTF Heavy" panose="020B0A00000000000000" pitchFamily="34" charset="-120"/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33" name="ValueBack1">
              <a:extLst>
                <a:ext uri="{FF2B5EF4-FFF2-40B4-BE49-F238E27FC236}">
                  <a16:creationId xmlns:a16="http://schemas.microsoft.com/office/drawing/2014/main" id="{8FEC983B-43C6-42BB-B42D-5EFB115B839C}"/>
                </a:ext>
              </a:extLst>
            </p:cNvPr>
            <p:cNvSpPr/>
            <p:nvPr/>
          </p:nvSpPr>
          <p:spPr>
            <a:xfrm rot="5400000">
              <a:off x="6754206" y="2097950"/>
              <a:ext cx="115203" cy="99313"/>
            </a:xfrm>
            <a:prstGeom prst="triangle">
              <a:avLst/>
            </a:prstGeom>
            <a:solidFill>
              <a:schemeClr val="dk1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457200"/>
              <a:endParaRPr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7EC7173-8754-478C-AD2B-0A18743D24F7}"/>
                </a:ext>
              </a:extLst>
            </p:cNvPr>
            <p:cNvSpPr txBox="1"/>
            <p:nvPr/>
          </p:nvSpPr>
          <p:spPr>
            <a:xfrm>
              <a:off x="5994400" y="2295171"/>
              <a:ext cx="40254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文章中有時會出現一個單詞被分開的情況，因此用</a:t>
              </a:r>
              <a:r>
                <a:rPr lang="de-DE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enchant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的套件去判斷是否為單詞，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True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就做結合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3DB799A-6EE1-4F8D-8CAD-4A21BCF447B8}"/>
                </a:ext>
              </a:extLst>
            </p:cNvPr>
            <p:cNvSpPr txBox="1"/>
            <p:nvPr/>
          </p:nvSpPr>
          <p:spPr>
            <a:xfrm>
              <a:off x="6858831" y="1831746"/>
              <a:ext cx="382717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150000"/>
                </a:lnSpc>
              </a:pPr>
              <a:r>
                <a:rPr lang="zh-TW" altLang="en-US" b="1" dirty="0">
                  <a:solidFill>
                    <a:prstClr val="black"/>
                  </a:solidFill>
                  <a:cs typeface="+mn-ea"/>
                  <a:sym typeface="+mn-lt"/>
                </a:rPr>
                <a:t>找前後</a:t>
              </a:r>
              <a:r>
                <a:rPr lang="en-US" altLang="zh-TW" b="1" dirty="0">
                  <a:solidFill>
                    <a:prstClr val="black"/>
                  </a:solidFill>
                  <a:cs typeface="+mn-ea"/>
                  <a:sym typeface="+mn-lt"/>
                </a:rPr>
                <a:t>tokens</a:t>
              </a:r>
              <a:r>
                <a:rPr lang="zh-TW" altLang="en-US" b="1" dirty="0">
                  <a:solidFill>
                    <a:prstClr val="black"/>
                  </a:solidFill>
                  <a:cs typeface="+mn-ea"/>
                  <a:sym typeface="+mn-lt"/>
                </a:rPr>
                <a:t>是否可合成一個單詞</a:t>
              </a:r>
              <a:endParaRPr lang="en-US" altLang="zh-CN" b="1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52756" y="199403"/>
            <a:ext cx="4800459" cy="769955"/>
            <a:chOff x="852756" y="199403"/>
            <a:chExt cx="4800459" cy="76995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B93AB08-CB71-4FDC-86E4-02FB8A6CC260}"/>
                </a:ext>
              </a:extLst>
            </p:cNvPr>
            <p:cNvSpPr txBox="1"/>
            <p:nvPr/>
          </p:nvSpPr>
          <p:spPr>
            <a:xfrm>
              <a:off x="852756" y="199403"/>
              <a:ext cx="3550557" cy="59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150000"/>
                </a:lnSpc>
              </a:pPr>
              <a:r>
                <a:rPr lang="zh-TW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20000"/>
                      </a:srgbClr>
                    </a:outerShdw>
                  </a:effectLst>
                  <a:latin typeface="源泉圓體 TTF Heavy" panose="020B0A00000000000000" pitchFamily="34" charset="-120"/>
                  <a:ea typeface="源泉圓體 TTF Heavy" panose="020B0A00000000000000" pitchFamily="34" charset="-120"/>
                  <a:cs typeface="+mn-ea"/>
                  <a:sym typeface="+mn-lt"/>
                </a:rPr>
                <a:t>資料前處理</a:t>
              </a:r>
              <a:endParaRPr lang="zh-CN" alt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latin typeface="源泉圓體 TTF Heavy" panose="020B0A00000000000000" pitchFamily="34" charset="-120"/>
                <a:ea typeface="源泉圓體 TTF Heavy" panose="020B0A00000000000000" pitchFamily="34" charset="-120"/>
                <a:cs typeface="+mn-ea"/>
                <a:sym typeface="+mn-lt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92A4A3F-B186-4633-B3C4-EBD531B319B1}"/>
                </a:ext>
              </a:extLst>
            </p:cNvPr>
            <p:cNvSpPr txBox="1"/>
            <p:nvPr/>
          </p:nvSpPr>
          <p:spPr>
            <a:xfrm>
              <a:off x="873114" y="674213"/>
              <a:ext cx="4780101" cy="295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b="1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D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ata </a:t>
              </a:r>
              <a:r>
                <a:rPr lang="en-US" altLang="zh-CN" sz="1200" b="1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P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reprocessing</a:t>
              </a:r>
              <a:endParaRPr lang="zh-CN" altLang="zh-CN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1D06B4DA-9D6F-B39D-0910-51FF183D8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066" y="1467511"/>
            <a:ext cx="6654707" cy="96752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5561F59-645F-D62C-A898-C7D7DCF08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067" y="3097367"/>
            <a:ext cx="6654707" cy="90304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F0F3B29-8B22-1DF2-10C4-48469942D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4720" y="4662741"/>
            <a:ext cx="2290734" cy="99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21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383E922-9044-36B6-4ED0-86FF46727FF4}"/>
              </a:ext>
            </a:extLst>
          </p:cNvPr>
          <p:cNvSpPr/>
          <p:nvPr/>
        </p:nvSpPr>
        <p:spPr>
          <a:xfrm>
            <a:off x="576776" y="1114393"/>
            <a:ext cx="3062536" cy="3695351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422">
            <a:extLst>
              <a:ext uri="{FF2B5EF4-FFF2-40B4-BE49-F238E27FC236}">
                <a16:creationId xmlns:a16="http://schemas.microsoft.com/office/drawing/2014/main" id="{C28D3481-30F5-8696-D7E4-03EF6C944304}"/>
              </a:ext>
            </a:extLst>
          </p:cNvPr>
          <p:cNvSpPr txBox="1"/>
          <p:nvPr/>
        </p:nvSpPr>
        <p:spPr>
          <a:xfrm>
            <a:off x="917861" y="2605430"/>
            <a:ext cx="59281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4400" b="1" dirty="0">
                <a:solidFill>
                  <a:srgbClr val="292929"/>
                </a:solidFill>
                <a:latin typeface="sohne"/>
              </a:rPr>
              <a:t>QA BERT</a:t>
            </a:r>
            <a:endParaRPr lang="en" altLang="zh-TW" sz="4400" b="1" dirty="0">
              <a:solidFill>
                <a:srgbClr val="292929"/>
              </a:solidFill>
              <a:latin typeface="sohne"/>
            </a:endParaRPr>
          </a:p>
        </p:txBody>
      </p:sp>
      <p:sp>
        <p:nvSpPr>
          <p:cNvPr id="13" name="文本框 6">
            <a:extLst>
              <a:ext uri="{FF2B5EF4-FFF2-40B4-BE49-F238E27FC236}">
                <a16:creationId xmlns:a16="http://schemas.microsoft.com/office/drawing/2014/main" id="{7BDFF657-8F86-0F5F-2542-C04730BA2239}"/>
              </a:ext>
            </a:extLst>
          </p:cNvPr>
          <p:cNvSpPr txBox="1"/>
          <p:nvPr/>
        </p:nvSpPr>
        <p:spPr>
          <a:xfrm>
            <a:off x="917861" y="1719620"/>
            <a:ext cx="5420646" cy="763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en-US" altLang="zh-CN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latin typeface="源泉圓體 TTF Heavy" panose="020B0A00000000000000" pitchFamily="34" charset="-120"/>
                <a:ea typeface="源泉圓體 TTF Heavy" panose="020B0A00000000000000" pitchFamily="34" charset="-120"/>
                <a:cs typeface="+mn-ea"/>
                <a:sym typeface="+mn-lt"/>
              </a:rPr>
              <a:t>PART 02</a:t>
            </a:r>
            <a:endParaRPr lang="zh-CN" altLang="en-US" sz="32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20000"/>
                  </a:srgbClr>
                </a:outerShdw>
              </a:effectLst>
              <a:latin typeface="源泉圓體 TTF Heavy" panose="020B0A00000000000000" pitchFamily="34" charset="-120"/>
              <a:ea typeface="源泉圓體 TTF Heavy" panose="020B0A00000000000000" pitchFamily="34" charset="-120"/>
              <a:cs typeface="+mn-ea"/>
              <a:sym typeface="+mn-lt"/>
            </a:endParaRPr>
          </a:p>
        </p:txBody>
      </p:sp>
      <p:cxnSp>
        <p:nvCxnSpPr>
          <p:cNvPr id="14" name="直接连接符 4">
            <a:extLst>
              <a:ext uri="{FF2B5EF4-FFF2-40B4-BE49-F238E27FC236}">
                <a16:creationId xmlns:a16="http://schemas.microsoft.com/office/drawing/2014/main" id="{A741FA73-A390-6BA4-2E12-2517D5B14057}"/>
              </a:ext>
            </a:extLst>
          </p:cNvPr>
          <p:cNvCxnSpPr/>
          <p:nvPr/>
        </p:nvCxnSpPr>
        <p:spPr>
          <a:xfrm>
            <a:off x="1042416" y="2610230"/>
            <a:ext cx="54864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8">
            <a:extLst>
              <a:ext uri="{FF2B5EF4-FFF2-40B4-BE49-F238E27FC236}">
                <a16:creationId xmlns:a16="http://schemas.microsoft.com/office/drawing/2014/main" id="{37389D9E-263B-4417-72D1-28934C8AC80F}"/>
              </a:ext>
            </a:extLst>
          </p:cNvPr>
          <p:cNvSpPr txBox="1"/>
          <p:nvPr/>
        </p:nvSpPr>
        <p:spPr>
          <a:xfrm>
            <a:off x="917861" y="3483130"/>
            <a:ext cx="4219623" cy="328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TW" sz="1400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Q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uestion </a:t>
            </a:r>
            <a:r>
              <a:rPr lang="en-US" altLang="zh-TW" sz="1400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A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nswering with a fine-tuned BERT</a:t>
            </a:r>
          </a:p>
        </p:txBody>
      </p:sp>
    </p:spTree>
    <p:extLst>
      <p:ext uri="{BB962C8B-B14F-4D97-AF65-F5344CB8AC3E}">
        <p14:creationId xmlns:p14="http://schemas.microsoft.com/office/powerpoint/2010/main" val="119875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">
            <a:extLst>
              <a:ext uri="{FF2B5EF4-FFF2-40B4-BE49-F238E27FC236}">
                <a16:creationId xmlns:a16="http://schemas.microsoft.com/office/drawing/2014/main" id="{DC942253-5851-000A-2B6E-1112429C81D1}"/>
              </a:ext>
            </a:extLst>
          </p:cNvPr>
          <p:cNvGrpSpPr/>
          <p:nvPr/>
        </p:nvGrpSpPr>
        <p:grpSpPr>
          <a:xfrm>
            <a:off x="912350" y="1523825"/>
            <a:ext cx="3295246" cy="1272677"/>
            <a:chOff x="6085702" y="1844372"/>
            <a:chExt cx="3295246" cy="1272677"/>
          </a:xfrm>
        </p:grpSpPr>
        <p:sp>
          <p:nvSpPr>
            <p:cNvPr id="3" name="ValueBack1">
              <a:extLst>
                <a:ext uri="{FF2B5EF4-FFF2-40B4-BE49-F238E27FC236}">
                  <a16:creationId xmlns:a16="http://schemas.microsoft.com/office/drawing/2014/main" id="{02D4F300-9804-B2CB-EFD0-CF9C90929C33}"/>
                </a:ext>
              </a:extLst>
            </p:cNvPr>
            <p:cNvSpPr/>
            <p:nvPr/>
          </p:nvSpPr>
          <p:spPr>
            <a:xfrm>
              <a:off x="6096000" y="2000042"/>
              <a:ext cx="698865" cy="224852"/>
            </a:xfrm>
            <a:prstGeom prst="rect">
              <a:avLst/>
            </a:prstGeom>
            <a:solidFill>
              <a:schemeClr val="dk1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solidFill>
                    <a:prstClr val="white"/>
                  </a:solidFill>
                  <a:latin typeface="源泉圓體 TTF Heavy" panose="020B0A00000000000000" pitchFamily="34" charset="-120"/>
                  <a:ea typeface="源泉圓體 TTF Heavy" panose="020B0A00000000000000" pitchFamily="34" charset="-120"/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4" name="ValueBack1">
              <a:extLst>
                <a:ext uri="{FF2B5EF4-FFF2-40B4-BE49-F238E27FC236}">
                  <a16:creationId xmlns:a16="http://schemas.microsoft.com/office/drawing/2014/main" id="{D09F0F3A-D6C5-89E1-0A63-219A9F5BE14C}"/>
                </a:ext>
              </a:extLst>
            </p:cNvPr>
            <p:cNvSpPr/>
            <p:nvPr/>
          </p:nvSpPr>
          <p:spPr>
            <a:xfrm rot="5400000">
              <a:off x="6754206" y="2097950"/>
              <a:ext cx="115203" cy="99313"/>
            </a:xfrm>
            <a:prstGeom prst="triangle">
              <a:avLst/>
            </a:prstGeom>
            <a:solidFill>
              <a:schemeClr val="dk1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457200"/>
              <a:endParaRPr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" name="文本框 13">
              <a:extLst>
                <a:ext uri="{FF2B5EF4-FFF2-40B4-BE49-F238E27FC236}">
                  <a16:creationId xmlns:a16="http://schemas.microsoft.com/office/drawing/2014/main" id="{370C2043-B5CD-A87C-DCC7-0D0A362BC05B}"/>
                </a:ext>
              </a:extLst>
            </p:cNvPr>
            <p:cNvSpPr txBox="1"/>
            <p:nvPr/>
          </p:nvSpPr>
          <p:spPr>
            <a:xfrm>
              <a:off x="6085702" y="2286052"/>
              <a:ext cx="32952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將前處理後的資料中的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 q 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和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 r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 結合成文章，並根據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 Agree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 和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 disagree 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設計問題</a:t>
              </a:r>
              <a:endPara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  <p:sp>
          <p:nvSpPr>
            <p:cNvPr id="6" name="文本框 14">
              <a:extLst>
                <a:ext uri="{FF2B5EF4-FFF2-40B4-BE49-F238E27FC236}">
                  <a16:creationId xmlns:a16="http://schemas.microsoft.com/office/drawing/2014/main" id="{4D9237A0-8592-EB92-0D1F-DFF1D6138AAE}"/>
                </a:ext>
              </a:extLst>
            </p:cNvPr>
            <p:cNvSpPr txBox="1"/>
            <p:nvPr/>
          </p:nvSpPr>
          <p:spPr>
            <a:xfrm>
              <a:off x="6877484" y="1844372"/>
              <a:ext cx="2338604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150000"/>
                </a:lnSpc>
              </a:pPr>
              <a:r>
                <a:rPr lang="zh-CN" altLang="en-US" b="1" dirty="0">
                  <a:solidFill>
                    <a:prstClr val="black"/>
                  </a:solidFill>
                  <a:cs typeface="+mn-ea"/>
                  <a:sym typeface="+mn-lt"/>
                </a:rPr>
                <a:t>將前處理資料加工</a:t>
              </a:r>
              <a:endParaRPr lang="en-US" altLang="zh-CN" b="1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25">
            <a:extLst>
              <a:ext uri="{FF2B5EF4-FFF2-40B4-BE49-F238E27FC236}">
                <a16:creationId xmlns:a16="http://schemas.microsoft.com/office/drawing/2014/main" id="{3BCE541F-4DE0-5FDA-A767-BE99DA4A8EEA}"/>
              </a:ext>
            </a:extLst>
          </p:cNvPr>
          <p:cNvGrpSpPr/>
          <p:nvPr/>
        </p:nvGrpSpPr>
        <p:grpSpPr>
          <a:xfrm>
            <a:off x="852756" y="2790752"/>
            <a:ext cx="5536893" cy="1523372"/>
            <a:chOff x="5994400" y="1849017"/>
            <a:chExt cx="5536893" cy="1523372"/>
          </a:xfrm>
        </p:grpSpPr>
        <p:sp>
          <p:nvSpPr>
            <p:cNvPr id="8" name="ValueBack1">
              <a:extLst>
                <a:ext uri="{FF2B5EF4-FFF2-40B4-BE49-F238E27FC236}">
                  <a16:creationId xmlns:a16="http://schemas.microsoft.com/office/drawing/2014/main" id="{05D46E27-C601-9BC5-756C-0B96E9D25FCC}"/>
                </a:ext>
              </a:extLst>
            </p:cNvPr>
            <p:cNvSpPr/>
            <p:nvPr/>
          </p:nvSpPr>
          <p:spPr>
            <a:xfrm>
              <a:off x="6096000" y="2000042"/>
              <a:ext cx="698865" cy="224852"/>
            </a:xfrm>
            <a:prstGeom prst="rect">
              <a:avLst/>
            </a:prstGeom>
            <a:solidFill>
              <a:schemeClr val="dk1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solidFill>
                    <a:prstClr val="white"/>
                  </a:solidFill>
                  <a:latin typeface="源泉圓體 TTF Heavy" panose="020B0A00000000000000" pitchFamily="34" charset="-120"/>
                  <a:ea typeface="源泉圓體 TTF Heavy" panose="020B0A00000000000000" pitchFamily="34" charset="-120"/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9" name="ValueBack1">
              <a:extLst>
                <a:ext uri="{FF2B5EF4-FFF2-40B4-BE49-F238E27FC236}">
                  <a16:creationId xmlns:a16="http://schemas.microsoft.com/office/drawing/2014/main" id="{64920EBC-3917-1710-F703-70460E22A5E2}"/>
                </a:ext>
              </a:extLst>
            </p:cNvPr>
            <p:cNvSpPr/>
            <p:nvPr/>
          </p:nvSpPr>
          <p:spPr>
            <a:xfrm rot="5400000">
              <a:off x="6754206" y="2097950"/>
              <a:ext cx="115203" cy="99313"/>
            </a:xfrm>
            <a:prstGeom prst="triangle">
              <a:avLst/>
            </a:prstGeom>
            <a:solidFill>
              <a:schemeClr val="dk1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457200"/>
              <a:endParaRPr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28">
              <a:extLst>
                <a:ext uri="{FF2B5EF4-FFF2-40B4-BE49-F238E27FC236}">
                  <a16:creationId xmlns:a16="http://schemas.microsoft.com/office/drawing/2014/main" id="{32D4C588-54F5-1E77-1755-78D845DFD27A}"/>
                </a:ext>
              </a:extLst>
            </p:cNvPr>
            <p:cNvSpPr txBox="1"/>
            <p:nvPr/>
          </p:nvSpPr>
          <p:spPr>
            <a:xfrm>
              <a:off x="5994400" y="2295171"/>
              <a:ext cx="553689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 預訓練模型：</a:t>
              </a:r>
              <a:endPara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ea"/>
                <a:sym typeface="+mn-lt"/>
              </a:endParaRPr>
            </a:p>
            <a:p>
              <a:pPr defTabSz="457200"/>
              <a:r>
                <a:rPr lang="en" altLang="zh-TW" sz="1600" i="0" u="none" strike="noStrike" dirty="0">
                  <a:solidFill>
                    <a:srgbClr val="29292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'bert-large-uncased-whole-word-masking-finetuned-squad’</a:t>
              </a:r>
            </a:p>
            <a:p>
              <a:pPr defTabSz="457200"/>
              <a:r>
                <a:rPr lang="zh-TW" altLang="en-US" sz="1600" dirty="0">
                  <a:solidFill>
                    <a:srgbClr val="292929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  <a:sym typeface="+mn-lt"/>
                </a:rPr>
                <a:t>分詞器</a:t>
              </a:r>
              <a:r>
                <a:rPr lang="en-US" altLang="zh-TW" sz="1600" dirty="0">
                  <a:solidFill>
                    <a:srgbClr val="292929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  <a:sym typeface="+mn-lt"/>
                </a:rPr>
                <a:t>(tokenizer) :</a:t>
              </a:r>
            </a:p>
            <a:p>
              <a:pPr defTabSz="457200"/>
              <a:r>
                <a:rPr lang="en-US" altLang="zh-TW" sz="1600" dirty="0">
                  <a:solidFill>
                    <a:srgbClr val="292929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  <a:sym typeface="+mn-lt"/>
                </a:rPr>
                <a:t> </a:t>
              </a:r>
              <a:r>
                <a:rPr lang="en" altLang="zh-TW" sz="1600" b="0" i="0" u="none" strike="noStrike" dirty="0">
                  <a:solidFill>
                    <a:srgbClr val="29292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r>
                <a:rPr lang="en" altLang="zh-TW" sz="1600" b="0" i="0" u="none" strike="noStrike" dirty="0" err="1">
                  <a:solidFill>
                    <a:srgbClr val="29292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bert</a:t>
              </a:r>
              <a:r>
                <a:rPr lang="en" altLang="zh-TW" sz="1600" b="0" i="0" u="none" strike="noStrike" dirty="0">
                  <a:solidFill>
                    <a:srgbClr val="29292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-large-uncased-whole-word-masking-finetuned-squad'</a:t>
              </a:r>
              <a:endPara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1" name="文本框 29">
              <a:extLst>
                <a:ext uri="{FF2B5EF4-FFF2-40B4-BE49-F238E27FC236}">
                  <a16:creationId xmlns:a16="http://schemas.microsoft.com/office/drawing/2014/main" id="{D97CCA58-3FAA-FE8F-8717-4DAB69D00D0E}"/>
                </a:ext>
              </a:extLst>
            </p:cNvPr>
            <p:cNvSpPr txBox="1"/>
            <p:nvPr/>
          </p:nvSpPr>
          <p:spPr>
            <a:xfrm>
              <a:off x="6907834" y="1849017"/>
              <a:ext cx="3295247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150000"/>
                </a:lnSpc>
              </a:pPr>
              <a:r>
                <a:rPr lang="zh-TW" altLang="en-US" b="1" dirty="0">
                  <a:solidFill>
                    <a:prstClr val="black"/>
                  </a:solidFill>
                  <a:cs typeface="+mn-ea"/>
                  <a:sym typeface="+mn-lt"/>
                </a:rPr>
                <a:t>將文章和問題丟入模型</a:t>
              </a:r>
              <a:endParaRPr lang="en-US" altLang="zh-CN" b="1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30">
            <a:extLst>
              <a:ext uri="{FF2B5EF4-FFF2-40B4-BE49-F238E27FC236}">
                <a16:creationId xmlns:a16="http://schemas.microsoft.com/office/drawing/2014/main" id="{6330E9F2-C32B-B9C4-FCAD-5F1FAB0E7790}"/>
              </a:ext>
            </a:extLst>
          </p:cNvPr>
          <p:cNvGrpSpPr/>
          <p:nvPr/>
        </p:nvGrpSpPr>
        <p:grpSpPr>
          <a:xfrm>
            <a:off x="877374" y="4310661"/>
            <a:ext cx="4544069" cy="1023514"/>
            <a:chOff x="5994400" y="1856432"/>
            <a:chExt cx="4523200" cy="1023514"/>
          </a:xfrm>
        </p:grpSpPr>
        <p:sp>
          <p:nvSpPr>
            <p:cNvPr id="13" name="ValueBack1">
              <a:extLst>
                <a:ext uri="{FF2B5EF4-FFF2-40B4-BE49-F238E27FC236}">
                  <a16:creationId xmlns:a16="http://schemas.microsoft.com/office/drawing/2014/main" id="{C25E7BBD-F15A-7F6C-3751-BC1B8D67E22B}"/>
                </a:ext>
              </a:extLst>
            </p:cNvPr>
            <p:cNvSpPr/>
            <p:nvPr/>
          </p:nvSpPr>
          <p:spPr>
            <a:xfrm>
              <a:off x="6096000" y="2000042"/>
              <a:ext cx="698865" cy="224852"/>
            </a:xfrm>
            <a:prstGeom prst="rect">
              <a:avLst/>
            </a:prstGeom>
            <a:solidFill>
              <a:schemeClr val="dk1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solidFill>
                    <a:prstClr val="white"/>
                  </a:solidFill>
                  <a:latin typeface="源泉圓體 TTF Heavy" panose="020B0A00000000000000" pitchFamily="34" charset="-120"/>
                  <a:ea typeface="源泉圓體 TTF Heavy" panose="020B0A00000000000000" pitchFamily="34" charset="-120"/>
                  <a:cs typeface="+mn-ea"/>
                  <a:sym typeface="+mn-lt"/>
                </a:rPr>
                <a:t>0</a:t>
              </a:r>
              <a:r>
                <a:rPr lang="en-US" altLang="zh-TW" sz="1400" dirty="0">
                  <a:solidFill>
                    <a:prstClr val="white"/>
                  </a:solidFill>
                  <a:latin typeface="源泉圓體 TTF Heavy" panose="020B0A00000000000000" pitchFamily="34" charset="-120"/>
                  <a:ea typeface="源泉圓體 TTF Heavy" panose="020B0A00000000000000" pitchFamily="34" charset="-120"/>
                  <a:cs typeface="+mn-ea"/>
                  <a:sym typeface="+mn-lt"/>
                </a:rPr>
                <a:t>3</a:t>
              </a:r>
              <a:endParaRPr lang="en-US" altLang="zh-CN" sz="1400" dirty="0">
                <a:solidFill>
                  <a:prstClr val="white"/>
                </a:solidFill>
                <a:latin typeface="源泉圓體 TTF Heavy" panose="020B0A00000000000000" pitchFamily="34" charset="-120"/>
                <a:ea typeface="源泉圓體 TTF Heavy" panose="020B0A00000000000000" pitchFamily="34" charset="-120"/>
                <a:cs typeface="+mn-ea"/>
                <a:sym typeface="+mn-lt"/>
              </a:endParaRPr>
            </a:p>
          </p:txBody>
        </p:sp>
        <p:sp>
          <p:nvSpPr>
            <p:cNvPr id="14" name="ValueBack1">
              <a:extLst>
                <a:ext uri="{FF2B5EF4-FFF2-40B4-BE49-F238E27FC236}">
                  <a16:creationId xmlns:a16="http://schemas.microsoft.com/office/drawing/2014/main" id="{635372FF-8E31-915E-C10F-844872B1F277}"/>
                </a:ext>
              </a:extLst>
            </p:cNvPr>
            <p:cNvSpPr/>
            <p:nvPr/>
          </p:nvSpPr>
          <p:spPr>
            <a:xfrm rot="5400000">
              <a:off x="6754206" y="2097950"/>
              <a:ext cx="115203" cy="99313"/>
            </a:xfrm>
            <a:prstGeom prst="triangle">
              <a:avLst/>
            </a:prstGeom>
            <a:solidFill>
              <a:schemeClr val="dk1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457200"/>
              <a:endParaRPr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文本框 33">
              <a:extLst>
                <a:ext uri="{FF2B5EF4-FFF2-40B4-BE49-F238E27FC236}">
                  <a16:creationId xmlns:a16="http://schemas.microsoft.com/office/drawing/2014/main" id="{5A2E3555-6EAC-084F-13E8-F01347FFBDC3}"/>
                </a:ext>
              </a:extLst>
            </p:cNvPr>
            <p:cNvSpPr txBox="1"/>
            <p:nvPr/>
          </p:nvSpPr>
          <p:spPr>
            <a:xfrm>
              <a:off x="5994400" y="2295171"/>
              <a:ext cx="40254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過濾無法辨識的答案，並重新解讀</a:t>
              </a:r>
              <a:endPara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ea"/>
                <a:sym typeface="+mn-lt"/>
              </a:endParaRPr>
            </a:p>
            <a:p>
              <a:pPr defTabSz="457200"/>
              <a:endPara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  <p:sp>
          <p:nvSpPr>
            <p:cNvPr id="16" name="文本框 34">
              <a:extLst>
                <a:ext uri="{FF2B5EF4-FFF2-40B4-BE49-F238E27FC236}">
                  <a16:creationId xmlns:a16="http://schemas.microsoft.com/office/drawing/2014/main" id="{E74D8EE4-C30B-C273-68F8-B12CBCD66522}"/>
                </a:ext>
              </a:extLst>
            </p:cNvPr>
            <p:cNvSpPr txBox="1"/>
            <p:nvPr/>
          </p:nvSpPr>
          <p:spPr>
            <a:xfrm>
              <a:off x="6896191" y="1856432"/>
              <a:ext cx="3621409" cy="467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150000"/>
                </a:lnSpc>
              </a:pPr>
              <a:r>
                <a:rPr lang="zh-CN" altLang="en-US" b="1" dirty="0">
                  <a:solidFill>
                    <a:prstClr val="black"/>
                  </a:solidFill>
                  <a:cs typeface="+mn-ea"/>
                  <a:sym typeface="+mn-lt"/>
                </a:rPr>
                <a:t>獲得並解析結果</a:t>
              </a:r>
              <a:endParaRPr lang="en-US" altLang="zh-CN" b="1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组合 18">
            <a:extLst>
              <a:ext uri="{FF2B5EF4-FFF2-40B4-BE49-F238E27FC236}">
                <a16:creationId xmlns:a16="http://schemas.microsoft.com/office/drawing/2014/main" id="{EF6EB950-0822-9B73-284B-415FFDFDFB1A}"/>
              </a:ext>
            </a:extLst>
          </p:cNvPr>
          <p:cNvGrpSpPr/>
          <p:nvPr/>
        </p:nvGrpSpPr>
        <p:grpSpPr>
          <a:xfrm>
            <a:off x="877374" y="224824"/>
            <a:ext cx="5967059" cy="1194508"/>
            <a:chOff x="873114" y="224947"/>
            <a:chExt cx="4934433" cy="1200329"/>
          </a:xfrm>
        </p:grpSpPr>
        <p:sp>
          <p:nvSpPr>
            <p:cNvPr id="18" name="文本框 19">
              <a:extLst>
                <a:ext uri="{FF2B5EF4-FFF2-40B4-BE49-F238E27FC236}">
                  <a16:creationId xmlns:a16="http://schemas.microsoft.com/office/drawing/2014/main" id="{02437AFF-9CB8-1DED-514D-EAE8FEC8B423}"/>
                </a:ext>
              </a:extLst>
            </p:cNvPr>
            <p:cNvSpPr txBox="1"/>
            <p:nvPr/>
          </p:nvSpPr>
          <p:spPr>
            <a:xfrm>
              <a:off x="873114" y="224947"/>
              <a:ext cx="493443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" altLang="zh-TW" sz="2400" b="1" i="0" u="none" strike="noStrike" dirty="0">
                  <a:solidFill>
                    <a:srgbClr val="292929"/>
                  </a:solidFill>
                  <a:effectLst/>
                  <a:latin typeface="sohne"/>
                </a:rPr>
                <a:t>Question Answering with a fine-tuned BERT</a:t>
              </a:r>
            </a:p>
            <a:p>
              <a:pPr defTabSz="457200"/>
              <a:endParaRPr lang="en-US" altLang="zh-CN" sz="2400" b="1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9" name="文本框 20">
              <a:extLst>
                <a:ext uri="{FF2B5EF4-FFF2-40B4-BE49-F238E27FC236}">
                  <a16:creationId xmlns:a16="http://schemas.microsoft.com/office/drawing/2014/main" id="{96B774BA-8817-6672-869A-C185EF65A0BB}"/>
                </a:ext>
              </a:extLst>
            </p:cNvPr>
            <p:cNvSpPr txBox="1"/>
            <p:nvPr/>
          </p:nvSpPr>
          <p:spPr>
            <a:xfrm>
              <a:off x="873114" y="675233"/>
              <a:ext cx="4780101" cy="295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TW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Let machine answer machine</a:t>
              </a:r>
              <a:endParaRPr lang="zh-CN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99E04198-695A-3BAF-904F-5A6AE962A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568" y="1920956"/>
            <a:ext cx="8168432" cy="794262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8DE3E352-9BF8-E69E-30E0-78A6EA85E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115" y="3354119"/>
            <a:ext cx="6307547" cy="966020"/>
          </a:xfrm>
          <a:prstGeom prst="rect">
            <a:avLst/>
          </a:prstGeom>
        </p:spPr>
      </p:pic>
      <p:grpSp>
        <p:nvGrpSpPr>
          <p:cNvPr id="22" name="组合 30">
            <a:extLst>
              <a:ext uri="{FF2B5EF4-FFF2-40B4-BE49-F238E27FC236}">
                <a16:creationId xmlns:a16="http://schemas.microsoft.com/office/drawing/2014/main" id="{64475BA6-6323-BAC3-B434-ECCC20E45B7D}"/>
              </a:ext>
            </a:extLst>
          </p:cNvPr>
          <p:cNvGrpSpPr/>
          <p:nvPr/>
        </p:nvGrpSpPr>
        <p:grpSpPr>
          <a:xfrm>
            <a:off x="875369" y="5234497"/>
            <a:ext cx="4367796" cy="1023514"/>
            <a:chOff x="5994401" y="1856432"/>
            <a:chExt cx="4347737" cy="1023514"/>
          </a:xfrm>
        </p:grpSpPr>
        <p:sp>
          <p:nvSpPr>
            <p:cNvPr id="23" name="ValueBack1">
              <a:extLst>
                <a:ext uri="{FF2B5EF4-FFF2-40B4-BE49-F238E27FC236}">
                  <a16:creationId xmlns:a16="http://schemas.microsoft.com/office/drawing/2014/main" id="{E6C75CEB-14DB-AF0C-2026-1605464E9CED}"/>
                </a:ext>
              </a:extLst>
            </p:cNvPr>
            <p:cNvSpPr/>
            <p:nvPr/>
          </p:nvSpPr>
          <p:spPr>
            <a:xfrm>
              <a:off x="6096000" y="2000042"/>
              <a:ext cx="698865" cy="224852"/>
            </a:xfrm>
            <a:prstGeom prst="rect">
              <a:avLst/>
            </a:prstGeom>
            <a:solidFill>
              <a:schemeClr val="dk1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solidFill>
                    <a:prstClr val="white"/>
                  </a:solidFill>
                  <a:latin typeface="源泉圓體 TTF Heavy" panose="020B0A00000000000000" pitchFamily="34" charset="-120"/>
                  <a:ea typeface="源泉圓體 TTF Heavy" panose="020B0A00000000000000" pitchFamily="34" charset="-120"/>
                  <a:cs typeface="+mn-ea"/>
                  <a:sym typeface="+mn-lt"/>
                </a:rPr>
                <a:t>0</a:t>
              </a:r>
              <a:r>
                <a:rPr lang="en-US" altLang="zh-TW" sz="1400" dirty="0">
                  <a:solidFill>
                    <a:prstClr val="white"/>
                  </a:solidFill>
                  <a:latin typeface="源泉圓體 TTF Heavy" panose="020B0A00000000000000" pitchFamily="34" charset="-120"/>
                  <a:ea typeface="源泉圓體 TTF Heavy" panose="020B0A00000000000000" pitchFamily="34" charset="-120"/>
                  <a:cs typeface="+mn-ea"/>
                  <a:sym typeface="+mn-lt"/>
                </a:rPr>
                <a:t>4</a:t>
              </a:r>
              <a:endParaRPr lang="en-US" altLang="zh-CN" sz="1400" dirty="0">
                <a:solidFill>
                  <a:prstClr val="white"/>
                </a:solidFill>
                <a:latin typeface="源泉圓體 TTF Heavy" panose="020B0A00000000000000" pitchFamily="34" charset="-120"/>
                <a:ea typeface="源泉圓體 TTF Heavy" panose="020B0A00000000000000" pitchFamily="34" charset="-120"/>
                <a:cs typeface="+mn-ea"/>
                <a:sym typeface="+mn-lt"/>
              </a:endParaRPr>
            </a:p>
          </p:txBody>
        </p:sp>
        <p:sp>
          <p:nvSpPr>
            <p:cNvPr id="24" name="ValueBack1">
              <a:extLst>
                <a:ext uri="{FF2B5EF4-FFF2-40B4-BE49-F238E27FC236}">
                  <a16:creationId xmlns:a16="http://schemas.microsoft.com/office/drawing/2014/main" id="{61ACD4E4-2D80-8290-6AAD-B53CA8B84618}"/>
                </a:ext>
              </a:extLst>
            </p:cNvPr>
            <p:cNvSpPr/>
            <p:nvPr/>
          </p:nvSpPr>
          <p:spPr>
            <a:xfrm rot="5400000">
              <a:off x="6754206" y="2097950"/>
              <a:ext cx="115203" cy="99313"/>
            </a:xfrm>
            <a:prstGeom prst="triangle">
              <a:avLst/>
            </a:prstGeom>
            <a:solidFill>
              <a:schemeClr val="dk1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457200"/>
              <a:endParaRPr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33">
              <a:extLst>
                <a:ext uri="{FF2B5EF4-FFF2-40B4-BE49-F238E27FC236}">
                  <a16:creationId xmlns:a16="http://schemas.microsoft.com/office/drawing/2014/main" id="{0577AEBE-AB9B-10EE-8E2F-81BDD9E66686}"/>
                </a:ext>
              </a:extLst>
            </p:cNvPr>
            <p:cNvSpPr txBox="1"/>
            <p:nvPr/>
          </p:nvSpPr>
          <p:spPr>
            <a:xfrm>
              <a:off x="5994401" y="2295171"/>
              <a:ext cx="39065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準確率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(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根據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 Agree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 和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 disagree 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設計問題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)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 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: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 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 </a:t>
              </a:r>
            </a:p>
            <a:p>
              <a:pPr defTabSz="457200"/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ea"/>
                  <a:sym typeface="+mn-lt"/>
                </a:rPr>
                <a:t>61.12%</a:t>
              </a:r>
            </a:p>
          </p:txBody>
        </p:sp>
        <p:sp>
          <p:nvSpPr>
            <p:cNvPr id="26" name="文本框 34">
              <a:extLst>
                <a:ext uri="{FF2B5EF4-FFF2-40B4-BE49-F238E27FC236}">
                  <a16:creationId xmlns:a16="http://schemas.microsoft.com/office/drawing/2014/main" id="{7E891A15-A345-E563-83DF-2C0DFDFB2ACE}"/>
                </a:ext>
              </a:extLst>
            </p:cNvPr>
            <p:cNvSpPr txBox="1"/>
            <p:nvPr/>
          </p:nvSpPr>
          <p:spPr>
            <a:xfrm>
              <a:off x="6906419" y="1856432"/>
              <a:ext cx="3435719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150000"/>
                </a:lnSpc>
              </a:pPr>
              <a:r>
                <a:rPr lang="zh-CN" altLang="en-US" b="1" dirty="0">
                  <a:solidFill>
                    <a:prstClr val="black"/>
                  </a:solidFill>
                  <a:cs typeface="+mn-ea"/>
                  <a:sym typeface="+mn-lt"/>
                </a:rPr>
                <a:t>結果</a:t>
              </a:r>
              <a:endParaRPr lang="en-US" altLang="zh-CN" b="1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文本框 33">
            <a:extLst>
              <a:ext uri="{FF2B5EF4-FFF2-40B4-BE49-F238E27FC236}">
                <a16:creationId xmlns:a16="http://schemas.microsoft.com/office/drawing/2014/main" id="{C6A216E8-0FD1-C689-DB86-4033A665391A}"/>
              </a:ext>
            </a:extLst>
          </p:cNvPr>
          <p:cNvSpPr txBox="1"/>
          <p:nvPr/>
        </p:nvSpPr>
        <p:spPr>
          <a:xfrm>
            <a:off x="4998578" y="4622652"/>
            <a:ext cx="6827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ea"/>
                <a:sym typeface="+mn-lt"/>
              </a:rPr>
              <a:t>可能的問題：</a:t>
            </a:r>
            <a:endParaRPr lang="en-US" altLang="zh-TW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+mn-ea"/>
              <a:sym typeface="+mn-lt"/>
            </a:endParaRPr>
          </a:p>
          <a:p>
            <a:pPr defTabSz="457200"/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ea"/>
                <a:sym typeface="+mn-lt"/>
              </a:rPr>
              <a:t>1. </a:t>
            </a:r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ea"/>
                <a:sym typeface="+mn-lt"/>
              </a:rPr>
              <a:t>問的問題太單一不太符合文章的敘述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+mn-ea"/>
              <a:sym typeface="+mn-lt"/>
            </a:endParaRPr>
          </a:p>
          <a:p>
            <a:pPr defTabSz="457200"/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ea"/>
                <a:sym typeface="+mn-lt"/>
              </a:rPr>
              <a:t>2. </a:t>
            </a:r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ea"/>
                <a:sym typeface="+mn-lt"/>
              </a:rPr>
              <a:t>因為輸出是文章中的起點和終點，對非連續的單詞或短句答案不利，最終會只預測出一個單詞或連續不相關的段落。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118497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76776" y="1114393"/>
            <a:ext cx="3062536" cy="3695351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3" name="文本框 422">
            <a:extLst>
              <a:ext uri="{FF2B5EF4-FFF2-40B4-BE49-F238E27FC236}">
                <a16:creationId xmlns:a16="http://schemas.microsoft.com/office/drawing/2014/main" id="{6BB006E0-01D9-4172-B66E-3EC74AE862C2}"/>
              </a:ext>
            </a:extLst>
          </p:cNvPr>
          <p:cNvSpPr txBox="1"/>
          <p:nvPr/>
        </p:nvSpPr>
        <p:spPr>
          <a:xfrm>
            <a:off x="917861" y="2556449"/>
            <a:ext cx="4623957" cy="100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en-US" altLang="zh-TW" sz="4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latin typeface="源泉圓體 TTF Heavy" panose="020B0A00000000000000" pitchFamily="34" charset="-120"/>
                <a:ea typeface="源泉圓體 TTF Heavy" panose="020B0A00000000000000" pitchFamily="34" charset="-120"/>
                <a:cs typeface="+mn-ea"/>
                <a:sym typeface="+mn-lt"/>
              </a:rPr>
              <a:t>BERT Classifier</a:t>
            </a:r>
            <a:endParaRPr lang="zh-CN" altLang="en-US" sz="4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20000"/>
                  </a:srgbClr>
                </a:outerShdw>
              </a:effectLst>
              <a:latin typeface="源泉圓體 TTF Heavy" panose="020B0A00000000000000" pitchFamily="34" charset="-120"/>
              <a:ea typeface="源泉圓體 TTF Heavy" panose="020B0A00000000000000" pitchFamily="34" charset="-120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60FEB0-0A11-4DC3-87D3-F575798C2A86}"/>
              </a:ext>
            </a:extLst>
          </p:cNvPr>
          <p:cNvSpPr txBox="1"/>
          <p:nvPr/>
        </p:nvSpPr>
        <p:spPr>
          <a:xfrm>
            <a:off x="917861" y="1719620"/>
            <a:ext cx="5420646" cy="763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en-US" altLang="zh-CN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latin typeface="源泉圓體 TTF Heavy" panose="020B0A00000000000000" pitchFamily="34" charset="-120"/>
                <a:ea typeface="源泉圓體 TTF Heavy" panose="020B0A00000000000000" pitchFamily="34" charset="-120"/>
                <a:cs typeface="+mn-ea"/>
                <a:sym typeface="+mn-lt"/>
              </a:rPr>
              <a:t>PART 03</a:t>
            </a:r>
            <a:endParaRPr lang="zh-CN" altLang="en-US" sz="32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20000"/>
                  </a:srgbClr>
                </a:outerShdw>
              </a:effectLst>
              <a:latin typeface="源泉圓體 TTF Heavy" panose="020B0A00000000000000" pitchFamily="34" charset="-120"/>
              <a:ea typeface="源泉圓體 TTF Heavy" panose="020B0A00000000000000" pitchFamily="34" charset="-120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2A4A3F-B186-4633-B3C4-EBD531B319B1}"/>
              </a:ext>
            </a:extLst>
          </p:cNvPr>
          <p:cNvSpPr txBox="1"/>
          <p:nvPr/>
        </p:nvSpPr>
        <p:spPr>
          <a:xfrm>
            <a:off x="967110" y="3511276"/>
            <a:ext cx="3326384" cy="516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de-DE" altLang="zh-TW" sz="1200" b="1" dirty="0">
                <a:solidFill>
                  <a:schemeClr val="bg1">
                    <a:lumMod val="65000"/>
                  </a:schemeClr>
                </a:solidFill>
                <a:cs typeface="+mn-ea"/>
              </a:rPr>
              <a:t>B</a:t>
            </a:r>
            <a:r>
              <a:rPr lang="de-DE" altLang="zh-TW" sz="1200" dirty="0">
                <a:solidFill>
                  <a:schemeClr val="bg1">
                    <a:lumMod val="65000"/>
                  </a:schemeClr>
                </a:solidFill>
                <a:cs typeface="+mn-ea"/>
              </a:rPr>
              <a:t>idirectional </a:t>
            </a:r>
            <a:r>
              <a:rPr lang="de-DE" altLang="zh-TW" sz="1200" b="1" dirty="0">
                <a:solidFill>
                  <a:schemeClr val="bg1">
                    <a:lumMod val="65000"/>
                  </a:schemeClr>
                </a:solidFill>
                <a:cs typeface="+mn-ea"/>
              </a:rPr>
              <a:t>E</a:t>
            </a:r>
            <a:r>
              <a:rPr lang="de-DE" altLang="zh-TW" sz="1200" dirty="0">
                <a:solidFill>
                  <a:schemeClr val="bg1">
                    <a:lumMod val="65000"/>
                  </a:schemeClr>
                </a:solidFill>
                <a:cs typeface="+mn-ea"/>
              </a:rPr>
              <a:t>ncoder </a:t>
            </a:r>
            <a:r>
              <a:rPr lang="de-DE" altLang="zh-TW" sz="1200" b="1" dirty="0">
                <a:solidFill>
                  <a:schemeClr val="bg1">
                    <a:lumMod val="65000"/>
                  </a:schemeClr>
                </a:solidFill>
                <a:cs typeface="+mn-ea"/>
              </a:rPr>
              <a:t>R</a:t>
            </a:r>
            <a:r>
              <a:rPr lang="de-DE" altLang="zh-TW" sz="1200" dirty="0">
                <a:solidFill>
                  <a:schemeClr val="bg1">
                    <a:lumMod val="65000"/>
                  </a:schemeClr>
                </a:solidFill>
                <a:cs typeface="+mn-ea"/>
              </a:rPr>
              <a:t>epresentations from </a:t>
            </a:r>
            <a:r>
              <a:rPr lang="de-DE" altLang="zh-TW" sz="1200" b="1" dirty="0">
                <a:solidFill>
                  <a:schemeClr val="bg1">
                    <a:lumMod val="65000"/>
                  </a:schemeClr>
                </a:solidFill>
                <a:cs typeface="+mn-ea"/>
              </a:rPr>
              <a:t>T</a:t>
            </a:r>
            <a:r>
              <a:rPr lang="de-DE" altLang="zh-TW" sz="1200" dirty="0">
                <a:solidFill>
                  <a:schemeClr val="bg1">
                    <a:lumMod val="65000"/>
                  </a:schemeClr>
                </a:solidFill>
                <a:cs typeface="+mn-ea"/>
              </a:rPr>
              <a:t>ransformers and </a:t>
            </a:r>
            <a:r>
              <a:rPr lang="de-DE" altLang="zh-TW" sz="1200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L</a:t>
            </a:r>
            <a:r>
              <a:rPr lang="de-DE" altLang="zh-CN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inear </a:t>
            </a:r>
            <a:r>
              <a:rPr lang="de-DE" altLang="zh-CN" sz="1200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</a:t>
            </a:r>
            <a:r>
              <a:rPr lang="de-DE" altLang="zh-CN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lassifier</a:t>
            </a:r>
            <a:endParaRPr lang="zh-CN" altLang="zh-CN" sz="12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42416" y="2610230"/>
            <a:ext cx="54864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49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5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23" grpId="0"/>
      <p:bldP spid="7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C4167293-66FC-42C1-B370-34AFFFBEB1D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项目申报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1195634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xaip44i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983</Words>
  <Application>Microsoft Office PowerPoint</Application>
  <PresentationFormat>寬螢幕</PresentationFormat>
  <Paragraphs>147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14</vt:i4>
      </vt:variant>
    </vt:vector>
  </HeadingPairs>
  <TitlesOfParts>
    <vt:vector size="24" baseType="lpstr">
      <vt:lpstr>等线</vt:lpstr>
      <vt:lpstr>微软雅黑</vt:lpstr>
      <vt:lpstr>sohne</vt:lpstr>
      <vt:lpstr>源泉圓體 TTF Heavy</vt:lpstr>
      <vt:lpstr>Arial</vt:lpstr>
      <vt:lpstr>Calibri</vt:lpstr>
      <vt:lpstr>Courier New</vt:lpstr>
      <vt:lpstr>Times New Roman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极简商业计划书</dc:title>
  <dc:creator/>
  <cp:keywords>www.1ppt.com</cp:keywords>
  <dc:description>www.1ppt.com</dc:description>
  <cp:lastModifiedBy/>
  <cp:revision>1</cp:revision>
  <dcterms:created xsi:type="dcterms:W3CDTF">2020-06-11T09:12:31Z</dcterms:created>
  <dcterms:modified xsi:type="dcterms:W3CDTF">2022-12-13T01:40:51Z</dcterms:modified>
</cp:coreProperties>
</file>