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5" r:id="rId1"/>
    <p:sldMasterId id="2147483696" r:id="rId2"/>
  </p:sldMasterIdLst>
  <p:notesMasterIdLst>
    <p:notesMasterId r:id="rId21"/>
  </p:notesMasterIdLst>
  <p:sldIdLst>
    <p:sldId id="299" r:id="rId3"/>
    <p:sldId id="301" r:id="rId4"/>
    <p:sldId id="379" r:id="rId5"/>
    <p:sldId id="378" r:id="rId6"/>
    <p:sldId id="381" r:id="rId7"/>
    <p:sldId id="384" r:id="rId8"/>
    <p:sldId id="385" r:id="rId9"/>
    <p:sldId id="302" r:id="rId10"/>
    <p:sldId id="372" r:id="rId11"/>
    <p:sldId id="373" r:id="rId12"/>
    <p:sldId id="338" r:id="rId13"/>
    <p:sldId id="366" r:id="rId14"/>
    <p:sldId id="377" r:id="rId15"/>
    <p:sldId id="375" r:id="rId16"/>
    <p:sldId id="376" r:id="rId17"/>
    <p:sldId id="380" r:id="rId18"/>
    <p:sldId id="383" r:id="rId19"/>
    <p:sldId id="368"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93066" autoAdjust="0"/>
  </p:normalViewPr>
  <p:slideViewPr>
    <p:cSldViewPr snapToGrid="0">
      <p:cViewPr>
        <p:scale>
          <a:sx n="118" d="100"/>
          <a:sy n="118" d="100"/>
        </p:scale>
        <p:origin x="544" y="-272"/>
      </p:cViewPr>
      <p:guideLst>
        <p:guide orient="horz" pos="1412"/>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7775C7-74D8-4EB9-9F6A-1882D547BAD7}" type="datetimeFigureOut">
              <a:rPr lang="zh-CN" altLang="en-US" smtClean="0"/>
              <a:t>2024/11/2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0FD12-3900-4BB4-BABF-7FB968CDE672}" type="slidenum">
              <a:rPr lang="zh-CN" altLang="en-US" smtClean="0"/>
              <a:t>‹#›</a:t>
            </a:fld>
            <a:endParaRPr lang="zh-CN" altLang="en-US"/>
          </a:p>
        </p:txBody>
      </p:sp>
    </p:spTree>
    <p:extLst>
      <p:ext uri="{BB962C8B-B14F-4D97-AF65-F5344CB8AC3E}">
        <p14:creationId xmlns:p14="http://schemas.microsoft.com/office/powerpoint/2010/main" val="2293720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710988-E855-4931-A888-6E855B7D4E5D}"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301089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a:lnSpc>
                <a:spcPct val="100000"/>
              </a:lnSpc>
              <a:spcBef>
                <a:spcPts val="0"/>
              </a:spcBef>
              <a:spcAft>
                <a:spcPts val="0"/>
              </a:spcAft>
              <a:buNone/>
              <a:tabLst/>
              <a:defRPr/>
            </a:pPr>
            <a:r>
              <a:rPr lang="zh-TW"/>
              <a:t>另一個模型是純粹靠Transformer做句子的提取，上次也提到育訓練權重的選擇與訓練結果，最終得到將長短文章分開訓練並增加訓練時間能得到比較好的句子提取效果</a:t>
            </a:r>
            <a:endParaRPr lang="zh-TW" altLang="en-US"/>
          </a:p>
        </p:txBody>
      </p:sp>
      <p:sp>
        <p:nvSpPr>
          <p:cNvPr id="4" name="灯片编号占位符 3"/>
          <p:cNvSpPr>
            <a:spLocks noGrp="1"/>
          </p:cNvSpPr>
          <p:nvPr>
            <p:ph type="sldNum" sz="quarter" idx="10"/>
          </p:nvPr>
        </p:nvSpPr>
        <p:spPr/>
        <p:txBody>
          <a:bodyPr/>
          <a:lstStyle/>
          <a:p>
            <a:fld id="{82F0FD12-3900-4BB4-BABF-7FB968CDE672}" type="slidenum">
              <a:rPr lang="zh-CN" altLang="en-US" smtClean="0"/>
              <a:t>10</a:t>
            </a:fld>
            <a:endParaRPr lang="zh-CN" altLang="en-US"/>
          </a:p>
        </p:txBody>
      </p:sp>
    </p:spTree>
    <p:extLst>
      <p:ext uri="{BB962C8B-B14F-4D97-AF65-F5344CB8AC3E}">
        <p14:creationId xmlns:p14="http://schemas.microsoft.com/office/powerpoint/2010/main" val="65201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a:ea typeface="新細明體"/>
              </a:rPr>
              <a:t>那為了將</a:t>
            </a:r>
            <a:r>
              <a:rPr lang="en-US" altLang="zh-TW" dirty="0">
                <a:ea typeface="新細明體"/>
              </a:rPr>
              <a:t>s</a:t>
            </a:r>
            <a:r>
              <a:rPr lang="zh-TW" altLang="en-US">
                <a:ea typeface="新細明體"/>
              </a:rPr>
              <a:t>加入</a:t>
            </a:r>
            <a:r>
              <a:rPr lang="en-US" altLang="zh-TW" dirty="0">
                <a:ea typeface="新細明體"/>
              </a:rPr>
              <a:t>input</a:t>
            </a:r>
            <a:r>
              <a:rPr lang="zh-TW" altLang="en-US">
                <a:ea typeface="新細明體"/>
              </a:rPr>
              <a:t>，上次也提出了結合</a:t>
            </a:r>
            <a:r>
              <a:rPr lang="en-US" altLang="zh-CN" dirty="0">
                <a:ea typeface="等线"/>
              </a:rPr>
              <a:t> </a:t>
            </a:r>
            <a:r>
              <a:rPr lang="en-US" altLang="zh-CN" dirty="0" err="1">
                <a:ea typeface="等线"/>
              </a:rPr>
              <a:t>Bertclassifier</a:t>
            </a:r>
            <a:r>
              <a:rPr lang="zh-CN" altLang="en-US">
                <a:ea typeface="等线"/>
              </a:rPr>
              <a:t>與</a:t>
            </a:r>
            <a:r>
              <a:rPr lang="zh-TW" altLang="en-US" dirty="0">
                <a:ea typeface="新細明體"/>
              </a:rPr>
              <a:t> </a:t>
            </a:r>
            <a:r>
              <a:rPr lang="en-US" altLang="zh-CN" dirty="0" err="1">
                <a:ea typeface="等线"/>
              </a:rPr>
              <a:t>Transformer</a:t>
            </a:r>
            <a:r>
              <a:rPr lang="zh-CN" altLang="en-US" err="1">
                <a:ea typeface="等线"/>
              </a:rPr>
              <a:t>的</a:t>
            </a:r>
            <a:r>
              <a:rPr lang="en-US" altLang="zh-CN" dirty="0" err="1">
                <a:ea typeface="等线"/>
              </a:rPr>
              <a:t>Combined</a:t>
            </a:r>
            <a:r>
              <a:rPr lang="zh-TW" altLang="en-US" dirty="0">
                <a:ea typeface="新細明體"/>
              </a:rPr>
              <a:t> </a:t>
            </a:r>
            <a:r>
              <a:rPr lang="en-US" altLang="zh-CN" dirty="0" err="1">
                <a:ea typeface="等线"/>
              </a:rPr>
              <a:t>model</a:t>
            </a:r>
            <a:r>
              <a:rPr lang="zh-CN" altLang="en-US" err="1">
                <a:ea typeface="等线"/>
              </a:rPr>
              <a:t>的想法，因此接下來會報告實作</a:t>
            </a:r>
            <a:r>
              <a:rPr lang="en-US" altLang="zh-CN" dirty="0">
                <a:ea typeface="等线"/>
              </a:rPr>
              <a:t> Combined model</a:t>
            </a:r>
            <a:r>
              <a:rPr lang="zh-CN" altLang="en-US">
                <a:ea typeface="等线"/>
              </a:rPr>
              <a:t>的成果分析</a:t>
            </a:r>
            <a:endParaRPr lang="zh-CN">
              <a:ea typeface="等线"/>
            </a:endParaRPr>
          </a:p>
        </p:txBody>
      </p:sp>
      <p:sp>
        <p:nvSpPr>
          <p:cNvPr id="4" name="灯片编号占位符 3"/>
          <p:cNvSpPr>
            <a:spLocks noGrp="1"/>
          </p:cNvSpPr>
          <p:nvPr>
            <p:ph type="sldNum" sz="quarter" idx="10"/>
          </p:nvPr>
        </p:nvSpPr>
        <p:spPr/>
        <p:txBody>
          <a:bodyPr/>
          <a:lstStyle/>
          <a:p>
            <a:fld id="{DF4A1E94-C858-498B-9B94-5BBA1E5FD6F2}" type="slidenum">
              <a:rPr lang="zh-CN" altLang="en-US" smtClean="0">
                <a:solidFill>
                  <a:prstClr val="black"/>
                </a:solidFill>
                <a:latin typeface="Calibri" panose="020F0502020204030204"/>
                <a:ea typeface="宋体" panose="02010600030101010101" pitchFamily="2" charset="-122"/>
              </a:rPr>
              <a:p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556811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710988-E855-4931-A888-6E855B7D4E5D}"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3059353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a:ea typeface="新細明體"/>
              </a:rPr>
              <a:t>這是實作的完整架構圖，可以發現在</a:t>
            </a:r>
            <a:r>
              <a:rPr lang="en-US" altLang="zh-TW" dirty="0">
                <a:ea typeface="新細明體"/>
              </a:rPr>
              <a:t>Transformer</a:t>
            </a:r>
            <a:r>
              <a:rPr lang="zh-TW" altLang="en-US">
                <a:ea typeface="新細明體"/>
              </a:rPr>
              <a:t>的部分不僅分成</a:t>
            </a:r>
            <a:r>
              <a:rPr lang="en-US" altLang="zh-TW" dirty="0">
                <a:ea typeface="新細明體"/>
              </a:rPr>
              <a:t>agree</a:t>
            </a:r>
            <a:r>
              <a:rPr lang="en-US" altLang="zh-CN" dirty="0">
                <a:ea typeface="等线"/>
              </a:rPr>
              <a:t>/disagree/</a:t>
            </a:r>
            <a:r>
              <a:rPr lang="en-US" altLang="zh-CN" dirty="0" err="1">
                <a:ea typeface="等线"/>
              </a:rPr>
              <a:t>agree+disagree</a:t>
            </a:r>
            <a:r>
              <a:rPr lang="zh-CN" altLang="en-US">
                <a:ea typeface="等线"/>
              </a:rPr>
              <a:t>三個</a:t>
            </a:r>
            <a:r>
              <a:rPr lang="en-US" altLang="zh-CN" dirty="0">
                <a:ea typeface="等线"/>
              </a:rPr>
              <a:t>Part</a:t>
            </a:r>
            <a:r>
              <a:rPr lang="zh-CN" altLang="en-US">
                <a:ea typeface="等线"/>
              </a:rPr>
              <a:t>，又各自細分長短句去訓練</a:t>
            </a:r>
            <a:r>
              <a:rPr lang="zh-TW" altLang="en-US">
                <a:ea typeface="新細明體"/>
              </a:rPr>
              <a:t>模型</a:t>
            </a:r>
            <a:endParaRPr lang="zh-CN">
              <a:ea typeface="新細明體"/>
            </a:endParaRPr>
          </a:p>
        </p:txBody>
      </p:sp>
      <p:sp>
        <p:nvSpPr>
          <p:cNvPr id="4" name="灯片编号占位符 3"/>
          <p:cNvSpPr>
            <a:spLocks noGrp="1"/>
          </p:cNvSpPr>
          <p:nvPr>
            <p:ph type="sldNum" sz="quarter" idx="10"/>
          </p:nvPr>
        </p:nvSpPr>
        <p:spPr/>
        <p:txBody>
          <a:bodyPr/>
          <a:lstStyle/>
          <a:p>
            <a:fld id="{DF4A1E94-C858-498B-9B94-5BBA1E5FD6F2}" type="slidenum">
              <a:rPr lang="zh-CN" altLang="en-US" smtClean="0">
                <a:solidFill>
                  <a:prstClr val="black"/>
                </a:solidFill>
                <a:latin typeface="Calibri" panose="020F0502020204030204"/>
                <a:ea typeface="宋体" panose="02010600030101010101" pitchFamily="2" charset="-122"/>
              </a:rPr>
              <a:pPr/>
              <a:t>13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193922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en-US"/>
              <a:t>(P15)</a:t>
            </a:r>
            <a:r>
              <a:rPr lang="zh-TW">
                <a:ea typeface="新細明體"/>
              </a:rPr>
              <a:t>總共分三個Case丟到相對應的Transformer進行</a:t>
            </a:r>
            <a:r>
              <a:rPr lang="en-US" altLang="zh-TW" dirty="0">
                <a:ea typeface="新細明體"/>
              </a:rPr>
              <a:t> Sequence </a:t>
            </a:r>
            <a:r>
              <a:rPr lang="en-US" altLang="zh-TW" dirty="0" err="1">
                <a:ea typeface="新細明體"/>
              </a:rPr>
              <a:t>extraction</a:t>
            </a:r>
            <a:r>
              <a:rPr lang="zh-TW" altLang="en-US" err="1">
                <a:ea typeface="新細明體"/>
              </a:rPr>
              <a:t>的提取，第一個</a:t>
            </a:r>
            <a:r>
              <a:rPr lang="en-US" altLang="zh-TW" dirty="0" err="1">
                <a:ea typeface="新細明體"/>
              </a:rPr>
              <a:t>Case</a:t>
            </a:r>
            <a:r>
              <a:rPr lang="zh-TW">
                <a:ea typeface="新細明體"/>
              </a:rPr>
              <a:t> 是 </a:t>
            </a:r>
            <a:r>
              <a:rPr lang="en-US" altLang="zh-TW" dirty="0" err="1">
                <a:ea typeface="新細明體"/>
              </a:rPr>
              <a:t>s’</a:t>
            </a:r>
            <a:r>
              <a:rPr lang="zh-TW" altLang="en-US" err="1">
                <a:ea typeface="新細明體"/>
              </a:rPr>
              <a:t>與</a:t>
            </a:r>
            <a:r>
              <a:rPr lang="en-US" altLang="zh-TW" dirty="0" err="1">
                <a:ea typeface="新細明體"/>
              </a:rPr>
              <a:t>s</a:t>
            </a:r>
            <a:r>
              <a:rPr lang="zh-TW" altLang="en-US" err="1">
                <a:ea typeface="新細明體"/>
              </a:rPr>
              <a:t>同為</a:t>
            </a:r>
            <a:r>
              <a:rPr lang="en-US" altLang="zh-TW" dirty="0" err="1">
                <a:ea typeface="新細明體"/>
              </a:rPr>
              <a:t>agree</a:t>
            </a:r>
            <a:r>
              <a:rPr lang="zh-TW" altLang="en-US" err="1">
                <a:ea typeface="新細明體"/>
              </a:rPr>
              <a:t>，再來是</a:t>
            </a:r>
            <a:r>
              <a:rPr lang="zh-TW">
                <a:ea typeface="新細明體"/>
              </a:rPr>
              <a:t> </a:t>
            </a:r>
            <a:r>
              <a:rPr lang="en-US" altLang="zh-TW" dirty="0" err="1">
                <a:ea typeface="新細明體"/>
              </a:rPr>
              <a:t>s’</a:t>
            </a:r>
            <a:r>
              <a:rPr lang="zh-TW" altLang="en-US" err="1">
                <a:ea typeface="新細明體"/>
              </a:rPr>
              <a:t>與</a:t>
            </a:r>
            <a:r>
              <a:rPr lang="en-US" altLang="zh-TW" dirty="0" err="1">
                <a:ea typeface="新細明體"/>
              </a:rPr>
              <a:t>s</a:t>
            </a:r>
            <a:r>
              <a:rPr lang="zh-TW" altLang="en-US" err="1">
                <a:ea typeface="新細明體"/>
              </a:rPr>
              <a:t>同為</a:t>
            </a:r>
            <a:r>
              <a:rPr lang="en-US" altLang="zh-TW" dirty="0" err="1">
                <a:ea typeface="新細明體"/>
              </a:rPr>
              <a:t>disagree</a:t>
            </a:r>
            <a:r>
              <a:rPr lang="zh-TW" altLang="en-US" err="1">
                <a:ea typeface="新細明體"/>
              </a:rPr>
              <a:t>，最後式</a:t>
            </a:r>
            <a:r>
              <a:rPr lang="zh-TW" dirty="0">
                <a:ea typeface="新細明體"/>
              </a:rPr>
              <a:t> </a:t>
            </a:r>
            <a:r>
              <a:rPr lang="en-US" altLang="zh-TW" dirty="0" err="1">
                <a:ea typeface="新細明體"/>
              </a:rPr>
              <a:t>s’</a:t>
            </a:r>
            <a:r>
              <a:rPr lang="zh-TW" altLang="en-US" err="1">
                <a:ea typeface="新細明體"/>
              </a:rPr>
              <a:t>與</a:t>
            </a:r>
            <a:r>
              <a:rPr lang="en-US" altLang="zh-TW" dirty="0" err="1">
                <a:ea typeface="新細明體"/>
              </a:rPr>
              <a:t>s</a:t>
            </a:r>
            <a:r>
              <a:rPr lang="zh-TW" altLang="en-US" err="1">
                <a:ea typeface="新細明體"/>
              </a:rPr>
              <a:t>不同的</a:t>
            </a:r>
            <a:r>
              <a:rPr lang="en-US" altLang="zh-TW" dirty="0" err="1">
                <a:ea typeface="新細明體"/>
              </a:rPr>
              <a:t>case</a:t>
            </a:r>
            <a:r>
              <a:rPr lang="zh-TW" altLang="en-US" err="1">
                <a:ea typeface="新細明體"/>
              </a:rPr>
              <a:t>，因為是將</a:t>
            </a:r>
            <a:r>
              <a:rPr lang="en-US" altLang="zh-TW" dirty="0" err="1">
                <a:ea typeface="新細明體"/>
              </a:rPr>
              <a:t>Training</a:t>
            </a:r>
            <a:r>
              <a:rPr lang="zh-TW" dirty="0">
                <a:ea typeface="新細明體"/>
              </a:rPr>
              <a:t> </a:t>
            </a:r>
            <a:r>
              <a:rPr lang="en-US" altLang="zh-TW" dirty="0" err="1">
                <a:ea typeface="新細明體"/>
              </a:rPr>
              <a:t>data</a:t>
            </a:r>
            <a:r>
              <a:rPr lang="zh-TW" altLang="en-US" err="1">
                <a:ea typeface="新細明體"/>
              </a:rPr>
              <a:t>切割成</a:t>
            </a:r>
            <a:r>
              <a:rPr lang="en-US" altLang="zh-TW" dirty="0" err="1">
                <a:ea typeface="新細明體"/>
              </a:rPr>
              <a:t>Train</a:t>
            </a:r>
            <a:r>
              <a:rPr lang="zh-TW">
                <a:ea typeface="新細明體"/>
              </a:rPr>
              <a:t> 與test，在test當中會有很多重複ID的情形，如果遇見同一ID不同CASE的結果採投票表決決定，若同票則選Case3。</a:t>
            </a:r>
            <a:endParaRPr lang="zh-TW" altLang="en-US">
              <a:ea typeface="新細明體"/>
            </a:endParaRPr>
          </a:p>
        </p:txBody>
      </p:sp>
      <p:sp>
        <p:nvSpPr>
          <p:cNvPr id="4" name="灯片编号占位符 3"/>
          <p:cNvSpPr>
            <a:spLocks noGrp="1"/>
          </p:cNvSpPr>
          <p:nvPr>
            <p:ph type="sldNum" sz="quarter" idx="10"/>
          </p:nvPr>
        </p:nvSpPr>
        <p:spPr/>
        <p:txBody>
          <a:bodyPr/>
          <a:lstStyle/>
          <a:p>
            <a:fld id="{82F0FD12-3900-4BB4-BABF-7FB968CDE672}" type="slidenum">
              <a:rPr lang="zh-CN" altLang="en-US" smtClean="0"/>
              <a:t>14</a:t>
            </a:fld>
            <a:endParaRPr lang="zh-CN" altLang="en-US"/>
          </a:p>
        </p:txBody>
      </p:sp>
    </p:spTree>
    <p:extLst>
      <p:ext uri="{BB962C8B-B14F-4D97-AF65-F5344CB8AC3E}">
        <p14:creationId xmlns:p14="http://schemas.microsoft.com/office/powerpoint/2010/main" val="3481748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2F0FD12-3900-4BB4-BABF-7FB968CDE672}" type="slidenum">
              <a:rPr lang="zh-CN" altLang="en-US" smtClean="0"/>
              <a:t>15</a:t>
            </a:fld>
            <a:endParaRPr lang="zh-CN" altLang="en-US"/>
          </a:p>
        </p:txBody>
      </p:sp>
    </p:spTree>
    <p:extLst>
      <p:ext uri="{BB962C8B-B14F-4D97-AF65-F5344CB8AC3E}">
        <p14:creationId xmlns:p14="http://schemas.microsoft.com/office/powerpoint/2010/main" val="1583631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2F0FD12-3900-4BB4-BABF-7FB968CDE672}" type="slidenum">
              <a:rPr lang="zh-CN" altLang="en-US" smtClean="0"/>
              <a:t>16</a:t>
            </a:fld>
            <a:endParaRPr lang="zh-CN" altLang="en-US"/>
          </a:p>
        </p:txBody>
      </p:sp>
    </p:spTree>
    <p:extLst>
      <p:ext uri="{BB962C8B-B14F-4D97-AF65-F5344CB8AC3E}">
        <p14:creationId xmlns:p14="http://schemas.microsoft.com/office/powerpoint/2010/main" val="215773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2F0FD12-3900-4BB4-BABF-7FB968CDE672}" type="slidenum">
              <a:rPr lang="zh-CN" altLang="en-US" smtClean="0"/>
              <a:t>17</a:t>
            </a:fld>
            <a:endParaRPr lang="zh-CN" altLang="en-US"/>
          </a:p>
        </p:txBody>
      </p:sp>
    </p:spTree>
    <p:extLst>
      <p:ext uri="{BB962C8B-B14F-4D97-AF65-F5344CB8AC3E}">
        <p14:creationId xmlns:p14="http://schemas.microsoft.com/office/powerpoint/2010/main" val="3708838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710988-E855-4931-A888-6E855B7D4E5D}"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1469842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6B710988-E855-4931-A888-6E855B7D4E5D}"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3351139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710988-E855-4931-A888-6E855B7D4E5D}"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1716239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2F0FD12-3900-4BB4-BABF-7FB968CDE672}" type="slidenum">
              <a:rPr lang="zh-CN" altLang="en-US" smtClean="0"/>
              <a:t>4</a:t>
            </a:fld>
            <a:endParaRPr lang="zh-CN" altLang="en-US"/>
          </a:p>
        </p:txBody>
      </p:sp>
    </p:spTree>
    <p:extLst>
      <p:ext uri="{BB962C8B-B14F-4D97-AF65-F5344CB8AC3E}">
        <p14:creationId xmlns:p14="http://schemas.microsoft.com/office/powerpoint/2010/main" val="2241384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710988-E855-4931-A888-6E855B7D4E5D}"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379281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2F0FD12-3900-4BB4-BABF-7FB968CDE672}" type="slidenum">
              <a:rPr lang="zh-CN" altLang="en-US" smtClean="0"/>
              <a:t>6</a:t>
            </a:fld>
            <a:endParaRPr lang="zh-CN" altLang="en-US"/>
          </a:p>
        </p:txBody>
      </p:sp>
    </p:spTree>
    <p:extLst>
      <p:ext uri="{BB962C8B-B14F-4D97-AF65-F5344CB8AC3E}">
        <p14:creationId xmlns:p14="http://schemas.microsoft.com/office/powerpoint/2010/main" val="175181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4A1E94-C858-498B-9B94-5BBA1E5FD6F2}" type="slidenum">
              <a:rPr lang="zh-CN" altLang="en-US" smtClean="0">
                <a:solidFill>
                  <a:prstClr val="black"/>
                </a:solidFill>
                <a:latin typeface="Calibri" panose="020F0502020204030204"/>
                <a:ea typeface="宋体" panose="02010600030101010101" pitchFamily="2" charset="-122"/>
              </a:rPr>
              <a:p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687683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710988-E855-4931-A888-6E855B7D4E5D}"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2363287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a:ea typeface="新細明體"/>
              </a:rPr>
              <a:t>上次報告嘗試了</a:t>
            </a:r>
            <a:r>
              <a:rPr lang="en-US" altLang="zh-TW" dirty="0" err="1">
                <a:ea typeface="新細明體"/>
              </a:rPr>
              <a:t>B</a:t>
            </a:r>
            <a:r>
              <a:rPr lang="en-US" dirty="0" err="1"/>
              <a:t>ertclassifier</a:t>
            </a:r>
            <a:r>
              <a:rPr lang="zh-TW" altLang="en-US">
                <a:ea typeface="新細明體"/>
              </a:rPr>
              <a:t>模型，將</a:t>
            </a:r>
            <a:r>
              <a:rPr lang="en-US" dirty="0" err="1"/>
              <a:t>q,r</a:t>
            </a:r>
            <a:r>
              <a:rPr lang="zh-TW" altLang="en-US">
                <a:ea typeface="新細明體"/>
              </a:rPr>
              <a:t>丟進</a:t>
            </a:r>
            <a:r>
              <a:rPr lang="en-US" dirty="0"/>
              <a:t>Bert </a:t>
            </a:r>
            <a:r>
              <a:rPr lang="zh-TW" altLang="en-US">
                <a:ea typeface="新細明體"/>
              </a:rPr>
              <a:t>做</a:t>
            </a:r>
            <a:r>
              <a:rPr lang="en-US" dirty="0"/>
              <a:t>embedding</a:t>
            </a:r>
            <a:r>
              <a:rPr lang="zh-TW" altLang="en-US">
                <a:ea typeface="新細明體"/>
              </a:rPr>
              <a:t>、</a:t>
            </a:r>
            <a:r>
              <a:rPr lang="en-US" dirty="0"/>
              <a:t>encoder</a:t>
            </a:r>
            <a:r>
              <a:rPr lang="zh-TW" altLang="en-US">
                <a:ea typeface="新細明體"/>
              </a:rPr>
              <a:t>、得</a:t>
            </a:r>
            <a:r>
              <a:rPr lang="zh-TW">
                <a:ea typeface="新細明體"/>
              </a:rPr>
              <a:t>到</a:t>
            </a:r>
            <a:r>
              <a:rPr lang="en-US" dirty="0"/>
              <a:t>sequence output</a:t>
            </a:r>
            <a:r>
              <a:rPr lang="zh-TW" altLang="en-US">
                <a:ea typeface="新細明體"/>
              </a:rPr>
              <a:t>，最後透</a:t>
            </a:r>
            <a:r>
              <a:rPr lang="zh-TW">
                <a:ea typeface="新細明體"/>
              </a:rPr>
              <a:t>過</a:t>
            </a:r>
            <a:r>
              <a:rPr lang="zh-TW" altLang="en-US">
                <a:ea typeface="新細明體"/>
              </a:rPr>
              <a:t>線</a:t>
            </a:r>
            <a:r>
              <a:rPr lang="zh-TW">
                <a:ea typeface="新細明體"/>
              </a:rPr>
              <a:t>性</a:t>
            </a:r>
            <a:r>
              <a:rPr lang="zh-TW" altLang="en-US">
                <a:ea typeface="新細明體"/>
              </a:rPr>
              <a:t>分類器預測</a:t>
            </a:r>
            <a:r>
              <a:rPr lang="en-US" altLang="zh-TW" dirty="0">
                <a:ea typeface="新細明體"/>
              </a:rPr>
              <a:t>s</a:t>
            </a:r>
            <a:r>
              <a:rPr lang="en-US" dirty="0"/>
              <a:t>。</a:t>
            </a:r>
            <a:endParaRPr lang="en-US" altLang="zh-CN" dirty="0"/>
          </a:p>
        </p:txBody>
      </p:sp>
      <p:sp>
        <p:nvSpPr>
          <p:cNvPr id="4" name="灯片编号占位符 3"/>
          <p:cNvSpPr>
            <a:spLocks noGrp="1"/>
          </p:cNvSpPr>
          <p:nvPr>
            <p:ph type="sldNum" sz="quarter" idx="10"/>
          </p:nvPr>
        </p:nvSpPr>
        <p:spPr/>
        <p:txBody>
          <a:bodyPr/>
          <a:lstStyle/>
          <a:p>
            <a:fld id="{DF4A1E94-C858-498B-9B94-5BBA1E5FD6F2}" type="slidenum">
              <a:rPr lang="zh-CN" altLang="en-US" smtClean="0">
                <a:solidFill>
                  <a:prstClr val="black"/>
                </a:solidFill>
                <a:latin typeface="Calibri" panose="020F0502020204030204"/>
                <a:ea typeface="宋体" panose="02010600030101010101" pitchFamily="2" charset="-122"/>
              </a:rPr>
              <a:p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35174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9569130">
            <a:off x="-1698841" y="-630203"/>
            <a:ext cx="2772768" cy="2817907"/>
          </a:xfrm>
          <a:prstGeom prst="rect">
            <a:avLst/>
          </a:prstGeom>
        </p:spPr>
      </p:pic>
    </p:spTree>
    <p:extLst>
      <p:ext uri="{BB962C8B-B14F-4D97-AF65-F5344CB8AC3E}">
        <p14:creationId xmlns:p14="http://schemas.microsoft.com/office/powerpoint/2010/main" val="3350812734"/>
      </p:ext>
    </p:extLst>
  </p:cSld>
  <p:clrMapOvr>
    <a:masterClrMapping/>
  </p:clrMapOvr>
  <p:transition spd="slow" advTm="2000">
    <p:wip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04533820"/>
      </p:ext>
    </p:extLst>
  </p:cSld>
  <p:clrMapOvr>
    <a:masterClrMapping/>
  </p:clrMapOvr>
  <p:transition spd="slow" advTm="200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2024/11/2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408761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2024/11/2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200251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630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4855792"/>
      </p:ext>
    </p:extLst>
  </p:cSld>
  <p:clrMapOvr>
    <a:masterClrMapping/>
  </p:clrMapOvr>
  <p:transition spd="slow" advTm="2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94" name="图片 9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0861439">
            <a:off x="5606893" y="-1420935"/>
            <a:ext cx="8293234" cy="6858000"/>
          </a:xfrm>
          <a:prstGeom prst="rect">
            <a:avLst/>
          </a:prstGeom>
        </p:spPr>
      </p:pic>
      <p:pic>
        <p:nvPicPr>
          <p:cNvPr id="96" name="图片 9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20189857">
            <a:off x="4499105" y="1018565"/>
            <a:ext cx="8669471" cy="8619560"/>
          </a:xfrm>
          <a:prstGeom prst="rect">
            <a:avLst/>
          </a:prstGeom>
        </p:spPr>
      </p:pic>
      <p:sp>
        <p:nvSpPr>
          <p:cNvPr id="95" name="矩形 94"/>
          <p:cNvSpPr/>
          <p:nvPr userDrawn="1"/>
        </p:nvSpPr>
        <p:spPr>
          <a:xfrm>
            <a:off x="0" y="0"/>
            <a:ext cx="10572750" cy="6858000"/>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2039613"/>
      </p:ext>
    </p:extLst>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up)">
                                      <p:cBhvr>
                                        <p:cTn id="7" dur="1000"/>
                                        <p:tgtEl>
                                          <p:spTgt spid="94"/>
                                        </p:tgtEl>
                                      </p:cBhvr>
                                    </p:animEffect>
                                  </p:childTnLst>
                                </p:cTn>
                              </p:par>
                              <p:par>
                                <p:cTn id="8" presetID="22" presetClass="entr" presetSubtype="1" fill="hold" nodeType="withEffect">
                                  <p:stCondLst>
                                    <p:cond delay="250"/>
                                  </p:stCondLst>
                                  <p:childTnLst>
                                    <p:set>
                                      <p:cBhvr>
                                        <p:cTn id="9" dur="1" fill="hold">
                                          <p:stCondLst>
                                            <p:cond delay="0"/>
                                          </p:stCondLst>
                                        </p:cTn>
                                        <p:tgtEl>
                                          <p:spTgt spid="96"/>
                                        </p:tgtEl>
                                        <p:attrNameLst>
                                          <p:attrName>style.visibility</p:attrName>
                                        </p:attrNameLst>
                                      </p:cBhvr>
                                      <p:to>
                                        <p:strVal val="visible"/>
                                      </p:to>
                                    </p:set>
                                    <p:animEffect transition="in" filter="wipe(up)">
                                      <p:cBhvr>
                                        <p:cTn id="10"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39307833"/>
      </p:ext>
    </p:extLst>
  </p:cSld>
  <p:clrMapOvr>
    <a:masterClrMapping/>
  </p:clrMapOvr>
  <p:transition spd="slow" advTm="20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69272218"/>
      </p:ext>
    </p:extLst>
  </p:cSld>
  <p:clrMapOvr>
    <a:masterClrMapping/>
  </p:clrMapOvr>
  <p:transition spd="slow" advTm="20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87681171"/>
      </p:ext>
    </p:extLst>
  </p:cSld>
  <p:clrMapOvr>
    <a:masterClrMapping/>
  </p:clrMapOvr>
  <p:transition spd="slow" advTm="200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549188568"/>
      </p:ext>
    </p:extLst>
  </p:cSld>
  <p:clrMapOvr>
    <a:masterClrMapping/>
  </p:clrMapOvr>
  <p:transition spd="slow" advTm="200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1996605" y="65901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98708896"/>
      </p:ext>
    </p:extLst>
  </p:cSld>
  <p:clrMapOvr>
    <a:masterClrMapping/>
  </p:clrMapOvr>
  <p:transition spd="slow" advTm="200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70259630"/>
      </p:ext>
    </p:extLst>
  </p:cSld>
  <p:clrMapOvr>
    <a:masterClrMapping/>
  </p:clrMapOvr>
  <p:transition spd="slow" advTm="200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54888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90" r:id="rId4"/>
    <p:sldLayoutId id="2147483691" r:id="rId5"/>
    <p:sldLayoutId id="2147483692" r:id="rId6"/>
    <p:sldLayoutId id="2147483693" r:id="rId7"/>
    <p:sldLayoutId id="2147483694" r:id="rId8"/>
    <p:sldLayoutId id="2147483695" r:id="rId9"/>
    <p:sldLayoutId id="2147483689" r:id="rId10"/>
  </p:sldLayoutIdLst>
  <p:transition spd="slow" advTm="2000">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27920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图片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861439">
            <a:off x="5606893" y="-1420935"/>
            <a:ext cx="8293234" cy="6858000"/>
          </a:xfrm>
          <a:prstGeom prst="rect">
            <a:avLst/>
          </a:prstGeom>
        </p:spPr>
      </p:pic>
      <p:sp>
        <p:nvSpPr>
          <p:cNvPr id="145" name="矩形 144"/>
          <p:cNvSpPr/>
          <p:nvPr/>
        </p:nvSpPr>
        <p:spPr>
          <a:xfrm>
            <a:off x="0" y="0"/>
            <a:ext cx="11639550" cy="6858000"/>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3" name="矩形 122"/>
          <p:cNvSpPr/>
          <p:nvPr/>
        </p:nvSpPr>
        <p:spPr>
          <a:xfrm>
            <a:off x="576776" y="942535"/>
            <a:ext cx="3841966" cy="488149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9" name="矩形 138">
            <a:extLst>
              <a:ext uri="{FF2B5EF4-FFF2-40B4-BE49-F238E27FC236}">
                <a16:creationId xmlns:a16="http://schemas.microsoft.com/office/drawing/2014/main" id="{52CD480D-F2C7-4A14-9680-ADB89421C472}"/>
              </a:ext>
            </a:extLst>
          </p:cNvPr>
          <p:cNvSpPr/>
          <p:nvPr/>
        </p:nvSpPr>
        <p:spPr>
          <a:xfrm>
            <a:off x="1200020" y="1719200"/>
            <a:ext cx="1486029" cy="577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lnSpc>
                <a:spcPct val="120000"/>
              </a:lnSpc>
            </a:pPr>
            <a:r>
              <a:rPr lang="en-US" altLang="zh-CN" sz="3200" spc="300" dirty="0">
                <a:solidFill>
                  <a:prstClr val="white"/>
                </a:solidFill>
                <a:latin typeface="源泉圓體 TTF Heavy" panose="020B0A00000000000000" pitchFamily="34" charset="-120"/>
                <a:ea typeface="源泉圓體 TTF Heavy" panose="020B0A00000000000000" pitchFamily="34" charset="-120"/>
                <a:cs typeface="+mn-ea"/>
                <a:sym typeface="+mn-lt"/>
              </a:rPr>
              <a:t>20</a:t>
            </a:r>
            <a:r>
              <a:rPr lang="en-US" altLang="zh-TW" sz="3200" spc="300" dirty="0">
                <a:solidFill>
                  <a:prstClr val="white"/>
                </a:solidFill>
                <a:latin typeface="源泉圓體 TTF Heavy" panose="020B0A00000000000000" pitchFamily="34" charset="-120"/>
                <a:ea typeface="源泉圓體 TTF Heavy" panose="020B0A00000000000000" pitchFamily="34" charset="-120"/>
                <a:cs typeface="+mn-ea"/>
                <a:sym typeface="+mn-lt"/>
              </a:rPr>
              <a:t>22</a:t>
            </a:r>
            <a:endParaRPr lang="zh-CN" altLang="en-US" sz="3200" spc="300"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143" name="矩形 142">
            <a:extLst>
              <a:ext uri="{FF2B5EF4-FFF2-40B4-BE49-F238E27FC236}">
                <a16:creationId xmlns:a16="http://schemas.microsoft.com/office/drawing/2014/main" id="{52CD480D-F2C7-4A14-9680-ADB89421C472}"/>
              </a:ext>
            </a:extLst>
          </p:cNvPr>
          <p:cNvSpPr/>
          <p:nvPr/>
        </p:nvSpPr>
        <p:spPr>
          <a:xfrm>
            <a:off x="1198834" y="4484464"/>
            <a:ext cx="3136498" cy="3995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7200">
              <a:lnSpc>
                <a:spcPct val="120000"/>
              </a:lnSpc>
            </a:pPr>
            <a:r>
              <a:rPr lang="zh-TW" altLang="en-US" sz="1600" dirty="0">
                <a:latin typeface="源泉圓體 TTF Heavy" panose="020B0A00000000000000" pitchFamily="34" charset="-120"/>
                <a:ea typeface="源泉圓體 TTF Heavy"/>
                <a:cs typeface="+mn-ea"/>
                <a:sym typeface="+mn-lt"/>
              </a:rPr>
              <a:t>組員</a:t>
            </a:r>
            <a:r>
              <a:rPr lang="en-US" altLang="zh-TW" sz="1600" dirty="0">
                <a:latin typeface="源泉圓體 TTF Heavy" panose="020B0A00000000000000" pitchFamily="34" charset="-120"/>
                <a:ea typeface="源泉圓體 TTF Heavy"/>
                <a:cs typeface="+mn-ea"/>
                <a:sym typeface="+mn-lt"/>
              </a:rPr>
              <a:t>: </a:t>
            </a:r>
            <a:r>
              <a:rPr lang="zh-TW" altLang="en-US" sz="1600">
                <a:latin typeface="源泉圓體 TTF Heavy" panose="020B0A00000000000000" pitchFamily="34" charset="-120"/>
                <a:ea typeface="源泉圓體 TTF Heavy"/>
                <a:cs typeface="+mn-ea"/>
                <a:sym typeface="+mn-lt"/>
              </a:rPr>
              <a:t>卓冠廷、李照棋、王伊婷</a:t>
            </a:r>
            <a:endParaRPr lang="zh-CN" altLang="en-US" sz="1600">
              <a:latin typeface="源泉圓體 TTF Heavy" panose="020B0A00000000000000" pitchFamily="34" charset="-120"/>
              <a:ea typeface="源泉圓體 TTF Heavy" panose="020B0A00000000000000" pitchFamily="34" charset="-120"/>
              <a:cs typeface="+mn-ea"/>
              <a:sym typeface="+mn-lt"/>
            </a:endParaRPr>
          </a:p>
        </p:txBody>
      </p:sp>
      <p:sp>
        <p:nvSpPr>
          <p:cNvPr id="137" name="文本框 136">
            <a:extLst>
              <a:ext uri="{FF2B5EF4-FFF2-40B4-BE49-F238E27FC236}">
                <a16:creationId xmlns:a16="http://schemas.microsoft.com/office/drawing/2014/main" id="{8060FEB0-0A11-4DC3-87D3-F575798C2A86}"/>
              </a:ext>
            </a:extLst>
          </p:cNvPr>
          <p:cNvSpPr txBox="1"/>
          <p:nvPr/>
        </p:nvSpPr>
        <p:spPr>
          <a:xfrm>
            <a:off x="1089922" y="2232818"/>
            <a:ext cx="4451048" cy="2030236"/>
          </a:xfrm>
          <a:prstGeom prst="rect">
            <a:avLst/>
          </a:prstGeom>
          <a:noFill/>
        </p:spPr>
        <p:txBody>
          <a:bodyPr wrap="square" rtlCol="0">
            <a:spAutoFit/>
          </a:bodyPr>
          <a:lstStyle/>
          <a:p>
            <a:pPr defTabSz="457200">
              <a:lnSpc>
                <a:spcPct val="150000"/>
              </a:lnSpc>
            </a:pPr>
            <a:r>
              <a:rPr lang="en-US" altLang="zh-TW" sz="44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rPr>
              <a:t>Data</a:t>
            </a:r>
            <a:r>
              <a:rPr lang="zh-TW" altLang="en-US" sz="44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rPr>
              <a:t> </a:t>
            </a:r>
            <a:r>
              <a:rPr lang="en-US" altLang="zh-TW" sz="44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rPr>
              <a:t>Mining</a:t>
            </a:r>
          </a:p>
          <a:p>
            <a:pPr defTabSz="457200">
              <a:lnSpc>
                <a:spcPct val="150000"/>
              </a:lnSpc>
            </a:pPr>
            <a:r>
              <a:rPr lang="en-US" altLang="zh-TW" sz="44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rPr>
              <a:t>Final Project</a:t>
            </a:r>
            <a:endParaRPr lang="zh-CN" altLang="en-US" sz="44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endParaRPr>
          </a:p>
        </p:txBody>
      </p:sp>
      <p:pic>
        <p:nvPicPr>
          <p:cNvPr id="138" name="图片 1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5112" y="1107068"/>
            <a:ext cx="8096888" cy="8050273"/>
          </a:xfrm>
          <a:prstGeom prst="rect">
            <a:avLst/>
          </a:prstGeom>
        </p:spPr>
      </p:pic>
    </p:spTree>
    <p:extLst>
      <p:ext uri="{BB962C8B-B14F-4D97-AF65-F5344CB8AC3E}">
        <p14:creationId xmlns:p14="http://schemas.microsoft.com/office/powerpoint/2010/main" val="59128327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wipe(up)">
                                      <p:cBhvr>
                                        <p:cTn id="7" dur="1000"/>
                                        <p:tgtEl>
                                          <p:spTgt spid="138"/>
                                        </p:tgtEl>
                                      </p:cBhvr>
                                    </p:animEffect>
                                  </p:childTnLst>
                                </p:cTn>
                              </p:par>
                              <p:par>
                                <p:cTn id="8" presetID="22" presetClass="entr" presetSubtype="1" fill="hold"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wipe(up)">
                                      <p:cBhvr>
                                        <p:cTn id="10" dur="1000"/>
                                        <p:tgtEl>
                                          <p:spTgt spid="142"/>
                                        </p:tgtEl>
                                      </p:cBhvr>
                                    </p:animEffect>
                                  </p:childTnLst>
                                </p:cTn>
                              </p:par>
                              <p:par>
                                <p:cTn id="11" presetID="18" presetClass="entr" presetSubtype="6" fill="hold" grpId="0" nodeType="withEffect">
                                  <p:stCondLst>
                                    <p:cond delay="500"/>
                                  </p:stCondLst>
                                  <p:childTnLst>
                                    <p:set>
                                      <p:cBhvr>
                                        <p:cTn id="12" dur="1" fill="hold">
                                          <p:stCondLst>
                                            <p:cond delay="0"/>
                                          </p:stCondLst>
                                        </p:cTn>
                                        <p:tgtEl>
                                          <p:spTgt spid="123"/>
                                        </p:tgtEl>
                                        <p:attrNameLst>
                                          <p:attrName>style.visibility</p:attrName>
                                        </p:attrNameLst>
                                      </p:cBhvr>
                                      <p:to>
                                        <p:strVal val="visible"/>
                                      </p:to>
                                    </p:set>
                                    <p:animEffect transition="in" filter="strips(downRight)">
                                      <p:cBhvr>
                                        <p:cTn id="13" dur="500"/>
                                        <p:tgtEl>
                                          <p:spTgt spid="123"/>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9"/>
                                        </p:tgtEl>
                                        <p:attrNameLst>
                                          <p:attrName>style.visibility</p:attrName>
                                        </p:attrNameLst>
                                      </p:cBhvr>
                                      <p:to>
                                        <p:strVal val="visible"/>
                                      </p:to>
                                    </p:set>
                                    <p:anim calcmode="lin" valueType="num">
                                      <p:cBhvr additive="base">
                                        <p:cTn id="17" dur="500" fill="hold"/>
                                        <p:tgtEl>
                                          <p:spTgt spid="139"/>
                                        </p:tgtEl>
                                        <p:attrNameLst>
                                          <p:attrName>ppt_x</p:attrName>
                                        </p:attrNameLst>
                                      </p:cBhvr>
                                      <p:tavLst>
                                        <p:tav tm="0">
                                          <p:val>
                                            <p:strVal val="#ppt_x"/>
                                          </p:val>
                                        </p:tav>
                                        <p:tav tm="100000">
                                          <p:val>
                                            <p:strVal val="#ppt_x"/>
                                          </p:val>
                                        </p:tav>
                                      </p:tavLst>
                                    </p:anim>
                                    <p:anim calcmode="lin" valueType="num">
                                      <p:cBhvr additive="base">
                                        <p:cTn id="18" dur="500" fill="hold"/>
                                        <p:tgtEl>
                                          <p:spTgt spid="13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7"/>
                                        </p:tgtEl>
                                        <p:attrNameLst>
                                          <p:attrName>style.visibility</p:attrName>
                                        </p:attrNameLst>
                                      </p:cBhvr>
                                      <p:to>
                                        <p:strVal val="visible"/>
                                      </p:to>
                                    </p:set>
                                    <p:anim calcmode="lin" valueType="num">
                                      <p:cBhvr additive="base">
                                        <p:cTn id="21" dur="500" fill="hold"/>
                                        <p:tgtEl>
                                          <p:spTgt spid="137"/>
                                        </p:tgtEl>
                                        <p:attrNameLst>
                                          <p:attrName>ppt_x</p:attrName>
                                        </p:attrNameLst>
                                      </p:cBhvr>
                                      <p:tavLst>
                                        <p:tav tm="0">
                                          <p:val>
                                            <p:strVal val="#ppt_x"/>
                                          </p:val>
                                        </p:tav>
                                        <p:tav tm="100000">
                                          <p:val>
                                            <p:strVal val="#ppt_x"/>
                                          </p:val>
                                        </p:tav>
                                      </p:tavLst>
                                    </p:anim>
                                    <p:anim calcmode="lin" valueType="num">
                                      <p:cBhvr additive="base">
                                        <p:cTn id="22" dur="500" fill="hold"/>
                                        <p:tgtEl>
                                          <p:spTgt spid="137"/>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143"/>
                                        </p:tgtEl>
                                        <p:attrNameLst>
                                          <p:attrName>style.visibility</p:attrName>
                                        </p:attrNameLst>
                                      </p:cBhvr>
                                      <p:to>
                                        <p:strVal val="visible"/>
                                      </p:to>
                                    </p:set>
                                    <p:anim calcmode="lin" valueType="num">
                                      <p:cBhvr additive="base">
                                        <p:cTn id="26" dur="500" fill="hold"/>
                                        <p:tgtEl>
                                          <p:spTgt spid="143"/>
                                        </p:tgtEl>
                                        <p:attrNameLst>
                                          <p:attrName>ppt_x</p:attrName>
                                        </p:attrNameLst>
                                      </p:cBhvr>
                                      <p:tavLst>
                                        <p:tav tm="0">
                                          <p:val>
                                            <p:strVal val="#ppt_x"/>
                                          </p:val>
                                        </p:tav>
                                        <p:tav tm="100000">
                                          <p:val>
                                            <p:strVal val="#ppt_x"/>
                                          </p:val>
                                        </p:tav>
                                      </p:tavLst>
                                    </p:anim>
                                    <p:anim calcmode="lin" valueType="num">
                                      <p:cBhvr additive="base">
                                        <p:cTn id="27"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39" grpId="0" animBg="1"/>
      <p:bldP spid="143" grpId="0" animBg="1"/>
      <p:bldP spid="1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235" y="704376"/>
            <a:ext cx="4701491" cy="1875372"/>
          </a:xfrm>
          <a:prstGeom prst="rect">
            <a:avLst/>
          </a:prstGeom>
        </p:spPr>
      </p:pic>
      <p:grpSp>
        <p:nvGrpSpPr>
          <p:cNvPr id="11" name="组合 10">
            <a:extLst>
              <a:ext uri="{FF2B5EF4-FFF2-40B4-BE49-F238E27FC236}">
                <a16:creationId xmlns:a16="http://schemas.microsoft.com/office/drawing/2014/main" id="{B7AA5968-7762-4759-9A21-3EFB454BC767}"/>
              </a:ext>
            </a:extLst>
          </p:cNvPr>
          <p:cNvGrpSpPr/>
          <p:nvPr/>
        </p:nvGrpSpPr>
        <p:grpSpPr>
          <a:xfrm>
            <a:off x="495918" y="962798"/>
            <a:ext cx="4025455" cy="1035574"/>
            <a:chOff x="5994400" y="1844372"/>
            <a:chExt cx="4025455" cy="1035574"/>
          </a:xfrm>
        </p:grpSpPr>
        <p:sp>
          <p:nvSpPr>
            <p:cNvPr id="12" name="ValueBack1">
              <a:extLst>
                <a:ext uri="{FF2B5EF4-FFF2-40B4-BE49-F238E27FC236}">
                  <a16:creationId xmlns:a16="http://schemas.microsoft.com/office/drawing/2014/main" id="{314D0A5D-4A3F-42EF-8093-4FCA4AA70077}"/>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01</a:t>
              </a:r>
            </a:p>
          </p:txBody>
        </p:sp>
        <p:sp>
          <p:nvSpPr>
            <p:cNvPr id="13" name="ValueBack1">
              <a:extLst>
                <a:ext uri="{FF2B5EF4-FFF2-40B4-BE49-F238E27FC236}">
                  <a16:creationId xmlns:a16="http://schemas.microsoft.com/office/drawing/2014/main" id="{8FEC983B-43C6-42BB-B42D-5EFB115B839C}"/>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p:sp>
          <p:nvSpPr>
            <p:cNvPr id="14" name="文本框 13">
              <a:extLst>
                <a:ext uri="{FF2B5EF4-FFF2-40B4-BE49-F238E27FC236}">
                  <a16:creationId xmlns:a16="http://schemas.microsoft.com/office/drawing/2014/main" id="{F7EC7173-8754-478C-AD2B-0A18743D24F7}"/>
                </a:ext>
              </a:extLst>
            </p:cNvPr>
            <p:cNvSpPr txBox="1"/>
            <p:nvPr/>
          </p:nvSpPr>
          <p:spPr>
            <a:xfrm>
              <a:off x="5994400" y="2295171"/>
              <a:ext cx="4025455" cy="584775"/>
            </a:xfrm>
            <a:prstGeom prst="rect">
              <a:avLst/>
            </a:prstGeom>
            <a:noFill/>
          </p:spPr>
          <p:txBody>
            <a:bodyPr wrap="square" rtlCol="0">
              <a:spAutoFit/>
            </a:bodyPr>
            <a:lstStyle/>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預訓練權重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err="1">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tf</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-small</a:t>
              </a:r>
            </a:p>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模型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TFAutoModelForSeq2SeqLM</a:t>
              </a:r>
            </a:p>
          </p:txBody>
        </p:sp>
        <p:sp>
          <p:nvSpPr>
            <p:cNvPr id="15" name="文本框 14">
              <a:extLst>
                <a:ext uri="{FF2B5EF4-FFF2-40B4-BE49-F238E27FC236}">
                  <a16:creationId xmlns:a16="http://schemas.microsoft.com/office/drawing/2014/main" id="{A3DB799A-6EE1-4F8D-8CAD-4A21BCF447B8}"/>
                </a:ext>
              </a:extLst>
            </p:cNvPr>
            <p:cNvSpPr txBox="1"/>
            <p:nvPr/>
          </p:nvSpPr>
          <p:spPr>
            <a:xfrm>
              <a:off x="6877484" y="1844372"/>
              <a:ext cx="2338604" cy="507831"/>
            </a:xfrm>
            <a:prstGeom prst="rect">
              <a:avLst/>
            </a:prstGeom>
            <a:noFill/>
          </p:spPr>
          <p:txBody>
            <a:bodyPr wrap="square" rtlCol="0">
              <a:spAutoFit/>
            </a:bodyPr>
            <a:lstStyle/>
            <a:p>
              <a:pPr defTabSz="457200">
                <a:lnSpc>
                  <a:spcPct val="150000"/>
                </a:lnSpc>
              </a:pPr>
              <a:r>
                <a:rPr lang="zh-TW" altLang="en-US" b="1" dirty="0">
                  <a:solidFill>
                    <a:prstClr val="black"/>
                  </a:solidFill>
                  <a:cs typeface="+mn-ea"/>
                  <a:sym typeface="+mn-lt"/>
                </a:rPr>
                <a:t>模型與預訓練權重</a:t>
              </a:r>
              <a:endParaRPr lang="en-US" altLang="zh-CN" b="1" dirty="0">
                <a:solidFill>
                  <a:prstClr val="black"/>
                </a:solidFill>
                <a:cs typeface="+mn-ea"/>
                <a:sym typeface="+mn-lt"/>
              </a:endParaRPr>
            </a:p>
          </p:txBody>
        </p:sp>
      </p:grpSp>
      <p:grpSp>
        <p:nvGrpSpPr>
          <p:cNvPr id="26" name="组合 25">
            <a:extLst>
              <a:ext uri="{FF2B5EF4-FFF2-40B4-BE49-F238E27FC236}">
                <a16:creationId xmlns:a16="http://schemas.microsoft.com/office/drawing/2014/main" id="{B7AA5968-7762-4759-9A21-3EFB454BC767}"/>
              </a:ext>
            </a:extLst>
          </p:cNvPr>
          <p:cNvGrpSpPr/>
          <p:nvPr/>
        </p:nvGrpSpPr>
        <p:grpSpPr>
          <a:xfrm>
            <a:off x="513576" y="2015321"/>
            <a:ext cx="4208680" cy="1769593"/>
            <a:chOff x="5994401" y="1849017"/>
            <a:chExt cx="4208680" cy="1769593"/>
          </a:xfrm>
        </p:grpSpPr>
        <p:sp>
          <p:nvSpPr>
            <p:cNvPr id="27" name="ValueBack1">
              <a:extLst>
                <a:ext uri="{FF2B5EF4-FFF2-40B4-BE49-F238E27FC236}">
                  <a16:creationId xmlns:a16="http://schemas.microsoft.com/office/drawing/2014/main" id="{314D0A5D-4A3F-42EF-8093-4FCA4AA70077}"/>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02</a:t>
              </a:r>
            </a:p>
          </p:txBody>
        </p:sp>
        <p:sp>
          <p:nvSpPr>
            <p:cNvPr id="28" name="ValueBack1">
              <a:extLst>
                <a:ext uri="{FF2B5EF4-FFF2-40B4-BE49-F238E27FC236}">
                  <a16:creationId xmlns:a16="http://schemas.microsoft.com/office/drawing/2014/main" id="{8FEC983B-43C6-42BB-B42D-5EFB115B839C}"/>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p:sp>
          <p:nvSpPr>
            <p:cNvPr id="29" name="文本框 28">
              <a:extLst>
                <a:ext uri="{FF2B5EF4-FFF2-40B4-BE49-F238E27FC236}">
                  <a16:creationId xmlns:a16="http://schemas.microsoft.com/office/drawing/2014/main" id="{F7EC7173-8754-478C-AD2B-0A18743D24F7}"/>
                </a:ext>
              </a:extLst>
            </p:cNvPr>
            <p:cNvSpPr txBox="1"/>
            <p:nvPr/>
          </p:nvSpPr>
          <p:spPr>
            <a:xfrm>
              <a:off x="5994401" y="2295171"/>
              <a:ext cx="3623276" cy="1323439"/>
            </a:xfrm>
            <a:prstGeom prst="rect">
              <a:avLst/>
            </a:prstGeom>
            <a:noFill/>
          </p:spPr>
          <p:txBody>
            <a:bodyPr wrap="square" rtlCol="0">
              <a:spAutoFit/>
            </a:bodyPr>
            <a:lstStyle/>
            <a:p>
              <a:pPr defTabSz="457200"/>
              <a:r>
                <a:rPr lang="zh-TW" altLang="en-US"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隨機抽樣 </a:t>
              </a:r>
              <a:r>
                <a:rPr lang="en-US" altLang="zh-TW"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p>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文章短</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(1~9</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句</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的預測結果很好</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文章長</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(10</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句以上</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的預測結果很差</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a:p>
              <a:pPr defTabSz="457200"/>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AI</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CUP</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準確率</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有無前處理</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p>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71.81%</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72.42%</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p:txBody>
        </p:sp>
        <p:sp>
          <p:nvSpPr>
            <p:cNvPr id="30" name="文本框 29">
              <a:extLst>
                <a:ext uri="{FF2B5EF4-FFF2-40B4-BE49-F238E27FC236}">
                  <a16:creationId xmlns:a16="http://schemas.microsoft.com/office/drawing/2014/main" id="{A3DB799A-6EE1-4F8D-8CAD-4A21BCF447B8}"/>
                </a:ext>
              </a:extLst>
            </p:cNvPr>
            <p:cNvSpPr txBox="1"/>
            <p:nvPr/>
          </p:nvSpPr>
          <p:spPr>
            <a:xfrm>
              <a:off x="6907834" y="1849017"/>
              <a:ext cx="3295247" cy="507831"/>
            </a:xfrm>
            <a:prstGeom prst="rect">
              <a:avLst/>
            </a:prstGeom>
            <a:noFill/>
          </p:spPr>
          <p:txBody>
            <a:bodyPr wrap="square" rtlCol="0">
              <a:spAutoFit/>
            </a:bodyPr>
            <a:lstStyle/>
            <a:p>
              <a:pPr defTabSz="457200">
                <a:lnSpc>
                  <a:spcPct val="150000"/>
                </a:lnSpc>
              </a:pPr>
              <a:r>
                <a:rPr lang="zh-TW" altLang="en-US" b="1" dirty="0">
                  <a:solidFill>
                    <a:prstClr val="black"/>
                  </a:solidFill>
                  <a:cs typeface="+mn-ea"/>
                  <a:sym typeface="+mn-lt"/>
                </a:rPr>
                <a:t>將 </a:t>
              </a:r>
              <a:r>
                <a:rPr lang="en-US" altLang="zh-TW" b="1" dirty="0">
                  <a:solidFill>
                    <a:prstClr val="black"/>
                  </a:solidFill>
                  <a:cs typeface="+mn-ea"/>
                  <a:sym typeface="+mn-lt"/>
                </a:rPr>
                <a:t>(</a:t>
              </a:r>
              <a:r>
                <a:rPr lang="en-US" altLang="zh-TW" b="1" dirty="0">
                  <a:solidFill>
                    <a:prstClr val="black"/>
                  </a:solidFill>
                  <a:latin typeface="Times New Roman" panose="02020603050405020304" pitchFamily="18" charset="0"/>
                  <a:cs typeface="Times New Roman" panose="02020603050405020304" pitchFamily="18" charset="0"/>
                  <a:sym typeface="+mn-lt"/>
                </a:rPr>
                <a:t>q q’</a:t>
              </a:r>
              <a:r>
                <a:rPr lang="en-US" altLang="zh-TW" b="1" dirty="0">
                  <a:solidFill>
                    <a:prstClr val="black"/>
                  </a:solidFill>
                  <a:cs typeface="+mn-ea"/>
                  <a:sym typeface="+mn-lt"/>
                </a:rPr>
                <a:t>) </a:t>
              </a:r>
              <a:r>
                <a:rPr lang="zh-TW" altLang="en-US" b="1" dirty="0">
                  <a:solidFill>
                    <a:prstClr val="black"/>
                  </a:solidFill>
                  <a:cs typeface="+mn-ea"/>
                  <a:sym typeface="+mn-lt"/>
                </a:rPr>
                <a:t>與 </a:t>
              </a:r>
              <a:r>
                <a:rPr lang="en-US" altLang="zh-TW" b="1" dirty="0">
                  <a:solidFill>
                    <a:prstClr val="black"/>
                  </a:solidFill>
                  <a:cs typeface="+mn-ea"/>
                  <a:sym typeface="+mn-lt"/>
                </a:rPr>
                <a:t>(</a:t>
              </a:r>
              <a:r>
                <a:rPr lang="en-US" altLang="zh-TW" b="1" dirty="0">
                  <a:solidFill>
                    <a:prstClr val="black"/>
                  </a:solidFill>
                  <a:latin typeface="Times New Roman" panose="02020603050405020304" pitchFamily="18" charset="0"/>
                  <a:cs typeface="Times New Roman" panose="02020603050405020304" pitchFamily="18" charset="0"/>
                  <a:sym typeface="+mn-lt"/>
                </a:rPr>
                <a:t>r r’</a:t>
              </a:r>
              <a:r>
                <a:rPr lang="en-US" altLang="zh-TW" b="1" dirty="0">
                  <a:solidFill>
                    <a:prstClr val="black"/>
                  </a:solidFill>
                  <a:cs typeface="+mn-ea"/>
                  <a:sym typeface="+mn-lt"/>
                </a:rPr>
                <a:t>) </a:t>
              </a:r>
              <a:r>
                <a:rPr lang="zh-TW" altLang="en-US" b="1" dirty="0">
                  <a:solidFill>
                    <a:prstClr val="black"/>
                  </a:solidFill>
                  <a:cs typeface="+mn-ea"/>
                  <a:sym typeface="+mn-lt"/>
                </a:rPr>
                <a:t>丟入訓練</a:t>
              </a:r>
              <a:endParaRPr lang="en-US" altLang="zh-CN" b="1" dirty="0">
                <a:solidFill>
                  <a:prstClr val="black"/>
                </a:solidFill>
                <a:cs typeface="+mn-ea"/>
                <a:sym typeface="+mn-lt"/>
              </a:endParaRPr>
            </a:p>
          </p:txBody>
        </p:sp>
      </p:grpSp>
      <p:grpSp>
        <p:nvGrpSpPr>
          <p:cNvPr id="31" name="组合 30">
            <a:extLst>
              <a:ext uri="{FF2B5EF4-FFF2-40B4-BE49-F238E27FC236}">
                <a16:creationId xmlns:a16="http://schemas.microsoft.com/office/drawing/2014/main" id="{B7AA5968-7762-4759-9A21-3EFB454BC767}"/>
              </a:ext>
            </a:extLst>
          </p:cNvPr>
          <p:cNvGrpSpPr/>
          <p:nvPr/>
        </p:nvGrpSpPr>
        <p:grpSpPr>
          <a:xfrm>
            <a:off x="513576" y="3745245"/>
            <a:ext cx="4544069" cy="1515957"/>
            <a:chOff x="5994400" y="1856432"/>
            <a:chExt cx="4523200" cy="1515957"/>
          </a:xfrm>
        </p:grpSpPr>
        <p:sp>
          <p:nvSpPr>
            <p:cNvPr id="32" name="ValueBack1">
              <a:extLst>
                <a:ext uri="{FF2B5EF4-FFF2-40B4-BE49-F238E27FC236}">
                  <a16:creationId xmlns:a16="http://schemas.microsoft.com/office/drawing/2014/main" id="{314D0A5D-4A3F-42EF-8093-4FCA4AA70077}"/>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a:t>
              </a:r>
              <a:r>
                <a:rPr lang="en-US" altLang="zh-TW" sz="1400" dirty="0">
                  <a:solidFill>
                    <a:prstClr val="white"/>
                  </a:solidFill>
                  <a:latin typeface="源泉圓體 TTF Heavy" panose="020B0A00000000000000" pitchFamily="34" charset="-120"/>
                  <a:ea typeface="源泉圓體 TTF Heavy" panose="020B0A00000000000000" pitchFamily="34" charset="-120"/>
                  <a:cs typeface="+mn-ea"/>
                  <a:sym typeface="+mn-lt"/>
                </a:rPr>
                <a:t>3</a:t>
              </a:r>
              <a:endPar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33" name="ValueBack1">
              <a:extLst>
                <a:ext uri="{FF2B5EF4-FFF2-40B4-BE49-F238E27FC236}">
                  <a16:creationId xmlns:a16="http://schemas.microsoft.com/office/drawing/2014/main" id="{8FEC983B-43C6-42BB-B42D-5EFB115B839C}"/>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p:sp>
          <p:nvSpPr>
            <p:cNvPr id="34" name="文本框 33">
              <a:extLst>
                <a:ext uri="{FF2B5EF4-FFF2-40B4-BE49-F238E27FC236}">
                  <a16:creationId xmlns:a16="http://schemas.microsoft.com/office/drawing/2014/main" id="{F7EC7173-8754-478C-AD2B-0A18743D24F7}"/>
                </a:ext>
              </a:extLst>
            </p:cNvPr>
            <p:cNvSpPr txBox="1"/>
            <p:nvPr/>
          </p:nvSpPr>
          <p:spPr>
            <a:xfrm>
              <a:off x="5994400" y="2295171"/>
              <a:ext cx="4025455" cy="1077218"/>
            </a:xfrm>
            <a:prstGeom prst="rect">
              <a:avLst/>
            </a:prstGeom>
            <a:noFill/>
          </p:spPr>
          <p:txBody>
            <a:bodyPr wrap="square" rtlCol="0">
              <a:spAutoFit/>
            </a:bodyPr>
            <a:lstStyle/>
            <a:p>
              <a:pPr defTabSz="457200"/>
              <a:r>
                <a:rPr lang="zh-TW" altLang="en-US"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隨機抽樣 </a:t>
              </a:r>
              <a:r>
                <a:rPr lang="en-US" altLang="zh-TW"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p>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文章長</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(10</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句以上</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的預測結果提升</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a:p>
              <a:pPr defTabSz="457200"/>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AI</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CUP</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準確率</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有無前處理</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a:p>
              <a:pPr defTabSz="457200"/>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72.54%</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73.85%</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p:txBody>
        </p:sp>
        <p:sp>
          <p:nvSpPr>
            <p:cNvPr id="35" name="文本框 34">
              <a:extLst>
                <a:ext uri="{FF2B5EF4-FFF2-40B4-BE49-F238E27FC236}">
                  <a16:creationId xmlns:a16="http://schemas.microsoft.com/office/drawing/2014/main" id="{A3DB799A-6EE1-4F8D-8CAD-4A21BCF447B8}"/>
                </a:ext>
              </a:extLst>
            </p:cNvPr>
            <p:cNvSpPr txBox="1"/>
            <p:nvPr/>
          </p:nvSpPr>
          <p:spPr>
            <a:xfrm>
              <a:off x="6896191" y="1856432"/>
              <a:ext cx="3621409" cy="507831"/>
            </a:xfrm>
            <a:prstGeom prst="rect">
              <a:avLst/>
            </a:prstGeom>
            <a:noFill/>
          </p:spPr>
          <p:txBody>
            <a:bodyPr wrap="square" rtlCol="0">
              <a:spAutoFit/>
            </a:bodyPr>
            <a:lstStyle/>
            <a:p>
              <a:pPr defTabSz="457200">
                <a:lnSpc>
                  <a:spcPct val="150000"/>
                </a:lnSpc>
              </a:pPr>
              <a:r>
                <a:rPr lang="zh-TW" altLang="en-US" b="1" dirty="0">
                  <a:solidFill>
                    <a:prstClr val="black"/>
                  </a:solidFill>
                  <a:cs typeface="+mn-ea"/>
                  <a:sym typeface="+mn-lt"/>
                </a:rPr>
                <a:t>將訓練集中文章長短文章分開訓練</a:t>
              </a:r>
              <a:endParaRPr lang="en-US" altLang="zh-CN" b="1" dirty="0">
                <a:solidFill>
                  <a:prstClr val="black"/>
                </a:solidFill>
                <a:cs typeface="+mn-ea"/>
                <a:sym typeface="+mn-lt"/>
              </a:endParaRPr>
            </a:p>
          </p:txBody>
        </p:sp>
      </p:grpSp>
      <p:grpSp>
        <p:nvGrpSpPr>
          <p:cNvPr id="19" name="组合 18"/>
          <p:cNvGrpSpPr/>
          <p:nvPr/>
        </p:nvGrpSpPr>
        <p:grpSpPr>
          <a:xfrm>
            <a:off x="852756" y="199403"/>
            <a:ext cx="4800459" cy="830997"/>
            <a:chOff x="852756" y="199403"/>
            <a:chExt cx="4800459" cy="830997"/>
          </a:xfrm>
        </p:grpSpPr>
        <p:sp>
          <p:nvSpPr>
            <p:cNvPr id="20" name="文本框 19">
              <a:extLst>
                <a:ext uri="{FF2B5EF4-FFF2-40B4-BE49-F238E27FC236}">
                  <a16:creationId xmlns:a16="http://schemas.microsoft.com/office/drawing/2014/main" id="{9B93AB08-CB71-4FDC-86E4-02FB8A6CC260}"/>
                </a:ext>
              </a:extLst>
            </p:cNvPr>
            <p:cNvSpPr txBox="1"/>
            <p:nvPr/>
          </p:nvSpPr>
          <p:spPr>
            <a:xfrm>
              <a:off x="852756" y="199403"/>
              <a:ext cx="3550557" cy="830997"/>
            </a:xfrm>
            <a:prstGeom prst="rect">
              <a:avLst/>
            </a:prstGeom>
            <a:noFill/>
          </p:spPr>
          <p:txBody>
            <a:bodyPr wrap="square" rtlCol="0">
              <a:spAutoFit/>
            </a:bodyPr>
            <a:lstStyle/>
            <a:p>
              <a:pPr defTabSz="457200"/>
              <a:r>
                <a:rPr lang="en-US" altLang="zh-CN" sz="2400" b="1" dirty="0">
                  <a:ea typeface="源泉圓體 TTF Heavy" panose="020B0A00000000000000"/>
                  <a:cs typeface="+mn-ea"/>
                </a:rPr>
                <a:t>Transformer</a:t>
              </a:r>
              <a:endParaRPr lang="en-US" altLang="zh-CN" sz="2400" b="1" dirty="0">
                <a:solidFill>
                  <a:prstClr val="black"/>
                </a:solidFill>
                <a:ea typeface="源泉圓體 TTF Heavy" panose="020B0A00000000000000"/>
                <a:cs typeface="+mn-ea"/>
                <a:sym typeface="+mn-lt"/>
              </a:endParaRPr>
            </a:p>
            <a:p>
              <a:pPr defTabSz="457200"/>
              <a:endParaRPr lang="en-US" altLang="zh-CN" sz="2400" b="1" dirty="0">
                <a:solidFill>
                  <a:prstClr val="black"/>
                </a:solidFill>
                <a:cs typeface="+mn-ea"/>
                <a:sym typeface="+mn-lt"/>
              </a:endParaRPr>
            </a:p>
          </p:txBody>
        </p:sp>
        <p:sp>
          <p:nvSpPr>
            <p:cNvPr id="21" name="文本框 20">
              <a:extLst>
                <a:ext uri="{FF2B5EF4-FFF2-40B4-BE49-F238E27FC236}">
                  <a16:creationId xmlns:a16="http://schemas.microsoft.com/office/drawing/2014/main" id="{A92A4A3F-B186-4633-B3C4-EBD531B319B1}"/>
                </a:ext>
              </a:extLst>
            </p:cNvPr>
            <p:cNvSpPr txBox="1"/>
            <p:nvPr/>
          </p:nvSpPr>
          <p:spPr>
            <a:xfrm>
              <a:off x="873114" y="554914"/>
              <a:ext cx="4780101" cy="295145"/>
            </a:xfrm>
            <a:prstGeom prst="rect">
              <a:avLst/>
            </a:prstGeom>
            <a:noFill/>
          </p:spPr>
          <p:txBody>
            <a:bodyPr wrap="square" rtlCol="0">
              <a:spAutoFit/>
            </a:bodyPr>
            <a:lstStyle/>
            <a:p>
              <a:pPr>
                <a:lnSpc>
                  <a:spcPct val="120000"/>
                </a:lnSpc>
                <a:spcBef>
                  <a:spcPct val="0"/>
                </a:spcBef>
              </a:pPr>
              <a:r>
                <a:rPr lang="en-US" altLang="zh-TW" sz="1200" b="1" dirty="0">
                  <a:solidFill>
                    <a:schemeClr val="bg1">
                      <a:lumMod val="65000"/>
                    </a:schemeClr>
                  </a:solidFill>
                  <a:cs typeface="+mn-ea"/>
                </a:rPr>
                <a:t>S</a:t>
              </a:r>
              <a:r>
                <a:rPr lang="en-US" altLang="zh-TW" sz="1200" dirty="0">
                  <a:solidFill>
                    <a:schemeClr val="bg1">
                      <a:lumMod val="65000"/>
                    </a:schemeClr>
                  </a:solidFill>
                  <a:cs typeface="+mn-ea"/>
                </a:rPr>
                <a:t>equence</a:t>
              </a:r>
              <a:r>
                <a:rPr lang="en-US" altLang="zh-TW" sz="1200" b="1" dirty="0">
                  <a:solidFill>
                    <a:schemeClr val="bg1">
                      <a:lumMod val="65000"/>
                    </a:schemeClr>
                  </a:solidFill>
                  <a:cs typeface="+mn-ea"/>
                </a:rPr>
                <a:t> e</a:t>
              </a:r>
              <a:r>
                <a:rPr lang="en-US" altLang="zh-TW" sz="1200" dirty="0">
                  <a:solidFill>
                    <a:schemeClr val="bg1">
                      <a:lumMod val="65000"/>
                    </a:schemeClr>
                  </a:solidFill>
                  <a:cs typeface="+mn-ea"/>
                </a:rPr>
                <a:t>xtraction</a:t>
              </a:r>
              <a:r>
                <a:rPr lang="en-US" altLang="zh-TW" sz="1200" b="1" dirty="0">
                  <a:solidFill>
                    <a:schemeClr val="bg1">
                      <a:lumMod val="65000"/>
                    </a:schemeClr>
                  </a:solidFill>
                  <a:cs typeface="+mn-ea"/>
                </a:rPr>
                <a:t> </a:t>
              </a:r>
              <a:r>
                <a:rPr lang="en-US" altLang="zh-TW" sz="1200" dirty="0">
                  <a:solidFill>
                    <a:schemeClr val="bg1">
                      <a:lumMod val="65000"/>
                    </a:schemeClr>
                  </a:solidFill>
                  <a:cs typeface="+mn-ea"/>
                </a:rPr>
                <a:t>from</a:t>
              </a:r>
              <a:r>
                <a:rPr lang="en-US" altLang="zh-TW" sz="1200" b="1" dirty="0">
                  <a:solidFill>
                    <a:schemeClr val="bg1">
                      <a:lumMod val="65000"/>
                    </a:schemeClr>
                  </a:solidFill>
                  <a:cs typeface="+mn-ea"/>
                </a:rPr>
                <a:t> q </a:t>
              </a:r>
              <a:r>
                <a:rPr lang="en-US" altLang="zh-TW" sz="1200" dirty="0">
                  <a:solidFill>
                    <a:schemeClr val="bg1">
                      <a:lumMod val="65000"/>
                    </a:schemeClr>
                  </a:solidFill>
                  <a:cs typeface="+mn-ea"/>
                </a:rPr>
                <a:t>and</a:t>
              </a:r>
              <a:r>
                <a:rPr lang="en-US" altLang="zh-TW" sz="1200" b="1" dirty="0">
                  <a:solidFill>
                    <a:schemeClr val="bg1">
                      <a:lumMod val="65000"/>
                    </a:schemeClr>
                  </a:solidFill>
                  <a:cs typeface="+mn-ea"/>
                </a:rPr>
                <a:t> r</a:t>
              </a:r>
              <a:endParaRPr lang="zh-CN" altLang="zh-CN" sz="1200" b="1" dirty="0">
                <a:solidFill>
                  <a:schemeClr val="bg1">
                    <a:lumMod val="65000"/>
                  </a:schemeClr>
                </a:solidFill>
                <a:cs typeface="+mn-ea"/>
                <a:sym typeface="+mn-lt"/>
              </a:endParaRPr>
            </a:p>
          </p:txBody>
        </p:sp>
      </p:grpSp>
      <p:grpSp>
        <p:nvGrpSpPr>
          <p:cNvPr id="36" name="组合 30">
            <a:extLst>
              <a:ext uri="{FF2B5EF4-FFF2-40B4-BE49-F238E27FC236}">
                <a16:creationId xmlns:a16="http://schemas.microsoft.com/office/drawing/2014/main" id="{B7AA5968-7762-4759-9A21-3EFB454BC767}"/>
              </a:ext>
            </a:extLst>
          </p:cNvPr>
          <p:cNvGrpSpPr/>
          <p:nvPr/>
        </p:nvGrpSpPr>
        <p:grpSpPr>
          <a:xfrm>
            <a:off x="513576" y="5229672"/>
            <a:ext cx="4367797" cy="1023514"/>
            <a:chOff x="5994400" y="1856432"/>
            <a:chExt cx="4347738" cy="1023514"/>
          </a:xfrm>
        </p:grpSpPr>
        <p:sp>
          <p:nvSpPr>
            <p:cNvPr id="37" name="ValueBack1">
              <a:extLst>
                <a:ext uri="{FF2B5EF4-FFF2-40B4-BE49-F238E27FC236}">
                  <a16:creationId xmlns:a16="http://schemas.microsoft.com/office/drawing/2014/main" id="{314D0A5D-4A3F-42EF-8093-4FCA4AA70077}"/>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a:t>
              </a:r>
              <a:r>
                <a:rPr lang="en-US" altLang="zh-TW" sz="1400" dirty="0">
                  <a:solidFill>
                    <a:prstClr val="white"/>
                  </a:solidFill>
                  <a:latin typeface="源泉圓體 TTF Heavy" panose="020B0A00000000000000" pitchFamily="34" charset="-120"/>
                  <a:ea typeface="源泉圓體 TTF Heavy" panose="020B0A00000000000000" pitchFamily="34" charset="-120"/>
                  <a:cs typeface="+mn-ea"/>
                  <a:sym typeface="+mn-lt"/>
                </a:rPr>
                <a:t>4</a:t>
              </a:r>
              <a:endPar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38" name="ValueBack1">
              <a:extLst>
                <a:ext uri="{FF2B5EF4-FFF2-40B4-BE49-F238E27FC236}">
                  <a16:creationId xmlns:a16="http://schemas.microsoft.com/office/drawing/2014/main" id="{8FEC983B-43C6-42BB-B42D-5EFB115B839C}"/>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p:sp>
          <p:nvSpPr>
            <p:cNvPr id="39" name="文本框 33">
              <a:extLst>
                <a:ext uri="{FF2B5EF4-FFF2-40B4-BE49-F238E27FC236}">
                  <a16:creationId xmlns:a16="http://schemas.microsoft.com/office/drawing/2014/main" id="{F7EC7173-8754-478C-AD2B-0A18743D24F7}"/>
                </a:ext>
              </a:extLst>
            </p:cNvPr>
            <p:cNvSpPr txBox="1"/>
            <p:nvPr/>
          </p:nvSpPr>
          <p:spPr>
            <a:xfrm>
              <a:off x="5994400" y="2295171"/>
              <a:ext cx="4025455" cy="584775"/>
            </a:xfrm>
            <a:prstGeom prst="rect">
              <a:avLst/>
            </a:prstGeom>
            <a:noFill/>
          </p:spPr>
          <p:txBody>
            <a:bodyPr wrap="square" rtlCol="0">
              <a:spAutoFit/>
            </a:bodyPr>
            <a:lstStyle/>
            <a:p>
              <a:pPr defTabSz="457200"/>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AI</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CUP</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準確率</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有無前處理</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a:p>
              <a:pPr defTabSz="457200"/>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75.7%</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76.12%</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p:txBody>
        </p:sp>
        <p:sp>
          <p:nvSpPr>
            <p:cNvPr id="40" name="文本框 34">
              <a:extLst>
                <a:ext uri="{FF2B5EF4-FFF2-40B4-BE49-F238E27FC236}">
                  <a16:creationId xmlns:a16="http://schemas.microsoft.com/office/drawing/2014/main" id="{A3DB799A-6EE1-4F8D-8CAD-4A21BCF447B8}"/>
                </a:ext>
              </a:extLst>
            </p:cNvPr>
            <p:cNvSpPr txBox="1"/>
            <p:nvPr/>
          </p:nvSpPr>
          <p:spPr>
            <a:xfrm>
              <a:off x="6906419" y="1856432"/>
              <a:ext cx="3435719" cy="458908"/>
            </a:xfrm>
            <a:prstGeom prst="rect">
              <a:avLst/>
            </a:prstGeom>
            <a:noFill/>
          </p:spPr>
          <p:txBody>
            <a:bodyPr wrap="square" rtlCol="0">
              <a:spAutoFit/>
            </a:bodyPr>
            <a:lstStyle/>
            <a:p>
              <a:pPr defTabSz="457200">
                <a:lnSpc>
                  <a:spcPct val="150000"/>
                </a:lnSpc>
              </a:pPr>
              <a:r>
                <a:rPr lang="zh-TW" altLang="en-US" b="1" dirty="0">
                  <a:solidFill>
                    <a:prstClr val="black"/>
                  </a:solidFill>
                  <a:cs typeface="+mn-ea"/>
                  <a:sym typeface="+mn-lt"/>
                </a:rPr>
                <a:t>增加訓練時間</a:t>
              </a:r>
              <a:endParaRPr lang="en-US" altLang="zh-CN" b="1" dirty="0">
                <a:solidFill>
                  <a:prstClr val="black"/>
                </a:solidFill>
                <a:cs typeface="+mn-ea"/>
                <a:sym typeface="+mn-lt"/>
              </a:endParaRPr>
            </a:p>
          </p:txBody>
        </p:sp>
      </p:grpSp>
      <p:pic>
        <p:nvPicPr>
          <p:cNvPr id="2" name="圖片 1">
            <a:extLst>
              <a:ext uri="{FF2B5EF4-FFF2-40B4-BE49-F238E27FC236}">
                <a16:creationId xmlns:a16="http://schemas.microsoft.com/office/drawing/2014/main" id="{FB41DC87-5398-8BA2-EF59-4535B285AC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4066" y="2911309"/>
            <a:ext cx="2733675" cy="695325"/>
          </a:xfrm>
          <a:prstGeom prst="rect">
            <a:avLst/>
          </a:prstGeom>
        </p:spPr>
      </p:pic>
      <p:pic>
        <p:nvPicPr>
          <p:cNvPr id="3" name="圖片 2">
            <a:extLst>
              <a:ext uri="{FF2B5EF4-FFF2-40B4-BE49-F238E27FC236}">
                <a16:creationId xmlns:a16="http://schemas.microsoft.com/office/drawing/2014/main" id="{0905457C-862F-F538-8035-9E1D00F0BF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6505" y="4537146"/>
            <a:ext cx="8239125" cy="838200"/>
          </a:xfrm>
          <a:prstGeom prst="rect">
            <a:avLst/>
          </a:prstGeom>
        </p:spPr>
      </p:pic>
      <p:pic>
        <p:nvPicPr>
          <p:cNvPr id="4" name="圖片 3">
            <a:extLst>
              <a:ext uri="{FF2B5EF4-FFF2-40B4-BE49-F238E27FC236}">
                <a16:creationId xmlns:a16="http://schemas.microsoft.com/office/drawing/2014/main" id="{D4E97AB9-CB4D-6FFF-937D-B8074D85E2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6505" y="2876877"/>
            <a:ext cx="8239125" cy="841851"/>
          </a:xfrm>
          <a:prstGeom prst="rect">
            <a:avLst/>
          </a:prstGeom>
        </p:spPr>
      </p:pic>
      <p:pic>
        <p:nvPicPr>
          <p:cNvPr id="5" name="圖片 4">
            <a:extLst>
              <a:ext uri="{FF2B5EF4-FFF2-40B4-BE49-F238E27FC236}">
                <a16:creationId xmlns:a16="http://schemas.microsoft.com/office/drawing/2014/main" id="{EB6D20E8-EF29-B014-4B8C-424E503F89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6506" y="5473034"/>
            <a:ext cx="8239125" cy="995699"/>
          </a:xfrm>
          <a:prstGeom prst="rect">
            <a:avLst/>
          </a:prstGeom>
        </p:spPr>
      </p:pic>
    </p:spTree>
    <p:extLst>
      <p:ext uri="{BB962C8B-B14F-4D97-AF65-F5344CB8AC3E}">
        <p14:creationId xmlns:p14="http://schemas.microsoft.com/office/powerpoint/2010/main" val="18833639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957645" y="2444475"/>
            <a:ext cx="2525428" cy="459287"/>
            <a:chOff x="1523927" y="5479289"/>
            <a:chExt cx="2812209" cy="647191"/>
          </a:xfrm>
        </p:grpSpPr>
        <p:sp>
          <p:nvSpPr>
            <p:cNvPr id="93" name="圆角矩形 92"/>
            <p:cNvSpPr/>
            <p:nvPr/>
          </p:nvSpPr>
          <p:spPr>
            <a:xfrm>
              <a:off x="1795625" y="5479289"/>
              <a:ext cx="2268814" cy="647191"/>
            </a:xfrm>
            <a:prstGeom prst="roundRect">
              <a:avLst/>
            </a:prstGeom>
            <a:solidFill>
              <a:schemeClr val="tx1">
                <a:lumMod val="95000"/>
                <a:lumOff val="5000"/>
              </a:schemeClr>
            </a:solidFill>
            <a:ln>
              <a:noFill/>
            </a:ln>
            <a:effectLst>
              <a:outerShdw blurRad="1905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sp>
          <p:nvSpPr>
            <p:cNvPr id="94" name="MH_SubTitle_1"/>
            <p:cNvSpPr/>
            <p:nvPr>
              <p:custDataLst>
                <p:tags r:id="rId1"/>
              </p:custDataLst>
            </p:nvPr>
          </p:nvSpPr>
          <p:spPr>
            <a:xfrm>
              <a:off x="1523927" y="5479289"/>
              <a:ext cx="2812209" cy="5848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lnSpc>
                  <a:spcPct val="150000"/>
                </a:lnSpc>
                <a:defRPr/>
              </a:pPr>
              <a:r>
                <a:rPr lang="en-US" altLang="zh-TW" b="1" dirty="0">
                  <a:solidFill>
                    <a:prstClr val="white"/>
                  </a:solidFill>
                  <a:latin typeface="源泉圓體 TTF Heavy" panose="020B0A00000000000000" pitchFamily="34" charset="-120"/>
                  <a:ea typeface="源泉圓體 TTF Heavy" panose="020B0A00000000000000" pitchFamily="34" charset="-120"/>
                  <a:cs typeface="+mn-ea"/>
                  <a:sym typeface="+mn-lt"/>
                </a:rPr>
                <a:t>Combine Model</a:t>
              </a:r>
              <a:endParaRPr lang="zh-CN" altLang="en-US" b="1"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grpSp>
      <p:sp>
        <p:nvSpPr>
          <p:cNvPr id="83" name="Oval 96"/>
          <p:cNvSpPr>
            <a:spLocks noChangeArrowheads="1"/>
          </p:cNvSpPr>
          <p:nvPr/>
        </p:nvSpPr>
        <p:spPr bwMode="auto">
          <a:xfrm>
            <a:off x="5557735" y="1895025"/>
            <a:ext cx="1464816" cy="1464740"/>
          </a:xfrm>
          <a:prstGeom prst="ellipse">
            <a:avLst/>
          </a:prstGeom>
          <a:solidFill>
            <a:schemeClr val="tx1">
              <a:lumMod val="95000"/>
              <a:lumOff val="5000"/>
            </a:schemeClr>
          </a:solidFill>
          <a:ln w="38100">
            <a:solidFill>
              <a:schemeClr val="bg1">
                <a:lumMod val="85000"/>
              </a:schemeClr>
            </a:solidFill>
          </a:ln>
          <a:effectLst/>
        </p:spPr>
        <p:txBody>
          <a:bodyPr wrap="square" lIns="0" tIns="45717" rIns="0" bIns="45717" anchor="ctr">
            <a:noAutofit/>
          </a:bodyPr>
          <a:lstStyle/>
          <a:p>
            <a:pPr algn="ctr"/>
            <a:r>
              <a:rPr lang="en-US" altLang="zh-TW" b="1" dirty="0">
                <a:solidFill>
                  <a:prstClr val="white"/>
                </a:solidFill>
                <a:latin typeface="源泉圓體 TTF Heavy" panose="020B0A00000000000000" pitchFamily="34" charset="-120"/>
                <a:ea typeface="源泉圓體 TTF Heavy" panose="020B0A00000000000000" pitchFamily="34" charset="-120"/>
                <a:cs typeface="+mn-ea"/>
                <a:sym typeface="+mn-lt"/>
              </a:rPr>
              <a:t>Agree</a:t>
            </a:r>
            <a:endParaRPr lang="zh-CN" altLang="en-US" b="1"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84" name="Oval 102"/>
          <p:cNvSpPr>
            <a:spLocks noChangeArrowheads="1"/>
          </p:cNvSpPr>
          <p:nvPr/>
        </p:nvSpPr>
        <p:spPr bwMode="auto">
          <a:xfrm>
            <a:off x="9204741" y="1909833"/>
            <a:ext cx="1464816" cy="1464740"/>
          </a:xfrm>
          <a:prstGeom prst="ellipse">
            <a:avLst/>
          </a:prstGeom>
          <a:solidFill>
            <a:schemeClr val="tx1">
              <a:lumMod val="95000"/>
              <a:lumOff val="5000"/>
            </a:schemeClr>
          </a:solidFill>
          <a:ln w="38100">
            <a:solidFill>
              <a:schemeClr val="bg1">
                <a:lumMod val="85000"/>
              </a:schemeClr>
            </a:solidFill>
          </a:ln>
          <a:effectLst/>
        </p:spPr>
        <p:txBody>
          <a:bodyPr wrap="square" lIns="0" tIns="45717" rIns="0" bIns="45717" anchor="ctr">
            <a:noAutofit/>
          </a:bodyPr>
          <a:lstStyle/>
          <a:p>
            <a:pPr algn="ctr"/>
            <a:r>
              <a:rPr lang="en-US" altLang="zh-CN" b="1" dirty="0">
                <a:solidFill>
                  <a:prstClr val="white"/>
                </a:solidFill>
                <a:latin typeface="源泉圓體 TTF Heavy" panose="020B0A00000000000000" pitchFamily="34" charset="-120"/>
                <a:ea typeface="源泉圓體 TTF Heavy" panose="020B0A00000000000000" pitchFamily="34" charset="-120"/>
                <a:cs typeface="+mn-ea"/>
                <a:sym typeface="+mn-lt"/>
              </a:rPr>
              <a:t>Agree</a:t>
            </a:r>
          </a:p>
          <a:p>
            <a:pPr algn="ctr"/>
            <a:r>
              <a:rPr lang="en-US" altLang="zh-CN" b="1" dirty="0">
                <a:solidFill>
                  <a:prstClr val="white"/>
                </a:solidFill>
                <a:latin typeface="源泉圓體 TTF Heavy" panose="020B0A00000000000000" pitchFamily="34" charset="-120"/>
                <a:ea typeface="源泉圓體 TTF Heavy" panose="020B0A00000000000000" pitchFamily="34" charset="-120"/>
                <a:cs typeface="+mn-ea"/>
                <a:sym typeface="+mn-lt"/>
              </a:rPr>
              <a:t>+</a:t>
            </a:r>
          </a:p>
          <a:p>
            <a:pPr algn="ctr"/>
            <a:r>
              <a:rPr lang="en-US" altLang="zh-CN" b="1" dirty="0">
                <a:solidFill>
                  <a:prstClr val="white"/>
                </a:solidFill>
                <a:latin typeface="源泉圓體 TTF Heavy" panose="020B0A00000000000000" pitchFamily="34" charset="-120"/>
                <a:ea typeface="源泉圓體 TTF Heavy" panose="020B0A00000000000000" pitchFamily="34" charset="-120"/>
                <a:cs typeface="+mn-ea"/>
                <a:sym typeface="+mn-lt"/>
              </a:rPr>
              <a:t>Disagree</a:t>
            </a:r>
            <a:endParaRPr lang="zh-CN" altLang="en-US" b="1"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85" name="Oval 108"/>
          <p:cNvSpPr>
            <a:spLocks noChangeArrowheads="1"/>
          </p:cNvSpPr>
          <p:nvPr/>
        </p:nvSpPr>
        <p:spPr bwMode="auto">
          <a:xfrm>
            <a:off x="7375915" y="1439313"/>
            <a:ext cx="1464704" cy="1464449"/>
          </a:xfrm>
          <a:prstGeom prst="ellipse">
            <a:avLst/>
          </a:prstGeom>
          <a:solidFill>
            <a:schemeClr val="tx1">
              <a:lumMod val="95000"/>
              <a:lumOff val="5000"/>
            </a:schemeClr>
          </a:solidFill>
          <a:ln w="38100">
            <a:solidFill>
              <a:schemeClr val="bg1">
                <a:lumMod val="85000"/>
              </a:schemeClr>
            </a:solidFill>
          </a:ln>
          <a:effectLst/>
        </p:spPr>
        <p:txBody>
          <a:bodyPr wrap="square" lIns="0" tIns="45717" rIns="0" bIns="45717" anchor="ctr">
            <a:normAutofit/>
          </a:bodyPr>
          <a:lstStyle/>
          <a:p>
            <a:pPr algn="ctr"/>
            <a:r>
              <a:rPr lang="en-US" altLang="zh-CN" b="1" dirty="0">
                <a:solidFill>
                  <a:prstClr val="white"/>
                </a:solidFill>
                <a:latin typeface="源泉圓體 TTF Heavy" panose="020B0A00000000000000" pitchFamily="34" charset="-120"/>
                <a:ea typeface="源泉圓體 TTF Heavy" panose="020B0A00000000000000" pitchFamily="34" charset="-120"/>
                <a:cs typeface="+mn-ea"/>
                <a:sym typeface="+mn-lt"/>
              </a:rPr>
              <a:t>Disagree</a:t>
            </a:r>
            <a:endParaRPr lang="zh-CN" altLang="en-US" b="1"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86" name="AutoShape 46"/>
          <p:cNvSpPr>
            <a:spLocks noChangeArrowheads="1"/>
          </p:cNvSpPr>
          <p:nvPr/>
        </p:nvSpPr>
        <p:spPr bwMode="auto">
          <a:xfrm>
            <a:off x="7773924" y="2838260"/>
            <a:ext cx="685233" cy="654774"/>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88" name="AutoShape 66"/>
          <p:cNvSpPr>
            <a:spLocks noChangeArrowheads="1"/>
          </p:cNvSpPr>
          <p:nvPr/>
        </p:nvSpPr>
        <p:spPr bwMode="auto">
          <a:xfrm rot="2480061">
            <a:off x="9051863" y="3037040"/>
            <a:ext cx="696489" cy="709097"/>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16" name="Oval 108"/>
          <p:cNvSpPr>
            <a:spLocks noChangeArrowheads="1"/>
          </p:cNvSpPr>
          <p:nvPr/>
        </p:nvSpPr>
        <p:spPr bwMode="auto">
          <a:xfrm>
            <a:off x="7046848" y="4627200"/>
            <a:ext cx="1651168" cy="1036224"/>
          </a:xfrm>
          <a:prstGeom prst="rect">
            <a:avLst/>
          </a:prstGeom>
          <a:solidFill>
            <a:schemeClr val="tx1">
              <a:lumMod val="95000"/>
              <a:lumOff val="5000"/>
            </a:schemeClr>
          </a:solidFill>
          <a:ln w="38100">
            <a:solidFill>
              <a:schemeClr val="bg1">
                <a:lumMod val="85000"/>
              </a:schemeClr>
            </a:solidFill>
          </a:ln>
          <a:effectLst/>
        </p:spPr>
        <p:txBody>
          <a:bodyPr wrap="square" lIns="0" tIns="45717" rIns="0" bIns="45717" anchor="ctr">
            <a:normAutofit/>
          </a:bodyPr>
          <a:lstStyle/>
          <a:p>
            <a:pPr algn="ctr"/>
            <a:r>
              <a:rPr lang="en-US" altLang="zh-TW" sz="2000" b="1" dirty="0">
                <a:solidFill>
                  <a:prstClr val="white"/>
                </a:solidFill>
                <a:latin typeface="源泉圓體 TTF Heavy" panose="020B0A00000000000000" pitchFamily="34" charset="-120"/>
                <a:ea typeface="源泉圓體 TTF Heavy" panose="020B0A00000000000000" pitchFamily="34" charset="-120"/>
                <a:cs typeface="+mn-ea"/>
                <a:sym typeface="+mn-lt"/>
              </a:rPr>
              <a:t>Bert</a:t>
            </a:r>
          </a:p>
          <a:p>
            <a:pPr algn="ctr"/>
            <a:r>
              <a:rPr lang="en-US" altLang="zh-CN" sz="2000" b="1" dirty="0">
                <a:solidFill>
                  <a:prstClr val="white"/>
                </a:solidFill>
                <a:latin typeface="源泉圓體 TTF Heavy" panose="020B0A00000000000000" pitchFamily="34" charset="-120"/>
                <a:ea typeface="源泉圓體 TTF Heavy" panose="020B0A00000000000000" pitchFamily="34" charset="-120"/>
                <a:cs typeface="+mn-ea"/>
                <a:sym typeface="+mn-lt"/>
              </a:rPr>
              <a:t>Classifier</a:t>
            </a:r>
            <a:endParaRPr lang="zh-CN" altLang="en-US" sz="2000" b="1"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17" name="Oval 108"/>
          <p:cNvSpPr>
            <a:spLocks noChangeArrowheads="1"/>
          </p:cNvSpPr>
          <p:nvPr/>
        </p:nvSpPr>
        <p:spPr bwMode="auto">
          <a:xfrm>
            <a:off x="7048332" y="3537615"/>
            <a:ext cx="2157935" cy="631553"/>
          </a:xfrm>
          <a:prstGeom prst="rect">
            <a:avLst/>
          </a:prstGeom>
          <a:solidFill>
            <a:schemeClr val="tx2"/>
          </a:solidFill>
          <a:ln w="38100">
            <a:solidFill>
              <a:schemeClr val="bg1">
                <a:lumMod val="85000"/>
              </a:schemeClr>
            </a:solidFill>
          </a:ln>
          <a:effectLst/>
        </p:spPr>
        <p:txBody>
          <a:bodyPr wrap="square" lIns="0" tIns="45717" rIns="0" bIns="45717" anchor="ctr">
            <a:normAutofit/>
          </a:bodyPr>
          <a:lstStyle/>
          <a:p>
            <a:pPr algn="ctr"/>
            <a:r>
              <a:rPr lang="en-US" altLang="zh-CN" sz="2000" b="1" dirty="0">
                <a:solidFill>
                  <a:prstClr val="white"/>
                </a:solidFill>
                <a:latin typeface="源泉圓體 TTF Heavy" panose="020B0A00000000000000" pitchFamily="34" charset="-120"/>
                <a:ea typeface="源泉圓體 TTF Heavy" panose="020B0A00000000000000" pitchFamily="34" charset="-120"/>
                <a:cs typeface="+mn-ea"/>
                <a:sym typeface="+mn-lt"/>
              </a:rPr>
              <a:t>Same or not?</a:t>
            </a:r>
            <a:endParaRPr lang="zh-CN" altLang="en-US" sz="2000" b="1"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11" name="文字方塊 10"/>
          <p:cNvSpPr txBox="1"/>
          <p:nvPr/>
        </p:nvSpPr>
        <p:spPr>
          <a:xfrm>
            <a:off x="7362883" y="4213518"/>
            <a:ext cx="351378" cy="369332"/>
          </a:xfrm>
          <a:prstGeom prst="rect">
            <a:avLst/>
          </a:prstGeom>
          <a:noFill/>
        </p:spPr>
        <p:txBody>
          <a:bodyPr wrap="none" rtlCol="0">
            <a:spAutoFit/>
          </a:bodyPr>
          <a:lstStyle/>
          <a:p>
            <a:r>
              <a:rPr lang="en-US" altLang="zh-TW" b="1" dirty="0">
                <a:latin typeface="Times New Roman" panose="02020603050405020304" pitchFamily="18" charset="0"/>
                <a:cs typeface="Times New Roman" panose="02020603050405020304" pitchFamily="18" charset="0"/>
              </a:rPr>
              <a:t>s’</a:t>
            </a:r>
            <a:endParaRPr lang="zh-TW" altLang="en-US" b="1" dirty="0">
              <a:latin typeface="Times New Roman" panose="02020603050405020304" pitchFamily="18" charset="0"/>
              <a:cs typeface="Times New Roman" panose="02020603050405020304" pitchFamily="18" charset="0"/>
            </a:endParaRPr>
          </a:p>
        </p:txBody>
      </p:sp>
      <p:sp>
        <p:nvSpPr>
          <p:cNvPr id="32" name="文字方塊 31"/>
          <p:cNvSpPr txBox="1"/>
          <p:nvPr/>
        </p:nvSpPr>
        <p:spPr>
          <a:xfrm>
            <a:off x="8767482" y="6006605"/>
            <a:ext cx="274434" cy="369332"/>
          </a:xfrm>
          <a:prstGeom prst="rect">
            <a:avLst/>
          </a:prstGeom>
          <a:noFill/>
        </p:spPr>
        <p:txBody>
          <a:bodyPr wrap="none" rtlCol="0">
            <a:spAutoFit/>
          </a:bodyPr>
          <a:lstStyle/>
          <a:p>
            <a:r>
              <a:rPr lang="en-US" altLang="zh-TW" b="1" dirty="0">
                <a:latin typeface="Times New Roman" panose="02020603050405020304" pitchFamily="18" charset="0"/>
                <a:cs typeface="Times New Roman" panose="02020603050405020304" pitchFamily="18" charset="0"/>
              </a:rPr>
              <a:t>s</a:t>
            </a:r>
            <a:endParaRPr lang="zh-TW" altLang="en-US" b="1" dirty="0">
              <a:latin typeface="Times New Roman" panose="02020603050405020304" pitchFamily="18" charset="0"/>
              <a:cs typeface="Times New Roman" panose="02020603050405020304" pitchFamily="18" charset="0"/>
            </a:endParaRPr>
          </a:p>
        </p:txBody>
      </p:sp>
      <p:sp>
        <p:nvSpPr>
          <p:cNvPr id="33" name="文字方塊 32"/>
          <p:cNvSpPr txBox="1"/>
          <p:nvPr/>
        </p:nvSpPr>
        <p:spPr>
          <a:xfrm>
            <a:off x="7540806" y="5994009"/>
            <a:ext cx="312906" cy="369332"/>
          </a:xfrm>
          <a:prstGeom prst="rect">
            <a:avLst/>
          </a:prstGeom>
          <a:noFill/>
        </p:spPr>
        <p:txBody>
          <a:bodyPr wrap="none" rtlCol="0">
            <a:spAutoFit/>
          </a:bodyPr>
          <a:lstStyle/>
          <a:p>
            <a:r>
              <a:rPr lang="en-US" altLang="zh-TW" b="1" dirty="0">
                <a:latin typeface="Times New Roman" panose="02020603050405020304" pitchFamily="18" charset="0"/>
                <a:cs typeface="Times New Roman" panose="02020603050405020304" pitchFamily="18" charset="0"/>
              </a:rPr>
              <a:t>q</a:t>
            </a:r>
            <a:endParaRPr lang="zh-TW" altLang="en-US" b="1" dirty="0">
              <a:latin typeface="Times New Roman" panose="02020603050405020304" pitchFamily="18" charset="0"/>
              <a:cs typeface="Times New Roman" panose="02020603050405020304" pitchFamily="18" charset="0"/>
            </a:endParaRPr>
          </a:p>
        </p:txBody>
      </p:sp>
      <p:sp>
        <p:nvSpPr>
          <p:cNvPr id="34" name="文字方塊 33"/>
          <p:cNvSpPr txBox="1"/>
          <p:nvPr/>
        </p:nvSpPr>
        <p:spPr>
          <a:xfrm>
            <a:off x="7973610" y="6006605"/>
            <a:ext cx="287258" cy="369332"/>
          </a:xfrm>
          <a:prstGeom prst="rect">
            <a:avLst/>
          </a:prstGeom>
          <a:noFill/>
        </p:spPr>
        <p:txBody>
          <a:bodyPr wrap="none" rtlCol="0">
            <a:spAutoFit/>
          </a:bodyPr>
          <a:lstStyle/>
          <a:p>
            <a:r>
              <a:rPr lang="en-US" altLang="zh-TW" b="1" dirty="0">
                <a:latin typeface="Times New Roman" panose="02020603050405020304" pitchFamily="18" charset="0"/>
                <a:cs typeface="Times New Roman" panose="02020603050405020304" pitchFamily="18" charset="0"/>
              </a:rPr>
              <a:t>r</a:t>
            </a:r>
            <a:endParaRPr lang="zh-TW" altLang="en-US" b="1" dirty="0">
              <a:latin typeface="Times New Roman" panose="02020603050405020304" pitchFamily="18" charset="0"/>
              <a:cs typeface="Times New Roman" panose="02020603050405020304" pitchFamily="18" charset="0"/>
            </a:endParaRPr>
          </a:p>
        </p:txBody>
      </p:sp>
      <p:sp>
        <p:nvSpPr>
          <p:cNvPr id="35" name="AutoShape 66"/>
          <p:cNvSpPr>
            <a:spLocks noChangeArrowheads="1"/>
          </p:cNvSpPr>
          <p:nvPr/>
        </p:nvSpPr>
        <p:spPr bwMode="auto">
          <a:xfrm rot="18926900">
            <a:off x="6501537" y="3009313"/>
            <a:ext cx="696489" cy="709097"/>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38" name="AutoShape 46"/>
          <p:cNvSpPr>
            <a:spLocks noChangeArrowheads="1"/>
          </p:cNvSpPr>
          <p:nvPr/>
        </p:nvSpPr>
        <p:spPr bwMode="auto">
          <a:xfrm>
            <a:off x="7784682" y="833090"/>
            <a:ext cx="685233" cy="654774"/>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39" name="文字方塊 38"/>
          <p:cNvSpPr txBox="1"/>
          <p:nvPr/>
        </p:nvSpPr>
        <p:spPr>
          <a:xfrm>
            <a:off x="7637689" y="429071"/>
            <a:ext cx="941155" cy="369332"/>
          </a:xfrm>
          <a:prstGeom prst="rect">
            <a:avLst/>
          </a:prstGeom>
          <a:noFill/>
        </p:spPr>
        <p:txBody>
          <a:bodyPr wrap="none" rtlCol="0">
            <a:spAutoFit/>
          </a:bodyPr>
          <a:lstStyle/>
          <a:p>
            <a:r>
              <a:rPr lang="en-US" altLang="zh-TW" b="1" dirty="0">
                <a:latin typeface="Times New Roman" panose="02020603050405020304" pitchFamily="18" charset="0"/>
                <a:cs typeface="Times New Roman" panose="02020603050405020304" pitchFamily="18" charset="0"/>
              </a:rPr>
              <a:t>(q’ ,  r’)</a:t>
            </a:r>
            <a:endParaRPr lang="zh-TW" altLang="en-US" b="1" dirty="0">
              <a:latin typeface="Times New Roman" panose="02020603050405020304" pitchFamily="18" charset="0"/>
              <a:cs typeface="Times New Roman" panose="02020603050405020304" pitchFamily="18" charset="0"/>
            </a:endParaRPr>
          </a:p>
        </p:txBody>
      </p:sp>
      <p:sp>
        <p:nvSpPr>
          <p:cNvPr id="40" name="AutoShape 46"/>
          <p:cNvSpPr>
            <a:spLocks noChangeArrowheads="1"/>
          </p:cNvSpPr>
          <p:nvPr/>
        </p:nvSpPr>
        <p:spPr bwMode="auto">
          <a:xfrm>
            <a:off x="7634851" y="4133037"/>
            <a:ext cx="457924" cy="654774"/>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41" name="AutoShape 46"/>
          <p:cNvSpPr>
            <a:spLocks noChangeArrowheads="1"/>
          </p:cNvSpPr>
          <p:nvPr/>
        </p:nvSpPr>
        <p:spPr bwMode="auto">
          <a:xfrm>
            <a:off x="7473694" y="5663424"/>
            <a:ext cx="457924" cy="654774"/>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42" name="AutoShape 46"/>
          <p:cNvSpPr>
            <a:spLocks noChangeArrowheads="1"/>
          </p:cNvSpPr>
          <p:nvPr/>
        </p:nvSpPr>
        <p:spPr bwMode="auto">
          <a:xfrm>
            <a:off x="7875353" y="5663424"/>
            <a:ext cx="457924" cy="654774"/>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43" name="AutoShape 46"/>
          <p:cNvSpPr>
            <a:spLocks noChangeArrowheads="1"/>
          </p:cNvSpPr>
          <p:nvPr/>
        </p:nvSpPr>
        <p:spPr bwMode="auto">
          <a:xfrm>
            <a:off x="8680778" y="4123777"/>
            <a:ext cx="457924" cy="2229437"/>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44" name="文本框 28">
            <a:extLst>
              <a:ext uri="{FF2B5EF4-FFF2-40B4-BE49-F238E27FC236}">
                <a16:creationId xmlns:a16="http://schemas.microsoft.com/office/drawing/2014/main" id="{F7EC7173-8754-478C-AD2B-0A18743D24F7}"/>
              </a:ext>
            </a:extLst>
          </p:cNvPr>
          <p:cNvSpPr txBox="1"/>
          <p:nvPr/>
        </p:nvSpPr>
        <p:spPr>
          <a:xfrm>
            <a:off x="991209" y="3072199"/>
            <a:ext cx="4458301" cy="1631216"/>
          </a:xfrm>
          <a:prstGeom prst="rect">
            <a:avLst/>
          </a:prstGeom>
          <a:noFill/>
        </p:spPr>
        <p:txBody>
          <a:bodyPr wrap="square" rtlCol="0">
            <a:spAutoFit/>
          </a:bodyPr>
          <a:lstStyle/>
          <a:p>
            <a:pPr algn="just" defTabSz="457200"/>
            <a:r>
              <a:rPr lang="zh-TW" altLang="en-US" sz="20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20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Transformer</a:t>
            </a:r>
            <a:r>
              <a:rPr lang="zh-TW" altLang="en-US" sz="20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帶來不錯的預測結果，但並未加入</a:t>
            </a:r>
            <a:r>
              <a:rPr lang="en-US" altLang="zh-TW" sz="20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s</a:t>
            </a:r>
            <a:r>
              <a:rPr lang="zh-TW" altLang="en-US" sz="20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當作</a:t>
            </a:r>
            <a:r>
              <a:rPr lang="en-US" altLang="zh-TW" sz="20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input</a:t>
            </a:r>
            <a:r>
              <a:rPr lang="zh-TW" altLang="en-US" sz="20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，因此想出了新的模型架構，結合了</a:t>
            </a:r>
            <a:r>
              <a:rPr lang="en-US" altLang="zh-TW" sz="20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Bert Classifier</a:t>
            </a:r>
            <a:r>
              <a:rPr lang="zh-TW" altLang="en-US" sz="20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與</a:t>
            </a:r>
            <a:r>
              <a:rPr lang="en-US" altLang="zh-TW" sz="20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Transformer</a:t>
            </a:r>
            <a:r>
              <a:rPr lang="zh-TW" altLang="en-US" sz="20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，期許能帶來不一樣的成果展現</a:t>
            </a:r>
            <a:endParaRPr lang="en-US" altLang="zh-TW" sz="20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p:txBody>
      </p:sp>
      <p:sp>
        <p:nvSpPr>
          <p:cNvPr id="46" name="Oval 96"/>
          <p:cNvSpPr>
            <a:spLocks noChangeArrowheads="1"/>
          </p:cNvSpPr>
          <p:nvPr/>
        </p:nvSpPr>
        <p:spPr bwMode="auto">
          <a:xfrm>
            <a:off x="3032269" y="5320957"/>
            <a:ext cx="442964" cy="467092"/>
          </a:xfrm>
          <a:prstGeom prst="ellipse">
            <a:avLst/>
          </a:prstGeom>
          <a:solidFill>
            <a:schemeClr val="tx1">
              <a:lumMod val="95000"/>
              <a:lumOff val="5000"/>
            </a:schemeClr>
          </a:solidFill>
          <a:ln w="38100">
            <a:solidFill>
              <a:schemeClr val="bg1">
                <a:lumMod val="85000"/>
              </a:schemeClr>
            </a:solidFill>
          </a:ln>
          <a:effectLst/>
        </p:spPr>
        <p:txBody>
          <a:bodyPr wrap="square" lIns="0" tIns="45717" rIns="0" bIns="45717" anchor="ctr">
            <a:noAutofit/>
          </a:bodyPr>
          <a:lstStyle/>
          <a:p>
            <a:pPr algn="ctr"/>
            <a:endParaRPr lang="zh-CN" altLang="en-US" sz="2000" b="1" dirty="0">
              <a:solidFill>
                <a:prstClr val="white"/>
              </a:solidFill>
              <a:cs typeface="+mn-ea"/>
              <a:sym typeface="+mn-lt"/>
            </a:endParaRPr>
          </a:p>
        </p:txBody>
      </p:sp>
      <p:sp>
        <p:nvSpPr>
          <p:cNvPr id="13" name="文字方塊 12"/>
          <p:cNvSpPr txBox="1"/>
          <p:nvPr/>
        </p:nvSpPr>
        <p:spPr>
          <a:xfrm>
            <a:off x="3486053" y="5231338"/>
            <a:ext cx="2786230" cy="646331"/>
          </a:xfrm>
          <a:prstGeom prst="rect">
            <a:avLst/>
          </a:prstGeom>
          <a:noFill/>
        </p:spPr>
        <p:txBody>
          <a:bodyPr wrap="square" rtlCol="0">
            <a:spAutoFit/>
          </a:bodyPr>
          <a:lstStyle/>
          <a:p>
            <a:r>
              <a:rPr lang="en-US" altLang="zh-TW" dirty="0">
                <a:latin typeface="源泉圓體 TTF Heavy" panose="020B0A00000000000000" pitchFamily="34" charset="-120"/>
                <a:ea typeface="源泉圓體 TTF Heavy" panose="020B0A00000000000000" pitchFamily="34" charset="-120"/>
              </a:rPr>
              <a:t>Transformer</a:t>
            </a:r>
          </a:p>
          <a:p>
            <a:r>
              <a:rPr lang="en-US" altLang="zh-TW" dirty="0">
                <a:latin typeface="源泉圓體 TTF Heavy" panose="020B0A00000000000000" pitchFamily="34" charset="-120"/>
                <a:ea typeface="源泉圓體 TTF Heavy" panose="020B0A00000000000000" pitchFamily="34" charset="-120"/>
              </a:rPr>
              <a:t>(Sequence extraction)</a:t>
            </a:r>
            <a:endParaRPr lang="zh-TW" altLang="en-US" dirty="0">
              <a:latin typeface="源泉圓體 TTF Heavy" panose="020B0A00000000000000" pitchFamily="34" charset="-120"/>
              <a:ea typeface="源泉圓體 TTF Heavy" panose="020B0A00000000000000" pitchFamily="34" charset="-120"/>
            </a:endParaRPr>
          </a:p>
        </p:txBody>
      </p:sp>
      <p:sp>
        <p:nvSpPr>
          <p:cNvPr id="5" name="文本框 19">
            <a:extLst>
              <a:ext uri="{FF2B5EF4-FFF2-40B4-BE49-F238E27FC236}">
                <a16:creationId xmlns:a16="http://schemas.microsoft.com/office/drawing/2014/main" id="{70282582-B7AB-CBE1-368D-A122AF18BF9E}"/>
              </a:ext>
            </a:extLst>
          </p:cNvPr>
          <p:cNvSpPr txBox="1"/>
          <p:nvPr/>
        </p:nvSpPr>
        <p:spPr>
          <a:xfrm>
            <a:off x="873114" y="95948"/>
            <a:ext cx="3550557" cy="581057"/>
          </a:xfrm>
          <a:prstGeom prst="rect">
            <a:avLst/>
          </a:prstGeom>
          <a:noFill/>
        </p:spPr>
        <p:txBody>
          <a:bodyPr wrap="square" lIns="91440" tIns="45720" rIns="91440" bIns="45720" rtlCol="0" anchor="t">
            <a:spAutoFit/>
          </a:bodyPr>
          <a:lstStyle/>
          <a:p>
            <a:pPr defTabSz="457200">
              <a:lnSpc>
                <a:spcPct val="150000"/>
              </a:lnSpc>
            </a:pPr>
            <a:r>
              <a:rPr lang="en-US" altLang="zh-TW" sz="2400" b="1" dirty="0">
                <a:effectLst>
                  <a:outerShdw blurRad="38100" dist="38100" dir="2700000" algn="tl">
                    <a:srgbClr val="000000">
                      <a:alpha val="20000"/>
                    </a:srgbClr>
                  </a:outerShdw>
                </a:effectLst>
                <a:latin typeface="Microsoft YaHei"/>
                <a:ea typeface="源泉圓體 TTF Heavy" panose="020B0A00000000000000"/>
                <a:cs typeface="+mn-ea"/>
                <a:sym typeface="+mn-lt"/>
              </a:rPr>
              <a:t>Combined Model</a:t>
            </a:r>
            <a:endParaRPr lang="zh-CN" altLang="en-US" sz="2400" b="1" dirty="0">
              <a:effectLst>
                <a:outerShdw blurRad="38100" dist="38100" dir="2700000" algn="tl">
                  <a:srgbClr val="000000">
                    <a:alpha val="20000"/>
                  </a:srgbClr>
                </a:outerShdw>
              </a:effectLst>
              <a:latin typeface="Microsoft YaHei"/>
              <a:ea typeface="+mn-lt"/>
              <a:cs typeface="+mn-ea"/>
              <a:sym typeface="+mn-lt"/>
            </a:endParaRPr>
          </a:p>
        </p:txBody>
      </p:sp>
      <p:sp>
        <p:nvSpPr>
          <p:cNvPr id="7" name="文本框 20">
            <a:extLst>
              <a:ext uri="{FF2B5EF4-FFF2-40B4-BE49-F238E27FC236}">
                <a16:creationId xmlns:a16="http://schemas.microsoft.com/office/drawing/2014/main" id="{4E2B3B3A-9C8C-B592-1559-539C919B2138}"/>
              </a:ext>
            </a:extLst>
          </p:cNvPr>
          <p:cNvSpPr txBox="1"/>
          <p:nvPr/>
        </p:nvSpPr>
        <p:spPr>
          <a:xfrm>
            <a:off x="895416" y="566065"/>
            <a:ext cx="4780101" cy="295145"/>
          </a:xfrm>
          <a:prstGeom prst="rect">
            <a:avLst/>
          </a:prstGeom>
          <a:noFill/>
        </p:spPr>
        <p:txBody>
          <a:bodyPr wrap="square" lIns="91440" tIns="45720" rIns="91440" bIns="45720" rtlCol="0" anchor="t">
            <a:spAutoFit/>
          </a:bodyPr>
          <a:lstStyle/>
          <a:p>
            <a:pPr>
              <a:lnSpc>
                <a:spcPct val="120000"/>
              </a:lnSpc>
              <a:spcBef>
                <a:spcPct val="0"/>
              </a:spcBef>
            </a:pPr>
            <a:r>
              <a:rPr lang="de-DE" altLang="zh-TW" sz="1200" b="1" dirty="0">
                <a:solidFill>
                  <a:schemeClr val="bg1">
                    <a:lumMod val="65000"/>
                  </a:schemeClr>
                </a:solidFill>
                <a:cs typeface="+mn-ea"/>
              </a:rPr>
              <a:t>B</a:t>
            </a:r>
            <a:r>
              <a:rPr lang="de-DE" altLang="zh-TW" sz="1200" dirty="0">
                <a:solidFill>
                  <a:schemeClr val="bg1">
                    <a:lumMod val="65000"/>
                  </a:schemeClr>
                </a:solidFill>
                <a:cs typeface="+mn-ea"/>
              </a:rPr>
              <a:t>ERT </a:t>
            </a:r>
            <a:r>
              <a:rPr lang="de-DE" altLang="zh-CN" sz="1200" b="1" dirty="0">
                <a:solidFill>
                  <a:schemeClr val="bg1">
                    <a:lumMod val="65000"/>
                  </a:schemeClr>
                </a:solidFill>
                <a:cs typeface="+mn-ea"/>
              </a:rPr>
              <a:t>C</a:t>
            </a:r>
            <a:r>
              <a:rPr lang="de-DE" altLang="zh-CN" sz="1200" dirty="0">
                <a:solidFill>
                  <a:schemeClr val="bg1">
                    <a:lumMod val="65000"/>
                  </a:schemeClr>
                </a:solidFill>
                <a:cs typeface="+mn-ea"/>
              </a:rPr>
              <a:t>lassifier + </a:t>
            </a:r>
            <a:r>
              <a:rPr lang="de-DE" altLang="zh-CN" sz="1200" b="1" dirty="0">
                <a:solidFill>
                  <a:schemeClr val="bg1">
                    <a:lumMod val="65000"/>
                  </a:schemeClr>
                </a:solidFill>
                <a:cs typeface="+mn-ea"/>
              </a:rPr>
              <a:t>T</a:t>
            </a:r>
            <a:r>
              <a:rPr lang="de-DE" altLang="zh-CN" sz="1200" dirty="0">
                <a:solidFill>
                  <a:schemeClr val="bg1">
                    <a:lumMod val="65000"/>
                  </a:schemeClr>
                </a:solidFill>
                <a:cs typeface="+mn-ea"/>
              </a:rPr>
              <a:t>ransformer</a:t>
            </a:r>
            <a:endParaRPr lang="zh-CN" altLang="zh-CN" sz="1200" dirty="0" err="1">
              <a:solidFill>
                <a:schemeClr val="bg1">
                  <a:lumMod val="65000"/>
                </a:schemeClr>
              </a:solidFill>
              <a:cs typeface="+mn-ea"/>
              <a:sym typeface="+mn-lt"/>
            </a:endParaRPr>
          </a:p>
        </p:txBody>
      </p:sp>
    </p:spTree>
    <p:extLst>
      <p:ext uri="{BB962C8B-B14F-4D97-AF65-F5344CB8AC3E}">
        <p14:creationId xmlns:p14="http://schemas.microsoft.com/office/powerpoint/2010/main" val="34476653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P spid="85" grpId="0" animBg="1"/>
      <p:bldP spid="86" grpId="0" animBg="1"/>
      <p:bldP spid="88" grpId="0" animBg="1"/>
      <p:bldP spid="16" grpId="0" animBg="1"/>
      <p:bldP spid="17" grpId="0" animBg="1"/>
      <p:bldP spid="11" grpId="0"/>
      <p:bldP spid="32" grpId="0"/>
      <p:bldP spid="33" grpId="0"/>
      <p:bldP spid="34" grpId="0"/>
      <p:bldP spid="35" grpId="0" animBg="1"/>
      <p:bldP spid="38" grpId="0" animBg="1"/>
      <p:bldP spid="39" grpId="0"/>
      <p:bldP spid="40" grpId="0" animBg="1"/>
      <p:bldP spid="41" grpId="0" animBg="1"/>
      <p:bldP spid="42" grpId="0" animBg="1"/>
      <p:bldP spid="43" grpId="0" animBg="1"/>
      <p:bldP spid="46"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76776" y="1114393"/>
            <a:ext cx="3062536" cy="3695351"/>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8060FEB0-0A11-4DC3-87D3-F575798C2A86}"/>
              </a:ext>
            </a:extLst>
          </p:cNvPr>
          <p:cNvSpPr txBox="1"/>
          <p:nvPr/>
        </p:nvSpPr>
        <p:spPr>
          <a:xfrm>
            <a:off x="917861" y="1719620"/>
            <a:ext cx="5420646" cy="763094"/>
          </a:xfrm>
          <a:prstGeom prst="rect">
            <a:avLst/>
          </a:prstGeom>
          <a:noFill/>
        </p:spPr>
        <p:txBody>
          <a:bodyPr wrap="square" rtlCol="0">
            <a:spAutoFit/>
          </a:bodyPr>
          <a:lstStyle/>
          <a:p>
            <a:pPr defTabSz="457200">
              <a:lnSpc>
                <a:spcPct val="150000"/>
              </a:lnSpc>
            </a:pPr>
            <a:r>
              <a:rPr lang="en-US" altLang="zh-CN" sz="32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rPr>
              <a:t>PART 0</a:t>
            </a:r>
            <a:r>
              <a:rPr lang="en-US" altLang="zh-TW" sz="32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rPr>
              <a:t>4</a:t>
            </a:r>
            <a:endParaRPr lang="zh-CN" altLang="en-US" sz="32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endParaRPr>
          </a:p>
        </p:txBody>
      </p:sp>
      <p:sp>
        <p:nvSpPr>
          <p:cNvPr id="9" name="文本框 8">
            <a:extLst>
              <a:ext uri="{FF2B5EF4-FFF2-40B4-BE49-F238E27FC236}">
                <a16:creationId xmlns:a16="http://schemas.microsoft.com/office/drawing/2014/main" id="{A92A4A3F-B186-4633-B3C4-EBD531B319B1}"/>
              </a:ext>
            </a:extLst>
          </p:cNvPr>
          <p:cNvSpPr txBox="1"/>
          <p:nvPr/>
        </p:nvSpPr>
        <p:spPr>
          <a:xfrm>
            <a:off x="967110" y="3511276"/>
            <a:ext cx="3326384" cy="295145"/>
          </a:xfrm>
          <a:prstGeom prst="rect">
            <a:avLst/>
          </a:prstGeom>
          <a:noFill/>
        </p:spPr>
        <p:txBody>
          <a:bodyPr wrap="square" rtlCol="0">
            <a:spAutoFit/>
          </a:bodyPr>
          <a:lstStyle/>
          <a:p>
            <a:pPr>
              <a:lnSpc>
                <a:spcPct val="120000"/>
              </a:lnSpc>
              <a:spcBef>
                <a:spcPct val="0"/>
              </a:spcBef>
            </a:pPr>
            <a:r>
              <a:rPr lang="en-US" altLang="zh-CN" sz="1200" b="1" dirty="0">
                <a:solidFill>
                  <a:schemeClr val="bg1">
                    <a:lumMod val="65000"/>
                  </a:schemeClr>
                </a:solidFill>
                <a:cs typeface="+mn-ea"/>
                <a:sym typeface="+mn-lt"/>
              </a:rPr>
              <a:t>I</a:t>
            </a:r>
            <a:r>
              <a:rPr lang="en-US" altLang="zh-CN" sz="1200" dirty="0">
                <a:solidFill>
                  <a:schemeClr val="bg1">
                    <a:lumMod val="65000"/>
                  </a:schemeClr>
                </a:solidFill>
                <a:cs typeface="+mn-ea"/>
                <a:sym typeface="+mn-lt"/>
              </a:rPr>
              <a:t>mplement</a:t>
            </a:r>
            <a:r>
              <a:rPr lang="en-US" altLang="zh-CN" sz="1200" b="1" dirty="0">
                <a:solidFill>
                  <a:schemeClr val="bg1">
                    <a:lumMod val="65000"/>
                  </a:schemeClr>
                </a:solidFill>
                <a:cs typeface="+mn-ea"/>
                <a:sym typeface="+mn-lt"/>
              </a:rPr>
              <a:t> C</a:t>
            </a:r>
            <a:r>
              <a:rPr lang="en-US" altLang="zh-CN" sz="1200" dirty="0">
                <a:solidFill>
                  <a:schemeClr val="bg1">
                    <a:lumMod val="65000"/>
                  </a:schemeClr>
                </a:solidFill>
                <a:cs typeface="+mn-ea"/>
                <a:sym typeface="+mn-lt"/>
              </a:rPr>
              <a:t>ombined</a:t>
            </a:r>
            <a:r>
              <a:rPr lang="en-US" altLang="zh-CN" sz="1200" b="1" dirty="0">
                <a:solidFill>
                  <a:schemeClr val="bg1">
                    <a:lumMod val="65000"/>
                  </a:schemeClr>
                </a:solidFill>
                <a:cs typeface="+mn-ea"/>
                <a:sym typeface="+mn-lt"/>
              </a:rPr>
              <a:t> M</a:t>
            </a:r>
            <a:r>
              <a:rPr lang="en-US" altLang="zh-CN" sz="1200" dirty="0">
                <a:solidFill>
                  <a:schemeClr val="bg1">
                    <a:lumMod val="65000"/>
                  </a:schemeClr>
                </a:solidFill>
                <a:cs typeface="+mn-ea"/>
                <a:sym typeface="+mn-lt"/>
              </a:rPr>
              <a:t>odel</a:t>
            </a:r>
            <a:endParaRPr lang="en-US" altLang="zh-CN" sz="1200" dirty="0">
              <a:solidFill>
                <a:schemeClr val="bg1">
                  <a:lumMod val="65000"/>
                </a:schemeClr>
              </a:solidFill>
              <a:cs typeface="+mn-ea"/>
            </a:endParaRPr>
          </a:p>
        </p:txBody>
      </p:sp>
      <p:cxnSp>
        <p:nvCxnSpPr>
          <p:cNvPr id="5" name="直接连接符 4"/>
          <p:cNvCxnSpPr/>
          <p:nvPr/>
        </p:nvCxnSpPr>
        <p:spPr>
          <a:xfrm>
            <a:off x="1042416" y="2610230"/>
            <a:ext cx="548640"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 name="文本框 422">
            <a:extLst>
              <a:ext uri="{FF2B5EF4-FFF2-40B4-BE49-F238E27FC236}">
                <a16:creationId xmlns:a16="http://schemas.microsoft.com/office/drawing/2014/main" id="{BA5E4B40-713A-ABDD-A580-A821B0E7CD7F}"/>
              </a:ext>
            </a:extLst>
          </p:cNvPr>
          <p:cNvSpPr txBox="1"/>
          <p:nvPr/>
        </p:nvSpPr>
        <p:spPr>
          <a:xfrm>
            <a:off x="917861" y="2547319"/>
            <a:ext cx="6212404" cy="983539"/>
          </a:xfrm>
          <a:prstGeom prst="rect">
            <a:avLst/>
          </a:prstGeom>
          <a:noFill/>
        </p:spPr>
        <p:txBody>
          <a:bodyPr wrap="square" rtlCol="0">
            <a:spAutoFit/>
          </a:bodyPr>
          <a:lstStyle/>
          <a:p>
            <a:pPr defTabSz="457200">
              <a:lnSpc>
                <a:spcPct val="150000"/>
              </a:lnSpc>
            </a:pPr>
            <a:r>
              <a:rPr lang="en-US" altLang="zh-CN" sz="44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rPr>
              <a:t>Implement</a:t>
            </a:r>
            <a:endParaRPr lang="zh-CN" altLang="en-US" sz="44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endParaRPr>
          </a:p>
        </p:txBody>
      </p:sp>
    </p:spTree>
    <p:extLst>
      <p:ext uri="{BB962C8B-B14F-4D97-AF65-F5344CB8AC3E}">
        <p14:creationId xmlns:p14="http://schemas.microsoft.com/office/powerpoint/2010/main" val="282149823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par>
                          <p:cTn id="8" fill="hold">
                            <p:stCondLst>
                              <p:cond delay="75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41" presetClass="entr" presetSubtype="0" fill="hold" grpId="0" nodeType="withEffect">
                                  <p:stCondLst>
                                    <p:cond delay="500"/>
                                  </p:stCondLst>
                                  <p:iterate type="lt">
                                    <p:tmPct val="10000"/>
                                  </p:iterate>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2"/>
                                        </p:tgtEl>
                                        <p:attrNameLst>
                                          <p:attrName>ppt_y</p:attrName>
                                        </p:attrNameLst>
                                      </p:cBhvr>
                                      <p:tavLst>
                                        <p:tav tm="0">
                                          <p:val>
                                            <p:strVal val="#ppt_y"/>
                                          </p:val>
                                        </p:tav>
                                        <p:tav tm="100000">
                                          <p:val>
                                            <p:strVal val="#ppt_y"/>
                                          </p:val>
                                        </p:tav>
                                      </p:tavLst>
                                    </p:anim>
                                    <p:anim calcmode="lin" valueType="num">
                                      <p:cBhvr>
                                        <p:cTn id="25"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P spid="9"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834468" y="324501"/>
            <a:ext cx="4935028" cy="613147"/>
            <a:chOff x="834468" y="324501"/>
            <a:chExt cx="5818166" cy="613147"/>
          </a:xfrm>
        </p:grpSpPr>
        <p:sp>
          <p:nvSpPr>
            <p:cNvPr id="24" name="文本框 23">
              <a:extLst>
                <a:ext uri="{FF2B5EF4-FFF2-40B4-BE49-F238E27FC236}">
                  <a16:creationId xmlns:a16="http://schemas.microsoft.com/office/drawing/2014/main" id="{9B93AB08-CB71-4FDC-86E4-02FB8A6CC260}"/>
                </a:ext>
              </a:extLst>
            </p:cNvPr>
            <p:cNvSpPr txBox="1"/>
            <p:nvPr/>
          </p:nvSpPr>
          <p:spPr>
            <a:xfrm>
              <a:off x="834468" y="324501"/>
              <a:ext cx="5818166" cy="461665"/>
            </a:xfrm>
            <a:prstGeom prst="rect">
              <a:avLst/>
            </a:prstGeom>
            <a:noFill/>
          </p:spPr>
          <p:txBody>
            <a:bodyPr wrap="square" rtlCol="0">
              <a:spAutoFit/>
            </a:bodyPr>
            <a:lstStyle/>
            <a:p>
              <a:pPr defTabSz="457200"/>
              <a:r>
                <a:rPr lang="en-US" altLang="zh-CN" sz="24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rPr>
                <a:t>Improvement</a:t>
              </a:r>
              <a:endParaRPr lang="zh-CN" altLang="en-US" sz="24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endParaRPr>
            </a:p>
          </p:txBody>
        </p:sp>
        <p:sp>
          <p:nvSpPr>
            <p:cNvPr id="25" name="文本框 24">
              <a:extLst>
                <a:ext uri="{FF2B5EF4-FFF2-40B4-BE49-F238E27FC236}">
                  <a16:creationId xmlns:a16="http://schemas.microsoft.com/office/drawing/2014/main" id="{A92A4A3F-B186-4633-B3C4-EBD531B319B1}"/>
                </a:ext>
              </a:extLst>
            </p:cNvPr>
            <p:cNvSpPr txBox="1"/>
            <p:nvPr/>
          </p:nvSpPr>
          <p:spPr>
            <a:xfrm>
              <a:off x="852756" y="642503"/>
              <a:ext cx="4780101" cy="295145"/>
            </a:xfrm>
            <a:prstGeom prst="rect">
              <a:avLst/>
            </a:prstGeom>
            <a:noFill/>
          </p:spPr>
          <p:txBody>
            <a:bodyPr wrap="square" rtlCol="0">
              <a:spAutoFit/>
            </a:bodyPr>
            <a:lstStyle/>
            <a:p>
              <a:pPr>
                <a:lnSpc>
                  <a:spcPct val="120000"/>
                </a:lnSpc>
                <a:spcBef>
                  <a:spcPct val="0"/>
                </a:spcBef>
              </a:pPr>
              <a:r>
                <a:rPr lang="en-US" altLang="zh-CN" sz="1200" b="1" dirty="0">
                  <a:solidFill>
                    <a:schemeClr val="bg1">
                      <a:lumMod val="50000"/>
                    </a:schemeClr>
                  </a:solidFill>
                  <a:cs typeface="+mn-ea"/>
                  <a:sym typeface="+mn-lt"/>
                </a:rPr>
                <a:t>S</a:t>
              </a:r>
              <a:r>
                <a:rPr lang="en-US" altLang="zh-CN" sz="1200" dirty="0">
                  <a:solidFill>
                    <a:schemeClr val="bg1">
                      <a:lumMod val="50000"/>
                    </a:schemeClr>
                  </a:solidFill>
                  <a:cs typeface="+mn-ea"/>
                  <a:sym typeface="+mn-lt"/>
                </a:rPr>
                <a:t>equence</a:t>
              </a:r>
              <a:r>
                <a:rPr lang="en-US" altLang="zh-CN" sz="1200" b="1" dirty="0">
                  <a:solidFill>
                    <a:schemeClr val="bg1">
                      <a:lumMod val="50000"/>
                    </a:schemeClr>
                  </a:solidFill>
                  <a:cs typeface="+mn-ea"/>
                  <a:sym typeface="+mn-lt"/>
                </a:rPr>
                <a:t> E</a:t>
              </a:r>
              <a:r>
                <a:rPr lang="en-US" altLang="zh-CN" sz="1200" dirty="0">
                  <a:solidFill>
                    <a:schemeClr val="bg1">
                      <a:lumMod val="50000"/>
                    </a:schemeClr>
                  </a:solidFill>
                  <a:cs typeface="+mn-ea"/>
                  <a:sym typeface="+mn-lt"/>
                </a:rPr>
                <a:t>xtraction </a:t>
              </a:r>
              <a:r>
                <a:rPr lang="en-US" altLang="zh-CN" sz="1200" b="1" dirty="0">
                  <a:solidFill>
                    <a:schemeClr val="bg1">
                      <a:lumMod val="50000"/>
                    </a:schemeClr>
                  </a:solidFill>
                  <a:cs typeface="+mn-ea"/>
                  <a:sym typeface="+mn-lt"/>
                </a:rPr>
                <a:t>I</a:t>
              </a:r>
              <a:r>
                <a:rPr lang="en-US" altLang="zh-CN" sz="1200" dirty="0">
                  <a:solidFill>
                    <a:schemeClr val="bg1">
                      <a:lumMod val="50000"/>
                    </a:schemeClr>
                  </a:solidFill>
                  <a:cs typeface="+mn-ea"/>
                  <a:sym typeface="+mn-lt"/>
                </a:rPr>
                <a:t>mprovement</a:t>
              </a:r>
              <a:endParaRPr lang="zh-CN" altLang="zh-CN" sz="1200" dirty="0">
                <a:solidFill>
                  <a:schemeClr val="bg1">
                    <a:lumMod val="50000"/>
                  </a:schemeClr>
                </a:solidFill>
                <a:cs typeface="+mn-ea"/>
                <a:sym typeface="+mn-lt"/>
              </a:endParaRPr>
            </a:p>
          </p:txBody>
        </p:sp>
      </p:grpSp>
      <p:sp>
        <p:nvSpPr>
          <p:cNvPr id="5" name="文字方塊 4">
            <a:extLst>
              <a:ext uri="{FF2B5EF4-FFF2-40B4-BE49-F238E27FC236}">
                <a16:creationId xmlns:a16="http://schemas.microsoft.com/office/drawing/2014/main" id="{8F595EDF-5A95-480D-2272-3855707D15A9}"/>
              </a:ext>
            </a:extLst>
          </p:cNvPr>
          <p:cNvSpPr txBox="1"/>
          <p:nvPr/>
        </p:nvSpPr>
        <p:spPr>
          <a:xfrm>
            <a:off x="665018" y="2507673"/>
            <a:ext cx="332142" cy="369332"/>
          </a:xfrm>
          <a:prstGeom prst="rect">
            <a:avLst/>
          </a:prstGeom>
          <a:noFill/>
        </p:spPr>
        <p:txBody>
          <a:bodyPr wrap="none" rtlCol="0">
            <a:spAutoFit/>
          </a:bodyPr>
          <a:lstStyle/>
          <a:p>
            <a:r>
              <a:rPr kumimoji="1" lang="en-US" altLang="zh-TW" dirty="0"/>
              <a:t>q</a:t>
            </a:r>
            <a:endParaRPr kumimoji="1" lang="zh-TW" altLang="en-US" dirty="0"/>
          </a:p>
        </p:txBody>
      </p:sp>
      <p:sp>
        <p:nvSpPr>
          <p:cNvPr id="6" name="文字方塊 5">
            <a:extLst>
              <a:ext uri="{FF2B5EF4-FFF2-40B4-BE49-F238E27FC236}">
                <a16:creationId xmlns:a16="http://schemas.microsoft.com/office/drawing/2014/main" id="{C559949C-9EC8-1DC8-7530-A2C3E6C89630}"/>
              </a:ext>
            </a:extLst>
          </p:cNvPr>
          <p:cNvSpPr txBox="1"/>
          <p:nvPr/>
        </p:nvSpPr>
        <p:spPr>
          <a:xfrm>
            <a:off x="694673" y="3326208"/>
            <a:ext cx="272832" cy="369332"/>
          </a:xfrm>
          <a:prstGeom prst="rect">
            <a:avLst/>
          </a:prstGeom>
          <a:noFill/>
        </p:spPr>
        <p:txBody>
          <a:bodyPr wrap="none" rtlCol="0">
            <a:spAutoFit/>
          </a:bodyPr>
          <a:lstStyle/>
          <a:p>
            <a:r>
              <a:rPr kumimoji="1" lang="en-US" altLang="zh-TW" dirty="0"/>
              <a:t>r</a:t>
            </a:r>
            <a:endParaRPr kumimoji="1" lang="zh-TW" altLang="en-US" dirty="0"/>
          </a:p>
        </p:txBody>
      </p:sp>
      <p:sp>
        <p:nvSpPr>
          <p:cNvPr id="8" name="文字方塊 7">
            <a:extLst>
              <a:ext uri="{FF2B5EF4-FFF2-40B4-BE49-F238E27FC236}">
                <a16:creationId xmlns:a16="http://schemas.microsoft.com/office/drawing/2014/main" id="{F0B62E2C-9FFF-E1F5-20F3-D6588A54EE6F}"/>
              </a:ext>
            </a:extLst>
          </p:cNvPr>
          <p:cNvSpPr txBox="1"/>
          <p:nvPr/>
        </p:nvSpPr>
        <p:spPr>
          <a:xfrm>
            <a:off x="685055" y="4313879"/>
            <a:ext cx="292068" cy="369332"/>
          </a:xfrm>
          <a:prstGeom prst="rect">
            <a:avLst/>
          </a:prstGeom>
          <a:noFill/>
        </p:spPr>
        <p:txBody>
          <a:bodyPr wrap="none" rtlCol="0">
            <a:spAutoFit/>
          </a:bodyPr>
          <a:lstStyle/>
          <a:p>
            <a:r>
              <a:rPr kumimoji="1" lang="en-US" altLang="zh-TW" dirty="0"/>
              <a:t>s</a:t>
            </a:r>
            <a:endParaRPr kumimoji="1" lang="zh-TW" altLang="en-US" dirty="0"/>
          </a:p>
        </p:txBody>
      </p:sp>
      <p:sp>
        <p:nvSpPr>
          <p:cNvPr id="9" name="AutoShape 46">
            <a:extLst>
              <a:ext uri="{FF2B5EF4-FFF2-40B4-BE49-F238E27FC236}">
                <a16:creationId xmlns:a16="http://schemas.microsoft.com/office/drawing/2014/main" id="{2509ABF7-8528-951F-5431-078F98C52B58}"/>
              </a:ext>
            </a:extLst>
          </p:cNvPr>
          <p:cNvSpPr>
            <a:spLocks noChangeArrowheads="1"/>
          </p:cNvSpPr>
          <p:nvPr/>
        </p:nvSpPr>
        <p:spPr bwMode="auto">
          <a:xfrm rot="5400000">
            <a:off x="1163003" y="2409248"/>
            <a:ext cx="457924" cy="654774"/>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10" name="AutoShape 46">
            <a:extLst>
              <a:ext uri="{FF2B5EF4-FFF2-40B4-BE49-F238E27FC236}">
                <a16:creationId xmlns:a16="http://schemas.microsoft.com/office/drawing/2014/main" id="{ECF0115A-6E3B-D00B-4FC5-1E993A10D455}"/>
              </a:ext>
            </a:extLst>
          </p:cNvPr>
          <p:cNvSpPr>
            <a:spLocks noChangeArrowheads="1"/>
          </p:cNvSpPr>
          <p:nvPr/>
        </p:nvSpPr>
        <p:spPr bwMode="auto">
          <a:xfrm rot="5400000">
            <a:off x="1163003" y="3227783"/>
            <a:ext cx="457924" cy="654774"/>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12" name="AutoShape 46">
            <a:extLst>
              <a:ext uri="{FF2B5EF4-FFF2-40B4-BE49-F238E27FC236}">
                <a16:creationId xmlns:a16="http://schemas.microsoft.com/office/drawing/2014/main" id="{E095C73D-4DE8-EA08-71AD-1FD956CA58D9}"/>
              </a:ext>
            </a:extLst>
          </p:cNvPr>
          <p:cNvSpPr>
            <a:spLocks noChangeArrowheads="1"/>
          </p:cNvSpPr>
          <p:nvPr/>
        </p:nvSpPr>
        <p:spPr bwMode="auto">
          <a:xfrm rot="5400000">
            <a:off x="2303922" y="2985942"/>
            <a:ext cx="457924" cy="2936613"/>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14" name="Oval 108">
            <a:extLst>
              <a:ext uri="{FF2B5EF4-FFF2-40B4-BE49-F238E27FC236}">
                <a16:creationId xmlns:a16="http://schemas.microsoft.com/office/drawing/2014/main" id="{6EE119FA-981B-9F3D-1EB9-862A9A64FA73}"/>
              </a:ext>
            </a:extLst>
          </p:cNvPr>
          <p:cNvSpPr>
            <a:spLocks noChangeArrowheads="1"/>
          </p:cNvSpPr>
          <p:nvPr/>
        </p:nvSpPr>
        <p:spPr bwMode="auto">
          <a:xfrm>
            <a:off x="1719352" y="2627791"/>
            <a:ext cx="1651168" cy="1036224"/>
          </a:xfrm>
          <a:prstGeom prst="rect">
            <a:avLst/>
          </a:prstGeom>
          <a:solidFill>
            <a:schemeClr val="tx1">
              <a:lumMod val="95000"/>
              <a:lumOff val="5000"/>
            </a:schemeClr>
          </a:solidFill>
          <a:ln w="38100">
            <a:solidFill>
              <a:schemeClr val="bg1">
                <a:lumMod val="85000"/>
              </a:schemeClr>
            </a:solidFill>
          </a:ln>
          <a:effectLst/>
        </p:spPr>
        <p:txBody>
          <a:bodyPr wrap="square" lIns="0" tIns="45717" rIns="0" bIns="45717" anchor="ctr">
            <a:normAutofit/>
          </a:bodyPr>
          <a:lstStyle/>
          <a:p>
            <a:pPr algn="ctr"/>
            <a:r>
              <a:rPr lang="en-US" altLang="zh-TW" sz="2000" b="1" dirty="0">
                <a:solidFill>
                  <a:prstClr val="white"/>
                </a:solidFill>
                <a:latin typeface="源泉圓體 TTF Heavy" panose="020B0A00000000000000" pitchFamily="34" charset="-120"/>
                <a:ea typeface="源泉圓體 TTF Heavy" panose="020B0A00000000000000" pitchFamily="34" charset="-120"/>
                <a:cs typeface="+mn-ea"/>
                <a:sym typeface="+mn-lt"/>
              </a:rPr>
              <a:t>Bert</a:t>
            </a:r>
          </a:p>
          <a:p>
            <a:pPr algn="ctr"/>
            <a:r>
              <a:rPr lang="en-US" altLang="zh-CN" sz="2000" b="1" dirty="0">
                <a:solidFill>
                  <a:prstClr val="white"/>
                </a:solidFill>
                <a:latin typeface="源泉圓體 TTF Heavy" panose="020B0A00000000000000" pitchFamily="34" charset="-120"/>
                <a:ea typeface="源泉圓體 TTF Heavy" panose="020B0A00000000000000" pitchFamily="34" charset="-120"/>
                <a:cs typeface="+mn-ea"/>
                <a:sym typeface="+mn-lt"/>
              </a:rPr>
              <a:t>Classifier</a:t>
            </a:r>
            <a:endParaRPr lang="zh-CN" altLang="en-US" sz="2000" b="1"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18" name="AutoShape 46">
            <a:extLst>
              <a:ext uri="{FF2B5EF4-FFF2-40B4-BE49-F238E27FC236}">
                <a16:creationId xmlns:a16="http://schemas.microsoft.com/office/drawing/2014/main" id="{30FE6C4C-E440-678E-B876-2B7AB9263533}"/>
              </a:ext>
            </a:extLst>
          </p:cNvPr>
          <p:cNvSpPr>
            <a:spLocks noChangeArrowheads="1"/>
          </p:cNvSpPr>
          <p:nvPr/>
        </p:nvSpPr>
        <p:spPr bwMode="auto">
          <a:xfrm rot="5400000">
            <a:off x="3444841" y="2859592"/>
            <a:ext cx="457924" cy="654774"/>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19" name="文字方塊 18">
            <a:extLst>
              <a:ext uri="{FF2B5EF4-FFF2-40B4-BE49-F238E27FC236}">
                <a16:creationId xmlns:a16="http://schemas.microsoft.com/office/drawing/2014/main" id="{9F83F18F-9723-2BFA-483C-F98F42605853}"/>
              </a:ext>
            </a:extLst>
          </p:cNvPr>
          <p:cNvSpPr txBox="1"/>
          <p:nvPr/>
        </p:nvSpPr>
        <p:spPr>
          <a:xfrm>
            <a:off x="3492698" y="2643964"/>
            <a:ext cx="522900" cy="369332"/>
          </a:xfrm>
          <a:prstGeom prst="rect">
            <a:avLst/>
          </a:prstGeom>
          <a:noFill/>
        </p:spPr>
        <p:txBody>
          <a:bodyPr wrap="none" rtlCol="0">
            <a:spAutoFit/>
          </a:bodyPr>
          <a:lstStyle/>
          <a:p>
            <a:r>
              <a:rPr kumimoji="1" lang="en-US" altLang="zh-TW" dirty="0"/>
              <a:t>s’</a:t>
            </a:r>
            <a:endParaRPr kumimoji="1" lang="zh-TW" altLang="en-US" dirty="0"/>
          </a:p>
        </p:txBody>
      </p:sp>
      <p:sp>
        <p:nvSpPr>
          <p:cNvPr id="20" name="菱形 19">
            <a:extLst>
              <a:ext uri="{FF2B5EF4-FFF2-40B4-BE49-F238E27FC236}">
                <a16:creationId xmlns:a16="http://schemas.microsoft.com/office/drawing/2014/main" id="{8724255D-8841-B74B-22BB-6CBDF8B96F14}"/>
              </a:ext>
            </a:extLst>
          </p:cNvPr>
          <p:cNvSpPr/>
          <p:nvPr/>
        </p:nvSpPr>
        <p:spPr>
          <a:xfrm>
            <a:off x="3681983" y="2501896"/>
            <a:ext cx="2445052" cy="2436429"/>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b="1" dirty="0">
                <a:solidFill>
                  <a:prstClr val="white"/>
                </a:solidFill>
                <a:latin typeface="源泉圓體 TTF Heavy" panose="020B0A00000000000000" pitchFamily="34" charset="-120"/>
                <a:ea typeface="源泉圓體 TTF Heavy" panose="020B0A00000000000000" pitchFamily="34" charset="-120"/>
                <a:cs typeface="+mn-ea"/>
                <a:sym typeface="+mn-lt"/>
              </a:rPr>
              <a:t>Same ??</a:t>
            </a:r>
            <a:endParaRPr lang="zh-CN" altLang="en-US" sz="1800" b="1"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21" name="AutoShape 46">
            <a:extLst>
              <a:ext uri="{FF2B5EF4-FFF2-40B4-BE49-F238E27FC236}">
                <a16:creationId xmlns:a16="http://schemas.microsoft.com/office/drawing/2014/main" id="{9620BA90-F87A-21D2-3ECF-75B3909FB97B}"/>
              </a:ext>
            </a:extLst>
          </p:cNvPr>
          <p:cNvSpPr>
            <a:spLocks noChangeArrowheads="1"/>
          </p:cNvSpPr>
          <p:nvPr/>
        </p:nvSpPr>
        <p:spPr bwMode="auto">
          <a:xfrm rot="2571106">
            <a:off x="5519031" y="2534300"/>
            <a:ext cx="457924" cy="654774"/>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22" name="文字方塊 21">
            <a:extLst>
              <a:ext uri="{FF2B5EF4-FFF2-40B4-BE49-F238E27FC236}">
                <a16:creationId xmlns:a16="http://schemas.microsoft.com/office/drawing/2014/main" id="{61AD6A3C-CBC1-A458-6F97-F7A75702A3E3}"/>
              </a:ext>
            </a:extLst>
          </p:cNvPr>
          <p:cNvSpPr txBox="1"/>
          <p:nvPr/>
        </p:nvSpPr>
        <p:spPr>
          <a:xfrm>
            <a:off x="5357480" y="2132564"/>
            <a:ext cx="801823" cy="369332"/>
          </a:xfrm>
          <a:prstGeom prst="rect">
            <a:avLst/>
          </a:prstGeom>
          <a:noFill/>
        </p:spPr>
        <p:txBody>
          <a:bodyPr wrap="none" rtlCol="0">
            <a:spAutoFit/>
          </a:bodyPr>
          <a:lstStyle/>
          <a:p>
            <a:r>
              <a:rPr kumimoji="1" lang="en-US" altLang="zh-TW" dirty="0"/>
              <a:t>s=s’</a:t>
            </a:r>
            <a:endParaRPr kumimoji="1" lang="zh-TW" altLang="en-US" dirty="0"/>
          </a:p>
        </p:txBody>
      </p:sp>
      <p:sp>
        <p:nvSpPr>
          <p:cNvPr id="26" name="AutoShape 46">
            <a:extLst>
              <a:ext uri="{FF2B5EF4-FFF2-40B4-BE49-F238E27FC236}">
                <a16:creationId xmlns:a16="http://schemas.microsoft.com/office/drawing/2014/main" id="{6073375C-5C84-6A39-7E69-4E268B9089B3}"/>
              </a:ext>
            </a:extLst>
          </p:cNvPr>
          <p:cNvSpPr>
            <a:spLocks noChangeArrowheads="1"/>
          </p:cNvSpPr>
          <p:nvPr/>
        </p:nvSpPr>
        <p:spPr bwMode="auto">
          <a:xfrm rot="7915402">
            <a:off x="5570686" y="4119537"/>
            <a:ext cx="457924" cy="654774"/>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36066E5D-74FA-531F-3EC4-C682A8EC4043}"/>
                  </a:ext>
                </a:extLst>
              </p:cNvPr>
              <p:cNvSpPr txBox="1"/>
              <p:nvPr/>
            </p:nvSpPr>
            <p:spPr>
              <a:xfrm>
                <a:off x="5239201" y="4938325"/>
                <a:ext cx="803425" cy="369332"/>
              </a:xfrm>
              <a:prstGeom prst="rect">
                <a:avLst/>
              </a:prstGeom>
              <a:noFill/>
            </p:spPr>
            <p:txBody>
              <a:bodyPr wrap="none" rtlCol="0">
                <a:spAutoFit/>
              </a:bodyPr>
              <a:lstStyle/>
              <a:p>
                <a:r>
                  <a:rPr kumimoji="1" lang="en-US" altLang="zh-TW" dirty="0"/>
                  <a:t>s</a:t>
                </a:r>
                <a14:m>
                  <m:oMath xmlns:m="http://schemas.openxmlformats.org/officeDocument/2006/math">
                    <m:r>
                      <a:rPr kumimoji="1" lang="en-US" altLang="zh-TW" i="1" smtClean="0">
                        <a:latin typeface="Cambria Math" panose="02040503050406030204" pitchFamily="18" charset="0"/>
                        <a:ea typeface="Cambria Math" panose="02040503050406030204" pitchFamily="18" charset="0"/>
                      </a:rPr>
                      <m:t>≠</m:t>
                    </m:r>
                  </m:oMath>
                </a14:m>
                <a:r>
                  <a:rPr kumimoji="1" lang="en-US" altLang="zh-TW" dirty="0"/>
                  <a:t>s’</a:t>
                </a:r>
                <a:endParaRPr kumimoji="1" lang="zh-TW" altLang="en-US" dirty="0"/>
              </a:p>
            </p:txBody>
          </p:sp>
        </mc:Choice>
        <mc:Fallback xmlns="">
          <p:sp>
            <p:nvSpPr>
              <p:cNvPr id="27" name="文字方塊 26">
                <a:extLst>
                  <a:ext uri="{FF2B5EF4-FFF2-40B4-BE49-F238E27FC236}">
                    <a16:creationId xmlns:a16="http://schemas.microsoft.com/office/drawing/2014/main" id="{36066E5D-74FA-531F-3EC4-C682A8EC4043}"/>
                  </a:ext>
                </a:extLst>
              </p:cNvPr>
              <p:cNvSpPr txBox="1">
                <a:spLocks noRot="1" noChangeAspect="1" noMove="1" noResize="1" noEditPoints="1" noAdjustHandles="1" noChangeArrowheads="1" noChangeShapeType="1" noTextEdit="1"/>
              </p:cNvSpPr>
              <p:nvPr/>
            </p:nvSpPr>
            <p:spPr>
              <a:xfrm>
                <a:off x="5239201" y="4938325"/>
                <a:ext cx="803425" cy="369332"/>
              </a:xfrm>
              <a:prstGeom prst="rect">
                <a:avLst/>
              </a:prstGeom>
              <a:blipFill>
                <a:blip r:embed="rId3"/>
                <a:stretch>
                  <a:fillRect l="-6061" t="-8197" r="-6818" b="-24590"/>
                </a:stretch>
              </a:blipFill>
            </p:spPr>
            <p:txBody>
              <a:bodyPr/>
              <a:lstStyle/>
              <a:p>
                <a:r>
                  <a:rPr lang="zh-TW" altLang="en-US">
                    <a:noFill/>
                  </a:rPr>
                  <a:t> </a:t>
                </a:r>
              </a:p>
            </p:txBody>
          </p:sp>
        </mc:Fallback>
      </mc:AlternateContent>
      <p:sp>
        <p:nvSpPr>
          <p:cNvPr id="30" name="Oval 96">
            <a:extLst>
              <a:ext uri="{FF2B5EF4-FFF2-40B4-BE49-F238E27FC236}">
                <a16:creationId xmlns:a16="http://schemas.microsoft.com/office/drawing/2014/main" id="{7973F6B6-1CA8-9AEE-BB58-06B05BE6C585}"/>
              </a:ext>
            </a:extLst>
          </p:cNvPr>
          <p:cNvSpPr>
            <a:spLocks noChangeArrowheads="1"/>
          </p:cNvSpPr>
          <p:nvPr/>
        </p:nvSpPr>
        <p:spPr bwMode="auto">
          <a:xfrm>
            <a:off x="6301678" y="370667"/>
            <a:ext cx="1464816" cy="1464740"/>
          </a:xfrm>
          <a:prstGeom prst="ellipse">
            <a:avLst/>
          </a:prstGeom>
          <a:ln/>
        </p:spPr>
        <p:style>
          <a:lnRef idx="1">
            <a:schemeClr val="dk1"/>
          </a:lnRef>
          <a:fillRef idx="2">
            <a:schemeClr val="dk1"/>
          </a:fillRef>
          <a:effectRef idx="1">
            <a:schemeClr val="dk1"/>
          </a:effectRef>
          <a:fontRef idx="minor">
            <a:schemeClr val="dk1"/>
          </a:fontRef>
        </p:style>
        <p:txBody>
          <a:bodyPr wrap="square" lIns="0" tIns="45717" rIns="0" bIns="45717" anchor="ctr">
            <a:noAutofit/>
          </a:bodyPr>
          <a:lstStyle/>
          <a:p>
            <a:pPr algn="ctr"/>
            <a:r>
              <a:rPr lang="en-US" altLang="zh-TW" b="1" dirty="0">
                <a:solidFill>
                  <a:prstClr val="white"/>
                </a:solidFill>
                <a:latin typeface="源泉圓體 TTF Heavy" panose="020B0A00000000000000" pitchFamily="34" charset="-120"/>
                <a:ea typeface="源泉圓體 TTF Heavy" panose="020B0A00000000000000" pitchFamily="34" charset="-120"/>
                <a:cs typeface="+mn-ea"/>
                <a:sym typeface="+mn-lt"/>
              </a:rPr>
              <a:t>Agree</a:t>
            </a:r>
            <a:endParaRPr lang="zh-CN" altLang="en-US" b="1"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31" name="Oval 108">
            <a:extLst>
              <a:ext uri="{FF2B5EF4-FFF2-40B4-BE49-F238E27FC236}">
                <a16:creationId xmlns:a16="http://schemas.microsoft.com/office/drawing/2014/main" id="{3D8677E1-3A5D-800E-2688-F9310369B061}"/>
              </a:ext>
            </a:extLst>
          </p:cNvPr>
          <p:cNvSpPr>
            <a:spLocks noChangeArrowheads="1"/>
          </p:cNvSpPr>
          <p:nvPr/>
        </p:nvSpPr>
        <p:spPr bwMode="auto">
          <a:xfrm>
            <a:off x="6301678" y="2119511"/>
            <a:ext cx="1464704" cy="1464449"/>
          </a:xfrm>
          <a:prstGeom prst="ellipse">
            <a:avLst/>
          </a:prstGeom>
          <a:ln/>
        </p:spPr>
        <p:style>
          <a:lnRef idx="1">
            <a:schemeClr val="dk1"/>
          </a:lnRef>
          <a:fillRef idx="2">
            <a:schemeClr val="dk1"/>
          </a:fillRef>
          <a:effectRef idx="1">
            <a:schemeClr val="dk1"/>
          </a:effectRef>
          <a:fontRef idx="minor">
            <a:schemeClr val="dk1"/>
          </a:fontRef>
        </p:style>
        <p:txBody>
          <a:bodyPr wrap="square" lIns="0" tIns="45717" rIns="0" bIns="45717" anchor="ctr">
            <a:normAutofit/>
          </a:bodyPr>
          <a:lstStyle/>
          <a:p>
            <a:pPr algn="ctr"/>
            <a:r>
              <a:rPr lang="en-US" altLang="zh-CN" b="1" dirty="0">
                <a:solidFill>
                  <a:prstClr val="white"/>
                </a:solidFill>
                <a:latin typeface="源泉圓體 TTF Heavy" panose="020B0A00000000000000" pitchFamily="34" charset="-120"/>
                <a:ea typeface="源泉圓體 TTF Heavy" panose="020B0A00000000000000" pitchFamily="34" charset="-120"/>
                <a:cs typeface="+mn-ea"/>
                <a:sym typeface="+mn-lt"/>
              </a:rPr>
              <a:t>Disagree</a:t>
            </a:r>
            <a:endParaRPr lang="zh-CN" altLang="en-US" b="1"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37" name="Oval 102">
            <a:extLst>
              <a:ext uri="{FF2B5EF4-FFF2-40B4-BE49-F238E27FC236}">
                <a16:creationId xmlns:a16="http://schemas.microsoft.com/office/drawing/2014/main" id="{3DA3DB7E-E455-38E0-00B6-BA96D1A002FC}"/>
              </a:ext>
            </a:extLst>
          </p:cNvPr>
          <p:cNvSpPr>
            <a:spLocks noChangeArrowheads="1"/>
          </p:cNvSpPr>
          <p:nvPr/>
        </p:nvSpPr>
        <p:spPr bwMode="auto">
          <a:xfrm>
            <a:off x="6301678" y="4408638"/>
            <a:ext cx="1464816" cy="1464740"/>
          </a:xfrm>
          <a:prstGeom prst="ellipse">
            <a:avLst/>
          </a:prstGeom>
          <a:ln/>
        </p:spPr>
        <p:style>
          <a:lnRef idx="1">
            <a:schemeClr val="dk1"/>
          </a:lnRef>
          <a:fillRef idx="2">
            <a:schemeClr val="dk1"/>
          </a:fillRef>
          <a:effectRef idx="1">
            <a:schemeClr val="dk1"/>
          </a:effectRef>
          <a:fontRef idx="minor">
            <a:schemeClr val="dk1"/>
          </a:fontRef>
        </p:style>
        <p:txBody>
          <a:bodyPr wrap="square" lIns="0" tIns="45717" rIns="0" bIns="45717" anchor="ctr">
            <a:noAutofit/>
          </a:bodyPr>
          <a:lstStyle/>
          <a:p>
            <a:pPr algn="ctr"/>
            <a:r>
              <a:rPr lang="en-US" altLang="zh-CN" b="1" dirty="0">
                <a:solidFill>
                  <a:prstClr val="white"/>
                </a:solidFill>
                <a:latin typeface="源泉圓體 TTF Heavy" panose="020B0A00000000000000" pitchFamily="34" charset="-120"/>
                <a:ea typeface="源泉圓體 TTF Heavy" panose="020B0A00000000000000" pitchFamily="34" charset="-120"/>
                <a:cs typeface="+mn-ea"/>
                <a:sym typeface="+mn-lt"/>
              </a:rPr>
              <a:t>Agree</a:t>
            </a:r>
          </a:p>
          <a:p>
            <a:pPr algn="ctr"/>
            <a:r>
              <a:rPr lang="en-US" altLang="zh-CN" b="1" dirty="0">
                <a:solidFill>
                  <a:prstClr val="white"/>
                </a:solidFill>
                <a:latin typeface="源泉圓體 TTF Heavy" panose="020B0A00000000000000" pitchFamily="34" charset="-120"/>
                <a:ea typeface="源泉圓體 TTF Heavy" panose="020B0A00000000000000" pitchFamily="34" charset="-120"/>
                <a:cs typeface="+mn-ea"/>
                <a:sym typeface="+mn-lt"/>
              </a:rPr>
              <a:t>+</a:t>
            </a:r>
          </a:p>
          <a:p>
            <a:pPr algn="ctr"/>
            <a:r>
              <a:rPr lang="en-US" altLang="zh-CN" b="1" dirty="0">
                <a:solidFill>
                  <a:prstClr val="white"/>
                </a:solidFill>
                <a:latin typeface="源泉圓體 TTF Heavy" panose="020B0A00000000000000" pitchFamily="34" charset="-120"/>
                <a:ea typeface="源泉圓體 TTF Heavy" panose="020B0A00000000000000" pitchFamily="34" charset="-120"/>
                <a:cs typeface="+mn-ea"/>
                <a:sym typeface="+mn-lt"/>
              </a:rPr>
              <a:t>Disagree</a:t>
            </a:r>
            <a:endParaRPr lang="zh-CN" altLang="en-US" b="1"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45" name="AutoShape 46">
            <a:extLst>
              <a:ext uri="{FF2B5EF4-FFF2-40B4-BE49-F238E27FC236}">
                <a16:creationId xmlns:a16="http://schemas.microsoft.com/office/drawing/2014/main" id="{7E953C54-FD37-8619-DE00-0C60ED2411A2}"/>
              </a:ext>
            </a:extLst>
          </p:cNvPr>
          <p:cNvSpPr>
            <a:spLocks noChangeArrowheads="1"/>
          </p:cNvSpPr>
          <p:nvPr/>
        </p:nvSpPr>
        <p:spPr bwMode="auto">
          <a:xfrm rot="5400000">
            <a:off x="8099803" y="161771"/>
            <a:ext cx="457924" cy="1124766"/>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47" name="AutoShape 46">
            <a:extLst>
              <a:ext uri="{FF2B5EF4-FFF2-40B4-BE49-F238E27FC236}">
                <a16:creationId xmlns:a16="http://schemas.microsoft.com/office/drawing/2014/main" id="{5CF2C394-5A1B-3E9E-5C93-6CB819F0EACD}"/>
              </a:ext>
            </a:extLst>
          </p:cNvPr>
          <p:cNvSpPr>
            <a:spLocks noChangeArrowheads="1"/>
          </p:cNvSpPr>
          <p:nvPr/>
        </p:nvSpPr>
        <p:spPr bwMode="auto">
          <a:xfrm rot="5400000">
            <a:off x="8099803" y="907264"/>
            <a:ext cx="457924" cy="1124766"/>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49" name="文字方塊 48">
            <a:extLst>
              <a:ext uri="{FF2B5EF4-FFF2-40B4-BE49-F238E27FC236}">
                <a16:creationId xmlns:a16="http://schemas.microsoft.com/office/drawing/2014/main" id="{BA384FF3-9635-4EA0-226C-6D0468A18466}"/>
              </a:ext>
            </a:extLst>
          </p:cNvPr>
          <p:cNvSpPr txBox="1"/>
          <p:nvPr/>
        </p:nvSpPr>
        <p:spPr>
          <a:xfrm>
            <a:off x="7960233" y="173728"/>
            <a:ext cx="771365" cy="369332"/>
          </a:xfrm>
          <a:prstGeom prst="rect">
            <a:avLst/>
          </a:prstGeom>
          <a:noFill/>
        </p:spPr>
        <p:txBody>
          <a:bodyPr wrap="none" rtlCol="0">
            <a:spAutoFit/>
          </a:bodyPr>
          <a:lstStyle/>
          <a:p>
            <a:r>
              <a:rPr lang="en-US" altLang="zh-TW" sz="18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1~9</a:t>
            </a:r>
            <a:r>
              <a:rPr lang="zh-TW" altLang="en-US" sz="18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句</a:t>
            </a:r>
            <a:endParaRPr kumimoji="1" lang="zh-TW" altLang="en-US" dirty="0"/>
          </a:p>
        </p:txBody>
      </p:sp>
      <p:sp>
        <p:nvSpPr>
          <p:cNvPr id="51" name="文字方塊 50">
            <a:extLst>
              <a:ext uri="{FF2B5EF4-FFF2-40B4-BE49-F238E27FC236}">
                <a16:creationId xmlns:a16="http://schemas.microsoft.com/office/drawing/2014/main" id="{3D8012A6-7C33-F543-605B-910A08450395}"/>
              </a:ext>
            </a:extLst>
          </p:cNvPr>
          <p:cNvSpPr txBox="1"/>
          <p:nvPr/>
        </p:nvSpPr>
        <p:spPr>
          <a:xfrm>
            <a:off x="7943082" y="978901"/>
            <a:ext cx="1114839" cy="369332"/>
          </a:xfrm>
          <a:prstGeom prst="rect">
            <a:avLst/>
          </a:prstGeom>
          <a:noFill/>
        </p:spPr>
        <p:txBody>
          <a:bodyPr wrap="square">
            <a:spAutoFit/>
          </a:bodyPr>
          <a:lstStyle/>
          <a:p>
            <a:r>
              <a:rPr lang="en-US" altLang="zh-TW" sz="18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10</a:t>
            </a:r>
            <a:r>
              <a:rPr lang="zh-TW" altLang="en-US" sz="18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句以上</a:t>
            </a:r>
            <a:endParaRPr lang="zh-TW" altLang="en-US" dirty="0"/>
          </a:p>
        </p:txBody>
      </p:sp>
      <p:sp>
        <p:nvSpPr>
          <p:cNvPr id="59" name="Oval 108">
            <a:extLst>
              <a:ext uri="{FF2B5EF4-FFF2-40B4-BE49-F238E27FC236}">
                <a16:creationId xmlns:a16="http://schemas.microsoft.com/office/drawing/2014/main" id="{8B0CB3E1-1FDB-98E0-DE6E-CA17A639F22E}"/>
              </a:ext>
            </a:extLst>
          </p:cNvPr>
          <p:cNvSpPr>
            <a:spLocks noChangeArrowheads="1"/>
          </p:cNvSpPr>
          <p:nvPr/>
        </p:nvSpPr>
        <p:spPr bwMode="auto">
          <a:xfrm>
            <a:off x="8925337" y="391880"/>
            <a:ext cx="1651168" cy="587021"/>
          </a:xfrm>
          <a:prstGeom prst="rect">
            <a:avLst/>
          </a:prstGeom>
          <a:solidFill>
            <a:schemeClr val="tx1">
              <a:lumMod val="95000"/>
              <a:lumOff val="5000"/>
            </a:schemeClr>
          </a:solidFill>
          <a:ln w="38100">
            <a:solidFill>
              <a:schemeClr val="bg1">
                <a:lumMod val="85000"/>
              </a:schemeClr>
            </a:solidFill>
          </a:ln>
          <a:effectLst/>
        </p:spPr>
        <p:txBody>
          <a:bodyPr wrap="square" lIns="0" tIns="45717" rIns="0" bIns="45717" anchor="ctr">
            <a:normAutofit/>
          </a:bodyPr>
          <a:lstStyle/>
          <a:p>
            <a:pPr algn="ctr"/>
            <a:r>
              <a:rPr lang="en-US" altLang="zh-TW" sz="2000" b="1" dirty="0">
                <a:solidFill>
                  <a:prstClr val="white"/>
                </a:solidFill>
                <a:latin typeface="源泉圓體 TTF Heavy" panose="020B0A00000000000000" pitchFamily="34" charset="-120"/>
                <a:ea typeface="源泉圓體 TTF Heavy" panose="020B0A00000000000000" pitchFamily="34" charset="-120"/>
                <a:cs typeface="+mn-ea"/>
                <a:sym typeface="+mn-lt"/>
              </a:rPr>
              <a:t>Short Agree</a:t>
            </a:r>
            <a:endParaRPr lang="zh-CN" altLang="en-US" sz="2000" b="1"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60" name="Oval 108">
            <a:extLst>
              <a:ext uri="{FF2B5EF4-FFF2-40B4-BE49-F238E27FC236}">
                <a16:creationId xmlns:a16="http://schemas.microsoft.com/office/drawing/2014/main" id="{860419BA-55D2-5DEB-2E9F-C4A0A57CE964}"/>
              </a:ext>
            </a:extLst>
          </p:cNvPr>
          <p:cNvSpPr>
            <a:spLocks noChangeArrowheads="1"/>
          </p:cNvSpPr>
          <p:nvPr/>
        </p:nvSpPr>
        <p:spPr bwMode="auto">
          <a:xfrm>
            <a:off x="8925337" y="1163567"/>
            <a:ext cx="1651168" cy="587021"/>
          </a:xfrm>
          <a:prstGeom prst="rect">
            <a:avLst/>
          </a:prstGeom>
          <a:solidFill>
            <a:schemeClr val="tx1">
              <a:lumMod val="95000"/>
              <a:lumOff val="5000"/>
            </a:schemeClr>
          </a:solidFill>
          <a:ln w="38100">
            <a:solidFill>
              <a:schemeClr val="bg1">
                <a:lumMod val="85000"/>
              </a:schemeClr>
            </a:solidFill>
          </a:ln>
          <a:effectLst/>
        </p:spPr>
        <p:txBody>
          <a:bodyPr wrap="square" lIns="0" tIns="45717" rIns="0" bIns="45717" anchor="ctr">
            <a:normAutofit/>
          </a:bodyPr>
          <a:lstStyle/>
          <a:p>
            <a:pPr algn="ctr"/>
            <a:r>
              <a:rPr lang="en-US" altLang="zh-TW" sz="2000" b="1" dirty="0">
                <a:solidFill>
                  <a:prstClr val="white"/>
                </a:solidFill>
                <a:latin typeface="源泉圓體 TTF Heavy" panose="020B0A00000000000000" pitchFamily="34" charset="-120"/>
                <a:ea typeface="源泉圓體 TTF Heavy" panose="020B0A00000000000000" pitchFamily="34" charset="-120"/>
                <a:cs typeface="+mn-ea"/>
                <a:sym typeface="+mn-lt"/>
              </a:rPr>
              <a:t>Long Agree</a:t>
            </a:r>
            <a:endParaRPr lang="zh-CN" altLang="en-US" sz="2000" b="1"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62" name="AutoShape 46">
            <a:extLst>
              <a:ext uri="{FF2B5EF4-FFF2-40B4-BE49-F238E27FC236}">
                <a16:creationId xmlns:a16="http://schemas.microsoft.com/office/drawing/2014/main" id="{BF509523-72AD-AD03-0421-9919BA42005A}"/>
              </a:ext>
            </a:extLst>
          </p:cNvPr>
          <p:cNvSpPr>
            <a:spLocks noChangeArrowheads="1"/>
          </p:cNvSpPr>
          <p:nvPr/>
        </p:nvSpPr>
        <p:spPr bwMode="auto">
          <a:xfrm rot="5400000">
            <a:off x="8099803" y="1875209"/>
            <a:ext cx="457924" cy="1124766"/>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63" name="AutoShape 46">
            <a:extLst>
              <a:ext uri="{FF2B5EF4-FFF2-40B4-BE49-F238E27FC236}">
                <a16:creationId xmlns:a16="http://schemas.microsoft.com/office/drawing/2014/main" id="{3E43DD35-8798-F94E-5B77-E507FAB63474}"/>
              </a:ext>
            </a:extLst>
          </p:cNvPr>
          <p:cNvSpPr>
            <a:spLocks noChangeArrowheads="1"/>
          </p:cNvSpPr>
          <p:nvPr/>
        </p:nvSpPr>
        <p:spPr bwMode="auto">
          <a:xfrm rot="5400000">
            <a:off x="8099803" y="2620702"/>
            <a:ext cx="457924" cy="1124766"/>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66" name="Oval 108">
            <a:extLst>
              <a:ext uri="{FF2B5EF4-FFF2-40B4-BE49-F238E27FC236}">
                <a16:creationId xmlns:a16="http://schemas.microsoft.com/office/drawing/2014/main" id="{84A8D944-3552-3FFF-0602-6D993108CEF3}"/>
              </a:ext>
            </a:extLst>
          </p:cNvPr>
          <p:cNvSpPr>
            <a:spLocks noChangeArrowheads="1"/>
          </p:cNvSpPr>
          <p:nvPr/>
        </p:nvSpPr>
        <p:spPr bwMode="auto">
          <a:xfrm>
            <a:off x="8925337" y="2051748"/>
            <a:ext cx="1651168" cy="771687"/>
          </a:xfrm>
          <a:prstGeom prst="rect">
            <a:avLst/>
          </a:prstGeom>
          <a:solidFill>
            <a:schemeClr val="tx1">
              <a:lumMod val="95000"/>
              <a:lumOff val="5000"/>
            </a:schemeClr>
          </a:solidFill>
          <a:ln w="38100">
            <a:solidFill>
              <a:schemeClr val="bg1">
                <a:lumMod val="85000"/>
              </a:schemeClr>
            </a:solidFill>
          </a:ln>
          <a:effectLst/>
        </p:spPr>
        <p:txBody>
          <a:bodyPr wrap="square" lIns="0" tIns="45717" rIns="0" bIns="45717" anchor="ctr">
            <a:normAutofit/>
          </a:bodyPr>
          <a:lstStyle/>
          <a:p>
            <a:pPr algn="ctr"/>
            <a:r>
              <a:rPr lang="en-US" altLang="zh-TW" sz="2000" b="1" dirty="0">
                <a:solidFill>
                  <a:prstClr val="white"/>
                </a:solidFill>
                <a:latin typeface="源泉圓體 TTF Heavy" panose="020B0A00000000000000" pitchFamily="34" charset="-120"/>
                <a:ea typeface="源泉圓體 TTF Heavy" panose="020B0A00000000000000" pitchFamily="34" charset="-120"/>
                <a:cs typeface="+mn-ea"/>
                <a:sym typeface="+mn-lt"/>
              </a:rPr>
              <a:t>Short Disagree</a:t>
            </a:r>
            <a:endParaRPr lang="zh-CN" altLang="en-US" sz="2000" b="1"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67" name="Oval 108">
            <a:extLst>
              <a:ext uri="{FF2B5EF4-FFF2-40B4-BE49-F238E27FC236}">
                <a16:creationId xmlns:a16="http://schemas.microsoft.com/office/drawing/2014/main" id="{478E01D5-8112-95BB-85BB-A2840985A563}"/>
              </a:ext>
            </a:extLst>
          </p:cNvPr>
          <p:cNvSpPr>
            <a:spLocks noChangeArrowheads="1"/>
          </p:cNvSpPr>
          <p:nvPr/>
        </p:nvSpPr>
        <p:spPr bwMode="auto">
          <a:xfrm>
            <a:off x="8925337" y="2877005"/>
            <a:ext cx="1651168" cy="787010"/>
          </a:xfrm>
          <a:prstGeom prst="rect">
            <a:avLst/>
          </a:prstGeom>
          <a:solidFill>
            <a:schemeClr val="tx1">
              <a:lumMod val="95000"/>
              <a:lumOff val="5000"/>
            </a:schemeClr>
          </a:solidFill>
          <a:ln w="38100">
            <a:solidFill>
              <a:schemeClr val="bg1">
                <a:lumMod val="85000"/>
              </a:schemeClr>
            </a:solidFill>
          </a:ln>
          <a:effectLst/>
        </p:spPr>
        <p:txBody>
          <a:bodyPr wrap="square" lIns="0" tIns="45717" rIns="0" bIns="45717" anchor="ctr">
            <a:normAutofit/>
          </a:bodyPr>
          <a:lstStyle/>
          <a:p>
            <a:pPr algn="ctr"/>
            <a:r>
              <a:rPr lang="en-US" altLang="zh-TW" sz="2000" b="1" dirty="0">
                <a:solidFill>
                  <a:prstClr val="white"/>
                </a:solidFill>
                <a:latin typeface="源泉圓體 TTF Heavy" panose="020B0A00000000000000" pitchFamily="34" charset="-120"/>
                <a:ea typeface="源泉圓體 TTF Heavy" panose="020B0A00000000000000" pitchFamily="34" charset="-120"/>
                <a:cs typeface="+mn-ea"/>
                <a:sym typeface="+mn-lt"/>
              </a:rPr>
              <a:t>Long Disagree</a:t>
            </a:r>
            <a:endParaRPr lang="zh-CN" altLang="en-US" sz="2000" b="1"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68" name="AutoShape 46">
            <a:extLst>
              <a:ext uri="{FF2B5EF4-FFF2-40B4-BE49-F238E27FC236}">
                <a16:creationId xmlns:a16="http://schemas.microsoft.com/office/drawing/2014/main" id="{5F02EF69-86F5-0249-9B9F-4654F26BE254}"/>
              </a:ext>
            </a:extLst>
          </p:cNvPr>
          <p:cNvSpPr>
            <a:spLocks noChangeArrowheads="1"/>
          </p:cNvSpPr>
          <p:nvPr/>
        </p:nvSpPr>
        <p:spPr bwMode="auto">
          <a:xfrm rot="5400000">
            <a:off x="8099803" y="4139212"/>
            <a:ext cx="457924" cy="1124766"/>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69" name="AutoShape 46">
            <a:extLst>
              <a:ext uri="{FF2B5EF4-FFF2-40B4-BE49-F238E27FC236}">
                <a16:creationId xmlns:a16="http://schemas.microsoft.com/office/drawing/2014/main" id="{B99841F5-BF5F-DA7A-5658-314A9537C2DF}"/>
              </a:ext>
            </a:extLst>
          </p:cNvPr>
          <p:cNvSpPr>
            <a:spLocks noChangeArrowheads="1"/>
          </p:cNvSpPr>
          <p:nvPr/>
        </p:nvSpPr>
        <p:spPr bwMode="auto">
          <a:xfrm rot="5400000">
            <a:off x="8099803" y="4884705"/>
            <a:ext cx="457924" cy="1124766"/>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70" name="Oval 108">
            <a:extLst>
              <a:ext uri="{FF2B5EF4-FFF2-40B4-BE49-F238E27FC236}">
                <a16:creationId xmlns:a16="http://schemas.microsoft.com/office/drawing/2014/main" id="{D5CF96B6-BE9A-23CA-3D6A-5940D3144EF7}"/>
              </a:ext>
            </a:extLst>
          </p:cNvPr>
          <p:cNvSpPr>
            <a:spLocks noChangeArrowheads="1"/>
          </p:cNvSpPr>
          <p:nvPr/>
        </p:nvSpPr>
        <p:spPr bwMode="auto">
          <a:xfrm>
            <a:off x="8925337" y="3784133"/>
            <a:ext cx="1651168" cy="1303306"/>
          </a:xfrm>
          <a:prstGeom prst="rect">
            <a:avLst/>
          </a:prstGeom>
          <a:solidFill>
            <a:schemeClr val="tx1">
              <a:lumMod val="95000"/>
              <a:lumOff val="5000"/>
            </a:schemeClr>
          </a:solidFill>
          <a:ln w="38100">
            <a:solidFill>
              <a:schemeClr val="bg1">
                <a:lumMod val="85000"/>
              </a:schemeClr>
            </a:solidFill>
          </a:ln>
          <a:effectLst/>
        </p:spPr>
        <p:txBody>
          <a:bodyPr wrap="square" lIns="0" tIns="45717" rIns="0" bIns="45717" anchor="ctr">
            <a:normAutofit lnSpcReduction="10000"/>
          </a:bodyPr>
          <a:lstStyle/>
          <a:p>
            <a:pPr algn="ctr"/>
            <a:r>
              <a:rPr lang="en-US" altLang="zh-TW" sz="2000" b="1" dirty="0">
                <a:solidFill>
                  <a:prstClr val="white"/>
                </a:solidFill>
                <a:latin typeface="源泉圓體 TTF Heavy" panose="020B0A00000000000000" pitchFamily="34" charset="-120"/>
                <a:ea typeface="源泉圓體 TTF Heavy" panose="020B0A00000000000000" pitchFamily="34" charset="-120"/>
                <a:cs typeface="+mn-ea"/>
                <a:sym typeface="+mn-lt"/>
              </a:rPr>
              <a:t>Short</a:t>
            </a:r>
          </a:p>
          <a:p>
            <a:pPr algn="ctr"/>
            <a:r>
              <a:rPr lang="en-US" altLang="zh-TW" sz="2000" b="1" dirty="0">
                <a:solidFill>
                  <a:prstClr val="white"/>
                </a:solidFill>
                <a:latin typeface="源泉圓體 TTF Heavy" panose="020B0A00000000000000" pitchFamily="34" charset="-120"/>
                <a:ea typeface="源泉圓體 TTF Heavy" panose="020B0A00000000000000" pitchFamily="34" charset="-120"/>
                <a:cs typeface="+mn-ea"/>
                <a:sym typeface="+mn-lt"/>
              </a:rPr>
              <a:t>Agree</a:t>
            </a:r>
          </a:p>
          <a:p>
            <a:pPr algn="ctr"/>
            <a:r>
              <a:rPr lang="en-US" altLang="zh-TW" sz="2000" b="1" dirty="0">
                <a:solidFill>
                  <a:prstClr val="white"/>
                </a:solidFill>
                <a:latin typeface="源泉圓體 TTF Heavy" panose="020B0A00000000000000" pitchFamily="34" charset="-120"/>
                <a:ea typeface="源泉圓體 TTF Heavy" panose="020B0A00000000000000" pitchFamily="34" charset="-120"/>
                <a:cs typeface="+mn-ea"/>
                <a:sym typeface="+mn-lt"/>
              </a:rPr>
              <a:t>+</a:t>
            </a:r>
          </a:p>
          <a:p>
            <a:pPr algn="ctr"/>
            <a:r>
              <a:rPr lang="en-US" altLang="zh-TW" sz="2000" b="1" dirty="0">
                <a:solidFill>
                  <a:prstClr val="white"/>
                </a:solidFill>
                <a:latin typeface="源泉圓體 TTF Heavy" panose="020B0A00000000000000" pitchFamily="34" charset="-120"/>
                <a:ea typeface="源泉圓體 TTF Heavy" panose="020B0A00000000000000" pitchFamily="34" charset="-120"/>
                <a:cs typeface="+mn-ea"/>
                <a:sym typeface="+mn-lt"/>
              </a:rPr>
              <a:t> Disagree</a:t>
            </a:r>
            <a:endParaRPr lang="zh-CN" altLang="en-US" sz="2000" b="1"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71" name="Oval 108">
            <a:extLst>
              <a:ext uri="{FF2B5EF4-FFF2-40B4-BE49-F238E27FC236}">
                <a16:creationId xmlns:a16="http://schemas.microsoft.com/office/drawing/2014/main" id="{6EF67ECF-4306-650D-5810-3D99647F9474}"/>
              </a:ext>
            </a:extLst>
          </p:cNvPr>
          <p:cNvSpPr>
            <a:spLocks noChangeArrowheads="1"/>
          </p:cNvSpPr>
          <p:nvPr/>
        </p:nvSpPr>
        <p:spPr bwMode="auto">
          <a:xfrm>
            <a:off x="8925337" y="5141008"/>
            <a:ext cx="1651168" cy="1576784"/>
          </a:xfrm>
          <a:prstGeom prst="rect">
            <a:avLst/>
          </a:prstGeom>
          <a:solidFill>
            <a:schemeClr val="tx1">
              <a:lumMod val="95000"/>
              <a:lumOff val="5000"/>
            </a:schemeClr>
          </a:solidFill>
          <a:ln w="38100">
            <a:solidFill>
              <a:schemeClr val="bg1">
                <a:lumMod val="85000"/>
              </a:schemeClr>
            </a:solidFill>
          </a:ln>
          <a:effectLst/>
        </p:spPr>
        <p:txBody>
          <a:bodyPr wrap="square" lIns="0" tIns="45717" rIns="0" bIns="45717" anchor="ctr">
            <a:normAutofit/>
          </a:bodyPr>
          <a:lstStyle/>
          <a:p>
            <a:pPr algn="ctr"/>
            <a:r>
              <a:rPr lang="en-US" altLang="zh-TW" sz="2000" b="1" dirty="0">
                <a:solidFill>
                  <a:prstClr val="white"/>
                </a:solidFill>
                <a:latin typeface="源泉圓體 TTF Heavy" panose="020B0A00000000000000" pitchFamily="34" charset="-120"/>
                <a:ea typeface="源泉圓體 TTF Heavy" panose="020B0A00000000000000" pitchFamily="34" charset="-120"/>
                <a:cs typeface="+mn-ea"/>
                <a:sym typeface="+mn-lt"/>
              </a:rPr>
              <a:t>Long</a:t>
            </a:r>
          </a:p>
          <a:p>
            <a:pPr algn="ctr"/>
            <a:r>
              <a:rPr lang="en-US" altLang="zh-TW" sz="2000" b="1" dirty="0">
                <a:solidFill>
                  <a:prstClr val="white"/>
                </a:solidFill>
                <a:latin typeface="源泉圓體 TTF Heavy" panose="020B0A00000000000000" pitchFamily="34" charset="-120"/>
                <a:ea typeface="源泉圓體 TTF Heavy" panose="020B0A00000000000000" pitchFamily="34" charset="-120"/>
                <a:cs typeface="+mn-ea"/>
                <a:sym typeface="+mn-lt"/>
              </a:rPr>
              <a:t>Agree</a:t>
            </a:r>
          </a:p>
          <a:p>
            <a:pPr algn="ctr"/>
            <a:r>
              <a:rPr lang="en-US" altLang="zh-TW" sz="2000" b="1" dirty="0">
                <a:solidFill>
                  <a:prstClr val="white"/>
                </a:solidFill>
                <a:latin typeface="源泉圓體 TTF Heavy" panose="020B0A00000000000000" pitchFamily="34" charset="-120"/>
                <a:ea typeface="源泉圓體 TTF Heavy" panose="020B0A00000000000000" pitchFamily="34" charset="-120"/>
                <a:cs typeface="+mn-ea"/>
                <a:sym typeface="+mn-lt"/>
              </a:rPr>
              <a:t>+</a:t>
            </a:r>
          </a:p>
          <a:p>
            <a:pPr algn="ctr"/>
            <a:r>
              <a:rPr lang="en-US" altLang="zh-TW" sz="2000" b="1" dirty="0">
                <a:solidFill>
                  <a:prstClr val="white"/>
                </a:solidFill>
                <a:latin typeface="源泉圓體 TTF Heavy" panose="020B0A00000000000000" pitchFamily="34" charset="-120"/>
                <a:ea typeface="源泉圓體 TTF Heavy" panose="020B0A00000000000000" pitchFamily="34" charset="-120"/>
                <a:cs typeface="+mn-ea"/>
                <a:sym typeface="+mn-lt"/>
              </a:rPr>
              <a:t> Disagree</a:t>
            </a:r>
            <a:endParaRPr lang="zh-CN" altLang="en-US" sz="2000" b="1"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73" name="文字方塊 72">
            <a:extLst>
              <a:ext uri="{FF2B5EF4-FFF2-40B4-BE49-F238E27FC236}">
                <a16:creationId xmlns:a16="http://schemas.microsoft.com/office/drawing/2014/main" id="{A685EABB-65B5-52E4-3EC5-6856E557861A}"/>
              </a:ext>
            </a:extLst>
          </p:cNvPr>
          <p:cNvSpPr txBox="1"/>
          <p:nvPr/>
        </p:nvSpPr>
        <p:spPr>
          <a:xfrm>
            <a:off x="3846086" y="5967127"/>
            <a:ext cx="2786230" cy="646331"/>
          </a:xfrm>
          <a:prstGeom prst="rect">
            <a:avLst/>
          </a:prstGeom>
          <a:noFill/>
        </p:spPr>
        <p:txBody>
          <a:bodyPr wrap="square" rtlCol="0">
            <a:spAutoFit/>
          </a:bodyPr>
          <a:lstStyle/>
          <a:p>
            <a:r>
              <a:rPr lang="en-US" altLang="zh-TW" dirty="0">
                <a:latin typeface="源泉圓體 TTF Heavy" panose="020B0A00000000000000" pitchFamily="34" charset="-120"/>
                <a:ea typeface="源泉圓體 TTF Heavy" panose="020B0A00000000000000" pitchFamily="34" charset="-120"/>
              </a:rPr>
              <a:t>Transformer</a:t>
            </a:r>
          </a:p>
          <a:p>
            <a:r>
              <a:rPr lang="en-US" altLang="zh-TW" dirty="0">
                <a:latin typeface="源泉圓體 TTF Heavy" panose="020B0A00000000000000" pitchFamily="34" charset="-120"/>
                <a:ea typeface="源泉圓體 TTF Heavy" panose="020B0A00000000000000" pitchFamily="34" charset="-120"/>
              </a:rPr>
              <a:t>(Sequence extraction)</a:t>
            </a:r>
            <a:endParaRPr lang="zh-TW" altLang="en-US" dirty="0">
              <a:latin typeface="源泉圓體 TTF Heavy" panose="020B0A00000000000000" pitchFamily="34" charset="-120"/>
              <a:ea typeface="源泉圓體 TTF Heavy" panose="020B0A00000000000000" pitchFamily="34" charset="-120"/>
            </a:endParaRPr>
          </a:p>
        </p:txBody>
      </p:sp>
      <p:sp>
        <p:nvSpPr>
          <p:cNvPr id="75" name="Oval 108">
            <a:extLst>
              <a:ext uri="{FF2B5EF4-FFF2-40B4-BE49-F238E27FC236}">
                <a16:creationId xmlns:a16="http://schemas.microsoft.com/office/drawing/2014/main" id="{6984FD87-293E-75AA-A0F2-C7C12B2F7204}"/>
              </a:ext>
            </a:extLst>
          </p:cNvPr>
          <p:cNvSpPr>
            <a:spLocks noChangeArrowheads="1"/>
          </p:cNvSpPr>
          <p:nvPr/>
        </p:nvSpPr>
        <p:spPr bwMode="auto">
          <a:xfrm>
            <a:off x="3303402" y="6061329"/>
            <a:ext cx="450746" cy="457925"/>
          </a:xfrm>
          <a:prstGeom prst="rect">
            <a:avLst/>
          </a:prstGeom>
          <a:solidFill>
            <a:schemeClr val="tx1">
              <a:lumMod val="95000"/>
              <a:lumOff val="5000"/>
            </a:schemeClr>
          </a:solidFill>
          <a:ln w="38100">
            <a:solidFill>
              <a:schemeClr val="bg1">
                <a:lumMod val="85000"/>
              </a:schemeClr>
            </a:solidFill>
          </a:ln>
          <a:effectLst/>
        </p:spPr>
        <p:txBody>
          <a:bodyPr wrap="square" lIns="0" tIns="45717" rIns="0" bIns="45717" anchor="ctr">
            <a:normAutofit/>
          </a:bodyPr>
          <a:lstStyle/>
          <a:p>
            <a:pPr algn="ctr"/>
            <a:endParaRPr lang="zh-CN" altLang="en-US" sz="2000" b="1"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76" name="AutoShape 46">
            <a:extLst>
              <a:ext uri="{FF2B5EF4-FFF2-40B4-BE49-F238E27FC236}">
                <a16:creationId xmlns:a16="http://schemas.microsoft.com/office/drawing/2014/main" id="{56C9D4DF-0EB7-EA12-1EE1-50EF68DBDD8E}"/>
              </a:ext>
            </a:extLst>
          </p:cNvPr>
          <p:cNvSpPr>
            <a:spLocks noChangeArrowheads="1"/>
          </p:cNvSpPr>
          <p:nvPr/>
        </p:nvSpPr>
        <p:spPr bwMode="auto">
          <a:xfrm rot="5400000">
            <a:off x="10637786" y="3368153"/>
            <a:ext cx="685233" cy="654774"/>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77" name="文字方塊 76">
            <a:extLst>
              <a:ext uri="{FF2B5EF4-FFF2-40B4-BE49-F238E27FC236}">
                <a16:creationId xmlns:a16="http://schemas.microsoft.com/office/drawing/2014/main" id="{5772360C-BFEF-93C9-C31C-54E4771E106E}"/>
              </a:ext>
            </a:extLst>
          </p:cNvPr>
          <p:cNvSpPr txBox="1"/>
          <p:nvPr/>
        </p:nvSpPr>
        <p:spPr>
          <a:xfrm>
            <a:off x="11264770" y="3479922"/>
            <a:ext cx="941155" cy="369332"/>
          </a:xfrm>
          <a:prstGeom prst="rect">
            <a:avLst/>
          </a:prstGeom>
          <a:noFill/>
        </p:spPr>
        <p:txBody>
          <a:bodyPr wrap="none" rtlCol="0">
            <a:spAutoFit/>
          </a:bodyPr>
          <a:lstStyle/>
          <a:p>
            <a:r>
              <a:rPr lang="en-US" altLang="zh-TW" b="1" dirty="0">
                <a:latin typeface="Times New Roman" panose="02020603050405020304" pitchFamily="18" charset="0"/>
                <a:cs typeface="Times New Roman" panose="02020603050405020304" pitchFamily="18" charset="0"/>
              </a:rPr>
              <a:t>(q’ ,  r’)</a:t>
            </a:r>
            <a:endParaRPr lang="zh-TW"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8109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B7AA5968-7762-4759-9A21-3EFB454BC767}"/>
              </a:ext>
            </a:extLst>
          </p:cNvPr>
          <p:cNvGrpSpPr/>
          <p:nvPr/>
        </p:nvGrpSpPr>
        <p:grpSpPr>
          <a:xfrm>
            <a:off x="849041" y="1063157"/>
            <a:ext cx="4332113" cy="1281796"/>
            <a:chOff x="6012985" y="1844372"/>
            <a:chExt cx="4332113" cy="1281796"/>
          </a:xfrm>
        </p:grpSpPr>
        <p:sp>
          <p:nvSpPr>
            <p:cNvPr id="12" name="ValueBack1">
              <a:extLst>
                <a:ext uri="{FF2B5EF4-FFF2-40B4-BE49-F238E27FC236}">
                  <a16:creationId xmlns:a16="http://schemas.microsoft.com/office/drawing/2014/main" id="{314D0A5D-4A3F-42EF-8093-4FCA4AA70077}"/>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01</a:t>
              </a:r>
            </a:p>
          </p:txBody>
        </p:sp>
        <p:sp>
          <p:nvSpPr>
            <p:cNvPr id="13" name="ValueBack1">
              <a:extLst>
                <a:ext uri="{FF2B5EF4-FFF2-40B4-BE49-F238E27FC236}">
                  <a16:creationId xmlns:a16="http://schemas.microsoft.com/office/drawing/2014/main" id="{8FEC983B-43C6-42BB-B42D-5EFB115B839C}"/>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p:sp>
          <p:nvSpPr>
            <p:cNvPr id="14" name="文本框 13">
              <a:extLst>
                <a:ext uri="{FF2B5EF4-FFF2-40B4-BE49-F238E27FC236}">
                  <a16:creationId xmlns:a16="http://schemas.microsoft.com/office/drawing/2014/main" id="{F7EC7173-8754-478C-AD2B-0A18743D24F7}"/>
                </a:ext>
              </a:extLst>
            </p:cNvPr>
            <p:cNvSpPr txBox="1"/>
            <p:nvPr/>
          </p:nvSpPr>
          <p:spPr>
            <a:xfrm>
              <a:off x="6012985" y="2295171"/>
              <a:ext cx="4332113" cy="830997"/>
            </a:xfrm>
            <a:prstGeom prst="rect">
              <a:avLst/>
            </a:prstGeom>
            <a:noFill/>
          </p:spPr>
          <p:txBody>
            <a:bodyPr wrap="square" lIns="91440" tIns="45720" rIns="91440" bIns="45720" rtlCol="0" anchor="t">
              <a:spAutoFit/>
            </a:bodyPr>
            <a:lstStyle/>
            <a:p>
              <a:pPr defTabSz="457200"/>
              <a:r>
                <a:rPr lang="zh-TW" altLang="en-US" sz="1600" b="1" dirty="0">
                  <a:solidFill>
                    <a:schemeClr val="tx1">
                      <a:lumMod val="85000"/>
                      <a:lumOff val="15000"/>
                    </a:schemeClr>
                  </a:solidFill>
                  <a:latin typeface="Times New Roman"/>
                  <a:ea typeface="標楷體"/>
                  <a:cs typeface="+mn-ea"/>
                  <a:sym typeface="+mn-lt"/>
                </a:rPr>
                <a:t>預訓練權重 </a:t>
              </a:r>
              <a:r>
                <a:rPr lang="en-US" altLang="zh-TW" sz="1600" b="1" dirty="0">
                  <a:solidFill>
                    <a:schemeClr val="tx1">
                      <a:lumMod val="85000"/>
                      <a:lumOff val="15000"/>
                    </a:schemeClr>
                  </a:solidFill>
                  <a:latin typeface="Times New Roman"/>
                  <a:ea typeface="標楷體"/>
                  <a:cs typeface="+mn-ea"/>
                  <a:sym typeface="+mn-lt"/>
                </a:rPr>
                <a:t>:</a:t>
              </a:r>
              <a:r>
                <a:rPr lang="zh-TW" altLang="en-US" sz="1600" b="1" dirty="0">
                  <a:solidFill>
                    <a:schemeClr val="tx1">
                      <a:lumMod val="85000"/>
                      <a:lumOff val="15000"/>
                    </a:schemeClr>
                  </a:solidFill>
                  <a:latin typeface="Times New Roman"/>
                  <a:ea typeface="標楷體"/>
                  <a:cs typeface="+mn-ea"/>
                  <a:sym typeface="+mn-lt"/>
                </a:rPr>
                <a:t>  </a:t>
              </a:r>
              <a:r>
                <a:rPr lang="zh-TW" altLang="en-US" sz="1600" dirty="0">
                  <a:solidFill>
                    <a:schemeClr val="tx1">
                      <a:lumMod val="85000"/>
                      <a:lumOff val="15000"/>
                    </a:schemeClr>
                  </a:solidFill>
                  <a:latin typeface="Times New Roman"/>
                  <a:ea typeface="標楷體"/>
                  <a:cs typeface="+mn-lt"/>
                  <a:sym typeface="+mn-lt"/>
                </a:rPr>
                <a:t>"bert-base-cased"</a:t>
              </a:r>
              <a:endParaRPr lang="zh-TW" altLang="en-US" dirty="0">
                <a:solidFill>
                  <a:schemeClr val="tx1">
                    <a:lumMod val="85000"/>
                    <a:lumOff val="15000"/>
                  </a:schemeClr>
                </a:solidFill>
                <a:latin typeface="微软雅黑"/>
                <a:ea typeface="微软雅黑"/>
                <a:cs typeface="+mn-lt"/>
                <a:sym typeface="+mn-lt"/>
              </a:endParaRPr>
            </a:p>
            <a:p>
              <a:pPr defTabSz="457200"/>
              <a:r>
                <a:rPr lang="zh-TW" altLang="en-US" sz="1600" b="1" dirty="0">
                  <a:solidFill>
                    <a:schemeClr val="tx1">
                      <a:lumMod val="85000"/>
                      <a:lumOff val="15000"/>
                    </a:schemeClr>
                  </a:solidFill>
                  <a:latin typeface="Times New Roman"/>
                  <a:ea typeface="標楷體"/>
                  <a:cs typeface="+mn-ea"/>
                  <a:sym typeface="+mn-lt"/>
                </a:rPr>
                <a:t>模型 </a:t>
              </a:r>
              <a:r>
                <a:rPr lang="en-US" altLang="zh-TW" sz="1600" b="1" dirty="0">
                  <a:solidFill>
                    <a:schemeClr val="tx1">
                      <a:lumMod val="85000"/>
                      <a:lumOff val="15000"/>
                    </a:schemeClr>
                  </a:solidFill>
                  <a:latin typeface="Times New Roman"/>
                  <a:ea typeface="標楷體"/>
                  <a:cs typeface="+mn-ea"/>
                  <a:sym typeface="+mn-lt"/>
                </a:rPr>
                <a:t>:</a:t>
              </a:r>
              <a:r>
                <a:rPr lang="zh-TW" altLang="en-US" sz="1600" b="1" dirty="0">
                  <a:solidFill>
                    <a:schemeClr val="tx1">
                      <a:lumMod val="85000"/>
                      <a:lumOff val="15000"/>
                    </a:schemeClr>
                  </a:solidFill>
                  <a:latin typeface="Times New Roman"/>
                  <a:ea typeface="標楷體"/>
                  <a:cs typeface="+mn-ea"/>
                  <a:sym typeface="+mn-lt"/>
                </a:rPr>
                <a:t> </a:t>
              </a:r>
              <a:r>
                <a:rPr lang="zh-TW" altLang="en-US" sz="1600" dirty="0">
                  <a:solidFill>
                    <a:schemeClr val="tx1">
                      <a:lumMod val="85000"/>
                      <a:lumOff val="15000"/>
                    </a:schemeClr>
                  </a:solidFill>
                  <a:latin typeface="Times New Roman"/>
                  <a:ea typeface="標楷體"/>
                  <a:cs typeface="+mn-ea"/>
                  <a:sym typeface="+mn-lt"/>
                </a:rPr>
                <a:t>BertForSequenceClassification</a:t>
              </a:r>
              <a:endParaRPr lang="zh-TW" altLang="en-US" sz="1600" dirty="0">
                <a:solidFill>
                  <a:schemeClr val="tx1">
                    <a:lumMod val="85000"/>
                    <a:lumOff val="15000"/>
                  </a:schemeClr>
                </a:solidFill>
                <a:latin typeface="Times New Roman"/>
                <a:ea typeface="標楷體"/>
                <a:cs typeface="+mn-ea"/>
              </a:endParaRPr>
            </a:p>
            <a:p>
              <a:pPr defTabSz="457200"/>
              <a:endPar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endParaRPr>
            </a:p>
          </p:txBody>
        </p:sp>
        <p:sp>
          <p:nvSpPr>
            <p:cNvPr id="15" name="文本框 14">
              <a:extLst>
                <a:ext uri="{FF2B5EF4-FFF2-40B4-BE49-F238E27FC236}">
                  <a16:creationId xmlns:a16="http://schemas.microsoft.com/office/drawing/2014/main" id="{A3DB799A-6EE1-4F8D-8CAD-4A21BCF447B8}"/>
                </a:ext>
              </a:extLst>
            </p:cNvPr>
            <p:cNvSpPr txBox="1"/>
            <p:nvPr/>
          </p:nvSpPr>
          <p:spPr>
            <a:xfrm>
              <a:off x="6877484" y="1844372"/>
              <a:ext cx="2338604" cy="507831"/>
            </a:xfrm>
            <a:prstGeom prst="rect">
              <a:avLst/>
            </a:prstGeom>
            <a:noFill/>
          </p:spPr>
          <p:txBody>
            <a:bodyPr wrap="square" rtlCol="0">
              <a:spAutoFit/>
            </a:bodyPr>
            <a:lstStyle/>
            <a:p>
              <a:pPr defTabSz="457200">
                <a:lnSpc>
                  <a:spcPct val="150000"/>
                </a:lnSpc>
              </a:pPr>
              <a:r>
                <a:rPr lang="zh-TW" altLang="en-US" b="1" dirty="0">
                  <a:solidFill>
                    <a:prstClr val="black"/>
                  </a:solidFill>
                  <a:cs typeface="+mn-ea"/>
                  <a:sym typeface="+mn-lt"/>
                </a:rPr>
                <a:t>模型與預訓練權重</a:t>
              </a:r>
              <a:endParaRPr lang="en-US" altLang="zh-CN" b="1" dirty="0">
                <a:solidFill>
                  <a:prstClr val="black"/>
                </a:solidFill>
                <a:cs typeface="+mn-ea"/>
                <a:sym typeface="+mn-lt"/>
              </a:endParaRPr>
            </a:p>
          </p:txBody>
        </p:sp>
      </p:grpSp>
      <p:grpSp>
        <p:nvGrpSpPr>
          <p:cNvPr id="26" name="组合 25">
            <a:extLst>
              <a:ext uri="{FF2B5EF4-FFF2-40B4-BE49-F238E27FC236}">
                <a16:creationId xmlns:a16="http://schemas.microsoft.com/office/drawing/2014/main" id="{B7AA5968-7762-4759-9A21-3EFB454BC767}"/>
              </a:ext>
            </a:extLst>
          </p:cNvPr>
          <p:cNvGrpSpPr/>
          <p:nvPr/>
        </p:nvGrpSpPr>
        <p:grpSpPr>
          <a:xfrm>
            <a:off x="858231" y="2241913"/>
            <a:ext cx="4208681" cy="1523372"/>
            <a:chOff x="5994400" y="1849017"/>
            <a:chExt cx="4208681" cy="1523372"/>
          </a:xfrm>
        </p:grpSpPr>
        <p:sp>
          <p:nvSpPr>
            <p:cNvPr id="27" name="ValueBack1">
              <a:extLst>
                <a:ext uri="{FF2B5EF4-FFF2-40B4-BE49-F238E27FC236}">
                  <a16:creationId xmlns:a16="http://schemas.microsoft.com/office/drawing/2014/main" id="{314D0A5D-4A3F-42EF-8093-4FCA4AA70077}"/>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02</a:t>
              </a:r>
            </a:p>
          </p:txBody>
        </p:sp>
        <p:sp>
          <p:nvSpPr>
            <p:cNvPr id="28" name="ValueBack1">
              <a:extLst>
                <a:ext uri="{FF2B5EF4-FFF2-40B4-BE49-F238E27FC236}">
                  <a16:creationId xmlns:a16="http://schemas.microsoft.com/office/drawing/2014/main" id="{8FEC983B-43C6-42BB-B42D-5EFB115B839C}"/>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p:sp>
          <p:nvSpPr>
            <p:cNvPr id="29" name="文本框 28">
              <a:extLst>
                <a:ext uri="{FF2B5EF4-FFF2-40B4-BE49-F238E27FC236}">
                  <a16:creationId xmlns:a16="http://schemas.microsoft.com/office/drawing/2014/main" id="{F7EC7173-8754-478C-AD2B-0A18743D24F7}"/>
                </a:ext>
              </a:extLst>
            </p:cNvPr>
            <p:cNvSpPr txBox="1"/>
            <p:nvPr/>
          </p:nvSpPr>
          <p:spPr>
            <a:xfrm>
              <a:off x="5994400" y="2295171"/>
              <a:ext cx="3779645" cy="1077218"/>
            </a:xfrm>
            <a:prstGeom prst="rect">
              <a:avLst/>
            </a:prstGeom>
            <a:noFill/>
          </p:spPr>
          <p:txBody>
            <a:bodyPr wrap="square" rtlCol="0">
              <a:spAutoFit/>
            </a:bodyPr>
            <a:lstStyle/>
            <a:p>
              <a:pPr defTabSz="457200"/>
              <a:r>
                <a:rPr lang="zh-TW" altLang="en-US"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模型準確度 </a:t>
              </a:r>
              <a:r>
                <a:rPr lang="en-US" altLang="zh-TW"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80.32%</a:t>
              </a:r>
            </a:p>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將</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q</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跟</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r</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的句子一起做</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Word embedding</a:t>
              </a:r>
            </a:p>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經</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Encoder</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和</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Pooler</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後得到</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Sequence output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進到</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linear classifier </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做分類</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p:txBody>
        </p:sp>
        <p:sp>
          <p:nvSpPr>
            <p:cNvPr id="30" name="文本框 29">
              <a:extLst>
                <a:ext uri="{FF2B5EF4-FFF2-40B4-BE49-F238E27FC236}">
                  <a16:creationId xmlns:a16="http://schemas.microsoft.com/office/drawing/2014/main" id="{A3DB799A-6EE1-4F8D-8CAD-4A21BCF447B8}"/>
                </a:ext>
              </a:extLst>
            </p:cNvPr>
            <p:cNvSpPr txBox="1"/>
            <p:nvPr/>
          </p:nvSpPr>
          <p:spPr>
            <a:xfrm>
              <a:off x="6907834" y="1849017"/>
              <a:ext cx="3295247" cy="458715"/>
            </a:xfrm>
            <a:prstGeom prst="rect">
              <a:avLst/>
            </a:prstGeom>
            <a:noFill/>
          </p:spPr>
          <p:txBody>
            <a:bodyPr wrap="square" lIns="91440" tIns="45720" rIns="91440" bIns="45720" rtlCol="0" anchor="t">
              <a:spAutoFit/>
            </a:bodyPr>
            <a:lstStyle/>
            <a:p>
              <a:pPr defTabSz="457200">
                <a:lnSpc>
                  <a:spcPct val="150000"/>
                </a:lnSpc>
              </a:pPr>
              <a:r>
                <a:rPr lang="zh-TW" altLang="en-US" b="1" dirty="0">
                  <a:cs typeface="+mn-ea"/>
                  <a:sym typeface="+mn-lt"/>
                </a:rPr>
                <a:t>將 </a:t>
              </a:r>
              <a:r>
                <a:rPr lang="en-US" altLang="zh-TW" b="1" dirty="0">
                  <a:cs typeface="+mn-ea"/>
                  <a:sym typeface="+mn-lt"/>
                </a:rPr>
                <a:t>(</a:t>
              </a:r>
              <a:r>
                <a:rPr lang="en-US" altLang="zh-TW" b="1" dirty="0">
                  <a:latin typeface="Times New Roman"/>
                  <a:cs typeface="Times New Roman"/>
                  <a:sym typeface="+mn-lt"/>
                </a:rPr>
                <a:t>q , r , s</a:t>
              </a:r>
              <a:r>
                <a:rPr lang="en-US" altLang="zh-TW" b="1" dirty="0">
                  <a:latin typeface="微软雅黑"/>
                  <a:cs typeface="Times New Roman"/>
                  <a:sym typeface="+mn-lt"/>
                </a:rPr>
                <a:t>)</a:t>
              </a:r>
              <a:r>
                <a:rPr lang="en-US" altLang="zh-TW" b="1" dirty="0">
                  <a:cs typeface="+mn-ea"/>
                  <a:sym typeface="+mn-lt"/>
                </a:rPr>
                <a:t> </a:t>
              </a:r>
              <a:r>
                <a:rPr lang="zh-TW" altLang="en-US" b="1" dirty="0">
                  <a:cs typeface="+mn-ea"/>
                  <a:sym typeface="+mn-lt"/>
                </a:rPr>
                <a:t>丟入訓練</a:t>
              </a:r>
              <a:endParaRPr lang="en-US" altLang="zh-CN" b="1" dirty="0">
                <a:cs typeface="+mn-ea"/>
                <a:sym typeface="+mn-lt"/>
              </a:endParaRPr>
            </a:p>
          </p:txBody>
        </p:sp>
      </p:grpSp>
      <p:grpSp>
        <p:nvGrpSpPr>
          <p:cNvPr id="31" name="组合 30">
            <a:extLst>
              <a:ext uri="{FF2B5EF4-FFF2-40B4-BE49-F238E27FC236}">
                <a16:creationId xmlns:a16="http://schemas.microsoft.com/office/drawing/2014/main" id="{B7AA5968-7762-4759-9A21-3EFB454BC767}"/>
              </a:ext>
            </a:extLst>
          </p:cNvPr>
          <p:cNvGrpSpPr/>
          <p:nvPr/>
        </p:nvGrpSpPr>
        <p:grpSpPr>
          <a:xfrm>
            <a:off x="841844" y="3904873"/>
            <a:ext cx="5108773" cy="2008399"/>
            <a:chOff x="5994400" y="1856432"/>
            <a:chExt cx="5085315" cy="2008399"/>
          </a:xfrm>
        </p:grpSpPr>
        <p:sp>
          <p:nvSpPr>
            <p:cNvPr id="32" name="ValueBack1">
              <a:extLst>
                <a:ext uri="{FF2B5EF4-FFF2-40B4-BE49-F238E27FC236}">
                  <a16:creationId xmlns:a16="http://schemas.microsoft.com/office/drawing/2014/main" id="{314D0A5D-4A3F-42EF-8093-4FCA4AA70077}"/>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a:t>
              </a:r>
              <a:r>
                <a:rPr lang="en-US" altLang="zh-TW" sz="1400" dirty="0">
                  <a:solidFill>
                    <a:prstClr val="white"/>
                  </a:solidFill>
                  <a:latin typeface="源泉圓體 TTF Heavy" panose="020B0A00000000000000" pitchFamily="34" charset="-120"/>
                  <a:ea typeface="源泉圓體 TTF Heavy" panose="020B0A00000000000000" pitchFamily="34" charset="-120"/>
                  <a:cs typeface="+mn-ea"/>
                  <a:sym typeface="+mn-lt"/>
                </a:rPr>
                <a:t>3</a:t>
              </a:r>
              <a:endPar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33" name="ValueBack1">
              <a:extLst>
                <a:ext uri="{FF2B5EF4-FFF2-40B4-BE49-F238E27FC236}">
                  <a16:creationId xmlns:a16="http://schemas.microsoft.com/office/drawing/2014/main" id="{8FEC983B-43C6-42BB-B42D-5EFB115B839C}"/>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F7EC7173-8754-478C-AD2B-0A18743D24F7}"/>
                    </a:ext>
                  </a:extLst>
                </p:cNvPr>
                <p:cNvSpPr txBox="1"/>
                <p:nvPr/>
              </p:nvSpPr>
              <p:spPr>
                <a:xfrm>
                  <a:off x="5994400" y="2295171"/>
                  <a:ext cx="4025455" cy="1569660"/>
                </a:xfrm>
                <a:prstGeom prst="rect">
                  <a:avLst/>
                </a:prstGeom>
                <a:noFill/>
              </p:spPr>
              <p:txBody>
                <a:bodyPr wrap="square" rtlCol="0">
                  <a:spAutoFit/>
                </a:bodyPr>
                <a:lstStyle/>
                <a:p>
                  <a:pPr defTabSz="457200"/>
                  <a:r>
                    <a:rPr lang="zh-TW" altLang="en-US"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總共分三個</a:t>
                  </a:r>
                  <a:r>
                    <a:rPr lang="en-US" altLang="zh-TW"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Case:</a:t>
                  </a:r>
                </a:p>
                <a:p>
                  <a:pPr defTabSz="457200"/>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0:</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s = Agree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&amp;</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s’</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Agree</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a:p>
                  <a:pPr defTabSz="457200"/>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1: </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s = </a:t>
                  </a:r>
                  <a:r>
                    <a:rPr lang="en-US" altLang="zh-TW" sz="1600" dirty="0" err="1">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Disa</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gree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&amp;</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s’</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err="1">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Disa</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gree</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a:p>
                  <a:pPr defTabSz="457200"/>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2: </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s </a:t>
                  </a:r>
                  <a14:m>
                    <m:oMath xmlns:m="http://schemas.openxmlformats.org/officeDocument/2006/math">
                      <m:r>
                        <a:rPr lang="en-US" altLang="zh-TW" sz="1600">
                          <a:solidFill>
                            <a:schemeClr val="tx1">
                              <a:lumMod val="85000"/>
                              <a:lumOff val="15000"/>
                            </a:schemeClr>
                          </a:solidFill>
                          <a:latin typeface="Cambria Math" panose="02040503050406030204" pitchFamily="18" charset="0"/>
                          <a:cs typeface="+mn-ea"/>
                        </a:rPr>
                        <m:t>≠</m:t>
                      </m:r>
                    </m:oMath>
                  </a14:m>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s’</a:t>
                  </a:r>
                </a:p>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遇同一</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ID</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不同</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Case</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的結果採投票表決</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若同票則選</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Case3</a:t>
                  </a:r>
                </a:p>
              </p:txBody>
            </p:sp>
          </mc:Choice>
          <mc:Fallback xmlns="">
            <p:sp>
              <p:nvSpPr>
                <p:cNvPr id="34" name="文本框 33">
                  <a:extLst>
                    <a:ext uri="{FF2B5EF4-FFF2-40B4-BE49-F238E27FC236}">
                      <a16:creationId xmlns:a16="http://schemas.microsoft.com/office/drawing/2014/main" id="{F7EC7173-8754-478C-AD2B-0A18743D24F7}"/>
                    </a:ext>
                  </a:extLst>
                </p:cNvPr>
                <p:cNvSpPr txBox="1">
                  <a:spLocks noRot="1" noChangeAspect="1" noMove="1" noResize="1" noEditPoints="1" noAdjustHandles="1" noChangeArrowheads="1" noChangeShapeType="1" noTextEdit="1"/>
                </p:cNvSpPr>
                <p:nvPr/>
              </p:nvSpPr>
              <p:spPr>
                <a:xfrm>
                  <a:off x="5994400" y="2295171"/>
                  <a:ext cx="4025455" cy="1569660"/>
                </a:xfrm>
                <a:prstGeom prst="rect">
                  <a:avLst/>
                </a:prstGeom>
                <a:blipFill>
                  <a:blip r:embed="rId3"/>
                  <a:stretch>
                    <a:fillRect l="-754" t="-1167" b="-4280"/>
                  </a:stretch>
                </a:blipFill>
              </p:spPr>
              <p:txBody>
                <a:bodyPr/>
                <a:lstStyle/>
                <a:p>
                  <a:r>
                    <a:rPr lang="zh-TW" altLang="en-US">
                      <a:noFill/>
                    </a:rPr>
                    <a:t> </a:t>
                  </a:r>
                </a:p>
              </p:txBody>
            </p:sp>
          </mc:Fallback>
        </mc:AlternateContent>
        <p:sp>
          <p:nvSpPr>
            <p:cNvPr id="35" name="文本框 34">
              <a:extLst>
                <a:ext uri="{FF2B5EF4-FFF2-40B4-BE49-F238E27FC236}">
                  <a16:creationId xmlns:a16="http://schemas.microsoft.com/office/drawing/2014/main" id="{A3DB799A-6EE1-4F8D-8CAD-4A21BCF447B8}"/>
                </a:ext>
              </a:extLst>
            </p:cNvPr>
            <p:cNvSpPr txBox="1"/>
            <p:nvPr/>
          </p:nvSpPr>
          <p:spPr>
            <a:xfrm>
              <a:off x="6896191" y="1856432"/>
              <a:ext cx="4183524" cy="874407"/>
            </a:xfrm>
            <a:prstGeom prst="rect">
              <a:avLst/>
            </a:prstGeom>
            <a:noFill/>
          </p:spPr>
          <p:txBody>
            <a:bodyPr wrap="square" lIns="91440" tIns="45720" rIns="91440" bIns="45720" rtlCol="0" anchor="t">
              <a:spAutoFit/>
            </a:bodyPr>
            <a:lstStyle/>
            <a:p>
              <a:pPr defTabSz="457200">
                <a:lnSpc>
                  <a:spcPct val="150000"/>
                </a:lnSpc>
              </a:pPr>
              <a:r>
                <a:rPr lang="zh-TW" altLang="en-US" b="1" dirty="0">
                  <a:cs typeface="+mn-ea"/>
                </a:rPr>
                <a:t>預測的</a:t>
              </a:r>
              <a:r>
                <a:rPr lang="zh-TW" altLang="en-US" b="1" dirty="0">
                  <a:cs typeface="+mn-ea"/>
                  <a:sym typeface="+mn-lt"/>
                </a:rPr>
                <a:t>s’</a:t>
              </a:r>
              <a:r>
                <a:rPr lang="en-US" altLang="zh-TW" b="1" dirty="0">
                  <a:cs typeface="+mn-ea"/>
                  <a:sym typeface="+mn-lt"/>
                </a:rPr>
                <a:t>,</a:t>
              </a:r>
              <a:r>
                <a:rPr lang="zh-TW" altLang="en-US" b="1" dirty="0">
                  <a:cs typeface="+mn-ea"/>
                </a:rPr>
                <a:t>做</a:t>
              </a:r>
              <a:r>
                <a:rPr lang="zh-TW" altLang="en-US" b="1" dirty="0">
                  <a:cs typeface="+mn-ea"/>
                  <a:sym typeface="+mn-lt"/>
                </a:rPr>
                <a:t>(s</a:t>
              </a:r>
              <a:r>
                <a:rPr lang="zh-TW" altLang="en-US" b="1" dirty="0">
                  <a:latin typeface="微软雅黑"/>
                  <a:ea typeface="+mn-lt"/>
                  <a:cs typeface="Times New Roman"/>
                  <a:sym typeface="+mn-lt"/>
                </a:rPr>
                <a:t> </a:t>
              </a:r>
              <a:r>
                <a:rPr lang="en-US" altLang="zh-TW" b="1" dirty="0">
                  <a:latin typeface="Times New Roman"/>
                  <a:ea typeface="+mn-lt"/>
                  <a:cs typeface="Times New Roman"/>
                  <a:sym typeface="+mn-lt"/>
                </a:rPr>
                <a:t>, </a:t>
              </a:r>
              <a:r>
                <a:rPr lang="zh-TW" altLang="en-US" b="1" dirty="0">
                  <a:cs typeface="+mn-ea"/>
                  <a:sym typeface="+mn-lt"/>
                </a:rPr>
                <a:t>s’) 比較</a:t>
              </a:r>
              <a:endParaRPr lang="en-US" altLang="zh-CN" b="1" dirty="0">
                <a:solidFill>
                  <a:prstClr val="black"/>
                </a:solidFill>
                <a:cs typeface="+mn-ea"/>
                <a:sym typeface="+mn-lt"/>
              </a:endParaRPr>
            </a:p>
            <a:p>
              <a:pPr defTabSz="457200">
                <a:lnSpc>
                  <a:spcPct val="150000"/>
                </a:lnSpc>
              </a:pPr>
              <a:endParaRPr lang="zh-TW" altLang="en-US" b="1" dirty="0">
                <a:cs typeface="+mn-ea"/>
              </a:endParaRPr>
            </a:p>
          </p:txBody>
        </p:sp>
      </p:grpSp>
      <p:grpSp>
        <p:nvGrpSpPr>
          <p:cNvPr id="19" name="组合 18"/>
          <p:cNvGrpSpPr/>
          <p:nvPr/>
        </p:nvGrpSpPr>
        <p:grpSpPr>
          <a:xfrm>
            <a:off x="852756" y="199403"/>
            <a:ext cx="4800459" cy="1019988"/>
            <a:chOff x="852756" y="199403"/>
            <a:chExt cx="4800459" cy="1019988"/>
          </a:xfrm>
        </p:grpSpPr>
        <p:sp>
          <p:nvSpPr>
            <p:cNvPr id="20" name="文本框 19">
              <a:extLst>
                <a:ext uri="{FF2B5EF4-FFF2-40B4-BE49-F238E27FC236}">
                  <a16:creationId xmlns:a16="http://schemas.microsoft.com/office/drawing/2014/main" id="{9B93AB08-CB71-4FDC-86E4-02FB8A6CC260}"/>
                </a:ext>
              </a:extLst>
            </p:cNvPr>
            <p:cNvSpPr txBox="1"/>
            <p:nvPr/>
          </p:nvSpPr>
          <p:spPr>
            <a:xfrm>
              <a:off x="852756" y="199403"/>
              <a:ext cx="3550557" cy="830997"/>
            </a:xfrm>
            <a:prstGeom prst="rect">
              <a:avLst/>
            </a:prstGeom>
            <a:noFill/>
          </p:spPr>
          <p:txBody>
            <a:bodyPr wrap="square" lIns="91440" tIns="45720" rIns="91440" bIns="45720" rtlCol="0" anchor="t">
              <a:spAutoFit/>
            </a:bodyPr>
            <a:lstStyle/>
            <a:p>
              <a:pPr defTabSz="457200"/>
              <a:r>
                <a:rPr lang="en-US" sz="2400" b="1" dirty="0">
                  <a:ea typeface="+mn-lt"/>
                  <a:cs typeface="+mn-lt"/>
                  <a:sym typeface="+mn-lt"/>
                </a:rPr>
                <a:t>BERT Classifier</a:t>
              </a:r>
              <a:endParaRPr lang="en-US" sz="2400" dirty="0">
                <a:ea typeface="+mn-lt"/>
                <a:cs typeface="+mn-lt"/>
                <a:sym typeface="+mn-lt"/>
              </a:endParaRPr>
            </a:p>
            <a:p>
              <a:pPr defTabSz="457200"/>
              <a:endParaRPr lang="en-US" altLang="zh-CN" sz="2400" b="1" dirty="0">
                <a:solidFill>
                  <a:prstClr val="black"/>
                </a:solidFill>
                <a:cs typeface="+mn-ea"/>
              </a:endParaRPr>
            </a:p>
          </p:txBody>
        </p:sp>
        <p:sp>
          <p:nvSpPr>
            <p:cNvPr id="21" name="文本框 20">
              <a:extLst>
                <a:ext uri="{FF2B5EF4-FFF2-40B4-BE49-F238E27FC236}">
                  <a16:creationId xmlns:a16="http://schemas.microsoft.com/office/drawing/2014/main" id="{A92A4A3F-B186-4633-B3C4-EBD531B319B1}"/>
                </a:ext>
              </a:extLst>
            </p:cNvPr>
            <p:cNvSpPr txBox="1"/>
            <p:nvPr/>
          </p:nvSpPr>
          <p:spPr>
            <a:xfrm>
              <a:off x="873114" y="554914"/>
              <a:ext cx="4780101" cy="664477"/>
            </a:xfrm>
            <a:prstGeom prst="rect">
              <a:avLst/>
            </a:prstGeom>
            <a:noFill/>
          </p:spPr>
          <p:txBody>
            <a:bodyPr wrap="square" lIns="91440" tIns="45720" rIns="91440" bIns="45720" rtlCol="0" anchor="t">
              <a:spAutoFit/>
            </a:bodyPr>
            <a:lstStyle/>
            <a:p>
              <a:r>
                <a:rPr lang="de-DE" sz="1200" b="1" dirty="0" err="1">
                  <a:solidFill>
                    <a:schemeClr val="bg1">
                      <a:lumMod val="65000"/>
                    </a:schemeClr>
                  </a:solidFill>
                  <a:ea typeface="+mn-lt"/>
                  <a:cs typeface="+mn-lt"/>
                  <a:sym typeface="+mn-lt"/>
                </a:rPr>
                <a:t>B</a:t>
              </a:r>
              <a:r>
                <a:rPr lang="de-DE" sz="1200" dirty="0" err="1">
                  <a:solidFill>
                    <a:schemeClr val="bg1">
                      <a:lumMod val="65000"/>
                    </a:schemeClr>
                  </a:solidFill>
                  <a:ea typeface="+mn-lt"/>
                  <a:cs typeface="+mn-lt"/>
                  <a:sym typeface="+mn-lt"/>
                </a:rPr>
                <a:t>idirectional</a:t>
              </a:r>
              <a:r>
                <a:rPr lang="de-DE" sz="1200" dirty="0">
                  <a:solidFill>
                    <a:schemeClr val="bg1">
                      <a:lumMod val="65000"/>
                    </a:schemeClr>
                  </a:solidFill>
                  <a:ea typeface="+mn-lt"/>
                  <a:cs typeface="+mn-lt"/>
                  <a:sym typeface="+mn-lt"/>
                </a:rPr>
                <a:t> </a:t>
              </a:r>
              <a:r>
                <a:rPr lang="de-DE" sz="1200" b="1" dirty="0">
                  <a:solidFill>
                    <a:schemeClr val="bg1">
                      <a:lumMod val="65000"/>
                    </a:schemeClr>
                  </a:solidFill>
                  <a:ea typeface="+mn-lt"/>
                  <a:cs typeface="+mn-lt"/>
                  <a:sym typeface="+mn-lt"/>
                </a:rPr>
                <a:t>E</a:t>
              </a:r>
              <a:r>
                <a:rPr lang="de-DE" sz="1200" dirty="0">
                  <a:solidFill>
                    <a:schemeClr val="bg1">
                      <a:lumMod val="65000"/>
                    </a:schemeClr>
                  </a:solidFill>
                  <a:ea typeface="+mn-lt"/>
                  <a:cs typeface="+mn-lt"/>
                  <a:sym typeface="+mn-lt"/>
                </a:rPr>
                <a:t>ncoder </a:t>
              </a:r>
              <a:r>
                <a:rPr lang="de-DE" sz="1200" b="1" dirty="0" err="1">
                  <a:solidFill>
                    <a:schemeClr val="bg1">
                      <a:lumMod val="65000"/>
                    </a:schemeClr>
                  </a:solidFill>
                  <a:ea typeface="+mn-lt"/>
                  <a:cs typeface="+mn-lt"/>
                  <a:sym typeface="+mn-lt"/>
                </a:rPr>
                <a:t>R</a:t>
              </a:r>
              <a:r>
                <a:rPr lang="de-DE" sz="1200" dirty="0" err="1">
                  <a:solidFill>
                    <a:schemeClr val="bg1">
                      <a:lumMod val="65000"/>
                    </a:schemeClr>
                  </a:solidFill>
                  <a:ea typeface="+mn-lt"/>
                  <a:cs typeface="+mn-lt"/>
                  <a:sym typeface="+mn-lt"/>
                </a:rPr>
                <a:t>epresentations</a:t>
              </a:r>
              <a:r>
                <a:rPr lang="de-DE" sz="1200" dirty="0">
                  <a:solidFill>
                    <a:schemeClr val="bg1">
                      <a:lumMod val="65000"/>
                    </a:schemeClr>
                  </a:solidFill>
                  <a:ea typeface="+mn-lt"/>
                  <a:cs typeface="+mn-lt"/>
                  <a:sym typeface="+mn-lt"/>
                </a:rPr>
                <a:t> </a:t>
              </a:r>
              <a:r>
                <a:rPr lang="de-DE" sz="1200" dirty="0" err="1">
                  <a:solidFill>
                    <a:schemeClr val="bg1">
                      <a:lumMod val="65000"/>
                    </a:schemeClr>
                  </a:solidFill>
                  <a:ea typeface="+mn-lt"/>
                  <a:cs typeface="+mn-lt"/>
                  <a:sym typeface="+mn-lt"/>
                </a:rPr>
                <a:t>from</a:t>
              </a:r>
              <a:r>
                <a:rPr lang="de-DE" sz="1200" dirty="0">
                  <a:solidFill>
                    <a:schemeClr val="bg1">
                      <a:lumMod val="65000"/>
                    </a:schemeClr>
                  </a:solidFill>
                  <a:ea typeface="+mn-lt"/>
                  <a:cs typeface="+mn-lt"/>
                  <a:sym typeface="+mn-lt"/>
                </a:rPr>
                <a:t> </a:t>
              </a:r>
              <a:r>
                <a:rPr lang="de-DE" sz="1200" b="1" dirty="0">
                  <a:solidFill>
                    <a:schemeClr val="bg1">
                      <a:lumMod val="65000"/>
                    </a:schemeClr>
                  </a:solidFill>
                  <a:ea typeface="+mn-lt"/>
                  <a:cs typeface="+mn-lt"/>
                  <a:sym typeface="+mn-lt"/>
                </a:rPr>
                <a:t>T</a:t>
              </a:r>
              <a:r>
                <a:rPr lang="de-DE" sz="1200" dirty="0">
                  <a:solidFill>
                    <a:schemeClr val="bg1">
                      <a:lumMod val="65000"/>
                    </a:schemeClr>
                  </a:solidFill>
                  <a:ea typeface="+mn-lt"/>
                  <a:cs typeface="+mn-lt"/>
                  <a:sym typeface="+mn-lt"/>
                </a:rPr>
                <a:t>ransformers and </a:t>
              </a:r>
              <a:r>
                <a:rPr lang="de-DE" sz="1200" b="1" dirty="0">
                  <a:solidFill>
                    <a:schemeClr val="bg1">
                      <a:lumMod val="65000"/>
                    </a:schemeClr>
                  </a:solidFill>
                  <a:latin typeface="Microsoft YaHei"/>
                  <a:ea typeface="Microsoft YaHei"/>
                  <a:cs typeface="+mn-ea"/>
                  <a:sym typeface="+mn-lt"/>
                </a:rPr>
                <a:t>L</a:t>
              </a:r>
              <a:r>
                <a:rPr lang="de-DE" sz="1200" dirty="0">
                  <a:solidFill>
                    <a:schemeClr val="bg1">
                      <a:lumMod val="65000"/>
                    </a:schemeClr>
                  </a:solidFill>
                  <a:latin typeface="Microsoft YaHei"/>
                  <a:ea typeface="Microsoft YaHei"/>
                  <a:cs typeface="+mn-ea"/>
                  <a:sym typeface="+mn-lt"/>
                </a:rPr>
                <a:t>inear </a:t>
              </a:r>
              <a:r>
                <a:rPr lang="de-DE" sz="1200" b="1" dirty="0" err="1">
                  <a:solidFill>
                    <a:schemeClr val="bg1">
                      <a:lumMod val="65000"/>
                    </a:schemeClr>
                  </a:solidFill>
                  <a:latin typeface="Microsoft YaHei"/>
                  <a:ea typeface="Microsoft YaHei"/>
                  <a:cs typeface="+mn-ea"/>
                  <a:sym typeface="+mn-lt"/>
                </a:rPr>
                <a:t>C</a:t>
              </a:r>
              <a:r>
                <a:rPr lang="de-DE" sz="1200" dirty="0" err="1">
                  <a:solidFill>
                    <a:schemeClr val="bg1">
                      <a:lumMod val="65000"/>
                    </a:schemeClr>
                  </a:solidFill>
                  <a:latin typeface="Microsoft YaHei"/>
                  <a:ea typeface="Microsoft YaHei"/>
                  <a:cs typeface="+mn-ea"/>
                  <a:sym typeface="+mn-lt"/>
                </a:rPr>
                <a:t>lassifier</a:t>
              </a:r>
              <a:endParaRPr lang="en-US" sz="1200" dirty="0" err="1">
                <a:solidFill>
                  <a:schemeClr val="bg1">
                    <a:lumMod val="65000"/>
                  </a:schemeClr>
                </a:solidFill>
                <a:ea typeface="+mn-lt"/>
                <a:cs typeface="+mn-lt"/>
                <a:sym typeface="+mn-lt"/>
              </a:endParaRPr>
            </a:p>
            <a:p>
              <a:pPr>
                <a:lnSpc>
                  <a:spcPct val="120000"/>
                </a:lnSpc>
                <a:spcBef>
                  <a:spcPct val="0"/>
                </a:spcBef>
              </a:pPr>
              <a:endParaRPr lang="en-US" altLang="zh-CN" sz="1200" dirty="0">
                <a:solidFill>
                  <a:schemeClr val="bg1">
                    <a:lumMod val="65000"/>
                  </a:schemeClr>
                </a:solidFill>
                <a:cs typeface="+mn-ea"/>
              </a:endParaRPr>
            </a:p>
          </p:txBody>
        </p:sp>
      </p:grpSp>
      <p:pic>
        <p:nvPicPr>
          <p:cNvPr id="6" name="圖片 6" descr="一張含有 文字 的圖片&#10;&#10;自動產生的描述">
            <a:extLst>
              <a:ext uri="{FF2B5EF4-FFF2-40B4-BE49-F238E27FC236}">
                <a16:creationId xmlns:a16="http://schemas.microsoft.com/office/drawing/2014/main" id="{BFC3B231-7D33-94E7-D30E-D56085F0959F}"/>
              </a:ext>
            </a:extLst>
          </p:cNvPr>
          <p:cNvPicPr>
            <a:picLocks noChangeAspect="1"/>
          </p:cNvPicPr>
          <p:nvPr/>
        </p:nvPicPr>
        <p:blipFill>
          <a:blip r:embed="rId4"/>
          <a:stretch>
            <a:fillRect/>
          </a:stretch>
        </p:blipFill>
        <p:spPr>
          <a:xfrm>
            <a:off x="5616089" y="1181588"/>
            <a:ext cx="4044175" cy="1029384"/>
          </a:xfrm>
          <a:prstGeom prst="rect">
            <a:avLst/>
          </a:prstGeom>
        </p:spPr>
      </p:pic>
      <p:pic>
        <p:nvPicPr>
          <p:cNvPr id="7" name="圖片 7" descr="一張含有 文字 的圖片&#10;&#10;自動產生的描述">
            <a:extLst>
              <a:ext uri="{FF2B5EF4-FFF2-40B4-BE49-F238E27FC236}">
                <a16:creationId xmlns:a16="http://schemas.microsoft.com/office/drawing/2014/main" id="{632E8024-1CB2-7AFE-14A8-1029B2E362B1}"/>
              </a:ext>
            </a:extLst>
          </p:cNvPr>
          <p:cNvPicPr>
            <a:picLocks noChangeAspect="1"/>
          </p:cNvPicPr>
          <p:nvPr/>
        </p:nvPicPr>
        <p:blipFill>
          <a:blip r:embed="rId5"/>
          <a:stretch>
            <a:fillRect/>
          </a:stretch>
        </p:blipFill>
        <p:spPr>
          <a:xfrm>
            <a:off x="5616088" y="2552438"/>
            <a:ext cx="4044175" cy="1029384"/>
          </a:xfrm>
          <a:prstGeom prst="rect">
            <a:avLst/>
          </a:prstGeom>
        </p:spPr>
      </p:pic>
      <p:pic>
        <p:nvPicPr>
          <p:cNvPr id="2" name="圖片 2">
            <a:extLst>
              <a:ext uri="{FF2B5EF4-FFF2-40B4-BE49-F238E27FC236}">
                <a16:creationId xmlns:a16="http://schemas.microsoft.com/office/drawing/2014/main" id="{BDCDEEFD-135B-097A-548F-0B371F4E0961}"/>
              </a:ext>
            </a:extLst>
          </p:cNvPr>
          <p:cNvPicPr>
            <a:picLocks noChangeAspect="1"/>
          </p:cNvPicPr>
          <p:nvPr/>
        </p:nvPicPr>
        <p:blipFill rotWithShape="1">
          <a:blip r:embed="rId6"/>
          <a:srcRect l="15006"/>
          <a:stretch/>
        </p:blipFill>
        <p:spPr>
          <a:xfrm>
            <a:off x="5604937" y="3756019"/>
            <a:ext cx="2331534" cy="3012141"/>
          </a:xfrm>
          <a:prstGeom prst="rect">
            <a:avLst/>
          </a:prstGeom>
        </p:spPr>
      </p:pic>
    </p:spTree>
    <p:extLst>
      <p:ext uri="{BB962C8B-B14F-4D97-AF65-F5344CB8AC3E}">
        <p14:creationId xmlns:p14="http://schemas.microsoft.com/office/powerpoint/2010/main" val="52026669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B7AA5968-7762-4759-9A21-3EFB454BC767}"/>
              </a:ext>
            </a:extLst>
          </p:cNvPr>
          <p:cNvGrpSpPr/>
          <p:nvPr/>
        </p:nvGrpSpPr>
        <p:grpSpPr>
          <a:xfrm>
            <a:off x="597518" y="962798"/>
            <a:ext cx="5207380" cy="418191"/>
            <a:chOff x="6096000" y="1844372"/>
            <a:chExt cx="5207380" cy="418191"/>
          </a:xfrm>
        </p:grpSpPr>
        <p:sp>
          <p:nvSpPr>
            <p:cNvPr id="12" name="ValueBack1">
              <a:extLst>
                <a:ext uri="{FF2B5EF4-FFF2-40B4-BE49-F238E27FC236}">
                  <a16:creationId xmlns:a16="http://schemas.microsoft.com/office/drawing/2014/main" id="{314D0A5D-4A3F-42EF-8093-4FCA4AA70077}"/>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01</a:t>
              </a:r>
            </a:p>
          </p:txBody>
        </p:sp>
        <p:sp>
          <p:nvSpPr>
            <p:cNvPr id="13" name="ValueBack1">
              <a:extLst>
                <a:ext uri="{FF2B5EF4-FFF2-40B4-BE49-F238E27FC236}">
                  <a16:creationId xmlns:a16="http://schemas.microsoft.com/office/drawing/2014/main" id="{8FEC983B-43C6-42BB-B42D-5EFB115B839C}"/>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p:sp>
          <p:nvSpPr>
            <p:cNvPr id="15" name="文本框 14">
              <a:extLst>
                <a:ext uri="{FF2B5EF4-FFF2-40B4-BE49-F238E27FC236}">
                  <a16:creationId xmlns:a16="http://schemas.microsoft.com/office/drawing/2014/main" id="{A3DB799A-6EE1-4F8D-8CAD-4A21BCF447B8}"/>
                </a:ext>
              </a:extLst>
            </p:cNvPr>
            <p:cNvSpPr txBox="1"/>
            <p:nvPr/>
          </p:nvSpPr>
          <p:spPr>
            <a:xfrm>
              <a:off x="6877483" y="1844372"/>
              <a:ext cx="4425897" cy="418191"/>
            </a:xfrm>
            <a:prstGeom prst="rect">
              <a:avLst/>
            </a:prstGeom>
            <a:noFill/>
          </p:spPr>
          <p:txBody>
            <a:bodyPr wrap="square" rtlCol="0">
              <a:spAutoFit/>
            </a:bodyPr>
            <a:lstStyle/>
            <a:p>
              <a:pPr defTabSz="457200">
                <a:lnSpc>
                  <a:spcPct val="150000"/>
                </a:lnSpc>
              </a:pPr>
              <a:r>
                <a:rPr lang="zh-TW" altLang="en-US" sz="1600" b="1" dirty="0">
                  <a:cs typeface="+mn-ea"/>
                  <a:sym typeface="+mn-lt"/>
                </a:rPr>
                <a:t>s = Agree  </a:t>
              </a:r>
              <a:r>
                <a:rPr lang="en-US" altLang="zh-TW" sz="1600" b="1" dirty="0">
                  <a:cs typeface="+mn-ea"/>
                  <a:sym typeface="+mn-lt"/>
                </a:rPr>
                <a:t>&amp;</a:t>
              </a:r>
              <a:r>
                <a:rPr lang="zh-TW" altLang="en-US" sz="1600" b="1" dirty="0">
                  <a:cs typeface="+mn-ea"/>
                  <a:sym typeface="+mn-lt"/>
                </a:rPr>
                <a:t>  </a:t>
              </a:r>
              <a:r>
                <a:rPr lang="en-US" altLang="zh-TW" sz="1600" b="1" dirty="0">
                  <a:cs typeface="+mn-ea"/>
                  <a:sym typeface="+mn-lt"/>
                </a:rPr>
                <a:t>s’</a:t>
              </a:r>
              <a:r>
                <a:rPr lang="zh-TW" altLang="en-US" sz="1600" b="1" dirty="0">
                  <a:cs typeface="+mn-ea"/>
                  <a:sym typeface="+mn-lt"/>
                </a:rPr>
                <a:t>= Agree  </a:t>
              </a:r>
              <a:r>
                <a:rPr lang="en-US" altLang="zh-TW" sz="1600" b="1" dirty="0">
                  <a:cs typeface="+mn-ea"/>
                  <a:sym typeface="+mn-lt"/>
                </a:rPr>
                <a:t>(Long)</a:t>
              </a:r>
              <a:r>
                <a:rPr lang="zh-TW" altLang="en-US" sz="1600" b="1" dirty="0">
                  <a:cs typeface="+mn-ea"/>
                  <a:sym typeface="+mn-lt"/>
                </a:rPr>
                <a:t> </a:t>
              </a:r>
              <a:endParaRPr lang="en-US" altLang="zh-CN" sz="1600" b="1" dirty="0">
                <a:cs typeface="+mn-ea"/>
                <a:sym typeface="+mn-lt"/>
              </a:endParaRPr>
            </a:p>
          </p:txBody>
        </p:sp>
      </p:grpSp>
      <p:grpSp>
        <p:nvGrpSpPr>
          <p:cNvPr id="26" name="组合 25">
            <a:extLst>
              <a:ext uri="{FF2B5EF4-FFF2-40B4-BE49-F238E27FC236}">
                <a16:creationId xmlns:a16="http://schemas.microsoft.com/office/drawing/2014/main" id="{B7AA5968-7762-4759-9A21-3EFB454BC767}"/>
              </a:ext>
            </a:extLst>
          </p:cNvPr>
          <p:cNvGrpSpPr/>
          <p:nvPr/>
        </p:nvGrpSpPr>
        <p:grpSpPr>
          <a:xfrm>
            <a:off x="513576" y="3629398"/>
            <a:ext cx="5416728" cy="766122"/>
            <a:chOff x="5994401" y="1867603"/>
            <a:chExt cx="5416728" cy="766122"/>
          </a:xfrm>
        </p:grpSpPr>
        <p:sp>
          <p:nvSpPr>
            <p:cNvPr id="27" name="ValueBack1">
              <a:extLst>
                <a:ext uri="{FF2B5EF4-FFF2-40B4-BE49-F238E27FC236}">
                  <a16:creationId xmlns:a16="http://schemas.microsoft.com/office/drawing/2014/main" id="{314D0A5D-4A3F-42EF-8093-4FCA4AA70077}"/>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02</a:t>
              </a:r>
            </a:p>
          </p:txBody>
        </p:sp>
        <p:sp>
          <p:nvSpPr>
            <p:cNvPr id="28" name="ValueBack1">
              <a:extLst>
                <a:ext uri="{FF2B5EF4-FFF2-40B4-BE49-F238E27FC236}">
                  <a16:creationId xmlns:a16="http://schemas.microsoft.com/office/drawing/2014/main" id="{8FEC983B-43C6-42BB-B42D-5EFB115B839C}"/>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p:sp>
          <p:nvSpPr>
            <p:cNvPr id="29" name="文本框 28">
              <a:extLst>
                <a:ext uri="{FF2B5EF4-FFF2-40B4-BE49-F238E27FC236}">
                  <a16:creationId xmlns:a16="http://schemas.microsoft.com/office/drawing/2014/main" id="{F7EC7173-8754-478C-AD2B-0A18743D24F7}"/>
                </a:ext>
              </a:extLst>
            </p:cNvPr>
            <p:cNvSpPr txBox="1"/>
            <p:nvPr/>
          </p:nvSpPr>
          <p:spPr>
            <a:xfrm>
              <a:off x="5994401" y="2295171"/>
              <a:ext cx="3623276" cy="338554"/>
            </a:xfrm>
            <a:prstGeom prst="rect">
              <a:avLst/>
            </a:prstGeom>
            <a:noFill/>
          </p:spPr>
          <p:txBody>
            <a:bodyPr wrap="square" rtlCol="0">
              <a:spAutoFit/>
            </a:bodyPr>
            <a:lstStyle/>
            <a:p>
              <a:pPr defTabSz="457200"/>
              <a:r>
                <a:rPr lang="zh-TW" altLang="en-US"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隨機抽樣取平均</a:t>
              </a:r>
              <a:endParaRPr lang="en-US" altLang="zh-TW"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p:txBody>
        </p:sp>
        <p:sp>
          <p:nvSpPr>
            <p:cNvPr id="30" name="文本框 29">
              <a:extLst>
                <a:ext uri="{FF2B5EF4-FFF2-40B4-BE49-F238E27FC236}">
                  <a16:creationId xmlns:a16="http://schemas.microsoft.com/office/drawing/2014/main" id="{A3DB799A-6EE1-4F8D-8CAD-4A21BCF447B8}"/>
                </a:ext>
              </a:extLst>
            </p:cNvPr>
            <p:cNvSpPr txBox="1"/>
            <p:nvPr/>
          </p:nvSpPr>
          <p:spPr>
            <a:xfrm>
              <a:off x="6814907" y="1867603"/>
              <a:ext cx="4596222" cy="418191"/>
            </a:xfrm>
            <a:prstGeom prst="rect">
              <a:avLst/>
            </a:prstGeom>
            <a:noFill/>
          </p:spPr>
          <p:txBody>
            <a:bodyPr wrap="square" lIns="91440" tIns="45720" rIns="91440" bIns="45720" rtlCol="0" anchor="t">
              <a:spAutoFit/>
            </a:bodyPr>
            <a:lstStyle/>
            <a:p>
              <a:pPr defTabSz="457200">
                <a:lnSpc>
                  <a:spcPct val="150000"/>
                </a:lnSpc>
              </a:pPr>
              <a:r>
                <a:rPr lang="zh-TW" altLang="en-US" sz="1600" b="1" dirty="0">
                  <a:cs typeface="+mn-ea"/>
                  <a:sym typeface="+mn-lt"/>
                </a:rPr>
                <a:t>s = Agree  </a:t>
              </a:r>
              <a:r>
                <a:rPr lang="en-US" altLang="zh-TW" sz="1600" b="1" dirty="0">
                  <a:cs typeface="+mn-ea"/>
                  <a:sym typeface="+mn-lt"/>
                </a:rPr>
                <a:t>&amp;</a:t>
              </a:r>
              <a:r>
                <a:rPr lang="zh-TW" altLang="en-US" sz="1600" b="1" dirty="0">
                  <a:cs typeface="+mn-ea"/>
                  <a:sym typeface="+mn-lt"/>
                </a:rPr>
                <a:t>  </a:t>
              </a:r>
              <a:r>
                <a:rPr lang="en-US" altLang="zh-TW" sz="1600" b="1" dirty="0">
                  <a:cs typeface="+mn-ea"/>
                  <a:sym typeface="+mn-lt"/>
                </a:rPr>
                <a:t>s’</a:t>
              </a:r>
              <a:r>
                <a:rPr lang="zh-TW" altLang="en-US" sz="1600" b="1" dirty="0">
                  <a:cs typeface="+mn-ea"/>
                  <a:sym typeface="+mn-lt"/>
                </a:rPr>
                <a:t>= Agree  </a:t>
              </a:r>
              <a:r>
                <a:rPr lang="en-US" altLang="zh-TW" sz="1600" b="1" dirty="0">
                  <a:cs typeface="+mn-ea"/>
                  <a:sym typeface="+mn-lt"/>
                </a:rPr>
                <a:t>(Short)</a:t>
              </a:r>
              <a:r>
                <a:rPr lang="zh-TW" altLang="en-US" sz="1600" b="1" dirty="0">
                  <a:cs typeface="+mn-ea"/>
                  <a:sym typeface="+mn-lt"/>
                </a:rPr>
                <a:t> </a:t>
              </a:r>
              <a:endParaRPr lang="en-US" altLang="zh-CN" sz="1600" b="1" dirty="0">
                <a:cs typeface="+mn-ea"/>
                <a:sym typeface="+mn-lt"/>
              </a:endParaRPr>
            </a:p>
          </p:txBody>
        </p:sp>
      </p:grpSp>
      <p:grpSp>
        <p:nvGrpSpPr>
          <p:cNvPr id="19" name="组合 18"/>
          <p:cNvGrpSpPr/>
          <p:nvPr/>
        </p:nvGrpSpPr>
        <p:grpSpPr>
          <a:xfrm>
            <a:off x="852756" y="199403"/>
            <a:ext cx="4800459" cy="650656"/>
            <a:chOff x="852756" y="199403"/>
            <a:chExt cx="4800459" cy="650656"/>
          </a:xfrm>
        </p:grpSpPr>
        <p:sp>
          <p:nvSpPr>
            <p:cNvPr id="20" name="文本框 19">
              <a:extLst>
                <a:ext uri="{FF2B5EF4-FFF2-40B4-BE49-F238E27FC236}">
                  <a16:creationId xmlns:a16="http://schemas.microsoft.com/office/drawing/2014/main" id="{9B93AB08-CB71-4FDC-86E4-02FB8A6CC260}"/>
                </a:ext>
              </a:extLst>
            </p:cNvPr>
            <p:cNvSpPr txBox="1"/>
            <p:nvPr/>
          </p:nvSpPr>
          <p:spPr>
            <a:xfrm>
              <a:off x="852756" y="199403"/>
              <a:ext cx="3550557" cy="461665"/>
            </a:xfrm>
            <a:prstGeom prst="rect">
              <a:avLst/>
            </a:prstGeom>
            <a:noFill/>
          </p:spPr>
          <p:txBody>
            <a:bodyPr wrap="square" rtlCol="0">
              <a:spAutoFit/>
            </a:bodyPr>
            <a:lstStyle/>
            <a:p>
              <a:pPr defTabSz="457200"/>
              <a:r>
                <a:rPr lang="en-US" altLang="zh-CN" sz="2400" b="1" dirty="0">
                  <a:solidFill>
                    <a:prstClr val="black"/>
                  </a:solidFill>
                  <a:cs typeface="+mn-ea"/>
                  <a:sym typeface="+mn-lt"/>
                </a:rPr>
                <a:t>Transformer</a:t>
              </a:r>
            </a:p>
          </p:txBody>
        </p:sp>
        <p:sp>
          <p:nvSpPr>
            <p:cNvPr id="21" name="文本框 20">
              <a:extLst>
                <a:ext uri="{FF2B5EF4-FFF2-40B4-BE49-F238E27FC236}">
                  <a16:creationId xmlns:a16="http://schemas.microsoft.com/office/drawing/2014/main" id="{A92A4A3F-B186-4633-B3C4-EBD531B319B1}"/>
                </a:ext>
              </a:extLst>
            </p:cNvPr>
            <p:cNvSpPr txBox="1"/>
            <p:nvPr/>
          </p:nvSpPr>
          <p:spPr>
            <a:xfrm>
              <a:off x="873114" y="554914"/>
              <a:ext cx="4780101" cy="295145"/>
            </a:xfrm>
            <a:prstGeom prst="rect">
              <a:avLst/>
            </a:prstGeom>
            <a:noFill/>
          </p:spPr>
          <p:txBody>
            <a:bodyPr wrap="square" rtlCol="0">
              <a:spAutoFit/>
            </a:bodyPr>
            <a:lstStyle/>
            <a:p>
              <a:pPr>
                <a:lnSpc>
                  <a:spcPct val="120000"/>
                </a:lnSpc>
                <a:spcBef>
                  <a:spcPct val="0"/>
                </a:spcBef>
              </a:pPr>
              <a:r>
                <a:rPr lang="en-US" altLang="zh-CN" sz="1200" b="1" dirty="0">
                  <a:solidFill>
                    <a:schemeClr val="bg1">
                      <a:lumMod val="65000"/>
                    </a:schemeClr>
                  </a:solidFill>
                  <a:cs typeface="+mn-ea"/>
                  <a:sym typeface="+mn-lt"/>
                </a:rPr>
                <a:t>T</a:t>
              </a:r>
              <a:r>
                <a:rPr lang="en-US" altLang="zh-CN" sz="1200" dirty="0">
                  <a:solidFill>
                    <a:schemeClr val="bg1">
                      <a:lumMod val="65000"/>
                    </a:schemeClr>
                  </a:solidFill>
                  <a:cs typeface="+mn-ea"/>
                  <a:sym typeface="+mn-lt"/>
                </a:rPr>
                <a:t>ext </a:t>
              </a:r>
              <a:r>
                <a:rPr lang="en-US" altLang="zh-TW" sz="1200" b="1" dirty="0">
                  <a:solidFill>
                    <a:schemeClr val="bg1">
                      <a:lumMod val="65000"/>
                    </a:schemeClr>
                  </a:solidFill>
                  <a:cs typeface="+mn-ea"/>
                  <a:sym typeface="+mn-lt"/>
                </a:rPr>
                <a:t>E</a:t>
              </a:r>
              <a:r>
                <a:rPr lang="en-US" altLang="zh-CN" sz="1200" dirty="0">
                  <a:solidFill>
                    <a:schemeClr val="bg1">
                      <a:lumMod val="65000"/>
                    </a:schemeClr>
                  </a:solidFill>
                  <a:cs typeface="+mn-ea"/>
                  <a:sym typeface="+mn-lt"/>
                </a:rPr>
                <a:t>xtraction for q and r</a:t>
              </a:r>
              <a:endParaRPr lang="zh-CN" altLang="zh-CN" sz="1200" dirty="0">
                <a:solidFill>
                  <a:schemeClr val="bg1">
                    <a:lumMod val="65000"/>
                  </a:schemeClr>
                </a:solidFill>
                <a:cs typeface="+mn-ea"/>
                <a:sym typeface="+mn-lt"/>
              </a:endParaRPr>
            </a:p>
          </p:txBody>
        </p:sp>
      </p:grpSp>
      <p:pic>
        <p:nvPicPr>
          <p:cNvPr id="7" name="圖片 6">
            <a:extLst>
              <a:ext uri="{FF2B5EF4-FFF2-40B4-BE49-F238E27FC236}">
                <a16:creationId xmlns:a16="http://schemas.microsoft.com/office/drawing/2014/main" id="{30587287-66E1-4887-CED5-6280E959218A}"/>
              </a:ext>
            </a:extLst>
          </p:cNvPr>
          <p:cNvPicPr>
            <a:picLocks noChangeAspect="1"/>
          </p:cNvPicPr>
          <p:nvPr/>
        </p:nvPicPr>
        <p:blipFill>
          <a:blip r:embed="rId3"/>
          <a:stretch>
            <a:fillRect/>
          </a:stretch>
        </p:blipFill>
        <p:spPr>
          <a:xfrm>
            <a:off x="615175" y="1804478"/>
            <a:ext cx="7535327" cy="600159"/>
          </a:xfrm>
          <a:prstGeom prst="rect">
            <a:avLst/>
          </a:prstGeom>
        </p:spPr>
      </p:pic>
      <p:pic>
        <p:nvPicPr>
          <p:cNvPr id="8" name="圖片 7">
            <a:extLst>
              <a:ext uri="{FF2B5EF4-FFF2-40B4-BE49-F238E27FC236}">
                <a16:creationId xmlns:a16="http://schemas.microsoft.com/office/drawing/2014/main" id="{3A40C5E2-75E8-62AF-3096-B03EC1BAFC84}"/>
              </a:ext>
            </a:extLst>
          </p:cNvPr>
          <p:cNvPicPr>
            <a:picLocks noChangeAspect="1"/>
          </p:cNvPicPr>
          <p:nvPr/>
        </p:nvPicPr>
        <p:blipFill>
          <a:blip r:embed="rId4"/>
          <a:stretch>
            <a:fillRect/>
          </a:stretch>
        </p:blipFill>
        <p:spPr>
          <a:xfrm>
            <a:off x="615175" y="4533986"/>
            <a:ext cx="7459116" cy="581106"/>
          </a:xfrm>
          <a:prstGeom prst="rect">
            <a:avLst/>
          </a:prstGeom>
        </p:spPr>
      </p:pic>
      <p:pic>
        <p:nvPicPr>
          <p:cNvPr id="9" name="圖片 8">
            <a:extLst>
              <a:ext uri="{FF2B5EF4-FFF2-40B4-BE49-F238E27FC236}">
                <a16:creationId xmlns:a16="http://schemas.microsoft.com/office/drawing/2014/main" id="{80B93EAC-B224-08A7-2CF1-00907C95F74B}"/>
              </a:ext>
            </a:extLst>
          </p:cNvPr>
          <p:cNvPicPr>
            <a:picLocks noChangeAspect="1"/>
          </p:cNvPicPr>
          <p:nvPr/>
        </p:nvPicPr>
        <p:blipFill>
          <a:blip r:embed="rId5"/>
          <a:stretch>
            <a:fillRect/>
          </a:stretch>
        </p:blipFill>
        <p:spPr>
          <a:xfrm>
            <a:off x="597517" y="2527323"/>
            <a:ext cx="10058285" cy="996625"/>
          </a:xfrm>
          <a:prstGeom prst="rect">
            <a:avLst/>
          </a:prstGeom>
        </p:spPr>
      </p:pic>
      <p:pic>
        <p:nvPicPr>
          <p:cNvPr id="16" name="圖片 15">
            <a:extLst>
              <a:ext uri="{FF2B5EF4-FFF2-40B4-BE49-F238E27FC236}">
                <a16:creationId xmlns:a16="http://schemas.microsoft.com/office/drawing/2014/main" id="{9C1E0B5B-0AC5-F537-4726-120CD930EDCE}"/>
              </a:ext>
            </a:extLst>
          </p:cNvPr>
          <p:cNvPicPr>
            <a:picLocks noChangeAspect="1"/>
          </p:cNvPicPr>
          <p:nvPr/>
        </p:nvPicPr>
        <p:blipFill>
          <a:blip r:embed="rId6"/>
          <a:stretch>
            <a:fillRect/>
          </a:stretch>
        </p:blipFill>
        <p:spPr>
          <a:xfrm>
            <a:off x="597518" y="5332922"/>
            <a:ext cx="10075942" cy="871000"/>
          </a:xfrm>
          <a:prstGeom prst="rect">
            <a:avLst/>
          </a:prstGeom>
        </p:spPr>
      </p:pic>
      <p:sp>
        <p:nvSpPr>
          <p:cNvPr id="17" name="文本框 28">
            <a:extLst>
              <a:ext uri="{FF2B5EF4-FFF2-40B4-BE49-F238E27FC236}">
                <a16:creationId xmlns:a16="http://schemas.microsoft.com/office/drawing/2014/main" id="{2B1D7929-00DE-CE76-3042-5C5BB2C773EB}"/>
              </a:ext>
            </a:extLst>
          </p:cNvPr>
          <p:cNvSpPr txBox="1"/>
          <p:nvPr/>
        </p:nvSpPr>
        <p:spPr>
          <a:xfrm>
            <a:off x="597517" y="1400807"/>
            <a:ext cx="3623276" cy="338554"/>
          </a:xfrm>
          <a:prstGeom prst="rect">
            <a:avLst/>
          </a:prstGeom>
          <a:noFill/>
        </p:spPr>
        <p:txBody>
          <a:bodyPr wrap="square" rtlCol="0">
            <a:spAutoFit/>
          </a:bodyPr>
          <a:lstStyle/>
          <a:p>
            <a:pPr defTabSz="457200"/>
            <a:r>
              <a:rPr lang="zh-TW" altLang="en-US"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隨機抽樣取平均</a:t>
            </a:r>
            <a:endParaRPr lang="en-US" altLang="zh-TW"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p:txBody>
      </p:sp>
    </p:spTree>
    <p:extLst>
      <p:ext uri="{BB962C8B-B14F-4D97-AF65-F5344CB8AC3E}">
        <p14:creationId xmlns:p14="http://schemas.microsoft.com/office/powerpoint/2010/main" val="274810264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B7AA5968-7762-4759-9A21-3EFB454BC767}"/>
              </a:ext>
            </a:extLst>
          </p:cNvPr>
          <p:cNvGrpSpPr/>
          <p:nvPr/>
        </p:nvGrpSpPr>
        <p:grpSpPr>
          <a:xfrm>
            <a:off x="597518" y="962798"/>
            <a:ext cx="5207380" cy="418191"/>
            <a:chOff x="6096000" y="1844372"/>
            <a:chExt cx="5207380" cy="418191"/>
          </a:xfrm>
        </p:grpSpPr>
        <p:sp>
          <p:nvSpPr>
            <p:cNvPr id="12" name="ValueBack1">
              <a:extLst>
                <a:ext uri="{FF2B5EF4-FFF2-40B4-BE49-F238E27FC236}">
                  <a16:creationId xmlns:a16="http://schemas.microsoft.com/office/drawing/2014/main" id="{314D0A5D-4A3F-42EF-8093-4FCA4AA70077}"/>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03</a:t>
              </a:r>
            </a:p>
          </p:txBody>
        </p:sp>
        <p:sp>
          <p:nvSpPr>
            <p:cNvPr id="13" name="ValueBack1">
              <a:extLst>
                <a:ext uri="{FF2B5EF4-FFF2-40B4-BE49-F238E27FC236}">
                  <a16:creationId xmlns:a16="http://schemas.microsoft.com/office/drawing/2014/main" id="{8FEC983B-43C6-42BB-B42D-5EFB115B839C}"/>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p:sp>
          <p:nvSpPr>
            <p:cNvPr id="15" name="文本框 14">
              <a:extLst>
                <a:ext uri="{FF2B5EF4-FFF2-40B4-BE49-F238E27FC236}">
                  <a16:creationId xmlns:a16="http://schemas.microsoft.com/office/drawing/2014/main" id="{A3DB799A-6EE1-4F8D-8CAD-4A21BCF447B8}"/>
                </a:ext>
              </a:extLst>
            </p:cNvPr>
            <p:cNvSpPr txBox="1"/>
            <p:nvPr/>
          </p:nvSpPr>
          <p:spPr>
            <a:xfrm>
              <a:off x="6877483" y="1844372"/>
              <a:ext cx="4425897" cy="418191"/>
            </a:xfrm>
            <a:prstGeom prst="rect">
              <a:avLst/>
            </a:prstGeom>
            <a:noFill/>
          </p:spPr>
          <p:txBody>
            <a:bodyPr wrap="square" rtlCol="0">
              <a:spAutoFit/>
            </a:bodyPr>
            <a:lstStyle/>
            <a:p>
              <a:pPr defTabSz="457200">
                <a:lnSpc>
                  <a:spcPct val="150000"/>
                </a:lnSpc>
              </a:pPr>
              <a:r>
                <a:rPr lang="zh-TW" altLang="en-US" sz="1600" b="1" dirty="0">
                  <a:cs typeface="+mn-ea"/>
                  <a:sym typeface="+mn-lt"/>
                </a:rPr>
                <a:t>s = </a:t>
              </a:r>
              <a:r>
                <a:rPr lang="en-US" altLang="zh-TW" sz="1600" b="1" dirty="0" err="1">
                  <a:cs typeface="+mn-ea"/>
                  <a:sym typeface="+mn-lt"/>
                </a:rPr>
                <a:t>Disa</a:t>
              </a:r>
              <a:r>
                <a:rPr lang="zh-TW" altLang="en-US" sz="1600" b="1" dirty="0">
                  <a:cs typeface="+mn-ea"/>
                  <a:sym typeface="+mn-lt"/>
                </a:rPr>
                <a:t>gree  </a:t>
              </a:r>
              <a:r>
                <a:rPr lang="en-US" altLang="zh-TW" sz="1600" b="1" dirty="0">
                  <a:cs typeface="+mn-ea"/>
                  <a:sym typeface="+mn-lt"/>
                </a:rPr>
                <a:t>&amp;</a:t>
              </a:r>
              <a:r>
                <a:rPr lang="zh-TW" altLang="en-US" sz="1600" b="1" dirty="0">
                  <a:cs typeface="+mn-ea"/>
                  <a:sym typeface="+mn-lt"/>
                </a:rPr>
                <a:t>  </a:t>
              </a:r>
              <a:r>
                <a:rPr lang="en-US" altLang="zh-TW" sz="1600" b="1" dirty="0">
                  <a:cs typeface="+mn-ea"/>
                  <a:sym typeface="+mn-lt"/>
                </a:rPr>
                <a:t>s’</a:t>
              </a:r>
              <a:r>
                <a:rPr lang="zh-TW" altLang="en-US" sz="1600" b="1" dirty="0">
                  <a:cs typeface="+mn-ea"/>
                  <a:sym typeface="+mn-lt"/>
                </a:rPr>
                <a:t>= </a:t>
              </a:r>
              <a:r>
                <a:rPr lang="en-US" altLang="zh-TW" sz="1600" b="1" dirty="0" err="1">
                  <a:cs typeface="+mn-ea"/>
                  <a:sym typeface="+mn-lt"/>
                </a:rPr>
                <a:t>Disa</a:t>
              </a:r>
              <a:r>
                <a:rPr lang="zh-TW" altLang="en-US" sz="1600" b="1">
                  <a:cs typeface="+mn-ea"/>
                  <a:sym typeface="+mn-lt"/>
                </a:rPr>
                <a:t>gree  </a:t>
              </a:r>
              <a:r>
                <a:rPr lang="en-US" altLang="zh-TW" sz="1600" b="1" dirty="0">
                  <a:cs typeface="+mn-ea"/>
                  <a:sym typeface="+mn-lt"/>
                </a:rPr>
                <a:t>(Long)</a:t>
              </a:r>
              <a:r>
                <a:rPr lang="zh-TW" altLang="en-US" sz="1600" b="1" dirty="0">
                  <a:cs typeface="+mn-ea"/>
                  <a:sym typeface="+mn-lt"/>
                </a:rPr>
                <a:t> </a:t>
              </a:r>
              <a:endParaRPr lang="en-US" altLang="zh-CN" sz="1600" b="1" dirty="0">
                <a:cs typeface="+mn-ea"/>
                <a:sym typeface="+mn-lt"/>
              </a:endParaRPr>
            </a:p>
          </p:txBody>
        </p:sp>
      </p:grpSp>
      <p:grpSp>
        <p:nvGrpSpPr>
          <p:cNvPr id="26" name="组合 25">
            <a:extLst>
              <a:ext uri="{FF2B5EF4-FFF2-40B4-BE49-F238E27FC236}">
                <a16:creationId xmlns:a16="http://schemas.microsoft.com/office/drawing/2014/main" id="{B7AA5968-7762-4759-9A21-3EFB454BC767}"/>
              </a:ext>
            </a:extLst>
          </p:cNvPr>
          <p:cNvGrpSpPr/>
          <p:nvPr/>
        </p:nvGrpSpPr>
        <p:grpSpPr>
          <a:xfrm>
            <a:off x="513576" y="3629398"/>
            <a:ext cx="5416728" cy="766122"/>
            <a:chOff x="5994401" y="1867603"/>
            <a:chExt cx="5416728" cy="766122"/>
          </a:xfrm>
        </p:grpSpPr>
        <p:sp>
          <p:nvSpPr>
            <p:cNvPr id="27" name="ValueBack1">
              <a:extLst>
                <a:ext uri="{FF2B5EF4-FFF2-40B4-BE49-F238E27FC236}">
                  <a16:creationId xmlns:a16="http://schemas.microsoft.com/office/drawing/2014/main" id="{314D0A5D-4A3F-42EF-8093-4FCA4AA70077}"/>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04</a:t>
              </a:r>
            </a:p>
          </p:txBody>
        </p:sp>
        <p:sp>
          <p:nvSpPr>
            <p:cNvPr id="28" name="ValueBack1">
              <a:extLst>
                <a:ext uri="{FF2B5EF4-FFF2-40B4-BE49-F238E27FC236}">
                  <a16:creationId xmlns:a16="http://schemas.microsoft.com/office/drawing/2014/main" id="{8FEC983B-43C6-42BB-B42D-5EFB115B839C}"/>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p:sp>
          <p:nvSpPr>
            <p:cNvPr id="29" name="文本框 28">
              <a:extLst>
                <a:ext uri="{FF2B5EF4-FFF2-40B4-BE49-F238E27FC236}">
                  <a16:creationId xmlns:a16="http://schemas.microsoft.com/office/drawing/2014/main" id="{F7EC7173-8754-478C-AD2B-0A18743D24F7}"/>
                </a:ext>
              </a:extLst>
            </p:cNvPr>
            <p:cNvSpPr txBox="1"/>
            <p:nvPr/>
          </p:nvSpPr>
          <p:spPr>
            <a:xfrm>
              <a:off x="5994401" y="2295171"/>
              <a:ext cx="3623276" cy="338554"/>
            </a:xfrm>
            <a:prstGeom prst="rect">
              <a:avLst/>
            </a:prstGeom>
            <a:noFill/>
          </p:spPr>
          <p:txBody>
            <a:bodyPr wrap="square" rtlCol="0">
              <a:spAutoFit/>
            </a:bodyPr>
            <a:lstStyle/>
            <a:p>
              <a:pPr defTabSz="457200"/>
              <a:r>
                <a:rPr lang="zh-TW" altLang="en-US"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隨機抽樣取平均</a:t>
              </a:r>
              <a:endParaRPr lang="en-US" altLang="zh-TW"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p:txBody>
        </p:sp>
        <p:sp>
          <p:nvSpPr>
            <p:cNvPr id="30" name="文本框 29">
              <a:extLst>
                <a:ext uri="{FF2B5EF4-FFF2-40B4-BE49-F238E27FC236}">
                  <a16:creationId xmlns:a16="http://schemas.microsoft.com/office/drawing/2014/main" id="{A3DB799A-6EE1-4F8D-8CAD-4A21BCF447B8}"/>
                </a:ext>
              </a:extLst>
            </p:cNvPr>
            <p:cNvSpPr txBox="1"/>
            <p:nvPr/>
          </p:nvSpPr>
          <p:spPr>
            <a:xfrm>
              <a:off x="6814907" y="1867603"/>
              <a:ext cx="4596222" cy="418191"/>
            </a:xfrm>
            <a:prstGeom prst="rect">
              <a:avLst/>
            </a:prstGeom>
            <a:noFill/>
          </p:spPr>
          <p:txBody>
            <a:bodyPr wrap="square" lIns="91440" tIns="45720" rIns="91440" bIns="45720" rtlCol="0" anchor="t">
              <a:spAutoFit/>
            </a:bodyPr>
            <a:lstStyle/>
            <a:p>
              <a:pPr defTabSz="457200">
                <a:lnSpc>
                  <a:spcPct val="150000"/>
                </a:lnSpc>
              </a:pPr>
              <a:r>
                <a:rPr lang="zh-TW" altLang="en-US" sz="1600" b="1" dirty="0">
                  <a:cs typeface="+mn-ea"/>
                  <a:sym typeface="+mn-lt"/>
                </a:rPr>
                <a:t>s = </a:t>
              </a:r>
              <a:r>
                <a:rPr lang="en-US" altLang="zh-TW" sz="1600" b="1" dirty="0" err="1">
                  <a:cs typeface="+mn-ea"/>
                  <a:sym typeface="+mn-lt"/>
                </a:rPr>
                <a:t>Disa</a:t>
              </a:r>
              <a:r>
                <a:rPr lang="zh-TW" altLang="en-US" sz="1600" b="1" dirty="0">
                  <a:cs typeface="+mn-ea"/>
                  <a:sym typeface="+mn-lt"/>
                </a:rPr>
                <a:t>gree  </a:t>
              </a:r>
              <a:r>
                <a:rPr lang="en-US" altLang="zh-TW" sz="1600" b="1" dirty="0">
                  <a:cs typeface="+mn-ea"/>
                  <a:sym typeface="+mn-lt"/>
                </a:rPr>
                <a:t>&amp;</a:t>
              </a:r>
              <a:r>
                <a:rPr lang="zh-TW" altLang="en-US" sz="1600" b="1" dirty="0">
                  <a:cs typeface="+mn-ea"/>
                  <a:sym typeface="+mn-lt"/>
                </a:rPr>
                <a:t>  </a:t>
              </a:r>
              <a:r>
                <a:rPr lang="en-US" altLang="zh-TW" sz="1600" b="1" dirty="0">
                  <a:cs typeface="+mn-ea"/>
                  <a:sym typeface="+mn-lt"/>
                </a:rPr>
                <a:t>s’</a:t>
              </a:r>
              <a:r>
                <a:rPr lang="zh-TW" altLang="en-US" sz="1600" b="1" dirty="0">
                  <a:cs typeface="+mn-ea"/>
                  <a:sym typeface="+mn-lt"/>
                </a:rPr>
                <a:t>= </a:t>
              </a:r>
              <a:r>
                <a:rPr lang="en-US" altLang="zh-TW" sz="1600" b="1" dirty="0" err="1">
                  <a:cs typeface="+mn-ea"/>
                  <a:sym typeface="+mn-lt"/>
                </a:rPr>
                <a:t>Disa</a:t>
              </a:r>
              <a:r>
                <a:rPr lang="zh-TW" altLang="en-US" sz="1600" b="1" dirty="0">
                  <a:cs typeface="+mn-ea"/>
                  <a:sym typeface="+mn-lt"/>
                </a:rPr>
                <a:t>gree  </a:t>
              </a:r>
              <a:r>
                <a:rPr lang="en-US" altLang="zh-TW" sz="1600" b="1" dirty="0">
                  <a:cs typeface="+mn-ea"/>
                  <a:sym typeface="+mn-lt"/>
                </a:rPr>
                <a:t>(Short)</a:t>
              </a:r>
              <a:r>
                <a:rPr lang="zh-TW" altLang="en-US" sz="1600" b="1" dirty="0">
                  <a:cs typeface="+mn-ea"/>
                  <a:sym typeface="+mn-lt"/>
                </a:rPr>
                <a:t> </a:t>
              </a:r>
              <a:endParaRPr lang="en-US" altLang="zh-CN" sz="1600" b="1" dirty="0">
                <a:cs typeface="+mn-ea"/>
                <a:sym typeface="+mn-lt"/>
              </a:endParaRPr>
            </a:p>
          </p:txBody>
        </p:sp>
      </p:grpSp>
      <p:grpSp>
        <p:nvGrpSpPr>
          <p:cNvPr id="19" name="组合 18"/>
          <p:cNvGrpSpPr/>
          <p:nvPr/>
        </p:nvGrpSpPr>
        <p:grpSpPr>
          <a:xfrm>
            <a:off x="852756" y="199403"/>
            <a:ext cx="4800459" cy="650656"/>
            <a:chOff x="852756" y="199403"/>
            <a:chExt cx="4800459" cy="650656"/>
          </a:xfrm>
        </p:grpSpPr>
        <p:sp>
          <p:nvSpPr>
            <p:cNvPr id="20" name="文本框 19">
              <a:extLst>
                <a:ext uri="{FF2B5EF4-FFF2-40B4-BE49-F238E27FC236}">
                  <a16:creationId xmlns:a16="http://schemas.microsoft.com/office/drawing/2014/main" id="{9B93AB08-CB71-4FDC-86E4-02FB8A6CC260}"/>
                </a:ext>
              </a:extLst>
            </p:cNvPr>
            <p:cNvSpPr txBox="1"/>
            <p:nvPr/>
          </p:nvSpPr>
          <p:spPr>
            <a:xfrm>
              <a:off x="852756" y="199403"/>
              <a:ext cx="3550557" cy="461665"/>
            </a:xfrm>
            <a:prstGeom prst="rect">
              <a:avLst/>
            </a:prstGeom>
            <a:noFill/>
          </p:spPr>
          <p:txBody>
            <a:bodyPr wrap="square" rtlCol="0">
              <a:spAutoFit/>
            </a:bodyPr>
            <a:lstStyle/>
            <a:p>
              <a:pPr defTabSz="457200"/>
              <a:r>
                <a:rPr lang="en-US" altLang="zh-CN" sz="2400" b="1" dirty="0">
                  <a:solidFill>
                    <a:prstClr val="black"/>
                  </a:solidFill>
                  <a:cs typeface="+mn-ea"/>
                  <a:sym typeface="+mn-lt"/>
                </a:rPr>
                <a:t>Transformer</a:t>
              </a:r>
            </a:p>
          </p:txBody>
        </p:sp>
        <p:sp>
          <p:nvSpPr>
            <p:cNvPr id="21" name="文本框 20">
              <a:extLst>
                <a:ext uri="{FF2B5EF4-FFF2-40B4-BE49-F238E27FC236}">
                  <a16:creationId xmlns:a16="http://schemas.microsoft.com/office/drawing/2014/main" id="{A92A4A3F-B186-4633-B3C4-EBD531B319B1}"/>
                </a:ext>
              </a:extLst>
            </p:cNvPr>
            <p:cNvSpPr txBox="1"/>
            <p:nvPr/>
          </p:nvSpPr>
          <p:spPr>
            <a:xfrm>
              <a:off x="873114" y="554914"/>
              <a:ext cx="4780101" cy="295145"/>
            </a:xfrm>
            <a:prstGeom prst="rect">
              <a:avLst/>
            </a:prstGeom>
            <a:noFill/>
          </p:spPr>
          <p:txBody>
            <a:bodyPr wrap="square" rtlCol="0">
              <a:spAutoFit/>
            </a:bodyPr>
            <a:lstStyle/>
            <a:p>
              <a:pPr>
                <a:lnSpc>
                  <a:spcPct val="120000"/>
                </a:lnSpc>
                <a:spcBef>
                  <a:spcPct val="0"/>
                </a:spcBef>
              </a:pPr>
              <a:r>
                <a:rPr lang="en-US" altLang="zh-CN" sz="1200" b="1" dirty="0">
                  <a:solidFill>
                    <a:schemeClr val="bg1">
                      <a:lumMod val="65000"/>
                    </a:schemeClr>
                  </a:solidFill>
                  <a:cs typeface="+mn-ea"/>
                  <a:sym typeface="+mn-lt"/>
                </a:rPr>
                <a:t>T</a:t>
              </a:r>
              <a:r>
                <a:rPr lang="en-US" altLang="zh-CN" sz="1200" dirty="0">
                  <a:solidFill>
                    <a:schemeClr val="bg1">
                      <a:lumMod val="65000"/>
                    </a:schemeClr>
                  </a:solidFill>
                  <a:cs typeface="+mn-ea"/>
                  <a:sym typeface="+mn-lt"/>
                </a:rPr>
                <a:t>ext </a:t>
              </a:r>
              <a:r>
                <a:rPr lang="en-US" altLang="zh-TW" sz="1200" b="1" dirty="0">
                  <a:solidFill>
                    <a:schemeClr val="bg1">
                      <a:lumMod val="65000"/>
                    </a:schemeClr>
                  </a:solidFill>
                  <a:cs typeface="+mn-ea"/>
                  <a:sym typeface="+mn-lt"/>
                </a:rPr>
                <a:t>E</a:t>
              </a:r>
              <a:r>
                <a:rPr lang="en-US" altLang="zh-CN" sz="1200" dirty="0">
                  <a:solidFill>
                    <a:schemeClr val="bg1">
                      <a:lumMod val="65000"/>
                    </a:schemeClr>
                  </a:solidFill>
                  <a:cs typeface="+mn-ea"/>
                  <a:sym typeface="+mn-lt"/>
                </a:rPr>
                <a:t>xtraction for q and r</a:t>
              </a:r>
              <a:endParaRPr lang="zh-CN" altLang="zh-CN" sz="1200" dirty="0">
                <a:solidFill>
                  <a:schemeClr val="bg1">
                    <a:lumMod val="65000"/>
                  </a:schemeClr>
                </a:solidFill>
                <a:cs typeface="+mn-ea"/>
                <a:sym typeface="+mn-lt"/>
              </a:endParaRPr>
            </a:p>
          </p:txBody>
        </p:sp>
      </p:grpSp>
      <p:pic>
        <p:nvPicPr>
          <p:cNvPr id="3" name="圖片 2">
            <a:extLst>
              <a:ext uri="{FF2B5EF4-FFF2-40B4-BE49-F238E27FC236}">
                <a16:creationId xmlns:a16="http://schemas.microsoft.com/office/drawing/2014/main" id="{F0233C87-F1DB-63D0-EAF3-ECC25EF08B44}"/>
              </a:ext>
            </a:extLst>
          </p:cNvPr>
          <p:cNvPicPr>
            <a:picLocks noChangeAspect="1"/>
          </p:cNvPicPr>
          <p:nvPr/>
        </p:nvPicPr>
        <p:blipFill>
          <a:blip r:embed="rId3"/>
          <a:stretch>
            <a:fillRect/>
          </a:stretch>
        </p:blipFill>
        <p:spPr>
          <a:xfrm>
            <a:off x="597517" y="1795009"/>
            <a:ext cx="7392432" cy="600159"/>
          </a:xfrm>
          <a:prstGeom prst="rect">
            <a:avLst/>
          </a:prstGeom>
        </p:spPr>
      </p:pic>
      <p:pic>
        <p:nvPicPr>
          <p:cNvPr id="5" name="圖片 4">
            <a:extLst>
              <a:ext uri="{FF2B5EF4-FFF2-40B4-BE49-F238E27FC236}">
                <a16:creationId xmlns:a16="http://schemas.microsoft.com/office/drawing/2014/main" id="{F52B4E61-6119-44A2-BD5F-03CBFEAB668E}"/>
              </a:ext>
            </a:extLst>
          </p:cNvPr>
          <p:cNvPicPr>
            <a:picLocks noChangeAspect="1"/>
          </p:cNvPicPr>
          <p:nvPr/>
        </p:nvPicPr>
        <p:blipFill>
          <a:blip r:embed="rId4"/>
          <a:stretch>
            <a:fillRect/>
          </a:stretch>
        </p:blipFill>
        <p:spPr>
          <a:xfrm>
            <a:off x="597517" y="4511348"/>
            <a:ext cx="7392432" cy="609685"/>
          </a:xfrm>
          <a:prstGeom prst="rect">
            <a:avLst/>
          </a:prstGeom>
        </p:spPr>
      </p:pic>
      <p:pic>
        <p:nvPicPr>
          <p:cNvPr id="10" name="圖片 9">
            <a:extLst>
              <a:ext uri="{FF2B5EF4-FFF2-40B4-BE49-F238E27FC236}">
                <a16:creationId xmlns:a16="http://schemas.microsoft.com/office/drawing/2014/main" id="{36CA9145-956A-E2B8-5160-C75056AEF3DF}"/>
              </a:ext>
            </a:extLst>
          </p:cNvPr>
          <p:cNvPicPr>
            <a:picLocks noChangeAspect="1"/>
          </p:cNvPicPr>
          <p:nvPr/>
        </p:nvPicPr>
        <p:blipFill>
          <a:blip r:embed="rId5"/>
          <a:stretch>
            <a:fillRect/>
          </a:stretch>
        </p:blipFill>
        <p:spPr>
          <a:xfrm>
            <a:off x="597515" y="2642400"/>
            <a:ext cx="9551541" cy="878567"/>
          </a:xfrm>
          <a:prstGeom prst="rect">
            <a:avLst/>
          </a:prstGeom>
        </p:spPr>
      </p:pic>
      <p:pic>
        <p:nvPicPr>
          <p:cNvPr id="14" name="圖片 13">
            <a:extLst>
              <a:ext uri="{FF2B5EF4-FFF2-40B4-BE49-F238E27FC236}">
                <a16:creationId xmlns:a16="http://schemas.microsoft.com/office/drawing/2014/main" id="{81CB2060-767C-981D-55E1-C114FC0827B0}"/>
              </a:ext>
            </a:extLst>
          </p:cNvPr>
          <p:cNvPicPr>
            <a:picLocks noChangeAspect="1"/>
          </p:cNvPicPr>
          <p:nvPr/>
        </p:nvPicPr>
        <p:blipFill>
          <a:blip r:embed="rId6"/>
          <a:stretch>
            <a:fillRect/>
          </a:stretch>
        </p:blipFill>
        <p:spPr>
          <a:xfrm>
            <a:off x="597516" y="5311446"/>
            <a:ext cx="9551541" cy="971713"/>
          </a:xfrm>
          <a:prstGeom prst="rect">
            <a:avLst/>
          </a:prstGeom>
        </p:spPr>
      </p:pic>
      <p:sp>
        <p:nvSpPr>
          <p:cNvPr id="17" name="文本框 28">
            <a:extLst>
              <a:ext uri="{FF2B5EF4-FFF2-40B4-BE49-F238E27FC236}">
                <a16:creationId xmlns:a16="http://schemas.microsoft.com/office/drawing/2014/main" id="{5BC3A39F-9C33-E71C-E8C3-07155F43A1BB}"/>
              </a:ext>
            </a:extLst>
          </p:cNvPr>
          <p:cNvSpPr txBox="1"/>
          <p:nvPr/>
        </p:nvSpPr>
        <p:spPr>
          <a:xfrm>
            <a:off x="597517" y="1400807"/>
            <a:ext cx="3623276" cy="338554"/>
          </a:xfrm>
          <a:prstGeom prst="rect">
            <a:avLst/>
          </a:prstGeom>
          <a:noFill/>
        </p:spPr>
        <p:txBody>
          <a:bodyPr wrap="square" rtlCol="0">
            <a:spAutoFit/>
          </a:bodyPr>
          <a:lstStyle/>
          <a:p>
            <a:pPr defTabSz="457200"/>
            <a:r>
              <a:rPr lang="zh-TW" altLang="en-US"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隨機抽樣取平均</a:t>
            </a:r>
            <a:endParaRPr lang="en-US" altLang="zh-TW"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p:txBody>
      </p:sp>
    </p:spTree>
    <p:extLst>
      <p:ext uri="{BB962C8B-B14F-4D97-AF65-F5344CB8AC3E}">
        <p14:creationId xmlns:p14="http://schemas.microsoft.com/office/powerpoint/2010/main" val="350602813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B7AA5968-7762-4759-9A21-3EFB454BC767}"/>
              </a:ext>
            </a:extLst>
          </p:cNvPr>
          <p:cNvGrpSpPr/>
          <p:nvPr/>
        </p:nvGrpSpPr>
        <p:grpSpPr>
          <a:xfrm>
            <a:off x="597518" y="962798"/>
            <a:ext cx="5207380" cy="418191"/>
            <a:chOff x="6096000" y="1844372"/>
            <a:chExt cx="5207380" cy="418191"/>
          </a:xfrm>
        </p:grpSpPr>
        <p:sp>
          <p:nvSpPr>
            <p:cNvPr id="12" name="ValueBack1">
              <a:extLst>
                <a:ext uri="{FF2B5EF4-FFF2-40B4-BE49-F238E27FC236}">
                  <a16:creationId xmlns:a16="http://schemas.microsoft.com/office/drawing/2014/main" id="{314D0A5D-4A3F-42EF-8093-4FCA4AA70077}"/>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05</a:t>
              </a:r>
            </a:p>
          </p:txBody>
        </p:sp>
        <p:sp>
          <p:nvSpPr>
            <p:cNvPr id="13" name="ValueBack1">
              <a:extLst>
                <a:ext uri="{FF2B5EF4-FFF2-40B4-BE49-F238E27FC236}">
                  <a16:creationId xmlns:a16="http://schemas.microsoft.com/office/drawing/2014/main" id="{8FEC983B-43C6-42BB-B42D-5EFB115B839C}"/>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3DB799A-6EE1-4F8D-8CAD-4A21BCF447B8}"/>
                    </a:ext>
                  </a:extLst>
                </p:cNvPr>
                <p:cNvSpPr txBox="1"/>
                <p:nvPr/>
              </p:nvSpPr>
              <p:spPr>
                <a:xfrm>
                  <a:off x="6877483" y="1844372"/>
                  <a:ext cx="4425897" cy="418191"/>
                </a:xfrm>
                <a:prstGeom prst="rect">
                  <a:avLst/>
                </a:prstGeom>
                <a:noFill/>
              </p:spPr>
              <p:txBody>
                <a:bodyPr wrap="square" rtlCol="0">
                  <a:spAutoFit/>
                </a:bodyPr>
                <a:lstStyle/>
                <a:p>
                  <a:pPr defTabSz="457200">
                    <a:lnSpc>
                      <a:spcPct val="150000"/>
                    </a:lnSpc>
                  </a:pPr>
                  <a:r>
                    <a:rPr lang="zh-TW" altLang="en-US" sz="1600" b="1" dirty="0">
                      <a:cs typeface="+mn-ea"/>
                      <a:sym typeface="+mn-lt"/>
                    </a:rPr>
                    <a:t>s </a:t>
                  </a:r>
                  <a14:m>
                    <m:oMath xmlns:m="http://schemas.openxmlformats.org/officeDocument/2006/math">
                      <m:r>
                        <a:rPr kumimoji="1" lang="en-US" altLang="zh-TW" sz="1600" b="1" i="1" smtClean="0">
                          <a:latin typeface="Cambria Math" panose="02040503050406030204" pitchFamily="18" charset="0"/>
                          <a:ea typeface="Cambria Math" panose="02040503050406030204" pitchFamily="18" charset="0"/>
                        </a:rPr>
                        <m:t>≠</m:t>
                      </m:r>
                    </m:oMath>
                  </a14:m>
                  <a:r>
                    <a:rPr lang="zh-TW" altLang="en-US" sz="1600" b="1" dirty="0">
                      <a:cs typeface="+mn-ea"/>
                      <a:sym typeface="+mn-lt"/>
                    </a:rPr>
                    <a:t> </a:t>
                  </a:r>
                  <a:r>
                    <a:rPr lang="en-US" altLang="zh-TW" sz="1600" b="1" dirty="0">
                      <a:cs typeface="+mn-ea"/>
                      <a:sym typeface="+mn-lt"/>
                    </a:rPr>
                    <a:t>s’(Long)</a:t>
                  </a:r>
                  <a:r>
                    <a:rPr lang="zh-TW" altLang="en-US" sz="1600" b="1" dirty="0">
                      <a:cs typeface="+mn-ea"/>
                      <a:sym typeface="+mn-lt"/>
                    </a:rPr>
                    <a:t> </a:t>
                  </a:r>
                  <a:endParaRPr lang="en-US" altLang="zh-CN" sz="1600" b="1" dirty="0">
                    <a:cs typeface="+mn-ea"/>
                    <a:sym typeface="+mn-lt"/>
                  </a:endParaRPr>
                </a:p>
              </p:txBody>
            </p:sp>
          </mc:Choice>
          <mc:Fallback xmlns="">
            <p:sp>
              <p:nvSpPr>
                <p:cNvPr id="15" name="文本框 14">
                  <a:extLst>
                    <a:ext uri="{FF2B5EF4-FFF2-40B4-BE49-F238E27FC236}">
                      <a16:creationId xmlns:a16="http://schemas.microsoft.com/office/drawing/2014/main" id="{A3DB799A-6EE1-4F8D-8CAD-4A21BCF447B8}"/>
                    </a:ext>
                  </a:extLst>
                </p:cNvPr>
                <p:cNvSpPr txBox="1">
                  <a:spLocks noRot="1" noChangeAspect="1" noMove="1" noResize="1" noEditPoints="1" noAdjustHandles="1" noChangeArrowheads="1" noChangeShapeType="1" noTextEdit="1"/>
                </p:cNvSpPr>
                <p:nvPr/>
              </p:nvSpPr>
              <p:spPr>
                <a:xfrm>
                  <a:off x="6877483" y="1844372"/>
                  <a:ext cx="4425897" cy="418191"/>
                </a:xfrm>
                <a:prstGeom prst="rect">
                  <a:avLst/>
                </a:prstGeom>
                <a:blipFill>
                  <a:blip r:embed="rId3"/>
                  <a:stretch>
                    <a:fillRect l="-689" b="-17391"/>
                  </a:stretch>
                </a:blipFill>
              </p:spPr>
              <p:txBody>
                <a:bodyPr/>
                <a:lstStyle/>
                <a:p>
                  <a:r>
                    <a:rPr lang="zh-TW" altLang="en-US">
                      <a:noFill/>
                    </a:rPr>
                    <a:t> </a:t>
                  </a:r>
                </a:p>
              </p:txBody>
            </p:sp>
          </mc:Fallback>
        </mc:AlternateContent>
      </p:grpSp>
      <p:grpSp>
        <p:nvGrpSpPr>
          <p:cNvPr id="26" name="组合 25">
            <a:extLst>
              <a:ext uri="{FF2B5EF4-FFF2-40B4-BE49-F238E27FC236}">
                <a16:creationId xmlns:a16="http://schemas.microsoft.com/office/drawing/2014/main" id="{B7AA5968-7762-4759-9A21-3EFB454BC767}"/>
              </a:ext>
            </a:extLst>
          </p:cNvPr>
          <p:cNvGrpSpPr/>
          <p:nvPr/>
        </p:nvGrpSpPr>
        <p:grpSpPr>
          <a:xfrm>
            <a:off x="513576" y="3629398"/>
            <a:ext cx="5416728" cy="766122"/>
            <a:chOff x="5994401" y="1867603"/>
            <a:chExt cx="5416728" cy="766122"/>
          </a:xfrm>
        </p:grpSpPr>
        <p:sp>
          <p:nvSpPr>
            <p:cNvPr id="27" name="ValueBack1">
              <a:extLst>
                <a:ext uri="{FF2B5EF4-FFF2-40B4-BE49-F238E27FC236}">
                  <a16:creationId xmlns:a16="http://schemas.microsoft.com/office/drawing/2014/main" id="{314D0A5D-4A3F-42EF-8093-4FCA4AA70077}"/>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06</a:t>
              </a:r>
            </a:p>
          </p:txBody>
        </p:sp>
        <p:sp>
          <p:nvSpPr>
            <p:cNvPr id="28" name="ValueBack1">
              <a:extLst>
                <a:ext uri="{FF2B5EF4-FFF2-40B4-BE49-F238E27FC236}">
                  <a16:creationId xmlns:a16="http://schemas.microsoft.com/office/drawing/2014/main" id="{8FEC983B-43C6-42BB-B42D-5EFB115B839C}"/>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p:sp>
          <p:nvSpPr>
            <p:cNvPr id="29" name="文本框 28">
              <a:extLst>
                <a:ext uri="{FF2B5EF4-FFF2-40B4-BE49-F238E27FC236}">
                  <a16:creationId xmlns:a16="http://schemas.microsoft.com/office/drawing/2014/main" id="{F7EC7173-8754-478C-AD2B-0A18743D24F7}"/>
                </a:ext>
              </a:extLst>
            </p:cNvPr>
            <p:cNvSpPr txBox="1"/>
            <p:nvPr/>
          </p:nvSpPr>
          <p:spPr>
            <a:xfrm>
              <a:off x="5994401" y="2295171"/>
              <a:ext cx="3623276" cy="338554"/>
            </a:xfrm>
            <a:prstGeom prst="rect">
              <a:avLst/>
            </a:prstGeom>
            <a:noFill/>
          </p:spPr>
          <p:txBody>
            <a:bodyPr wrap="square" rtlCol="0">
              <a:spAutoFit/>
            </a:bodyPr>
            <a:lstStyle/>
            <a:p>
              <a:pPr defTabSz="457200"/>
              <a:r>
                <a:rPr lang="zh-TW" altLang="en-US"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隨機抽樣取平均</a:t>
              </a:r>
              <a:endParaRPr lang="en-US" altLang="zh-TW"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A3DB799A-6EE1-4F8D-8CAD-4A21BCF447B8}"/>
                    </a:ext>
                  </a:extLst>
                </p:cNvPr>
                <p:cNvSpPr txBox="1"/>
                <p:nvPr/>
              </p:nvSpPr>
              <p:spPr>
                <a:xfrm>
                  <a:off x="6814907" y="1867603"/>
                  <a:ext cx="4596222" cy="418191"/>
                </a:xfrm>
                <a:prstGeom prst="rect">
                  <a:avLst/>
                </a:prstGeom>
                <a:noFill/>
              </p:spPr>
              <p:txBody>
                <a:bodyPr wrap="square" lIns="91440" tIns="45720" rIns="91440" bIns="45720" rtlCol="0" anchor="t">
                  <a:spAutoFit/>
                </a:bodyPr>
                <a:lstStyle/>
                <a:p>
                  <a:pPr defTabSz="457200">
                    <a:lnSpc>
                      <a:spcPct val="150000"/>
                    </a:lnSpc>
                  </a:pPr>
                  <a:r>
                    <a:rPr lang="zh-TW" altLang="en-US" sz="1600" b="1" dirty="0">
                      <a:cs typeface="+mn-ea"/>
                      <a:sym typeface="+mn-lt"/>
                    </a:rPr>
                    <a:t>s </a:t>
                  </a:r>
                  <a14:m>
                    <m:oMath xmlns:m="http://schemas.openxmlformats.org/officeDocument/2006/math">
                      <m:r>
                        <a:rPr kumimoji="1" lang="en-US" altLang="zh-TW" sz="1600" b="1" i="1" smtClean="0">
                          <a:latin typeface="Cambria Math" panose="02040503050406030204" pitchFamily="18" charset="0"/>
                          <a:ea typeface="Cambria Math" panose="02040503050406030204" pitchFamily="18" charset="0"/>
                        </a:rPr>
                        <m:t>≠</m:t>
                      </m:r>
                    </m:oMath>
                  </a14:m>
                  <a:r>
                    <a:rPr lang="zh-TW" altLang="en-US" sz="1600" b="1" dirty="0">
                      <a:cs typeface="+mn-ea"/>
                      <a:sym typeface="+mn-lt"/>
                    </a:rPr>
                    <a:t> </a:t>
                  </a:r>
                  <a:r>
                    <a:rPr lang="en-US" altLang="zh-TW" sz="1600" b="1" dirty="0">
                      <a:cs typeface="+mn-ea"/>
                      <a:sym typeface="+mn-lt"/>
                    </a:rPr>
                    <a:t>s’(Short)</a:t>
                  </a:r>
                  <a:r>
                    <a:rPr lang="zh-TW" altLang="en-US" sz="1600" b="1" dirty="0">
                      <a:cs typeface="+mn-ea"/>
                      <a:sym typeface="+mn-lt"/>
                    </a:rPr>
                    <a:t> </a:t>
                  </a:r>
                  <a:endParaRPr lang="en-US" altLang="zh-CN" sz="1600" b="1" dirty="0">
                    <a:cs typeface="+mn-ea"/>
                    <a:sym typeface="+mn-lt"/>
                  </a:endParaRPr>
                </a:p>
              </p:txBody>
            </p:sp>
          </mc:Choice>
          <mc:Fallback xmlns="">
            <p:sp>
              <p:nvSpPr>
                <p:cNvPr id="30" name="文本框 29">
                  <a:extLst>
                    <a:ext uri="{FF2B5EF4-FFF2-40B4-BE49-F238E27FC236}">
                      <a16:creationId xmlns:a16="http://schemas.microsoft.com/office/drawing/2014/main" id="{A3DB799A-6EE1-4F8D-8CAD-4A21BCF447B8}"/>
                    </a:ext>
                  </a:extLst>
                </p:cNvPr>
                <p:cNvSpPr txBox="1">
                  <a:spLocks noRot="1" noChangeAspect="1" noMove="1" noResize="1" noEditPoints="1" noAdjustHandles="1" noChangeArrowheads="1" noChangeShapeType="1" noTextEdit="1"/>
                </p:cNvSpPr>
                <p:nvPr/>
              </p:nvSpPr>
              <p:spPr>
                <a:xfrm>
                  <a:off x="6814907" y="1867603"/>
                  <a:ext cx="4596222" cy="418191"/>
                </a:xfrm>
                <a:prstGeom prst="rect">
                  <a:avLst/>
                </a:prstGeom>
                <a:blipFill>
                  <a:blip r:embed="rId4"/>
                  <a:stretch>
                    <a:fillRect l="-796" b="-17391"/>
                  </a:stretch>
                </a:blipFill>
              </p:spPr>
              <p:txBody>
                <a:bodyPr/>
                <a:lstStyle/>
                <a:p>
                  <a:r>
                    <a:rPr lang="zh-TW" altLang="en-US">
                      <a:noFill/>
                    </a:rPr>
                    <a:t> </a:t>
                  </a:r>
                </a:p>
              </p:txBody>
            </p:sp>
          </mc:Fallback>
        </mc:AlternateContent>
      </p:grpSp>
      <p:grpSp>
        <p:nvGrpSpPr>
          <p:cNvPr id="19" name="组合 18"/>
          <p:cNvGrpSpPr/>
          <p:nvPr/>
        </p:nvGrpSpPr>
        <p:grpSpPr>
          <a:xfrm>
            <a:off x="852756" y="199403"/>
            <a:ext cx="4800459" cy="650656"/>
            <a:chOff x="852756" y="199403"/>
            <a:chExt cx="4800459" cy="650656"/>
          </a:xfrm>
        </p:grpSpPr>
        <p:sp>
          <p:nvSpPr>
            <p:cNvPr id="20" name="文本框 19">
              <a:extLst>
                <a:ext uri="{FF2B5EF4-FFF2-40B4-BE49-F238E27FC236}">
                  <a16:creationId xmlns:a16="http://schemas.microsoft.com/office/drawing/2014/main" id="{9B93AB08-CB71-4FDC-86E4-02FB8A6CC260}"/>
                </a:ext>
              </a:extLst>
            </p:cNvPr>
            <p:cNvSpPr txBox="1"/>
            <p:nvPr/>
          </p:nvSpPr>
          <p:spPr>
            <a:xfrm>
              <a:off x="852756" y="199403"/>
              <a:ext cx="3550557" cy="461665"/>
            </a:xfrm>
            <a:prstGeom prst="rect">
              <a:avLst/>
            </a:prstGeom>
            <a:noFill/>
          </p:spPr>
          <p:txBody>
            <a:bodyPr wrap="square" rtlCol="0">
              <a:spAutoFit/>
            </a:bodyPr>
            <a:lstStyle/>
            <a:p>
              <a:pPr defTabSz="457200"/>
              <a:r>
                <a:rPr lang="en-US" altLang="zh-CN" sz="2400" b="1" dirty="0">
                  <a:solidFill>
                    <a:prstClr val="black"/>
                  </a:solidFill>
                  <a:cs typeface="+mn-ea"/>
                  <a:sym typeface="+mn-lt"/>
                </a:rPr>
                <a:t>Transformer</a:t>
              </a:r>
            </a:p>
          </p:txBody>
        </p:sp>
        <p:sp>
          <p:nvSpPr>
            <p:cNvPr id="21" name="文本框 20">
              <a:extLst>
                <a:ext uri="{FF2B5EF4-FFF2-40B4-BE49-F238E27FC236}">
                  <a16:creationId xmlns:a16="http://schemas.microsoft.com/office/drawing/2014/main" id="{A92A4A3F-B186-4633-B3C4-EBD531B319B1}"/>
                </a:ext>
              </a:extLst>
            </p:cNvPr>
            <p:cNvSpPr txBox="1"/>
            <p:nvPr/>
          </p:nvSpPr>
          <p:spPr>
            <a:xfrm>
              <a:off x="873114" y="554914"/>
              <a:ext cx="4780101" cy="295145"/>
            </a:xfrm>
            <a:prstGeom prst="rect">
              <a:avLst/>
            </a:prstGeom>
            <a:noFill/>
          </p:spPr>
          <p:txBody>
            <a:bodyPr wrap="square" rtlCol="0">
              <a:spAutoFit/>
            </a:bodyPr>
            <a:lstStyle/>
            <a:p>
              <a:pPr>
                <a:lnSpc>
                  <a:spcPct val="120000"/>
                </a:lnSpc>
                <a:spcBef>
                  <a:spcPct val="0"/>
                </a:spcBef>
              </a:pPr>
              <a:r>
                <a:rPr lang="en-US" altLang="zh-CN" sz="1200" b="1" dirty="0">
                  <a:solidFill>
                    <a:schemeClr val="bg1">
                      <a:lumMod val="65000"/>
                    </a:schemeClr>
                  </a:solidFill>
                  <a:cs typeface="+mn-ea"/>
                  <a:sym typeface="+mn-lt"/>
                </a:rPr>
                <a:t>T</a:t>
              </a:r>
              <a:r>
                <a:rPr lang="en-US" altLang="zh-CN" sz="1200" dirty="0">
                  <a:solidFill>
                    <a:schemeClr val="bg1">
                      <a:lumMod val="65000"/>
                    </a:schemeClr>
                  </a:solidFill>
                  <a:cs typeface="+mn-ea"/>
                  <a:sym typeface="+mn-lt"/>
                </a:rPr>
                <a:t>ext </a:t>
              </a:r>
              <a:r>
                <a:rPr lang="en-US" altLang="zh-TW" sz="1200" b="1" dirty="0">
                  <a:solidFill>
                    <a:schemeClr val="bg1">
                      <a:lumMod val="65000"/>
                    </a:schemeClr>
                  </a:solidFill>
                  <a:cs typeface="+mn-ea"/>
                  <a:sym typeface="+mn-lt"/>
                </a:rPr>
                <a:t>E</a:t>
              </a:r>
              <a:r>
                <a:rPr lang="en-US" altLang="zh-CN" sz="1200" dirty="0">
                  <a:solidFill>
                    <a:schemeClr val="bg1">
                      <a:lumMod val="65000"/>
                    </a:schemeClr>
                  </a:solidFill>
                  <a:cs typeface="+mn-ea"/>
                  <a:sym typeface="+mn-lt"/>
                </a:rPr>
                <a:t>xtraction for q and r</a:t>
              </a:r>
              <a:endParaRPr lang="zh-CN" altLang="zh-CN" sz="1200" dirty="0">
                <a:solidFill>
                  <a:schemeClr val="bg1">
                    <a:lumMod val="65000"/>
                  </a:schemeClr>
                </a:solidFill>
                <a:cs typeface="+mn-ea"/>
                <a:sym typeface="+mn-lt"/>
              </a:endParaRPr>
            </a:p>
          </p:txBody>
        </p:sp>
      </p:grpSp>
      <p:sp>
        <p:nvSpPr>
          <p:cNvPr id="2" name="文本框 28">
            <a:extLst>
              <a:ext uri="{FF2B5EF4-FFF2-40B4-BE49-F238E27FC236}">
                <a16:creationId xmlns:a16="http://schemas.microsoft.com/office/drawing/2014/main" id="{879DD597-19A9-64CC-1197-B3CD79A2BAC3}"/>
              </a:ext>
            </a:extLst>
          </p:cNvPr>
          <p:cNvSpPr txBox="1"/>
          <p:nvPr/>
        </p:nvSpPr>
        <p:spPr>
          <a:xfrm>
            <a:off x="513576" y="1441020"/>
            <a:ext cx="3623276" cy="338554"/>
          </a:xfrm>
          <a:prstGeom prst="rect">
            <a:avLst/>
          </a:prstGeom>
          <a:noFill/>
        </p:spPr>
        <p:txBody>
          <a:bodyPr wrap="square" rtlCol="0">
            <a:spAutoFit/>
          </a:bodyPr>
          <a:lstStyle/>
          <a:p>
            <a:pPr defTabSz="457200"/>
            <a:r>
              <a:rPr lang="zh-TW" altLang="en-US"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隨機抽樣取平均</a:t>
            </a:r>
            <a:endParaRPr lang="en-US" altLang="zh-TW" sz="1600" b="1"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p:txBody>
      </p:sp>
      <p:pic>
        <p:nvPicPr>
          <p:cNvPr id="6" name="圖片 5">
            <a:extLst>
              <a:ext uri="{FF2B5EF4-FFF2-40B4-BE49-F238E27FC236}">
                <a16:creationId xmlns:a16="http://schemas.microsoft.com/office/drawing/2014/main" id="{0B8020EB-B16A-F6C2-14D3-D2CF6FF8A7E1}"/>
              </a:ext>
            </a:extLst>
          </p:cNvPr>
          <p:cNvPicPr>
            <a:picLocks noChangeAspect="1"/>
          </p:cNvPicPr>
          <p:nvPr/>
        </p:nvPicPr>
        <p:blipFill>
          <a:blip r:embed="rId5"/>
          <a:stretch>
            <a:fillRect/>
          </a:stretch>
        </p:blipFill>
        <p:spPr>
          <a:xfrm>
            <a:off x="597516" y="1927182"/>
            <a:ext cx="7468642" cy="523948"/>
          </a:xfrm>
          <a:prstGeom prst="rect">
            <a:avLst/>
          </a:prstGeom>
        </p:spPr>
      </p:pic>
      <p:pic>
        <p:nvPicPr>
          <p:cNvPr id="8" name="圖片 7">
            <a:extLst>
              <a:ext uri="{FF2B5EF4-FFF2-40B4-BE49-F238E27FC236}">
                <a16:creationId xmlns:a16="http://schemas.microsoft.com/office/drawing/2014/main" id="{8E165155-969C-EE63-95C5-A7E4B5488158}"/>
              </a:ext>
            </a:extLst>
          </p:cNvPr>
          <p:cNvPicPr>
            <a:picLocks noChangeAspect="1"/>
          </p:cNvPicPr>
          <p:nvPr/>
        </p:nvPicPr>
        <p:blipFill>
          <a:blip r:embed="rId6"/>
          <a:stretch>
            <a:fillRect/>
          </a:stretch>
        </p:blipFill>
        <p:spPr>
          <a:xfrm>
            <a:off x="597516" y="4554691"/>
            <a:ext cx="7478169" cy="543001"/>
          </a:xfrm>
          <a:prstGeom prst="rect">
            <a:avLst/>
          </a:prstGeom>
        </p:spPr>
      </p:pic>
      <p:pic>
        <p:nvPicPr>
          <p:cNvPr id="9" name="圖片 8" descr="一張含有 文字 的圖片&#10;&#10;自動產生的描述">
            <a:extLst>
              <a:ext uri="{FF2B5EF4-FFF2-40B4-BE49-F238E27FC236}">
                <a16:creationId xmlns:a16="http://schemas.microsoft.com/office/drawing/2014/main" id="{E1FB9A36-3CFF-01A0-20AB-8014272227A6}"/>
              </a:ext>
            </a:extLst>
          </p:cNvPr>
          <p:cNvPicPr>
            <a:picLocks noChangeAspect="1"/>
          </p:cNvPicPr>
          <p:nvPr/>
        </p:nvPicPr>
        <p:blipFill>
          <a:blip r:embed="rId7"/>
          <a:stretch>
            <a:fillRect/>
          </a:stretch>
        </p:blipFill>
        <p:spPr>
          <a:xfrm>
            <a:off x="597516" y="2629245"/>
            <a:ext cx="4524375" cy="981075"/>
          </a:xfrm>
          <a:prstGeom prst="rect">
            <a:avLst/>
          </a:prstGeom>
        </p:spPr>
      </p:pic>
      <p:pic>
        <p:nvPicPr>
          <p:cNvPr id="16" name="圖片 15" descr="一張含有 文字 的圖片&#10;&#10;自動產生的描述">
            <a:extLst>
              <a:ext uri="{FF2B5EF4-FFF2-40B4-BE49-F238E27FC236}">
                <a16:creationId xmlns:a16="http://schemas.microsoft.com/office/drawing/2014/main" id="{5D6FB2C5-CD63-867A-8283-38AAB1F69D1A}"/>
              </a:ext>
            </a:extLst>
          </p:cNvPr>
          <p:cNvPicPr>
            <a:picLocks noChangeAspect="1"/>
          </p:cNvPicPr>
          <p:nvPr/>
        </p:nvPicPr>
        <p:blipFill>
          <a:blip r:embed="rId8"/>
          <a:stretch>
            <a:fillRect/>
          </a:stretch>
        </p:blipFill>
        <p:spPr>
          <a:xfrm>
            <a:off x="597516" y="5326029"/>
            <a:ext cx="7568208" cy="1091586"/>
          </a:xfrm>
          <a:prstGeom prst="rect">
            <a:avLst/>
          </a:prstGeom>
        </p:spPr>
      </p:pic>
    </p:spTree>
    <p:extLst>
      <p:ext uri="{BB962C8B-B14F-4D97-AF65-F5344CB8AC3E}">
        <p14:creationId xmlns:p14="http://schemas.microsoft.com/office/powerpoint/2010/main" val="282232982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文本框 422">
            <a:extLst>
              <a:ext uri="{FF2B5EF4-FFF2-40B4-BE49-F238E27FC236}">
                <a16:creationId xmlns:a16="http://schemas.microsoft.com/office/drawing/2014/main" id="{6BB006E0-01D9-4172-B66E-3EC74AE862C2}"/>
              </a:ext>
            </a:extLst>
          </p:cNvPr>
          <p:cNvSpPr txBox="1"/>
          <p:nvPr/>
        </p:nvSpPr>
        <p:spPr>
          <a:xfrm>
            <a:off x="1876712" y="2440653"/>
            <a:ext cx="8438575" cy="1008609"/>
          </a:xfrm>
          <a:prstGeom prst="rect">
            <a:avLst/>
          </a:prstGeom>
          <a:noFill/>
        </p:spPr>
        <p:txBody>
          <a:bodyPr wrap="square" rtlCol="0">
            <a:spAutoFit/>
          </a:bodyPr>
          <a:lstStyle/>
          <a:p>
            <a:pPr defTabSz="457200">
              <a:lnSpc>
                <a:spcPct val="150000"/>
              </a:lnSpc>
            </a:pPr>
            <a:r>
              <a:rPr lang="en-US" altLang="zh-CN" sz="44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rPr>
              <a:t>Thanks for your listening</a:t>
            </a:r>
            <a:endParaRPr lang="zh-CN" altLang="en-US" sz="44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endParaRPr>
          </a:p>
        </p:txBody>
      </p:sp>
    </p:spTree>
    <p:extLst>
      <p:ext uri="{BB962C8B-B14F-4D97-AF65-F5344CB8AC3E}">
        <p14:creationId xmlns:p14="http://schemas.microsoft.com/office/powerpoint/2010/main" val="191371108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500"/>
                                  </p:stCondLst>
                                  <p:iterate type="lt">
                                    <p:tmPct val="10000"/>
                                  </p:iterate>
                                  <p:childTnLst>
                                    <p:set>
                                      <p:cBhvr>
                                        <p:cTn id="6" dur="1" fill="hold">
                                          <p:stCondLst>
                                            <p:cond delay="0"/>
                                          </p:stCondLst>
                                        </p:cTn>
                                        <p:tgtEl>
                                          <p:spTgt spid="423"/>
                                        </p:tgtEl>
                                        <p:attrNameLst>
                                          <p:attrName>style.visibility</p:attrName>
                                        </p:attrNameLst>
                                      </p:cBhvr>
                                      <p:to>
                                        <p:strVal val="visible"/>
                                      </p:to>
                                    </p:set>
                                    <p:anim calcmode="lin" valueType="num">
                                      <p:cBhvr>
                                        <p:cTn id="7" dur="500" fill="hold"/>
                                        <p:tgtEl>
                                          <p:spTgt spid="42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23"/>
                                        </p:tgtEl>
                                        <p:attrNameLst>
                                          <p:attrName>ppt_y</p:attrName>
                                        </p:attrNameLst>
                                      </p:cBhvr>
                                      <p:tavLst>
                                        <p:tav tm="0">
                                          <p:val>
                                            <p:strVal val="#ppt_y"/>
                                          </p:val>
                                        </p:tav>
                                        <p:tav tm="100000">
                                          <p:val>
                                            <p:strVal val="#ppt_y"/>
                                          </p:val>
                                        </p:tav>
                                      </p:tavLst>
                                    </p:anim>
                                    <p:anim calcmode="lin" valueType="num">
                                      <p:cBhvr>
                                        <p:cTn id="9" dur="500" fill="hold"/>
                                        <p:tgtEl>
                                          <p:spTgt spid="42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2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074607" y="-366623"/>
            <a:ext cx="6883748" cy="7552564"/>
          </a:xfrm>
          <a:prstGeom prst="rect">
            <a:avLst/>
          </a:prstGeom>
        </p:spPr>
      </p:pic>
      <p:grpSp>
        <p:nvGrpSpPr>
          <p:cNvPr id="12" name="组合 11"/>
          <p:cNvGrpSpPr/>
          <p:nvPr/>
        </p:nvGrpSpPr>
        <p:grpSpPr>
          <a:xfrm>
            <a:off x="7452274" y="1149101"/>
            <a:ext cx="5100022" cy="1036564"/>
            <a:chOff x="7705143" y="1320551"/>
            <a:chExt cx="5100022" cy="1036564"/>
          </a:xfrm>
        </p:grpSpPr>
        <p:sp>
          <p:nvSpPr>
            <p:cNvPr id="11" name="矩形 10"/>
            <p:cNvSpPr/>
            <p:nvPr/>
          </p:nvSpPr>
          <p:spPr>
            <a:xfrm>
              <a:off x="7705143" y="1524000"/>
              <a:ext cx="676857" cy="676857"/>
            </a:xfrm>
            <a:prstGeom prst="rect">
              <a:avLst/>
            </a:prstGeom>
            <a:solidFill>
              <a:schemeClr val="tx1">
                <a:lumMod val="95000"/>
                <a:lumOff val="5000"/>
              </a:schemeClr>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cs typeface="+mn-ea"/>
                  <a:sym typeface="+mn-lt"/>
                </a:rPr>
                <a:t>01</a:t>
              </a:r>
              <a:endParaRPr lang="zh-CN" altLang="en-US" sz="2800" dirty="0">
                <a:cs typeface="+mn-ea"/>
                <a:sym typeface="+mn-lt"/>
              </a:endParaRPr>
            </a:p>
          </p:txBody>
        </p:sp>
        <p:sp>
          <p:nvSpPr>
            <p:cNvPr id="57" name="文本框 56">
              <a:extLst>
                <a:ext uri="{FF2B5EF4-FFF2-40B4-BE49-F238E27FC236}">
                  <a16:creationId xmlns:a16="http://schemas.microsoft.com/office/drawing/2014/main" id="{8060FEB0-0A11-4DC3-87D3-F575798C2A86}"/>
                </a:ext>
              </a:extLst>
            </p:cNvPr>
            <p:cNvSpPr txBox="1"/>
            <p:nvPr/>
          </p:nvSpPr>
          <p:spPr>
            <a:xfrm>
              <a:off x="8697422" y="1320551"/>
              <a:ext cx="3562297" cy="578492"/>
            </a:xfrm>
            <a:prstGeom prst="rect">
              <a:avLst/>
            </a:prstGeom>
            <a:noFill/>
          </p:spPr>
          <p:txBody>
            <a:bodyPr wrap="square" lIns="91440" tIns="45720" rIns="91440" bIns="45720" rtlCol="0" anchor="t">
              <a:spAutoFit/>
            </a:bodyPr>
            <a:lstStyle/>
            <a:p>
              <a:pPr defTabSz="457200">
                <a:lnSpc>
                  <a:spcPct val="150000"/>
                </a:lnSpc>
              </a:pPr>
              <a:r>
                <a:rPr lang="en-US" altLang="zh-CN" sz="2400" b="1" dirty="0">
                  <a:effectLst>
                    <a:outerShdw blurRad="38100" dist="38100" dir="2700000" algn="tl">
                      <a:srgbClr val="000000">
                        <a:alpha val="20000"/>
                      </a:srgbClr>
                    </a:outerShdw>
                  </a:effectLst>
                  <a:latin typeface="Microsoft YaHei"/>
                  <a:ea typeface="+mn-lt"/>
                  <a:cs typeface="+mn-ea"/>
                  <a:sym typeface="+mn-lt"/>
                </a:rPr>
                <a:t>QA BERT</a:t>
              </a:r>
              <a:endParaRPr lang="zh-TW" altLang="en-US" dirty="0"/>
            </a:p>
          </p:txBody>
        </p:sp>
        <p:sp>
          <p:nvSpPr>
            <p:cNvPr id="58" name="文本框 57">
              <a:extLst>
                <a:ext uri="{FF2B5EF4-FFF2-40B4-BE49-F238E27FC236}">
                  <a16:creationId xmlns:a16="http://schemas.microsoft.com/office/drawing/2014/main" id="{A92A4A3F-B186-4633-B3C4-EBD531B319B1}"/>
                </a:ext>
              </a:extLst>
            </p:cNvPr>
            <p:cNvSpPr txBox="1"/>
            <p:nvPr/>
          </p:nvSpPr>
          <p:spPr>
            <a:xfrm>
              <a:off x="8716473" y="1877304"/>
              <a:ext cx="4088692" cy="479811"/>
            </a:xfrm>
            <a:prstGeom prst="rect">
              <a:avLst/>
            </a:prstGeom>
            <a:noFill/>
          </p:spPr>
          <p:txBody>
            <a:bodyPr wrap="square" lIns="91440" tIns="45720" rIns="91440" bIns="45720" rtlCol="0" anchor="t">
              <a:spAutoFit/>
            </a:bodyPr>
            <a:lstStyle/>
            <a:p>
              <a:r>
                <a:rPr lang="en-US" sz="1200" b="1" dirty="0">
                  <a:solidFill>
                    <a:schemeClr val="bg1">
                      <a:lumMod val="65000"/>
                    </a:schemeClr>
                  </a:solidFill>
                  <a:latin typeface="Microsoft YaHei"/>
                  <a:ea typeface="Microsoft YaHei"/>
                  <a:cs typeface="+mn-ea"/>
                  <a:sym typeface="+mn-lt"/>
                </a:rPr>
                <a:t>Recap</a:t>
              </a:r>
              <a:endParaRPr lang="en-US" sz="1200" dirty="0">
                <a:solidFill>
                  <a:schemeClr val="bg1">
                    <a:lumMod val="65000"/>
                  </a:schemeClr>
                </a:solidFill>
                <a:ea typeface="+mn-lt"/>
                <a:cs typeface="+mn-lt"/>
                <a:sym typeface="+mn-lt"/>
              </a:endParaRPr>
            </a:p>
            <a:p>
              <a:pPr>
                <a:lnSpc>
                  <a:spcPct val="120000"/>
                </a:lnSpc>
                <a:spcBef>
                  <a:spcPct val="0"/>
                </a:spcBef>
              </a:pPr>
              <a:endParaRPr lang="en-US" altLang="zh-CN" sz="1200" b="1" dirty="0">
                <a:solidFill>
                  <a:schemeClr val="bg1">
                    <a:lumMod val="65000"/>
                  </a:schemeClr>
                </a:solidFill>
                <a:cs typeface="+mn-ea"/>
              </a:endParaRPr>
            </a:p>
          </p:txBody>
        </p:sp>
      </p:grpSp>
      <p:grpSp>
        <p:nvGrpSpPr>
          <p:cNvPr id="72" name="组合 71"/>
          <p:cNvGrpSpPr/>
          <p:nvPr/>
        </p:nvGrpSpPr>
        <p:grpSpPr>
          <a:xfrm>
            <a:off x="7452274" y="2430249"/>
            <a:ext cx="4123710" cy="880306"/>
            <a:chOff x="7705143" y="1320551"/>
            <a:chExt cx="4123710" cy="880306"/>
          </a:xfrm>
        </p:grpSpPr>
        <p:sp>
          <p:nvSpPr>
            <p:cNvPr id="73" name="矩形 72"/>
            <p:cNvSpPr/>
            <p:nvPr/>
          </p:nvSpPr>
          <p:spPr>
            <a:xfrm>
              <a:off x="7705143" y="1524000"/>
              <a:ext cx="676857" cy="676857"/>
            </a:xfrm>
            <a:prstGeom prst="rect">
              <a:avLst/>
            </a:prstGeom>
            <a:solidFill>
              <a:schemeClr val="tx1">
                <a:lumMod val="95000"/>
                <a:lumOff val="5000"/>
              </a:schemeClr>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cs typeface="+mn-ea"/>
                  <a:sym typeface="+mn-lt"/>
                </a:rPr>
                <a:t>02</a:t>
              </a:r>
              <a:endParaRPr lang="zh-CN" altLang="en-US" sz="2800" dirty="0">
                <a:cs typeface="+mn-ea"/>
                <a:sym typeface="+mn-lt"/>
              </a:endParaRPr>
            </a:p>
          </p:txBody>
        </p:sp>
        <p:sp>
          <p:nvSpPr>
            <p:cNvPr id="74" name="文本框 73">
              <a:extLst>
                <a:ext uri="{FF2B5EF4-FFF2-40B4-BE49-F238E27FC236}">
                  <a16:creationId xmlns:a16="http://schemas.microsoft.com/office/drawing/2014/main" id="{8060FEB0-0A11-4DC3-87D3-F575798C2A86}"/>
                </a:ext>
              </a:extLst>
            </p:cNvPr>
            <p:cNvSpPr txBox="1"/>
            <p:nvPr/>
          </p:nvSpPr>
          <p:spPr>
            <a:xfrm>
              <a:off x="8697423" y="1320551"/>
              <a:ext cx="2432768" cy="581057"/>
            </a:xfrm>
            <a:prstGeom prst="rect">
              <a:avLst/>
            </a:prstGeom>
            <a:noFill/>
          </p:spPr>
          <p:txBody>
            <a:bodyPr wrap="square" lIns="91440" tIns="45720" rIns="91440" bIns="45720" rtlCol="0" anchor="t">
              <a:spAutoFit/>
            </a:bodyPr>
            <a:lstStyle/>
            <a:p>
              <a:pPr defTabSz="457200">
                <a:lnSpc>
                  <a:spcPct val="150000"/>
                </a:lnSpc>
              </a:pPr>
              <a:r>
                <a:rPr lang="en-US" altLang="zh-CN" sz="2400" b="1" dirty="0">
                  <a:effectLst>
                    <a:outerShdw blurRad="38100" dist="38100" dir="2700000" algn="tl">
                      <a:srgbClr val="000000">
                        <a:alpha val="20000"/>
                      </a:srgbClr>
                    </a:outerShdw>
                  </a:effectLst>
                  <a:ea typeface="源泉圓體 TTF Heavy"/>
                  <a:cs typeface="+mn-lt"/>
                  <a:sym typeface="+mn-lt"/>
                </a:rPr>
                <a:t>Improvement</a:t>
              </a:r>
              <a:endParaRPr lang="zh-CN" altLang="en-US" sz="2400" b="1" dirty="0">
                <a:effectLst>
                  <a:outerShdw blurRad="38100" dist="38100" dir="2700000" algn="tl">
                    <a:srgbClr val="000000">
                      <a:alpha val="20000"/>
                    </a:srgbClr>
                  </a:outerShdw>
                </a:effectLst>
              </a:endParaRPr>
            </a:p>
          </p:txBody>
        </p:sp>
        <p:sp>
          <p:nvSpPr>
            <p:cNvPr id="75" name="文本框 74">
              <a:extLst>
                <a:ext uri="{FF2B5EF4-FFF2-40B4-BE49-F238E27FC236}">
                  <a16:creationId xmlns:a16="http://schemas.microsoft.com/office/drawing/2014/main" id="{A92A4A3F-B186-4633-B3C4-EBD531B319B1}"/>
                </a:ext>
              </a:extLst>
            </p:cNvPr>
            <p:cNvSpPr txBox="1"/>
            <p:nvPr/>
          </p:nvSpPr>
          <p:spPr>
            <a:xfrm>
              <a:off x="8716473" y="1853492"/>
              <a:ext cx="3112380" cy="295145"/>
            </a:xfrm>
            <a:prstGeom prst="rect">
              <a:avLst/>
            </a:prstGeom>
            <a:noFill/>
          </p:spPr>
          <p:txBody>
            <a:bodyPr wrap="square" lIns="91440" tIns="45720" rIns="91440" bIns="45720" rtlCol="0" anchor="t">
              <a:spAutoFit/>
            </a:bodyPr>
            <a:lstStyle/>
            <a:p>
              <a:pPr>
                <a:lnSpc>
                  <a:spcPct val="120000"/>
                </a:lnSpc>
                <a:spcBef>
                  <a:spcPct val="0"/>
                </a:spcBef>
              </a:pPr>
              <a:r>
                <a:rPr lang="en-US" sz="1200" b="1" dirty="0">
                  <a:solidFill>
                    <a:schemeClr val="bg1">
                      <a:lumMod val="65000"/>
                    </a:schemeClr>
                  </a:solidFill>
                  <a:latin typeface="微软雅黑"/>
                  <a:ea typeface="微软雅黑"/>
                  <a:cs typeface="+mn-ea"/>
                  <a:sym typeface="+mn-lt"/>
                </a:rPr>
                <a:t>I</a:t>
              </a:r>
              <a:r>
                <a:rPr lang="en-US" sz="1200" dirty="0">
                  <a:solidFill>
                    <a:schemeClr val="bg1">
                      <a:lumMod val="65000"/>
                    </a:schemeClr>
                  </a:solidFill>
                  <a:latin typeface="微软雅黑"/>
                  <a:ea typeface="微软雅黑"/>
                  <a:cs typeface="+mn-ea"/>
                  <a:sym typeface="+mn-lt"/>
                </a:rPr>
                <a:t>mprovement</a:t>
              </a:r>
              <a:endParaRPr lang="zh-TW" sz="2000" dirty="0" err="1">
                <a:solidFill>
                  <a:schemeClr val="bg1">
                    <a:lumMod val="65000"/>
                  </a:schemeClr>
                </a:solidFill>
              </a:endParaRPr>
            </a:p>
          </p:txBody>
        </p:sp>
      </p:grpSp>
      <p:grpSp>
        <p:nvGrpSpPr>
          <p:cNvPr id="76" name="组合 75"/>
          <p:cNvGrpSpPr/>
          <p:nvPr/>
        </p:nvGrpSpPr>
        <p:grpSpPr>
          <a:xfrm>
            <a:off x="7452274" y="3711397"/>
            <a:ext cx="4742834" cy="880306"/>
            <a:chOff x="7705143" y="1320551"/>
            <a:chExt cx="4742834" cy="880306"/>
          </a:xfrm>
        </p:grpSpPr>
        <p:sp>
          <p:nvSpPr>
            <p:cNvPr id="77" name="矩形 76"/>
            <p:cNvSpPr/>
            <p:nvPr/>
          </p:nvSpPr>
          <p:spPr>
            <a:xfrm>
              <a:off x="7705143" y="1524000"/>
              <a:ext cx="676857" cy="676857"/>
            </a:xfrm>
            <a:prstGeom prst="rect">
              <a:avLst/>
            </a:prstGeom>
            <a:solidFill>
              <a:schemeClr val="tx1">
                <a:lumMod val="95000"/>
                <a:lumOff val="5000"/>
              </a:schemeClr>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cs typeface="+mn-ea"/>
                  <a:sym typeface="+mn-lt"/>
                </a:rPr>
                <a:t>03</a:t>
              </a:r>
              <a:endParaRPr lang="zh-CN" altLang="en-US" sz="2800" dirty="0">
                <a:cs typeface="+mn-ea"/>
                <a:sym typeface="+mn-lt"/>
              </a:endParaRPr>
            </a:p>
          </p:txBody>
        </p:sp>
        <p:sp>
          <p:nvSpPr>
            <p:cNvPr id="78" name="文本框 77">
              <a:extLst>
                <a:ext uri="{FF2B5EF4-FFF2-40B4-BE49-F238E27FC236}">
                  <a16:creationId xmlns:a16="http://schemas.microsoft.com/office/drawing/2014/main" id="{8060FEB0-0A11-4DC3-87D3-F575798C2A86}"/>
                </a:ext>
              </a:extLst>
            </p:cNvPr>
            <p:cNvSpPr txBox="1"/>
            <p:nvPr/>
          </p:nvSpPr>
          <p:spPr>
            <a:xfrm>
              <a:off x="8697422" y="1320551"/>
              <a:ext cx="3200276" cy="578492"/>
            </a:xfrm>
            <a:prstGeom prst="rect">
              <a:avLst/>
            </a:prstGeom>
            <a:noFill/>
          </p:spPr>
          <p:txBody>
            <a:bodyPr wrap="square" lIns="91440" tIns="45720" rIns="91440" bIns="45720" rtlCol="0" anchor="t">
              <a:spAutoFit/>
            </a:bodyPr>
            <a:lstStyle/>
            <a:p>
              <a:pPr defTabSz="457200">
                <a:lnSpc>
                  <a:spcPct val="150000"/>
                </a:lnSpc>
              </a:pPr>
              <a:r>
                <a:rPr lang="en-US" altLang="zh-TW" sz="2400" b="1" dirty="0">
                  <a:effectLst>
                    <a:outerShdw blurRad="38100" dist="38100" dir="2700000" algn="tl">
                      <a:srgbClr val="000000">
                        <a:alpha val="20000"/>
                      </a:srgbClr>
                    </a:outerShdw>
                  </a:effectLst>
                  <a:latin typeface="Microsoft YaHei"/>
                  <a:ea typeface="+mn-lt"/>
                  <a:cs typeface="+mn-ea"/>
                  <a:sym typeface="+mn-lt"/>
                </a:rPr>
                <a:t>Combined Model</a:t>
              </a:r>
              <a:endParaRPr lang="zh-CN" altLang="en-US" sz="2400" b="1" dirty="0">
                <a:effectLst>
                  <a:outerShdw blurRad="38100" dist="38100" dir="2700000" algn="tl">
                    <a:srgbClr val="000000">
                      <a:alpha val="20000"/>
                    </a:srgbClr>
                  </a:outerShdw>
                </a:effectLst>
                <a:latin typeface="Microsoft YaHei"/>
                <a:ea typeface="+mn-lt"/>
                <a:cs typeface="+mn-ea"/>
                <a:sym typeface="+mn-lt"/>
              </a:endParaRPr>
            </a:p>
          </p:txBody>
        </p:sp>
        <p:sp>
          <p:nvSpPr>
            <p:cNvPr id="79" name="文本框 78">
              <a:extLst>
                <a:ext uri="{FF2B5EF4-FFF2-40B4-BE49-F238E27FC236}">
                  <a16:creationId xmlns:a16="http://schemas.microsoft.com/office/drawing/2014/main" id="{A92A4A3F-B186-4633-B3C4-EBD531B319B1}"/>
                </a:ext>
              </a:extLst>
            </p:cNvPr>
            <p:cNvSpPr txBox="1"/>
            <p:nvPr/>
          </p:nvSpPr>
          <p:spPr>
            <a:xfrm>
              <a:off x="8716472" y="1853492"/>
              <a:ext cx="3731505" cy="295145"/>
            </a:xfrm>
            <a:prstGeom prst="rect">
              <a:avLst/>
            </a:prstGeom>
            <a:noFill/>
          </p:spPr>
          <p:txBody>
            <a:bodyPr wrap="square" lIns="91440" tIns="45720" rIns="91440" bIns="45720" rtlCol="0" anchor="t">
              <a:spAutoFit/>
            </a:bodyPr>
            <a:lstStyle/>
            <a:p>
              <a:pPr>
                <a:lnSpc>
                  <a:spcPct val="120000"/>
                </a:lnSpc>
                <a:spcBef>
                  <a:spcPct val="0"/>
                </a:spcBef>
              </a:pPr>
              <a:r>
                <a:rPr lang="de-DE" altLang="zh-TW" sz="1200" b="1" dirty="0">
                  <a:solidFill>
                    <a:schemeClr val="bg1">
                      <a:lumMod val="65000"/>
                    </a:schemeClr>
                  </a:solidFill>
                  <a:cs typeface="+mn-ea"/>
                </a:rPr>
                <a:t>B</a:t>
              </a:r>
              <a:r>
                <a:rPr lang="de-DE" altLang="zh-TW" sz="1200" dirty="0">
                  <a:solidFill>
                    <a:schemeClr val="bg1">
                      <a:lumMod val="65000"/>
                    </a:schemeClr>
                  </a:solidFill>
                  <a:cs typeface="+mn-ea"/>
                </a:rPr>
                <a:t>ERT </a:t>
              </a:r>
              <a:r>
                <a:rPr lang="de-DE" altLang="zh-CN" sz="1200" b="1" dirty="0" err="1">
                  <a:solidFill>
                    <a:schemeClr val="bg1">
                      <a:lumMod val="65000"/>
                    </a:schemeClr>
                  </a:solidFill>
                  <a:cs typeface="+mn-ea"/>
                </a:rPr>
                <a:t>C</a:t>
              </a:r>
              <a:r>
                <a:rPr lang="de-DE" altLang="zh-CN" sz="1200" dirty="0" err="1">
                  <a:solidFill>
                    <a:schemeClr val="bg1">
                      <a:lumMod val="65000"/>
                    </a:schemeClr>
                  </a:solidFill>
                  <a:cs typeface="+mn-ea"/>
                </a:rPr>
                <a:t>lassifier</a:t>
              </a:r>
              <a:r>
                <a:rPr lang="de-DE" altLang="zh-CN" sz="1200" dirty="0">
                  <a:solidFill>
                    <a:schemeClr val="bg1">
                      <a:lumMod val="65000"/>
                    </a:schemeClr>
                  </a:solidFill>
                  <a:cs typeface="+mn-ea"/>
                </a:rPr>
                <a:t> + </a:t>
              </a:r>
              <a:r>
                <a:rPr lang="de-DE" altLang="zh-CN" sz="1200" b="1" dirty="0">
                  <a:solidFill>
                    <a:schemeClr val="bg1">
                      <a:lumMod val="65000"/>
                    </a:schemeClr>
                  </a:solidFill>
                  <a:cs typeface="+mn-ea"/>
                </a:rPr>
                <a:t>T</a:t>
              </a:r>
              <a:r>
                <a:rPr lang="de-DE" altLang="zh-CN" sz="1200" dirty="0">
                  <a:solidFill>
                    <a:schemeClr val="bg1">
                      <a:lumMod val="65000"/>
                    </a:schemeClr>
                  </a:solidFill>
                  <a:cs typeface="+mn-ea"/>
                </a:rPr>
                <a:t>ransformer</a:t>
              </a:r>
              <a:endParaRPr lang="zh-CN" altLang="zh-CN" sz="1200" dirty="0" err="1">
                <a:solidFill>
                  <a:schemeClr val="bg1">
                    <a:lumMod val="65000"/>
                  </a:schemeClr>
                </a:solidFill>
                <a:cs typeface="+mn-ea"/>
                <a:sym typeface="+mn-lt"/>
              </a:endParaRPr>
            </a:p>
          </p:txBody>
        </p:sp>
      </p:grpSp>
      <p:grpSp>
        <p:nvGrpSpPr>
          <p:cNvPr id="80" name="组合 79"/>
          <p:cNvGrpSpPr/>
          <p:nvPr/>
        </p:nvGrpSpPr>
        <p:grpSpPr>
          <a:xfrm>
            <a:off x="7452274" y="4992545"/>
            <a:ext cx="4116357" cy="880306"/>
            <a:chOff x="7705143" y="1320551"/>
            <a:chExt cx="3735358" cy="880306"/>
          </a:xfrm>
        </p:grpSpPr>
        <p:sp>
          <p:nvSpPr>
            <p:cNvPr id="81" name="矩形 80"/>
            <p:cNvSpPr/>
            <p:nvPr/>
          </p:nvSpPr>
          <p:spPr>
            <a:xfrm>
              <a:off x="7705143" y="1524000"/>
              <a:ext cx="676857" cy="676857"/>
            </a:xfrm>
            <a:prstGeom prst="rect">
              <a:avLst/>
            </a:prstGeom>
            <a:solidFill>
              <a:schemeClr val="tx1">
                <a:lumMod val="95000"/>
                <a:lumOff val="5000"/>
              </a:schemeClr>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cs typeface="+mn-ea"/>
                  <a:sym typeface="+mn-lt"/>
                </a:rPr>
                <a:t>04</a:t>
              </a:r>
              <a:endParaRPr lang="zh-CN" altLang="en-US" sz="2800" dirty="0">
                <a:cs typeface="+mn-ea"/>
                <a:sym typeface="+mn-lt"/>
              </a:endParaRPr>
            </a:p>
          </p:txBody>
        </p:sp>
        <p:sp>
          <p:nvSpPr>
            <p:cNvPr id="82" name="文本框 81">
              <a:extLst>
                <a:ext uri="{FF2B5EF4-FFF2-40B4-BE49-F238E27FC236}">
                  <a16:creationId xmlns:a16="http://schemas.microsoft.com/office/drawing/2014/main" id="{8060FEB0-0A11-4DC3-87D3-F575798C2A86}"/>
                </a:ext>
              </a:extLst>
            </p:cNvPr>
            <p:cNvSpPr txBox="1"/>
            <p:nvPr/>
          </p:nvSpPr>
          <p:spPr>
            <a:xfrm>
              <a:off x="8697423" y="1320551"/>
              <a:ext cx="2432768" cy="595419"/>
            </a:xfrm>
            <a:prstGeom prst="rect">
              <a:avLst/>
            </a:prstGeom>
            <a:noFill/>
          </p:spPr>
          <p:txBody>
            <a:bodyPr wrap="square" lIns="91440" tIns="45720" rIns="91440" bIns="45720" rtlCol="0" anchor="t">
              <a:spAutoFit/>
            </a:bodyPr>
            <a:lstStyle/>
            <a:p>
              <a:pPr defTabSz="457200">
                <a:lnSpc>
                  <a:spcPct val="150000"/>
                </a:lnSpc>
              </a:pPr>
              <a:r>
                <a:rPr lang="en-US" altLang="zh-CN" sz="2400" b="1" dirty="0">
                  <a:effectLst>
                    <a:outerShdw blurRad="38100" dist="38100" dir="2700000" algn="tl">
                      <a:srgbClr val="000000">
                        <a:alpha val="20000"/>
                      </a:srgbClr>
                    </a:outerShdw>
                  </a:effectLst>
                  <a:latin typeface="Microsoft YaHei"/>
                  <a:ea typeface="+mn-lt"/>
                  <a:cs typeface="+mn-ea"/>
                  <a:sym typeface="+mn-lt"/>
                </a:rPr>
                <a:t>Implement</a:t>
              </a:r>
              <a:endParaRPr lang="zh-CN" altLang="en-US" sz="2400" b="1" dirty="0" err="1">
                <a:effectLst>
                  <a:outerShdw blurRad="38100" dist="38100" dir="2700000" algn="tl">
                    <a:srgbClr val="000000">
                      <a:alpha val="20000"/>
                    </a:srgbClr>
                  </a:outerShdw>
                </a:effectLst>
                <a:latin typeface="Microsoft YaHei"/>
                <a:ea typeface="+mn-lt"/>
                <a:cs typeface="+mn-ea"/>
                <a:sym typeface="+mn-lt"/>
              </a:endParaRPr>
            </a:p>
          </p:txBody>
        </p:sp>
        <p:sp>
          <p:nvSpPr>
            <p:cNvPr id="83" name="文本框 82">
              <a:extLst>
                <a:ext uri="{FF2B5EF4-FFF2-40B4-BE49-F238E27FC236}">
                  <a16:creationId xmlns:a16="http://schemas.microsoft.com/office/drawing/2014/main" id="{A92A4A3F-B186-4633-B3C4-EBD531B319B1}"/>
                </a:ext>
              </a:extLst>
            </p:cNvPr>
            <p:cNvSpPr txBox="1"/>
            <p:nvPr/>
          </p:nvSpPr>
          <p:spPr>
            <a:xfrm>
              <a:off x="8716473" y="1853492"/>
              <a:ext cx="2724028" cy="295145"/>
            </a:xfrm>
            <a:prstGeom prst="rect">
              <a:avLst/>
            </a:prstGeom>
            <a:noFill/>
          </p:spPr>
          <p:txBody>
            <a:bodyPr wrap="square" lIns="91440" tIns="45720" rIns="91440" bIns="45720" rtlCol="0" anchor="t">
              <a:spAutoFit/>
            </a:bodyPr>
            <a:lstStyle/>
            <a:p>
              <a:pPr>
                <a:lnSpc>
                  <a:spcPct val="120000"/>
                </a:lnSpc>
                <a:spcBef>
                  <a:spcPct val="0"/>
                </a:spcBef>
              </a:pPr>
              <a:r>
                <a:rPr lang="en-US" altLang="zh-CN" sz="1200" b="1" dirty="0">
                  <a:solidFill>
                    <a:schemeClr val="bg1">
                      <a:lumMod val="65000"/>
                    </a:schemeClr>
                  </a:solidFill>
                  <a:cs typeface="+mn-ea"/>
                  <a:sym typeface="+mn-lt"/>
                </a:rPr>
                <a:t>I</a:t>
              </a:r>
              <a:r>
                <a:rPr lang="en-US" altLang="zh-CN" sz="1200" dirty="0">
                  <a:solidFill>
                    <a:schemeClr val="bg1">
                      <a:lumMod val="65000"/>
                    </a:schemeClr>
                  </a:solidFill>
                  <a:cs typeface="+mn-ea"/>
                  <a:sym typeface="+mn-lt"/>
                </a:rPr>
                <a:t>mplement</a:t>
              </a:r>
              <a:r>
                <a:rPr lang="en-US" altLang="zh-CN" sz="1200" b="1" dirty="0">
                  <a:solidFill>
                    <a:schemeClr val="bg1">
                      <a:lumMod val="65000"/>
                    </a:schemeClr>
                  </a:solidFill>
                  <a:cs typeface="+mn-ea"/>
                  <a:sym typeface="+mn-lt"/>
                </a:rPr>
                <a:t> C</a:t>
              </a:r>
              <a:r>
                <a:rPr lang="en-US" altLang="zh-CN" sz="1200" dirty="0">
                  <a:solidFill>
                    <a:schemeClr val="bg1">
                      <a:lumMod val="65000"/>
                    </a:schemeClr>
                  </a:solidFill>
                  <a:cs typeface="+mn-ea"/>
                  <a:sym typeface="+mn-lt"/>
                </a:rPr>
                <a:t>ombined</a:t>
              </a:r>
              <a:r>
                <a:rPr lang="en-US" altLang="zh-CN" sz="1200" b="1" dirty="0">
                  <a:solidFill>
                    <a:schemeClr val="bg1">
                      <a:lumMod val="65000"/>
                    </a:schemeClr>
                  </a:solidFill>
                  <a:cs typeface="+mn-ea"/>
                  <a:sym typeface="+mn-lt"/>
                </a:rPr>
                <a:t> M</a:t>
              </a:r>
              <a:r>
                <a:rPr lang="en-US" altLang="zh-CN" sz="1200" dirty="0">
                  <a:solidFill>
                    <a:schemeClr val="bg1">
                      <a:lumMod val="65000"/>
                    </a:schemeClr>
                  </a:solidFill>
                  <a:cs typeface="+mn-ea"/>
                  <a:sym typeface="+mn-lt"/>
                </a:rPr>
                <a:t>odel</a:t>
              </a:r>
              <a:endParaRPr lang="en-US" altLang="zh-CN" sz="1200" dirty="0">
                <a:solidFill>
                  <a:schemeClr val="bg1">
                    <a:lumMod val="65000"/>
                  </a:schemeClr>
                </a:solidFill>
                <a:cs typeface="+mn-ea"/>
              </a:endParaRPr>
            </a:p>
          </p:txBody>
        </p:sp>
      </p:grpSp>
      <p:grpSp>
        <p:nvGrpSpPr>
          <p:cNvPr id="15" name="组合 14"/>
          <p:cNvGrpSpPr/>
          <p:nvPr/>
        </p:nvGrpSpPr>
        <p:grpSpPr>
          <a:xfrm>
            <a:off x="2587161" y="1866900"/>
            <a:ext cx="3992647" cy="3371850"/>
            <a:chOff x="2587161" y="1866900"/>
            <a:chExt cx="3992647" cy="3371850"/>
          </a:xfrm>
        </p:grpSpPr>
        <p:grpSp>
          <p:nvGrpSpPr>
            <p:cNvPr id="10" name="组合 9"/>
            <p:cNvGrpSpPr/>
            <p:nvPr/>
          </p:nvGrpSpPr>
          <p:grpSpPr>
            <a:xfrm>
              <a:off x="2587161" y="1866900"/>
              <a:ext cx="3992647" cy="3371850"/>
              <a:chOff x="2587161" y="1866900"/>
              <a:chExt cx="3992647" cy="3371850"/>
            </a:xfrm>
          </p:grpSpPr>
          <p:sp>
            <p:nvSpPr>
              <p:cNvPr id="51" name="矩形 50"/>
              <p:cNvSpPr/>
              <p:nvPr/>
            </p:nvSpPr>
            <p:spPr>
              <a:xfrm>
                <a:off x="4454286" y="1866900"/>
                <a:ext cx="258397" cy="3371850"/>
              </a:xfrm>
              <a:prstGeom prst="rect">
                <a:avLst/>
              </a:prstGeom>
              <a:solidFill>
                <a:srgbClr val="ECECE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文本框 51">
                <a:extLst>
                  <a:ext uri="{FF2B5EF4-FFF2-40B4-BE49-F238E27FC236}">
                    <a16:creationId xmlns:a16="http://schemas.microsoft.com/office/drawing/2014/main" id="{8060FEB0-0A11-4DC3-87D3-F575798C2A86}"/>
                  </a:ext>
                </a:extLst>
              </p:cNvPr>
              <p:cNvSpPr txBox="1"/>
              <p:nvPr/>
            </p:nvSpPr>
            <p:spPr>
              <a:xfrm>
                <a:off x="3367100" y="3462400"/>
                <a:ext cx="2432768" cy="679225"/>
              </a:xfrm>
              <a:prstGeom prst="rect">
                <a:avLst/>
              </a:prstGeom>
              <a:noFill/>
            </p:spPr>
            <p:txBody>
              <a:bodyPr wrap="square" rtlCol="0">
                <a:spAutoFit/>
              </a:bodyPr>
              <a:lstStyle/>
              <a:p>
                <a:pPr algn="ctr" defTabSz="457200">
                  <a:lnSpc>
                    <a:spcPct val="150000"/>
                  </a:lnSpc>
                </a:pPr>
                <a:r>
                  <a:rPr lang="zh-CN" altLang="en-US" sz="28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rPr>
                  <a:t>目 </a:t>
                </a:r>
                <a:r>
                  <a:rPr lang="zh-TW" altLang="en-US" sz="28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rPr>
                  <a:t>錄</a:t>
                </a:r>
                <a:endParaRPr lang="zh-CN" altLang="en-US" sz="28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endParaRPr>
              </a:p>
            </p:txBody>
          </p:sp>
          <p:sp>
            <p:nvSpPr>
              <p:cNvPr id="53" name="文本框 52">
                <a:extLst>
                  <a:ext uri="{FF2B5EF4-FFF2-40B4-BE49-F238E27FC236}">
                    <a16:creationId xmlns:a16="http://schemas.microsoft.com/office/drawing/2014/main" id="{8060FEB0-0A11-4DC3-87D3-F575798C2A86}"/>
                  </a:ext>
                </a:extLst>
              </p:cNvPr>
              <p:cNvSpPr txBox="1"/>
              <p:nvPr/>
            </p:nvSpPr>
            <p:spPr>
              <a:xfrm>
                <a:off x="2587161" y="2591903"/>
                <a:ext cx="3992647" cy="679225"/>
              </a:xfrm>
              <a:prstGeom prst="rect">
                <a:avLst/>
              </a:prstGeom>
              <a:noFill/>
            </p:spPr>
            <p:txBody>
              <a:bodyPr wrap="square" rtlCol="0">
                <a:spAutoFit/>
              </a:bodyPr>
              <a:lstStyle/>
              <a:p>
                <a:pPr algn="ctr" defTabSz="457200">
                  <a:lnSpc>
                    <a:spcPct val="150000"/>
                  </a:lnSpc>
                </a:pPr>
                <a:r>
                  <a:rPr lang="en-US" altLang="zh-CN" sz="28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rPr>
                  <a:t>CONTENTS</a:t>
                </a:r>
                <a:endParaRPr lang="zh-CN" altLang="en-US" sz="28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endParaRPr>
              </a:p>
            </p:txBody>
          </p:sp>
        </p:grpSp>
        <p:cxnSp>
          <p:nvCxnSpPr>
            <p:cNvPr id="14" name="直接连接符 13"/>
            <p:cNvCxnSpPr/>
            <p:nvPr/>
          </p:nvCxnSpPr>
          <p:spPr>
            <a:xfrm>
              <a:off x="4454286" y="3384695"/>
              <a:ext cx="258397"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8383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500"/>
                                            <p:tgtEl>
                                              <p:spTgt spid="50"/>
                                            </p:tgtEl>
                                          </p:cBhvr>
                                        </p:animEffect>
                                      </p:childTnLst>
                                    </p:cTn>
                                  </p:par>
                                  <p:par>
                                    <p:cTn id="8" presetID="53" presetClass="entr" presetSubtype="16" fill="hold" nodeType="withEffect">
                                      <p:stCondLst>
                                        <p:cond delay="250"/>
                                      </p:stCondLst>
                                      <p:childTnLst>
                                        <p:set>
                                          <p:cBhvr>
                                            <p:cTn id="9" dur="1" fill="hold">
                                              <p:stCondLst>
                                                <p:cond delay="0"/>
                                              </p:stCondLst>
                                            </p:cTn>
                                            <p:tgtEl>
                                              <p:spTgt spid="15"/>
                                            </p:tgtEl>
                                            <p:attrNameLst>
                                              <p:attrName>style.visibility</p:attrName>
                                            </p:attrNameLst>
                                          </p:cBhvr>
                                          <p:to>
                                            <p:strVal val="visible"/>
                                          </p:to>
                                        </p:set>
                                        <p:anim calcmode="lin" valueType="num">
                                          <p:cBhvr>
                                            <p:cTn id="10" dur="500" fill="hold"/>
                                            <p:tgtEl>
                                              <p:spTgt spid="15"/>
                                            </p:tgtEl>
                                            <p:attrNameLst>
                                              <p:attrName>ppt_w</p:attrName>
                                            </p:attrNameLst>
                                          </p:cBhvr>
                                          <p:tavLst>
                                            <p:tav tm="0">
                                              <p:val>
                                                <p:fltVal val="0"/>
                                              </p:val>
                                            </p:tav>
                                            <p:tav tm="100000">
                                              <p:val>
                                                <p:strVal val="#ppt_w"/>
                                              </p:val>
                                            </p:tav>
                                          </p:tavLst>
                                        </p:anim>
                                        <p:anim calcmode="lin" valueType="num">
                                          <p:cBhvr>
                                            <p:cTn id="11" dur="500" fill="hold"/>
                                            <p:tgtEl>
                                              <p:spTgt spid="15"/>
                                            </p:tgtEl>
                                            <p:attrNameLst>
                                              <p:attrName>ppt_h</p:attrName>
                                            </p:attrNameLst>
                                          </p:cBhvr>
                                          <p:tavLst>
                                            <p:tav tm="0">
                                              <p:val>
                                                <p:fltVal val="0"/>
                                              </p:val>
                                            </p:tav>
                                            <p:tav tm="100000">
                                              <p:val>
                                                <p:strVal val="#ppt_h"/>
                                              </p:val>
                                            </p:tav>
                                          </p:tavLst>
                                        </p:anim>
                                        <p:animEffect transition="in" filter="fade">
                                          <p:cBhvr>
                                            <p:cTn id="12" dur="500"/>
                                            <p:tgtEl>
                                              <p:spTgt spid="15"/>
                                            </p:tgtEl>
                                          </p:cBhvr>
                                        </p:animEffect>
                                      </p:childTnLst>
                                    </p:cTn>
                                  </p:par>
                                </p:childTnLst>
                              </p:cTn>
                            </p:par>
                            <p:par>
                              <p:cTn id="13" fill="hold">
                                <p:stCondLst>
                                  <p:cond delay="750"/>
                                </p:stCondLst>
                                <p:childTnLst>
                                  <p:par>
                                    <p:cTn id="14" presetID="2" presetClass="entr" presetSubtype="2" fill="hold" nodeType="afterEffect" p14:presetBounceEnd="40000">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14:bounceEnd="40000">
                                          <p:cBhvr additive="base">
                                            <p:cTn id="16" dur="1000" fill="hold"/>
                                            <p:tgtEl>
                                              <p:spTgt spid="12"/>
                                            </p:tgtEl>
                                            <p:attrNameLst>
                                              <p:attrName>ppt_x</p:attrName>
                                            </p:attrNameLst>
                                          </p:cBhvr>
                                          <p:tavLst>
                                            <p:tav tm="0">
                                              <p:val>
                                                <p:strVal val="1+#ppt_w/2"/>
                                              </p:val>
                                            </p:tav>
                                            <p:tav tm="100000">
                                              <p:val>
                                                <p:strVal val="#ppt_x"/>
                                              </p:val>
                                            </p:tav>
                                          </p:tavLst>
                                        </p:anim>
                                        <p:anim calcmode="lin" valueType="num" p14:bounceEnd="40000">
                                          <p:cBhvr additive="base">
                                            <p:cTn id="17" dur="10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1750"/>
                                </p:stCondLst>
                                <p:childTnLst>
                                  <p:par>
                                    <p:cTn id="19" presetID="2" presetClass="entr" presetSubtype="2" fill="hold" nodeType="afterEffect" p14:presetBounceEnd="40000">
                                      <p:stCondLst>
                                        <p:cond delay="0"/>
                                      </p:stCondLst>
                                      <p:childTnLst>
                                        <p:set>
                                          <p:cBhvr>
                                            <p:cTn id="20" dur="1" fill="hold">
                                              <p:stCondLst>
                                                <p:cond delay="0"/>
                                              </p:stCondLst>
                                            </p:cTn>
                                            <p:tgtEl>
                                              <p:spTgt spid="72"/>
                                            </p:tgtEl>
                                            <p:attrNameLst>
                                              <p:attrName>style.visibility</p:attrName>
                                            </p:attrNameLst>
                                          </p:cBhvr>
                                          <p:to>
                                            <p:strVal val="visible"/>
                                          </p:to>
                                        </p:set>
                                        <p:anim calcmode="lin" valueType="num" p14:bounceEnd="40000">
                                          <p:cBhvr additive="base">
                                            <p:cTn id="21" dur="1000" fill="hold"/>
                                            <p:tgtEl>
                                              <p:spTgt spid="72"/>
                                            </p:tgtEl>
                                            <p:attrNameLst>
                                              <p:attrName>ppt_x</p:attrName>
                                            </p:attrNameLst>
                                          </p:cBhvr>
                                          <p:tavLst>
                                            <p:tav tm="0">
                                              <p:val>
                                                <p:strVal val="1+#ppt_w/2"/>
                                              </p:val>
                                            </p:tav>
                                            <p:tav tm="100000">
                                              <p:val>
                                                <p:strVal val="#ppt_x"/>
                                              </p:val>
                                            </p:tav>
                                          </p:tavLst>
                                        </p:anim>
                                        <p:anim calcmode="lin" valueType="num" p14:bounceEnd="40000">
                                          <p:cBhvr additive="base">
                                            <p:cTn id="22" dur="1000" fill="hold"/>
                                            <p:tgtEl>
                                              <p:spTgt spid="72"/>
                                            </p:tgtEl>
                                            <p:attrNameLst>
                                              <p:attrName>ppt_y</p:attrName>
                                            </p:attrNameLst>
                                          </p:cBhvr>
                                          <p:tavLst>
                                            <p:tav tm="0">
                                              <p:val>
                                                <p:strVal val="#ppt_y"/>
                                              </p:val>
                                            </p:tav>
                                            <p:tav tm="100000">
                                              <p:val>
                                                <p:strVal val="#ppt_y"/>
                                              </p:val>
                                            </p:tav>
                                          </p:tavLst>
                                        </p:anim>
                                      </p:childTnLst>
                                    </p:cTn>
                                  </p:par>
                                </p:childTnLst>
                              </p:cTn>
                            </p:par>
                            <p:par>
                              <p:cTn id="23" fill="hold">
                                <p:stCondLst>
                                  <p:cond delay="2750"/>
                                </p:stCondLst>
                                <p:childTnLst>
                                  <p:par>
                                    <p:cTn id="24" presetID="2" presetClass="entr" presetSubtype="2" fill="hold" nodeType="afterEffect" p14:presetBounceEnd="40000">
                                      <p:stCondLst>
                                        <p:cond delay="0"/>
                                      </p:stCondLst>
                                      <p:childTnLst>
                                        <p:set>
                                          <p:cBhvr>
                                            <p:cTn id="25" dur="1" fill="hold">
                                              <p:stCondLst>
                                                <p:cond delay="0"/>
                                              </p:stCondLst>
                                            </p:cTn>
                                            <p:tgtEl>
                                              <p:spTgt spid="76"/>
                                            </p:tgtEl>
                                            <p:attrNameLst>
                                              <p:attrName>style.visibility</p:attrName>
                                            </p:attrNameLst>
                                          </p:cBhvr>
                                          <p:to>
                                            <p:strVal val="visible"/>
                                          </p:to>
                                        </p:set>
                                        <p:anim calcmode="lin" valueType="num" p14:bounceEnd="40000">
                                          <p:cBhvr additive="base">
                                            <p:cTn id="26" dur="1000" fill="hold"/>
                                            <p:tgtEl>
                                              <p:spTgt spid="76"/>
                                            </p:tgtEl>
                                            <p:attrNameLst>
                                              <p:attrName>ppt_x</p:attrName>
                                            </p:attrNameLst>
                                          </p:cBhvr>
                                          <p:tavLst>
                                            <p:tav tm="0">
                                              <p:val>
                                                <p:strVal val="1+#ppt_w/2"/>
                                              </p:val>
                                            </p:tav>
                                            <p:tav tm="100000">
                                              <p:val>
                                                <p:strVal val="#ppt_x"/>
                                              </p:val>
                                            </p:tav>
                                          </p:tavLst>
                                        </p:anim>
                                        <p:anim calcmode="lin" valueType="num" p14:bounceEnd="40000">
                                          <p:cBhvr additive="base">
                                            <p:cTn id="27" dur="1000" fill="hold"/>
                                            <p:tgtEl>
                                              <p:spTgt spid="76"/>
                                            </p:tgtEl>
                                            <p:attrNameLst>
                                              <p:attrName>ppt_y</p:attrName>
                                            </p:attrNameLst>
                                          </p:cBhvr>
                                          <p:tavLst>
                                            <p:tav tm="0">
                                              <p:val>
                                                <p:strVal val="#ppt_y"/>
                                              </p:val>
                                            </p:tav>
                                            <p:tav tm="100000">
                                              <p:val>
                                                <p:strVal val="#ppt_y"/>
                                              </p:val>
                                            </p:tav>
                                          </p:tavLst>
                                        </p:anim>
                                      </p:childTnLst>
                                    </p:cTn>
                                  </p:par>
                                </p:childTnLst>
                              </p:cTn>
                            </p:par>
                            <p:par>
                              <p:cTn id="28" fill="hold">
                                <p:stCondLst>
                                  <p:cond delay="3750"/>
                                </p:stCondLst>
                                <p:childTnLst>
                                  <p:par>
                                    <p:cTn id="29" presetID="2" presetClass="entr" presetSubtype="2" fill="hold" nodeType="afterEffect" p14:presetBounceEnd="40000">
                                      <p:stCondLst>
                                        <p:cond delay="0"/>
                                      </p:stCondLst>
                                      <p:childTnLst>
                                        <p:set>
                                          <p:cBhvr>
                                            <p:cTn id="30" dur="1" fill="hold">
                                              <p:stCondLst>
                                                <p:cond delay="0"/>
                                              </p:stCondLst>
                                            </p:cTn>
                                            <p:tgtEl>
                                              <p:spTgt spid="80"/>
                                            </p:tgtEl>
                                            <p:attrNameLst>
                                              <p:attrName>style.visibility</p:attrName>
                                            </p:attrNameLst>
                                          </p:cBhvr>
                                          <p:to>
                                            <p:strVal val="visible"/>
                                          </p:to>
                                        </p:set>
                                        <p:anim calcmode="lin" valueType="num" p14:bounceEnd="40000">
                                          <p:cBhvr additive="base">
                                            <p:cTn id="31" dur="1000" fill="hold"/>
                                            <p:tgtEl>
                                              <p:spTgt spid="80"/>
                                            </p:tgtEl>
                                            <p:attrNameLst>
                                              <p:attrName>ppt_x</p:attrName>
                                            </p:attrNameLst>
                                          </p:cBhvr>
                                          <p:tavLst>
                                            <p:tav tm="0">
                                              <p:val>
                                                <p:strVal val="1+#ppt_w/2"/>
                                              </p:val>
                                            </p:tav>
                                            <p:tav tm="100000">
                                              <p:val>
                                                <p:strVal val="#ppt_x"/>
                                              </p:val>
                                            </p:tav>
                                          </p:tavLst>
                                        </p:anim>
                                        <p:anim calcmode="lin" valueType="num" p14:bounceEnd="40000">
                                          <p:cBhvr additive="base">
                                            <p:cTn id="32" dur="100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500"/>
                                            <p:tgtEl>
                                              <p:spTgt spid="50"/>
                                            </p:tgtEl>
                                          </p:cBhvr>
                                        </p:animEffect>
                                      </p:childTnLst>
                                    </p:cTn>
                                  </p:par>
                                  <p:par>
                                    <p:cTn id="8" presetID="53" presetClass="entr" presetSubtype="16" fill="hold" nodeType="withEffect">
                                      <p:stCondLst>
                                        <p:cond delay="250"/>
                                      </p:stCondLst>
                                      <p:childTnLst>
                                        <p:set>
                                          <p:cBhvr>
                                            <p:cTn id="9" dur="1" fill="hold">
                                              <p:stCondLst>
                                                <p:cond delay="0"/>
                                              </p:stCondLst>
                                            </p:cTn>
                                            <p:tgtEl>
                                              <p:spTgt spid="15"/>
                                            </p:tgtEl>
                                            <p:attrNameLst>
                                              <p:attrName>style.visibility</p:attrName>
                                            </p:attrNameLst>
                                          </p:cBhvr>
                                          <p:to>
                                            <p:strVal val="visible"/>
                                          </p:to>
                                        </p:set>
                                        <p:anim calcmode="lin" valueType="num">
                                          <p:cBhvr>
                                            <p:cTn id="10" dur="500" fill="hold"/>
                                            <p:tgtEl>
                                              <p:spTgt spid="15"/>
                                            </p:tgtEl>
                                            <p:attrNameLst>
                                              <p:attrName>ppt_w</p:attrName>
                                            </p:attrNameLst>
                                          </p:cBhvr>
                                          <p:tavLst>
                                            <p:tav tm="0">
                                              <p:val>
                                                <p:fltVal val="0"/>
                                              </p:val>
                                            </p:tav>
                                            <p:tav tm="100000">
                                              <p:val>
                                                <p:strVal val="#ppt_w"/>
                                              </p:val>
                                            </p:tav>
                                          </p:tavLst>
                                        </p:anim>
                                        <p:anim calcmode="lin" valueType="num">
                                          <p:cBhvr>
                                            <p:cTn id="11" dur="500" fill="hold"/>
                                            <p:tgtEl>
                                              <p:spTgt spid="15"/>
                                            </p:tgtEl>
                                            <p:attrNameLst>
                                              <p:attrName>ppt_h</p:attrName>
                                            </p:attrNameLst>
                                          </p:cBhvr>
                                          <p:tavLst>
                                            <p:tav tm="0">
                                              <p:val>
                                                <p:fltVal val="0"/>
                                              </p:val>
                                            </p:tav>
                                            <p:tav tm="100000">
                                              <p:val>
                                                <p:strVal val="#ppt_h"/>
                                              </p:val>
                                            </p:tav>
                                          </p:tavLst>
                                        </p:anim>
                                        <p:animEffect transition="in" filter="fade">
                                          <p:cBhvr>
                                            <p:cTn id="12" dur="500"/>
                                            <p:tgtEl>
                                              <p:spTgt spid="15"/>
                                            </p:tgtEl>
                                          </p:cBhvr>
                                        </p:animEffect>
                                      </p:childTnLst>
                                    </p:cTn>
                                  </p:par>
                                </p:childTnLst>
                              </p:cTn>
                            </p:par>
                            <p:par>
                              <p:cTn id="13" fill="hold">
                                <p:stCondLst>
                                  <p:cond delay="750"/>
                                </p:stCondLst>
                                <p:childTnLst>
                                  <p:par>
                                    <p:cTn id="14" presetID="2" presetClass="entr" presetSubtype="2"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1000" fill="hold"/>
                                            <p:tgtEl>
                                              <p:spTgt spid="12"/>
                                            </p:tgtEl>
                                            <p:attrNameLst>
                                              <p:attrName>ppt_x</p:attrName>
                                            </p:attrNameLst>
                                          </p:cBhvr>
                                          <p:tavLst>
                                            <p:tav tm="0">
                                              <p:val>
                                                <p:strVal val="1+#ppt_w/2"/>
                                              </p:val>
                                            </p:tav>
                                            <p:tav tm="100000">
                                              <p:val>
                                                <p:strVal val="#ppt_x"/>
                                              </p:val>
                                            </p:tav>
                                          </p:tavLst>
                                        </p:anim>
                                        <p:anim calcmode="lin" valueType="num">
                                          <p:cBhvr additive="base">
                                            <p:cTn id="17" dur="10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1750"/>
                                </p:stCondLst>
                                <p:childTnLst>
                                  <p:par>
                                    <p:cTn id="19" presetID="2" presetClass="entr" presetSubtype="2" fill="hold" nodeType="afterEffect">
                                      <p:stCondLst>
                                        <p:cond delay="0"/>
                                      </p:stCondLst>
                                      <p:childTnLst>
                                        <p:set>
                                          <p:cBhvr>
                                            <p:cTn id="20" dur="1" fill="hold">
                                              <p:stCondLst>
                                                <p:cond delay="0"/>
                                              </p:stCondLst>
                                            </p:cTn>
                                            <p:tgtEl>
                                              <p:spTgt spid="72"/>
                                            </p:tgtEl>
                                            <p:attrNameLst>
                                              <p:attrName>style.visibility</p:attrName>
                                            </p:attrNameLst>
                                          </p:cBhvr>
                                          <p:to>
                                            <p:strVal val="visible"/>
                                          </p:to>
                                        </p:set>
                                        <p:anim calcmode="lin" valueType="num">
                                          <p:cBhvr additive="base">
                                            <p:cTn id="21" dur="1000" fill="hold"/>
                                            <p:tgtEl>
                                              <p:spTgt spid="72"/>
                                            </p:tgtEl>
                                            <p:attrNameLst>
                                              <p:attrName>ppt_x</p:attrName>
                                            </p:attrNameLst>
                                          </p:cBhvr>
                                          <p:tavLst>
                                            <p:tav tm="0">
                                              <p:val>
                                                <p:strVal val="1+#ppt_w/2"/>
                                              </p:val>
                                            </p:tav>
                                            <p:tav tm="100000">
                                              <p:val>
                                                <p:strVal val="#ppt_x"/>
                                              </p:val>
                                            </p:tav>
                                          </p:tavLst>
                                        </p:anim>
                                        <p:anim calcmode="lin" valueType="num">
                                          <p:cBhvr additive="base">
                                            <p:cTn id="22" dur="1000" fill="hold"/>
                                            <p:tgtEl>
                                              <p:spTgt spid="72"/>
                                            </p:tgtEl>
                                            <p:attrNameLst>
                                              <p:attrName>ppt_y</p:attrName>
                                            </p:attrNameLst>
                                          </p:cBhvr>
                                          <p:tavLst>
                                            <p:tav tm="0">
                                              <p:val>
                                                <p:strVal val="#ppt_y"/>
                                              </p:val>
                                            </p:tav>
                                            <p:tav tm="100000">
                                              <p:val>
                                                <p:strVal val="#ppt_y"/>
                                              </p:val>
                                            </p:tav>
                                          </p:tavLst>
                                        </p:anim>
                                      </p:childTnLst>
                                    </p:cTn>
                                  </p:par>
                                </p:childTnLst>
                              </p:cTn>
                            </p:par>
                            <p:par>
                              <p:cTn id="23" fill="hold">
                                <p:stCondLst>
                                  <p:cond delay="2750"/>
                                </p:stCondLst>
                                <p:childTnLst>
                                  <p:par>
                                    <p:cTn id="24" presetID="2" presetClass="entr" presetSubtype="2" fill="hold" nodeType="afterEffect">
                                      <p:stCondLst>
                                        <p:cond delay="0"/>
                                      </p:stCondLst>
                                      <p:childTnLst>
                                        <p:set>
                                          <p:cBhvr>
                                            <p:cTn id="25" dur="1" fill="hold">
                                              <p:stCondLst>
                                                <p:cond delay="0"/>
                                              </p:stCondLst>
                                            </p:cTn>
                                            <p:tgtEl>
                                              <p:spTgt spid="76"/>
                                            </p:tgtEl>
                                            <p:attrNameLst>
                                              <p:attrName>style.visibility</p:attrName>
                                            </p:attrNameLst>
                                          </p:cBhvr>
                                          <p:to>
                                            <p:strVal val="visible"/>
                                          </p:to>
                                        </p:set>
                                        <p:anim calcmode="lin" valueType="num">
                                          <p:cBhvr additive="base">
                                            <p:cTn id="26" dur="1000" fill="hold"/>
                                            <p:tgtEl>
                                              <p:spTgt spid="76"/>
                                            </p:tgtEl>
                                            <p:attrNameLst>
                                              <p:attrName>ppt_x</p:attrName>
                                            </p:attrNameLst>
                                          </p:cBhvr>
                                          <p:tavLst>
                                            <p:tav tm="0">
                                              <p:val>
                                                <p:strVal val="1+#ppt_w/2"/>
                                              </p:val>
                                            </p:tav>
                                            <p:tav tm="100000">
                                              <p:val>
                                                <p:strVal val="#ppt_x"/>
                                              </p:val>
                                            </p:tav>
                                          </p:tavLst>
                                        </p:anim>
                                        <p:anim calcmode="lin" valueType="num">
                                          <p:cBhvr additive="base">
                                            <p:cTn id="27" dur="1000" fill="hold"/>
                                            <p:tgtEl>
                                              <p:spTgt spid="76"/>
                                            </p:tgtEl>
                                            <p:attrNameLst>
                                              <p:attrName>ppt_y</p:attrName>
                                            </p:attrNameLst>
                                          </p:cBhvr>
                                          <p:tavLst>
                                            <p:tav tm="0">
                                              <p:val>
                                                <p:strVal val="#ppt_y"/>
                                              </p:val>
                                            </p:tav>
                                            <p:tav tm="100000">
                                              <p:val>
                                                <p:strVal val="#ppt_y"/>
                                              </p:val>
                                            </p:tav>
                                          </p:tavLst>
                                        </p:anim>
                                      </p:childTnLst>
                                    </p:cTn>
                                  </p:par>
                                </p:childTnLst>
                              </p:cTn>
                            </p:par>
                            <p:par>
                              <p:cTn id="28" fill="hold">
                                <p:stCondLst>
                                  <p:cond delay="3750"/>
                                </p:stCondLst>
                                <p:childTnLst>
                                  <p:par>
                                    <p:cTn id="29" presetID="2" presetClass="entr" presetSubtype="2" fill="hold" nodeType="afterEffect">
                                      <p:stCondLst>
                                        <p:cond delay="0"/>
                                      </p:stCondLst>
                                      <p:childTnLst>
                                        <p:set>
                                          <p:cBhvr>
                                            <p:cTn id="30" dur="1" fill="hold">
                                              <p:stCondLst>
                                                <p:cond delay="0"/>
                                              </p:stCondLst>
                                            </p:cTn>
                                            <p:tgtEl>
                                              <p:spTgt spid="80"/>
                                            </p:tgtEl>
                                            <p:attrNameLst>
                                              <p:attrName>style.visibility</p:attrName>
                                            </p:attrNameLst>
                                          </p:cBhvr>
                                          <p:to>
                                            <p:strVal val="visible"/>
                                          </p:to>
                                        </p:set>
                                        <p:anim calcmode="lin" valueType="num">
                                          <p:cBhvr additive="base">
                                            <p:cTn id="31" dur="1000" fill="hold"/>
                                            <p:tgtEl>
                                              <p:spTgt spid="80"/>
                                            </p:tgtEl>
                                            <p:attrNameLst>
                                              <p:attrName>ppt_x</p:attrName>
                                            </p:attrNameLst>
                                          </p:cBhvr>
                                          <p:tavLst>
                                            <p:tav tm="0">
                                              <p:val>
                                                <p:strVal val="1+#ppt_w/2"/>
                                              </p:val>
                                            </p:tav>
                                            <p:tav tm="100000">
                                              <p:val>
                                                <p:strVal val="#ppt_x"/>
                                              </p:val>
                                            </p:tav>
                                          </p:tavLst>
                                        </p:anim>
                                        <p:anim calcmode="lin" valueType="num">
                                          <p:cBhvr additive="base">
                                            <p:cTn id="32" dur="100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76776" y="1114393"/>
            <a:ext cx="3062536" cy="3695351"/>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3" name="文本框 422">
            <a:extLst>
              <a:ext uri="{FF2B5EF4-FFF2-40B4-BE49-F238E27FC236}">
                <a16:creationId xmlns:a16="http://schemas.microsoft.com/office/drawing/2014/main" id="{6BB006E0-01D9-4172-B66E-3EC74AE862C2}"/>
              </a:ext>
            </a:extLst>
          </p:cNvPr>
          <p:cNvSpPr txBox="1"/>
          <p:nvPr/>
        </p:nvSpPr>
        <p:spPr>
          <a:xfrm>
            <a:off x="917861" y="2547319"/>
            <a:ext cx="6212404" cy="988347"/>
          </a:xfrm>
          <a:prstGeom prst="rect">
            <a:avLst/>
          </a:prstGeom>
          <a:noFill/>
        </p:spPr>
        <p:txBody>
          <a:bodyPr wrap="square" rtlCol="0">
            <a:spAutoFit/>
          </a:bodyPr>
          <a:lstStyle/>
          <a:p>
            <a:pPr defTabSz="457200">
              <a:lnSpc>
                <a:spcPct val="150000"/>
              </a:lnSpc>
            </a:pPr>
            <a:r>
              <a:rPr lang="en-US" altLang="zh-CN" sz="4400" b="1" dirty="0">
                <a:effectLst>
                  <a:outerShdw blurRad="38100" dist="38100" dir="2700000" algn="tl">
                    <a:srgbClr val="000000">
                      <a:alpha val="20000"/>
                    </a:srgbClr>
                  </a:outerShdw>
                </a:effectLst>
                <a:latin typeface="Microsoft YaHei"/>
                <a:ea typeface="源泉圓體 TTF Heavy" panose="020B0A00000000000000"/>
                <a:cs typeface="+mn-ea"/>
                <a:sym typeface="+mn-lt"/>
              </a:rPr>
              <a:t>QA BERT</a:t>
            </a:r>
            <a:endParaRPr lang="zh-TW" altLang="en-US" sz="4400" dirty="0">
              <a:ea typeface="源泉圓體 TTF Heavy" panose="020B0A00000000000000"/>
            </a:endParaRPr>
          </a:p>
        </p:txBody>
      </p:sp>
      <p:sp>
        <p:nvSpPr>
          <p:cNvPr id="7" name="文本框 6">
            <a:extLst>
              <a:ext uri="{FF2B5EF4-FFF2-40B4-BE49-F238E27FC236}">
                <a16:creationId xmlns:a16="http://schemas.microsoft.com/office/drawing/2014/main" id="{8060FEB0-0A11-4DC3-87D3-F575798C2A86}"/>
              </a:ext>
            </a:extLst>
          </p:cNvPr>
          <p:cNvSpPr txBox="1"/>
          <p:nvPr/>
        </p:nvSpPr>
        <p:spPr>
          <a:xfrm>
            <a:off x="917861" y="1719620"/>
            <a:ext cx="5420646" cy="763094"/>
          </a:xfrm>
          <a:prstGeom prst="rect">
            <a:avLst/>
          </a:prstGeom>
          <a:noFill/>
        </p:spPr>
        <p:txBody>
          <a:bodyPr wrap="square" rtlCol="0">
            <a:spAutoFit/>
          </a:bodyPr>
          <a:lstStyle/>
          <a:p>
            <a:pPr defTabSz="457200">
              <a:lnSpc>
                <a:spcPct val="150000"/>
              </a:lnSpc>
            </a:pPr>
            <a:r>
              <a:rPr lang="en-US" altLang="zh-CN" sz="32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rPr>
              <a:t>PART 01</a:t>
            </a:r>
            <a:endParaRPr lang="zh-CN" altLang="en-US" sz="32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endParaRPr>
          </a:p>
        </p:txBody>
      </p:sp>
      <p:sp>
        <p:nvSpPr>
          <p:cNvPr id="9" name="文本框 8">
            <a:extLst>
              <a:ext uri="{FF2B5EF4-FFF2-40B4-BE49-F238E27FC236}">
                <a16:creationId xmlns:a16="http://schemas.microsoft.com/office/drawing/2014/main" id="{A92A4A3F-B186-4633-B3C4-EBD531B319B1}"/>
              </a:ext>
            </a:extLst>
          </p:cNvPr>
          <p:cNvSpPr txBox="1"/>
          <p:nvPr/>
        </p:nvSpPr>
        <p:spPr>
          <a:xfrm>
            <a:off x="967109" y="3561892"/>
            <a:ext cx="4134279" cy="587469"/>
          </a:xfrm>
          <a:prstGeom prst="rect">
            <a:avLst/>
          </a:prstGeom>
          <a:noFill/>
        </p:spPr>
        <p:txBody>
          <a:bodyPr wrap="square" rtlCol="0">
            <a:spAutoFit/>
          </a:bodyPr>
          <a:lstStyle/>
          <a:p>
            <a:pPr>
              <a:lnSpc>
                <a:spcPct val="120000"/>
              </a:lnSpc>
              <a:spcBef>
                <a:spcPct val="0"/>
              </a:spcBef>
            </a:pPr>
            <a:r>
              <a:rPr lang="en-US" altLang="zh-TW" sz="1400" b="1" dirty="0">
                <a:solidFill>
                  <a:schemeClr val="bg1">
                    <a:lumMod val="65000"/>
                  </a:schemeClr>
                </a:solidFill>
                <a:latin typeface="Microsoft YaHei"/>
                <a:ea typeface="Microsoft YaHei"/>
                <a:cs typeface="+mn-ea"/>
                <a:sym typeface="+mn-lt"/>
              </a:rPr>
              <a:t>Q</a:t>
            </a:r>
            <a:r>
              <a:rPr lang="en-US" altLang="zh-TW" sz="1400" dirty="0">
                <a:solidFill>
                  <a:schemeClr val="bg1">
                    <a:lumMod val="65000"/>
                  </a:schemeClr>
                </a:solidFill>
                <a:latin typeface="Microsoft YaHei"/>
                <a:ea typeface="Microsoft YaHei"/>
                <a:cs typeface="+mn-ea"/>
                <a:sym typeface="+mn-lt"/>
              </a:rPr>
              <a:t>uestion </a:t>
            </a:r>
            <a:r>
              <a:rPr lang="en-US" altLang="zh-TW" sz="1400" b="1" dirty="0">
                <a:solidFill>
                  <a:schemeClr val="bg1">
                    <a:lumMod val="65000"/>
                  </a:schemeClr>
                </a:solidFill>
                <a:latin typeface="Microsoft YaHei"/>
                <a:ea typeface="Microsoft YaHei"/>
                <a:cs typeface="+mn-ea"/>
                <a:sym typeface="+mn-lt"/>
              </a:rPr>
              <a:t>A</a:t>
            </a:r>
            <a:r>
              <a:rPr lang="en-US" altLang="zh-TW" sz="1400" dirty="0">
                <a:solidFill>
                  <a:schemeClr val="bg1">
                    <a:lumMod val="65000"/>
                  </a:schemeClr>
                </a:solidFill>
                <a:latin typeface="Microsoft YaHei"/>
                <a:ea typeface="Microsoft YaHei"/>
                <a:cs typeface="+mn-ea"/>
                <a:sym typeface="+mn-lt"/>
              </a:rPr>
              <a:t>nswering with a fine-tuned BERT</a:t>
            </a:r>
            <a:endParaRPr lang="en-US" altLang="zh-CN" sz="1400" dirty="0">
              <a:solidFill>
                <a:schemeClr val="bg1">
                  <a:lumMod val="65000"/>
                </a:schemeClr>
              </a:solidFill>
              <a:cs typeface="+mn-ea"/>
              <a:sym typeface="+mn-lt"/>
            </a:endParaRPr>
          </a:p>
          <a:p>
            <a:pPr>
              <a:lnSpc>
                <a:spcPct val="120000"/>
              </a:lnSpc>
              <a:spcBef>
                <a:spcPct val="0"/>
              </a:spcBef>
            </a:pPr>
            <a:endParaRPr lang="zh-CN" altLang="zh-CN" sz="1400" dirty="0">
              <a:solidFill>
                <a:schemeClr val="bg1">
                  <a:lumMod val="65000"/>
                </a:schemeClr>
              </a:solidFill>
              <a:cs typeface="+mn-ea"/>
              <a:sym typeface="+mn-lt"/>
            </a:endParaRPr>
          </a:p>
        </p:txBody>
      </p:sp>
      <p:cxnSp>
        <p:nvCxnSpPr>
          <p:cNvPr id="5" name="直接连接符 4"/>
          <p:cNvCxnSpPr/>
          <p:nvPr/>
        </p:nvCxnSpPr>
        <p:spPr>
          <a:xfrm>
            <a:off x="1042416" y="2610230"/>
            <a:ext cx="548640"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0799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423"/>
                                        </p:tgtEl>
                                        <p:attrNameLst>
                                          <p:attrName>style.visibility</p:attrName>
                                        </p:attrNameLst>
                                      </p:cBhvr>
                                      <p:to>
                                        <p:strVal val="visible"/>
                                      </p:to>
                                    </p:set>
                                    <p:anim calcmode="lin" valueType="num">
                                      <p:cBhvr>
                                        <p:cTn id="10" dur="500" fill="hold"/>
                                        <p:tgtEl>
                                          <p:spTgt spid="423"/>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423"/>
                                        </p:tgtEl>
                                        <p:attrNameLst>
                                          <p:attrName>ppt_y</p:attrName>
                                        </p:attrNameLst>
                                      </p:cBhvr>
                                      <p:tavLst>
                                        <p:tav tm="0">
                                          <p:val>
                                            <p:strVal val="#ppt_y"/>
                                          </p:val>
                                        </p:tav>
                                        <p:tav tm="100000">
                                          <p:val>
                                            <p:strVal val="#ppt_y"/>
                                          </p:val>
                                        </p:tav>
                                      </p:tavLst>
                                    </p:anim>
                                    <p:anim calcmode="lin" valueType="num">
                                      <p:cBhvr>
                                        <p:cTn id="12" dur="500" fill="hold"/>
                                        <p:tgtEl>
                                          <p:spTgt spid="423"/>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42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423"/>
                                        </p:tgtEl>
                                      </p:cBhvr>
                                    </p:animEffect>
                                  </p:childTnLst>
                                </p:cTn>
                              </p:par>
                            </p:childTnLst>
                          </p:cTn>
                        </p:par>
                        <p:par>
                          <p:cTn id="15" fill="hold">
                            <p:stCondLst>
                              <p:cond delay="1250"/>
                            </p:stCondLst>
                            <p:childTnLst>
                              <p:par>
                                <p:cTn id="16" presetID="5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22" presetClass="entr" presetSubtype="8"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175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3"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
            <a:extLst>
              <a:ext uri="{FF2B5EF4-FFF2-40B4-BE49-F238E27FC236}">
                <a16:creationId xmlns:a16="http://schemas.microsoft.com/office/drawing/2014/main" id="{DC942253-5851-000A-2B6E-1112429C81D1}"/>
              </a:ext>
            </a:extLst>
          </p:cNvPr>
          <p:cNvGrpSpPr/>
          <p:nvPr/>
        </p:nvGrpSpPr>
        <p:grpSpPr>
          <a:xfrm>
            <a:off x="800840" y="1523825"/>
            <a:ext cx="3295246" cy="1272677"/>
            <a:chOff x="6085702" y="1844372"/>
            <a:chExt cx="3295246" cy="1272677"/>
          </a:xfrm>
        </p:grpSpPr>
        <p:sp>
          <p:nvSpPr>
            <p:cNvPr id="3" name="ValueBack1">
              <a:extLst>
                <a:ext uri="{FF2B5EF4-FFF2-40B4-BE49-F238E27FC236}">
                  <a16:creationId xmlns:a16="http://schemas.microsoft.com/office/drawing/2014/main" id="{02D4F300-9804-B2CB-EFD0-CF9C90929C33}"/>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01</a:t>
              </a:r>
            </a:p>
          </p:txBody>
        </p:sp>
        <p:sp>
          <p:nvSpPr>
            <p:cNvPr id="4" name="ValueBack1">
              <a:extLst>
                <a:ext uri="{FF2B5EF4-FFF2-40B4-BE49-F238E27FC236}">
                  <a16:creationId xmlns:a16="http://schemas.microsoft.com/office/drawing/2014/main" id="{D09F0F3A-D6C5-89E1-0A63-219A9F5BE14C}"/>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p:sp>
          <p:nvSpPr>
            <p:cNvPr id="5" name="文本框 13">
              <a:extLst>
                <a:ext uri="{FF2B5EF4-FFF2-40B4-BE49-F238E27FC236}">
                  <a16:creationId xmlns:a16="http://schemas.microsoft.com/office/drawing/2014/main" id="{370C2043-B5CD-A87C-DCC7-0D0A362BC05B}"/>
                </a:ext>
              </a:extLst>
            </p:cNvPr>
            <p:cNvSpPr txBox="1"/>
            <p:nvPr/>
          </p:nvSpPr>
          <p:spPr>
            <a:xfrm>
              <a:off x="6085702" y="2286052"/>
              <a:ext cx="3295246" cy="830997"/>
            </a:xfrm>
            <a:prstGeom prst="rect">
              <a:avLst/>
            </a:prstGeom>
            <a:noFill/>
          </p:spPr>
          <p:txBody>
            <a:bodyPr wrap="square" rtlCol="0">
              <a:spAutoFit/>
            </a:bodyPr>
            <a:lstStyle/>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將前處理後的資料中的</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q </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和</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r</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結合成文章，並根據</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agree</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和</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disagree </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設計問題</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p:txBody>
        </p:sp>
        <p:sp>
          <p:nvSpPr>
            <p:cNvPr id="6" name="文本框 14">
              <a:extLst>
                <a:ext uri="{FF2B5EF4-FFF2-40B4-BE49-F238E27FC236}">
                  <a16:creationId xmlns:a16="http://schemas.microsoft.com/office/drawing/2014/main" id="{4D9237A0-8592-EB92-0D1F-DFF1D6138AAE}"/>
                </a:ext>
              </a:extLst>
            </p:cNvPr>
            <p:cNvSpPr txBox="1"/>
            <p:nvPr/>
          </p:nvSpPr>
          <p:spPr>
            <a:xfrm>
              <a:off x="6877484" y="1844372"/>
              <a:ext cx="2338604" cy="458908"/>
            </a:xfrm>
            <a:prstGeom prst="rect">
              <a:avLst/>
            </a:prstGeom>
            <a:noFill/>
          </p:spPr>
          <p:txBody>
            <a:bodyPr wrap="square" rtlCol="0">
              <a:spAutoFit/>
            </a:bodyPr>
            <a:lstStyle/>
            <a:p>
              <a:pPr defTabSz="457200">
                <a:lnSpc>
                  <a:spcPct val="150000"/>
                </a:lnSpc>
              </a:pPr>
              <a:r>
                <a:rPr lang="zh-CN" altLang="en-US" b="1" dirty="0">
                  <a:solidFill>
                    <a:prstClr val="black"/>
                  </a:solidFill>
                  <a:cs typeface="+mn-ea"/>
                  <a:sym typeface="+mn-lt"/>
                </a:rPr>
                <a:t>將前處理資料加工</a:t>
              </a:r>
              <a:endParaRPr lang="en-US" altLang="zh-CN" b="1" dirty="0">
                <a:solidFill>
                  <a:prstClr val="black"/>
                </a:solidFill>
                <a:cs typeface="+mn-ea"/>
                <a:sym typeface="+mn-lt"/>
              </a:endParaRPr>
            </a:p>
          </p:txBody>
        </p:sp>
      </p:grpSp>
      <p:grpSp>
        <p:nvGrpSpPr>
          <p:cNvPr id="7" name="组合 25">
            <a:extLst>
              <a:ext uri="{FF2B5EF4-FFF2-40B4-BE49-F238E27FC236}">
                <a16:creationId xmlns:a16="http://schemas.microsoft.com/office/drawing/2014/main" id="{3BCE541F-4DE0-5FDA-A767-BE99DA4A8EEA}"/>
              </a:ext>
            </a:extLst>
          </p:cNvPr>
          <p:cNvGrpSpPr/>
          <p:nvPr/>
        </p:nvGrpSpPr>
        <p:grpSpPr>
          <a:xfrm>
            <a:off x="741246" y="2790752"/>
            <a:ext cx="5536893" cy="1523372"/>
            <a:chOff x="5994400" y="1849017"/>
            <a:chExt cx="5536893" cy="1523372"/>
          </a:xfrm>
        </p:grpSpPr>
        <p:sp>
          <p:nvSpPr>
            <p:cNvPr id="8" name="ValueBack1">
              <a:extLst>
                <a:ext uri="{FF2B5EF4-FFF2-40B4-BE49-F238E27FC236}">
                  <a16:creationId xmlns:a16="http://schemas.microsoft.com/office/drawing/2014/main" id="{05D46E27-C601-9BC5-756C-0B96E9D25FCC}"/>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02</a:t>
              </a:r>
            </a:p>
          </p:txBody>
        </p:sp>
        <p:sp>
          <p:nvSpPr>
            <p:cNvPr id="9" name="ValueBack1">
              <a:extLst>
                <a:ext uri="{FF2B5EF4-FFF2-40B4-BE49-F238E27FC236}">
                  <a16:creationId xmlns:a16="http://schemas.microsoft.com/office/drawing/2014/main" id="{64920EBC-3917-1710-F703-70460E22A5E2}"/>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p:sp>
          <p:nvSpPr>
            <p:cNvPr id="10" name="文本框 28">
              <a:extLst>
                <a:ext uri="{FF2B5EF4-FFF2-40B4-BE49-F238E27FC236}">
                  <a16:creationId xmlns:a16="http://schemas.microsoft.com/office/drawing/2014/main" id="{32D4C588-54F5-1E77-1755-78D845DFD27A}"/>
                </a:ext>
              </a:extLst>
            </p:cNvPr>
            <p:cNvSpPr txBox="1"/>
            <p:nvPr/>
          </p:nvSpPr>
          <p:spPr>
            <a:xfrm>
              <a:off x="5994400" y="2295171"/>
              <a:ext cx="5536893" cy="1077218"/>
            </a:xfrm>
            <a:prstGeom prst="rect">
              <a:avLst/>
            </a:prstGeom>
            <a:noFill/>
          </p:spPr>
          <p:txBody>
            <a:bodyPr wrap="square" rtlCol="0">
              <a:spAutoFit/>
            </a:bodyPr>
            <a:lstStyle/>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預訓練模型：</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a:p>
              <a:pPr defTabSz="457200"/>
              <a:r>
                <a:rPr lang="en" altLang="zh-TW" sz="1600" i="0" u="none" strike="noStrike" dirty="0">
                  <a:solidFill>
                    <a:srgbClr val="292929"/>
                  </a:solidFill>
                  <a:effectLst/>
                  <a:latin typeface="Times New Roman" panose="02020603050405020304" pitchFamily="18" charset="0"/>
                  <a:cs typeface="Times New Roman" panose="02020603050405020304" pitchFamily="18" charset="0"/>
                </a:rPr>
                <a:t> 'bert-large-uncased-whole-word-masking-finetuned-squad’</a:t>
              </a:r>
            </a:p>
            <a:p>
              <a:pPr defTabSz="457200"/>
              <a:r>
                <a:rPr lang="zh-TW" altLang="en-US" sz="1600" dirty="0">
                  <a:solidFill>
                    <a:srgbClr val="292929"/>
                  </a:solidFill>
                  <a:latin typeface="Times New Roman" panose="02020603050405020304" pitchFamily="18" charset="0"/>
                  <a:ea typeface="標楷體" panose="03000509000000000000" pitchFamily="65" charset="-120"/>
                  <a:cs typeface="Times New Roman" panose="02020603050405020304" pitchFamily="18" charset="0"/>
                  <a:sym typeface="+mn-lt"/>
                </a:rPr>
                <a:t>分詞器</a:t>
              </a:r>
              <a:r>
                <a:rPr lang="en-US" altLang="zh-TW" sz="1600" dirty="0">
                  <a:solidFill>
                    <a:srgbClr val="292929"/>
                  </a:solidFill>
                  <a:latin typeface="Times New Roman" panose="02020603050405020304" pitchFamily="18" charset="0"/>
                  <a:ea typeface="標楷體" panose="03000509000000000000" pitchFamily="65" charset="-120"/>
                  <a:cs typeface="Times New Roman" panose="02020603050405020304" pitchFamily="18" charset="0"/>
                  <a:sym typeface="+mn-lt"/>
                </a:rPr>
                <a:t>(tokenizer) :</a:t>
              </a:r>
            </a:p>
            <a:p>
              <a:pPr defTabSz="457200"/>
              <a:r>
                <a:rPr lang="en-US" altLang="zh-TW" sz="1600" dirty="0">
                  <a:solidFill>
                    <a:srgbClr val="292929"/>
                  </a:solidFill>
                  <a:latin typeface="Times New Roman" panose="02020603050405020304" pitchFamily="18" charset="0"/>
                  <a:ea typeface="標楷體" panose="03000509000000000000" pitchFamily="65" charset="-120"/>
                  <a:cs typeface="Times New Roman" panose="02020603050405020304" pitchFamily="18" charset="0"/>
                  <a:sym typeface="+mn-lt"/>
                </a:rPr>
                <a:t> </a:t>
              </a:r>
              <a:r>
                <a:rPr lang="en" altLang="zh-TW" sz="1600" b="0" i="0" u="none" strike="noStrike" dirty="0">
                  <a:solidFill>
                    <a:srgbClr val="292929"/>
                  </a:solidFill>
                  <a:effectLst/>
                  <a:latin typeface="Times New Roman" panose="02020603050405020304" pitchFamily="18" charset="0"/>
                  <a:cs typeface="Times New Roman" panose="02020603050405020304" pitchFamily="18" charset="0"/>
                </a:rPr>
                <a:t>'</a:t>
              </a:r>
              <a:r>
                <a:rPr lang="en" altLang="zh-TW" sz="1600" b="0" i="0" u="none" strike="noStrike" dirty="0" err="1">
                  <a:solidFill>
                    <a:srgbClr val="292929"/>
                  </a:solidFill>
                  <a:effectLst/>
                  <a:latin typeface="Times New Roman" panose="02020603050405020304" pitchFamily="18" charset="0"/>
                  <a:cs typeface="Times New Roman" panose="02020603050405020304" pitchFamily="18" charset="0"/>
                </a:rPr>
                <a:t>bert</a:t>
              </a:r>
              <a:r>
                <a:rPr lang="en" altLang="zh-TW" sz="1600" b="0" i="0" u="none" strike="noStrike" dirty="0">
                  <a:solidFill>
                    <a:srgbClr val="292929"/>
                  </a:solidFill>
                  <a:effectLst/>
                  <a:latin typeface="Times New Roman" panose="02020603050405020304" pitchFamily="18" charset="0"/>
                  <a:cs typeface="Times New Roman" panose="02020603050405020304" pitchFamily="18" charset="0"/>
                </a:rPr>
                <a:t>-large-uncased-whole-word-masking-finetuned-squad'</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Times New Roman" panose="02020603050405020304" pitchFamily="18" charset="0"/>
                <a:sym typeface="+mn-lt"/>
              </a:endParaRPr>
            </a:p>
          </p:txBody>
        </p:sp>
        <p:sp>
          <p:nvSpPr>
            <p:cNvPr id="11" name="文本框 29">
              <a:extLst>
                <a:ext uri="{FF2B5EF4-FFF2-40B4-BE49-F238E27FC236}">
                  <a16:creationId xmlns:a16="http://schemas.microsoft.com/office/drawing/2014/main" id="{D97CCA58-3FAA-FE8F-8717-4DAB69D00D0E}"/>
                </a:ext>
              </a:extLst>
            </p:cNvPr>
            <p:cNvSpPr txBox="1"/>
            <p:nvPr/>
          </p:nvSpPr>
          <p:spPr>
            <a:xfrm>
              <a:off x="6907834" y="1849017"/>
              <a:ext cx="3295247" cy="458908"/>
            </a:xfrm>
            <a:prstGeom prst="rect">
              <a:avLst/>
            </a:prstGeom>
            <a:noFill/>
          </p:spPr>
          <p:txBody>
            <a:bodyPr wrap="square" rtlCol="0">
              <a:spAutoFit/>
            </a:bodyPr>
            <a:lstStyle/>
            <a:p>
              <a:pPr defTabSz="457200">
                <a:lnSpc>
                  <a:spcPct val="150000"/>
                </a:lnSpc>
              </a:pPr>
              <a:r>
                <a:rPr lang="zh-TW" altLang="en-US" b="1" dirty="0">
                  <a:solidFill>
                    <a:prstClr val="black"/>
                  </a:solidFill>
                  <a:cs typeface="+mn-ea"/>
                  <a:sym typeface="+mn-lt"/>
                </a:rPr>
                <a:t>將文章和問題丟入模型</a:t>
              </a:r>
              <a:endParaRPr lang="en-US" altLang="zh-CN" b="1" dirty="0">
                <a:solidFill>
                  <a:prstClr val="black"/>
                </a:solidFill>
                <a:cs typeface="+mn-ea"/>
                <a:sym typeface="+mn-lt"/>
              </a:endParaRPr>
            </a:p>
          </p:txBody>
        </p:sp>
      </p:grpSp>
      <p:grpSp>
        <p:nvGrpSpPr>
          <p:cNvPr id="12" name="组合 30">
            <a:extLst>
              <a:ext uri="{FF2B5EF4-FFF2-40B4-BE49-F238E27FC236}">
                <a16:creationId xmlns:a16="http://schemas.microsoft.com/office/drawing/2014/main" id="{6330E9F2-C32B-B9C4-FCAD-5F1FAB0E7790}"/>
              </a:ext>
            </a:extLst>
          </p:cNvPr>
          <p:cNvGrpSpPr/>
          <p:nvPr/>
        </p:nvGrpSpPr>
        <p:grpSpPr>
          <a:xfrm>
            <a:off x="765858" y="4310661"/>
            <a:ext cx="4544065" cy="1023514"/>
            <a:chOff x="5994400" y="1856432"/>
            <a:chExt cx="4523200" cy="1023514"/>
          </a:xfrm>
        </p:grpSpPr>
        <p:sp>
          <p:nvSpPr>
            <p:cNvPr id="13" name="ValueBack1">
              <a:extLst>
                <a:ext uri="{FF2B5EF4-FFF2-40B4-BE49-F238E27FC236}">
                  <a16:creationId xmlns:a16="http://schemas.microsoft.com/office/drawing/2014/main" id="{C25E7BBD-F15A-7F6C-3751-BC1B8D67E22B}"/>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a:t>
              </a:r>
              <a:r>
                <a:rPr lang="en-US" altLang="zh-TW" sz="1400" dirty="0">
                  <a:solidFill>
                    <a:prstClr val="white"/>
                  </a:solidFill>
                  <a:latin typeface="源泉圓體 TTF Heavy" panose="020B0A00000000000000" pitchFamily="34" charset="-120"/>
                  <a:ea typeface="源泉圓體 TTF Heavy" panose="020B0A00000000000000" pitchFamily="34" charset="-120"/>
                  <a:cs typeface="+mn-ea"/>
                  <a:sym typeface="+mn-lt"/>
                </a:rPr>
                <a:t>3</a:t>
              </a:r>
              <a:endPar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14" name="ValueBack1">
              <a:extLst>
                <a:ext uri="{FF2B5EF4-FFF2-40B4-BE49-F238E27FC236}">
                  <a16:creationId xmlns:a16="http://schemas.microsoft.com/office/drawing/2014/main" id="{635372FF-8E31-915E-C10F-844872B1F277}"/>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p:sp>
          <p:nvSpPr>
            <p:cNvPr id="15" name="文本框 33">
              <a:extLst>
                <a:ext uri="{FF2B5EF4-FFF2-40B4-BE49-F238E27FC236}">
                  <a16:creationId xmlns:a16="http://schemas.microsoft.com/office/drawing/2014/main" id="{5A2E3555-6EAC-084F-13E8-F01347FFBDC3}"/>
                </a:ext>
              </a:extLst>
            </p:cNvPr>
            <p:cNvSpPr txBox="1"/>
            <p:nvPr/>
          </p:nvSpPr>
          <p:spPr>
            <a:xfrm>
              <a:off x="5994400" y="2295171"/>
              <a:ext cx="4025455" cy="584775"/>
            </a:xfrm>
            <a:prstGeom prst="rect">
              <a:avLst/>
            </a:prstGeom>
            <a:noFill/>
          </p:spPr>
          <p:txBody>
            <a:bodyPr wrap="square" rtlCol="0">
              <a:spAutoFit/>
            </a:bodyPr>
            <a:lstStyle/>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過濾無法辨識的答案，並重新解讀</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a:p>
              <a:pPr defTabSz="457200"/>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p:txBody>
        </p:sp>
        <p:sp>
          <p:nvSpPr>
            <p:cNvPr id="16" name="文本框 34">
              <a:extLst>
                <a:ext uri="{FF2B5EF4-FFF2-40B4-BE49-F238E27FC236}">
                  <a16:creationId xmlns:a16="http://schemas.microsoft.com/office/drawing/2014/main" id="{E74D8EE4-C30B-C273-68F8-B12CBCD66522}"/>
                </a:ext>
              </a:extLst>
            </p:cNvPr>
            <p:cNvSpPr txBox="1"/>
            <p:nvPr/>
          </p:nvSpPr>
          <p:spPr>
            <a:xfrm>
              <a:off x="6896191" y="1856432"/>
              <a:ext cx="3621409" cy="467436"/>
            </a:xfrm>
            <a:prstGeom prst="rect">
              <a:avLst/>
            </a:prstGeom>
            <a:noFill/>
          </p:spPr>
          <p:txBody>
            <a:bodyPr wrap="square" rtlCol="0">
              <a:spAutoFit/>
            </a:bodyPr>
            <a:lstStyle/>
            <a:p>
              <a:pPr defTabSz="457200">
                <a:lnSpc>
                  <a:spcPct val="150000"/>
                </a:lnSpc>
              </a:pPr>
              <a:r>
                <a:rPr lang="zh-CN" altLang="en-US" b="1" dirty="0">
                  <a:solidFill>
                    <a:prstClr val="black"/>
                  </a:solidFill>
                  <a:cs typeface="+mn-ea"/>
                  <a:sym typeface="+mn-lt"/>
                </a:rPr>
                <a:t>獲得並解析結果</a:t>
              </a:r>
              <a:endParaRPr lang="en-US" altLang="zh-CN" b="1" dirty="0">
                <a:solidFill>
                  <a:prstClr val="black"/>
                </a:solidFill>
                <a:cs typeface="+mn-ea"/>
                <a:sym typeface="+mn-lt"/>
              </a:endParaRPr>
            </a:p>
          </p:txBody>
        </p:sp>
      </p:grpSp>
      <p:grpSp>
        <p:nvGrpSpPr>
          <p:cNvPr id="17" name="组合 18">
            <a:extLst>
              <a:ext uri="{FF2B5EF4-FFF2-40B4-BE49-F238E27FC236}">
                <a16:creationId xmlns:a16="http://schemas.microsoft.com/office/drawing/2014/main" id="{EF6EB950-0822-9B73-284B-415FFDFDFB1A}"/>
              </a:ext>
            </a:extLst>
          </p:cNvPr>
          <p:cNvGrpSpPr/>
          <p:nvPr/>
        </p:nvGrpSpPr>
        <p:grpSpPr>
          <a:xfrm>
            <a:off x="877374" y="224824"/>
            <a:ext cx="5967059" cy="1194508"/>
            <a:chOff x="873114" y="224947"/>
            <a:chExt cx="4934433" cy="1200329"/>
          </a:xfrm>
        </p:grpSpPr>
        <p:sp>
          <p:nvSpPr>
            <p:cNvPr id="18" name="文本框 19">
              <a:extLst>
                <a:ext uri="{FF2B5EF4-FFF2-40B4-BE49-F238E27FC236}">
                  <a16:creationId xmlns:a16="http://schemas.microsoft.com/office/drawing/2014/main" id="{02437AFF-9CB8-1DED-514D-EAE8FEC8B423}"/>
                </a:ext>
              </a:extLst>
            </p:cNvPr>
            <p:cNvSpPr txBox="1"/>
            <p:nvPr/>
          </p:nvSpPr>
          <p:spPr>
            <a:xfrm>
              <a:off x="873114" y="224947"/>
              <a:ext cx="4934433" cy="1200329"/>
            </a:xfrm>
            <a:prstGeom prst="rect">
              <a:avLst/>
            </a:prstGeom>
            <a:noFill/>
          </p:spPr>
          <p:txBody>
            <a:bodyPr wrap="square" rtlCol="0">
              <a:spAutoFit/>
            </a:bodyPr>
            <a:lstStyle/>
            <a:p>
              <a:pPr defTabSz="457200"/>
              <a:r>
                <a:rPr lang="en" altLang="zh-TW" sz="2400" b="1" i="0" u="none" strike="noStrike" dirty="0">
                  <a:solidFill>
                    <a:srgbClr val="292929"/>
                  </a:solidFill>
                  <a:effectLst/>
                  <a:latin typeface="sohne"/>
                </a:rPr>
                <a:t>Question Answering with a fine-tuned BERT</a:t>
              </a:r>
            </a:p>
            <a:p>
              <a:pPr defTabSz="457200"/>
              <a:endParaRPr lang="en-US" altLang="zh-CN" sz="2400" b="1" dirty="0">
                <a:solidFill>
                  <a:prstClr val="black"/>
                </a:solidFill>
                <a:cs typeface="+mn-ea"/>
                <a:sym typeface="+mn-lt"/>
              </a:endParaRPr>
            </a:p>
          </p:txBody>
        </p:sp>
        <p:sp>
          <p:nvSpPr>
            <p:cNvPr id="19" name="文本框 20">
              <a:extLst>
                <a:ext uri="{FF2B5EF4-FFF2-40B4-BE49-F238E27FC236}">
                  <a16:creationId xmlns:a16="http://schemas.microsoft.com/office/drawing/2014/main" id="{96B774BA-8817-6672-869A-C185EF65A0BB}"/>
                </a:ext>
              </a:extLst>
            </p:cNvPr>
            <p:cNvSpPr txBox="1"/>
            <p:nvPr/>
          </p:nvSpPr>
          <p:spPr>
            <a:xfrm>
              <a:off x="873114" y="675233"/>
              <a:ext cx="4780101" cy="295145"/>
            </a:xfrm>
            <a:prstGeom prst="rect">
              <a:avLst/>
            </a:prstGeom>
            <a:noFill/>
          </p:spPr>
          <p:txBody>
            <a:bodyPr wrap="square" rtlCol="0">
              <a:spAutoFit/>
            </a:bodyPr>
            <a:lstStyle/>
            <a:p>
              <a:pPr>
                <a:lnSpc>
                  <a:spcPct val="120000"/>
                </a:lnSpc>
                <a:spcBef>
                  <a:spcPct val="0"/>
                </a:spcBef>
              </a:pPr>
              <a:r>
                <a:rPr lang="en-US" altLang="zh-TW" sz="1200" dirty="0">
                  <a:solidFill>
                    <a:schemeClr val="bg1">
                      <a:lumMod val="50000"/>
                    </a:schemeClr>
                  </a:solidFill>
                  <a:cs typeface="+mn-ea"/>
                  <a:sym typeface="+mn-lt"/>
                </a:rPr>
                <a:t>Let machine answer machine</a:t>
              </a:r>
              <a:endParaRPr lang="zh-CN" altLang="zh-CN" sz="1200" dirty="0">
                <a:solidFill>
                  <a:schemeClr val="bg1">
                    <a:lumMod val="50000"/>
                  </a:schemeClr>
                </a:solidFill>
                <a:cs typeface="+mn-ea"/>
                <a:sym typeface="+mn-lt"/>
              </a:endParaRPr>
            </a:p>
          </p:txBody>
        </p:sp>
      </p:grpSp>
      <p:pic>
        <p:nvPicPr>
          <p:cNvPr id="20" name="圖片 19">
            <a:extLst>
              <a:ext uri="{FF2B5EF4-FFF2-40B4-BE49-F238E27FC236}">
                <a16:creationId xmlns:a16="http://schemas.microsoft.com/office/drawing/2014/main" id="{99E04198-695A-3BAF-904F-5A6AE962ACF0}"/>
              </a:ext>
            </a:extLst>
          </p:cNvPr>
          <p:cNvPicPr>
            <a:picLocks noChangeAspect="1"/>
          </p:cNvPicPr>
          <p:nvPr/>
        </p:nvPicPr>
        <p:blipFill>
          <a:blip r:embed="rId3"/>
          <a:stretch>
            <a:fillRect/>
          </a:stretch>
        </p:blipFill>
        <p:spPr>
          <a:xfrm>
            <a:off x="4023568" y="1920956"/>
            <a:ext cx="8168432" cy="794262"/>
          </a:xfrm>
          <a:prstGeom prst="rect">
            <a:avLst/>
          </a:prstGeom>
        </p:spPr>
      </p:pic>
      <p:pic>
        <p:nvPicPr>
          <p:cNvPr id="21" name="圖片 20">
            <a:extLst>
              <a:ext uri="{FF2B5EF4-FFF2-40B4-BE49-F238E27FC236}">
                <a16:creationId xmlns:a16="http://schemas.microsoft.com/office/drawing/2014/main" id="{8DE3E352-9BF8-E69E-30E0-78A6EA85EECC}"/>
              </a:ext>
            </a:extLst>
          </p:cNvPr>
          <p:cNvPicPr>
            <a:picLocks noChangeAspect="1"/>
          </p:cNvPicPr>
          <p:nvPr/>
        </p:nvPicPr>
        <p:blipFill>
          <a:blip r:embed="rId4"/>
          <a:stretch>
            <a:fillRect/>
          </a:stretch>
        </p:blipFill>
        <p:spPr>
          <a:xfrm>
            <a:off x="5797115" y="3354119"/>
            <a:ext cx="6307547" cy="966020"/>
          </a:xfrm>
          <a:prstGeom prst="rect">
            <a:avLst/>
          </a:prstGeom>
        </p:spPr>
      </p:pic>
      <p:grpSp>
        <p:nvGrpSpPr>
          <p:cNvPr id="22" name="组合 30">
            <a:extLst>
              <a:ext uri="{FF2B5EF4-FFF2-40B4-BE49-F238E27FC236}">
                <a16:creationId xmlns:a16="http://schemas.microsoft.com/office/drawing/2014/main" id="{64475BA6-6323-BAC3-B434-ECCC20E45B7D}"/>
              </a:ext>
            </a:extLst>
          </p:cNvPr>
          <p:cNvGrpSpPr/>
          <p:nvPr/>
        </p:nvGrpSpPr>
        <p:grpSpPr>
          <a:xfrm>
            <a:off x="763855" y="5234497"/>
            <a:ext cx="4367793" cy="1023514"/>
            <a:chOff x="5994401" y="1856432"/>
            <a:chExt cx="4347737" cy="1023514"/>
          </a:xfrm>
        </p:grpSpPr>
        <p:sp>
          <p:nvSpPr>
            <p:cNvPr id="23" name="ValueBack1">
              <a:extLst>
                <a:ext uri="{FF2B5EF4-FFF2-40B4-BE49-F238E27FC236}">
                  <a16:creationId xmlns:a16="http://schemas.microsoft.com/office/drawing/2014/main" id="{E6C75CEB-14DB-AF0C-2026-1605464E9CED}"/>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a:t>
              </a:r>
              <a:r>
                <a:rPr lang="en-US" altLang="zh-TW" sz="1400" dirty="0">
                  <a:solidFill>
                    <a:prstClr val="white"/>
                  </a:solidFill>
                  <a:latin typeface="源泉圓體 TTF Heavy" panose="020B0A00000000000000" pitchFamily="34" charset="-120"/>
                  <a:ea typeface="源泉圓體 TTF Heavy" panose="020B0A00000000000000" pitchFamily="34" charset="-120"/>
                  <a:cs typeface="+mn-ea"/>
                  <a:sym typeface="+mn-lt"/>
                </a:rPr>
                <a:t>4</a:t>
              </a:r>
              <a:endPar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24" name="ValueBack1">
              <a:extLst>
                <a:ext uri="{FF2B5EF4-FFF2-40B4-BE49-F238E27FC236}">
                  <a16:creationId xmlns:a16="http://schemas.microsoft.com/office/drawing/2014/main" id="{61ACD4E4-2D80-8290-6AAD-B53CA8B84618}"/>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p:sp>
          <p:nvSpPr>
            <p:cNvPr id="25" name="文本框 33">
              <a:extLst>
                <a:ext uri="{FF2B5EF4-FFF2-40B4-BE49-F238E27FC236}">
                  <a16:creationId xmlns:a16="http://schemas.microsoft.com/office/drawing/2014/main" id="{0577AEBE-AB9B-10EE-8E2F-81BDD9E66686}"/>
                </a:ext>
              </a:extLst>
            </p:cNvPr>
            <p:cNvSpPr txBox="1"/>
            <p:nvPr/>
          </p:nvSpPr>
          <p:spPr>
            <a:xfrm>
              <a:off x="5994401" y="2295171"/>
              <a:ext cx="3906586" cy="584775"/>
            </a:xfrm>
            <a:prstGeom prst="rect">
              <a:avLst/>
            </a:prstGeom>
            <a:noFill/>
          </p:spPr>
          <p:txBody>
            <a:bodyPr wrap="square" rtlCol="0">
              <a:spAutoFit/>
            </a:bodyPr>
            <a:lstStyle/>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準確率</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根據</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Agree</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和</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disagree </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設計問題</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p>
            <a:p>
              <a:pPr defTabSz="457200"/>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61.12%</a:t>
              </a:r>
            </a:p>
          </p:txBody>
        </p:sp>
        <p:sp>
          <p:nvSpPr>
            <p:cNvPr id="26" name="文本框 34">
              <a:extLst>
                <a:ext uri="{FF2B5EF4-FFF2-40B4-BE49-F238E27FC236}">
                  <a16:creationId xmlns:a16="http://schemas.microsoft.com/office/drawing/2014/main" id="{7E891A15-A345-E563-83DF-2C0DFDFB2ACE}"/>
                </a:ext>
              </a:extLst>
            </p:cNvPr>
            <p:cNvSpPr txBox="1"/>
            <p:nvPr/>
          </p:nvSpPr>
          <p:spPr>
            <a:xfrm>
              <a:off x="6906419" y="1856432"/>
              <a:ext cx="3435719" cy="458908"/>
            </a:xfrm>
            <a:prstGeom prst="rect">
              <a:avLst/>
            </a:prstGeom>
            <a:noFill/>
          </p:spPr>
          <p:txBody>
            <a:bodyPr wrap="square" rtlCol="0">
              <a:spAutoFit/>
            </a:bodyPr>
            <a:lstStyle/>
            <a:p>
              <a:pPr defTabSz="457200">
                <a:lnSpc>
                  <a:spcPct val="150000"/>
                </a:lnSpc>
              </a:pPr>
              <a:r>
                <a:rPr lang="zh-CN" altLang="en-US" b="1" dirty="0">
                  <a:solidFill>
                    <a:prstClr val="black"/>
                  </a:solidFill>
                  <a:cs typeface="+mn-ea"/>
                  <a:sym typeface="+mn-lt"/>
                </a:rPr>
                <a:t>結果</a:t>
              </a:r>
              <a:endParaRPr lang="en-US" altLang="zh-CN" b="1" dirty="0">
                <a:solidFill>
                  <a:prstClr val="black"/>
                </a:solidFill>
                <a:cs typeface="+mn-ea"/>
                <a:sym typeface="+mn-lt"/>
              </a:endParaRPr>
            </a:p>
          </p:txBody>
        </p:sp>
      </p:grpSp>
      <p:sp>
        <p:nvSpPr>
          <p:cNvPr id="27" name="文本框 33">
            <a:extLst>
              <a:ext uri="{FF2B5EF4-FFF2-40B4-BE49-F238E27FC236}">
                <a16:creationId xmlns:a16="http://schemas.microsoft.com/office/drawing/2014/main" id="{C6A216E8-0FD1-C689-DB86-4033A665391A}"/>
              </a:ext>
            </a:extLst>
          </p:cNvPr>
          <p:cNvSpPr txBox="1"/>
          <p:nvPr/>
        </p:nvSpPr>
        <p:spPr>
          <a:xfrm>
            <a:off x="4998578" y="4656105"/>
            <a:ext cx="6827449" cy="1446550"/>
          </a:xfrm>
          <a:prstGeom prst="rect">
            <a:avLst/>
          </a:prstGeom>
          <a:noFill/>
        </p:spPr>
        <p:txBody>
          <a:bodyPr wrap="square" rtlCol="0">
            <a:spAutoFit/>
          </a:bodyPr>
          <a:lstStyle/>
          <a:p>
            <a:pPr defTabSz="457200"/>
            <a:r>
              <a:rPr lang="zh-TW" altLang="en-US" sz="24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可能的問題：</a:t>
            </a:r>
            <a:endParaRPr lang="en-US" altLang="zh-TW" sz="24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a:p>
            <a:pPr defTabSz="457200"/>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1. </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問的問題太單一不太符合文章的敘述。</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a:p>
            <a:pPr defTabSz="457200"/>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2. </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因為輸出是文章中的起點和終點，對非連續的單詞或短句答案不利，最終會只預測出一個單詞或連續不相關的段落。</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a:p>
            <a:pPr defTabSz="457200"/>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p:txBody>
      </p:sp>
    </p:spTree>
    <p:extLst>
      <p:ext uri="{BB962C8B-B14F-4D97-AF65-F5344CB8AC3E}">
        <p14:creationId xmlns:p14="http://schemas.microsoft.com/office/powerpoint/2010/main" val="246118497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76776" y="1114393"/>
            <a:ext cx="3062536" cy="3695351"/>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3" name="文本框 422">
            <a:extLst>
              <a:ext uri="{FF2B5EF4-FFF2-40B4-BE49-F238E27FC236}">
                <a16:creationId xmlns:a16="http://schemas.microsoft.com/office/drawing/2014/main" id="{6BB006E0-01D9-4172-B66E-3EC74AE862C2}"/>
              </a:ext>
            </a:extLst>
          </p:cNvPr>
          <p:cNvSpPr txBox="1"/>
          <p:nvPr/>
        </p:nvSpPr>
        <p:spPr>
          <a:xfrm>
            <a:off x="917861" y="2547319"/>
            <a:ext cx="6782350" cy="983603"/>
          </a:xfrm>
          <a:prstGeom prst="rect">
            <a:avLst/>
          </a:prstGeom>
          <a:noFill/>
        </p:spPr>
        <p:txBody>
          <a:bodyPr wrap="square" rtlCol="0">
            <a:spAutoFit/>
          </a:bodyPr>
          <a:lstStyle/>
          <a:p>
            <a:pPr defTabSz="457200">
              <a:lnSpc>
                <a:spcPct val="150000"/>
              </a:lnSpc>
            </a:pPr>
            <a:r>
              <a:rPr lang="en-US" altLang="zh-CN" sz="4400" b="1" dirty="0">
                <a:effectLst>
                  <a:outerShdw blurRad="38100" dist="38100" dir="2700000" algn="tl">
                    <a:srgbClr val="000000">
                      <a:alpha val="20000"/>
                    </a:srgbClr>
                  </a:outerShdw>
                </a:effectLst>
                <a:latin typeface="Microsoft YaHei"/>
                <a:ea typeface="源泉圓體 TTF Heavy" panose="020B0A00000000000000"/>
                <a:cs typeface="+mn-ea"/>
                <a:sym typeface="+mn-lt"/>
              </a:rPr>
              <a:t>QA Bert (Improvement)</a:t>
            </a:r>
            <a:endParaRPr lang="zh-CN" altLang="en-US" sz="4400" b="1" dirty="0">
              <a:effectLst>
                <a:outerShdw blurRad="38100" dist="38100" dir="2700000" algn="tl">
                  <a:srgbClr val="000000">
                    <a:alpha val="20000"/>
                  </a:srgbClr>
                </a:outerShdw>
              </a:effectLst>
              <a:latin typeface="Microsoft YaHei"/>
              <a:ea typeface="源泉圓體 TTF Heavy" panose="020B0A00000000000000"/>
              <a:cs typeface="+mn-ea"/>
              <a:sym typeface="+mn-lt"/>
            </a:endParaRPr>
          </a:p>
        </p:txBody>
      </p:sp>
      <p:sp>
        <p:nvSpPr>
          <p:cNvPr id="7" name="文本框 6">
            <a:extLst>
              <a:ext uri="{FF2B5EF4-FFF2-40B4-BE49-F238E27FC236}">
                <a16:creationId xmlns:a16="http://schemas.microsoft.com/office/drawing/2014/main" id="{8060FEB0-0A11-4DC3-87D3-F575798C2A86}"/>
              </a:ext>
            </a:extLst>
          </p:cNvPr>
          <p:cNvSpPr txBox="1"/>
          <p:nvPr/>
        </p:nvSpPr>
        <p:spPr>
          <a:xfrm>
            <a:off x="917861" y="1719620"/>
            <a:ext cx="5420646" cy="763094"/>
          </a:xfrm>
          <a:prstGeom prst="rect">
            <a:avLst/>
          </a:prstGeom>
          <a:noFill/>
        </p:spPr>
        <p:txBody>
          <a:bodyPr wrap="square" rtlCol="0">
            <a:spAutoFit/>
          </a:bodyPr>
          <a:lstStyle/>
          <a:p>
            <a:pPr defTabSz="457200">
              <a:lnSpc>
                <a:spcPct val="150000"/>
              </a:lnSpc>
            </a:pPr>
            <a:r>
              <a:rPr lang="en-US" altLang="zh-CN" sz="32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rPr>
              <a:t>PART 02</a:t>
            </a:r>
            <a:endParaRPr lang="zh-CN" altLang="en-US" sz="32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endParaRPr>
          </a:p>
        </p:txBody>
      </p:sp>
      <p:sp>
        <p:nvSpPr>
          <p:cNvPr id="9" name="文本框 8">
            <a:extLst>
              <a:ext uri="{FF2B5EF4-FFF2-40B4-BE49-F238E27FC236}">
                <a16:creationId xmlns:a16="http://schemas.microsoft.com/office/drawing/2014/main" id="{A92A4A3F-B186-4633-B3C4-EBD531B319B1}"/>
              </a:ext>
            </a:extLst>
          </p:cNvPr>
          <p:cNvSpPr txBox="1"/>
          <p:nvPr/>
        </p:nvSpPr>
        <p:spPr>
          <a:xfrm>
            <a:off x="967109" y="3561892"/>
            <a:ext cx="4664257" cy="587469"/>
          </a:xfrm>
          <a:prstGeom prst="rect">
            <a:avLst/>
          </a:prstGeom>
          <a:noFill/>
        </p:spPr>
        <p:txBody>
          <a:bodyPr wrap="square" rtlCol="0">
            <a:spAutoFit/>
          </a:bodyPr>
          <a:lstStyle/>
          <a:p>
            <a:pPr>
              <a:lnSpc>
                <a:spcPct val="120000"/>
              </a:lnSpc>
              <a:spcBef>
                <a:spcPct val="0"/>
              </a:spcBef>
            </a:pPr>
            <a:r>
              <a:rPr lang="en-US" altLang="zh-TW" sz="1400" b="1" dirty="0">
                <a:solidFill>
                  <a:schemeClr val="bg1">
                    <a:lumMod val="65000"/>
                  </a:schemeClr>
                </a:solidFill>
                <a:latin typeface="Microsoft YaHei"/>
                <a:ea typeface="Microsoft YaHei"/>
                <a:cs typeface="+mn-ea"/>
                <a:sym typeface="+mn-lt"/>
              </a:rPr>
              <a:t>Q</a:t>
            </a:r>
            <a:r>
              <a:rPr lang="en-US" altLang="zh-TW" sz="1400" dirty="0">
                <a:solidFill>
                  <a:schemeClr val="bg1">
                    <a:lumMod val="65000"/>
                  </a:schemeClr>
                </a:solidFill>
                <a:latin typeface="Microsoft YaHei"/>
                <a:ea typeface="Microsoft YaHei"/>
                <a:cs typeface="+mn-ea"/>
                <a:sym typeface="+mn-lt"/>
              </a:rPr>
              <a:t>uestion </a:t>
            </a:r>
            <a:r>
              <a:rPr lang="en-US" altLang="zh-TW" sz="1400" b="1" dirty="0">
                <a:solidFill>
                  <a:schemeClr val="bg1">
                    <a:lumMod val="65000"/>
                  </a:schemeClr>
                </a:solidFill>
                <a:latin typeface="Microsoft YaHei"/>
                <a:ea typeface="Microsoft YaHei"/>
                <a:cs typeface="+mn-ea"/>
                <a:sym typeface="+mn-lt"/>
              </a:rPr>
              <a:t>A</a:t>
            </a:r>
            <a:r>
              <a:rPr lang="en-US" altLang="zh-TW" sz="1400" dirty="0">
                <a:solidFill>
                  <a:schemeClr val="bg1">
                    <a:lumMod val="65000"/>
                  </a:schemeClr>
                </a:solidFill>
                <a:latin typeface="Microsoft YaHei"/>
                <a:ea typeface="Microsoft YaHei"/>
                <a:cs typeface="+mn-ea"/>
                <a:sym typeface="+mn-lt"/>
              </a:rPr>
              <a:t>nswering with a fine-tuned BERT</a:t>
            </a:r>
            <a:endParaRPr lang="en-US" altLang="zh-CN" sz="1400" dirty="0">
              <a:solidFill>
                <a:schemeClr val="bg1">
                  <a:lumMod val="65000"/>
                </a:schemeClr>
              </a:solidFill>
              <a:cs typeface="+mn-ea"/>
              <a:sym typeface="+mn-lt"/>
            </a:endParaRPr>
          </a:p>
          <a:p>
            <a:pPr>
              <a:lnSpc>
                <a:spcPct val="120000"/>
              </a:lnSpc>
              <a:spcBef>
                <a:spcPct val="0"/>
              </a:spcBef>
            </a:pPr>
            <a:r>
              <a:rPr lang="en-US" altLang="zh-CN" sz="1400" b="1" dirty="0">
                <a:solidFill>
                  <a:schemeClr val="bg1">
                    <a:lumMod val="65000"/>
                  </a:schemeClr>
                </a:solidFill>
                <a:cs typeface="+mn-ea"/>
                <a:sym typeface="+mn-lt"/>
              </a:rPr>
              <a:t>I</a:t>
            </a:r>
            <a:r>
              <a:rPr lang="en-US" altLang="zh-CN" sz="1400" dirty="0">
                <a:solidFill>
                  <a:schemeClr val="bg1">
                    <a:lumMod val="65000"/>
                  </a:schemeClr>
                </a:solidFill>
                <a:cs typeface="+mn-ea"/>
                <a:sym typeface="+mn-lt"/>
              </a:rPr>
              <a:t>mprovement</a:t>
            </a:r>
            <a:endParaRPr lang="zh-CN" altLang="zh-CN" sz="1400" dirty="0">
              <a:solidFill>
                <a:schemeClr val="bg1">
                  <a:lumMod val="65000"/>
                </a:schemeClr>
              </a:solidFill>
              <a:cs typeface="+mn-ea"/>
              <a:sym typeface="+mn-lt"/>
            </a:endParaRPr>
          </a:p>
        </p:txBody>
      </p:sp>
      <p:cxnSp>
        <p:nvCxnSpPr>
          <p:cNvPr id="5" name="直接连接符 4"/>
          <p:cNvCxnSpPr/>
          <p:nvPr/>
        </p:nvCxnSpPr>
        <p:spPr>
          <a:xfrm>
            <a:off x="1042416" y="2610230"/>
            <a:ext cx="548640"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35225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423"/>
                                        </p:tgtEl>
                                        <p:attrNameLst>
                                          <p:attrName>style.visibility</p:attrName>
                                        </p:attrNameLst>
                                      </p:cBhvr>
                                      <p:to>
                                        <p:strVal val="visible"/>
                                      </p:to>
                                    </p:set>
                                    <p:anim calcmode="lin" valueType="num">
                                      <p:cBhvr>
                                        <p:cTn id="10" dur="500" fill="hold"/>
                                        <p:tgtEl>
                                          <p:spTgt spid="423"/>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423"/>
                                        </p:tgtEl>
                                        <p:attrNameLst>
                                          <p:attrName>ppt_y</p:attrName>
                                        </p:attrNameLst>
                                      </p:cBhvr>
                                      <p:tavLst>
                                        <p:tav tm="0">
                                          <p:val>
                                            <p:strVal val="#ppt_y"/>
                                          </p:val>
                                        </p:tav>
                                        <p:tav tm="100000">
                                          <p:val>
                                            <p:strVal val="#ppt_y"/>
                                          </p:val>
                                        </p:tav>
                                      </p:tavLst>
                                    </p:anim>
                                    <p:anim calcmode="lin" valueType="num">
                                      <p:cBhvr>
                                        <p:cTn id="12" dur="500" fill="hold"/>
                                        <p:tgtEl>
                                          <p:spTgt spid="423"/>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42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423"/>
                                        </p:tgtEl>
                                      </p:cBhvr>
                                    </p:animEffect>
                                  </p:childTnLst>
                                </p:cTn>
                              </p:par>
                            </p:childTnLst>
                          </p:cTn>
                        </p:par>
                        <p:par>
                          <p:cTn id="15" fill="hold">
                            <p:stCondLst>
                              <p:cond delay="1900"/>
                            </p:stCondLst>
                            <p:childTnLst>
                              <p:par>
                                <p:cTn id="16" presetID="5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22" presetClass="entr" presetSubtype="8"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24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3" grpId="0"/>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
            <a:extLst>
              <a:ext uri="{FF2B5EF4-FFF2-40B4-BE49-F238E27FC236}">
                <a16:creationId xmlns:a16="http://schemas.microsoft.com/office/drawing/2014/main" id="{DC942253-5851-000A-2B6E-1112429C81D1}"/>
              </a:ext>
            </a:extLst>
          </p:cNvPr>
          <p:cNvGrpSpPr/>
          <p:nvPr/>
        </p:nvGrpSpPr>
        <p:grpSpPr>
          <a:xfrm>
            <a:off x="912350" y="1523825"/>
            <a:ext cx="3496364" cy="1272677"/>
            <a:chOff x="6085702" y="1844372"/>
            <a:chExt cx="3295246" cy="1272677"/>
          </a:xfrm>
        </p:grpSpPr>
        <p:sp>
          <p:nvSpPr>
            <p:cNvPr id="3" name="ValueBack1">
              <a:extLst>
                <a:ext uri="{FF2B5EF4-FFF2-40B4-BE49-F238E27FC236}">
                  <a16:creationId xmlns:a16="http://schemas.microsoft.com/office/drawing/2014/main" id="{02D4F300-9804-B2CB-EFD0-CF9C90929C33}"/>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01</a:t>
              </a:r>
            </a:p>
          </p:txBody>
        </p:sp>
        <p:sp>
          <p:nvSpPr>
            <p:cNvPr id="4" name="ValueBack1">
              <a:extLst>
                <a:ext uri="{FF2B5EF4-FFF2-40B4-BE49-F238E27FC236}">
                  <a16:creationId xmlns:a16="http://schemas.microsoft.com/office/drawing/2014/main" id="{D09F0F3A-D6C5-89E1-0A63-219A9F5BE14C}"/>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p:sp>
          <p:nvSpPr>
            <p:cNvPr id="5" name="文本框 13">
              <a:extLst>
                <a:ext uri="{FF2B5EF4-FFF2-40B4-BE49-F238E27FC236}">
                  <a16:creationId xmlns:a16="http://schemas.microsoft.com/office/drawing/2014/main" id="{370C2043-B5CD-A87C-DCC7-0D0A362BC05B}"/>
                </a:ext>
              </a:extLst>
            </p:cNvPr>
            <p:cNvSpPr txBox="1"/>
            <p:nvPr/>
          </p:nvSpPr>
          <p:spPr>
            <a:xfrm>
              <a:off x="6085702" y="2286052"/>
              <a:ext cx="3295246" cy="830997"/>
            </a:xfrm>
            <a:prstGeom prst="rect">
              <a:avLst/>
            </a:prstGeom>
            <a:noFill/>
          </p:spPr>
          <p:txBody>
            <a:bodyPr wrap="square" rtlCol="0">
              <a:spAutoFit/>
            </a:bodyPr>
            <a:lstStyle/>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因為所獲得的答案為文章中的段落，所以</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r’ </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可能會參雜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q </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的語句或單詞，</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q’ </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同理。</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p:txBody>
        </p:sp>
        <p:sp>
          <p:nvSpPr>
            <p:cNvPr id="6" name="文本框 14">
              <a:extLst>
                <a:ext uri="{FF2B5EF4-FFF2-40B4-BE49-F238E27FC236}">
                  <a16:creationId xmlns:a16="http://schemas.microsoft.com/office/drawing/2014/main" id="{4D9237A0-8592-EB92-0D1F-DFF1D6138AAE}"/>
                </a:ext>
              </a:extLst>
            </p:cNvPr>
            <p:cNvSpPr txBox="1"/>
            <p:nvPr/>
          </p:nvSpPr>
          <p:spPr>
            <a:xfrm>
              <a:off x="6877484" y="1844372"/>
              <a:ext cx="2338604" cy="458908"/>
            </a:xfrm>
            <a:prstGeom prst="rect">
              <a:avLst/>
            </a:prstGeom>
            <a:noFill/>
          </p:spPr>
          <p:txBody>
            <a:bodyPr wrap="square" rtlCol="0">
              <a:spAutoFit/>
            </a:bodyPr>
            <a:lstStyle/>
            <a:p>
              <a:pPr defTabSz="457200">
                <a:lnSpc>
                  <a:spcPct val="150000"/>
                </a:lnSpc>
              </a:pPr>
              <a:r>
                <a:rPr lang="en-US" altLang="zh-CN" b="1" dirty="0">
                  <a:solidFill>
                    <a:prstClr val="black"/>
                  </a:solidFill>
                  <a:cs typeface="+mn-ea"/>
                  <a:sym typeface="+mn-lt"/>
                </a:rPr>
                <a:t>q’ , r’ </a:t>
              </a:r>
              <a:r>
                <a:rPr lang="zh-CN" altLang="en-US" b="1" dirty="0">
                  <a:solidFill>
                    <a:prstClr val="black"/>
                  </a:solidFill>
                  <a:cs typeface="+mn-ea"/>
                  <a:sym typeface="+mn-lt"/>
                </a:rPr>
                <a:t>段落不清楚</a:t>
              </a:r>
              <a:endParaRPr lang="en-US" altLang="zh-CN" b="1" dirty="0">
                <a:solidFill>
                  <a:prstClr val="black"/>
                </a:solidFill>
                <a:cs typeface="+mn-ea"/>
                <a:sym typeface="+mn-lt"/>
              </a:endParaRPr>
            </a:p>
          </p:txBody>
        </p:sp>
      </p:grpSp>
      <p:grpSp>
        <p:nvGrpSpPr>
          <p:cNvPr id="7" name="组合 25">
            <a:extLst>
              <a:ext uri="{FF2B5EF4-FFF2-40B4-BE49-F238E27FC236}">
                <a16:creationId xmlns:a16="http://schemas.microsoft.com/office/drawing/2014/main" id="{3BCE541F-4DE0-5FDA-A767-BE99DA4A8EEA}"/>
              </a:ext>
            </a:extLst>
          </p:cNvPr>
          <p:cNvGrpSpPr/>
          <p:nvPr/>
        </p:nvGrpSpPr>
        <p:grpSpPr>
          <a:xfrm>
            <a:off x="877374" y="3628952"/>
            <a:ext cx="4208681" cy="1277151"/>
            <a:chOff x="5994400" y="1849017"/>
            <a:chExt cx="4208681" cy="1277151"/>
          </a:xfrm>
        </p:grpSpPr>
        <p:sp>
          <p:nvSpPr>
            <p:cNvPr id="8" name="ValueBack1">
              <a:extLst>
                <a:ext uri="{FF2B5EF4-FFF2-40B4-BE49-F238E27FC236}">
                  <a16:creationId xmlns:a16="http://schemas.microsoft.com/office/drawing/2014/main" id="{05D46E27-C601-9BC5-756C-0B96E9D25FCC}"/>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02</a:t>
              </a:r>
            </a:p>
          </p:txBody>
        </p:sp>
        <p:sp>
          <p:nvSpPr>
            <p:cNvPr id="9" name="ValueBack1">
              <a:extLst>
                <a:ext uri="{FF2B5EF4-FFF2-40B4-BE49-F238E27FC236}">
                  <a16:creationId xmlns:a16="http://schemas.microsoft.com/office/drawing/2014/main" id="{64920EBC-3917-1710-F703-70460E22A5E2}"/>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p:sp>
          <p:nvSpPr>
            <p:cNvPr id="10" name="文本框 28">
              <a:extLst>
                <a:ext uri="{FF2B5EF4-FFF2-40B4-BE49-F238E27FC236}">
                  <a16:creationId xmlns:a16="http://schemas.microsoft.com/office/drawing/2014/main" id="{32D4C588-54F5-1E77-1755-78D845DFD27A}"/>
                </a:ext>
              </a:extLst>
            </p:cNvPr>
            <p:cNvSpPr txBox="1"/>
            <p:nvPr/>
          </p:nvSpPr>
          <p:spPr>
            <a:xfrm>
              <a:off x="5994400" y="2295171"/>
              <a:ext cx="3397049" cy="830997"/>
            </a:xfrm>
            <a:prstGeom prst="rect">
              <a:avLst/>
            </a:prstGeom>
            <a:noFill/>
          </p:spPr>
          <p:txBody>
            <a:bodyPr wrap="square" rtlCol="0">
              <a:spAutoFit/>
            </a:bodyPr>
            <a:lstStyle/>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Times New Roman" panose="02020603050405020304" pitchFamily="18" charset="0"/>
                  <a:sym typeface="+mn-lt"/>
                </a:rPr>
                <a:t>問題只以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Times New Roman" panose="02020603050405020304" pitchFamily="18" charset="0"/>
                  <a:sym typeface="+mn-lt"/>
                </a:rPr>
                <a:t>agree , disagree </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Times New Roman" panose="02020603050405020304" pitchFamily="18" charset="0"/>
                  <a:sym typeface="+mn-lt"/>
                </a:rPr>
                <a:t>的角度發問，和文章內文無相關，造成模型容易隨機辨識並沒有真的判斷。</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Times New Roman" panose="02020603050405020304" pitchFamily="18" charset="0"/>
                <a:sym typeface="+mn-lt"/>
              </a:endParaRPr>
            </a:p>
          </p:txBody>
        </p:sp>
        <p:sp>
          <p:nvSpPr>
            <p:cNvPr id="11" name="文本框 29">
              <a:extLst>
                <a:ext uri="{FF2B5EF4-FFF2-40B4-BE49-F238E27FC236}">
                  <a16:creationId xmlns:a16="http://schemas.microsoft.com/office/drawing/2014/main" id="{D97CCA58-3FAA-FE8F-8717-4DAB69D00D0E}"/>
                </a:ext>
              </a:extLst>
            </p:cNvPr>
            <p:cNvSpPr txBox="1"/>
            <p:nvPr/>
          </p:nvSpPr>
          <p:spPr>
            <a:xfrm>
              <a:off x="6907834" y="1849017"/>
              <a:ext cx="3295247" cy="458908"/>
            </a:xfrm>
            <a:prstGeom prst="rect">
              <a:avLst/>
            </a:prstGeom>
            <a:noFill/>
          </p:spPr>
          <p:txBody>
            <a:bodyPr wrap="square" rtlCol="0">
              <a:spAutoFit/>
            </a:bodyPr>
            <a:lstStyle/>
            <a:p>
              <a:pPr defTabSz="457200">
                <a:lnSpc>
                  <a:spcPct val="150000"/>
                </a:lnSpc>
              </a:pPr>
              <a:r>
                <a:rPr lang="zh-TW" altLang="en-US" b="1" dirty="0">
                  <a:solidFill>
                    <a:prstClr val="black"/>
                  </a:solidFill>
                  <a:cs typeface="+mn-ea"/>
                  <a:sym typeface="+mn-lt"/>
                </a:rPr>
                <a:t>問題與文章相關性低</a:t>
              </a:r>
              <a:endParaRPr lang="en-US" altLang="zh-CN" b="1" dirty="0">
                <a:solidFill>
                  <a:prstClr val="black"/>
                </a:solidFill>
                <a:cs typeface="+mn-ea"/>
                <a:sym typeface="+mn-lt"/>
              </a:endParaRPr>
            </a:p>
          </p:txBody>
        </p:sp>
      </p:grpSp>
      <p:grpSp>
        <p:nvGrpSpPr>
          <p:cNvPr id="17" name="组合 18">
            <a:extLst>
              <a:ext uri="{FF2B5EF4-FFF2-40B4-BE49-F238E27FC236}">
                <a16:creationId xmlns:a16="http://schemas.microsoft.com/office/drawing/2014/main" id="{EF6EB950-0822-9B73-284B-415FFDFDFB1A}"/>
              </a:ext>
            </a:extLst>
          </p:cNvPr>
          <p:cNvGrpSpPr/>
          <p:nvPr/>
        </p:nvGrpSpPr>
        <p:grpSpPr>
          <a:xfrm>
            <a:off x="877374" y="224824"/>
            <a:ext cx="5967059" cy="830997"/>
            <a:chOff x="873114" y="224947"/>
            <a:chExt cx="4934433" cy="835047"/>
          </a:xfrm>
        </p:grpSpPr>
        <p:sp>
          <p:nvSpPr>
            <p:cNvPr id="18" name="文本框 19">
              <a:extLst>
                <a:ext uri="{FF2B5EF4-FFF2-40B4-BE49-F238E27FC236}">
                  <a16:creationId xmlns:a16="http://schemas.microsoft.com/office/drawing/2014/main" id="{02437AFF-9CB8-1DED-514D-EAE8FEC8B423}"/>
                </a:ext>
              </a:extLst>
            </p:cNvPr>
            <p:cNvSpPr txBox="1"/>
            <p:nvPr/>
          </p:nvSpPr>
          <p:spPr>
            <a:xfrm>
              <a:off x="873114" y="224947"/>
              <a:ext cx="4934433" cy="835047"/>
            </a:xfrm>
            <a:prstGeom prst="rect">
              <a:avLst/>
            </a:prstGeom>
            <a:noFill/>
          </p:spPr>
          <p:txBody>
            <a:bodyPr wrap="square" rtlCol="0">
              <a:spAutoFit/>
            </a:bodyPr>
            <a:lstStyle/>
            <a:p>
              <a:pPr defTabSz="457200"/>
              <a:r>
                <a:rPr lang="en" altLang="zh-TW" sz="2400" b="1" i="0" u="none" strike="noStrike" dirty="0">
                  <a:solidFill>
                    <a:srgbClr val="292929"/>
                  </a:solidFill>
                  <a:effectLst/>
                  <a:latin typeface="sohne"/>
                </a:rPr>
                <a:t>QA Bert (Improvement)</a:t>
              </a:r>
            </a:p>
            <a:p>
              <a:pPr defTabSz="457200"/>
              <a:endParaRPr lang="en-US" altLang="zh-CN" sz="2400" b="1" dirty="0">
                <a:solidFill>
                  <a:prstClr val="black"/>
                </a:solidFill>
                <a:cs typeface="+mn-ea"/>
                <a:sym typeface="+mn-lt"/>
              </a:endParaRPr>
            </a:p>
          </p:txBody>
        </p:sp>
        <p:sp>
          <p:nvSpPr>
            <p:cNvPr id="19" name="文本框 20">
              <a:extLst>
                <a:ext uri="{FF2B5EF4-FFF2-40B4-BE49-F238E27FC236}">
                  <a16:creationId xmlns:a16="http://schemas.microsoft.com/office/drawing/2014/main" id="{96B774BA-8817-6672-869A-C185EF65A0BB}"/>
                </a:ext>
              </a:extLst>
            </p:cNvPr>
            <p:cNvSpPr txBox="1"/>
            <p:nvPr/>
          </p:nvSpPr>
          <p:spPr>
            <a:xfrm>
              <a:off x="873114" y="675233"/>
              <a:ext cx="4780101" cy="295145"/>
            </a:xfrm>
            <a:prstGeom prst="rect">
              <a:avLst/>
            </a:prstGeom>
            <a:noFill/>
          </p:spPr>
          <p:txBody>
            <a:bodyPr wrap="square" rtlCol="0">
              <a:spAutoFit/>
            </a:bodyPr>
            <a:lstStyle/>
            <a:p>
              <a:pPr>
                <a:lnSpc>
                  <a:spcPct val="120000"/>
                </a:lnSpc>
                <a:spcBef>
                  <a:spcPct val="0"/>
                </a:spcBef>
              </a:pPr>
              <a:r>
                <a:rPr lang="en-US" altLang="zh-TW" sz="1200" dirty="0">
                  <a:solidFill>
                    <a:schemeClr val="bg1">
                      <a:lumMod val="50000"/>
                    </a:schemeClr>
                  </a:solidFill>
                  <a:cs typeface="+mn-ea"/>
                  <a:sym typeface="+mn-lt"/>
                </a:rPr>
                <a:t>Problem we want to solve</a:t>
              </a:r>
              <a:endParaRPr lang="zh-CN" altLang="zh-CN" sz="1200" dirty="0">
                <a:solidFill>
                  <a:schemeClr val="bg1">
                    <a:lumMod val="50000"/>
                  </a:schemeClr>
                </a:solidFill>
                <a:cs typeface="+mn-ea"/>
                <a:sym typeface="+mn-lt"/>
              </a:endParaRPr>
            </a:p>
          </p:txBody>
        </p:sp>
      </p:grpSp>
      <p:sp>
        <p:nvSpPr>
          <p:cNvPr id="20" name="AutoShape 46">
            <a:extLst>
              <a:ext uri="{FF2B5EF4-FFF2-40B4-BE49-F238E27FC236}">
                <a16:creationId xmlns:a16="http://schemas.microsoft.com/office/drawing/2014/main" id="{0CA8F47B-C052-1557-C7C0-2A53D14273B7}"/>
              </a:ext>
            </a:extLst>
          </p:cNvPr>
          <p:cNvSpPr>
            <a:spLocks noChangeArrowheads="1"/>
          </p:cNvSpPr>
          <p:nvPr/>
        </p:nvSpPr>
        <p:spPr bwMode="auto">
          <a:xfrm rot="5400000">
            <a:off x="4742135" y="1818620"/>
            <a:ext cx="457924" cy="1124766"/>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31" name="AutoShape 46">
            <a:extLst>
              <a:ext uri="{FF2B5EF4-FFF2-40B4-BE49-F238E27FC236}">
                <a16:creationId xmlns:a16="http://schemas.microsoft.com/office/drawing/2014/main" id="{10EF5839-14D0-1A62-2E6E-78A75B0B1A3E}"/>
              </a:ext>
            </a:extLst>
          </p:cNvPr>
          <p:cNvSpPr>
            <a:spLocks noChangeArrowheads="1"/>
          </p:cNvSpPr>
          <p:nvPr/>
        </p:nvSpPr>
        <p:spPr bwMode="auto">
          <a:xfrm rot="5400000">
            <a:off x="4742135" y="3914615"/>
            <a:ext cx="457924" cy="1124766"/>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grpSp>
        <p:nvGrpSpPr>
          <p:cNvPr id="42" name="组合 10">
            <a:extLst>
              <a:ext uri="{FF2B5EF4-FFF2-40B4-BE49-F238E27FC236}">
                <a16:creationId xmlns:a16="http://schemas.microsoft.com/office/drawing/2014/main" id="{69C74104-5CBD-BC19-D3CF-A5FBB85C1F92}"/>
              </a:ext>
            </a:extLst>
          </p:cNvPr>
          <p:cNvGrpSpPr/>
          <p:nvPr/>
        </p:nvGrpSpPr>
        <p:grpSpPr>
          <a:xfrm>
            <a:off x="6050407" y="1736672"/>
            <a:ext cx="3496364" cy="1135538"/>
            <a:chOff x="6085702" y="1735289"/>
            <a:chExt cx="3295246" cy="1135538"/>
          </a:xfrm>
        </p:grpSpPr>
        <p:sp>
          <p:nvSpPr>
            <p:cNvPr id="43" name="文本框 13">
              <a:extLst>
                <a:ext uri="{FF2B5EF4-FFF2-40B4-BE49-F238E27FC236}">
                  <a16:creationId xmlns:a16="http://schemas.microsoft.com/office/drawing/2014/main" id="{DCF06059-B287-F1A4-43DA-C63D74B119A3}"/>
                </a:ext>
              </a:extLst>
            </p:cNvPr>
            <p:cNvSpPr txBox="1"/>
            <p:nvPr/>
          </p:nvSpPr>
          <p:spPr>
            <a:xfrm>
              <a:off x="6085702" y="2286052"/>
              <a:ext cx="3295246" cy="584775"/>
            </a:xfrm>
            <a:prstGeom prst="rect">
              <a:avLst/>
            </a:prstGeom>
            <a:noFill/>
          </p:spPr>
          <p:txBody>
            <a:bodyPr wrap="square" rtlCol="0">
              <a:spAutoFit/>
            </a:bodyPr>
            <a:lstStyle/>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將</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r’ </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參雜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q </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的語句或單詞利用文章座標做過濾，</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q’ </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同理。</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p:txBody>
        </p:sp>
        <p:sp>
          <p:nvSpPr>
            <p:cNvPr id="44" name="文本框 14">
              <a:extLst>
                <a:ext uri="{FF2B5EF4-FFF2-40B4-BE49-F238E27FC236}">
                  <a16:creationId xmlns:a16="http://schemas.microsoft.com/office/drawing/2014/main" id="{228634EF-6D9D-8676-6124-D0BDBABA8055}"/>
                </a:ext>
              </a:extLst>
            </p:cNvPr>
            <p:cNvSpPr txBox="1"/>
            <p:nvPr/>
          </p:nvSpPr>
          <p:spPr>
            <a:xfrm>
              <a:off x="6085702" y="1735289"/>
              <a:ext cx="3295246" cy="458908"/>
            </a:xfrm>
            <a:prstGeom prst="rect">
              <a:avLst/>
            </a:prstGeom>
            <a:noFill/>
          </p:spPr>
          <p:txBody>
            <a:bodyPr wrap="square" rtlCol="0">
              <a:spAutoFit/>
            </a:bodyPr>
            <a:lstStyle/>
            <a:p>
              <a:pPr defTabSz="457200">
                <a:lnSpc>
                  <a:spcPct val="150000"/>
                </a:lnSpc>
              </a:pPr>
              <a:r>
                <a:rPr lang="zh-TW" altLang="en-US" b="1" dirty="0">
                  <a:solidFill>
                    <a:prstClr val="black"/>
                  </a:solidFill>
                  <a:cs typeface="+mn-ea"/>
                  <a:sym typeface="+mn-lt"/>
                </a:rPr>
                <a:t>用後處理過濾 </a:t>
              </a:r>
              <a:r>
                <a:rPr lang="en" altLang="zh-TW" b="1" dirty="0">
                  <a:solidFill>
                    <a:prstClr val="black"/>
                  </a:solidFill>
                  <a:cs typeface="+mn-ea"/>
                  <a:sym typeface="+mn-lt"/>
                </a:rPr>
                <a:t>q , r </a:t>
              </a:r>
              <a:r>
                <a:rPr lang="zh-TW" altLang="en-US" b="1" dirty="0">
                  <a:solidFill>
                    <a:prstClr val="black"/>
                  </a:solidFill>
                  <a:cs typeface="+mn-ea"/>
                  <a:sym typeface="+mn-lt"/>
                </a:rPr>
                <a:t>交雜的答案</a:t>
              </a:r>
            </a:p>
          </p:txBody>
        </p:sp>
      </p:grpSp>
      <p:grpSp>
        <p:nvGrpSpPr>
          <p:cNvPr id="37" name="组合 10">
            <a:extLst>
              <a:ext uri="{FF2B5EF4-FFF2-40B4-BE49-F238E27FC236}">
                <a16:creationId xmlns:a16="http://schemas.microsoft.com/office/drawing/2014/main" id="{4E3E17B2-0812-7D61-04A7-5C30580BEC79}"/>
              </a:ext>
            </a:extLst>
          </p:cNvPr>
          <p:cNvGrpSpPr/>
          <p:nvPr/>
        </p:nvGrpSpPr>
        <p:grpSpPr>
          <a:xfrm>
            <a:off x="6096000" y="3628952"/>
            <a:ext cx="3496364" cy="1381760"/>
            <a:chOff x="6085702" y="1735289"/>
            <a:chExt cx="3295246" cy="1381760"/>
          </a:xfrm>
        </p:grpSpPr>
        <p:sp>
          <p:nvSpPr>
            <p:cNvPr id="40" name="文本框 13">
              <a:extLst>
                <a:ext uri="{FF2B5EF4-FFF2-40B4-BE49-F238E27FC236}">
                  <a16:creationId xmlns:a16="http://schemas.microsoft.com/office/drawing/2014/main" id="{A1E72DB3-3277-A3FB-9B83-1405A58FD4CA}"/>
                </a:ext>
              </a:extLst>
            </p:cNvPr>
            <p:cNvSpPr txBox="1"/>
            <p:nvPr/>
          </p:nvSpPr>
          <p:spPr>
            <a:xfrm>
              <a:off x="6085702" y="2286052"/>
              <a:ext cx="3295246" cy="830997"/>
            </a:xfrm>
            <a:prstGeom prst="rect">
              <a:avLst/>
            </a:prstGeom>
            <a:noFill/>
          </p:spPr>
          <p:txBody>
            <a:bodyPr wrap="square" rtlCol="0">
              <a:spAutoFit/>
            </a:bodyPr>
            <a:lstStyle/>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第一次先問文章中的關鍵字，再以文章座標分類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q , r </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分別的關鍵字，最後以這些關鍵字組成問題提問。</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p:txBody>
        </p:sp>
        <p:sp>
          <p:nvSpPr>
            <p:cNvPr id="41" name="文本框 14">
              <a:extLst>
                <a:ext uri="{FF2B5EF4-FFF2-40B4-BE49-F238E27FC236}">
                  <a16:creationId xmlns:a16="http://schemas.microsoft.com/office/drawing/2014/main" id="{84B7D0CE-C472-3096-983F-F338A85C2E74}"/>
                </a:ext>
              </a:extLst>
            </p:cNvPr>
            <p:cNvSpPr txBox="1"/>
            <p:nvPr/>
          </p:nvSpPr>
          <p:spPr>
            <a:xfrm>
              <a:off x="6085702" y="1735289"/>
              <a:ext cx="3295246" cy="458908"/>
            </a:xfrm>
            <a:prstGeom prst="rect">
              <a:avLst/>
            </a:prstGeom>
            <a:noFill/>
          </p:spPr>
          <p:txBody>
            <a:bodyPr wrap="square" rtlCol="0">
              <a:spAutoFit/>
            </a:bodyPr>
            <a:lstStyle/>
            <a:p>
              <a:pPr defTabSz="457200">
                <a:lnSpc>
                  <a:spcPct val="150000"/>
                </a:lnSpc>
              </a:pPr>
              <a:r>
                <a:rPr lang="zh-TW" altLang="en-US" b="1" dirty="0">
                  <a:solidFill>
                    <a:prstClr val="black"/>
                  </a:solidFill>
                  <a:cs typeface="+mn-ea"/>
                  <a:sym typeface="+mn-lt"/>
                </a:rPr>
                <a:t>利用</a:t>
              </a:r>
              <a:r>
                <a:rPr lang="en-US" altLang="zh-TW" b="1" dirty="0">
                  <a:solidFill>
                    <a:prstClr val="black"/>
                  </a:solidFill>
                  <a:cs typeface="+mn-ea"/>
                  <a:sym typeface="+mn-lt"/>
                </a:rPr>
                <a:t>2</a:t>
              </a:r>
              <a:r>
                <a:rPr lang="zh-TW" altLang="en-US" b="1" dirty="0">
                  <a:solidFill>
                    <a:prstClr val="black"/>
                  </a:solidFill>
                  <a:cs typeface="+mn-ea"/>
                  <a:sym typeface="+mn-lt"/>
                </a:rPr>
                <a:t>次發問設計問題</a:t>
              </a:r>
            </a:p>
          </p:txBody>
        </p:sp>
      </p:grpSp>
    </p:spTree>
    <p:extLst>
      <p:ext uri="{BB962C8B-B14F-4D97-AF65-F5344CB8AC3E}">
        <p14:creationId xmlns:p14="http://schemas.microsoft.com/office/powerpoint/2010/main" val="344608267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834468" y="324501"/>
            <a:ext cx="4070042" cy="613147"/>
            <a:chOff x="834468" y="324501"/>
            <a:chExt cx="4798389" cy="613147"/>
          </a:xfrm>
        </p:grpSpPr>
        <p:sp>
          <p:nvSpPr>
            <p:cNvPr id="24" name="文本框 23">
              <a:extLst>
                <a:ext uri="{FF2B5EF4-FFF2-40B4-BE49-F238E27FC236}">
                  <a16:creationId xmlns:a16="http://schemas.microsoft.com/office/drawing/2014/main" id="{9B93AB08-CB71-4FDC-86E4-02FB8A6CC260}"/>
                </a:ext>
              </a:extLst>
            </p:cNvPr>
            <p:cNvSpPr txBox="1"/>
            <p:nvPr/>
          </p:nvSpPr>
          <p:spPr>
            <a:xfrm>
              <a:off x="834468" y="324501"/>
              <a:ext cx="4185941" cy="461665"/>
            </a:xfrm>
            <a:prstGeom prst="rect">
              <a:avLst/>
            </a:prstGeom>
            <a:noFill/>
          </p:spPr>
          <p:txBody>
            <a:bodyPr wrap="square" rtlCol="0">
              <a:spAutoFit/>
            </a:bodyPr>
            <a:lstStyle/>
            <a:p>
              <a:pPr defTabSz="457200"/>
              <a:r>
                <a:rPr lang="en" altLang="zh-TW" sz="2400" b="1" i="0" u="none" strike="noStrike" dirty="0">
                  <a:solidFill>
                    <a:srgbClr val="292929"/>
                  </a:solidFill>
                  <a:effectLst/>
                  <a:latin typeface="sohne"/>
                </a:rPr>
                <a:t>QA Bert (Improvement)</a:t>
              </a:r>
            </a:p>
          </p:txBody>
        </p:sp>
        <p:sp>
          <p:nvSpPr>
            <p:cNvPr id="25" name="文本框 24">
              <a:extLst>
                <a:ext uri="{FF2B5EF4-FFF2-40B4-BE49-F238E27FC236}">
                  <a16:creationId xmlns:a16="http://schemas.microsoft.com/office/drawing/2014/main" id="{A92A4A3F-B186-4633-B3C4-EBD531B319B1}"/>
                </a:ext>
              </a:extLst>
            </p:cNvPr>
            <p:cNvSpPr txBox="1"/>
            <p:nvPr/>
          </p:nvSpPr>
          <p:spPr>
            <a:xfrm>
              <a:off x="852756" y="642503"/>
              <a:ext cx="4780101" cy="295145"/>
            </a:xfrm>
            <a:prstGeom prst="rect">
              <a:avLst/>
            </a:prstGeom>
            <a:noFill/>
          </p:spPr>
          <p:txBody>
            <a:bodyPr wrap="square" rtlCol="0">
              <a:spAutoFit/>
            </a:bodyPr>
            <a:lstStyle/>
            <a:p>
              <a:pPr>
                <a:lnSpc>
                  <a:spcPct val="120000"/>
                </a:lnSpc>
                <a:spcBef>
                  <a:spcPct val="0"/>
                </a:spcBef>
              </a:pPr>
              <a:r>
                <a:rPr lang="en-US" altLang="zh-TW" sz="1200" b="1" dirty="0">
                  <a:solidFill>
                    <a:schemeClr val="bg1">
                      <a:lumMod val="50000"/>
                    </a:schemeClr>
                  </a:solidFill>
                  <a:cs typeface="+mn-ea"/>
                  <a:sym typeface="+mn-lt"/>
                </a:rPr>
                <a:t>P</a:t>
              </a:r>
              <a:r>
                <a:rPr lang="en-US" altLang="zh-TW" sz="1200" dirty="0">
                  <a:solidFill>
                    <a:schemeClr val="bg1">
                      <a:lumMod val="50000"/>
                    </a:schemeClr>
                  </a:solidFill>
                  <a:cs typeface="+mn-ea"/>
                  <a:sym typeface="+mn-lt"/>
                </a:rPr>
                <a:t>ipeline</a:t>
              </a:r>
              <a:endParaRPr lang="zh-CN" altLang="zh-CN" sz="1200" dirty="0">
                <a:solidFill>
                  <a:schemeClr val="bg1">
                    <a:lumMod val="50000"/>
                  </a:schemeClr>
                </a:solidFill>
                <a:cs typeface="+mn-ea"/>
                <a:sym typeface="+mn-lt"/>
              </a:endParaRPr>
            </a:p>
          </p:txBody>
        </p:sp>
      </p:grpSp>
      <p:grpSp>
        <p:nvGrpSpPr>
          <p:cNvPr id="82" name="群組 81">
            <a:extLst>
              <a:ext uri="{FF2B5EF4-FFF2-40B4-BE49-F238E27FC236}">
                <a16:creationId xmlns:a16="http://schemas.microsoft.com/office/drawing/2014/main" id="{EB2D3DE1-1498-5D0F-C60B-02D97558C3F0}"/>
              </a:ext>
            </a:extLst>
          </p:cNvPr>
          <p:cNvGrpSpPr/>
          <p:nvPr/>
        </p:nvGrpSpPr>
        <p:grpSpPr>
          <a:xfrm>
            <a:off x="7106570" y="444227"/>
            <a:ext cx="4749984" cy="5969545"/>
            <a:chOff x="5403292" y="391382"/>
            <a:chExt cx="4749984" cy="5969545"/>
          </a:xfrm>
        </p:grpSpPr>
        <p:sp>
          <p:nvSpPr>
            <p:cNvPr id="78" name="AutoShape 46">
              <a:extLst>
                <a:ext uri="{FF2B5EF4-FFF2-40B4-BE49-F238E27FC236}">
                  <a16:creationId xmlns:a16="http://schemas.microsoft.com/office/drawing/2014/main" id="{B571D160-9B57-1CD1-8833-CF5493FF4126}"/>
                </a:ext>
              </a:extLst>
            </p:cNvPr>
            <p:cNvSpPr>
              <a:spLocks noChangeArrowheads="1"/>
            </p:cNvSpPr>
            <p:nvPr/>
          </p:nvSpPr>
          <p:spPr bwMode="auto">
            <a:xfrm rot="10800000">
              <a:off x="8610600" y="5347842"/>
              <a:ext cx="685233" cy="654774"/>
            </a:xfrm>
            <a:prstGeom prst="upArrow">
              <a:avLst>
                <a:gd name="adj1" fmla="val 52833"/>
                <a:gd name="adj2" fmla="val 4594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13" name="Oval 96">
              <a:extLst>
                <a:ext uri="{FF2B5EF4-FFF2-40B4-BE49-F238E27FC236}">
                  <a16:creationId xmlns:a16="http://schemas.microsoft.com/office/drawing/2014/main" id="{80A98685-B144-B470-BE14-13B83AC9B1B4}"/>
                </a:ext>
              </a:extLst>
            </p:cNvPr>
            <p:cNvSpPr>
              <a:spLocks noChangeArrowheads="1"/>
            </p:cNvSpPr>
            <p:nvPr/>
          </p:nvSpPr>
          <p:spPr bwMode="auto">
            <a:xfrm>
              <a:off x="6970473" y="429979"/>
              <a:ext cx="1464816" cy="1464740"/>
            </a:xfrm>
            <a:prstGeom prst="ellipse">
              <a:avLst/>
            </a:prstGeom>
            <a:solidFill>
              <a:schemeClr val="tx2">
                <a:lumMod val="60000"/>
                <a:lumOff val="40000"/>
              </a:schemeClr>
            </a:solidFill>
            <a:ln w="38100">
              <a:solidFill>
                <a:schemeClr val="bg1">
                  <a:lumMod val="85000"/>
                </a:schemeClr>
              </a:solidFill>
            </a:ln>
            <a:effectLst/>
          </p:spPr>
          <p:txBody>
            <a:bodyPr wrap="square" lIns="0" tIns="45717" rIns="0" bIns="45717" anchor="ctr">
              <a:noAutofit/>
            </a:bodyPr>
            <a:lstStyle/>
            <a:p>
              <a:pPr algn="ctr"/>
              <a:r>
                <a:rPr lang="en-US" altLang="zh-TW" b="1" dirty="0">
                  <a:solidFill>
                    <a:prstClr val="white"/>
                  </a:solidFill>
                  <a:latin typeface="源泉圓體 TTF Heavy" panose="020B0A00000000000000" pitchFamily="34" charset="-120"/>
                  <a:ea typeface="源泉圓體 TTF Heavy" panose="020B0A00000000000000" pitchFamily="34" charset="-120"/>
                  <a:cs typeface="+mn-ea"/>
                  <a:sym typeface="+mn-lt"/>
                </a:rPr>
                <a:t>q</a:t>
              </a:r>
              <a:endParaRPr lang="zh-CN" altLang="en-US" b="1"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15" name="Oval 102">
              <a:extLst>
                <a:ext uri="{FF2B5EF4-FFF2-40B4-BE49-F238E27FC236}">
                  <a16:creationId xmlns:a16="http://schemas.microsoft.com/office/drawing/2014/main" id="{FFC83414-95A7-365E-066F-8F4E6FFC8FFF}"/>
                </a:ext>
              </a:extLst>
            </p:cNvPr>
            <p:cNvSpPr>
              <a:spLocks noChangeArrowheads="1"/>
            </p:cNvSpPr>
            <p:nvPr/>
          </p:nvSpPr>
          <p:spPr bwMode="auto">
            <a:xfrm>
              <a:off x="5403292" y="391382"/>
              <a:ext cx="1464816" cy="1464740"/>
            </a:xfrm>
            <a:prstGeom prst="ellipse">
              <a:avLst/>
            </a:prstGeom>
            <a:solidFill>
              <a:schemeClr val="tx2">
                <a:lumMod val="60000"/>
                <a:lumOff val="40000"/>
              </a:schemeClr>
            </a:solidFill>
            <a:ln w="38100">
              <a:solidFill>
                <a:schemeClr val="bg1">
                  <a:lumMod val="85000"/>
                </a:schemeClr>
              </a:solidFill>
            </a:ln>
            <a:effectLst/>
          </p:spPr>
          <p:txBody>
            <a:bodyPr wrap="square" lIns="0" tIns="45717" rIns="0" bIns="45717" anchor="ctr">
              <a:noAutofit/>
            </a:bodyPr>
            <a:lstStyle/>
            <a:p>
              <a:pPr algn="ctr"/>
              <a:r>
                <a:rPr lang="en-US" altLang="zh-CN" b="1" dirty="0">
                  <a:solidFill>
                    <a:prstClr val="white"/>
                  </a:solidFill>
                  <a:latin typeface="源泉圓體 TTF Heavy" panose="020B0A00000000000000" pitchFamily="34" charset="-120"/>
                  <a:ea typeface="源泉圓體 TTF Heavy" panose="020B0A00000000000000" pitchFamily="34" charset="-120"/>
                  <a:cs typeface="+mn-ea"/>
                  <a:sym typeface="+mn-lt"/>
                </a:rPr>
                <a:t>s</a:t>
              </a:r>
              <a:endParaRPr lang="zh-CN" altLang="en-US" b="1"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16" name="Oval 108">
              <a:extLst>
                <a:ext uri="{FF2B5EF4-FFF2-40B4-BE49-F238E27FC236}">
                  <a16:creationId xmlns:a16="http://schemas.microsoft.com/office/drawing/2014/main" id="{8DFFCAD6-0C7B-CC11-5736-F5A95FEFCEF1}"/>
                </a:ext>
              </a:extLst>
            </p:cNvPr>
            <p:cNvSpPr>
              <a:spLocks noChangeArrowheads="1"/>
            </p:cNvSpPr>
            <p:nvPr/>
          </p:nvSpPr>
          <p:spPr bwMode="auto">
            <a:xfrm>
              <a:off x="8688572" y="444535"/>
              <a:ext cx="1464704" cy="1464449"/>
            </a:xfrm>
            <a:prstGeom prst="ellipse">
              <a:avLst/>
            </a:prstGeom>
            <a:solidFill>
              <a:schemeClr val="tx2">
                <a:lumMod val="60000"/>
                <a:lumOff val="40000"/>
              </a:schemeClr>
            </a:solidFill>
            <a:ln w="38100">
              <a:solidFill>
                <a:schemeClr val="bg1">
                  <a:lumMod val="85000"/>
                </a:schemeClr>
              </a:solidFill>
            </a:ln>
            <a:effectLst/>
          </p:spPr>
          <p:txBody>
            <a:bodyPr wrap="square" lIns="0" tIns="45717" rIns="0" bIns="45717" anchor="ctr">
              <a:normAutofit/>
            </a:bodyPr>
            <a:lstStyle/>
            <a:p>
              <a:pPr algn="ctr"/>
              <a:r>
                <a:rPr lang="en-US" altLang="zh-CN" b="1" dirty="0">
                  <a:solidFill>
                    <a:prstClr val="white"/>
                  </a:solidFill>
                  <a:latin typeface="源泉圓體 TTF Heavy" panose="020B0A00000000000000" pitchFamily="34" charset="-120"/>
                  <a:ea typeface="源泉圓體 TTF Heavy" panose="020B0A00000000000000" pitchFamily="34" charset="-120"/>
                  <a:cs typeface="+mn-ea"/>
                  <a:sym typeface="+mn-lt"/>
                </a:rPr>
                <a:t>r</a:t>
              </a:r>
              <a:endParaRPr lang="zh-CN" altLang="en-US" b="1"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29" name="Oval 108">
              <a:extLst>
                <a:ext uri="{FF2B5EF4-FFF2-40B4-BE49-F238E27FC236}">
                  <a16:creationId xmlns:a16="http://schemas.microsoft.com/office/drawing/2014/main" id="{66C56E9A-5673-557E-C906-114EA54DA2E2}"/>
                </a:ext>
              </a:extLst>
            </p:cNvPr>
            <p:cNvSpPr>
              <a:spLocks noChangeArrowheads="1"/>
            </p:cNvSpPr>
            <p:nvPr/>
          </p:nvSpPr>
          <p:spPr bwMode="auto">
            <a:xfrm>
              <a:off x="7785016" y="2517244"/>
              <a:ext cx="1651168" cy="1036224"/>
            </a:xfrm>
            <a:prstGeom prst="rect">
              <a:avLst/>
            </a:prstGeom>
            <a:solidFill>
              <a:schemeClr val="tx1">
                <a:lumMod val="95000"/>
                <a:lumOff val="5000"/>
              </a:schemeClr>
            </a:solidFill>
            <a:ln w="38100">
              <a:solidFill>
                <a:schemeClr val="bg1">
                  <a:lumMod val="85000"/>
                </a:schemeClr>
              </a:solidFill>
            </a:ln>
            <a:effectLst/>
          </p:spPr>
          <p:txBody>
            <a:bodyPr wrap="square" lIns="0" tIns="45717" rIns="0" bIns="45717" anchor="ctr">
              <a:normAutofit/>
            </a:bodyPr>
            <a:lstStyle/>
            <a:p>
              <a:pPr algn="ctr"/>
              <a:r>
                <a:rPr lang="en-US" altLang="zh-TW" sz="2000" b="1" dirty="0">
                  <a:solidFill>
                    <a:prstClr val="white"/>
                  </a:solidFill>
                  <a:latin typeface="源泉圓體 TTF Heavy" panose="020B0A00000000000000" pitchFamily="34" charset="-120"/>
                  <a:ea typeface="源泉圓體 TTF Heavy" panose="020B0A00000000000000" pitchFamily="34" charset="-120"/>
                  <a:cs typeface="+mn-ea"/>
                  <a:sym typeface="+mn-lt"/>
                </a:rPr>
                <a:t>QA Bert</a:t>
              </a:r>
            </a:p>
          </p:txBody>
        </p:sp>
        <p:sp>
          <p:nvSpPr>
            <p:cNvPr id="38" name="AutoShape 66">
              <a:extLst>
                <a:ext uri="{FF2B5EF4-FFF2-40B4-BE49-F238E27FC236}">
                  <a16:creationId xmlns:a16="http://schemas.microsoft.com/office/drawing/2014/main" id="{CF4509F8-09C3-5BFE-3A3A-65E0660B1E36}"/>
                </a:ext>
              </a:extLst>
            </p:cNvPr>
            <p:cNvSpPr>
              <a:spLocks noChangeArrowheads="1"/>
            </p:cNvSpPr>
            <p:nvPr/>
          </p:nvSpPr>
          <p:spPr bwMode="auto">
            <a:xfrm rot="10800000">
              <a:off x="6946914" y="1901636"/>
              <a:ext cx="696489" cy="2383237"/>
            </a:xfrm>
            <a:prstGeom prst="upArrow">
              <a:avLst>
                <a:gd name="adj1" fmla="val 52833"/>
                <a:gd name="adj2" fmla="val 45940"/>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5400000" scaled="1"/>
              <a:tileRect/>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46" name="AutoShape 46">
              <a:extLst>
                <a:ext uri="{FF2B5EF4-FFF2-40B4-BE49-F238E27FC236}">
                  <a16:creationId xmlns:a16="http://schemas.microsoft.com/office/drawing/2014/main" id="{EBB0BBDE-C36C-D9EE-3D07-1F3DBF2F50B6}"/>
                </a:ext>
              </a:extLst>
            </p:cNvPr>
            <p:cNvSpPr>
              <a:spLocks noChangeArrowheads="1"/>
            </p:cNvSpPr>
            <p:nvPr/>
          </p:nvSpPr>
          <p:spPr bwMode="auto">
            <a:xfrm rot="10800000">
              <a:off x="7702881" y="5347842"/>
              <a:ext cx="685233" cy="654774"/>
            </a:xfrm>
            <a:prstGeom prst="upArrow">
              <a:avLst>
                <a:gd name="adj1" fmla="val 52833"/>
                <a:gd name="adj2" fmla="val 45940"/>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48" name="文字方塊 47">
              <a:extLst>
                <a:ext uri="{FF2B5EF4-FFF2-40B4-BE49-F238E27FC236}">
                  <a16:creationId xmlns:a16="http://schemas.microsoft.com/office/drawing/2014/main" id="{B3120288-D4FD-3428-C2AF-8CED1DB4C8BB}"/>
                </a:ext>
              </a:extLst>
            </p:cNvPr>
            <p:cNvSpPr txBox="1"/>
            <p:nvPr/>
          </p:nvSpPr>
          <p:spPr>
            <a:xfrm>
              <a:off x="7861645" y="5991595"/>
              <a:ext cx="430439" cy="369332"/>
            </a:xfrm>
            <a:prstGeom prst="rect">
              <a:avLst/>
            </a:prstGeom>
            <a:noFill/>
          </p:spPr>
          <p:txBody>
            <a:bodyPr wrap="none" rtlCol="0">
              <a:spAutoFit/>
            </a:bodyPr>
            <a:lstStyle/>
            <a:p>
              <a:r>
                <a:rPr lang="en-US" altLang="zh-TW" b="1" dirty="0">
                  <a:latin typeface="Times New Roman" panose="02020603050405020304" pitchFamily="18" charset="0"/>
                  <a:cs typeface="Times New Roman" panose="02020603050405020304" pitchFamily="18" charset="0"/>
                </a:rPr>
                <a:t>q’ </a:t>
              </a:r>
              <a:endParaRPr lang="zh-TW" altLang="en-US" b="1" dirty="0">
                <a:latin typeface="Times New Roman" panose="02020603050405020304" pitchFamily="18" charset="0"/>
                <a:cs typeface="Times New Roman" panose="02020603050405020304" pitchFamily="18" charset="0"/>
              </a:endParaRPr>
            </a:p>
          </p:txBody>
        </p:sp>
        <p:sp>
          <p:nvSpPr>
            <p:cNvPr id="53" name="Oval 108">
              <a:extLst>
                <a:ext uri="{FF2B5EF4-FFF2-40B4-BE49-F238E27FC236}">
                  <a16:creationId xmlns:a16="http://schemas.microsoft.com/office/drawing/2014/main" id="{47EAB07F-96C8-2A35-92AA-0F20C3D0EA2E}"/>
                </a:ext>
              </a:extLst>
            </p:cNvPr>
            <p:cNvSpPr>
              <a:spLocks noChangeArrowheads="1"/>
            </p:cNvSpPr>
            <p:nvPr/>
          </p:nvSpPr>
          <p:spPr bwMode="auto">
            <a:xfrm>
              <a:off x="6931195" y="4284874"/>
              <a:ext cx="3222081" cy="1117613"/>
            </a:xfrm>
            <a:prstGeom prst="rect">
              <a:avLst/>
            </a:prstGeom>
            <a:solidFill>
              <a:schemeClr val="tx1">
                <a:lumMod val="95000"/>
                <a:lumOff val="5000"/>
              </a:schemeClr>
            </a:solidFill>
            <a:ln w="38100">
              <a:solidFill>
                <a:schemeClr val="bg1">
                  <a:lumMod val="85000"/>
                </a:schemeClr>
              </a:solidFill>
            </a:ln>
            <a:effectLst/>
          </p:spPr>
          <p:txBody>
            <a:bodyPr wrap="square" lIns="0" tIns="45717" rIns="0" bIns="45717" anchor="ctr">
              <a:normAutofit/>
            </a:bodyPr>
            <a:lstStyle/>
            <a:p>
              <a:pPr algn="ctr"/>
              <a:r>
                <a:rPr lang="en-US" altLang="zh-TW" sz="2000" b="1" dirty="0">
                  <a:solidFill>
                    <a:prstClr val="white"/>
                  </a:solidFill>
                  <a:latin typeface="源泉圓體 TTF Heavy" panose="020B0A00000000000000" pitchFamily="34" charset="-120"/>
                  <a:ea typeface="源泉圓體 TTF Heavy" panose="020B0A00000000000000" pitchFamily="34" charset="-120"/>
                  <a:cs typeface="+mn-ea"/>
                  <a:sym typeface="+mn-lt"/>
                </a:rPr>
                <a:t>QA Bert</a:t>
              </a:r>
            </a:p>
          </p:txBody>
        </p:sp>
        <p:sp>
          <p:nvSpPr>
            <p:cNvPr id="54" name="AutoShape 66">
              <a:extLst>
                <a:ext uri="{FF2B5EF4-FFF2-40B4-BE49-F238E27FC236}">
                  <a16:creationId xmlns:a16="http://schemas.microsoft.com/office/drawing/2014/main" id="{0EB7829C-888F-DB7D-C65C-17BF10F27E8E}"/>
                </a:ext>
              </a:extLst>
            </p:cNvPr>
            <p:cNvSpPr>
              <a:spLocks noChangeArrowheads="1"/>
            </p:cNvSpPr>
            <p:nvPr/>
          </p:nvSpPr>
          <p:spPr bwMode="auto">
            <a:xfrm rot="10800000">
              <a:off x="7712521" y="1808146"/>
              <a:ext cx="696489" cy="709097"/>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55" name="AutoShape 66">
              <a:extLst>
                <a:ext uri="{FF2B5EF4-FFF2-40B4-BE49-F238E27FC236}">
                  <a16:creationId xmlns:a16="http://schemas.microsoft.com/office/drawing/2014/main" id="{BE370E95-E9D5-BAE6-5ADD-B9636C12DA00}"/>
                </a:ext>
              </a:extLst>
            </p:cNvPr>
            <p:cNvSpPr>
              <a:spLocks noChangeArrowheads="1"/>
            </p:cNvSpPr>
            <p:nvPr/>
          </p:nvSpPr>
          <p:spPr bwMode="auto">
            <a:xfrm rot="10800000">
              <a:off x="8829092" y="1846355"/>
              <a:ext cx="696489" cy="709097"/>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64" name="AutoShape 66">
              <a:extLst>
                <a:ext uri="{FF2B5EF4-FFF2-40B4-BE49-F238E27FC236}">
                  <a16:creationId xmlns:a16="http://schemas.microsoft.com/office/drawing/2014/main" id="{F57B7608-92C6-3D8C-2181-DC1E92F5B884}"/>
                </a:ext>
              </a:extLst>
            </p:cNvPr>
            <p:cNvSpPr>
              <a:spLocks noChangeArrowheads="1"/>
            </p:cNvSpPr>
            <p:nvPr/>
          </p:nvSpPr>
          <p:spPr bwMode="auto">
            <a:xfrm rot="10800000">
              <a:off x="9395511" y="1901636"/>
              <a:ext cx="696489" cy="2383237"/>
            </a:xfrm>
            <a:prstGeom prst="upArrow">
              <a:avLst>
                <a:gd name="adj1" fmla="val 52833"/>
                <a:gd name="adj2" fmla="val 45940"/>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5400000" scaled="1"/>
              <a:tileRect/>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61" name="AutoShape 66">
              <a:extLst>
                <a:ext uri="{FF2B5EF4-FFF2-40B4-BE49-F238E27FC236}">
                  <a16:creationId xmlns:a16="http://schemas.microsoft.com/office/drawing/2014/main" id="{A96E7CCC-034B-9B26-F60D-0E90153ABC69}"/>
                </a:ext>
              </a:extLst>
            </p:cNvPr>
            <p:cNvSpPr>
              <a:spLocks noChangeArrowheads="1"/>
            </p:cNvSpPr>
            <p:nvPr/>
          </p:nvSpPr>
          <p:spPr bwMode="auto">
            <a:xfrm rot="8136898">
              <a:off x="6834206" y="1307917"/>
              <a:ext cx="652740" cy="1632315"/>
            </a:xfrm>
            <a:prstGeom prst="upArrow">
              <a:avLst>
                <a:gd name="adj1" fmla="val 52833"/>
                <a:gd name="adj2" fmla="val 45940"/>
              </a:avLst>
            </a:prstGeom>
            <a:gradFill rotWithShape="1">
              <a:gsLst>
                <a:gs pos="0">
                  <a:schemeClr val="tx1">
                    <a:lumMod val="50000"/>
                    <a:lumOff val="50000"/>
                  </a:schemeClr>
                </a:gs>
                <a:gs pos="100000">
                  <a:srgbClr val="FFFFFF">
                    <a:alpha val="0"/>
                  </a:srgbClr>
                </a:gs>
              </a:gsLst>
              <a:lin ang="5400000" scaled="1"/>
            </a:gradFill>
            <a:ln w="9525" algn="ctr">
              <a:noFill/>
              <a:miter lim="800000"/>
              <a:headEnd/>
              <a:tailEnd/>
            </a:ln>
          </p:spPr>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72" name="AutoShape 66">
              <a:extLst>
                <a:ext uri="{FF2B5EF4-FFF2-40B4-BE49-F238E27FC236}">
                  <a16:creationId xmlns:a16="http://schemas.microsoft.com/office/drawing/2014/main" id="{D615317F-E493-4608-1D8C-4E0166DD1BC7}"/>
                </a:ext>
              </a:extLst>
            </p:cNvPr>
            <p:cNvSpPr>
              <a:spLocks noChangeArrowheads="1"/>
            </p:cNvSpPr>
            <p:nvPr/>
          </p:nvSpPr>
          <p:spPr bwMode="auto">
            <a:xfrm rot="10800000">
              <a:off x="7782002" y="3581135"/>
              <a:ext cx="660709" cy="676071"/>
            </a:xfrm>
            <a:prstGeom prst="upArrow">
              <a:avLst>
                <a:gd name="adj1" fmla="val 52833"/>
                <a:gd name="adj2" fmla="val 45940"/>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5400000" scaled="1"/>
              <a:tileRect/>
            </a:gradFill>
            <a:ln>
              <a:noFill/>
              <a:headEnd/>
              <a:tailEnd/>
            </a:ln>
          </p:spPr>
          <p:style>
            <a:lnRef idx="1">
              <a:schemeClr val="accent4"/>
            </a:lnRef>
            <a:fillRef idx="2">
              <a:schemeClr val="accent4"/>
            </a:fillRef>
            <a:effectRef idx="1">
              <a:schemeClr val="accent4"/>
            </a:effectRef>
            <a:fontRef idx="minor">
              <a:schemeClr val="dk1"/>
            </a:fontRef>
          </p:style>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74" name="AutoShape 66">
              <a:extLst>
                <a:ext uri="{FF2B5EF4-FFF2-40B4-BE49-F238E27FC236}">
                  <a16:creationId xmlns:a16="http://schemas.microsoft.com/office/drawing/2014/main" id="{C9168839-92CD-7F8D-C5B1-57C6871790BC}"/>
                </a:ext>
              </a:extLst>
            </p:cNvPr>
            <p:cNvSpPr>
              <a:spLocks noChangeArrowheads="1"/>
            </p:cNvSpPr>
            <p:nvPr/>
          </p:nvSpPr>
          <p:spPr bwMode="auto">
            <a:xfrm rot="10800000">
              <a:off x="8734801" y="3594969"/>
              <a:ext cx="660709" cy="676071"/>
            </a:xfrm>
            <a:prstGeom prst="upArrow">
              <a:avLst>
                <a:gd name="adj1" fmla="val 52833"/>
                <a:gd name="adj2" fmla="val 45940"/>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5400000" scaled="1"/>
              <a:tileRect/>
            </a:gradFill>
            <a:ln>
              <a:noFill/>
              <a:headEnd/>
              <a:tailEnd/>
            </a:ln>
          </p:spPr>
          <p:style>
            <a:lnRef idx="1">
              <a:schemeClr val="accent4"/>
            </a:lnRef>
            <a:fillRef idx="2">
              <a:schemeClr val="accent4"/>
            </a:fillRef>
            <a:effectRef idx="1">
              <a:schemeClr val="accent4"/>
            </a:effectRef>
            <a:fontRef idx="minor">
              <a:schemeClr val="dk1"/>
            </a:fontRef>
          </p:style>
          <p:txBody>
            <a:bodyPr wrap="none" lIns="91431" tIns="45717" rIns="91431" bIns="45717" anchor="ctr"/>
            <a:lstStyle/>
            <a:p>
              <a:pPr latinLnBrk="1">
                <a:defRPr/>
              </a:pPr>
              <a:endParaRPr kumimoji="1" lang="ko-KR" altLang="ko-KR" sz="2400" dirty="0">
                <a:solidFill>
                  <a:prstClr val="black"/>
                </a:solidFill>
                <a:cs typeface="+mn-ea"/>
                <a:sym typeface="+mn-lt"/>
              </a:endParaRPr>
            </a:p>
          </p:txBody>
        </p:sp>
        <p:sp>
          <p:nvSpPr>
            <p:cNvPr id="79" name="文字方塊 78">
              <a:extLst>
                <a:ext uri="{FF2B5EF4-FFF2-40B4-BE49-F238E27FC236}">
                  <a16:creationId xmlns:a16="http://schemas.microsoft.com/office/drawing/2014/main" id="{1FED1CBB-1EAB-84C2-5072-3C8E047BFE0E}"/>
                </a:ext>
              </a:extLst>
            </p:cNvPr>
            <p:cNvSpPr txBox="1"/>
            <p:nvPr/>
          </p:nvSpPr>
          <p:spPr>
            <a:xfrm>
              <a:off x="8808486" y="5991595"/>
              <a:ext cx="408958" cy="369332"/>
            </a:xfrm>
            <a:prstGeom prst="rect">
              <a:avLst/>
            </a:prstGeom>
            <a:noFill/>
          </p:spPr>
          <p:txBody>
            <a:bodyPr wrap="none" rtlCol="0">
              <a:spAutoFit/>
            </a:bodyPr>
            <a:lstStyle/>
            <a:p>
              <a:r>
                <a:rPr lang="en-US" altLang="zh-TW" b="1" dirty="0">
                  <a:latin typeface="Times New Roman" panose="02020603050405020304" pitchFamily="18" charset="0"/>
                  <a:cs typeface="Times New Roman" panose="02020603050405020304" pitchFamily="18" charset="0"/>
                </a:rPr>
                <a:t>r’ </a:t>
              </a:r>
              <a:endParaRPr lang="zh-TW" altLang="en-US" b="1" dirty="0">
                <a:latin typeface="Times New Roman" panose="02020603050405020304" pitchFamily="18" charset="0"/>
                <a:cs typeface="Times New Roman" panose="02020603050405020304" pitchFamily="18" charset="0"/>
              </a:endParaRPr>
            </a:p>
          </p:txBody>
        </p:sp>
        <p:sp>
          <p:nvSpPr>
            <p:cNvPr id="80" name="文字方塊 79">
              <a:extLst>
                <a:ext uri="{FF2B5EF4-FFF2-40B4-BE49-F238E27FC236}">
                  <a16:creationId xmlns:a16="http://schemas.microsoft.com/office/drawing/2014/main" id="{796607A8-2642-F08E-8408-28D3C9B40529}"/>
                </a:ext>
              </a:extLst>
            </p:cNvPr>
            <p:cNvSpPr txBox="1"/>
            <p:nvPr/>
          </p:nvSpPr>
          <p:spPr>
            <a:xfrm>
              <a:off x="7935492" y="3772580"/>
              <a:ext cx="545855" cy="369332"/>
            </a:xfrm>
            <a:prstGeom prst="rect">
              <a:avLst/>
            </a:prstGeom>
            <a:noFill/>
          </p:spPr>
          <p:txBody>
            <a:bodyPr wrap="none" rtlCol="0">
              <a:spAutoFit/>
            </a:bodyPr>
            <a:lstStyle/>
            <a:p>
              <a:r>
                <a:rPr lang="en-US" altLang="zh-TW" b="1" dirty="0">
                  <a:latin typeface="Times New Roman" panose="02020603050405020304" pitchFamily="18" charset="0"/>
                  <a:cs typeface="Times New Roman" panose="02020603050405020304" pitchFamily="18" charset="0"/>
                </a:rPr>
                <a:t>q1’ </a:t>
              </a:r>
              <a:endParaRPr lang="zh-TW" altLang="en-US" b="1" dirty="0">
                <a:latin typeface="Times New Roman" panose="02020603050405020304" pitchFamily="18" charset="0"/>
                <a:cs typeface="Times New Roman" panose="02020603050405020304" pitchFamily="18" charset="0"/>
              </a:endParaRPr>
            </a:p>
          </p:txBody>
        </p:sp>
        <p:sp>
          <p:nvSpPr>
            <p:cNvPr id="81" name="文字方塊 80">
              <a:extLst>
                <a:ext uri="{FF2B5EF4-FFF2-40B4-BE49-F238E27FC236}">
                  <a16:creationId xmlns:a16="http://schemas.microsoft.com/office/drawing/2014/main" id="{F56012BE-E1DB-E1A6-32AF-0A01684BC4A9}"/>
                </a:ext>
              </a:extLst>
            </p:cNvPr>
            <p:cNvSpPr txBox="1"/>
            <p:nvPr/>
          </p:nvSpPr>
          <p:spPr>
            <a:xfrm>
              <a:off x="8931269" y="3772580"/>
              <a:ext cx="520207" cy="369332"/>
            </a:xfrm>
            <a:prstGeom prst="rect">
              <a:avLst/>
            </a:prstGeom>
            <a:noFill/>
          </p:spPr>
          <p:txBody>
            <a:bodyPr wrap="none" rtlCol="0">
              <a:spAutoFit/>
            </a:bodyPr>
            <a:lstStyle/>
            <a:p>
              <a:r>
                <a:rPr lang="en-US" altLang="zh-TW" b="1" dirty="0">
                  <a:latin typeface="Times New Roman" panose="02020603050405020304" pitchFamily="18" charset="0"/>
                  <a:cs typeface="Times New Roman" panose="02020603050405020304" pitchFamily="18" charset="0"/>
                </a:rPr>
                <a:t>r1’ </a:t>
              </a:r>
              <a:endParaRPr lang="zh-TW" altLang="en-US" b="1" dirty="0">
                <a:latin typeface="Times New Roman" panose="02020603050405020304" pitchFamily="18" charset="0"/>
                <a:cs typeface="Times New Roman" panose="02020603050405020304" pitchFamily="18" charset="0"/>
              </a:endParaRPr>
            </a:p>
          </p:txBody>
        </p:sp>
      </p:grpSp>
      <p:grpSp>
        <p:nvGrpSpPr>
          <p:cNvPr id="83" name="组合 10">
            <a:extLst>
              <a:ext uri="{FF2B5EF4-FFF2-40B4-BE49-F238E27FC236}">
                <a16:creationId xmlns:a16="http://schemas.microsoft.com/office/drawing/2014/main" id="{3FDCB906-95DF-4255-1637-A8F00D8C0E11}"/>
              </a:ext>
            </a:extLst>
          </p:cNvPr>
          <p:cNvGrpSpPr/>
          <p:nvPr/>
        </p:nvGrpSpPr>
        <p:grpSpPr>
          <a:xfrm>
            <a:off x="800839" y="1523825"/>
            <a:ext cx="5490257" cy="1272677"/>
            <a:chOff x="6085701" y="1844372"/>
            <a:chExt cx="5490257" cy="1272677"/>
          </a:xfrm>
        </p:grpSpPr>
        <p:sp>
          <p:nvSpPr>
            <p:cNvPr id="84" name="ValueBack1">
              <a:extLst>
                <a:ext uri="{FF2B5EF4-FFF2-40B4-BE49-F238E27FC236}">
                  <a16:creationId xmlns:a16="http://schemas.microsoft.com/office/drawing/2014/main" id="{D1420985-C2B2-90AE-BF97-1314042A9B41}"/>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01</a:t>
              </a:r>
            </a:p>
          </p:txBody>
        </p:sp>
        <p:sp>
          <p:nvSpPr>
            <p:cNvPr id="85" name="ValueBack1">
              <a:extLst>
                <a:ext uri="{FF2B5EF4-FFF2-40B4-BE49-F238E27FC236}">
                  <a16:creationId xmlns:a16="http://schemas.microsoft.com/office/drawing/2014/main" id="{87CB5913-0115-2592-EDC2-EABCCB9880D2}"/>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p:sp>
          <p:nvSpPr>
            <p:cNvPr id="86" name="文本框 13">
              <a:extLst>
                <a:ext uri="{FF2B5EF4-FFF2-40B4-BE49-F238E27FC236}">
                  <a16:creationId xmlns:a16="http://schemas.microsoft.com/office/drawing/2014/main" id="{D60B7392-C96C-5D26-24F0-FF2E5AB5F9CD}"/>
                </a:ext>
              </a:extLst>
            </p:cNvPr>
            <p:cNvSpPr txBox="1"/>
            <p:nvPr/>
          </p:nvSpPr>
          <p:spPr>
            <a:xfrm>
              <a:off x="6085701" y="2286052"/>
              <a:ext cx="5490257" cy="830997"/>
            </a:xfrm>
            <a:prstGeom prst="rect">
              <a:avLst/>
            </a:prstGeom>
            <a:noFill/>
          </p:spPr>
          <p:txBody>
            <a:bodyPr wrap="square" rtlCol="0">
              <a:spAutoFit/>
            </a:bodyPr>
            <a:lstStyle/>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將前處理後的資料中的</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q </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和</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r</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結合成文章，並根據</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agree</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和</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disagree </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設計問題，如：</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What does q agree/disagree about ?</a:t>
              </a:r>
            </a:p>
            <a:p>
              <a:pPr defTabSz="457200"/>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What does r agree/disagree about ?</a:t>
              </a:r>
            </a:p>
          </p:txBody>
        </p:sp>
        <p:sp>
          <p:nvSpPr>
            <p:cNvPr id="87" name="文本框 14">
              <a:extLst>
                <a:ext uri="{FF2B5EF4-FFF2-40B4-BE49-F238E27FC236}">
                  <a16:creationId xmlns:a16="http://schemas.microsoft.com/office/drawing/2014/main" id="{7942AC72-A4C4-0D35-B17B-90442C72DF77}"/>
                </a:ext>
              </a:extLst>
            </p:cNvPr>
            <p:cNvSpPr txBox="1"/>
            <p:nvPr/>
          </p:nvSpPr>
          <p:spPr>
            <a:xfrm>
              <a:off x="6877484" y="1844372"/>
              <a:ext cx="2338604" cy="458908"/>
            </a:xfrm>
            <a:prstGeom prst="rect">
              <a:avLst/>
            </a:prstGeom>
            <a:noFill/>
          </p:spPr>
          <p:txBody>
            <a:bodyPr wrap="square" rtlCol="0">
              <a:spAutoFit/>
            </a:bodyPr>
            <a:lstStyle/>
            <a:p>
              <a:pPr defTabSz="457200">
                <a:lnSpc>
                  <a:spcPct val="150000"/>
                </a:lnSpc>
              </a:pPr>
              <a:r>
                <a:rPr lang="zh-CN" altLang="en-US" b="1" dirty="0">
                  <a:solidFill>
                    <a:prstClr val="black"/>
                  </a:solidFill>
                  <a:cs typeface="+mn-ea"/>
                  <a:sym typeface="+mn-lt"/>
                </a:rPr>
                <a:t>將前處理資料加工</a:t>
              </a:r>
              <a:endParaRPr lang="en-US" altLang="zh-CN" b="1" dirty="0">
                <a:solidFill>
                  <a:prstClr val="black"/>
                </a:solidFill>
                <a:cs typeface="+mn-ea"/>
                <a:sym typeface="+mn-lt"/>
              </a:endParaRPr>
            </a:p>
          </p:txBody>
        </p:sp>
      </p:grpSp>
      <p:grpSp>
        <p:nvGrpSpPr>
          <p:cNvPr id="88" name="组合 25">
            <a:extLst>
              <a:ext uri="{FF2B5EF4-FFF2-40B4-BE49-F238E27FC236}">
                <a16:creationId xmlns:a16="http://schemas.microsoft.com/office/drawing/2014/main" id="{DFF16AD9-AC20-2932-FBD3-F9559CBE3595}"/>
              </a:ext>
            </a:extLst>
          </p:cNvPr>
          <p:cNvGrpSpPr/>
          <p:nvPr/>
        </p:nvGrpSpPr>
        <p:grpSpPr>
          <a:xfrm>
            <a:off x="741246" y="2790752"/>
            <a:ext cx="6834954" cy="1030929"/>
            <a:chOff x="5994400" y="1849017"/>
            <a:chExt cx="6834954" cy="1030929"/>
          </a:xfrm>
        </p:grpSpPr>
        <p:sp>
          <p:nvSpPr>
            <p:cNvPr id="89" name="ValueBack1">
              <a:extLst>
                <a:ext uri="{FF2B5EF4-FFF2-40B4-BE49-F238E27FC236}">
                  <a16:creationId xmlns:a16="http://schemas.microsoft.com/office/drawing/2014/main" id="{BD35F264-0A90-BE2C-F359-4E15F2595BE0}"/>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02</a:t>
              </a:r>
            </a:p>
          </p:txBody>
        </p:sp>
        <p:sp>
          <p:nvSpPr>
            <p:cNvPr id="90" name="ValueBack1">
              <a:extLst>
                <a:ext uri="{FF2B5EF4-FFF2-40B4-BE49-F238E27FC236}">
                  <a16:creationId xmlns:a16="http://schemas.microsoft.com/office/drawing/2014/main" id="{5F2C51D1-791E-7FC1-CFFE-B061BD3C6AAD}"/>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p:sp>
          <p:nvSpPr>
            <p:cNvPr id="91" name="文本框 28">
              <a:extLst>
                <a:ext uri="{FF2B5EF4-FFF2-40B4-BE49-F238E27FC236}">
                  <a16:creationId xmlns:a16="http://schemas.microsoft.com/office/drawing/2014/main" id="{3CAAB86D-6111-D868-5567-5C65C135EC21}"/>
                </a:ext>
              </a:extLst>
            </p:cNvPr>
            <p:cNvSpPr txBox="1"/>
            <p:nvPr/>
          </p:nvSpPr>
          <p:spPr>
            <a:xfrm>
              <a:off x="5994400" y="2295171"/>
              <a:ext cx="6834954" cy="584775"/>
            </a:xfrm>
            <a:prstGeom prst="rect">
              <a:avLst/>
            </a:prstGeom>
            <a:noFill/>
          </p:spPr>
          <p:txBody>
            <a:bodyPr wrap="square" rtlCol="0">
              <a:spAutoFit/>
            </a:bodyPr>
            <a:lstStyle/>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預訓練模型：</a:t>
              </a:r>
              <a:r>
                <a:rPr lang="en" altLang="zh-TW" sz="1600" i="0" u="none" strike="noStrike" dirty="0">
                  <a:solidFill>
                    <a:srgbClr val="292929"/>
                  </a:solidFill>
                  <a:effectLst/>
                  <a:latin typeface="Times New Roman" panose="02020603050405020304" pitchFamily="18" charset="0"/>
                  <a:cs typeface="Times New Roman" panose="02020603050405020304" pitchFamily="18" charset="0"/>
                </a:rPr>
                <a:t>'</a:t>
              </a:r>
              <a:r>
                <a:rPr lang="en" altLang="zh-TW" sz="1600" i="0" u="none" strike="noStrike" dirty="0" err="1">
                  <a:solidFill>
                    <a:srgbClr val="292929"/>
                  </a:solidFill>
                  <a:effectLst/>
                  <a:latin typeface="Times New Roman" panose="02020603050405020304" pitchFamily="18" charset="0"/>
                  <a:cs typeface="Times New Roman" panose="02020603050405020304" pitchFamily="18" charset="0"/>
                </a:rPr>
                <a:t>bert</a:t>
              </a:r>
              <a:r>
                <a:rPr lang="en" altLang="zh-TW" sz="1600" i="0" u="none" strike="noStrike" dirty="0">
                  <a:solidFill>
                    <a:srgbClr val="292929"/>
                  </a:solidFill>
                  <a:effectLst/>
                  <a:latin typeface="Times New Roman" panose="02020603050405020304" pitchFamily="18" charset="0"/>
                  <a:cs typeface="Times New Roman" panose="02020603050405020304" pitchFamily="18" charset="0"/>
                </a:rPr>
                <a:t>-large-uncased-whole-word-masking-finetuned-squad’</a:t>
              </a:r>
            </a:p>
            <a:p>
              <a:pPr defTabSz="457200"/>
              <a:r>
                <a:rPr lang="en-US" altLang="zh-TW" sz="1600" dirty="0">
                  <a:solidFill>
                    <a:srgbClr val="292929"/>
                  </a:solidFill>
                  <a:latin typeface="Times New Roman" panose="02020603050405020304" pitchFamily="18" charset="0"/>
                  <a:ea typeface="標楷體" panose="03000509000000000000" pitchFamily="65" charset="-120"/>
                  <a:cs typeface="Times New Roman" panose="02020603050405020304" pitchFamily="18" charset="0"/>
                  <a:sym typeface="+mn-lt"/>
                </a:rPr>
                <a:t> </a:t>
              </a:r>
              <a:r>
                <a:rPr lang="zh-TW" altLang="en-US" sz="1600" dirty="0">
                  <a:solidFill>
                    <a:srgbClr val="292929"/>
                  </a:solidFill>
                  <a:latin typeface="Times New Roman" panose="02020603050405020304" pitchFamily="18" charset="0"/>
                  <a:ea typeface="標楷體" panose="03000509000000000000" pitchFamily="65" charset="-120"/>
                  <a:cs typeface="Times New Roman" panose="02020603050405020304" pitchFamily="18" charset="0"/>
                  <a:sym typeface="+mn-lt"/>
                </a:rPr>
                <a:t>分詞器</a:t>
              </a:r>
              <a:r>
                <a:rPr lang="en-US" altLang="zh-TW" sz="1600" dirty="0">
                  <a:solidFill>
                    <a:srgbClr val="292929"/>
                  </a:solidFill>
                  <a:latin typeface="Times New Roman" panose="02020603050405020304" pitchFamily="18" charset="0"/>
                  <a:ea typeface="標楷體" panose="03000509000000000000" pitchFamily="65" charset="-120"/>
                  <a:cs typeface="Times New Roman" panose="02020603050405020304" pitchFamily="18" charset="0"/>
                  <a:sym typeface="+mn-lt"/>
                </a:rPr>
                <a:t>(tokenizer) : </a:t>
              </a:r>
              <a:r>
                <a:rPr lang="en" altLang="zh-TW" sz="1600" b="0" i="0" u="none" strike="noStrike" dirty="0">
                  <a:solidFill>
                    <a:srgbClr val="292929"/>
                  </a:solidFill>
                  <a:effectLst/>
                  <a:latin typeface="Times New Roman" panose="02020603050405020304" pitchFamily="18" charset="0"/>
                  <a:cs typeface="Times New Roman" panose="02020603050405020304" pitchFamily="18" charset="0"/>
                </a:rPr>
                <a:t>'</a:t>
              </a:r>
              <a:r>
                <a:rPr lang="en" altLang="zh-TW" sz="1600" b="0" i="0" u="none" strike="noStrike" dirty="0" err="1">
                  <a:solidFill>
                    <a:srgbClr val="292929"/>
                  </a:solidFill>
                  <a:effectLst/>
                  <a:latin typeface="Times New Roman" panose="02020603050405020304" pitchFamily="18" charset="0"/>
                  <a:cs typeface="Times New Roman" panose="02020603050405020304" pitchFamily="18" charset="0"/>
                </a:rPr>
                <a:t>bert</a:t>
              </a:r>
              <a:r>
                <a:rPr lang="en" altLang="zh-TW" sz="1600" b="0" i="0" u="none" strike="noStrike" dirty="0">
                  <a:solidFill>
                    <a:srgbClr val="292929"/>
                  </a:solidFill>
                  <a:effectLst/>
                  <a:latin typeface="Times New Roman" panose="02020603050405020304" pitchFamily="18" charset="0"/>
                  <a:cs typeface="Times New Roman" panose="02020603050405020304" pitchFamily="18" charset="0"/>
                </a:rPr>
                <a:t>-large-uncased-whole-word-masking-finetuned-squad'</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Times New Roman" panose="02020603050405020304" pitchFamily="18" charset="0"/>
                <a:sym typeface="+mn-lt"/>
              </a:endParaRPr>
            </a:p>
          </p:txBody>
        </p:sp>
        <p:sp>
          <p:nvSpPr>
            <p:cNvPr id="92" name="文本框 29">
              <a:extLst>
                <a:ext uri="{FF2B5EF4-FFF2-40B4-BE49-F238E27FC236}">
                  <a16:creationId xmlns:a16="http://schemas.microsoft.com/office/drawing/2014/main" id="{568C0B2B-3547-FC5A-69AB-F5FF0C17EA25}"/>
                </a:ext>
              </a:extLst>
            </p:cNvPr>
            <p:cNvSpPr txBox="1"/>
            <p:nvPr/>
          </p:nvSpPr>
          <p:spPr>
            <a:xfrm>
              <a:off x="6907834" y="1849017"/>
              <a:ext cx="3295247" cy="458908"/>
            </a:xfrm>
            <a:prstGeom prst="rect">
              <a:avLst/>
            </a:prstGeom>
            <a:noFill/>
          </p:spPr>
          <p:txBody>
            <a:bodyPr wrap="square" rtlCol="0">
              <a:spAutoFit/>
            </a:bodyPr>
            <a:lstStyle/>
            <a:p>
              <a:pPr defTabSz="457200">
                <a:lnSpc>
                  <a:spcPct val="150000"/>
                </a:lnSpc>
              </a:pPr>
              <a:r>
                <a:rPr lang="zh-TW" altLang="en-US" b="1" dirty="0">
                  <a:solidFill>
                    <a:prstClr val="black"/>
                  </a:solidFill>
                  <a:cs typeface="+mn-ea"/>
                  <a:sym typeface="+mn-lt"/>
                </a:rPr>
                <a:t>將文章和問題丟入模型</a:t>
              </a:r>
              <a:endParaRPr lang="en-US" altLang="zh-CN" b="1" dirty="0">
                <a:solidFill>
                  <a:prstClr val="black"/>
                </a:solidFill>
                <a:cs typeface="+mn-ea"/>
                <a:sym typeface="+mn-lt"/>
              </a:endParaRPr>
            </a:p>
          </p:txBody>
        </p:sp>
      </p:grpSp>
      <p:grpSp>
        <p:nvGrpSpPr>
          <p:cNvPr id="93" name="组合 30">
            <a:extLst>
              <a:ext uri="{FF2B5EF4-FFF2-40B4-BE49-F238E27FC236}">
                <a16:creationId xmlns:a16="http://schemas.microsoft.com/office/drawing/2014/main" id="{F5EA6088-6E72-7C24-B3CB-3D3BF5CF4AED}"/>
              </a:ext>
            </a:extLst>
          </p:cNvPr>
          <p:cNvGrpSpPr/>
          <p:nvPr/>
        </p:nvGrpSpPr>
        <p:grpSpPr>
          <a:xfrm>
            <a:off x="770988" y="3801112"/>
            <a:ext cx="6642183" cy="1762178"/>
            <a:chOff x="6005235" y="1856432"/>
            <a:chExt cx="6611684" cy="1762178"/>
          </a:xfrm>
        </p:grpSpPr>
        <p:sp>
          <p:nvSpPr>
            <p:cNvPr id="94" name="ValueBack1">
              <a:extLst>
                <a:ext uri="{FF2B5EF4-FFF2-40B4-BE49-F238E27FC236}">
                  <a16:creationId xmlns:a16="http://schemas.microsoft.com/office/drawing/2014/main" id="{04EA0664-6D1F-5C48-4A02-C268DAFE18E6}"/>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a:t>
              </a:r>
              <a:r>
                <a:rPr lang="en-US" altLang="zh-TW" sz="1400" dirty="0">
                  <a:solidFill>
                    <a:prstClr val="white"/>
                  </a:solidFill>
                  <a:latin typeface="源泉圓體 TTF Heavy" panose="020B0A00000000000000" pitchFamily="34" charset="-120"/>
                  <a:ea typeface="源泉圓體 TTF Heavy" panose="020B0A00000000000000" pitchFamily="34" charset="-120"/>
                  <a:cs typeface="+mn-ea"/>
                  <a:sym typeface="+mn-lt"/>
                </a:rPr>
                <a:t>3</a:t>
              </a:r>
              <a:endPar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95" name="ValueBack1">
              <a:extLst>
                <a:ext uri="{FF2B5EF4-FFF2-40B4-BE49-F238E27FC236}">
                  <a16:creationId xmlns:a16="http://schemas.microsoft.com/office/drawing/2014/main" id="{35E9B6BF-312B-DE61-9CE2-0A050A3DB53B}"/>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p:sp>
          <p:nvSpPr>
            <p:cNvPr id="96" name="文本框 33">
              <a:extLst>
                <a:ext uri="{FF2B5EF4-FFF2-40B4-BE49-F238E27FC236}">
                  <a16:creationId xmlns:a16="http://schemas.microsoft.com/office/drawing/2014/main" id="{2A964A1F-515A-9499-3B96-6579D44B39CA}"/>
                </a:ext>
              </a:extLst>
            </p:cNvPr>
            <p:cNvSpPr txBox="1"/>
            <p:nvPr/>
          </p:nvSpPr>
          <p:spPr>
            <a:xfrm>
              <a:off x="6005235" y="2295171"/>
              <a:ext cx="6611684" cy="1323439"/>
            </a:xfrm>
            <a:prstGeom prst="rect">
              <a:avLst/>
            </a:prstGeom>
            <a:noFill/>
          </p:spPr>
          <p:txBody>
            <a:bodyPr wrap="square" rtlCol="0">
              <a:spAutoFit/>
            </a:bodyPr>
            <a:lstStyle/>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以文章座標分類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q , r </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分別的關鍵句，從關鍵句若關鍵句大於</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1 </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句則統計最常出現的名詞</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以</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err="1">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nltk</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判斷</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，最後以這個關鍵名詞組成問題重新丟入模型提問。</a:t>
              </a:r>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a:p>
              <a:pPr defTabSz="457200"/>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問題格式為：</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Why does q/r  agree/disagree about Noun1?</a:t>
              </a:r>
            </a:p>
            <a:p>
              <a:pPr defTabSz="457200"/>
              <a:endPar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p:txBody>
        </p:sp>
        <p:sp>
          <p:nvSpPr>
            <p:cNvPr id="97" name="文本框 34">
              <a:extLst>
                <a:ext uri="{FF2B5EF4-FFF2-40B4-BE49-F238E27FC236}">
                  <a16:creationId xmlns:a16="http://schemas.microsoft.com/office/drawing/2014/main" id="{CDC53A4C-7C2A-F393-F319-AFC37C22748F}"/>
                </a:ext>
              </a:extLst>
            </p:cNvPr>
            <p:cNvSpPr txBox="1"/>
            <p:nvPr/>
          </p:nvSpPr>
          <p:spPr>
            <a:xfrm>
              <a:off x="6896191" y="1856432"/>
              <a:ext cx="3621409" cy="467436"/>
            </a:xfrm>
            <a:prstGeom prst="rect">
              <a:avLst/>
            </a:prstGeom>
            <a:noFill/>
          </p:spPr>
          <p:txBody>
            <a:bodyPr wrap="square" rtlCol="0">
              <a:spAutoFit/>
            </a:bodyPr>
            <a:lstStyle/>
            <a:p>
              <a:pPr defTabSz="457200">
                <a:lnSpc>
                  <a:spcPct val="150000"/>
                </a:lnSpc>
              </a:pPr>
              <a:r>
                <a:rPr lang="zh-CN" altLang="en-US" b="1" dirty="0">
                  <a:solidFill>
                    <a:prstClr val="black"/>
                  </a:solidFill>
                  <a:cs typeface="+mn-ea"/>
                  <a:sym typeface="+mn-lt"/>
                </a:rPr>
                <a:t>結果後處理並再度丟入模型</a:t>
              </a:r>
              <a:endParaRPr lang="en-US" altLang="zh-CN" b="1" dirty="0">
                <a:solidFill>
                  <a:prstClr val="black"/>
                </a:solidFill>
                <a:cs typeface="+mn-ea"/>
                <a:sym typeface="+mn-lt"/>
              </a:endParaRPr>
            </a:p>
          </p:txBody>
        </p:sp>
      </p:grpSp>
      <p:grpSp>
        <p:nvGrpSpPr>
          <p:cNvPr id="98" name="组合 30">
            <a:extLst>
              <a:ext uri="{FF2B5EF4-FFF2-40B4-BE49-F238E27FC236}">
                <a16:creationId xmlns:a16="http://schemas.microsoft.com/office/drawing/2014/main" id="{5602FFC6-9280-633D-706A-94F2663960A5}"/>
              </a:ext>
            </a:extLst>
          </p:cNvPr>
          <p:cNvGrpSpPr/>
          <p:nvPr/>
        </p:nvGrpSpPr>
        <p:grpSpPr>
          <a:xfrm>
            <a:off x="760926" y="5149620"/>
            <a:ext cx="4367794" cy="777293"/>
            <a:chOff x="5994400" y="1856432"/>
            <a:chExt cx="4347738" cy="777293"/>
          </a:xfrm>
        </p:grpSpPr>
        <p:sp>
          <p:nvSpPr>
            <p:cNvPr id="99" name="ValueBack1">
              <a:extLst>
                <a:ext uri="{FF2B5EF4-FFF2-40B4-BE49-F238E27FC236}">
                  <a16:creationId xmlns:a16="http://schemas.microsoft.com/office/drawing/2014/main" id="{FDF1A594-EEFD-D567-2C7E-55ECDCF8EB19}"/>
                </a:ext>
              </a:extLst>
            </p:cNvPr>
            <p:cNvSpPr/>
            <p:nvPr/>
          </p:nvSpPr>
          <p:spPr>
            <a:xfrm>
              <a:off x="6096000" y="2000042"/>
              <a:ext cx="698865" cy="224852"/>
            </a:xfrm>
            <a:prstGeom prst="rect">
              <a:avLst/>
            </a:prstGeom>
            <a:solidFill>
              <a:schemeClr val="dk1">
                <a:lumMod val="100000"/>
              </a:schemeClr>
            </a:solidFill>
            <a:ln w="12700" cap="flat" cmpd="sng" algn="ctr">
              <a:noFill/>
              <a:prstDash val="solid"/>
              <a:miter lim="800000"/>
            </a:ln>
            <a:effectLst/>
          </p:spPr>
          <p:txBody>
            <a:bodyPr anchor="ctr"/>
            <a:lstStyle/>
            <a:p>
              <a:pPr algn="ctr">
                <a:defRPr/>
              </a:pPr>
              <a:r>
                <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rPr>
                <a:t>0</a:t>
              </a:r>
              <a:r>
                <a:rPr lang="en-US" altLang="zh-TW" sz="1400" dirty="0">
                  <a:solidFill>
                    <a:prstClr val="white"/>
                  </a:solidFill>
                  <a:latin typeface="源泉圓體 TTF Heavy" panose="020B0A00000000000000" pitchFamily="34" charset="-120"/>
                  <a:ea typeface="源泉圓體 TTF Heavy" panose="020B0A00000000000000" pitchFamily="34" charset="-120"/>
                  <a:cs typeface="+mn-ea"/>
                  <a:sym typeface="+mn-lt"/>
                </a:rPr>
                <a:t>4</a:t>
              </a:r>
              <a:endParaRPr lang="en-US" altLang="zh-CN" sz="1400"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100" name="ValueBack1">
              <a:extLst>
                <a:ext uri="{FF2B5EF4-FFF2-40B4-BE49-F238E27FC236}">
                  <a16:creationId xmlns:a16="http://schemas.microsoft.com/office/drawing/2014/main" id="{34657CC2-43B6-1290-3617-983414260993}"/>
                </a:ext>
              </a:extLst>
            </p:cNvPr>
            <p:cNvSpPr/>
            <p:nvPr/>
          </p:nvSpPr>
          <p:spPr>
            <a:xfrm rot="5400000">
              <a:off x="6754206" y="2097950"/>
              <a:ext cx="115203" cy="99313"/>
            </a:xfrm>
            <a:prstGeom prst="triangle">
              <a:avLst/>
            </a:prstGeom>
            <a:solidFill>
              <a:schemeClr val="dk1">
                <a:lumMod val="100000"/>
              </a:schemeClr>
            </a:solidFill>
            <a:ln w="12700" cap="flat" cmpd="sng" algn="ctr">
              <a:noFill/>
              <a:prstDash val="solid"/>
              <a:miter lim="800000"/>
            </a:ln>
            <a:effectLst/>
          </p:spPr>
          <p:txBody>
            <a:bodyPr anchor="ctr"/>
            <a:lstStyle/>
            <a:p>
              <a:pPr algn="ctr" defTabSz="457200"/>
              <a:endParaRPr>
                <a:solidFill>
                  <a:prstClr val="black"/>
                </a:solidFill>
                <a:cs typeface="+mn-ea"/>
                <a:sym typeface="+mn-lt"/>
              </a:endParaRPr>
            </a:p>
          </p:txBody>
        </p:sp>
        <p:sp>
          <p:nvSpPr>
            <p:cNvPr id="101" name="文本框 33">
              <a:extLst>
                <a:ext uri="{FF2B5EF4-FFF2-40B4-BE49-F238E27FC236}">
                  <a16:creationId xmlns:a16="http://schemas.microsoft.com/office/drawing/2014/main" id="{A1958DF9-333D-4DD0-4E3F-DA55552337CC}"/>
                </a:ext>
              </a:extLst>
            </p:cNvPr>
            <p:cNvSpPr txBox="1"/>
            <p:nvPr/>
          </p:nvSpPr>
          <p:spPr>
            <a:xfrm>
              <a:off x="5994400" y="2295171"/>
              <a:ext cx="3906586" cy="338554"/>
            </a:xfrm>
            <a:prstGeom prst="rect">
              <a:avLst/>
            </a:prstGeom>
            <a:noFill/>
          </p:spPr>
          <p:txBody>
            <a:bodyPr wrap="square" rtlCol="0">
              <a:spAutoFit/>
            </a:bodyPr>
            <a:lstStyle/>
            <a:p>
              <a:pPr defTabSz="457200"/>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Continue …</a:t>
              </a:r>
            </a:p>
          </p:txBody>
        </p:sp>
        <p:sp>
          <p:nvSpPr>
            <p:cNvPr id="102" name="文本框 34">
              <a:extLst>
                <a:ext uri="{FF2B5EF4-FFF2-40B4-BE49-F238E27FC236}">
                  <a16:creationId xmlns:a16="http://schemas.microsoft.com/office/drawing/2014/main" id="{AB110C6D-8910-8241-3424-99E8B9B990A9}"/>
                </a:ext>
              </a:extLst>
            </p:cNvPr>
            <p:cNvSpPr txBox="1"/>
            <p:nvPr/>
          </p:nvSpPr>
          <p:spPr>
            <a:xfrm>
              <a:off x="6906419" y="1856432"/>
              <a:ext cx="3435719" cy="458908"/>
            </a:xfrm>
            <a:prstGeom prst="rect">
              <a:avLst/>
            </a:prstGeom>
            <a:noFill/>
          </p:spPr>
          <p:txBody>
            <a:bodyPr wrap="square" rtlCol="0">
              <a:spAutoFit/>
            </a:bodyPr>
            <a:lstStyle/>
            <a:p>
              <a:pPr defTabSz="457200">
                <a:lnSpc>
                  <a:spcPct val="150000"/>
                </a:lnSpc>
              </a:pPr>
              <a:r>
                <a:rPr lang="zh-CN" altLang="en-US" b="1" dirty="0">
                  <a:solidFill>
                    <a:prstClr val="black"/>
                  </a:solidFill>
                  <a:cs typeface="+mn-ea"/>
                  <a:sym typeface="+mn-lt"/>
                </a:rPr>
                <a:t>結果</a:t>
              </a:r>
              <a:endParaRPr lang="en-US" altLang="zh-CN" b="1" dirty="0">
                <a:solidFill>
                  <a:prstClr val="black"/>
                </a:solidFill>
                <a:cs typeface="+mn-ea"/>
                <a:sym typeface="+mn-lt"/>
              </a:endParaRPr>
            </a:p>
          </p:txBody>
        </p:sp>
      </p:grpSp>
    </p:spTree>
    <p:extLst>
      <p:ext uri="{BB962C8B-B14F-4D97-AF65-F5344CB8AC3E}">
        <p14:creationId xmlns:p14="http://schemas.microsoft.com/office/powerpoint/2010/main" val="400076859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76776" y="1114393"/>
            <a:ext cx="3062536" cy="3695351"/>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3" name="文本框 422">
            <a:extLst>
              <a:ext uri="{FF2B5EF4-FFF2-40B4-BE49-F238E27FC236}">
                <a16:creationId xmlns:a16="http://schemas.microsoft.com/office/drawing/2014/main" id="{6BB006E0-01D9-4172-B66E-3EC74AE862C2}"/>
              </a:ext>
            </a:extLst>
          </p:cNvPr>
          <p:cNvSpPr txBox="1"/>
          <p:nvPr/>
        </p:nvSpPr>
        <p:spPr>
          <a:xfrm>
            <a:off x="917861" y="2547319"/>
            <a:ext cx="6212404" cy="988347"/>
          </a:xfrm>
          <a:prstGeom prst="rect">
            <a:avLst/>
          </a:prstGeom>
          <a:noFill/>
        </p:spPr>
        <p:txBody>
          <a:bodyPr wrap="square" rtlCol="0">
            <a:spAutoFit/>
          </a:bodyPr>
          <a:lstStyle/>
          <a:p>
            <a:pPr defTabSz="457200">
              <a:lnSpc>
                <a:spcPct val="150000"/>
              </a:lnSpc>
            </a:pPr>
            <a:r>
              <a:rPr lang="en-US" altLang="zh-TW" sz="4400" b="1" dirty="0">
                <a:effectLst>
                  <a:outerShdw blurRad="38100" dist="38100" dir="2700000" algn="tl">
                    <a:srgbClr val="000000">
                      <a:alpha val="20000"/>
                    </a:srgbClr>
                  </a:outerShdw>
                </a:effectLst>
                <a:latin typeface="Microsoft YaHei"/>
                <a:ea typeface="源泉圓體 TTF Heavy" panose="020B0A00000000000000"/>
                <a:cs typeface="+mn-ea"/>
                <a:sym typeface="+mn-lt"/>
              </a:rPr>
              <a:t>Combined Model</a:t>
            </a:r>
            <a:endParaRPr lang="zh-CN" altLang="en-US" sz="4400" b="1" dirty="0">
              <a:effectLst>
                <a:outerShdw blurRad="38100" dist="38100" dir="2700000" algn="tl">
                  <a:srgbClr val="000000">
                    <a:alpha val="20000"/>
                  </a:srgbClr>
                </a:outerShdw>
              </a:effectLst>
              <a:latin typeface="Microsoft YaHei"/>
              <a:ea typeface="+mn-lt"/>
              <a:cs typeface="+mn-ea"/>
              <a:sym typeface="+mn-lt"/>
            </a:endParaRPr>
          </a:p>
        </p:txBody>
      </p:sp>
      <p:sp>
        <p:nvSpPr>
          <p:cNvPr id="7" name="文本框 6">
            <a:extLst>
              <a:ext uri="{FF2B5EF4-FFF2-40B4-BE49-F238E27FC236}">
                <a16:creationId xmlns:a16="http://schemas.microsoft.com/office/drawing/2014/main" id="{8060FEB0-0A11-4DC3-87D3-F575798C2A86}"/>
              </a:ext>
            </a:extLst>
          </p:cNvPr>
          <p:cNvSpPr txBox="1"/>
          <p:nvPr/>
        </p:nvSpPr>
        <p:spPr>
          <a:xfrm>
            <a:off x="917861" y="1719620"/>
            <a:ext cx="5420646" cy="763094"/>
          </a:xfrm>
          <a:prstGeom prst="rect">
            <a:avLst/>
          </a:prstGeom>
          <a:noFill/>
        </p:spPr>
        <p:txBody>
          <a:bodyPr wrap="square" rtlCol="0">
            <a:spAutoFit/>
          </a:bodyPr>
          <a:lstStyle/>
          <a:p>
            <a:pPr defTabSz="457200">
              <a:lnSpc>
                <a:spcPct val="150000"/>
              </a:lnSpc>
            </a:pPr>
            <a:r>
              <a:rPr lang="en-US" altLang="zh-CN" sz="32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rPr>
              <a:t>PART 0</a:t>
            </a:r>
            <a:r>
              <a:rPr lang="en-US" altLang="zh-TW" sz="32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rPr>
              <a:t>3</a:t>
            </a:r>
            <a:endParaRPr lang="zh-CN" altLang="en-US" sz="3200" b="1" dirty="0">
              <a:solidFill>
                <a:prstClr val="black"/>
              </a:solidFill>
              <a:effectLst>
                <a:outerShdw blurRad="38100" dist="38100" dir="2700000" algn="tl">
                  <a:srgbClr val="000000">
                    <a:alpha val="20000"/>
                  </a:srgbClr>
                </a:outerShdw>
              </a:effectLst>
              <a:latin typeface="源泉圓體 TTF Heavy" panose="020B0A00000000000000" pitchFamily="34" charset="-120"/>
              <a:ea typeface="源泉圓體 TTF Heavy" panose="020B0A00000000000000" pitchFamily="34" charset="-120"/>
              <a:cs typeface="+mn-ea"/>
              <a:sym typeface="+mn-lt"/>
            </a:endParaRPr>
          </a:p>
        </p:txBody>
      </p:sp>
      <p:sp>
        <p:nvSpPr>
          <p:cNvPr id="9" name="文本框 8">
            <a:extLst>
              <a:ext uri="{FF2B5EF4-FFF2-40B4-BE49-F238E27FC236}">
                <a16:creationId xmlns:a16="http://schemas.microsoft.com/office/drawing/2014/main" id="{A92A4A3F-B186-4633-B3C4-EBD531B319B1}"/>
              </a:ext>
            </a:extLst>
          </p:cNvPr>
          <p:cNvSpPr txBox="1"/>
          <p:nvPr/>
        </p:nvSpPr>
        <p:spPr>
          <a:xfrm>
            <a:off x="967110" y="3561892"/>
            <a:ext cx="3748728" cy="328936"/>
          </a:xfrm>
          <a:prstGeom prst="rect">
            <a:avLst/>
          </a:prstGeom>
          <a:noFill/>
        </p:spPr>
        <p:txBody>
          <a:bodyPr wrap="square" rtlCol="0">
            <a:spAutoFit/>
          </a:bodyPr>
          <a:lstStyle/>
          <a:p>
            <a:pPr>
              <a:lnSpc>
                <a:spcPct val="120000"/>
              </a:lnSpc>
              <a:spcBef>
                <a:spcPct val="0"/>
              </a:spcBef>
            </a:pPr>
            <a:r>
              <a:rPr lang="de-DE" altLang="zh-TW" sz="1400" b="1" dirty="0">
                <a:solidFill>
                  <a:schemeClr val="bg1">
                    <a:lumMod val="65000"/>
                  </a:schemeClr>
                </a:solidFill>
                <a:cs typeface="+mn-ea"/>
              </a:rPr>
              <a:t>B</a:t>
            </a:r>
            <a:r>
              <a:rPr lang="de-DE" altLang="zh-TW" sz="1400" dirty="0">
                <a:solidFill>
                  <a:schemeClr val="bg1">
                    <a:lumMod val="65000"/>
                  </a:schemeClr>
                </a:solidFill>
                <a:cs typeface="+mn-ea"/>
              </a:rPr>
              <a:t>ERT </a:t>
            </a:r>
            <a:r>
              <a:rPr lang="de-DE" altLang="zh-CN" sz="1400" b="1" dirty="0">
                <a:solidFill>
                  <a:schemeClr val="bg1">
                    <a:lumMod val="65000"/>
                  </a:schemeClr>
                </a:solidFill>
                <a:cs typeface="+mn-ea"/>
              </a:rPr>
              <a:t>C</a:t>
            </a:r>
            <a:r>
              <a:rPr lang="de-DE" altLang="zh-CN" sz="1400" dirty="0">
                <a:solidFill>
                  <a:schemeClr val="bg1">
                    <a:lumMod val="65000"/>
                  </a:schemeClr>
                </a:solidFill>
                <a:cs typeface="+mn-ea"/>
              </a:rPr>
              <a:t>lassifier + </a:t>
            </a:r>
            <a:r>
              <a:rPr lang="de-DE" altLang="zh-CN" sz="1400" b="1" dirty="0">
                <a:solidFill>
                  <a:schemeClr val="bg1">
                    <a:lumMod val="65000"/>
                  </a:schemeClr>
                </a:solidFill>
                <a:cs typeface="+mn-ea"/>
              </a:rPr>
              <a:t>T</a:t>
            </a:r>
            <a:r>
              <a:rPr lang="de-DE" altLang="zh-CN" sz="1400" dirty="0">
                <a:solidFill>
                  <a:schemeClr val="bg1">
                    <a:lumMod val="65000"/>
                  </a:schemeClr>
                </a:solidFill>
                <a:cs typeface="+mn-ea"/>
              </a:rPr>
              <a:t>ransformer</a:t>
            </a:r>
            <a:endParaRPr lang="zh-CN" altLang="zh-CN" sz="1400" dirty="0" err="1">
              <a:solidFill>
                <a:schemeClr val="bg1">
                  <a:lumMod val="65000"/>
                </a:schemeClr>
              </a:solidFill>
              <a:cs typeface="+mn-ea"/>
              <a:sym typeface="+mn-lt"/>
            </a:endParaRPr>
          </a:p>
        </p:txBody>
      </p:sp>
      <p:cxnSp>
        <p:nvCxnSpPr>
          <p:cNvPr id="5" name="直接连接符 4"/>
          <p:cNvCxnSpPr/>
          <p:nvPr/>
        </p:nvCxnSpPr>
        <p:spPr>
          <a:xfrm>
            <a:off x="1042416" y="2610230"/>
            <a:ext cx="548640"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81397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423"/>
                                        </p:tgtEl>
                                        <p:attrNameLst>
                                          <p:attrName>style.visibility</p:attrName>
                                        </p:attrNameLst>
                                      </p:cBhvr>
                                      <p:to>
                                        <p:strVal val="visible"/>
                                      </p:to>
                                    </p:set>
                                    <p:anim calcmode="lin" valueType="num">
                                      <p:cBhvr>
                                        <p:cTn id="10" dur="500" fill="hold"/>
                                        <p:tgtEl>
                                          <p:spTgt spid="423"/>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423"/>
                                        </p:tgtEl>
                                        <p:attrNameLst>
                                          <p:attrName>ppt_y</p:attrName>
                                        </p:attrNameLst>
                                      </p:cBhvr>
                                      <p:tavLst>
                                        <p:tav tm="0">
                                          <p:val>
                                            <p:strVal val="#ppt_y"/>
                                          </p:val>
                                        </p:tav>
                                        <p:tav tm="100000">
                                          <p:val>
                                            <p:strVal val="#ppt_y"/>
                                          </p:val>
                                        </p:tav>
                                      </p:tavLst>
                                    </p:anim>
                                    <p:anim calcmode="lin" valueType="num">
                                      <p:cBhvr>
                                        <p:cTn id="12" dur="500" fill="hold"/>
                                        <p:tgtEl>
                                          <p:spTgt spid="423"/>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42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423"/>
                                        </p:tgtEl>
                                      </p:cBhvr>
                                    </p:animEffect>
                                  </p:childTnLst>
                                </p:cTn>
                              </p:par>
                            </p:childTnLst>
                          </p:cTn>
                        </p:par>
                        <p:par>
                          <p:cTn id="15" fill="hold">
                            <p:stCondLst>
                              <p:cond delay="1600"/>
                            </p:stCondLst>
                            <p:childTnLst>
                              <p:par>
                                <p:cTn id="16" presetID="5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22" presetClass="entr" presetSubtype="8"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21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3"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5203464" y="1133852"/>
            <a:ext cx="6401356" cy="1075044"/>
            <a:chOff x="4931228" y="1874913"/>
            <a:chExt cx="6401356" cy="1075044"/>
          </a:xfrm>
        </p:grpSpPr>
        <p:sp>
          <p:nvSpPr>
            <p:cNvPr id="43" name="矩形 42"/>
            <p:cNvSpPr/>
            <p:nvPr/>
          </p:nvSpPr>
          <p:spPr>
            <a:xfrm>
              <a:off x="4931228" y="1914535"/>
              <a:ext cx="1561703" cy="1035422"/>
            </a:xfrm>
            <a:prstGeom prst="rect">
              <a:avLst/>
            </a:prstGeom>
            <a:solidFill>
              <a:schemeClr val="tx1">
                <a:lumMod val="95000"/>
                <a:lumOff val="5000"/>
              </a:scheme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TW" altLang="en-US" sz="2400" b="1" spc="300" dirty="0">
                  <a:solidFill>
                    <a:prstClr val="white"/>
                  </a:solidFill>
                  <a:latin typeface="源泉圓體 TTF Heavy" panose="020B0A00000000000000" pitchFamily="34" charset="-120"/>
                  <a:ea typeface="源泉圓體 TTF Heavy" panose="020B0A00000000000000" pitchFamily="34" charset="-120"/>
                  <a:cs typeface="+mn-ea"/>
                  <a:sym typeface="+mn-lt"/>
                </a:rPr>
                <a:t>模型</a:t>
              </a:r>
              <a:endParaRPr lang="zh-CN" altLang="en-US" sz="2400" b="1" spc="300"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44" name="矩形 43"/>
            <p:cNvSpPr/>
            <p:nvPr/>
          </p:nvSpPr>
          <p:spPr>
            <a:xfrm>
              <a:off x="4931230" y="1914534"/>
              <a:ext cx="6401354" cy="1035423"/>
            </a:xfrm>
            <a:prstGeom prst="rect">
              <a:avLst/>
            </a:prstGeom>
            <a:noFill/>
            <a:ln w="12700">
              <a:solidFill>
                <a:schemeClr val="bg1">
                  <a:lumMod val="7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cs typeface="+mn-ea"/>
                <a:sym typeface="+mn-lt"/>
              </a:endParaRPr>
            </a:p>
          </p:txBody>
        </p:sp>
        <p:sp>
          <p:nvSpPr>
            <p:cNvPr id="45" name="TextBox 21"/>
            <p:cNvSpPr txBox="1"/>
            <p:nvPr/>
          </p:nvSpPr>
          <p:spPr>
            <a:xfrm>
              <a:off x="6585394" y="1874913"/>
              <a:ext cx="4648355" cy="1064522"/>
            </a:xfrm>
            <a:prstGeom prst="rect">
              <a:avLst/>
            </a:prstGeom>
            <a:noFill/>
          </p:spPr>
          <p:txBody>
            <a:bodyPr wrap="square" lIns="0" tIns="0" rIns="0" bIns="0" rtlCol="0">
              <a:spAutoFit/>
            </a:bodyPr>
            <a:lstStyle/>
            <a:p>
              <a:pPr algn="just" defTabSz="457200">
                <a:lnSpc>
                  <a:spcPct val="150000"/>
                </a:lnSpc>
              </a:pP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透過將</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q</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和</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r</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丟入模型中訓練</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預訓練權重選</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t>
              </a:r>
              <a:r>
                <a:rPr lang="en-US" altLang="zh-TW" sz="1600" dirty="0" err="1">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bert</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-base-cased’)</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，最終可獲得</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80%</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的準確率，但這是針對分辨</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s</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的部分，而此競賽需要的是獲得</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q’</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和</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r’</a:t>
              </a:r>
            </a:p>
          </p:txBody>
        </p:sp>
      </p:grpSp>
      <p:grpSp>
        <p:nvGrpSpPr>
          <p:cNvPr id="74" name="组合 73"/>
          <p:cNvGrpSpPr/>
          <p:nvPr/>
        </p:nvGrpSpPr>
        <p:grpSpPr>
          <a:xfrm>
            <a:off x="5203465" y="3029254"/>
            <a:ext cx="6401355" cy="1108283"/>
            <a:chOff x="4931229" y="1914533"/>
            <a:chExt cx="6401355" cy="1035424"/>
          </a:xfrm>
        </p:grpSpPr>
        <p:sp>
          <p:nvSpPr>
            <p:cNvPr id="75" name="矩形 74"/>
            <p:cNvSpPr/>
            <p:nvPr/>
          </p:nvSpPr>
          <p:spPr>
            <a:xfrm>
              <a:off x="4931229" y="1914535"/>
              <a:ext cx="1561702" cy="1035422"/>
            </a:xfrm>
            <a:prstGeom prst="rect">
              <a:avLst/>
            </a:prstGeom>
            <a:solidFill>
              <a:schemeClr val="tx1">
                <a:lumMod val="95000"/>
                <a:lumOff val="5000"/>
              </a:scheme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TW" altLang="en-US" sz="2400" b="1" spc="300" dirty="0">
                  <a:solidFill>
                    <a:prstClr val="white"/>
                  </a:solidFill>
                  <a:latin typeface="源泉圓體 TTF Heavy" panose="020B0A00000000000000" pitchFamily="34" charset="-120"/>
                  <a:ea typeface="源泉圓體 TTF Heavy" panose="020B0A00000000000000" pitchFamily="34" charset="-120"/>
                  <a:cs typeface="+mn-ea"/>
                  <a:sym typeface="+mn-lt"/>
                </a:rPr>
                <a:t>問題</a:t>
              </a:r>
              <a:endParaRPr lang="zh-CN" altLang="en-US" sz="2400" b="1" spc="300"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76" name="矩形 75"/>
            <p:cNvSpPr/>
            <p:nvPr/>
          </p:nvSpPr>
          <p:spPr>
            <a:xfrm>
              <a:off x="4931230" y="1914534"/>
              <a:ext cx="6401354" cy="1035423"/>
            </a:xfrm>
            <a:prstGeom prst="rect">
              <a:avLst/>
            </a:prstGeom>
            <a:noFill/>
            <a:ln w="12700">
              <a:solidFill>
                <a:schemeClr val="bg1">
                  <a:lumMod val="7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cs typeface="+mn-ea"/>
                <a:sym typeface="+mn-lt"/>
              </a:endParaRPr>
            </a:p>
          </p:txBody>
        </p:sp>
        <p:sp>
          <p:nvSpPr>
            <p:cNvPr id="77" name="TextBox 21"/>
            <p:cNvSpPr txBox="1"/>
            <p:nvPr/>
          </p:nvSpPr>
          <p:spPr>
            <a:xfrm>
              <a:off x="6600858" y="1914533"/>
              <a:ext cx="4605275" cy="1035156"/>
            </a:xfrm>
            <a:prstGeom prst="rect">
              <a:avLst/>
            </a:prstGeom>
            <a:noFill/>
          </p:spPr>
          <p:txBody>
            <a:bodyPr wrap="square" lIns="0" tIns="0" rIns="0" bIns="0" rtlCol="0">
              <a:spAutoFit/>
            </a:bodyPr>
            <a:lstStyle/>
            <a:p>
              <a:pPr algn="just" defTabSz="457200">
                <a:lnSpc>
                  <a:spcPct val="150000"/>
                </a:lnSpc>
              </a:pP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得</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Bert</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的</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sequence</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outputs(X)</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與</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linear classifier(Y=AX)</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的</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q</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和</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r</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分別的權重值</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，然而，即使從</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sequence</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outputs</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取出</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q’</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與</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r‘</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，仍不知該如何將</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s</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作為</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input</a:t>
              </a:r>
              <a:endParaRPr lang="zh-CN"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p:txBody>
        </p:sp>
      </p:grpSp>
      <p:grpSp>
        <p:nvGrpSpPr>
          <p:cNvPr id="78" name="组合 77"/>
          <p:cNvGrpSpPr/>
          <p:nvPr/>
        </p:nvGrpSpPr>
        <p:grpSpPr>
          <a:xfrm>
            <a:off x="5203466" y="4957896"/>
            <a:ext cx="6427582" cy="1130932"/>
            <a:chOff x="4931230" y="1914534"/>
            <a:chExt cx="6401354" cy="1035423"/>
          </a:xfrm>
        </p:grpSpPr>
        <p:sp>
          <p:nvSpPr>
            <p:cNvPr id="79" name="矩形 78"/>
            <p:cNvSpPr/>
            <p:nvPr/>
          </p:nvSpPr>
          <p:spPr>
            <a:xfrm>
              <a:off x="4931230" y="1914535"/>
              <a:ext cx="1555329" cy="1035422"/>
            </a:xfrm>
            <a:prstGeom prst="rect">
              <a:avLst/>
            </a:prstGeom>
            <a:solidFill>
              <a:schemeClr val="tx1">
                <a:lumMod val="95000"/>
                <a:lumOff val="5000"/>
              </a:scheme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TW" altLang="en-US" sz="2400" b="1" spc="300" dirty="0">
                  <a:solidFill>
                    <a:prstClr val="white"/>
                  </a:solidFill>
                  <a:latin typeface="源泉圓體 TTF Heavy" panose="020B0A00000000000000" pitchFamily="34" charset="-120"/>
                  <a:ea typeface="源泉圓體 TTF Heavy" panose="020B0A00000000000000" pitchFamily="34" charset="-120"/>
                  <a:cs typeface="+mn-ea"/>
                  <a:sym typeface="+mn-lt"/>
                </a:rPr>
                <a:t>解決辦法</a:t>
              </a:r>
              <a:endParaRPr lang="zh-CN" altLang="en-US" sz="2400" b="1" spc="300" dirty="0">
                <a:solidFill>
                  <a:prstClr val="white"/>
                </a:solidFill>
                <a:latin typeface="源泉圓體 TTF Heavy" panose="020B0A00000000000000" pitchFamily="34" charset="-120"/>
                <a:ea typeface="源泉圓體 TTF Heavy" panose="020B0A00000000000000" pitchFamily="34" charset="-120"/>
                <a:cs typeface="+mn-ea"/>
                <a:sym typeface="+mn-lt"/>
              </a:endParaRPr>
            </a:p>
          </p:txBody>
        </p:sp>
        <p:sp>
          <p:nvSpPr>
            <p:cNvPr id="80" name="矩形 79"/>
            <p:cNvSpPr/>
            <p:nvPr/>
          </p:nvSpPr>
          <p:spPr>
            <a:xfrm>
              <a:off x="4931230" y="1914534"/>
              <a:ext cx="6401354" cy="1035423"/>
            </a:xfrm>
            <a:prstGeom prst="rect">
              <a:avLst/>
            </a:prstGeom>
            <a:noFill/>
            <a:ln w="12700">
              <a:solidFill>
                <a:schemeClr val="bg1">
                  <a:lumMod val="7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cs typeface="+mn-ea"/>
                <a:sym typeface="+mn-lt"/>
              </a:endParaRPr>
            </a:p>
          </p:txBody>
        </p:sp>
        <p:sp>
          <p:nvSpPr>
            <p:cNvPr id="81" name="TextBox 21"/>
            <p:cNvSpPr txBox="1"/>
            <p:nvPr/>
          </p:nvSpPr>
          <p:spPr>
            <a:xfrm>
              <a:off x="6600393" y="2114005"/>
              <a:ext cx="4622572" cy="676283"/>
            </a:xfrm>
            <a:prstGeom prst="rect">
              <a:avLst/>
            </a:prstGeom>
            <a:noFill/>
          </p:spPr>
          <p:txBody>
            <a:bodyPr wrap="square" lIns="0" tIns="0" rIns="0" bIns="0" rtlCol="0">
              <a:spAutoFit/>
            </a:bodyPr>
            <a:lstStyle/>
            <a:p>
              <a:pPr algn="just" defTabSz="457200">
                <a:lnSpc>
                  <a:spcPct val="150000"/>
                </a:lnSpc>
              </a:pP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選用</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Transformer</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做純粹的</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sequence extraction</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，並將提取結果丟上</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AI</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 </a:t>
              </a:r>
              <a:r>
                <a:rPr lang="en-US" altLang="zh-TW"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CUP</a:t>
              </a:r>
              <a:r>
                <a:rPr lang="zh-TW"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rPr>
                <a:t>競賽中，結果意外的好</a:t>
              </a:r>
              <a:endParaRPr lang="zh-CN" altLang="en-US" sz="1600" dirty="0">
                <a:solidFill>
                  <a:schemeClr val="tx1">
                    <a:lumMod val="85000"/>
                    <a:lumOff val="15000"/>
                  </a:schemeClr>
                </a:solidFill>
                <a:latin typeface="Times New Roman" panose="02020603050405020304" pitchFamily="18" charset="0"/>
                <a:ea typeface="標楷體" panose="03000509000000000000" pitchFamily="65" charset="-120"/>
                <a:cs typeface="+mn-ea"/>
                <a:sym typeface="+mn-lt"/>
              </a:endParaRPr>
            </a:p>
          </p:txBody>
        </p:sp>
      </p:grpSp>
      <p:grpSp>
        <p:nvGrpSpPr>
          <p:cNvPr id="18" name="组合 17"/>
          <p:cNvGrpSpPr/>
          <p:nvPr/>
        </p:nvGrpSpPr>
        <p:grpSpPr>
          <a:xfrm>
            <a:off x="754784" y="123985"/>
            <a:ext cx="3914036" cy="1016369"/>
            <a:chOff x="852756" y="165790"/>
            <a:chExt cx="3914036" cy="1016369"/>
          </a:xfrm>
        </p:grpSpPr>
        <p:sp>
          <p:nvSpPr>
            <p:cNvPr id="19" name="文本框 18">
              <a:extLst>
                <a:ext uri="{FF2B5EF4-FFF2-40B4-BE49-F238E27FC236}">
                  <a16:creationId xmlns:a16="http://schemas.microsoft.com/office/drawing/2014/main" id="{9B93AB08-CB71-4FDC-86E4-02FB8A6CC260}"/>
                </a:ext>
              </a:extLst>
            </p:cNvPr>
            <p:cNvSpPr txBox="1"/>
            <p:nvPr/>
          </p:nvSpPr>
          <p:spPr>
            <a:xfrm>
              <a:off x="852756" y="165790"/>
              <a:ext cx="3550557" cy="595419"/>
            </a:xfrm>
            <a:prstGeom prst="rect">
              <a:avLst/>
            </a:prstGeom>
            <a:noFill/>
          </p:spPr>
          <p:txBody>
            <a:bodyPr wrap="square" rtlCol="0">
              <a:spAutoFit/>
            </a:bodyPr>
            <a:lstStyle/>
            <a:p>
              <a:pPr defTabSz="457200">
                <a:lnSpc>
                  <a:spcPct val="150000"/>
                </a:lnSpc>
              </a:pPr>
              <a:r>
                <a:rPr lang="en-US" altLang="zh-TW" sz="2400" b="1" dirty="0">
                  <a:ea typeface="源泉圓體 TTF Heavy" panose="020B0A00000000000000"/>
                  <a:cs typeface="+mn-ea"/>
                  <a:sym typeface="+mn-lt"/>
                </a:rPr>
                <a:t>BERT Classifier</a:t>
              </a:r>
              <a:endParaRPr lang="zh-CN" altLang="en-US" sz="2400" b="1" dirty="0">
                <a:cs typeface="+mn-ea"/>
                <a:sym typeface="+mn-lt"/>
              </a:endParaRPr>
            </a:p>
          </p:txBody>
        </p:sp>
        <p:sp>
          <p:nvSpPr>
            <p:cNvPr id="20" name="文本框 19">
              <a:extLst>
                <a:ext uri="{FF2B5EF4-FFF2-40B4-BE49-F238E27FC236}">
                  <a16:creationId xmlns:a16="http://schemas.microsoft.com/office/drawing/2014/main" id="{A92A4A3F-B186-4633-B3C4-EBD531B319B1}"/>
                </a:ext>
              </a:extLst>
            </p:cNvPr>
            <p:cNvSpPr txBox="1"/>
            <p:nvPr/>
          </p:nvSpPr>
          <p:spPr>
            <a:xfrm>
              <a:off x="885030" y="665414"/>
              <a:ext cx="3881762" cy="516745"/>
            </a:xfrm>
            <a:prstGeom prst="rect">
              <a:avLst/>
            </a:prstGeom>
            <a:noFill/>
          </p:spPr>
          <p:txBody>
            <a:bodyPr wrap="square" rtlCol="0">
              <a:spAutoFit/>
            </a:bodyPr>
            <a:lstStyle/>
            <a:p>
              <a:pPr>
                <a:lnSpc>
                  <a:spcPct val="120000"/>
                </a:lnSpc>
                <a:spcBef>
                  <a:spcPct val="0"/>
                </a:spcBef>
              </a:pPr>
              <a:r>
                <a:rPr lang="de-DE" altLang="zh-TW" sz="1200" b="1" dirty="0">
                  <a:solidFill>
                    <a:schemeClr val="bg1">
                      <a:lumMod val="65000"/>
                    </a:schemeClr>
                  </a:solidFill>
                  <a:cs typeface="+mn-ea"/>
                </a:rPr>
                <a:t>B</a:t>
              </a:r>
              <a:r>
                <a:rPr lang="de-DE" altLang="zh-TW" sz="1200" dirty="0">
                  <a:solidFill>
                    <a:schemeClr val="bg1">
                      <a:lumMod val="65000"/>
                    </a:schemeClr>
                  </a:solidFill>
                  <a:cs typeface="+mn-ea"/>
                </a:rPr>
                <a:t>idirectional </a:t>
              </a:r>
              <a:r>
                <a:rPr lang="de-DE" altLang="zh-TW" sz="1200" b="1" dirty="0">
                  <a:solidFill>
                    <a:schemeClr val="bg1">
                      <a:lumMod val="65000"/>
                    </a:schemeClr>
                  </a:solidFill>
                  <a:cs typeface="+mn-ea"/>
                </a:rPr>
                <a:t>E</a:t>
              </a:r>
              <a:r>
                <a:rPr lang="de-DE" altLang="zh-TW" sz="1200" dirty="0">
                  <a:solidFill>
                    <a:schemeClr val="bg1">
                      <a:lumMod val="65000"/>
                    </a:schemeClr>
                  </a:solidFill>
                  <a:cs typeface="+mn-ea"/>
                </a:rPr>
                <a:t>ncoder </a:t>
              </a:r>
              <a:r>
                <a:rPr lang="de-DE" altLang="zh-TW" sz="1200" b="1" dirty="0">
                  <a:solidFill>
                    <a:schemeClr val="bg1">
                      <a:lumMod val="65000"/>
                    </a:schemeClr>
                  </a:solidFill>
                  <a:cs typeface="+mn-ea"/>
                </a:rPr>
                <a:t>R</a:t>
              </a:r>
              <a:r>
                <a:rPr lang="de-DE" altLang="zh-TW" sz="1200" dirty="0">
                  <a:solidFill>
                    <a:schemeClr val="bg1">
                      <a:lumMod val="65000"/>
                    </a:schemeClr>
                  </a:solidFill>
                  <a:cs typeface="+mn-ea"/>
                </a:rPr>
                <a:t>epresentations from </a:t>
              </a:r>
              <a:r>
                <a:rPr lang="de-DE" altLang="zh-TW" sz="1200" b="1" dirty="0">
                  <a:solidFill>
                    <a:schemeClr val="bg1">
                      <a:lumMod val="65000"/>
                    </a:schemeClr>
                  </a:solidFill>
                  <a:cs typeface="+mn-ea"/>
                </a:rPr>
                <a:t>T</a:t>
              </a:r>
              <a:r>
                <a:rPr lang="de-DE" altLang="zh-TW" sz="1200" dirty="0">
                  <a:solidFill>
                    <a:schemeClr val="bg1">
                      <a:lumMod val="65000"/>
                    </a:schemeClr>
                  </a:solidFill>
                  <a:cs typeface="+mn-ea"/>
                </a:rPr>
                <a:t>ransformers and </a:t>
              </a:r>
              <a:r>
                <a:rPr lang="de-DE" altLang="zh-TW" sz="1200" b="1" dirty="0">
                  <a:solidFill>
                    <a:schemeClr val="bg1">
                      <a:lumMod val="65000"/>
                    </a:schemeClr>
                  </a:solidFill>
                  <a:cs typeface="+mn-ea"/>
                  <a:sym typeface="+mn-lt"/>
                </a:rPr>
                <a:t>L</a:t>
              </a:r>
              <a:r>
                <a:rPr lang="de-DE" altLang="zh-CN" sz="1200" dirty="0">
                  <a:solidFill>
                    <a:schemeClr val="bg1">
                      <a:lumMod val="65000"/>
                    </a:schemeClr>
                  </a:solidFill>
                  <a:cs typeface="+mn-ea"/>
                  <a:sym typeface="+mn-lt"/>
                </a:rPr>
                <a:t>inear </a:t>
              </a:r>
              <a:r>
                <a:rPr lang="de-DE" altLang="zh-CN" sz="1200" b="1" dirty="0">
                  <a:solidFill>
                    <a:schemeClr val="bg1">
                      <a:lumMod val="65000"/>
                    </a:schemeClr>
                  </a:solidFill>
                  <a:cs typeface="+mn-ea"/>
                  <a:sym typeface="+mn-lt"/>
                </a:rPr>
                <a:t>C</a:t>
              </a:r>
              <a:r>
                <a:rPr lang="de-DE" altLang="zh-CN" sz="1200" dirty="0">
                  <a:solidFill>
                    <a:schemeClr val="bg1">
                      <a:lumMod val="65000"/>
                    </a:schemeClr>
                  </a:solidFill>
                  <a:cs typeface="+mn-ea"/>
                  <a:sym typeface="+mn-lt"/>
                </a:rPr>
                <a:t>lassifier</a:t>
              </a:r>
              <a:endParaRPr lang="zh-CN" altLang="zh-CN" sz="1200" dirty="0">
                <a:solidFill>
                  <a:schemeClr val="bg1">
                    <a:lumMod val="65000"/>
                  </a:schemeClr>
                </a:solidFill>
                <a:cs typeface="+mn-ea"/>
                <a:sym typeface="+mn-lt"/>
              </a:endParaRPr>
            </a:p>
          </p:txBody>
        </p:sp>
      </p:grpSp>
      <p:grpSp>
        <p:nvGrpSpPr>
          <p:cNvPr id="3" name="群組 2"/>
          <p:cNvGrpSpPr/>
          <p:nvPr/>
        </p:nvGrpSpPr>
        <p:grpSpPr>
          <a:xfrm>
            <a:off x="582904" y="2016232"/>
            <a:ext cx="4512633" cy="2844845"/>
            <a:chOff x="528234" y="2528046"/>
            <a:chExt cx="4080778" cy="2596711"/>
          </a:xfrm>
        </p:grpSpPr>
        <p:pic>
          <p:nvPicPr>
            <p:cNvPr id="5" name="圖片 4">
              <a:extLst>
                <a:ext uri="{FF2B5EF4-FFF2-40B4-BE49-F238E27FC236}">
                  <a16:creationId xmlns:a16="http://schemas.microsoft.com/office/drawing/2014/main" id="{BB031460-78A0-46A0-89A4-BFC96EB782E4}"/>
                </a:ext>
              </a:extLst>
            </p:cNvPr>
            <p:cNvPicPr>
              <a:picLocks noChangeAspect="1"/>
            </p:cNvPicPr>
            <p:nvPr/>
          </p:nvPicPr>
          <p:blipFill rotWithShape="1">
            <a:blip r:embed="rId3"/>
            <a:srcRect t="12745"/>
            <a:stretch/>
          </p:blipFill>
          <p:spPr>
            <a:xfrm>
              <a:off x="528234" y="2528046"/>
              <a:ext cx="4080778" cy="2596711"/>
            </a:xfrm>
            <a:prstGeom prst="rect">
              <a:avLst/>
            </a:prstGeom>
          </p:spPr>
        </p:pic>
        <p:pic>
          <p:nvPicPr>
            <p:cNvPr id="2" name="圖片 1"/>
            <p:cNvPicPr>
              <a:picLocks noChangeAspect="1"/>
            </p:cNvPicPr>
            <p:nvPr/>
          </p:nvPicPr>
          <p:blipFill>
            <a:blip r:embed="rId4"/>
            <a:stretch>
              <a:fillRect/>
            </a:stretch>
          </p:blipFill>
          <p:spPr>
            <a:xfrm>
              <a:off x="1682644" y="2787774"/>
              <a:ext cx="2926368" cy="514824"/>
            </a:xfrm>
            <a:prstGeom prst="rect">
              <a:avLst/>
            </a:prstGeom>
          </p:spPr>
        </p:pic>
      </p:grpSp>
    </p:spTree>
    <p:extLst>
      <p:ext uri="{BB962C8B-B14F-4D97-AF65-F5344CB8AC3E}">
        <p14:creationId xmlns:p14="http://schemas.microsoft.com/office/powerpoint/2010/main" val="3205856282"/>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C4167293-66FC-42C1-B370-34AFFFBEB1DE"/>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项目申报"/>
</p:tagLst>
</file>

<file path=ppt/tags/tag2.xml><?xml version="1.0" encoding="utf-8"?>
<p:tagLst xmlns:a="http://schemas.openxmlformats.org/drawingml/2006/main" xmlns:r="http://schemas.openxmlformats.org/officeDocument/2006/relationships" xmlns:p="http://schemas.openxmlformats.org/presentationml/2006/main">
  <p:tag name="MH" val="20160801195634"/>
  <p:tag name="MH_LIBRARY" val="GRAPHIC"/>
  <p:tag name="MH_TYPE" val="SubTitle"/>
  <p:tag name="MH_ORDER" val="1"/>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xaip44it">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1469</Words>
  <Application>Microsoft Office PowerPoint</Application>
  <PresentationFormat>寬螢幕</PresentationFormat>
  <Paragraphs>240</Paragraphs>
  <Slides>18</Slides>
  <Notes>18</Notes>
  <HiddenSlides>0</HiddenSlides>
  <MMClips>0</MMClips>
  <ScaleCrop>false</ScaleCrop>
  <HeadingPairs>
    <vt:vector size="4" baseType="variant">
      <vt:variant>
        <vt:lpstr>佈景主題</vt:lpstr>
      </vt:variant>
      <vt:variant>
        <vt:i4>2</vt:i4>
      </vt:variant>
      <vt:variant>
        <vt:lpstr>投影片標題</vt:lpstr>
      </vt:variant>
      <vt:variant>
        <vt:i4>18</vt:i4>
      </vt:variant>
    </vt:vector>
  </HeadingPairs>
  <TitlesOfParts>
    <vt:vector size="20" baseType="lpstr">
      <vt:lpstr>第一PPT，www.1ppt.com</vt:lpstr>
      <vt:lpstr>自定义设计方案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极简商业计划书</dc:title>
  <dc:creator/>
  <cp:keywords>www.1ppt.com</cp:keywords>
  <dc:description>www.1ppt.com</dc:description>
  <cp:lastModifiedBy>卓冠廷</cp:lastModifiedBy>
  <cp:revision>133</cp:revision>
  <dcterms:created xsi:type="dcterms:W3CDTF">2020-06-11T09:12:31Z</dcterms:created>
  <dcterms:modified xsi:type="dcterms:W3CDTF">2024-11-02T09:12:07Z</dcterms:modified>
</cp:coreProperties>
</file>