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1" r:id="rId3"/>
    <p:sldId id="317" r:id="rId4"/>
    <p:sldId id="343" r:id="rId5"/>
    <p:sldId id="344" r:id="rId6"/>
    <p:sldId id="345" r:id="rId7"/>
    <p:sldId id="346" r:id="rId8"/>
    <p:sldId id="347" r:id="rId9"/>
    <p:sldId id="348" r:id="rId10"/>
    <p:sldId id="350" r:id="rId11"/>
    <p:sldId id="351" r:id="rId12"/>
    <p:sldId id="352" r:id="rId13"/>
    <p:sldId id="354" r:id="rId14"/>
    <p:sldId id="353" r:id="rId15"/>
  </p:sldIdLst>
  <p:sldSz cx="9144000" cy="5143500" type="screen16x9"/>
  <p:notesSz cx="6858000" cy="9144000"/>
  <p:embeddedFontLst>
    <p:embeddedFont>
      <p:font typeface="Montserrat" panose="02020500000000000000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A0000"/>
    <a:srgbClr val="F8F200"/>
    <a:srgbClr val="70EB5B"/>
    <a:srgbClr val="7BDB6A"/>
    <a:srgbClr val="FFC1C1"/>
    <a:srgbClr val="FF4B21"/>
    <a:srgbClr val="FF33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92513-287F-486D-B8A0-357DD50993E4}">
  <a:tblStyle styleId="{4BA92513-287F-486D-B8A0-357DD509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07" autoAdjust="0"/>
  </p:normalViewPr>
  <p:slideViewPr>
    <p:cSldViewPr snapToGrid="0" showGuides="1">
      <p:cViewPr varScale="1">
        <p:scale>
          <a:sx n="121" d="100"/>
          <a:sy n="121" d="100"/>
        </p:scale>
        <p:origin x="3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7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79B86C-274F-4718-99D5-03A6F7177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3465A-A525-467C-AEF2-74E79B2D85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1C0C-CBA2-43E1-922A-5755E345DFB5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F6E7-CD2B-43D4-A9F0-FC8D430A87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5F01C-D32A-4D9F-846C-4D3A7700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B895-C681-4456-A126-6340BCD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1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50"/>
            <a:ext cx="9144000" cy="25716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860C54-2BA2-48E3-8B74-EE5AF7CD4D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1B0DFC-64B6-47F1-9F7E-0711C9D40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3797" y="3977889"/>
            <a:ext cx="2133547" cy="322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FA177A-0CE2-4C09-B1C9-A3F3F9304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documentation/ma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082493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/>
              <a:t>Yelp Restaurant Recommendation Model </a:t>
            </a:r>
            <a:endParaRPr lang="en" sz="2400" dirty="0"/>
          </a:p>
        </p:txBody>
      </p:sp>
      <p:sp>
        <p:nvSpPr>
          <p:cNvPr id="3" name="Shape 70">
            <a:extLst>
              <a:ext uri="{FF2B5EF4-FFF2-40B4-BE49-F238E27FC236}">
                <a16:creationId xmlns:a16="http://schemas.microsoft.com/office/drawing/2014/main" id="{E07B9B76-CA9F-41F4-BABD-3CD8BCF941AD}"/>
              </a:ext>
            </a:extLst>
          </p:cNvPr>
          <p:cNvSpPr txBox="1">
            <a:spLocks/>
          </p:cNvSpPr>
          <p:nvPr/>
        </p:nvSpPr>
        <p:spPr>
          <a:xfrm>
            <a:off x="1139200" y="3292377"/>
            <a:ext cx="3936541" cy="1095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solidFill>
                  <a:srgbClr val="FF4B21"/>
                </a:solidFill>
              </a:rPr>
              <a:t>EECE 5698</a:t>
            </a:r>
          </a:p>
          <a:p>
            <a:r>
              <a:rPr lang="en-US" sz="1200" dirty="0">
                <a:solidFill>
                  <a:srgbClr val="FF4B21"/>
                </a:solidFill>
              </a:rPr>
              <a:t>Spring 2019</a:t>
            </a:r>
          </a:p>
          <a:p>
            <a:r>
              <a:rPr lang="en-US" sz="1200" dirty="0">
                <a:solidFill>
                  <a:srgbClr val="FF4B21"/>
                </a:solidFill>
              </a:rPr>
              <a:t>Sai Sneha Yachamaneni</a:t>
            </a:r>
          </a:p>
          <a:p>
            <a:r>
              <a:rPr lang="en-US" sz="1200" dirty="0" err="1">
                <a:solidFill>
                  <a:srgbClr val="FF4B21"/>
                </a:solidFill>
              </a:rPr>
              <a:t>Kuan-Chih</a:t>
            </a:r>
            <a:r>
              <a:rPr lang="en-US" sz="1200" dirty="0">
                <a:solidFill>
                  <a:srgbClr val="FF4B21"/>
                </a:solidFill>
              </a:rPr>
              <a:t> Lee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11D-7F3A-4A95-A364-95F8611D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3769-221C-47E7-8561-A90EFE0EA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2785D-C647-4EF8-B33E-F858DE49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37" y="1411582"/>
            <a:ext cx="7572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9A26-498F-47F9-8131-B2498AE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Case III: Bias RSVD With 3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33C17-9F8A-43C6-9027-D2873B122F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E5F93-C84F-4833-A141-933AF5C360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07" y="1571503"/>
            <a:ext cx="3841750" cy="26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76F3D39-0130-4A12-96B3-7B69A41B93A7}"/>
              </a:ext>
            </a:extLst>
          </p:cNvPr>
          <p:cNvSpPr txBox="1"/>
          <p:nvPr/>
        </p:nvSpPr>
        <p:spPr>
          <a:xfrm>
            <a:off x="5219657" y="2220009"/>
            <a:ext cx="3045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6 nodes is better than 3 nodes </a:t>
            </a:r>
            <a:endParaRPr lang="zh-TW" altLang="en-US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43AC6A-247F-4C65-B18C-B42C101D41B8}"/>
              </a:ext>
            </a:extLst>
          </p:cNvPr>
          <p:cNvSpPr txBox="1"/>
          <p:nvPr/>
        </p:nvSpPr>
        <p:spPr>
          <a:xfrm>
            <a:off x="5219657" y="3305208"/>
            <a:ext cx="304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Communication issue as requesting more nodes??</a:t>
            </a:r>
            <a:endParaRPr lang="zh-TW" altLang="en-US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063BD7-3C10-4654-91B4-DD4E8C83D28C}"/>
              </a:ext>
            </a:extLst>
          </p:cNvPr>
          <p:cNvSpPr txBox="1"/>
          <p:nvPr/>
        </p:nvSpPr>
        <p:spPr>
          <a:xfrm>
            <a:off x="5219657" y="2654887"/>
            <a:ext cx="304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Using single local model, program will crash because of space issue!</a:t>
            </a:r>
            <a:endParaRPr lang="zh-TW" altLang="en-US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6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C6B8-DE54-4685-A8E2-0E0BDA0A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2142-FF82-4642-B674-4B62726A5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dirty="0"/>
              <a:t>SVD++ is more time cost than Bias-RSVD model</a:t>
            </a:r>
          </a:p>
          <a:p>
            <a:r>
              <a:rPr lang="en-US" altLang="zh-TW" sz="1800" dirty="0"/>
              <a:t>This project implements two different SVD based models as well as </a:t>
            </a:r>
          </a:p>
          <a:p>
            <a:pPr>
              <a:buNone/>
            </a:pPr>
            <a:r>
              <a:rPr lang="en-US" altLang="zh-TW" sz="1800" dirty="0"/>
              <a:t>  leverages the power of parallelism between interactive and local mode.</a:t>
            </a:r>
          </a:p>
          <a:p>
            <a:r>
              <a:rPr lang="en-US" altLang="zh-TW" sz="1800" dirty="0"/>
              <a:t>Grid search is expensive especially for big dataset</a:t>
            </a:r>
          </a:p>
          <a:p>
            <a:r>
              <a:rPr lang="en-US" sz="1800" dirty="0"/>
              <a:t>Geography information is a good feature and is effective to improve   </a:t>
            </a:r>
          </a:p>
          <a:p>
            <a:pPr>
              <a:buNone/>
            </a:pPr>
            <a:r>
              <a:rPr lang="en-US" sz="1800" dirty="0"/>
              <a:t>  accuracy.</a:t>
            </a:r>
          </a:p>
          <a:p>
            <a:r>
              <a:rPr lang="en-US" sz="1800" dirty="0"/>
              <a:t>6 nodes parallelism is better than 3 nodes parallelism, and single local model will crash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8C4F9-314F-4134-B4F1-2A6F7E751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29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C6B8-DE54-4685-A8E2-0E0BDA0A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2142-FF82-4642-B674-4B62726A5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800" dirty="0"/>
              <a:t>Reference </a:t>
            </a:r>
          </a:p>
          <a:p>
            <a:pPr>
              <a:buNone/>
            </a:pPr>
            <a:endParaRPr lang="en-US" altLang="zh-TW" sz="1800" dirty="0"/>
          </a:p>
          <a:p>
            <a:pPr algn="just"/>
            <a:r>
              <a:rPr lang="en-US" altLang="zh-TW" sz="1800" u="sng" dirty="0">
                <a:hlinkClick r:id="rId2"/>
              </a:rPr>
              <a:t>https://www.yelp.com/dataset/documentation/main</a:t>
            </a:r>
            <a:endParaRPr lang="en-US" altLang="zh-TW" sz="1800" dirty="0"/>
          </a:p>
          <a:p>
            <a:pPr algn="just"/>
            <a:r>
              <a:rPr lang="en-US" altLang="zh-TW" sz="1800" dirty="0"/>
              <a:t>https://www.cs.rochester.edu/twiki/pub/Main/HarpSeminar/Factorization_Meets_the_Neighborhood-_a_Multifaceted_Collaborative_Filtering_Model.pdf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8C4F9-314F-4134-B4F1-2A6F7E751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35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1111-B390-4C3F-A7BB-8154CF19A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AAD27-6C4E-4297-92DD-074602F5B6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157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C220-89AB-46A2-85D7-38A516F4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480F-A0A6-49B0-918D-3A7357FFB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/>
              <a:t>For diners, the decision of selecting a restaurant in the location they are is often very confusing process</a:t>
            </a:r>
          </a:p>
          <a:p>
            <a:pPr algn="just"/>
            <a:r>
              <a:rPr lang="en-US" sz="1800" dirty="0"/>
              <a:t>In a recent survey conducted, it’s been shown that 94% of diners will choose restaurants based on online reviews</a:t>
            </a:r>
          </a:p>
          <a:p>
            <a:pPr algn="just"/>
            <a:r>
              <a:rPr lang="en-US" sz="1800" dirty="0"/>
              <a:t>Yelp is very good at providing this kind of recommendations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FFF4-4BEA-4753-951F-9D5B6737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5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920590-09CC-4B83-916A-B6AC7B0C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0623" y="1648918"/>
            <a:ext cx="1528997" cy="14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2400" dirty="0"/>
              <a:t>Problem Statement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80220" y="1644812"/>
            <a:ext cx="5376412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/>
            <a:r>
              <a:rPr lang="en-US" sz="1800" dirty="0"/>
              <a:t>Yelp is one of the mostly used service by the citizens of the USA for providing business reviews with their own experience</a:t>
            </a:r>
          </a:p>
          <a:p>
            <a:pPr marL="457200" lvl="0" indent="-381000" algn="just"/>
            <a:r>
              <a:rPr lang="en-US" sz="1800" dirty="0"/>
              <a:t>Yelp helps businesses like restaurants, hotels </a:t>
            </a:r>
            <a:r>
              <a:rPr lang="en-US" sz="1800" dirty="0" err="1"/>
              <a:t>etc</a:t>
            </a:r>
            <a:r>
              <a:rPr lang="en-US" sz="1800" dirty="0"/>
              <a:t> to establish their business page on their website</a:t>
            </a:r>
          </a:p>
          <a:p>
            <a:pPr marL="457200" indent="-381000" algn="just"/>
            <a:r>
              <a:rPr lang="en-US" sz="1800" dirty="0"/>
              <a:t>Our project is to build a Restaurant Recommendation Model using dataset provided by </a:t>
            </a:r>
            <a:r>
              <a:rPr lang="en-US" sz="1800" dirty="0" err="1"/>
              <a:t>Yelp_Data_Challenge</a:t>
            </a:r>
            <a:endParaRPr lang="en-US" sz="1800" dirty="0"/>
          </a:p>
          <a:p>
            <a:pPr marL="457200" lvl="0" indent="-381000" algn="just"/>
            <a:endParaRPr lang="en-US" sz="14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 panose="020B0604020202020204" charset="0"/>
                <a:ea typeface="Cambria Math" panose="02040503050406030204" pitchFamily="18" charset="0"/>
              </a:rPr>
              <a:t>3</a:t>
            </a:fld>
            <a:endParaRPr lang="en" dirty="0">
              <a:latin typeface="Montserrat" panose="020B0604020202020204" charset="0"/>
              <a:ea typeface="Cambria Math" panose="02040503050406030204" pitchFamily="18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42BC7E9-DDE1-488F-88C9-2D431D35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807717" y="3066480"/>
            <a:ext cx="1233058" cy="6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790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6E2E-794A-4688-834E-1DEADBB2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Preparation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F0676-C276-457A-83B1-32FA93467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Below are the json files which we have used in our project</a:t>
            </a:r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Perform inner join based on </a:t>
            </a:r>
            <a:r>
              <a:rPr lang="en-US" sz="1800" dirty="0" err="1"/>
              <a:t>business_id</a:t>
            </a:r>
            <a:r>
              <a:rPr lang="en-US" sz="1800" dirty="0"/>
              <a:t>  between review and business</a:t>
            </a:r>
          </a:p>
          <a:p>
            <a:r>
              <a:rPr lang="en-US" sz="1800" dirty="0"/>
              <a:t>Filter records based on location, extract records where state is </a:t>
            </a:r>
            <a:r>
              <a:rPr lang="en-US" sz="1800" b="1" dirty="0"/>
              <a:t>Nevada</a:t>
            </a:r>
            <a:r>
              <a:rPr lang="en-US" sz="1800" dirty="0"/>
              <a:t>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C804-0335-4B00-BCC7-3BB394DBD3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EB398-9A56-472E-8C50-232ABEF3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36841"/>
              </p:ext>
            </p:extLst>
          </p:nvPr>
        </p:nvGraphicFramePr>
        <p:xfrm>
          <a:off x="1155644" y="2291202"/>
          <a:ext cx="6854825" cy="502920"/>
        </p:xfrm>
        <a:graphic>
          <a:graphicData uri="http://schemas.openxmlformats.org/drawingml/2006/table">
            <a:tbl>
              <a:tblPr firstRow="1" firstCol="1" bandRow="1">
                <a:tableStyleId>{4BA92513-287F-486D-B8A0-357DD50993E4}</a:tableStyleId>
              </a:tblPr>
              <a:tblGrid>
                <a:gridCol w="1126812">
                  <a:extLst>
                    <a:ext uri="{9D8B030D-6E8A-4147-A177-3AD203B41FA5}">
                      <a16:colId xmlns:a16="http://schemas.microsoft.com/office/drawing/2014/main" val="2906128514"/>
                    </a:ext>
                  </a:extLst>
                </a:gridCol>
                <a:gridCol w="5728013">
                  <a:extLst>
                    <a:ext uri="{9D8B030D-6E8A-4147-A177-3AD203B41FA5}">
                      <a16:colId xmlns:a16="http://schemas.microsoft.com/office/drawing/2014/main" val="2360317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Review.json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Contains full review text data including the </a:t>
                      </a:r>
                      <a:r>
                        <a:rPr lang="en-US" sz="1100" dirty="0" err="1">
                          <a:effectLst/>
                        </a:rPr>
                        <a:t>user_id</a:t>
                      </a:r>
                      <a:r>
                        <a:rPr lang="en-US" sz="1100" dirty="0">
                          <a:effectLst/>
                        </a:rPr>
                        <a:t> that wrote the review and the </a:t>
                      </a:r>
                      <a:r>
                        <a:rPr lang="en-US" sz="1100" dirty="0" err="1">
                          <a:effectLst/>
                        </a:rPr>
                        <a:t>business_id</a:t>
                      </a:r>
                      <a:r>
                        <a:rPr lang="en-US" sz="1100" dirty="0">
                          <a:effectLst/>
                        </a:rPr>
                        <a:t> the review is written for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465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 err="1">
                          <a:effectLst/>
                        </a:rPr>
                        <a:t>Business.json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Contains business data including location data, attributes, and categories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118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9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DCD3-5B7D-406C-BF7F-CBC1C52B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Proposed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7E7021-A378-47C2-B24B-D714E5FFE6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/>
                      <m:t>SE</m:t>
                    </m:r>
                    <m:d>
                      <m:dPr>
                        <m:ctrlPr>
                          <a:rPr lang="zh-TW" altLang="zh-TW" sz="18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800"/>
                          <m:t>U</m:t>
                        </m:r>
                        <m:r>
                          <a:rPr lang="en-US" altLang="zh-TW" sz="18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800"/>
                          <m:t>V</m:t>
                        </m:r>
                      </m:e>
                    </m:d>
                    <m:r>
                      <a:rPr lang="en-US" altLang="zh-TW" sz="1800" i="1"/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sz="1800" i="1"/>
                        </m:ctrlPr>
                      </m:naryPr>
                      <m:sub>
                        <m:r>
                          <a:rPr lang="en-US" altLang="zh-TW" sz="1800" i="1"/>
                          <m:t>𝑖</m:t>
                        </m:r>
                        <m:r>
                          <a:rPr lang="en-US" altLang="zh-TW" sz="1800" i="1"/>
                          <m:t>,</m:t>
                        </m:r>
                        <m:r>
                          <a:rPr lang="en-US" altLang="zh-TW" sz="1800" i="1"/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TW" altLang="zh-TW" sz="1800" i="1"/>
                            </m:ctrlPr>
                          </m:sSupPr>
                          <m:e>
                            <m:r>
                              <a:rPr lang="en-US" altLang="zh-TW" sz="1800" i="1"/>
                              <m:t>(</m:t>
                            </m:r>
                            <m:sSubSup>
                              <m:sSubSupPr>
                                <m:ctrlPr>
                                  <a:rPr lang="zh-TW" altLang="zh-TW" sz="1800" i="1"/>
                                </m:ctrlPr>
                              </m:sSubSupPr>
                              <m:e>
                                <m:r>
                                  <a:rPr lang="en-US" altLang="zh-TW" sz="1800" i="1"/>
                                  <m:t>𝑢</m:t>
                                </m:r>
                              </m:e>
                              <m:sub>
                                <m:r>
                                  <a:rPr lang="en-US" altLang="zh-TW" sz="1800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1800" i="1"/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1800" i="1"/>
                                </m:ctrlPr>
                              </m:sSubPr>
                              <m:e>
                                <m:r>
                                  <a:rPr lang="en-US" altLang="zh-TW" sz="1800" i="1"/>
                                  <m:t>𝑉</m:t>
                                </m:r>
                              </m:e>
                              <m:sub>
                                <m:r>
                                  <a:rPr lang="en-US" altLang="zh-TW" sz="1800" i="1"/>
                                  <m:t>𝑗</m:t>
                                </m:r>
                              </m:sub>
                            </m:sSub>
                            <m:r>
                              <a:rPr lang="en-US" altLang="zh-TW" sz="1800" i="1"/>
                              <m:t>+</m:t>
                            </m:r>
                            <m:r>
                              <a:rPr lang="en-US" altLang="zh-TW" sz="1800" i="1"/>
                              <m:t>𝜇</m:t>
                            </m:r>
                            <m:r>
                              <a:rPr lang="en-US" altLang="zh-TW" sz="1800" i="1"/>
                              <m:t>+ </m:t>
                            </m:r>
                            <m:sSub>
                              <m:sSubPr>
                                <m:ctrlPr>
                                  <a:rPr lang="zh-TW" altLang="zh-TW" sz="1800" i="1"/>
                                </m:ctrlPr>
                              </m:sSubPr>
                              <m:e>
                                <m:r>
                                  <a:rPr lang="en-US" altLang="zh-TW" sz="1800" i="1"/>
                                  <m:t>𝑏</m:t>
                                </m:r>
                              </m:e>
                              <m:sub>
                                <m:r>
                                  <a:rPr lang="en-US" altLang="zh-TW" sz="1800" i="1"/>
                                  <m:t>𝑖</m:t>
                                </m:r>
                              </m:sub>
                            </m:sSub>
                            <m:r>
                              <a:rPr lang="en-US" altLang="zh-TW" sz="1800" i="1"/>
                              <m:t>+</m:t>
                            </m:r>
                            <m:sSub>
                              <m:sSubPr>
                                <m:ctrlPr>
                                  <a:rPr lang="zh-TW" altLang="zh-TW" sz="1800" i="1"/>
                                </m:ctrlPr>
                              </m:sSubPr>
                              <m:e>
                                <m:r>
                                  <a:rPr lang="en-US" altLang="zh-TW" sz="1800" i="1"/>
                                  <m:t>𝑏</m:t>
                                </m:r>
                              </m:e>
                              <m:sub>
                                <m:r>
                                  <a:rPr lang="en-US" altLang="zh-TW" sz="1800" i="1"/>
                                  <m:t>𝑗</m:t>
                                </m:r>
                              </m:sub>
                            </m:sSub>
                            <m:r>
                              <a:rPr lang="en-US" altLang="zh-TW" sz="1800" i="1"/>
                              <m:t>−</m:t>
                            </m:r>
                            <m:sSub>
                              <m:sSubPr>
                                <m:ctrlPr>
                                  <a:rPr lang="zh-TW" altLang="zh-TW" sz="1800" i="1"/>
                                </m:ctrlPr>
                              </m:sSubPr>
                              <m:e>
                                <m:r>
                                  <a:rPr lang="en-US" altLang="zh-TW" sz="1800" i="1"/>
                                  <m:t>𝑟</m:t>
                                </m:r>
                              </m:e>
                              <m:sub>
                                <m:r>
                                  <a:rPr lang="en-US" altLang="zh-TW" sz="1800" i="1"/>
                                  <m:t>𝑖𝑗</m:t>
                                </m:r>
                              </m:sub>
                            </m:sSub>
                            <m:r>
                              <a:rPr lang="en-US" altLang="zh-TW" sz="1800" i="1"/>
                              <m:t>)</m:t>
                            </m:r>
                          </m:e>
                          <m:sup>
                            <m:r>
                              <a:rPr lang="en-US" altLang="zh-TW" sz="1800" i="1"/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sz="1800"/>
                      <m:t>+ </m:t>
                    </m:r>
                    <m:sSub>
                      <m:sSubPr>
                        <m:ctrlPr>
                          <a:rPr lang="zh-TW" altLang="zh-TW" sz="1800" i="1"/>
                        </m:ctrlPr>
                      </m:sSubPr>
                      <m:e>
                        <m:r>
                          <a:rPr lang="en-US" altLang="zh-TW" sz="1800" i="1"/>
                          <m:t>𝜆</m:t>
                        </m:r>
                      </m:e>
                      <m:sub>
                        <m:r>
                          <a:rPr lang="en-US" altLang="zh-TW" sz="1800" i="1"/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sz="1800" i="1"/>
                        </m:ctrlPr>
                      </m:dPr>
                      <m:e>
                        <m:sSup>
                          <m:sSupPr>
                            <m:ctrlPr>
                              <a:rPr lang="zh-TW" altLang="zh-TW" sz="1800" i="1"/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TW" altLang="zh-TW" sz="1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/>
                                    </m:ctrlPr>
                                  </m:sSubPr>
                                  <m:e>
                                    <m:r>
                                      <a:rPr lang="en-US" altLang="zh-TW" sz="1800" i="1"/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sz="1800" i="1"/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1800" i="1"/>
                              <m:t>2</m:t>
                            </m:r>
                          </m:sup>
                        </m:sSup>
                        <m:r>
                          <a:rPr lang="en-US" altLang="zh-TW" sz="1800" i="1"/>
                          <m:t>+</m:t>
                        </m:r>
                        <m:sSup>
                          <m:sSupPr>
                            <m:ctrlPr>
                              <a:rPr lang="zh-TW" altLang="zh-TW" sz="1800" i="1"/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TW" altLang="zh-TW" sz="1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/>
                                    </m:ctrlPr>
                                  </m:sSubPr>
                                  <m:e>
                                    <m:r>
                                      <a:rPr lang="en-US" altLang="zh-TW" sz="1800" i="1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1800" i="1"/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1800" i="1"/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800" i="1"/>
                      <m:t>+ </m:t>
                    </m:r>
                    <m:sSub>
                      <m:sSubPr>
                        <m:ctrlPr>
                          <a:rPr lang="zh-TW" altLang="zh-TW" sz="1800" i="1"/>
                        </m:ctrlPr>
                      </m:sSubPr>
                      <m:e>
                        <m:r>
                          <a:rPr lang="en-US" altLang="zh-TW" sz="1800" i="1"/>
                          <m:t>𝜆</m:t>
                        </m:r>
                      </m:e>
                      <m:sub>
                        <m:r>
                          <a:rPr lang="en-US" altLang="zh-TW" sz="1800" i="1"/>
                          <m:t>2</m:t>
                        </m:r>
                      </m:sub>
                    </m:sSub>
                    <m:d>
                      <m:dPr>
                        <m:ctrlPr>
                          <a:rPr lang="zh-TW" altLang="zh-TW" sz="1800" i="1"/>
                        </m:ctrlPr>
                      </m:dPr>
                      <m:e>
                        <m:sSup>
                          <m:sSupPr>
                            <m:ctrlPr>
                              <a:rPr lang="zh-TW" altLang="zh-TW" sz="1800" i="1"/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TW" altLang="zh-TW" sz="1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/>
                                    </m:ctrlPr>
                                  </m:sSubPr>
                                  <m:e>
                                    <m:r>
                                      <a:rPr lang="en-US" altLang="zh-TW" sz="1800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800" i="1"/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1800" i="1"/>
                              <m:t>2</m:t>
                            </m:r>
                          </m:sup>
                        </m:sSup>
                        <m:r>
                          <a:rPr lang="en-US" altLang="zh-TW" sz="1800" i="1"/>
                          <m:t>+</m:t>
                        </m:r>
                        <m:sSup>
                          <m:sSupPr>
                            <m:ctrlPr>
                              <a:rPr lang="zh-TW" altLang="zh-TW" sz="1800" i="1"/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TW" altLang="zh-TW" sz="1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/>
                                    </m:ctrlPr>
                                  </m:sSubPr>
                                  <m:e>
                                    <m:r>
                                      <a:rPr lang="en-US" altLang="zh-TW" sz="1800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800" i="1"/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1800" i="1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/>
              </a:p>
              <a:p>
                <a:pPr>
                  <a:buNone/>
                </a:pPr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/>
                      <m:t>U</m:t>
                    </m:r>
                    <m:r>
                      <a:rPr lang="en-US" altLang="zh-TW" sz="1400"/>
                      <m:t> ∈ </m:t>
                    </m:r>
                    <m:sSup>
                      <m:sSupPr>
                        <m:ctrlPr>
                          <a:rPr lang="zh-TW" altLang="zh-TW" sz="1400" i="1"/>
                        </m:ctrlPr>
                      </m:sSupPr>
                      <m:e>
                        <m:r>
                          <a:rPr lang="en-US" altLang="zh-TW" sz="1400" i="1"/>
                          <m:t>𝑅</m:t>
                        </m:r>
                      </m:e>
                      <m:sup>
                        <m:r>
                          <a:rPr lang="en-US" altLang="zh-TW" sz="1400" i="1"/>
                          <m:t>𝑘𝑥𝑑</m:t>
                        </m:r>
                      </m:sup>
                    </m:sSup>
                  </m:oMath>
                </a14:m>
                <a:r>
                  <a:rPr lang="en-US" altLang="zh-TW" sz="1400" dirty="0"/>
                  <a:t> is user vector, k is total user numbers of set{users} and d is latent dimension</a:t>
                </a:r>
                <a:endParaRPr lang="zh-TW" altLang="zh-TW" sz="1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/>
                      <m:t>V</m:t>
                    </m:r>
                    <m:r>
                      <a:rPr lang="en-US" altLang="zh-TW" sz="1400"/>
                      <m:t> ∈ </m:t>
                    </m:r>
                    <m:sSup>
                      <m:sSupPr>
                        <m:ctrlPr>
                          <a:rPr lang="zh-TW" altLang="zh-TW" sz="1400" i="1"/>
                        </m:ctrlPr>
                      </m:sSupPr>
                      <m:e>
                        <m:r>
                          <a:rPr lang="en-US" altLang="zh-TW" sz="1400" i="1"/>
                          <m:t>𝑅</m:t>
                        </m:r>
                      </m:e>
                      <m:sup>
                        <m:r>
                          <a:rPr lang="en-US" altLang="zh-TW" sz="1400" i="1"/>
                          <m:t>𝑤𝑥𝑑</m:t>
                        </m:r>
                      </m:sup>
                    </m:sSup>
                  </m:oMath>
                </a14:m>
                <a:r>
                  <a:rPr lang="en-US" altLang="zh-TW" sz="1400" dirty="0"/>
                  <a:t> is item vector, w is total item numbers of set{items} and d is latent dimension</a:t>
                </a:r>
                <a:endParaRPr lang="zh-TW" altLang="zh-TW" sz="1400" dirty="0"/>
              </a:p>
              <a:p>
                <a14:m>
                  <m:oMath xmlns:m="http://schemas.openxmlformats.org/officeDocument/2006/math">
                    <m:r>
                      <a:rPr lang="en-US" altLang="zh-TW" sz="1400" i="1"/>
                      <m:t>𝜇</m:t>
                    </m:r>
                  </m:oMath>
                </a14:m>
                <a:r>
                  <a:rPr lang="en-US" altLang="zh-TW" sz="1400" dirty="0"/>
                  <a:t> is global mean of rating scores</a:t>
                </a:r>
                <a:endParaRPr lang="zh-TW" altLang="zh-TW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/>
                        </m:ctrlPr>
                      </m:sSubPr>
                      <m:e>
                        <m:r>
                          <a:rPr lang="en-US" altLang="zh-TW" sz="1400" i="1"/>
                          <m:t>𝑏</m:t>
                        </m:r>
                      </m:e>
                      <m:sub>
                        <m:r>
                          <a:rPr lang="en-US" altLang="zh-TW" sz="1400" i="1"/>
                          <m:t>𝑖</m:t>
                        </m:r>
                      </m:sub>
                    </m:sSub>
                  </m:oMath>
                </a14:m>
                <a:r>
                  <a:rPr lang="en-US" altLang="zh-TW" sz="1400" dirty="0"/>
                  <a:t> is local mean of user </a:t>
                </a:r>
                <a:r>
                  <a:rPr lang="en-US" altLang="zh-TW" sz="1400" i="1" dirty="0" err="1"/>
                  <a:t>i</a:t>
                </a:r>
                <a:r>
                  <a:rPr lang="en-US" altLang="zh-TW" sz="1400" dirty="0"/>
                  <a:t> rating scores</a:t>
                </a:r>
                <a:endParaRPr lang="zh-TW" altLang="zh-TW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/>
                        </m:ctrlPr>
                      </m:sSubPr>
                      <m:e>
                        <m:r>
                          <a:rPr lang="en-US" altLang="zh-TW" sz="1400" i="1"/>
                          <m:t>𝑏</m:t>
                        </m:r>
                      </m:e>
                      <m:sub>
                        <m:r>
                          <a:rPr lang="en-US" altLang="zh-TW" sz="1400" i="1"/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/>
                  <a:t> is local mean of item </a:t>
                </a:r>
                <a:r>
                  <a:rPr lang="en-US" altLang="zh-TW" sz="1400" i="1" dirty="0"/>
                  <a:t>j</a:t>
                </a:r>
                <a:r>
                  <a:rPr lang="en-US" altLang="zh-TW" sz="1400" dirty="0"/>
                  <a:t> rating scores</a:t>
                </a:r>
                <a:endParaRPr lang="zh-TW" altLang="zh-TW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/>
                        </m:ctrlPr>
                      </m:sSubPr>
                      <m:e>
                        <m:r>
                          <a:rPr lang="en-US" altLang="zh-TW" sz="1400" i="1"/>
                          <m:t>𝑟</m:t>
                        </m:r>
                      </m:e>
                      <m:sub>
                        <m:r>
                          <a:rPr lang="en-US" altLang="zh-TW" sz="1400" i="1"/>
                          <m:t>𝑖𝑗</m:t>
                        </m:r>
                      </m:sub>
                    </m:sSub>
                  </m:oMath>
                </a14:m>
                <a:r>
                  <a:rPr lang="en-US" altLang="zh-TW" sz="1400" dirty="0"/>
                  <a:t> is the rating score of user </a:t>
                </a:r>
                <a:r>
                  <a:rPr lang="en-US" altLang="zh-TW" sz="1400" i="1" dirty="0" err="1"/>
                  <a:t>i</a:t>
                </a:r>
                <a:r>
                  <a:rPr lang="en-US" altLang="zh-TW" sz="1400" i="1" dirty="0"/>
                  <a:t> </a:t>
                </a:r>
                <a:r>
                  <a:rPr lang="en-US" altLang="zh-TW" sz="1400" dirty="0"/>
                  <a:t>to item </a:t>
                </a:r>
                <a:r>
                  <a:rPr lang="en-US" altLang="zh-TW" sz="1400" i="1" dirty="0"/>
                  <a:t>j</a:t>
                </a:r>
                <a:endParaRPr lang="zh-TW" altLang="zh-TW" sz="14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7E7021-A378-47C2-B24B-D714E5FFE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69" t="-111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C08CE-5C3B-4A0F-BAD7-A924EF401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810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9506-7A47-4472-81D6-C0FE3F94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Case I: Bias RSVD With 6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F46EC-16DE-40AC-A223-55F0E77F3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0180D5D-5DEB-435B-8054-B95F3AF1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3" y="1454410"/>
            <a:ext cx="6124352" cy="30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842B-3F22-4AB6-B8FF-BC51EFA8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Location Matter??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0E088-0091-4D7F-997A-BEBFA97ED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E416564D-C028-4D9F-BB46-AB4BA0EC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4" y="1380960"/>
            <a:ext cx="6953607" cy="301640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DF2196D-BB4A-4EA4-914C-65427A8E13AF}"/>
              </a:ext>
            </a:extLst>
          </p:cNvPr>
          <p:cNvSpPr txBox="1"/>
          <p:nvPr/>
        </p:nvSpPr>
        <p:spPr>
          <a:xfrm>
            <a:off x="6035039" y="2844099"/>
            <a:ext cx="85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(Nevada)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181F8-FB59-49AE-9197-A347748E2934}"/>
              </a:ext>
            </a:extLst>
          </p:cNvPr>
          <p:cNvSpPr txBox="1"/>
          <p:nvPr/>
        </p:nvSpPr>
        <p:spPr>
          <a:xfrm>
            <a:off x="7241267" y="1905525"/>
            <a:ext cx="105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(Entire USA)</a:t>
            </a:r>
            <a:endParaRPr lang="zh-TW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8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8DA0-22BB-4886-9845-39FA69A4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C04B8-128A-49AD-95A5-E2A21B3E8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1A08B-AA98-4C6A-A24C-0ABE0AC9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90" y="1442373"/>
            <a:ext cx="7247750" cy="23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8D34-7FE6-4FF0-91E2-DD32BCC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Case II: SVD++ With 6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44E42-F246-4DCF-9309-A6DACF69B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圖片 10">
            <a:extLst>
              <a:ext uri="{FF2B5EF4-FFF2-40B4-BE49-F238E27FC236}">
                <a16:creationId xmlns:a16="http://schemas.microsoft.com/office/drawing/2014/main" id="{60EE18EB-EACC-4D8B-AB94-FC84313BD2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0" y="1648954"/>
            <a:ext cx="3289431" cy="24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9">
            <a:extLst>
              <a:ext uri="{FF2B5EF4-FFF2-40B4-BE49-F238E27FC236}">
                <a16:creationId xmlns:a16="http://schemas.microsoft.com/office/drawing/2014/main" id="{91FD6495-574C-4E6C-B516-50169523F1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48" y="1648954"/>
            <a:ext cx="3470754" cy="24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4A0D4BD-D58A-4693-A6C5-53ABE8CDFEC1}"/>
              </a:ext>
            </a:extLst>
          </p:cNvPr>
          <p:cNvSpPr txBox="1"/>
          <p:nvPr/>
        </p:nvSpPr>
        <p:spPr>
          <a:xfrm>
            <a:off x="4765562" y="2635068"/>
            <a:ext cx="3640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3300"/>
                </a:solidFill>
              </a:rPr>
              <a:t>Time cost is a big issue for SVD++ !!</a:t>
            </a:r>
            <a:endParaRPr lang="zh-TW" altLang="en-US" sz="16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8404</TotalTime>
  <Words>512</Words>
  <Application>Microsoft Office PowerPoint</Application>
  <PresentationFormat>如螢幕大小 (16:9)</PresentationFormat>
  <Paragraphs>75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Montserrat</vt:lpstr>
      <vt:lpstr>Times New Roman</vt:lpstr>
      <vt:lpstr>Source Sans Pro</vt:lpstr>
      <vt:lpstr>Arial</vt:lpstr>
      <vt:lpstr>Gremio template</vt:lpstr>
      <vt:lpstr>Yelp Restaurant Recommendation Model </vt:lpstr>
      <vt:lpstr>Introduction</vt:lpstr>
      <vt:lpstr>Problem Statement</vt:lpstr>
      <vt:lpstr>Data Preparation </vt:lpstr>
      <vt:lpstr>Proposed Methods</vt:lpstr>
      <vt:lpstr>Case I: Bias RSVD With 6 Machines</vt:lpstr>
      <vt:lpstr>Location Matter??</vt:lpstr>
      <vt:lpstr>Predictions</vt:lpstr>
      <vt:lpstr>Case II: SVD++ With 6 Machines</vt:lpstr>
      <vt:lpstr>Predictions</vt:lpstr>
      <vt:lpstr>Case III: Bias RSVD With 3 Machines</vt:lpstr>
      <vt:lpstr>Conclusions</vt:lpstr>
      <vt:lpstr>References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Ivan Chou's Work PC</dc:creator>
  <cp:lastModifiedBy>Kuan-Chih Lee</cp:lastModifiedBy>
  <cp:revision>303</cp:revision>
  <dcterms:modified xsi:type="dcterms:W3CDTF">2019-04-18T15:15:25Z</dcterms:modified>
</cp:coreProperties>
</file>