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66" r:id="rId4"/>
    <p:sldId id="258" r:id="rId5"/>
    <p:sldId id="272" r:id="rId6"/>
    <p:sldId id="264" r:id="rId7"/>
    <p:sldId id="265" r:id="rId8"/>
    <p:sldId id="263" r:id="rId9"/>
    <p:sldId id="273" r:id="rId10"/>
    <p:sldId id="259" r:id="rId11"/>
    <p:sldId id="261" r:id="rId12"/>
    <p:sldId id="267" r:id="rId13"/>
    <p:sldId id="271" r:id="rId14"/>
    <p:sldId id="26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an Hu" initials="KH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/>
    <p:restoredTop sz="94367"/>
  </p:normalViewPr>
  <p:slideViewPr>
    <p:cSldViewPr snapToGrid="0" snapToObjects="1">
      <p:cViewPr>
        <p:scale>
          <a:sx n="92" d="100"/>
          <a:sy n="92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12/13/17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u.kua@husky.neu.edu" TargetMode="External"/><Relationship Id="rId3" Type="http://schemas.openxmlformats.org/officeDocument/2006/relationships/hyperlink" Target="mailto:bai.ni@husky.ne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eets/search/api-reference" TargetMode="External"/><Relationship Id="rId4" Type="http://schemas.openxmlformats.org/officeDocument/2006/relationships/hyperlink" Target="http://ampcamp.berkeley.edu/big-data-mini-course/realtime-processing-with-spark-streaming.html" TargetMode="External"/><Relationship Id="rId5" Type="http://schemas.openxmlformats.org/officeDocument/2006/relationships/hyperlink" Target="https://fangjian0423.github.io/2016/02/10/sparkstreaming-programming-gui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073640" cy="3035808"/>
          </a:xfrm>
        </p:spPr>
        <p:txBody>
          <a:bodyPr/>
          <a:lstStyle/>
          <a:p>
            <a:pPr algn="ctr"/>
            <a:r>
              <a:rPr kumimoji="1" lang="en-US" altLang="zh-CN" sz="7200" dirty="0" smtClean="0"/>
              <a:t>Trending AND sentiment analysis ON tweets</a:t>
            </a:r>
            <a:endParaRPr kumimoji="1"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Team 3</a:t>
            </a:r>
          </a:p>
          <a:p>
            <a:r>
              <a:rPr kumimoji="1" lang="en-US" altLang="zh-CN" dirty="0" smtClean="0"/>
              <a:t>Kuan Hu </a:t>
            </a:r>
            <a:r>
              <a:rPr kumimoji="1" lang="en-US" altLang="zh-CN" dirty="0" smtClean="0">
                <a:hlinkClick r:id="rId2"/>
              </a:rPr>
              <a:t>hu.kua@husky.neu.edu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Ningtong</a:t>
            </a:r>
            <a:r>
              <a:rPr kumimoji="1" lang="en-US" altLang="zh-CN" dirty="0" smtClean="0"/>
              <a:t> Bai </a:t>
            </a:r>
            <a:r>
              <a:rPr kumimoji="1" lang="en-US" altLang="zh-CN" dirty="0" smtClean="0">
                <a:hlinkClick r:id="rId3"/>
              </a:rPr>
              <a:t>bai.ni@husky.neu.edu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4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7077"/>
          </a:xfrm>
        </p:spPr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551709"/>
            <a:ext cx="4793521" cy="2284060"/>
          </a:xfrm>
          <a:ln>
            <a:solidFill>
              <a:schemeClr val="accent1"/>
            </a:solidFill>
          </a:ln>
        </p:spPr>
      </p:pic>
      <p:sp>
        <p:nvSpPr>
          <p:cNvPr id="4" name="TextBox 4"/>
          <p:cNvSpPr txBox="1"/>
          <p:nvPr/>
        </p:nvSpPr>
        <p:spPr>
          <a:xfrm>
            <a:off x="1069847" y="4615503"/>
            <a:ext cx="1029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feelings;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neutral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feelings;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feelings.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feelings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feelings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topic.</a:t>
            </a: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08909" y="3726873"/>
            <a:ext cx="762000" cy="120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16436" y="942109"/>
            <a:ext cx="387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topic/hashtag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generate/extract,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order.</a:t>
            </a:r>
            <a:endParaRPr lang="en-US" altLang="zh-CN" dirty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example,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now.</a:t>
            </a:r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hashtags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84218" y="1690255"/>
            <a:ext cx="4918364" cy="845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Acceptance criteria</a:t>
            </a:r>
            <a:endParaRPr kumimoji="1"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26510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Ensure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 smtClean="0"/>
              <a:t>The LDA model will generate correct topic with </a:t>
            </a:r>
            <a:r>
              <a:rPr lang="en-US" altLang="zh-CN" dirty="0"/>
              <a:t>a</a:t>
            </a:r>
            <a:r>
              <a:rPr lang="en-US" altLang="zh-CN" dirty="0" smtClean="0"/>
              <a:t> tweet</a:t>
            </a:r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Criteria:</a:t>
            </a:r>
            <a:r>
              <a:rPr lang="zh-CN" altLang="en-US" dirty="0" smtClean="0"/>
              <a:t> </a:t>
            </a:r>
            <a:r>
              <a:rPr lang="en-US" altLang="zh-CN" dirty="0"/>
              <a:t>6</a:t>
            </a:r>
            <a:r>
              <a:rPr lang="en-US" altLang="zh-CN" dirty="0" smtClean="0"/>
              <a:t>0%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</a:t>
            </a:r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dirty="0" smtClean="0"/>
              <a:t>Rank </a:t>
            </a:r>
            <a:r>
              <a:rPr lang="en-US" dirty="0"/>
              <a:t>the </a:t>
            </a:r>
            <a:r>
              <a:rPr lang="en-US" dirty="0" smtClean="0"/>
              <a:t>topic </a:t>
            </a:r>
            <a:r>
              <a:rPr lang="en-US" dirty="0"/>
              <a:t>in the descending order based on the total number of tweets associated with it</a:t>
            </a:r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Criteria:</a:t>
            </a:r>
            <a:r>
              <a:rPr lang="zh-CN" altLang="en-US" dirty="0" smtClean="0"/>
              <a:t> </a:t>
            </a:r>
            <a:r>
              <a:rPr lang="en-US" altLang="zh-CN" dirty="0" smtClean="0"/>
              <a:t>60%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Sentiment Analysis</a:t>
            </a:r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/>
              <a:t>Characteristics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tweet are</a:t>
            </a:r>
            <a:r>
              <a:rPr lang="zh-CN" altLang="en-US" dirty="0"/>
              <a:t> </a:t>
            </a:r>
            <a:r>
              <a:rPr lang="en-US" altLang="zh-CN" dirty="0"/>
              <a:t>correctly</a:t>
            </a:r>
            <a:r>
              <a:rPr lang="zh-CN" altLang="en-US" dirty="0"/>
              <a:t> </a:t>
            </a:r>
            <a:r>
              <a:rPr lang="en-US" altLang="zh-CN" dirty="0" smtClean="0"/>
              <a:t>determined</a:t>
            </a:r>
            <a:endParaRPr lang="en-US" altLang="zh-CN" dirty="0"/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Criteria: 90% accuracy</a:t>
            </a:r>
          </a:p>
          <a:p>
            <a:pPr lvl="3">
              <a:buFont typeface="Wingdings" charset="2"/>
              <a:buChar char="ü"/>
            </a:pPr>
            <a:endParaRPr lang="en-US" altLang="zh-CN" dirty="0" smtClean="0"/>
          </a:p>
          <a:p>
            <a:pPr lvl="3">
              <a:buFont typeface="Wingdings" charset="2"/>
              <a:buChar char="ü"/>
            </a:pPr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32" y="3058607"/>
            <a:ext cx="550333" cy="4122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33" y="4466696"/>
            <a:ext cx="550333" cy="4122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31" y="5974293"/>
            <a:ext cx="550333" cy="41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Classify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7173607" cy="4362242"/>
          </a:xfrm>
        </p:spPr>
      </p:pic>
      <p:sp>
        <p:nvSpPr>
          <p:cNvPr id="5" name="TextBox 4"/>
          <p:cNvSpPr txBox="1"/>
          <p:nvPr/>
        </p:nvSpPr>
        <p:spPr>
          <a:xfrm>
            <a:off x="8786830" y="2093976"/>
            <a:ext cx="27540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manually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Trump.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16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Trump,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80%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Therefore,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</a:t>
            </a:r>
            <a:r>
              <a:rPr lang="zh-CN" alt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483" y="248320"/>
            <a:ext cx="10678807" cy="1234116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Acceptance </a:t>
            </a:r>
            <a:r>
              <a:rPr lang="en-US" altLang="zh-CN" sz="4800" dirty="0" smtClean="0"/>
              <a:t>Criteria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2</a:t>
            </a:r>
            <a:r>
              <a:rPr lang="zh-CN" altLang="en-US" sz="4800" dirty="0" smtClean="0"/>
              <a:t> </a:t>
            </a:r>
            <a:r>
              <a:rPr lang="mr-IN" altLang="zh-CN" sz="4800" dirty="0" smtClean="0"/>
              <a:t>–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Ranking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Feature</a:t>
            </a:r>
            <a:endParaRPr lang="en-US" sz="4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05264"/>
            <a:ext cx="7828599" cy="4051300"/>
          </a:xfrm>
        </p:spPr>
      </p:pic>
      <p:sp>
        <p:nvSpPr>
          <p:cNvPr id="5" name="TextBox 4"/>
          <p:cNvSpPr txBox="1"/>
          <p:nvPr/>
        </p:nvSpPr>
        <p:spPr>
          <a:xfrm>
            <a:off x="9489143" y="1705264"/>
            <a:ext cx="2754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 tweet set contains 75% tweets 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related to Trump and 25%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 tweets related to Movie. 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calculate the number of tweets for each topic and rank them. The result shows Trump is 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and Movie is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. Therefore,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</a:t>
            </a:r>
            <a:r>
              <a:rPr lang="zh-CN" alt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42976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Acceptance </a:t>
            </a:r>
            <a:r>
              <a:rPr lang="en-US" altLang="zh-CN" dirty="0" smtClean="0"/>
              <a:t>Criteria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SENTMIMENT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6838" y="1267715"/>
            <a:ext cx="2586551" cy="4744285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we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wrote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thirty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tweets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</a:t>
            </a:r>
            <a:r>
              <a:rPr lang="zh-CN" altLang="en-US" sz="1800" dirty="0" smtClean="0"/>
              <a:t> </a:t>
            </a:r>
            <a:r>
              <a:rPr lang="en-US" sz="1800" dirty="0" err="1" smtClean="0"/>
              <a:t>SentimentAnalysisSpec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class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provided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correct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attitude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each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tweet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determine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whether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passes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criteria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not.</a:t>
            </a:r>
          </a:p>
          <a:p>
            <a:endParaRPr lang="en-US" sz="1800" dirty="0"/>
          </a:p>
          <a:p>
            <a:r>
              <a:rPr lang="en-US" altLang="zh-CN" sz="1800" dirty="0" smtClean="0"/>
              <a:t>Result:</a:t>
            </a:r>
          </a:p>
          <a:p>
            <a:r>
              <a:rPr lang="en-US" altLang="zh-CN" sz="1800" dirty="0" smtClean="0"/>
              <a:t>All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30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tests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passed</a:t>
            </a:r>
          </a:p>
          <a:p>
            <a:r>
              <a:rPr lang="en-US" altLang="zh-CN" sz="1800" dirty="0" smtClean="0"/>
              <a:t>100%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accuracy</a:t>
            </a:r>
          </a:p>
          <a:p>
            <a:r>
              <a:rPr lang="en-US" altLang="zh-CN" sz="1800" dirty="0" smtClean="0"/>
              <a:t>Criteria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Passed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267715"/>
            <a:ext cx="8366990" cy="47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Code Repository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96392"/>
          </a:xfrm>
        </p:spPr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KuanHu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TopHitsAnalysisOnTwitter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69848" y="253746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9848" y="4146803"/>
            <a:ext cx="10058400" cy="182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developer.twitter.com/en/docs/tweets/search/api-reference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4"/>
              </a:rPr>
              <a:t>http://</a:t>
            </a:r>
            <a:r>
              <a:rPr kumimoji="1" lang="en-US" altLang="zh-CN" dirty="0" smtClean="0">
                <a:hlinkClick r:id="rId4"/>
              </a:rPr>
              <a:t>ampcamp.berkeley.edu/big-data-mini-course/realtime-processing-with-spark-streaming.html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5"/>
              </a:rPr>
              <a:t>https://fangjian0423.github.io/2016/02/10/sparkstreaming-programming-guide</a:t>
            </a:r>
            <a:r>
              <a:rPr kumimoji="1" lang="en-US" altLang="zh-CN" dirty="0" smtClean="0">
                <a:hlinkClick r:id="rId5"/>
              </a:rPr>
              <a:t>/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69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179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 smtClean="0"/>
              <a:t>Utilize Twitter Restful API to acquire real-time tweets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parse twitter sources to JSON Format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 Topic Model (LDA model)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concurrently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acquires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real-time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seconds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interval,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topics/extracts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hashtags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calculate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topics’/hashtags’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sentiment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scores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 smtClean="0"/>
              <a:t>Perform Sentiment Analysis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510423"/>
          </a:xfrm>
        </p:spPr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7335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Collect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via</a:t>
            </a:r>
            <a:r>
              <a:rPr lang="zh-CN" altLang="en-US" dirty="0" smtClean="0"/>
              <a:t> 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</a:p>
          <a:p>
            <a:pPr lvl="3">
              <a:buFont typeface="Courier New" charset="0"/>
              <a:buChar char="o"/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Magnitude: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pre-defined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Concurrently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acquire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happened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essential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hashtags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Calculated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major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attitude(positive,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neutral)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associated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topic/hashtag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topics/hashtags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Search &amp; Streaming API                        =&gt;          Acquiring Tweets</a:t>
            </a:r>
          </a:p>
          <a:p>
            <a:r>
              <a:rPr kumimoji="1" lang="en-US" altLang="zh-CN" dirty="0" smtClean="0"/>
              <a:t>JSON Format Transformation               =&gt;          Parsing Twitter Sources</a:t>
            </a:r>
          </a:p>
          <a:p>
            <a:r>
              <a:rPr kumimoji="1" lang="en-US" altLang="zh-CN" dirty="0" smtClean="0"/>
              <a:t>Tweets Text Filter                                   =&gt;          Filtering Language, Emoji, Stop Words</a:t>
            </a:r>
          </a:p>
          <a:p>
            <a:r>
              <a:rPr kumimoji="1" lang="en-US" altLang="zh-CN" dirty="0" smtClean="0"/>
              <a:t>Topic Model Training                            =&gt;          Training LDA Model    </a:t>
            </a:r>
          </a:p>
          <a:p>
            <a:r>
              <a:rPr kumimoji="1" lang="en-US" altLang="zh-CN" dirty="0" smtClean="0"/>
              <a:t>Spark Streaming                                     =&gt;          Reading Tweets and ranking topics              						(Mapping &amp; Reducing)</a:t>
            </a:r>
          </a:p>
          <a:p>
            <a:r>
              <a:rPr kumimoji="1" lang="en-US" altLang="zh-CN" dirty="0" smtClean="0"/>
              <a:t>Stanford NLP                                            =&gt;         Calculating 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4244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use 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87236"/>
            <a:ext cx="10058400" cy="43849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keywords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keyword,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sports,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concurrently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acquires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real-time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happened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seconds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popular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hashtags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associated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sports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calculates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topic/hashtag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indicate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people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topic/hashtag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popular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hashtags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keywords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55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34225" cy="1609344"/>
          </a:xfrm>
        </p:spPr>
        <p:txBody>
          <a:bodyPr/>
          <a:lstStyle/>
          <a:p>
            <a:r>
              <a:rPr kumimoji="1" lang="en-US" altLang="zh-CN" dirty="0" smtClean="0"/>
              <a:t>trending TOPICS &amp; hashtags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generation</a:t>
            </a:r>
            <a:endParaRPr kumimoji="1" lang="zh-CN" altLang="en-US" dirty="0"/>
          </a:p>
        </p:txBody>
      </p:sp>
      <p:grpSp>
        <p:nvGrpSpPr>
          <p:cNvPr id="29" name="组 28"/>
          <p:cNvGrpSpPr/>
          <p:nvPr/>
        </p:nvGrpSpPr>
        <p:grpSpPr>
          <a:xfrm>
            <a:off x="1069848" y="2104517"/>
            <a:ext cx="10058400" cy="3539300"/>
            <a:chOff x="1069848" y="2104517"/>
            <a:chExt cx="10058400" cy="3539300"/>
          </a:xfrm>
        </p:grpSpPr>
        <p:sp>
          <p:nvSpPr>
            <p:cNvPr id="8" name="圆角矩形 7"/>
            <p:cNvSpPr/>
            <p:nvPr/>
          </p:nvSpPr>
          <p:spPr>
            <a:xfrm>
              <a:off x="3797046" y="3461258"/>
              <a:ext cx="1104900" cy="6731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LDA Model</a:t>
              </a:r>
              <a:endParaRPr kumimoji="1"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704844" y="2104517"/>
              <a:ext cx="1289304" cy="6731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Training Dataset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69848" y="4341813"/>
              <a:ext cx="1446466" cy="6731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Upcoming Tweets</a:t>
              </a:r>
              <a:endParaRPr kumimoji="1"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874160" y="5014913"/>
              <a:ext cx="2056067" cy="628904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(Hashtags, Count)</a:t>
              </a:r>
              <a:endParaRPr kumimoji="1"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874160" y="3464941"/>
              <a:ext cx="1827468" cy="6731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 smtClean="0"/>
                <a:t>(Topic, Count)</a:t>
              </a:r>
              <a:endParaRPr kumimoji="1"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300780" y="4341813"/>
              <a:ext cx="1827468" cy="6731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 smtClean="0"/>
                <a:t>Results</a:t>
              </a:r>
              <a:endParaRPr kumimoji="1" lang="zh-CN" altLang="en-US" dirty="0"/>
            </a:p>
          </p:txBody>
        </p:sp>
        <p:sp>
          <p:nvSpPr>
            <p:cNvPr id="16" name="右箭头 15"/>
            <p:cNvSpPr/>
            <p:nvPr/>
          </p:nvSpPr>
          <p:spPr>
            <a:xfrm rot="20120304">
              <a:off x="2733152" y="4001534"/>
              <a:ext cx="757237" cy="191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526262">
              <a:off x="2723757" y="5040467"/>
              <a:ext cx="2931017" cy="1712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5009434" y="3702304"/>
              <a:ext cx="757237" cy="191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 rot="5400000">
              <a:off x="4124088" y="3065714"/>
              <a:ext cx="450816" cy="20370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右箭头 19"/>
            <p:cNvSpPr/>
            <p:nvPr/>
          </p:nvSpPr>
          <p:spPr>
            <a:xfrm rot="1404429">
              <a:off x="7838272" y="4046539"/>
              <a:ext cx="1277753" cy="2287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 rot="20120304">
              <a:off x="7999404" y="5007035"/>
              <a:ext cx="1107752" cy="2504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12795" y="2942160"/>
              <a:ext cx="1137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 rot="20256178">
              <a:off x="2314549" y="3582971"/>
              <a:ext cx="1384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Tweet.text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 rot="553443">
              <a:off x="3513392" y="4701159"/>
              <a:ext cx="184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Tweet.hashtags</a:t>
              </a:r>
              <a:endParaRPr kumimoji="1"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954983" y="4468827"/>
              <a:ext cx="2622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/>
                <a:t>ReduceByKey</a:t>
              </a:r>
              <a:r>
                <a:rPr kumimoji="1" lang="en-US" altLang="zh-CN" dirty="0" smtClean="0"/>
                <a:t> &amp; Sort</a:t>
              </a:r>
              <a:endParaRPr kumimoji="1" lang="zh-CN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59550" y="2217216"/>
            <a:ext cx="71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3891" y="3852263"/>
            <a:ext cx="44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sentiment 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Utilize Stanford Natural Language Process library to process, split, and parse input tweets</a:t>
            </a:r>
          </a:p>
          <a:p>
            <a:r>
              <a:rPr lang="en-US" altLang="zh-CN" dirty="0"/>
              <a:t>Determine sentiment attitude (positive, natural, negative) on tweets</a:t>
            </a:r>
          </a:p>
          <a:p>
            <a:r>
              <a:rPr lang="en-US" altLang="zh-CN" dirty="0"/>
              <a:t>Calculate sentiment scores </a:t>
            </a:r>
            <a:r>
              <a:rPr lang="en-US" altLang="zh-CN" dirty="0" smtClean="0"/>
              <a:t>and 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topics/hashtags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4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Programing &amp; Test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547" y="1883409"/>
            <a:ext cx="3264375" cy="1857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883409"/>
            <a:ext cx="29337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User </a:t>
            </a:r>
            <a:r>
              <a:rPr kumimoji="1" lang="en-US" altLang="zh-CN" dirty="0" err="1" smtClean="0"/>
              <a:t>INput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3155495"/>
            <a:ext cx="7124284" cy="180801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You can input a list of keywords which are split by space and the streaming API will acquire tweets which are related to these keywords.</a:t>
            </a:r>
          </a:p>
          <a:p>
            <a:r>
              <a:rPr kumimoji="1" lang="en-US" altLang="zh-CN" dirty="0" smtClean="0"/>
              <a:t>Or you can just enter the return button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64308"/>
          <a:stretch/>
        </p:blipFill>
        <p:spPr>
          <a:xfrm>
            <a:off x="1069848" y="1806863"/>
            <a:ext cx="7785100" cy="11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9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1119</TotalTime>
  <Words>756</Words>
  <Application>Microsoft Macintosh PowerPoint</Application>
  <PresentationFormat>宽屏</PresentationFormat>
  <Paragraphs>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Courier New</vt:lpstr>
      <vt:lpstr>Mangal</vt:lpstr>
      <vt:lpstr>Rockwell</vt:lpstr>
      <vt:lpstr>Rockwell Condensed</vt:lpstr>
      <vt:lpstr>Wingdings</vt:lpstr>
      <vt:lpstr>方正姚体</vt:lpstr>
      <vt:lpstr>木活字</vt:lpstr>
      <vt:lpstr>Trending AND sentiment analysis ON tweets</vt:lpstr>
      <vt:lpstr>Project introduction</vt:lpstr>
      <vt:lpstr>Project overview</vt:lpstr>
      <vt:lpstr>Methodology</vt:lpstr>
      <vt:lpstr>use case</vt:lpstr>
      <vt:lpstr>trending TOPICS &amp; hashtags generation</vt:lpstr>
      <vt:lpstr>sentiment analysis</vt:lpstr>
      <vt:lpstr>Programing &amp; Test</vt:lpstr>
      <vt:lpstr>User INput</vt:lpstr>
      <vt:lpstr>Results</vt:lpstr>
      <vt:lpstr>Acceptance criteria</vt:lpstr>
      <vt:lpstr>Acceptance Criteria 1 –Classify and generate Topic</vt:lpstr>
      <vt:lpstr>Acceptance Criteria 2 – Ranking Feature</vt:lpstr>
      <vt:lpstr>Acceptance Criteria 3 – SENTMIMENT analysis</vt:lpstr>
      <vt:lpstr>Code Repository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Trending AND sENTIMENT analysis ON tweets</dc:title>
  <dc:creator>Kuan Hu</dc:creator>
  <cp:lastModifiedBy>Kuan Hu</cp:lastModifiedBy>
  <cp:revision>50</cp:revision>
  <dcterms:created xsi:type="dcterms:W3CDTF">2017-12-07T23:19:05Z</dcterms:created>
  <dcterms:modified xsi:type="dcterms:W3CDTF">2017-12-14T02:33:14Z</dcterms:modified>
</cp:coreProperties>
</file>