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437" r:id="rId2"/>
    <p:sldId id="439" r:id="rId3"/>
    <p:sldId id="421" r:id="rId4"/>
    <p:sldId id="423" r:id="rId5"/>
    <p:sldId id="440" r:id="rId6"/>
    <p:sldId id="424" r:id="rId7"/>
    <p:sldId id="425" r:id="rId8"/>
    <p:sldId id="426" r:id="rId9"/>
    <p:sldId id="427" r:id="rId10"/>
    <p:sldId id="441" r:id="rId11"/>
    <p:sldId id="429" r:id="rId12"/>
    <p:sldId id="442" r:id="rId13"/>
    <p:sldId id="428" r:id="rId14"/>
    <p:sldId id="259" r:id="rId15"/>
    <p:sldId id="431" r:id="rId16"/>
    <p:sldId id="432" r:id="rId17"/>
    <p:sldId id="256" r:id="rId18"/>
    <p:sldId id="433" r:id="rId19"/>
    <p:sldId id="257" r:id="rId20"/>
    <p:sldId id="434" r:id="rId21"/>
    <p:sldId id="258" r:id="rId22"/>
    <p:sldId id="435" r:id="rId23"/>
    <p:sldId id="436" r:id="rId24"/>
    <p:sldId id="446" r:id="rId25"/>
    <p:sldId id="443" r:id="rId26"/>
    <p:sldId id="444" r:id="rId27"/>
    <p:sldId id="44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9" autoAdjust="0"/>
    <p:restoredTop sz="94660"/>
  </p:normalViewPr>
  <p:slideViewPr>
    <p:cSldViewPr snapToGrid="0">
      <p:cViewPr>
        <p:scale>
          <a:sx n="56" d="100"/>
          <a:sy n="56" d="100"/>
        </p:scale>
        <p:origin x="448"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11.xml.rels><?xml version="1.0" encoding="UTF-8" standalone="yes"?>
<Relationships xmlns="http://schemas.openxmlformats.org/package/2006/relationships"><Relationship Id="rId2" Type="http://schemas.openxmlformats.org/officeDocument/2006/relationships/hyperlink" Target="http://graphicdesign.stackexchange.com/questions/34948/is-there-a-conventional-widely-used-icon-for-decision-support" TargetMode="External"/><Relationship Id="rId1" Type="http://schemas.openxmlformats.org/officeDocument/2006/relationships/image" Target="../media/image29.jpg"/></Relationships>
</file>

<file path=ppt/diagrams/_rels/data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image" Target="../media/image23.jpg"/><Relationship Id="rId6" Type="http://schemas.openxmlformats.org/officeDocument/2006/relationships/image" Target="../media/image28.jpeg"/><Relationship Id="rId5" Type="http://schemas.openxmlformats.org/officeDocument/2006/relationships/image" Target="../media/image27.jpg"/><Relationship Id="rId4" Type="http://schemas.openxmlformats.org/officeDocument/2006/relationships/image" Target="../media/image26.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11.xml.rels><?xml version="1.0" encoding="UTF-8" standalone="yes"?>
<Relationships xmlns="http://schemas.openxmlformats.org/package/2006/relationships"><Relationship Id="rId2" Type="http://schemas.openxmlformats.org/officeDocument/2006/relationships/hyperlink" Target="http://graphicdesign.stackexchange.com/questions/34948/is-there-a-conventional-widely-used-icon-for-decision-support" TargetMode="External"/><Relationship Id="rId1" Type="http://schemas.openxmlformats.org/officeDocument/2006/relationships/image" Target="../media/image29.jpg"/></Relationships>
</file>

<file path=ppt/diagrams/_rels/drawing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image" Target="../media/image23.jpg"/><Relationship Id="rId6" Type="http://schemas.openxmlformats.org/officeDocument/2006/relationships/image" Target="../media/image28.jpeg"/><Relationship Id="rId5" Type="http://schemas.openxmlformats.org/officeDocument/2006/relationships/image" Target="../media/image27.jpg"/><Relationship Id="rId4" Type="http://schemas.openxmlformats.org/officeDocument/2006/relationships/image" Target="../media/image2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EA45E-20F1-4B0C-920D-F7A40F481FAD}"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30F83E31-09BA-4B57-AEED-A928E4D0767D}">
      <dgm:prSet/>
      <dgm:spPr/>
      <dgm:t>
        <a:bodyPr/>
        <a:lstStyle/>
        <a:p>
          <a:r>
            <a:rPr lang="en-US"/>
            <a:t>Defects per Million Opportunities (DPMO)</a:t>
          </a:r>
        </a:p>
      </dgm:t>
    </dgm:pt>
    <dgm:pt modelId="{8ECCA2CB-5015-44DC-95D2-7174228EB9B6}" type="parTrans" cxnId="{4241DCFA-D09A-45DD-9787-83EB0055779E}">
      <dgm:prSet/>
      <dgm:spPr/>
      <dgm:t>
        <a:bodyPr/>
        <a:lstStyle/>
        <a:p>
          <a:endParaRPr lang="en-US"/>
        </a:p>
      </dgm:t>
    </dgm:pt>
    <dgm:pt modelId="{0ED7AD82-41BD-417A-AF31-32FECBD11328}" type="sibTrans" cxnId="{4241DCFA-D09A-45DD-9787-83EB0055779E}">
      <dgm:prSet/>
      <dgm:spPr/>
      <dgm:t>
        <a:bodyPr/>
        <a:lstStyle/>
        <a:p>
          <a:endParaRPr lang="en-US"/>
        </a:p>
      </dgm:t>
    </dgm:pt>
    <dgm:pt modelId="{FB5CAC92-70A9-4F17-89F9-1E627D177F41}" type="pres">
      <dgm:prSet presAssocID="{7A6EA45E-20F1-4B0C-920D-F7A40F481FAD}" presName="Name0" presStyleCnt="0">
        <dgm:presLayoutVars>
          <dgm:dir/>
          <dgm:resizeHandles val="exact"/>
        </dgm:presLayoutVars>
      </dgm:prSet>
      <dgm:spPr/>
    </dgm:pt>
    <dgm:pt modelId="{DBF0F950-5322-4D06-AB4E-0476D2AA5FF6}" type="pres">
      <dgm:prSet presAssocID="{7A6EA45E-20F1-4B0C-920D-F7A40F481FAD}" presName="fgShape" presStyleLbl="fgShp" presStyleIdx="0" presStyleCnt="1" custFlipVert="1" custFlipHor="1" custScaleX="25753" custScaleY="37429" custLinFactNeighborX="-7" custLinFactNeighborY="-63028"/>
      <dgm:spPr/>
    </dgm:pt>
    <dgm:pt modelId="{5E999409-FC7B-4135-A88B-0D5CC3077880}" type="pres">
      <dgm:prSet presAssocID="{7A6EA45E-20F1-4B0C-920D-F7A40F481FAD}" presName="linComp" presStyleCnt="0"/>
      <dgm:spPr/>
    </dgm:pt>
    <dgm:pt modelId="{57DC19C7-D149-4E16-810F-9C233D6844CB}" type="pres">
      <dgm:prSet presAssocID="{30F83E31-09BA-4B57-AEED-A928E4D0767D}" presName="compNode" presStyleCnt="0"/>
      <dgm:spPr/>
    </dgm:pt>
    <dgm:pt modelId="{9EA2D395-7F50-40AC-ABD6-70B800D60BA1}" type="pres">
      <dgm:prSet presAssocID="{30F83E31-09BA-4B57-AEED-A928E4D0767D}" presName="bkgdShape" presStyleLbl="node1" presStyleIdx="0" presStyleCnt="1"/>
      <dgm:spPr/>
    </dgm:pt>
    <dgm:pt modelId="{8CF3215B-D085-4E64-B43C-7796E5282901}" type="pres">
      <dgm:prSet presAssocID="{30F83E31-09BA-4B57-AEED-A928E4D0767D}" presName="nodeTx" presStyleLbl="node1" presStyleIdx="0" presStyleCnt="1">
        <dgm:presLayoutVars>
          <dgm:bulletEnabled val="1"/>
        </dgm:presLayoutVars>
      </dgm:prSet>
      <dgm:spPr/>
    </dgm:pt>
    <dgm:pt modelId="{0DF7DED7-4021-48E8-88EB-143CA81EDD22}" type="pres">
      <dgm:prSet presAssocID="{30F83E31-09BA-4B57-AEED-A928E4D0767D}" presName="invisiNode" presStyleLbl="node1" presStyleIdx="0" presStyleCnt="1"/>
      <dgm:spPr/>
    </dgm:pt>
    <dgm:pt modelId="{B9D83DA1-81A2-4621-9AC5-F99BE8A32996}" type="pres">
      <dgm:prSet presAssocID="{30F83E31-09BA-4B57-AEED-A928E4D0767D}" presName="imagNode" presStyleLbl="fgImgPlace1" presStyleIdx="0" presStyleCnt="1" custLinFactNeighborX="-11957" custLinFactNeighborY="-4209"/>
      <dgm:spPr>
        <a:blipFill>
          <a:blip xmlns:r="http://schemas.openxmlformats.org/officeDocument/2006/relationships" r:embed="rId1"/>
          <a:srcRect/>
          <a:stretch>
            <a:fillRect l="-75000" r="-75000"/>
          </a:stretch>
        </a:blipFill>
      </dgm:spPr>
    </dgm:pt>
  </dgm:ptLst>
  <dgm:cxnLst>
    <dgm:cxn modelId="{FF010AAA-5BF4-428F-A6AD-C28972C4C23E}" type="presOf" srcId="{30F83E31-09BA-4B57-AEED-A928E4D0767D}" destId="{8CF3215B-D085-4E64-B43C-7796E5282901}" srcOrd="1" destOrd="0" presId="urn:microsoft.com/office/officeart/2005/8/layout/hList7"/>
    <dgm:cxn modelId="{C19CB2DC-BCE9-4202-9D32-44644A8EC1D5}" type="presOf" srcId="{7A6EA45E-20F1-4B0C-920D-F7A40F481FAD}" destId="{FB5CAC92-70A9-4F17-89F9-1E627D177F41}" srcOrd="0" destOrd="0" presId="urn:microsoft.com/office/officeart/2005/8/layout/hList7"/>
    <dgm:cxn modelId="{280860E5-3783-44F4-A871-4E0391BE0F4D}" type="presOf" srcId="{30F83E31-09BA-4B57-AEED-A928E4D0767D}" destId="{9EA2D395-7F50-40AC-ABD6-70B800D60BA1}" srcOrd="0" destOrd="0" presId="urn:microsoft.com/office/officeart/2005/8/layout/hList7"/>
    <dgm:cxn modelId="{4241DCFA-D09A-45DD-9787-83EB0055779E}" srcId="{7A6EA45E-20F1-4B0C-920D-F7A40F481FAD}" destId="{30F83E31-09BA-4B57-AEED-A928E4D0767D}" srcOrd="0" destOrd="0" parTransId="{8ECCA2CB-5015-44DC-95D2-7174228EB9B6}" sibTransId="{0ED7AD82-41BD-417A-AF31-32FECBD11328}"/>
    <dgm:cxn modelId="{D4FDF0D7-7349-4DAC-AB72-1B5DFBA6311C}" type="presParOf" srcId="{FB5CAC92-70A9-4F17-89F9-1E627D177F41}" destId="{DBF0F950-5322-4D06-AB4E-0476D2AA5FF6}" srcOrd="0" destOrd="0" presId="urn:microsoft.com/office/officeart/2005/8/layout/hList7"/>
    <dgm:cxn modelId="{2A7C3CA8-A886-44A6-9A14-954F93EE3D7E}" type="presParOf" srcId="{FB5CAC92-70A9-4F17-89F9-1E627D177F41}" destId="{5E999409-FC7B-4135-A88B-0D5CC3077880}" srcOrd="1" destOrd="0" presId="urn:microsoft.com/office/officeart/2005/8/layout/hList7"/>
    <dgm:cxn modelId="{842B0CC8-20F1-43A1-8949-66A807AB5F6E}" type="presParOf" srcId="{5E999409-FC7B-4135-A88B-0D5CC3077880}" destId="{57DC19C7-D149-4E16-810F-9C233D6844CB}" srcOrd="0" destOrd="0" presId="urn:microsoft.com/office/officeart/2005/8/layout/hList7"/>
    <dgm:cxn modelId="{A513C3B7-E20E-41AC-8140-86B241C17639}" type="presParOf" srcId="{57DC19C7-D149-4E16-810F-9C233D6844CB}" destId="{9EA2D395-7F50-40AC-ABD6-70B800D60BA1}" srcOrd="0" destOrd="0" presId="urn:microsoft.com/office/officeart/2005/8/layout/hList7"/>
    <dgm:cxn modelId="{8C9B198C-9483-4195-8972-FB1A15EDEA28}" type="presParOf" srcId="{57DC19C7-D149-4E16-810F-9C233D6844CB}" destId="{8CF3215B-D085-4E64-B43C-7796E5282901}" srcOrd="1" destOrd="0" presId="urn:microsoft.com/office/officeart/2005/8/layout/hList7"/>
    <dgm:cxn modelId="{F4DC486B-B6F0-491C-A84B-D4D136697882}" type="presParOf" srcId="{57DC19C7-D149-4E16-810F-9C233D6844CB}" destId="{0DF7DED7-4021-48E8-88EB-143CA81EDD22}" srcOrd="2" destOrd="0" presId="urn:microsoft.com/office/officeart/2005/8/layout/hList7"/>
    <dgm:cxn modelId="{D56890EA-2352-4572-8579-65316C3BBC2E}" type="presParOf" srcId="{57DC19C7-D149-4E16-810F-9C233D6844CB}" destId="{B9D83DA1-81A2-4621-9AC5-F99BE8A3299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2A3E966-3788-41B1-878E-73EB6AC114C5}"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12287FA4-E0B7-46E4-A38E-9E597B05DD53}">
      <dgm:prSet/>
      <dgm:spPr/>
      <dgm:t>
        <a:bodyPr/>
        <a:lstStyle/>
        <a:p>
          <a:pPr algn="ctr"/>
          <a:r>
            <a:rPr lang="en-US" dirty="0"/>
            <a:t>Prediction</a:t>
          </a:r>
        </a:p>
      </dgm:t>
    </dgm:pt>
    <dgm:pt modelId="{009A82DF-FF72-4DA3-9D2C-9686435FDDD9}" type="parTrans" cxnId="{8CA777C4-15A8-4A34-BE94-171B5D03541D}">
      <dgm:prSet/>
      <dgm:spPr/>
      <dgm:t>
        <a:bodyPr/>
        <a:lstStyle/>
        <a:p>
          <a:endParaRPr lang="en-US"/>
        </a:p>
      </dgm:t>
    </dgm:pt>
    <dgm:pt modelId="{B59646A4-9B77-4A0A-B3D9-C2DB14423E9A}" type="sibTrans" cxnId="{8CA777C4-15A8-4A34-BE94-171B5D03541D}">
      <dgm:prSet/>
      <dgm:spPr/>
      <dgm:t>
        <a:bodyPr/>
        <a:lstStyle/>
        <a:p>
          <a:endParaRPr lang="en-US"/>
        </a:p>
      </dgm:t>
    </dgm:pt>
    <dgm:pt modelId="{9C295368-57B7-4227-892A-A4890DFE42B0}" type="pres">
      <dgm:prSet presAssocID="{C2A3E966-3788-41B1-878E-73EB6AC114C5}" presName="linear" presStyleCnt="0">
        <dgm:presLayoutVars>
          <dgm:animLvl val="lvl"/>
          <dgm:resizeHandles val="exact"/>
        </dgm:presLayoutVars>
      </dgm:prSet>
      <dgm:spPr/>
    </dgm:pt>
    <dgm:pt modelId="{485E3F2A-FD9E-4A34-9573-3A2E151934A3}" type="pres">
      <dgm:prSet presAssocID="{12287FA4-E0B7-46E4-A38E-9E597B05DD53}" presName="parentText" presStyleLbl="node1" presStyleIdx="0" presStyleCnt="1">
        <dgm:presLayoutVars>
          <dgm:chMax val="0"/>
          <dgm:bulletEnabled val="1"/>
        </dgm:presLayoutVars>
      </dgm:prSet>
      <dgm:spPr/>
    </dgm:pt>
  </dgm:ptLst>
  <dgm:cxnLst>
    <dgm:cxn modelId="{B989CB41-602A-40C2-97E2-15DBC8066AEB}" type="presOf" srcId="{12287FA4-E0B7-46E4-A38E-9E597B05DD53}" destId="{485E3F2A-FD9E-4A34-9573-3A2E151934A3}" srcOrd="0" destOrd="0" presId="urn:microsoft.com/office/officeart/2005/8/layout/vList2"/>
    <dgm:cxn modelId="{21E7CB84-8F2F-45BC-8648-3ABDB827DFAC}" type="presOf" srcId="{C2A3E966-3788-41B1-878E-73EB6AC114C5}" destId="{9C295368-57B7-4227-892A-A4890DFE42B0}" srcOrd="0" destOrd="0" presId="urn:microsoft.com/office/officeart/2005/8/layout/vList2"/>
    <dgm:cxn modelId="{8CA777C4-15A8-4A34-BE94-171B5D03541D}" srcId="{C2A3E966-3788-41B1-878E-73EB6AC114C5}" destId="{12287FA4-E0B7-46E4-A38E-9E597B05DD53}" srcOrd="0" destOrd="0" parTransId="{009A82DF-FF72-4DA3-9D2C-9686435FDDD9}" sibTransId="{B59646A4-9B77-4A0A-B3D9-C2DB14423E9A}"/>
    <dgm:cxn modelId="{A7176A25-EFD9-4F27-B266-7B85CEA62284}" type="presParOf" srcId="{9C295368-57B7-4227-892A-A4890DFE42B0}" destId="{485E3F2A-FD9E-4A34-9573-3A2E151934A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4867B7-688D-4B54-9DA4-3D5F64D392E6}" type="doc">
      <dgm:prSet loTypeId="urn:microsoft.com/office/officeart/2005/8/layout/vList3" loCatId="list" qsTypeId="urn:microsoft.com/office/officeart/2005/8/quickstyle/simple5" qsCatId="simple" csTypeId="urn:microsoft.com/office/officeart/2005/8/colors/accent1_2" csCatId="accent1" phldr="1"/>
      <dgm:spPr/>
      <dgm:t>
        <a:bodyPr/>
        <a:lstStyle/>
        <a:p>
          <a:endParaRPr lang="en-US"/>
        </a:p>
      </dgm:t>
    </dgm:pt>
    <dgm:pt modelId="{CF3C1E53-820D-47E6-A4E1-D414CDBD97D7}">
      <dgm:prSet/>
      <dgm:spPr/>
      <dgm:t>
        <a:bodyPr/>
        <a:lstStyle/>
        <a:p>
          <a:r>
            <a:rPr lang="en-US"/>
            <a:t>In order to predict the Cycle Time reduction, we can utilize the recommendations implemented and their effects</a:t>
          </a:r>
        </a:p>
      </dgm:t>
    </dgm:pt>
    <dgm:pt modelId="{9B2439AB-960B-4728-943F-9699C5D24EF1}" type="parTrans" cxnId="{06001086-76C1-4390-932A-FC6D86BB06AD}">
      <dgm:prSet/>
      <dgm:spPr/>
      <dgm:t>
        <a:bodyPr/>
        <a:lstStyle/>
        <a:p>
          <a:endParaRPr lang="en-US"/>
        </a:p>
      </dgm:t>
    </dgm:pt>
    <dgm:pt modelId="{B1C0F489-E023-4864-A53A-1C2960AF2B11}" type="sibTrans" cxnId="{06001086-76C1-4390-932A-FC6D86BB06AD}">
      <dgm:prSet/>
      <dgm:spPr/>
      <dgm:t>
        <a:bodyPr/>
        <a:lstStyle/>
        <a:p>
          <a:endParaRPr lang="en-US"/>
        </a:p>
      </dgm:t>
    </dgm:pt>
    <dgm:pt modelId="{2E6FD54E-E5D3-474B-8052-A96871BCFB03}">
      <dgm:prSet/>
      <dgm:spPr/>
      <dgm:t>
        <a:bodyPr/>
        <a:lstStyle/>
        <a:p>
          <a:r>
            <a:rPr lang="en-US"/>
            <a:t>Removal of Non-Value-Added process</a:t>
          </a:r>
        </a:p>
      </dgm:t>
    </dgm:pt>
    <dgm:pt modelId="{3D65218F-EF22-49AE-9134-BE1E0FC461CA}" type="parTrans" cxnId="{617EFE4B-1897-42EC-854A-2455593F73F6}">
      <dgm:prSet/>
      <dgm:spPr/>
      <dgm:t>
        <a:bodyPr/>
        <a:lstStyle/>
        <a:p>
          <a:endParaRPr lang="en-US"/>
        </a:p>
      </dgm:t>
    </dgm:pt>
    <dgm:pt modelId="{3F060405-960F-4922-A04A-4430CB92F0B4}" type="sibTrans" cxnId="{617EFE4B-1897-42EC-854A-2455593F73F6}">
      <dgm:prSet/>
      <dgm:spPr/>
      <dgm:t>
        <a:bodyPr/>
        <a:lstStyle/>
        <a:p>
          <a:endParaRPr lang="en-US"/>
        </a:p>
      </dgm:t>
    </dgm:pt>
    <dgm:pt modelId="{712C425A-A563-4CED-9DC4-FE192D438A46}">
      <dgm:prSet/>
      <dgm:spPr/>
      <dgm:t>
        <a:bodyPr/>
        <a:lstStyle/>
        <a:p>
          <a:r>
            <a:rPr lang="en-US" dirty="0"/>
            <a:t>Improvement of cycle time based on feedbacks, for e.g., making missing fields mandatory</a:t>
          </a:r>
        </a:p>
      </dgm:t>
    </dgm:pt>
    <dgm:pt modelId="{40C67D71-8D62-4840-A2D0-6346DF5EEA91}" type="parTrans" cxnId="{44FFF2A2-D6FE-4261-8BD9-4DD6AC946B79}">
      <dgm:prSet/>
      <dgm:spPr/>
      <dgm:t>
        <a:bodyPr/>
        <a:lstStyle/>
        <a:p>
          <a:endParaRPr lang="en-US"/>
        </a:p>
      </dgm:t>
    </dgm:pt>
    <dgm:pt modelId="{36C4171F-8ACA-478B-AB3D-5010B0604EC5}" type="sibTrans" cxnId="{44FFF2A2-D6FE-4261-8BD9-4DD6AC946B79}">
      <dgm:prSet/>
      <dgm:spPr/>
      <dgm:t>
        <a:bodyPr/>
        <a:lstStyle/>
        <a:p>
          <a:endParaRPr lang="en-US"/>
        </a:p>
      </dgm:t>
    </dgm:pt>
    <dgm:pt modelId="{C1C7CDA2-47E0-4323-99A2-ADACFE9F2487}">
      <dgm:prSet/>
      <dgm:spPr/>
      <dgm:t>
        <a:bodyPr/>
        <a:lstStyle/>
        <a:p>
          <a:r>
            <a:rPr lang="en-US" dirty="0"/>
            <a:t>Improvement in cycle time by frequent trainings provided to BSS/Sellers</a:t>
          </a:r>
        </a:p>
      </dgm:t>
    </dgm:pt>
    <dgm:pt modelId="{CC11E984-2E43-4951-93E9-1686A4EE40AB}" type="parTrans" cxnId="{ADBFE791-22B5-4B5B-96B9-865DE81F9263}">
      <dgm:prSet/>
      <dgm:spPr/>
      <dgm:t>
        <a:bodyPr/>
        <a:lstStyle/>
        <a:p>
          <a:endParaRPr lang="en-US"/>
        </a:p>
      </dgm:t>
    </dgm:pt>
    <dgm:pt modelId="{A3D5C92B-C03D-4927-B849-03F9A8A578F9}" type="sibTrans" cxnId="{ADBFE791-22B5-4B5B-96B9-865DE81F9263}">
      <dgm:prSet/>
      <dgm:spPr/>
      <dgm:t>
        <a:bodyPr/>
        <a:lstStyle/>
        <a:p>
          <a:endParaRPr lang="en-US"/>
        </a:p>
      </dgm:t>
    </dgm:pt>
    <dgm:pt modelId="{8C8452FB-242A-491B-AA04-E54487421A4C}">
      <dgm:prSet/>
      <dgm:spPr/>
      <dgm:t>
        <a:bodyPr/>
        <a:lstStyle/>
        <a:p>
          <a:r>
            <a:rPr lang="en-US"/>
            <a:t>Impact of power outage on cycle time</a:t>
          </a:r>
        </a:p>
      </dgm:t>
    </dgm:pt>
    <dgm:pt modelId="{1FDD87B9-27D6-45FC-B718-44FE998893F7}" type="parTrans" cxnId="{F2ADCFD4-64C5-427C-B559-819AB5CCAD91}">
      <dgm:prSet/>
      <dgm:spPr/>
      <dgm:t>
        <a:bodyPr/>
        <a:lstStyle/>
        <a:p>
          <a:endParaRPr lang="en-US"/>
        </a:p>
      </dgm:t>
    </dgm:pt>
    <dgm:pt modelId="{219ECC1F-DB0B-4F74-83EC-840E08C79EB6}" type="sibTrans" cxnId="{F2ADCFD4-64C5-427C-B559-819AB5CCAD91}">
      <dgm:prSet/>
      <dgm:spPr/>
      <dgm:t>
        <a:bodyPr/>
        <a:lstStyle/>
        <a:p>
          <a:endParaRPr lang="en-US"/>
        </a:p>
      </dgm:t>
    </dgm:pt>
    <dgm:pt modelId="{89CC5A50-F32E-4F15-B9B0-715C455F2FC9}">
      <dgm:prSet/>
      <dgm:spPr/>
      <dgm:t>
        <a:bodyPr/>
        <a:lstStyle/>
        <a:p>
          <a:r>
            <a:rPr lang="en-US" dirty="0"/>
            <a:t>Implementing Time-lines/Deadlines</a:t>
          </a:r>
        </a:p>
      </dgm:t>
    </dgm:pt>
    <dgm:pt modelId="{2AC66095-319B-41BC-A0D6-B2F075DA6B73}" type="parTrans" cxnId="{8B4F7B52-102B-4231-97C4-9ACD6E954E63}">
      <dgm:prSet/>
      <dgm:spPr/>
      <dgm:t>
        <a:bodyPr/>
        <a:lstStyle/>
        <a:p>
          <a:endParaRPr lang="en-US"/>
        </a:p>
      </dgm:t>
    </dgm:pt>
    <dgm:pt modelId="{3830FFD7-E739-43D2-8E2E-9AA194D8A0E6}" type="sibTrans" cxnId="{8B4F7B52-102B-4231-97C4-9ACD6E954E63}">
      <dgm:prSet/>
      <dgm:spPr/>
      <dgm:t>
        <a:bodyPr/>
        <a:lstStyle/>
        <a:p>
          <a:endParaRPr lang="en-US"/>
        </a:p>
      </dgm:t>
    </dgm:pt>
    <dgm:pt modelId="{6C2DA323-C3F1-4E76-9BDB-4D4A0D208BC4}" type="pres">
      <dgm:prSet presAssocID="{184867B7-688D-4B54-9DA4-3D5F64D392E6}" presName="linearFlow" presStyleCnt="0">
        <dgm:presLayoutVars>
          <dgm:dir/>
          <dgm:resizeHandles val="exact"/>
        </dgm:presLayoutVars>
      </dgm:prSet>
      <dgm:spPr/>
    </dgm:pt>
    <dgm:pt modelId="{53D4E7E3-FD73-4F29-9CB9-F94B6EFE92F7}" type="pres">
      <dgm:prSet presAssocID="{CF3C1E53-820D-47E6-A4E1-D414CDBD97D7}" presName="composite" presStyleCnt="0"/>
      <dgm:spPr/>
    </dgm:pt>
    <dgm:pt modelId="{3495D53E-2960-46B7-98BA-00735A5E17FA}" type="pres">
      <dgm:prSet presAssocID="{CF3C1E53-820D-47E6-A4E1-D414CDBD97D7}" presName="imgShp" presStyleLbl="fgImgPlace1" presStyleIdx="0" presStyleCnt="1" custLinFactNeighborX="-820" custLinFactNeighborY="546"/>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000" r="-20000"/>
          </a:stretch>
        </a:blipFill>
      </dgm:spPr>
    </dgm:pt>
    <dgm:pt modelId="{C28D09A8-73B4-412F-86FE-AA68A4488839}" type="pres">
      <dgm:prSet presAssocID="{CF3C1E53-820D-47E6-A4E1-D414CDBD97D7}" presName="txShp" presStyleLbl="node1" presStyleIdx="0" presStyleCnt="1">
        <dgm:presLayoutVars>
          <dgm:bulletEnabled val="1"/>
        </dgm:presLayoutVars>
      </dgm:prSet>
      <dgm:spPr/>
    </dgm:pt>
  </dgm:ptLst>
  <dgm:cxnLst>
    <dgm:cxn modelId="{154E9629-C095-44F5-B01B-FFF8C0163C5F}" type="presOf" srcId="{CF3C1E53-820D-47E6-A4E1-D414CDBD97D7}" destId="{C28D09A8-73B4-412F-86FE-AA68A4488839}" srcOrd="0" destOrd="0" presId="urn:microsoft.com/office/officeart/2005/8/layout/vList3"/>
    <dgm:cxn modelId="{969D7232-4A6F-4D61-9E06-FC7F3F2318DE}" type="presOf" srcId="{2E6FD54E-E5D3-474B-8052-A96871BCFB03}" destId="{C28D09A8-73B4-412F-86FE-AA68A4488839}" srcOrd="0" destOrd="1" presId="urn:microsoft.com/office/officeart/2005/8/layout/vList3"/>
    <dgm:cxn modelId="{9D9CBA39-710C-4B53-B0F3-B7E7B43CD486}" type="presOf" srcId="{89CC5A50-F32E-4F15-B9B0-715C455F2FC9}" destId="{C28D09A8-73B4-412F-86FE-AA68A4488839}" srcOrd="0" destOrd="5" presId="urn:microsoft.com/office/officeart/2005/8/layout/vList3"/>
    <dgm:cxn modelId="{617EFE4B-1897-42EC-854A-2455593F73F6}" srcId="{CF3C1E53-820D-47E6-A4E1-D414CDBD97D7}" destId="{2E6FD54E-E5D3-474B-8052-A96871BCFB03}" srcOrd="0" destOrd="0" parTransId="{3D65218F-EF22-49AE-9134-BE1E0FC461CA}" sibTransId="{3F060405-960F-4922-A04A-4430CB92F0B4}"/>
    <dgm:cxn modelId="{CC3A1570-9C7B-45BD-BA9B-E5D66F136FA3}" type="presOf" srcId="{712C425A-A563-4CED-9DC4-FE192D438A46}" destId="{C28D09A8-73B4-412F-86FE-AA68A4488839}" srcOrd="0" destOrd="2" presId="urn:microsoft.com/office/officeart/2005/8/layout/vList3"/>
    <dgm:cxn modelId="{8B4F7B52-102B-4231-97C4-9ACD6E954E63}" srcId="{CF3C1E53-820D-47E6-A4E1-D414CDBD97D7}" destId="{89CC5A50-F32E-4F15-B9B0-715C455F2FC9}" srcOrd="4" destOrd="0" parTransId="{2AC66095-319B-41BC-A0D6-B2F075DA6B73}" sibTransId="{3830FFD7-E739-43D2-8E2E-9AA194D8A0E6}"/>
    <dgm:cxn modelId="{BF9A227E-F913-4143-9735-81B6C9003082}" type="presOf" srcId="{C1C7CDA2-47E0-4323-99A2-ADACFE9F2487}" destId="{C28D09A8-73B4-412F-86FE-AA68A4488839}" srcOrd="0" destOrd="3" presId="urn:microsoft.com/office/officeart/2005/8/layout/vList3"/>
    <dgm:cxn modelId="{06001086-76C1-4390-932A-FC6D86BB06AD}" srcId="{184867B7-688D-4B54-9DA4-3D5F64D392E6}" destId="{CF3C1E53-820D-47E6-A4E1-D414CDBD97D7}" srcOrd="0" destOrd="0" parTransId="{9B2439AB-960B-4728-943F-9699C5D24EF1}" sibTransId="{B1C0F489-E023-4864-A53A-1C2960AF2B11}"/>
    <dgm:cxn modelId="{ADBFE791-22B5-4B5B-96B9-865DE81F9263}" srcId="{CF3C1E53-820D-47E6-A4E1-D414CDBD97D7}" destId="{C1C7CDA2-47E0-4323-99A2-ADACFE9F2487}" srcOrd="2" destOrd="0" parTransId="{CC11E984-2E43-4951-93E9-1686A4EE40AB}" sibTransId="{A3D5C92B-C03D-4927-B849-03F9A8A578F9}"/>
    <dgm:cxn modelId="{69C97B9D-A994-4CE0-B7BD-95BC4F8C8E3C}" type="presOf" srcId="{184867B7-688D-4B54-9DA4-3D5F64D392E6}" destId="{6C2DA323-C3F1-4E76-9BDB-4D4A0D208BC4}" srcOrd="0" destOrd="0" presId="urn:microsoft.com/office/officeart/2005/8/layout/vList3"/>
    <dgm:cxn modelId="{44FFF2A2-D6FE-4261-8BD9-4DD6AC946B79}" srcId="{CF3C1E53-820D-47E6-A4E1-D414CDBD97D7}" destId="{712C425A-A563-4CED-9DC4-FE192D438A46}" srcOrd="1" destOrd="0" parTransId="{40C67D71-8D62-4840-A2D0-6346DF5EEA91}" sibTransId="{36C4171F-8ACA-478B-AB3D-5010B0604EC5}"/>
    <dgm:cxn modelId="{F2ADCFD4-64C5-427C-B559-819AB5CCAD91}" srcId="{CF3C1E53-820D-47E6-A4E1-D414CDBD97D7}" destId="{8C8452FB-242A-491B-AA04-E54487421A4C}" srcOrd="3" destOrd="0" parTransId="{1FDD87B9-27D6-45FC-B718-44FE998893F7}" sibTransId="{219ECC1F-DB0B-4F74-83EC-840E08C79EB6}"/>
    <dgm:cxn modelId="{2F99F9DA-2FE9-4C55-B952-611E0A4C3F8D}" type="presOf" srcId="{8C8452FB-242A-491B-AA04-E54487421A4C}" destId="{C28D09A8-73B4-412F-86FE-AA68A4488839}" srcOrd="0" destOrd="4" presId="urn:microsoft.com/office/officeart/2005/8/layout/vList3"/>
    <dgm:cxn modelId="{2CB86D7B-8CFB-4262-98E0-DB452D6592F8}" type="presParOf" srcId="{6C2DA323-C3F1-4E76-9BDB-4D4A0D208BC4}" destId="{53D4E7E3-FD73-4F29-9CB9-F94B6EFE92F7}" srcOrd="0" destOrd="0" presId="urn:microsoft.com/office/officeart/2005/8/layout/vList3"/>
    <dgm:cxn modelId="{3E11BA9A-208C-4387-A23B-E3C59A54D756}" type="presParOf" srcId="{53D4E7E3-FD73-4F29-9CB9-F94B6EFE92F7}" destId="{3495D53E-2960-46B7-98BA-00735A5E17FA}" srcOrd="0" destOrd="0" presId="urn:microsoft.com/office/officeart/2005/8/layout/vList3"/>
    <dgm:cxn modelId="{E8669F69-C7B9-437F-9B2A-133346C346D2}" type="presParOf" srcId="{53D4E7E3-FD73-4F29-9CB9-F94B6EFE92F7}" destId="{C28D09A8-73B4-412F-86FE-AA68A4488839}"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78C3BE-EAD5-4786-95B9-FD3E9C6081A7}" type="doc">
      <dgm:prSet loTypeId="urn:microsoft.com/office/officeart/2005/8/layout/gear1" loCatId="relationship" qsTypeId="urn:microsoft.com/office/officeart/2005/8/quickstyle/simple1" qsCatId="simple" csTypeId="urn:microsoft.com/office/officeart/2005/8/colors/accent3_2" csCatId="accent3" phldr="1"/>
      <dgm:spPr/>
      <dgm:t>
        <a:bodyPr/>
        <a:lstStyle/>
        <a:p>
          <a:endParaRPr lang="en-US"/>
        </a:p>
      </dgm:t>
    </dgm:pt>
    <dgm:pt modelId="{B879BD21-8A1E-4D0E-9BBF-9A0AE8538691}">
      <dgm:prSet custT="1"/>
      <dgm:spPr>
        <a:solidFill>
          <a:schemeClr val="accent6">
            <a:lumMod val="75000"/>
          </a:schemeClr>
        </a:solidFill>
      </dgm:spPr>
      <dgm:t>
        <a:bodyPr/>
        <a:lstStyle/>
        <a:p>
          <a:r>
            <a:rPr lang="en-US" sz="2000" b="0" i="0" dirty="0">
              <a:solidFill>
                <a:schemeClr val="accent1">
                  <a:lumMod val="50000"/>
                </a:schemeClr>
              </a:solidFill>
            </a:rPr>
            <a:t>DPMO: 21672 defects per million </a:t>
          </a:r>
          <a:endParaRPr lang="en-US" sz="2000" dirty="0">
            <a:solidFill>
              <a:schemeClr val="accent1">
                <a:lumMod val="50000"/>
              </a:schemeClr>
            </a:solidFill>
          </a:endParaRPr>
        </a:p>
      </dgm:t>
    </dgm:pt>
    <dgm:pt modelId="{EF6F973F-99E7-4552-81A2-B97BDD2878A7}" type="parTrans" cxnId="{4E087B80-E552-4384-978E-A61010248406}">
      <dgm:prSet/>
      <dgm:spPr/>
      <dgm:t>
        <a:bodyPr/>
        <a:lstStyle/>
        <a:p>
          <a:endParaRPr lang="en-US"/>
        </a:p>
      </dgm:t>
    </dgm:pt>
    <dgm:pt modelId="{7AB42CF4-DE54-467E-A065-D506EAD987DB}" type="sibTrans" cxnId="{4E087B80-E552-4384-978E-A61010248406}">
      <dgm:prSet/>
      <dgm:spPr/>
      <dgm:t>
        <a:bodyPr/>
        <a:lstStyle/>
        <a:p>
          <a:endParaRPr lang="en-US"/>
        </a:p>
      </dgm:t>
    </dgm:pt>
    <dgm:pt modelId="{3FC795BD-092D-417A-87DE-9297FD610A68}">
      <dgm:prSet custT="1"/>
      <dgm:spPr>
        <a:solidFill>
          <a:schemeClr val="accent1">
            <a:lumMod val="75000"/>
          </a:schemeClr>
        </a:solidFill>
      </dgm:spPr>
      <dgm:t>
        <a:bodyPr/>
        <a:lstStyle/>
        <a:p>
          <a:r>
            <a:rPr lang="en-US" sz="1500" b="0" i="0" dirty="0">
              <a:solidFill>
                <a:schemeClr val="accent4">
                  <a:lumMod val="75000"/>
                </a:schemeClr>
              </a:solidFill>
            </a:rPr>
            <a:t>Opportunities for error: 250000</a:t>
          </a:r>
          <a:endParaRPr lang="en-US" sz="1500" dirty="0">
            <a:solidFill>
              <a:schemeClr val="accent4">
                <a:lumMod val="75000"/>
              </a:schemeClr>
            </a:solidFill>
          </a:endParaRPr>
        </a:p>
      </dgm:t>
    </dgm:pt>
    <dgm:pt modelId="{6F269948-1049-42FA-9818-6A3E84F1636C}" type="parTrans" cxnId="{A6AE2449-B936-4593-8CF0-56C6301724F5}">
      <dgm:prSet/>
      <dgm:spPr/>
      <dgm:t>
        <a:bodyPr/>
        <a:lstStyle/>
        <a:p>
          <a:endParaRPr lang="en-US"/>
        </a:p>
      </dgm:t>
    </dgm:pt>
    <dgm:pt modelId="{87CB03E3-43F9-4011-8996-C4E6AB179A45}" type="sibTrans" cxnId="{A6AE2449-B936-4593-8CF0-56C6301724F5}">
      <dgm:prSet/>
      <dgm:spPr/>
      <dgm:t>
        <a:bodyPr/>
        <a:lstStyle/>
        <a:p>
          <a:endParaRPr lang="en-US"/>
        </a:p>
      </dgm:t>
    </dgm:pt>
    <dgm:pt modelId="{D89D7E2F-2C22-4B74-BF4F-4948C11DCA35}">
      <dgm:prSet custT="1"/>
      <dgm:spPr>
        <a:solidFill>
          <a:schemeClr val="accent1">
            <a:lumMod val="75000"/>
          </a:schemeClr>
        </a:solidFill>
      </dgm:spPr>
      <dgm:t>
        <a:bodyPr/>
        <a:lstStyle/>
        <a:p>
          <a:r>
            <a:rPr lang="en-US" sz="1500" b="0" i="0" dirty="0">
              <a:solidFill>
                <a:schemeClr val="accent4">
                  <a:lumMod val="75000"/>
                </a:schemeClr>
              </a:solidFill>
            </a:rPr>
            <a:t>Number of defects discovered: 5418</a:t>
          </a:r>
          <a:endParaRPr lang="en-US" sz="1500" dirty="0">
            <a:solidFill>
              <a:schemeClr val="accent4">
                <a:lumMod val="75000"/>
              </a:schemeClr>
            </a:solidFill>
          </a:endParaRPr>
        </a:p>
      </dgm:t>
    </dgm:pt>
    <dgm:pt modelId="{6345330F-5A90-4A44-B7CE-5E434DE4881E}" type="parTrans" cxnId="{ECF71789-D7C4-4E23-A205-8D3067D23500}">
      <dgm:prSet/>
      <dgm:spPr/>
      <dgm:t>
        <a:bodyPr/>
        <a:lstStyle/>
        <a:p>
          <a:endParaRPr lang="en-US"/>
        </a:p>
      </dgm:t>
    </dgm:pt>
    <dgm:pt modelId="{DE70B0DF-B595-4D54-8A2D-7A247909C277}" type="sibTrans" cxnId="{ECF71789-D7C4-4E23-A205-8D3067D23500}">
      <dgm:prSet/>
      <dgm:spPr/>
      <dgm:t>
        <a:bodyPr/>
        <a:lstStyle/>
        <a:p>
          <a:endParaRPr lang="en-US"/>
        </a:p>
      </dgm:t>
    </dgm:pt>
    <dgm:pt modelId="{90D7EB54-065D-4781-B012-F5589C76909A}" type="pres">
      <dgm:prSet presAssocID="{E678C3BE-EAD5-4786-95B9-FD3E9C6081A7}" presName="composite" presStyleCnt="0">
        <dgm:presLayoutVars>
          <dgm:chMax val="3"/>
          <dgm:animLvl val="lvl"/>
          <dgm:resizeHandles val="exact"/>
        </dgm:presLayoutVars>
      </dgm:prSet>
      <dgm:spPr/>
    </dgm:pt>
    <dgm:pt modelId="{6639F019-6975-48AF-8C29-A48C126D7E7C}" type="pres">
      <dgm:prSet presAssocID="{B879BD21-8A1E-4D0E-9BBF-9A0AE8538691}" presName="gear1" presStyleLbl="node1" presStyleIdx="0" presStyleCnt="3">
        <dgm:presLayoutVars>
          <dgm:chMax val="1"/>
          <dgm:bulletEnabled val="1"/>
        </dgm:presLayoutVars>
      </dgm:prSet>
      <dgm:spPr/>
    </dgm:pt>
    <dgm:pt modelId="{FFAA6614-4787-4EB2-A4C1-DBD260E24F30}" type="pres">
      <dgm:prSet presAssocID="{B879BD21-8A1E-4D0E-9BBF-9A0AE8538691}" presName="gear1srcNode" presStyleLbl="node1" presStyleIdx="0" presStyleCnt="3"/>
      <dgm:spPr/>
    </dgm:pt>
    <dgm:pt modelId="{74015813-5B61-48A1-900B-7CF6B07B8670}" type="pres">
      <dgm:prSet presAssocID="{B879BD21-8A1E-4D0E-9BBF-9A0AE8538691}" presName="gear1dstNode" presStyleLbl="node1" presStyleIdx="0" presStyleCnt="3"/>
      <dgm:spPr/>
    </dgm:pt>
    <dgm:pt modelId="{62B35559-D8BE-48D4-98CF-717FFD80B9F3}" type="pres">
      <dgm:prSet presAssocID="{3FC795BD-092D-417A-87DE-9297FD610A68}" presName="gear2" presStyleLbl="node1" presStyleIdx="1" presStyleCnt="3">
        <dgm:presLayoutVars>
          <dgm:chMax val="1"/>
          <dgm:bulletEnabled val="1"/>
        </dgm:presLayoutVars>
      </dgm:prSet>
      <dgm:spPr/>
    </dgm:pt>
    <dgm:pt modelId="{63B271AC-28F3-4953-9794-85522CEBAE9A}" type="pres">
      <dgm:prSet presAssocID="{3FC795BD-092D-417A-87DE-9297FD610A68}" presName="gear2srcNode" presStyleLbl="node1" presStyleIdx="1" presStyleCnt="3"/>
      <dgm:spPr/>
    </dgm:pt>
    <dgm:pt modelId="{F1FA283A-4874-4F27-9211-649CA2551E53}" type="pres">
      <dgm:prSet presAssocID="{3FC795BD-092D-417A-87DE-9297FD610A68}" presName="gear2dstNode" presStyleLbl="node1" presStyleIdx="1" presStyleCnt="3"/>
      <dgm:spPr/>
    </dgm:pt>
    <dgm:pt modelId="{A9292A06-0766-48B1-B4D1-41DD290A9A12}" type="pres">
      <dgm:prSet presAssocID="{D89D7E2F-2C22-4B74-BF4F-4948C11DCA35}" presName="gear3" presStyleLbl="node1" presStyleIdx="2" presStyleCnt="3"/>
      <dgm:spPr/>
    </dgm:pt>
    <dgm:pt modelId="{E2A532A5-54AA-42F1-9DC3-74B3E11E4651}" type="pres">
      <dgm:prSet presAssocID="{D89D7E2F-2C22-4B74-BF4F-4948C11DCA35}" presName="gear3tx" presStyleLbl="node1" presStyleIdx="2" presStyleCnt="3">
        <dgm:presLayoutVars>
          <dgm:chMax val="1"/>
          <dgm:bulletEnabled val="1"/>
        </dgm:presLayoutVars>
      </dgm:prSet>
      <dgm:spPr/>
    </dgm:pt>
    <dgm:pt modelId="{8A83F32C-30B6-4779-9350-56EA6E68411C}" type="pres">
      <dgm:prSet presAssocID="{D89D7E2F-2C22-4B74-BF4F-4948C11DCA35}" presName="gear3srcNode" presStyleLbl="node1" presStyleIdx="2" presStyleCnt="3"/>
      <dgm:spPr/>
    </dgm:pt>
    <dgm:pt modelId="{FDE104D2-BD60-451F-AEE8-88A710A1C176}" type="pres">
      <dgm:prSet presAssocID="{D89D7E2F-2C22-4B74-BF4F-4948C11DCA35}" presName="gear3dstNode" presStyleLbl="node1" presStyleIdx="2" presStyleCnt="3"/>
      <dgm:spPr/>
    </dgm:pt>
    <dgm:pt modelId="{CAFDF1A0-AAB8-48C8-A2D0-5779DBD78DA5}" type="pres">
      <dgm:prSet presAssocID="{7AB42CF4-DE54-467E-A065-D506EAD987DB}" presName="connector1" presStyleLbl="sibTrans2D1" presStyleIdx="0" presStyleCnt="3"/>
      <dgm:spPr/>
    </dgm:pt>
    <dgm:pt modelId="{3A39733B-D69B-407A-BFA2-CE1B09934DBD}" type="pres">
      <dgm:prSet presAssocID="{87CB03E3-43F9-4011-8996-C4E6AB179A45}" presName="connector2" presStyleLbl="sibTrans2D1" presStyleIdx="1" presStyleCnt="3"/>
      <dgm:spPr/>
    </dgm:pt>
    <dgm:pt modelId="{9211E51D-CEF8-4F45-B6CA-65FD3B9F4D55}" type="pres">
      <dgm:prSet presAssocID="{DE70B0DF-B595-4D54-8A2D-7A247909C277}" presName="connector3" presStyleLbl="sibTrans2D1" presStyleIdx="2" presStyleCnt="3"/>
      <dgm:spPr/>
    </dgm:pt>
  </dgm:ptLst>
  <dgm:cxnLst>
    <dgm:cxn modelId="{2EE04F09-1F1B-488B-B099-8042084F734B}" type="presOf" srcId="{B879BD21-8A1E-4D0E-9BBF-9A0AE8538691}" destId="{FFAA6614-4787-4EB2-A4C1-DBD260E24F30}" srcOrd="1" destOrd="0" presId="urn:microsoft.com/office/officeart/2005/8/layout/gear1"/>
    <dgm:cxn modelId="{BE7A3D0A-CCBB-46B9-8CE4-1CF56A3B6D1D}" type="presOf" srcId="{3FC795BD-092D-417A-87DE-9297FD610A68}" destId="{62B35559-D8BE-48D4-98CF-717FFD80B9F3}" srcOrd="0" destOrd="0" presId="urn:microsoft.com/office/officeart/2005/8/layout/gear1"/>
    <dgm:cxn modelId="{E3E37023-4737-4998-B54B-60AA2E5BEFBE}" type="presOf" srcId="{B879BD21-8A1E-4D0E-9BBF-9A0AE8538691}" destId="{6639F019-6975-48AF-8C29-A48C126D7E7C}" srcOrd="0" destOrd="0" presId="urn:microsoft.com/office/officeart/2005/8/layout/gear1"/>
    <dgm:cxn modelId="{BAF90541-1DB0-4910-AE3B-BA1160543191}" type="presOf" srcId="{3FC795BD-092D-417A-87DE-9297FD610A68}" destId="{F1FA283A-4874-4F27-9211-649CA2551E53}" srcOrd="2" destOrd="0" presId="urn:microsoft.com/office/officeart/2005/8/layout/gear1"/>
    <dgm:cxn modelId="{9D723646-4502-4437-A122-EC6FB14A6368}" type="presOf" srcId="{D89D7E2F-2C22-4B74-BF4F-4948C11DCA35}" destId="{A9292A06-0766-48B1-B4D1-41DD290A9A12}" srcOrd="0" destOrd="0" presId="urn:microsoft.com/office/officeart/2005/8/layout/gear1"/>
    <dgm:cxn modelId="{A6AE2449-B936-4593-8CF0-56C6301724F5}" srcId="{E678C3BE-EAD5-4786-95B9-FD3E9C6081A7}" destId="{3FC795BD-092D-417A-87DE-9297FD610A68}" srcOrd="1" destOrd="0" parTransId="{6F269948-1049-42FA-9818-6A3E84F1636C}" sibTransId="{87CB03E3-43F9-4011-8996-C4E6AB179A45}"/>
    <dgm:cxn modelId="{84C1F24A-F1A3-40E8-BD7E-C0349E7FB8E7}" type="presOf" srcId="{D89D7E2F-2C22-4B74-BF4F-4948C11DCA35}" destId="{E2A532A5-54AA-42F1-9DC3-74B3E11E4651}" srcOrd="1" destOrd="0" presId="urn:microsoft.com/office/officeart/2005/8/layout/gear1"/>
    <dgm:cxn modelId="{B0E0FD5A-0E63-48E6-8CDE-A8BDAA446D71}" type="presOf" srcId="{3FC795BD-092D-417A-87DE-9297FD610A68}" destId="{63B271AC-28F3-4953-9794-85522CEBAE9A}" srcOrd="1" destOrd="0" presId="urn:microsoft.com/office/officeart/2005/8/layout/gear1"/>
    <dgm:cxn modelId="{3323967F-CA58-4431-A8A9-4B9D4BADCC9C}" type="presOf" srcId="{87CB03E3-43F9-4011-8996-C4E6AB179A45}" destId="{3A39733B-D69B-407A-BFA2-CE1B09934DBD}" srcOrd="0" destOrd="0" presId="urn:microsoft.com/office/officeart/2005/8/layout/gear1"/>
    <dgm:cxn modelId="{4E087B80-E552-4384-978E-A61010248406}" srcId="{E678C3BE-EAD5-4786-95B9-FD3E9C6081A7}" destId="{B879BD21-8A1E-4D0E-9BBF-9A0AE8538691}" srcOrd="0" destOrd="0" parTransId="{EF6F973F-99E7-4552-81A2-B97BDD2878A7}" sibTransId="{7AB42CF4-DE54-467E-A065-D506EAD987DB}"/>
    <dgm:cxn modelId="{ECF71789-D7C4-4E23-A205-8D3067D23500}" srcId="{E678C3BE-EAD5-4786-95B9-FD3E9C6081A7}" destId="{D89D7E2F-2C22-4B74-BF4F-4948C11DCA35}" srcOrd="2" destOrd="0" parTransId="{6345330F-5A90-4A44-B7CE-5E434DE4881E}" sibTransId="{DE70B0DF-B595-4D54-8A2D-7A247909C277}"/>
    <dgm:cxn modelId="{99941B8E-905D-4A5F-8EFE-1C16700B1F35}" type="presOf" srcId="{E678C3BE-EAD5-4786-95B9-FD3E9C6081A7}" destId="{90D7EB54-065D-4781-B012-F5589C76909A}" srcOrd="0" destOrd="0" presId="urn:microsoft.com/office/officeart/2005/8/layout/gear1"/>
    <dgm:cxn modelId="{B16E19A4-ABF9-496B-8A50-8CDD27C8EDAE}" type="presOf" srcId="{DE70B0DF-B595-4D54-8A2D-7A247909C277}" destId="{9211E51D-CEF8-4F45-B6CA-65FD3B9F4D55}" srcOrd="0" destOrd="0" presId="urn:microsoft.com/office/officeart/2005/8/layout/gear1"/>
    <dgm:cxn modelId="{796614A9-3F90-4B82-BE87-F69ED936C4FD}" type="presOf" srcId="{D89D7E2F-2C22-4B74-BF4F-4948C11DCA35}" destId="{8A83F32C-30B6-4779-9350-56EA6E68411C}" srcOrd="2" destOrd="0" presId="urn:microsoft.com/office/officeart/2005/8/layout/gear1"/>
    <dgm:cxn modelId="{3C1F8EB5-A0E7-4228-BDD3-E83546F59F84}" type="presOf" srcId="{7AB42CF4-DE54-467E-A065-D506EAD987DB}" destId="{CAFDF1A0-AAB8-48C8-A2D0-5779DBD78DA5}" srcOrd="0" destOrd="0" presId="urn:microsoft.com/office/officeart/2005/8/layout/gear1"/>
    <dgm:cxn modelId="{45F8FAB8-9D53-42F6-91EF-AF9A033F6E72}" type="presOf" srcId="{B879BD21-8A1E-4D0E-9BBF-9A0AE8538691}" destId="{74015813-5B61-48A1-900B-7CF6B07B8670}" srcOrd="2" destOrd="0" presId="urn:microsoft.com/office/officeart/2005/8/layout/gear1"/>
    <dgm:cxn modelId="{B7B842FF-6E9E-4B46-8EA8-33E341CB1041}" type="presOf" srcId="{D89D7E2F-2C22-4B74-BF4F-4948C11DCA35}" destId="{FDE104D2-BD60-451F-AEE8-88A710A1C176}" srcOrd="3" destOrd="0" presId="urn:microsoft.com/office/officeart/2005/8/layout/gear1"/>
    <dgm:cxn modelId="{F4A1DB9B-7EB3-434A-8549-918DBCF69A31}" type="presParOf" srcId="{90D7EB54-065D-4781-B012-F5589C76909A}" destId="{6639F019-6975-48AF-8C29-A48C126D7E7C}" srcOrd="0" destOrd="0" presId="urn:microsoft.com/office/officeart/2005/8/layout/gear1"/>
    <dgm:cxn modelId="{B10D6FA5-961C-453D-ADAC-A279CCA24EA2}" type="presParOf" srcId="{90D7EB54-065D-4781-B012-F5589C76909A}" destId="{FFAA6614-4787-4EB2-A4C1-DBD260E24F30}" srcOrd="1" destOrd="0" presId="urn:microsoft.com/office/officeart/2005/8/layout/gear1"/>
    <dgm:cxn modelId="{6B672F88-6875-4683-9307-D4725FE5BA74}" type="presParOf" srcId="{90D7EB54-065D-4781-B012-F5589C76909A}" destId="{74015813-5B61-48A1-900B-7CF6B07B8670}" srcOrd="2" destOrd="0" presId="urn:microsoft.com/office/officeart/2005/8/layout/gear1"/>
    <dgm:cxn modelId="{9CFDE633-F0BA-4A45-8D32-7942157EDE42}" type="presParOf" srcId="{90D7EB54-065D-4781-B012-F5589C76909A}" destId="{62B35559-D8BE-48D4-98CF-717FFD80B9F3}" srcOrd="3" destOrd="0" presId="urn:microsoft.com/office/officeart/2005/8/layout/gear1"/>
    <dgm:cxn modelId="{98ACDA86-49E2-471E-8A42-7162D319CE79}" type="presParOf" srcId="{90D7EB54-065D-4781-B012-F5589C76909A}" destId="{63B271AC-28F3-4953-9794-85522CEBAE9A}" srcOrd="4" destOrd="0" presId="urn:microsoft.com/office/officeart/2005/8/layout/gear1"/>
    <dgm:cxn modelId="{9E41E60E-65B6-4860-813C-8B1C14022354}" type="presParOf" srcId="{90D7EB54-065D-4781-B012-F5589C76909A}" destId="{F1FA283A-4874-4F27-9211-649CA2551E53}" srcOrd="5" destOrd="0" presId="urn:microsoft.com/office/officeart/2005/8/layout/gear1"/>
    <dgm:cxn modelId="{A27D3140-5082-47F0-B66B-4CCD836FFA71}" type="presParOf" srcId="{90D7EB54-065D-4781-B012-F5589C76909A}" destId="{A9292A06-0766-48B1-B4D1-41DD290A9A12}" srcOrd="6" destOrd="0" presId="urn:microsoft.com/office/officeart/2005/8/layout/gear1"/>
    <dgm:cxn modelId="{F1E3582B-44FD-4FC1-B4FC-B0F6303D9BE4}" type="presParOf" srcId="{90D7EB54-065D-4781-B012-F5589C76909A}" destId="{E2A532A5-54AA-42F1-9DC3-74B3E11E4651}" srcOrd="7" destOrd="0" presId="urn:microsoft.com/office/officeart/2005/8/layout/gear1"/>
    <dgm:cxn modelId="{709D99C2-0269-4D99-B1F5-FA3C276B0EC0}" type="presParOf" srcId="{90D7EB54-065D-4781-B012-F5589C76909A}" destId="{8A83F32C-30B6-4779-9350-56EA6E68411C}" srcOrd="8" destOrd="0" presId="urn:microsoft.com/office/officeart/2005/8/layout/gear1"/>
    <dgm:cxn modelId="{DD59ED16-8FAB-4FA1-96EC-1933A731A88A}" type="presParOf" srcId="{90D7EB54-065D-4781-B012-F5589C76909A}" destId="{FDE104D2-BD60-451F-AEE8-88A710A1C176}" srcOrd="9" destOrd="0" presId="urn:microsoft.com/office/officeart/2005/8/layout/gear1"/>
    <dgm:cxn modelId="{BA83C6A8-103B-41F4-B0CB-110E45B67D00}" type="presParOf" srcId="{90D7EB54-065D-4781-B012-F5589C76909A}" destId="{CAFDF1A0-AAB8-48C8-A2D0-5779DBD78DA5}" srcOrd="10" destOrd="0" presId="urn:microsoft.com/office/officeart/2005/8/layout/gear1"/>
    <dgm:cxn modelId="{C7124095-9F11-4C78-8729-96ED2B359E4B}" type="presParOf" srcId="{90D7EB54-065D-4781-B012-F5589C76909A}" destId="{3A39733B-D69B-407A-BFA2-CE1B09934DBD}" srcOrd="11" destOrd="0" presId="urn:microsoft.com/office/officeart/2005/8/layout/gear1"/>
    <dgm:cxn modelId="{B98C5F89-2B28-4384-9F5B-EC1724FF6DC6}" type="presParOf" srcId="{90D7EB54-065D-4781-B012-F5589C76909A}" destId="{9211E51D-CEF8-4F45-B6CA-65FD3B9F4D55}"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4F823B-9307-41AE-B17A-4A35524FDBB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797ADA1-0B98-40C1-A9D0-4182450CBA95}">
      <dgm:prSet/>
      <dgm:spPr/>
      <dgm:t>
        <a:bodyPr/>
        <a:lstStyle/>
        <a:p>
          <a:pPr algn="ctr"/>
          <a:r>
            <a:rPr lang="en-US" dirty="0"/>
            <a:t>Sigma Level </a:t>
          </a:r>
        </a:p>
      </dgm:t>
    </dgm:pt>
    <dgm:pt modelId="{06629D63-C4A8-421B-A632-CF6808BB77D5}" type="parTrans" cxnId="{0CFB408C-DCB6-4492-B079-B1E300A18824}">
      <dgm:prSet/>
      <dgm:spPr/>
      <dgm:t>
        <a:bodyPr/>
        <a:lstStyle/>
        <a:p>
          <a:endParaRPr lang="en-US"/>
        </a:p>
      </dgm:t>
    </dgm:pt>
    <dgm:pt modelId="{98E068A5-FA17-421E-8276-E4C7DC05A6BC}" type="sibTrans" cxnId="{0CFB408C-DCB6-4492-B079-B1E300A18824}">
      <dgm:prSet/>
      <dgm:spPr/>
      <dgm:t>
        <a:bodyPr/>
        <a:lstStyle/>
        <a:p>
          <a:endParaRPr lang="en-US"/>
        </a:p>
      </dgm:t>
    </dgm:pt>
    <dgm:pt modelId="{3A2DD172-D7D1-4C25-AE12-B871A872D028}" type="pres">
      <dgm:prSet presAssocID="{234F823B-9307-41AE-B17A-4A35524FDBB1}" presName="linear" presStyleCnt="0">
        <dgm:presLayoutVars>
          <dgm:animLvl val="lvl"/>
          <dgm:resizeHandles val="exact"/>
        </dgm:presLayoutVars>
      </dgm:prSet>
      <dgm:spPr/>
    </dgm:pt>
    <dgm:pt modelId="{B491EC02-ABED-42FE-A172-3B8484126879}" type="pres">
      <dgm:prSet presAssocID="{7797ADA1-0B98-40C1-A9D0-4182450CBA95}" presName="parentText" presStyleLbl="node1" presStyleIdx="0" presStyleCnt="1">
        <dgm:presLayoutVars>
          <dgm:chMax val="0"/>
          <dgm:bulletEnabled val="1"/>
        </dgm:presLayoutVars>
      </dgm:prSet>
      <dgm:spPr/>
    </dgm:pt>
  </dgm:ptLst>
  <dgm:cxnLst>
    <dgm:cxn modelId="{4634B11D-92D5-4960-AC42-4A7F9208A4FA}" type="presOf" srcId="{234F823B-9307-41AE-B17A-4A35524FDBB1}" destId="{3A2DD172-D7D1-4C25-AE12-B871A872D028}" srcOrd="0" destOrd="0" presId="urn:microsoft.com/office/officeart/2005/8/layout/vList2"/>
    <dgm:cxn modelId="{EE3BD627-0B80-4807-829B-05AD7D0C0660}" type="presOf" srcId="{7797ADA1-0B98-40C1-A9D0-4182450CBA95}" destId="{B491EC02-ABED-42FE-A172-3B8484126879}" srcOrd="0" destOrd="0" presId="urn:microsoft.com/office/officeart/2005/8/layout/vList2"/>
    <dgm:cxn modelId="{0CFB408C-DCB6-4492-B079-B1E300A18824}" srcId="{234F823B-9307-41AE-B17A-4A35524FDBB1}" destId="{7797ADA1-0B98-40C1-A9D0-4182450CBA95}" srcOrd="0" destOrd="0" parTransId="{06629D63-C4A8-421B-A632-CF6808BB77D5}" sibTransId="{98E068A5-FA17-421E-8276-E4C7DC05A6BC}"/>
    <dgm:cxn modelId="{BB2E9A3B-6649-473D-90E9-BBD812BF702B}" type="presParOf" srcId="{3A2DD172-D7D1-4C25-AE12-B871A872D028}" destId="{B491EC02-ABED-42FE-A172-3B84841268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7F34F1-6427-41E7-B28D-02D319B94A9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B5CFE44-0979-491C-8376-956B7D4B07AC}">
      <dgm:prSet/>
      <dgm:spPr/>
      <dgm:t>
        <a:bodyPr/>
        <a:lstStyle/>
        <a:p>
          <a:r>
            <a:rPr lang="en-US" b="0" i="0"/>
            <a:t>Number of defects discovered: 5418</a:t>
          </a:r>
          <a:endParaRPr lang="en-US"/>
        </a:p>
      </dgm:t>
    </dgm:pt>
    <dgm:pt modelId="{43F93231-3F42-4D62-A7E0-94DEF42E4303}" type="parTrans" cxnId="{1BCBC02A-2577-4DEA-85F4-4900FBFE103E}">
      <dgm:prSet/>
      <dgm:spPr/>
      <dgm:t>
        <a:bodyPr/>
        <a:lstStyle/>
        <a:p>
          <a:endParaRPr lang="en-US"/>
        </a:p>
      </dgm:t>
    </dgm:pt>
    <dgm:pt modelId="{67C53613-E7B0-44C6-969F-10EABBC403B7}" type="sibTrans" cxnId="{1BCBC02A-2577-4DEA-85F4-4900FBFE103E}">
      <dgm:prSet/>
      <dgm:spPr/>
      <dgm:t>
        <a:bodyPr/>
        <a:lstStyle/>
        <a:p>
          <a:endParaRPr lang="en-US"/>
        </a:p>
      </dgm:t>
    </dgm:pt>
    <dgm:pt modelId="{C88AFD5F-B3BC-4494-B88F-094F9138A1A8}">
      <dgm:prSet/>
      <dgm:spPr/>
      <dgm:t>
        <a:bodyPr/>
        <a:lstStyle/>
        <a:p>
          <a:r>
            <a:rPr lang="en-US" b="0" i="0"/>
            <a:t>Opportunities for error: 250000</a:t>
          </a:r>
          <a:endParaRPr lang="en-US"/>
        </a:p>
      </dgm:t>
    </dgm:pt>
    <dgm:pt modelId="{691274D7-AA5B-43C5-96D1-E71EA3D97C96}" type="parTrans" cxnId="{45E486D9-732A-458B-8138-024716824037}">
      <dgm:prSet/>
      <dgm:spPr/>
      <dgm:t>
        <a:bodyPr/>
        <a:lstStyle/>
        <a:p>
          <a:endParaRPr lang="en-US"/>
        </a:p>
      </dgm:t>
    </dgm:pt>
    <dgm:pt modelId="{5D979683-5666-4EDA-9250-0264B478135F}" type="sibTrans" cxnId="{45E486D9-732A-458B-8138-024716824037}">
      <dgm:prSet/>
      <dgm:spPr/>
      <dgm:t>
        <a:bodyPr/>
        <a:lstStyle/>
        <a:p>
          <a:endParaRPr lang="en-US"/>
        </a:p>
      </dgm:t>
    </dgm:pt>
    <dgm:pt modelId="{AFCAB0EE-738B-4552-B123-E2D245969307}">
      <dgm:prSet/>
      <dgm:spPr/>
      <dgm:t>
        <a:bodyPr/>
        <a:lstStyle/>
        <a:p>
          <a:r>
            <a:rPr lang="en-US" b="0" i="0"/>
            <a:t>Sigma level: 2.02038</a:t>
          </a:r>
          <a:endParaRPr lang="en-US"/>
        </a:p>
      </dgm:t>
    </dgm:pt>
    <dgm:pt modelId="{187DE698-A101-4A3A-9EB2-F3D90C9A6819}" type="parTrans" cxnId="{FC8886E4-E111-470B-A505-26F392DAA473}">
      <dgm:prSet/>
      <dgm:spPr/>
      <dgm:t>
        <a:bodyPr/>
        <a:lstStyle/>
        <a:p>
          <a:endParaRPr lang="en-US"/>
        </a:p>
      </dgm:t>
    </dgm:pt>
    <dgm:pt modelId="{5330D7B1-273D-4A5B-98BD-C43C402067E7}" type="sibTrans" cxnId="{FC8886E4-E111-470B-A505-26F392DAA473}">
      <dgm:prSet/>
      <dgm:spPr/>
      <dgm:t>
        <a:bodyPr/>
        <a:lstStyle/>
        <a:p>
          <a:endParaRPr lang="en-US"/>
        </a:p>
      </dgm:t>
    </dgm:pt>
    <dgm:pt modelId="{44BE4842-E1E8-4664-B862-7CDA2E85F515}" type="pres">
      <dgm:prSet presAssocID="{DB7F34F1-6427-41E7-B28D-02D319B94A9A}" presName="hierChild1" presStyleCnt="0">
        <dgm:presLayoutVars>
          <dgm:chPref val="1"/>
          <dgm:dir/>
          <dgm:animOne val="branch"/>
          <dgm:animLvl val="lvl"/>
          <dgm:resizeHandles/>
        </dgm:presLayoutVars>
      </dgm:prSet>
      <dgm:spPr/>
    </dgm:pt>
    <dgm:pt modelId="{5EA90CC9-5A67-43F6-9A6E-B492D3A79226}" type="pres">
      <dgm:prSet presAssocID="{DB5CFE44-0979-491C-8376-956B7D4B07AC}" presName="hierRoot1" presStyleCnt="0"/>
      <dgm:spPr/>
    </dgm:pt>
    <dgm:pt modelId="{C3E12E5D-16E4-4064-9FDB-7636547E901E}" type="pres">
      <dgm:prSet presAssocID="{DB5CFE44-0979-491C-8376-956B7D4B07AC}" presName="composite" presStyleCnt="0"/>
      <dgm:spPr/>
    </dgm:pt>
    <dgm:pt modelId="{02C9E1C9-4020-43E4-BB20-C3A55B62A42E}" type="pres">
      <dgm:prSet presAssocID="{DB5CFE44-0979-491C-8376-956B7D4B07AC}" presName="background" presStyleLbl="node0" presStyleIdx="0" presStyleCnt="3"/>
      <dgm:spPr/>
    </dgm:pt>
    <dgm:pt modelId="{D9AD10BE-DEF5-4BAE-9410-B4A76306081A}" type="pres">
      <dgm:prSet presAssocID="{DB5CFE44-0979-491C-8376-956B7D4B07AC}" presName="text" presStyleLbl="fgAcc0" presStyleIdx="0" presStyleCnt="3">
        <dgm:presLayoutVars>
          <dgm:chPref val="3"/>
        </dgm:presLayoutVars>
      </dgm:prSet>
      <dgm:spPr/>
    </dgm:pt>
    <dgm:pt modelId="{D1C5E216-909D-4A69-B6D5-D692AC2D586B}" type="pres">
      <dgm:prSet presAssocID="{DB5CFE44-0979-491C-8376-956B7D4B07AC}" presName="hierChild2" presStyleCnt="0"/>
      <dgm:spPr/>
    </dgm:pt>
    <dgm:pt modelId="{A2D72BA3-0829-4BF7-8155-E8F6F67013BA}" type="pres">
      <dgm:prSet presAssocID="{C88AFD5F-B3BC-4494-B88F-094F9138A1A8}" presName="hierRoot1" presStyleCnt="0"/>
      <dgm:spPr/>
    </dgm:pt>
    <dgm:pt modelId="{330520C5-12CF-4A6C-AF7E-4002D4F67FBE}" type="pres">
      <dgm:prSet presAssocID="{C88AFD5F-B3BC-4494-B88F-094F9138A1A8}" presName="composite" presStyleCnt="0"/>
      <dgm:spPr/>
    </dgm:pt>
    <dgm:pt modelId="{2E617A95-2EB9-48EA-9A27-721A9BB04587}" type="pres">
      <dgm:prSet presAssocID="{C88AFD5F-B3BC-4494-B88F-094F9138A1A8}" presName="background" presStyleLbl="node0" presStyleIdx="1" presStyleCnt="3"/>
      <dgm:spPr/>
    </dgm:pt>
    <dgm:pt modelId="{5FD26137-9B40-436A-81EA-CC6A64D5FFFB}" type="pres">
      <dgm:prSet presAssocID="{C88AFD5F-B3BC-4494-B88F-094F9138A1A8}" presName="text" presStyleLbl="fgAcc0" presStyleIdx="1" presStyleCnt="3">
        <dgm:presLayoutVars>
          <dgm:chPref val="3"/>
        </dgm:presLayoutVars>
      </dgm:prSet>
      <dgm:spPr/>
    </dgm:pt>
    <dgm:pt modelId="{F8C56060-107D-45CB-A714-F69ED2D8F9A2}" type="pres">
      <dgm:prSet presAssocID="{C88AFD5F-B3BC-4494-B88F-094F9138A1A8}" presName="hierChild2" presStyleCnt="0"/>
      <dgm:spPr/>
    </dgm:pt>
    <dgm:pt modelId="{007F0E1F-C389-4475-B987-7781F23A2DA6}" type="pres">
      <dgm:prSet presAssocID="{AFCAB0EE-738B-4552-B123-E2D245969307}" presName="hierRoot1" presStyleCnt="0"/>
      <dgm:spPr/>
    </dgm:pt>
    <dgm:pt modelId="{E1BB7E15-C66C-4889-894C-C97B9D80133F}" type="pres">
      <dgm:prSet presAssocID="{AFCAB0EE-738B-4552-B123-E2D245969307}" presName="composite" presStyleCnt="0"/>
      <dgm:spPr/>
    </dgm:pt>
    <dgm:pt modelId="{488F3CA6-3BBD-4D26-9C60-4AA417B00402}" type="pres">
      <dgm:prSet presAssocID="{AFCAB0EE-738B-4552-B123-E2D245969307}" presName="background" presStyleLbl="node0" presStyleIdx="2" presStyleCnt="3"/>
      <dgm:spPr/>
    </dgm:pt>
    <dgm:pt modelId="{90BAA58E-C83F-412A-8009-6977F53F2F58}" type="pres">
      <dgm:prSet presAssocID="{AFCAB0EE-738B-4552-B123-E2D245969307}" presName="text" presStyleLbl="fgAcc0" presStyleIdx="2" presStyleCnt="3">
        <dgm:presLayoutVars>
          <dgm:chPref val="3"/>
        </dgm:presLayoutVars>
      </dgm:prSet>
      <dgm:spPr/>
    </dgm:pt>
    <dgm:pt modelId="{AF401EAB-833A-4133-AB48-FDE6CC707FAB}" type="pres">
      <dgm:prSet presAssocID="{AFCAB0EE-738B-4552-B123-E2D245969307}" presName="hierChild2" presStyleCnt="0"/>
      <dgm:spPr/>
    </dgm:pt>
  </dgm:ptLst>
  <dgm:cxnLst>
    <dgm:cxn modelId="{0424F31D-C14B-46BC-A772-931B271B20A6}" type="presOf" srcId="{AFCAB0EE-738B-4552-B123-E2D245969307}" destId="{90BAA58E-C83F-412A-8009-6977F53F2F58}" srcOrd="0" destOrd="0" presId="urn:microsoft.com/office/officeart/2005/8/layout/hierarchy1"/>
    <dgm:cxn modelId="{1BCBC02A-2577-4DEA-85F4-4900FBFE103E}" srcId="{DB7F34F1-6427-41E7-B28D-02D319B94A9A}" destId="{DB5CFE44-0979-491C-8376-956B7D4B07AC}" srcOrd="0" destOrd="0" parTransId="{43F93231-3F42-4D62-A7E0-94DEF42E4303}" sibTransId="{67C53613-E7B0-44C6-969F-10EABBC403B7}"/>
    <dgm:cxn modelId="{4742597F-7DCF-407D-90C1-5E0508C3339F}" type="presOf" srcId="{C88AFD5F-B3BC-4494-B88F-094F9138A1A8}" destId="{5FD26137-9B40-436A-81EA-CC6A64D5FFFB}" srcOrd="0" destOrd="0" presId="urn:microsoft.com/office/officeart/2005/8/layout/hierarchy1"/>
    <dgm:cxn modelId="{34464E99-FA00-42E0-93C4-FAC61625DD88}" type="presOf" srcId="{DB5CFE44-0979-491C-8376-956B7D4B07AC}" destId="{D9AD10BE-DEF5-4BAE-9410-B4A76306081A}" srcOrd="0" destOrd="0" presId="urn:microsoft.com/office/officeart/2005/8/layout/hierarchy1"/>
    <dgm:cxn modelId="{AE81D8D1-C529-4292-86AD-6EF94853F12E}" type="presOf" srcId="{DB7F34F1-6427-41E7-B28D-02D319B94A9A}" destId="{44BE4842-E1E8-4664-B862-7CDA2E85F515}" srcOrd="0" destOrd="0" presId="urn:microsoft.com/office/officeart/2005/8/layout/hierarchy1"/>
    <dgm:cxn modelId="{45E486D9-732A-458B-8138-024716824037}" srcId="{DB7F34F1-6427-41E7-B28D-02D319B94A9A}" destId="{C88AFD5F-B3BC-4494-B88F-094F9138A1A8}" srcOrd="1" destOrd="0" parTransId="{691274D7-AA5B-43C5-96D1-E71EA3D97C96}" sibTransId="{5D979683-5666-4EDA-9250-0264B478135F}"/>
    <dgm:cxn modelId="{FC8886E4-E111-470B-A505-26F392DAA473}" srcId="{DB7F34F1-6427-41E7-B28D-02D319B94A9A}" destId="{AFCAB0EE-738B-4552-B123-E2D245969307}" srcOrd="2" destOrd="0" parTransId="{187DE698-A101-4A3A-9EB2-F3D90C9A6819}" sibTransId="{5330D7B1-273D-4A5B-98BD-C43C402067E7}"/>
    <dgm:cxn modelId="{32495E94-2A57-496C-A94E-3E7233DC7F1B}" type="presParOf" srcId="{44BE4842-E1E8-4664-B862-7CDA2E85F515}" destId="{5EA90CC9-5A67-43F6-9A6E-B492D3A79226}" srcOrd="0" destOrd="0" presId="urn:microsoft.com/office/officeart/2005/8/layout/hierarchy1"/>
    <dgm:cxn modelId="{C182D659-FF8C-458A-AB04-9300FFE8E808}" type="presParOf" srcId="{5EA90CC9-5A67-43F6-9A6E-B492D3A79226}" destId="{C3E12E5D-16E4-4064-9FDB-7636547E901E}" srcOrd="0" destOrd="0" presId="urn:microsoft.com/office/officeart/2005/8/layout/hierarchy1"/>
    <dgm:cxn modelId="{9ABCB747-D0A6-45A7-A092-799CEC41D3F0}" type="presParOf" srcId="{C3E12E5D-16E4-4064-9FDB-7636547E901E}" destId="{02C9E1C9-4020-43E4-BB20-C3A55B62A42E}" srcOrd="0" destOrd="0" presId="urn:microsoft.com/office/officeart/2005/8/layout/hierarchy1"/>
    <dgm:cxn modelId="{03EA4C1F-937F-4B30-A9CC-7C5E8D67D31D}" type="presParOf" srcId="{C3E12E5D-16E4-4064-9FDB-7636547E901E}" destId="{D9AD10BE-DEF5-4BAE-9410-B4A76306081A}" srcOrd="1" destOrd="0" presId="urn:microsoft.com/office/officeart/2005/8/layout/hierarchy1"/>
    <dgm:cxn modelId="{BED5ABD6-A7E8-4517-9BC8-B0276B4F3DFB}" type="presParOf" srcId="{5EA90CC9-5A67-43F6-9A6E-B492D3A79226}" destId="{D1C5E216-909D-4A69-B6D5-D692AC2D586B}" srcOrd="1" destOrd="0" presId="urn:microsoft.com/office/officeart/2005/8/layout/hierarchy1"/>
    <dgm:cxn modelId="{0D6E3B83-C1DB-43BE-AD76-4462329AE804}" type="presParOf" srcId="{44BE4842-E1E8-4664-B862-7CDA2E85F515}" destId="{A2D72BA3-0829-4BF7-8155-E8F6F67013BA}" srcOrd="1" destOrd="0" presId="urn:microsoft.com/office/officeart/2005/8/layout/hierarchy1"/>
    <dgm:cxn modelId="{47ABA250-D534-4F73-84DB-548C80467D02}" type="presParOf" srcId="{A2D72BA3-0829-4BF7-8155-E8F6F67013BA}" destId="{330520C5-12CF-4A6C-AF7E-4002D4F67FBE}" srcOrd="0" destOrd="0" presId="urn:microsoft.com/office/officeart/2005/8/layout/hierarchy1"/>
    <dgm:cxn modelId="{BC8790B9-EF71-4525-B939-399E88FEE483}" type="presParOf" srcId="{330520C5-12CF-4A6C-AF7E-4002D4F67FBE}" destId="{2E617A95-2EB9-48EA-9A27-721A9BB04587}" srcOrd="0" destOrd="0" presId="urn:microsoft.com/office/officeart/2005/8/layout/hierarchy1"/>
    <dgm:cxn modelId="{F8F48437-1C78-4270-808C-1042F530D653}" type="presParOf" srcId="{330520C5-12CF-4A6C-AF7E-4002D4F67FBE}" destId="{5FD26137-9B40-436A-81EA-CC6A64D5FFFB}" srcOrd="1" destOrd="0" presId="urn:microsoft.com/office/officeart/2005/8/layout/hierarchy1"/>
    <dgm:cxn modelId="{9516D9A1-7318-4EB8-AE34-3F96882593FD}" type="presParOf" srcId="{A2D72BA3-0829-4BF7-8155-E8F6F67013BA}" destId="{F8C56060-107D-45CB-A714-F69ED2D8F9A2}" srcOrd="1" destOrd="0" presId="urn:microsoft.com/office/officeart/2005/8/layout/hierarchy1"/>
    <dgm:cxn modelId="{09100AA3-751B-4BED-9A7D-082B6FA3C9AC}" type="presParOf" srcId="{44BE4842-E1E8-4664-B862-7CDA2E85F515}" destId="{007F0E1F-C389-4475-B987-7781F23A2DA6}" srcOrd="2" destOrd="0" presId="urn:microsoft.com/office/officeart/2005/8/layout/hierarchy1"/>
    <dgm:cxn modelId="{E05A9340-D830-412C-87CD-76CA2398CB67}" type="presParOf" srcId="{007F0E1F-C389-4475-B987-7781F23A2DA6}" destId="{E1BB7E15-C66C-4889-894C-C97B9D80133F}" srcOrd="0" destOrd="0" presId="urn:microsoft.com/office/officeart/2005/8/layout/hierarchy1"/>
    <dgm:cxn modelId="{9374C3BC-DE85-4221-A8DE-02C47A828BF3}" type="presParOf" srcId="{E1BB7E15-C66C-4889-894C-C97B9D80133F}" destId="{488F3CA6-3BBD-4D26-9C60-4AA417B00402}" srcOrd="0" destOrd="0" presId="urn:microsoft.com/office/officeart/2005/8/layout/hierarchy1"/>
    <dgm:cxn modelId="{94DD8B29-E58B-4284-BCA9-8D1A11666E90}" type="presParOf" srcId="{E1BB7E15-C66C-4889-894C-C97B9D80133F}" destId="{90BAA58E-C83F-412A-8009-6977F53F2F58}" srcOrd="1" destOrd="0" presId="urn:microsoft.com/office/officeart/2005/8/layout/hierarchy1"/>
    <dgm:cxn modelId="{25D2F4F9-C9DC-48D6-846A-90B86C35634B}" type="presParOf" srcId="{007F0E1F-C389-4475-B987-7781F23A2DA6}" destId="{AF401EAB-833A-4133-AB48-FDE6CC707FAB}"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DC949C-FF55-4480-9425-4186B00BAA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6D9FCFC-0318-4C6D-8857-37A3017794F2}">
      <dgm:prSet/>
      <dgm:spPr/>
      <dgm:t>
        <a:bodyPr/>
        <a:lstStyle/>
        <a:p>
          <a:pPr algn="ctr"/>
          <a:r>
            <a:rPr lang="en-US" dirty="0"/>
            <a:t>Recommendations</a:t>
          </a:r>
        </a:p>
      </dgm:t>
    </dgm:pt>
    <dgm:pt modelId="{BE31DFFA-83E4-417D-9906-A9C53AF66765}" type="parTrans" cxnId="{E0B41EA0-2843-489B-B615-B8BD8F85DCF9}">
      <dgm:prSet/>
      <dgm:spPr/>
      <dgm:t>
        <a:bodyPr/>
        <a:lstStyle/>
        <a:p>
          <a:endParaRPr lang="en-US"/>
        </a:p>
      </dgm:t>
    </dgm:pt>
    <dgm:pt modelId="{C6C8F69F-1232-4E03-8F52-44ABA88E20CC}" type="sibTrans" cxnId="{E0B41EA0-2843-489B-B615-B8BD8F85DCF9}">
      <dgm:prSet/>
      <dgm:spPr/>
      <dgm:t>
        <a:bodyPr/>
        <a:lstStyle/>
        <a:p>
          <a:endParaRPr lang="en-US"/>
        </a:p>
      </dgm:t>
    </dgm:pt>
    <dgm:pt modelId="{780CFB78-17BF-4A54-BC65-1E99BBBC7CF2}" type="pres">
      <dgm:prSet presAssocID="{4DDC949C-FF55-4480-9425-4186B00BAA12}" presName="linear" presStyleCnt="0">
        <dgm:presLayoutVars>
          <dgm:animLvl val="lvl"/>
          <dgm:resizeHandles val="exact"/>
        </dgm:presLayoutVars>
      </dgm:prSet>
      <dgm:spPr/>
    </dgm:pt>
    <dgm:pt modelId="{3E6A87D1-38C5-43AC-98A9-270F73430D76}" type="pres">
      <dgm:prSet presAssocID="{A6D9FCFC-0318-4C6D-8857-37A3017794F2}" presName="parentText" presStyleLbl="node1" presStyleIdx="0" presStyleCnt="1">
        <dgm:presLayoutVars>
          <dgm:chMax val="0"/>
          <dgm:bulletEnabled val="1"/>
        </dgm:presLayoutVars>
      </dgm:prSet>
      <dgm:spPr/>
    </dgm:pt>
  </dgm:ptLst>
  <dgm:cxnLst>
    <dgm:cxn modelId="{E7EFAB32-7327-423C-87F6-A420141047B4}" type="presOf" srcId="{4DDC949C-FF55-4480-9425-4186B00BAA12}" destId="{780CFB78-17BF-4A54-BC65-1E99BBBC7CF2}" srcOrd="0" destOrd="0" presId="urn:microsoft.com/office/officeart/2005/8/layout/vList2"/>
    <dgm:cxn modelId="{7D8D6A76-CCB8-496D-96E2-CE7D86AD0E07}" type="presOf" srcId="{A6D9FCFC-0318-4C6D-8857-37A3017794F2}" destId="{3E6A87D1-38C5-43AC-98A9-270F73430D76}" srcOrd="0" destOrd="0" presId="urn:microsoft.com/office/officeart/2005/8/layout/vList2"/>
    <dgm:cxn modelId="{E0B41EA0-2843-489B-B615-B8BD8F85DCF9}" srcId="{4DDC949C-FF55-4480-9425-4186B00BAA12}" destId="{A6D9FCFC-0318-4C6D-8857-37A3017794F2}" srcOrd="0" destOrd="0" parTransId="{BE31DFFA-83E4-417D-9906-A9C53AF66765}" sibTransId="{C6C8F69F-1232-4E03-8F52-44ABA88E20CC}"/>
    <dgm:cxn modelId="{B3C0A2E0-C2A5-4133-9874-EF1D6EC06920}" type="presParOf" srcId="{780CFB78-17BF-4A54-BC65-1E99BBBC7CF2}" destId="{3E6A87D1-38C5-43AC-98A9-270F73430D7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B70E9F-0390-4841-B03A-5E8035A8DE4F}" type="doc">
      <dgm:prSet loTypeId="urn:microsoft.com/office/officeart/2005/8/layout/hProcess9" loCatId="process" qsTypeId="urn:microsoft.com/office/officeart/2005/8/quickstyle/simple5" qsCatId="simple" csTypeId="urn:microsoft.com/office/officeart/2005/8/colors/accent1_2" csCatId="accent1" phldr="1"/>
      <dgm:spPr/>
      <dgm:t>
        <a:bodyPr/>
        <a:lstStyle/>
        <a:p>
          <a:endParaRPr lang="en-US"/>
        </a:p>
      </dgm:t>
    </dgm:pt>
    <dgm:pt modelId="{AC41F52C-7B00-40E5-9D29-C4351F591F45}">
      <dgm:prSet/>
      <dgm:spPr/>
      <dgm:t>
        <a:bodyPr/>
        <a:lstStyle/>
        <a:p>
          <a:r>
            <a:rPr lang="en-US" dirty="0"/>
            <a:t>Implementing Scum Methodology</a:t>
          </a:r>
        </a:p>
      </dgm:t>
    </dgm:pt>
    <dgm:pt modelId="{93491350-F6A7-42DE-B361-90AA31E34FC1}" type="parTrans" cxnId="{FD4DD667-E96D-40A4-97E7-D8CD2C35DB68}">
      <dgm:prSet/>
      <dgm:spPr/>
      <dgm:t>
        <a:bodyPr/>
        <a:lstStyle/>
        <a:p>
          <a:endParaRPr lang="en-US"/>
        </a:p>
      </dgm:t>
    </dgm:pt>
    <dgm:pt modelId="{470EEFA7-6853-4D42-B530-C973648FD71E}" type="sibTrans" cxnId="{FD4DD667-E96D-40A4-97E7-D8CD2C35DB68}">
      <dgm:prSet/>
      <dgm:spPr/>
      <dgm:t>
        <a:bodyPr/>
        <a:lstStyle/>
        <a:p>
          <a:endParaRPr lang="en-US"/>
        </a:p>
      </dgm:t>
    </dgm:pt>
    <dgm:pt modelId="{7698F753-F690-45B6-9D92-5FAA12EC10D7}">
      <dgm:prSet/>
      <dgm:spPr/>
      <dgm:t>
        <a:bodyPr/>
        <a:lstStyle/>
        <a:p>
          <a:r>
            <a:rPr lang="en-US" dirty="0"/>
            <a:t>Overhaul of Infrastructure to eliminate power backup Problems</a:t>
          </a:r>
        </a:p>
      </dgm:t>
    </dgm:pt>
    <dgm:pt modelId="{CB26E308-6890-46AE-B657-C99EFA8CE077}" type="parTrans" cxnId="{AB7BFD03-078B-4F83-90B7-C0CA6D3E18CB}">
      <dgm:prSet/>
      <dgm:spPr/>
      <dgm:t>
        <a:bodyPr/>
        <a:lstStyle/>
        <a:p>
          <a:endParaRPr lang="en-US"/>
        </a:p>
      </dgm:t>
    </dgm:pt>
    <dgm:pt modelId="{3DA98DF9-67BC-4276-9345-1BDF1D636AF3}" type="sibTrans" cxnId="{AB7BFD03-078B-4F83-90B7-C0CA6D3E18CB}">
      <dgm:prSet/>
      <dgm:spPr/>
      <dgm:t>
        <a:bodyPr/>
        <a:lstStyle/>
        <a:p>
          <a:endParaRPr lang="en-US"/>
        </a:p>
      </dgm:t>
    </dgm:pt>
    <dgm:pt modelId="{81AB0811-C5DD-4E01-A7FF-FB6520FF5AA1}">
      <dgm:prSet/>
      <dgm:spPr/>
      <dgm:t>
        <a:bodyPr/>
        <a:lstStyle/>
        <a:p>
          <a:r>
            <a:rPr lang="en-US" dirty="0"/>
            <a:t>Remove Non-Value Added Process</a:t>
          </a:r>
        </a:p>
      </dgm:t>
    </dgm:pt>
    <dgm:pt modelId="{F21C2E85-3110-4832-86E0-35C499E3386B}" type="parTrans" cxnId="{EB51F7E4-3329-4952-A411-1D82D276320E}">
      <dgm:prSet/>
      <dgm:spPr/>
      <dgm:t>
        <a:bodyPr/>
        <a:lstStyle/>
        <a:p>
          <a:endParaRPr lang="en-US"/>
        </a:p>
      </dgm:t>
    </dgm:pt>
    <dgm:pt modelId="{860F54FD-293E-4A7F-94BD-06D4D711DFC0}" type="sibTrans" cxnId="{EB51F7E4-3329-4952-A411-1D82D276320E}">
      <dgm:prSet/>
      <dgm:spPr/>
      <dgm:t>
        <a:bodyPr/>
        <a:lstStyle/>
        <a:p>
          <a:endParaRPr lang="en-US"/>
        </a:p>
      </dgm:t>
    </dgm:pt>
    <dgm:pt modelId="{D4266F40-54B7-46CD-93AB-51495438A896}">
      <dgm:prSet/>
      <dgm:spPr/>
      <dgm:t>
        <a:bodyPr/>
        <a:lstStyle/>
        <a:p>
          <a:r>
            <a:rPr lang="en-US"/>
            <a:t>Creating deadlines at each steps</a:t>
          </a:r>
        </a:p>
      </dgm:t>
    </dgm:pt>
    <dgm:pt modelId="{A3D60B4C-081A-4498-8AAB-1140062690D1}" type="parTrans" cxnId="{C266F9C8-3D6A-41DC-B0D1-0CE333B2111E}">
      <dgm:prSet/>
      <dgm:spPr/>
      <dgm:t>
        <a:bodyPr/>
        <a:lstStyle/>
        <a:p>
          <a:endParaRPr lang="en-US"/>
        </a:p>
      </dgm:t>
    </dgm:pt>
    <dgm:pt modelId="{AFB22F13-CFC6-42B5-8923-F4C8FE3B0405}" type="sibTrans" cxnId="{C266F9C8-3D6A-41DC-B0D1-0CE333B2111E}">
      <dgm:prSet/>
      <dgm:spPr/>
      <dgm:t>
        <a:bodyPr/>
        <a:lstStyle/>
        <a:p>
          <a:endParaRPr lang="en-US"/>
        </a:p>
      </dgm:t>
    </dgm:pt>
    <dgm:pt modelId="{8A8A46C5-502D-452F-9373-73F2B720DDDB}">
      <dgm:prSet/>
      <dgm:spPr/>
      <dgm:t>
        <a:bodyPr/>
        <a:lstStyle/>
        <a:p>
          <a:r>
            <a:rPr lang="en-US"/>
            <a:t>Creating New ERP system to improve efficiency</a:t>
          </a:r>
        </a:p>
      </dgm:t>
    </dgm:pt>
    <dgm:pt modelId="{02022D8F-1408-4724-A450-9219064AAD6D}" type="parTrans" cxnId="{3FEA4523-8E9D-4EA9-9E09-5231193FADF3}">
      <dgm:prSet/>
      <dgm:spPr/>
      <dgm:t>
        <a:bodyPr/>
        <a:lstStyle/>
        <a:p>
          <a:endParaRPr lang="en-US"/>
        </a:p>
      </dgm:t>
    </dgm:pt>
    <dgm:pt modelId="{D42888F9-A125-4761-88D7-B33741C3F0C2}" type="sibTrans" cxnId="{3FEA4523-8E9D-4EA9-9E09-5231193FADF3}">
      <dgm:prSet/>
      <dgm:spPr/>
      <dgm:t>
        <a:bodyPr/>
        <a:lstStyle/>
        <a:p>
          <a:endParaRPr lang="en-US"/>
        </a:p>
      </dgm:t>
    </dgm:pt>
    <dgm:pt modelId="{25694490-FD12-4FA4-9BF1-AE3675AE4A00}">
      <dgm:prSet/>
      <dgm:spPr/>
      <dgm:t>
        <a:bodyPr/>
        <a:lstStyle/>
        <a:p>
          <a:r>
            <a:rPr lang="en-US"/>
            <a:t>Creating new information submission process to remove missing information issues.</a:t>
          </a:r>
        </a:p>
      </dgm:t>
    </dgm:pt>
    <dgm:pt modelId="{C24A700C-E0CF-41EC-AE78-2E46F3B147FB}" type="parTrans" cxnId="{E617ACCF-74C4-4688-8698-51E680F26FB6}">
      <dgm:prSet/>
      <dgm:spPr/>
      <dgm:t>
        <a:bodyPr/>
        <a:lstStyle/>
        <a:p>
          <a:endParaRPr lang="en-US"/>
        </a:p>
      </dgm:t>
    </dgm:pt>
    <dgm:pt modelId="{7061B1DF-BCDE-4A2D-859B-B4E64DC42570}" type="sibTrans" cxnId="{E617ACCF-74C4-4688-8698-51E680F26FB6}">
      <dgm:prSet/>
      <dgm:spPr/>
      <dgm:t>
        <a:bodyPr/>
        <a:lstStyle/>
        <a:p>
          <a:endParaRPr lang="en-US"/>
        </a:p>
      </dgm:t>
    </dgm:pt>
    <dgm:pt modelId="{E3A30104-F394-43B1-B4FD-F53CAC56D9D1}">
      <dgm:prSet/>
      <dgm:spPr/>
      <dgm:t>
        <a:bodyPr/>
        <a:lstStyle/>
        <a:p>
          <a:r>
            <a:rPr lang="en-US"/>
            <a:t>Initiating training for inexperienced BSS in order to make then more knowledgeable about the process</a:t>
          </a:r>
        </a:p>
      </dgm:t>
    </dgm:pt>
    <dgm:pt modelId="{C6CDBAA0-6FEA-4FF7-B1B7-FA8BDFAA20F7}" type="parTrans" cxnId="{ED75D440-FB26-461E-B98B-73652B49134D}">
      <dgm:prSet/>
      <dgm:spPr/>
      <dgm:t>
        <a:bodyPr/>
        <a:lstStyle/>
        <a:p>
          <a:endParaRPr lang="en-US"/>
        </a:p>
      </dgm:t>
    </dgm:pt>
    <dgm:pt modelId="{E7ADDFE5-D12A-43BD-B5D5-1D9887F3D204}" type="sibTrans" cxnId="{ED75D440-FB26-461E-B98B-73652B49134D}">
      <dgm:prSet/>
      <dgm:spPr/>
      <dgm:t>
        <a:bodyPr/>
        <a:lstStyle/>
        <a:p>
          <a:endParaRPr lang="en-US"/>
        </a:p>
      </dgm:t>
    </dgm:pt>
    <dgm:pt modelId="{16AFCAA7-1AC2-43C4-A8E3-BFF5383E8FC4}">
      <dgm:prSet/>
      <dgm:spPr/>
      <dgm:t>
        <a:bodyPr/>
        <a:lstStyle/>
        <a:p>
          <a:r>
            <a:rPr lang="en-US" dirty="0"/>
            <a:t>Doing market analysis in order to gain more insight about the proposal cost in order to undercut competitors </a:t>
          </a:r>
        </a:p>
      </dgm:t>
    </dgm:pt>
    <dgm:pt modelId="{38C73724-74F7-4D08-B502-8D990AB79F94}" type="parTrans" cxnId="{43A28F35-BE91-4816-AC6C-6DD1276A52B6}">
      <dgm:prSet/>
      <dgm:spPr/>
      <dgm:t>
        <a:bodyPr/>
        <a:lstStyle/>
        <a:p>
          <a:endParaRPr lang="en-US"/>
        </a:p>
      </dgm:t>
    </dgm:pt>
    <dgm:pt modelId="{9EEA9479-44D4-4CF0-9493-C56D91C2E9BD}" type="sibTrans" cxnId="{43A28F35-BE91-4816-AC6C-6DD1276A52B6}">
      <dgm:prSet/>
      <dgm:spPr/>
      <dgm:t>
        <a:bodyPr/>
        <a:lstStyle/>
        <a:p>
          <a:endParaRPr lang="en-US"/>
        </a:p>
      </dgm:t>
    </dgm:pt>
    <dgm:pt modelId="{251105D9-F3A4-4FDA-AFDB-C14572FD4959}" type="pres">
      <dgm:prSet presAssocID="{2CB70E9F-0390-4841-B03A-5E8035A8DE4F}" presName="CompostProcess" presStyleCnt="0">
        <dgm:presLayoutVars>
          <dgm:dir/>
          <dgm:resizeHandles val="exact"/>
        </dgm:presLayoutVars>
      </dgm:prSet>
      <dgm:spPr/>
    </dgm:pt>
    <dgm:pt modelId="{B2F3F0FF-C23E-4971-8565-1DDEA7CE30E2}" type="pres">
      <dgm:prSet presAssocID="{2CB70E9F-0390-4841-B03A-5E8035A8DE4F}" presName="arrow" presStyleLbl="bgShp" presStyleIdx="0" presStyleCnt="1" custLinFactNeighborX="2552"/>
      <dgm:spPr/>
    </dgm:pt>
    <dgm:pt modelId="{72FAED5B-762F-47FC-BE74-9EBF64DEAA27}" type="pres">
      <dgm:prSet presAssocID="{2CB70E9F-0390-4841-B03A-5E8035A8DE4F}" presName="linearProcess" presStyleCnt="0"/>
      <dgm:spPr/>
    </dgm:pt>
    <dgm:pt modelId="{D76ABCCA-A5B1-48CE-86BA-4AC2F875803F}" type="pres">
      <dgm:prSet presAssocID="{AC41F52C-7B00-40E5-9D29-C4351F591F45}" presName="textNode" presStyleLbl="node1" presStyleIdx="0" presStyleCnt="8" custScaleX="61090" custScaleY="97089" custLinFactNeighborX="-97186" custLinFactNeighborY="-1469">
        <dgm:presLayoutVars>
          <dgm:bulletEnabled val="1"/>
        </dgm:presLayoutVars>
      </dgm:prSet>
      <dgm:spPr/>
    </dgm:pt>
    <dgm:pt modelId="{D1DB9551-F31E-4FA9-A08C-3477CF99658E}" type="pres">
      <dgm:prSet presAssocID="{470EEFA7-6853-4D42-B530-C973648FD71E}" presName="sibTrans" presStyleCnt="0"/>
      <dgm:spPr/>
    </dgm:pt>
    <dgm:pt modelId="{21F5B44F-8BD3-495A-81DE-2B0A13FF9E05}" type="pres">
      <dgm:prSet presAssocID="{7698F753-F690-45B6-9D92-5FAA12EC10D7}" presName="textNode" presStyleLbl="node1" presStyleIdx="1" presStyleCnt="8" custLinFactNeighborX="-95930" custLinFactNeighborY="-1373">
        <dgm:presLayoutVars>
          <dgm:bulletEnabled val="1"/>
        </dgm:presLayoutVars>
      </dgm:prSet>
      <dgm:spPr/>
    </dgm:pt>
    <dgm:pt modelId="{828BA129-E2C6-43D3-A72F-74AF6FE314E5}" type="pres">
      <dgm:prSet presAssocID="{3DA98DF9-67BC-4276-9345-1BDF1D636AF3}" presName="sibTrans" presStyleCnt="0"/>
      <dgm:spPr/>
    </dgm:pt>
    <dgm:pt modelId="{178A062F-6F45-4C54-A6BF-CCB935719723}" type="pres">
      <dgm:prSet presAssocID="{81AB0811-C5DD-4E01-A7FF-FB6520FF5AA1}" presName="textNode" presStyleLbl="node1" presStyleIdx="2" presStyleCnt="8" custScaleX="78854" custScaleY="99182" custLinFactX="-2090" custLinFactNeighborX="-100000" custLinFactNeighborY="-458">
        <dgm:presLayoutVars>
          <dgm:bulletEnabled val="1"/>
        </dgm:presLayoutVars>
      </dgm:prSet>
      <dgm:spPr/>
    </dgm:pt>
    <dgm:pt modelId="{8C818902-8359-446C-A9EF-9D90FC87D22E}" type="pres">
      <dgm:prSet presAssocID="{860F54FD-293E-4A7F-94BD-06D4D711DFC0}" presName="sibTrans" presStyleCnt="0"/>
      <dgm:spPr/>
    </dgm:pt>
    <dgm:pt modelId="{3FD6EC6D-2DEE-45F6-A301-864F8D8D2974}" type="pres">
      <dgm:prSet presAssocID="{D4266F40-54B7-46CD-93AB-51495438A896}" presName="textNode" presStyleLbl="node1" presStyleIdx="3" presStyleCnt="8" custScaleX="69362" custScaleY="95968" custLinFactX="-5439" custLinFactNeighborX="-100000" custLinFactNeighborY="-458">
        <dgm:presLayoutVars>
          <dgm:bulletEnabled val="1"/>
        </dgm:presLayoutVars>
      </dgm:prSet>
      <dgm:spPr/>
    </dgm:pt>
    <dgm:pt modelId="{326C853A-4AAC-4F67-A102-A7CF6EB42BD0}" type="pres">
      <dgm:prSet presAssocID="{AFB22F13-CFC6-42B5-8923-F4C8FE3B0405}" presName="sibTrans" presStyleCnt="0"/>
      <dgm:spPr/>
    </dgm:pt>
    <dgm:pt modelId="{412595B5-18C4-4DE1-B5A1-69B92DD814E7}" type="pres">
      <dgm:prSet presAssocID="{8A8A46C5-502D-452F-9373-73F2B720DDDB}" presName="textNode" presStyleLbl="node1" presStyleIdx="4" presStyleCnt="8" custScaleX="86392" custScaleY="95207" custLinFactX="-8788" custLinFactNeighborX="-100000" custLinFactNeighborY="-915">
        <dgm:presLayoutVars>
          <dgm:bulletEnabled val="1"/>
        </dgm:presLayoutVars>
      </dgm:prSet>
      <dgm:spPr/>
    </dgm:pt>
    <dgm:pt modelId="{57432C5B-7504-4F17-9F87-076E524AEFF3}" type="pres">
      <dgm:prSet presAssocID="{D42888F9-A125-4761-88D7-B33741C3F0C2}" presName="sibTrans" presStyleCnt="0"/>
      <dgm:spPr/>
    </dgm:pt>
    <dgm:pt modelId="{079C14F1-7325-4ECC-8D96-416B85F6A8AE}" type="pres">
      <dgm:prSet presAssocID="{25694490-FD12-4FA4-9BF1-AE3675AE4A00}" presName="textNode" presStyleLbl="node1" presStyleIdx="5" presStyleCnt="8" custLinFactX="-11579" custLinFactNeighborX="-100000" custLinFactNeighborY="458">
        <dgm:presLayoutVars>
          <dgm:bulletEnabled val="1"/>
        </dgm:presLayoutVars>
      </dgm:prSet>
      <dgm:spPr/>
    </dgm:pt>
    <dgm:pt modelId="{8992BE6F-8F89-4B4F-B6D2-AAA750DD7780}" type="pres">
      <dgm:prSet presAssocID="{7061B1DF-BCDE-4A2D-859B-B4E64DC42570}" presName="sibTrans" presStyleCnt="0"/>
      <dgm:spPr/>
    </dgm:pt>
    <dgm:pt modelId="{9FA6988D-1F77-4D6E-81B1-0D11E6B3DD98}" type="pres">
      <dgm:prSet presAssocID="{E3A30104-F394-43B1-B4FD-F53CAC56D9D1}" presName="textNode" presStyleLbl="node1" presStyleIdx="6" presStyleCnt="8" custLinFactX="-14369" custLinFactNeighborX="-100000" custLinFactNeighborY="458">
        <dgm:presLayoutVars>
          <dgm:bulletEnabled val="1"/>
        </dgm:presLayoutVars>
      </dgm:prSet>
      <dgm:spPr/>
    </dgm:pt>
    <dgm:pt modelId="{3EEAEE06-24EA-430C-8356-D4CEB25C9C4C}" type="pres">
      <dgm:prSet presAssocID="{E7ADDFE5-D12A-43BD-B5D5-1D9887F3D204}" presName="sibTrans" presStyleCnt="0"/>
      <dgm:spPr/>
    </dgm:pt>
    <dgm:pt modelId="{1A2B327B-3C77-4190-A309-DF2C4EC24499}" type="pres">
      <dgm:prSet presAssocID="{16AFCAA7-1AC2-43C4-A8E3-BFF5383E8FC4}" presName="textNode" presStyleLbl="node1" presStyleIdx="7" presStyleCnt="8" custLinFactX="-17718" custLinFactNeighborX="-100000" custLinFactNeighborY="458">
        <dgm:presLayoutVars>
          <dgm:bulletEnabled val="1"/>
        </dgm:presLayoutVars>
      </dgm:prSet>
      <dgm:spPr/>
    </dgm:pt>
  </dgm:ptLst>
  <dgm:cxnLst>
    <dgm:cxn modelId="{AB7BFD03-078B-4F83-90B7-C0CA6D3E18CB}" srcId="{2CB70E9F-0390-4841-B03A-5E8035A8DE4F}" destId="{7698F753-F690-45B6-9D92-5FAA12EC10D7}" srcOrd="1" destOrd="0" parTransId="{CB26E308-6890-46AE-B657-C99EFA8CE077}" sibTransId="{3DA98DF9-67BC-4276-9345-1BDF1D636AF3}"/>
    <dgm:cxn modelId="{16C77104-56A0-4E5D-A5B5-0628674B94C0}" type="presOf" srcId="{25694490-FD12-4FA4-9BF1-AE3675AE4A00}" destId="{079C14F1-7325-4ECC-8D96-416B85F6A8AE}" srcOrd="0" destOrd="0" presId="urn:microsoft.com/office/officeart/2005/8/layout/hProcess9"/>
    <dgm:cxn modelId="{ACEBC20F-3AF0-4673-9155-42731E3BF5D6}" type="presOf" srcId="{2CB70E9F-0390-4841-B03A-5E8035A8DE4F}" destId="{251105D9-F3A4-4FDA-AFDB-C14572FD4959}" srcOrd="0" destOrd="0" presId="urn:microsoft.com/office/officeart/2005/8/layout/hProcess9"/>
    <dgm:cxn modelId="{3FEA4523-8E9D-4EA9-9E09-5231193FADF3}" srcId="{2CB70E9F-0390-4841-B03A-5E8035A8DE4F}" destId="{8A8A46C5-502D-452F-9373-73F2B720DDDB}" srcOrd="4" destOrd="0" parTransId="{02022D8F-1408-4724-A450-9219064AAD6D}" sibTransId="{D42888F9-A125-4761-88D7-B33741C3F0C2}"/>
    <dgm:cxn modelId="{43A28F35-BE91-4816-AC6C-6DD1276A52B6}" srcId="{2CB70E9F-0390-4841-B03A-5E8035A8DE4F}" destId="{16AFCAA7-1AC2-43C4-A8E3-BFF5383E8FC4}" srcOrd="7" destOrd="0" parTransId="{38C73724-74F7-4D08-B502-8D990AB79F94}" sibTransId="{9EEA9479-44D4-4CF0-9493-C56D91C2E9BD}"/>
    <dgm:cxn modelId="{ED75D440-FB26-461E-B98B-73652B49134D}" srcId="{2CB70E9F-0390-4841-B03A-5E8035A8DE4F}" destId="{E3A30104-F394-43B1-B4FD-F53CAC56D9D1}" srcOrd="6" destOrd="0" parTransId="{C6CDBAA0-6FEA-4FF7-B1B7-FA8BDFAA20F7}" sibTransId="{E7ADDFE5-D12A-43BD-B5D5-1D9887F3D204}"/>
    <dgm:cxn modelId="{FD4DD667-E96D-40A4-97E7-D8CD2C35DB68}" srcId="{2CB70E9F-0390-4841-B03A-5E8035A8DE4F}" destId="{AC41F52C-7B00-40E5-9D29-C4351F591F45}" srcOrd="0" destOrd="0" parTransId="{93491350-F6A7-42DE-B361-90AA31E34FC1}" sibTransId="{470EEFA7-6853-4D42-B530-C973648FD71E}"/>
    <dgm:cxn modelId="{87909076-E398-46F4-A19B-C5745BB754D1}" type="presOf" srcId="{7698F753-F690-45B6-9D92-5FAA12EC10D7}" destId="{21F5B44F-8BD3-495A-81DE-2B0A13FF9E05}" srcOrd="0" destOrd="0" presId="urn:microsoft.com/office/officeart/2005/8/layout/hProcess9"/>
    <dgm:cxn modelId="{FD70E3BE-CE40-4D28-B8C2-FE0CEB6CB72C}" type="presOf" srcId="{8A8A46C5-502D-452F-9373-73F2B720DDDB}" destId="{412595B5-18C4-4DE1-B5A1-69B92DD814E7}" srcOrd="0" destOrd="0" presId="urn:microsoft.com/office/officeart/2005/8/layout/hProcess9"/>
    <dgm:cxn modelId="{C266F9C8-3D6A-41DC-B0D1-0CE333B2111E}" srcId="{2CB70E9F-0390-4841-B03A-5E8035A8DE4F}" destId="{D4266F40-54B7-46CD-93AB-51495438A896}" srcOrd="3" destOrd="0" parTransId="{A3D60B4C-081A-4498-8AAB-1140062690D1}" sibTransId="{AFB22F13-CFC6-42B5-8923-F4C8FE3B0405}"/>
    <dgm:cxn modelId="{E617ACCF-74C4-4688-8698-51E680F26FB6}" srcId="{2CB70E9F-0390-4841-B03A-5E8035A8DE4F}" destId="{25694490-FD12-4FA4-9BF1-AE3675AE4A00}" srcOrd="5" destOrd="0" parTransId="{C24A700C-E0CF-41EC-AE78-2E46F3B147FB}" sibTransId="{7061B1DF-BCDE-4A2D-859B-B4E64DC42570}"/>
    <dgm:cxn modelId="{394DD2D7-B844-43ED-B488-49A6A50F6702}" type="presOf" srcId="{16AFCAA7-1AC2-43C4-A8E3-BFF5383E8FC4}" destId="{1A2B327B-3C77-4190-A309-DF2C4EC24499}" srcOrd="0" destOrd="0" presId="urn:microsoft.com/office/officeart/2005/8/layout/hProcess9"/>
    <dgm:cxn modelId="{3F2956D9-9B57-4A54-A907-4D9C3A0076D8}" type="presOf" srcId="{AC41F52C-7B00-40E5-9D29-C4351F591F45}" destId="{D76ABCCA-A5B1-48CE-86BA-4AC2F875803F}" srcOrd="0" destOrd="0" presId="urn:microsoft.com/office/officeart/2005/8/layout/hProcess9"/>
    <dgm:cxn modelId="{B224ABD9-E3AD-454D-A62F-95698BEA06B2}" type="presOf" srcId="{E3A30104-F394-43B1-B4FD-F53CAC56D9D1}" destId="{9FA6988D-1F77-4D6E-81B1-0D11E6B3DD98}" srcOrd="0" destOrd="0" presId="urn:microsoft.com/office/officeart/2005/8/layout/hProcess9"/>
    <dgm:cxn modelId="{887836E2-7438-41FA-9A7C-C15E23306CDB}" type="presOf" srcId="{81AB0811-C5DD-4E01-A7FF-FB6520FF5AA1}" destId="{178A062F-6F45-4C54-A6BF-CCB935719723}" srcOrd="0" destOrd="0" presId="urn:microsoft.com/office/officeart/2005/8/layout/hProcess9"/>
    <dgm:cxn modelId="{EB51F7E4-3329-4952-A411-1D82D276320E}" srcId="{2CB70E9F-0390-4841-B03A-5E8035A8DE4F}" destId="{81AB0811-C5DD-4E01-A7FF-FB6520FF5AA1}" srcOrd="2" destOrd="0" parTransId="{F21C2E85-3110-4832-86E0-35C499E3386B}" sibTransId="{860F54FD-293E-4A7F-94BD-06D4D711DFC0}"/>
    <dgm:cxn modelId="{883780E8-9CF8-4D4C-96D0-4AE1DE82D015}" type="presOf" srcId="{D4266F40-54B7-46CD-93AB-51495438A896}" destId="{3FD6EC6D-2DEE-45F6-A301-864F8D8D2974}" srcOrd="0" destOrd="0" presId="urn:microsoft.com/office/officeart/2005/8/layout/hProcess9"/>
    <dgm:cxn modelId="{8E013C29-CA28-4AB8-A4FD-A56734EA7BA0}" type="presParOf" srcId="{251105D9-F3A4-4FDA-AFDB-C14572FD4959}" destId="{B2F3F0FF-C23E-4971-8565-1DDEA7CE30E2}" srcOrd="0" destOrd="0" presId="urn:microsoft.com/office/officeart/2005/8/layout/hProcess9"/>
    <dgm:cxn modelId="{F787BEC0-AEF9-4BE7-8A5F-F3ECBE6741AD}" type="presParOf" srcId="{251105D9-F3A4-4FDA-AFDB-C14572FD4959}" destId="{72FAED5B-762F-47FC-BE74-9EBF64DEAA27}" srcOrd="1" destOrd="0" presId="urn:microsoft.com/office/officeart/2005/8/layout/hProcess9"/>
    <dgm:cxn modelId="{CB5360BD-65F8-4DC3-8A49-8582B36B20F6}" type="presParOf" srcId="{72FAED5B-762F-47FC-BE74-9EBF64DEAA27}" destId="{D76ABCCA-A5B1-48CE-86BA-4AC2F875803F}" srcOrd="0" destOrd="0" presId="urn:microsoft.com/office/officeart/2005/8/layout/hProcess9"/>
    <dgm:cxn modelId="{A9ED5A9A-1F88-467B-A45F-F61B0E740E70}" type="presParOf" srcId="{72FAED5B-762F-47FC-BE74-9EBF64DEAA27}" destId="{D1DB9551-F31E-4FA9-A08C-3477CF99658E}" srcOrd="1" destOrd="0" presId="urn:microsoft.com/office/officeart/2005/8/layout/hProcess9"/>
    <dgm:cxn modelId="{646724FC-87C4-47B9-941E-D1B1D728307B}" type="presParOf" srcId="{72FAED5B-762F-47FC-BE74-9EBF64DEAA27}" destId="{21F5B44F-8BD3-495A-81DE-2B0A13FF9E05}" srcOrd="2" destOrd="0" presId="urn:microsoft.com/office/officeart/2005/8/layout/hProcess9"/>
    <dgm:cxn modelId="{CEF8CF6B-FD76-44F3-A906-02D2CDB08604}" type="presParOf" srcId="{72FAED5B-762F-47FC-BE74-9EBF64DEAA27}" destId="{828BA129-E2C6-43D3-A72F-74AF6FE314E5}" srcOrd="3" destOrd="0" presId="urn:microsoft.com/office/officeart/2005/8/layout/hProcess9"/>
    <dgm:cxn modelId="{3310579A-34C9-4FCE-895C-6A6D6766C3C0}" type="presParOf" srcId="{72FAED5B-762F-47FC-BE74-9EBF64DEAA27}" destId="{178A062F-6F45-4C54-A6BF-CCB935719723}" srcOrd="4" destOrd="0" presId="urn:microsoft.com/office/officeart/2005/8/layout/hProcess9"/>
    <dgm:cxn modelId="{3C452B1B-5847-49E7-83FA-C146D41E46AA}" type="presParOf" srcId="{72FAED5B-762F-47FC-BE74-9EBF64DEAA27}" destId="{8C818902-8359-446C-A9EF-9D90FC87D22E}" srcOrd="5" destOrd="0" presId="urn:microsoft.com/office/officeart/2005/8/layout/hProcess9"/>
    <dgm:cxn modelId="{9B7520AE-FEA3-482C-BC2B-E42C52E9BC40}" type="presParOf" srcId="{72FAED5B-762F-47FC-BE74-9EBF64DEAA27}" destId="{3FD6EC6D-2DEE-45F6-A301-864F8D8D2974}" srcOrd="6" destOrd="0" presId="urn:microsoft.com/office/officeart/2005/8/layout/hProcess9"/>
    <dgm:cxn modelId="{82D3D802-9A37-4453-B2FC-FE282E901F1F}" type="presParOf" srcId="{72FAED5B-762F-47FC-BE74-9EBF64DEAA27}" destId="{326C853A-4AAC-4F67-A102-A7CF6EB42BD0}" srcOrd="7" destOrd="0" presId="urn:microsoft.com/office/officeart/2005/8/layout/hProcess9"/>
    <dgm:cxn modelId="{E1FD09D0-7F32-497F-8BDE-CDA699D21865}" type="presParOf" srcId="{72FAED5B-762F-47FC-BE74-9EBF64DEAA27}" destId="{412595B5-18C4-4DE1-B5A1-69B92DD814E7}" srcOrd="8" destOrd="0" presId="urn:microsoft.com/office/officeart/2005/8/layout/hProcess9"/>
    <dgm:cxn modelId="{7C3853D4-B8AC-4E5B-86AF-DB7E8F92E79D}" type="presParOf" srcId="{72FAED5B-762F-47FC-BE74-9EBF64DEAA27}" destId="{57432C5B-7504-4F17-9F87-076E524AEFF3}" srcOrd="9" destOrd="0" presId="urn:microsoft.com/office/officeart/2005/8/layout/hProcess9"/>
    <dgm:cxn modelId="{46AE1CC1-438F-4724-98C9-3718E4C4A51B}" type="presParOf" srcId="{72FAED5B-762F-47FC-BE74-9EBF64DEAA27}" destId="{079C14F1-7325-4ECC-8D96-416B85F6A8AE}" srcOrd="10" destOrd="0" presId="urn:microsoft.com/office/officeart/2005/8/layout/hProcess9"/>
    <dgm:cxn modelId="{AE4972E1-B4D8-4CF8-8334-EDB9D97350C1}" type="presParOf" srcId="{72FAED5B-762F-47FC-BE74-9EBF64DEAA27}" destId="{8992BE6F-8F89-4B4F-B6D2-AAA750DD7780}" srcOrd="11" destOrd="0" presId="urn:microsoft.com/office/officeart/2005/8/layout/hProcess9"/>
    <dgm:cxn modelId="{C99D8D7E-CBEC-4169-8E3C-C4E37E0C43FB}" type="presParOf" srcId="{72FAED5B-762F-47FC-BE74-9EBF64DEAA27}" destId="{9FA6988D-1F77-4D6E-81B1-0D11E6B3DD98}" srcOrd="12" destOrd="0" presId="urn:microsoft.com/office/officeart/2005/8/layout/hProcess9"/>
    <dgm:cxn modelId="{1DFFB91F-2B25-4C72-A58B-0FEBCD57D0E1}" type="presParOf" srcId="{72FAED5B-762F-47FC-BE74-9EBF64DEAA27}" destId="{3EEAEE06-24EA-430C-8356-D4CEB25C9C4C}" srcOrd="13" destOrd="0" presId="urn:microsoft.com/office/officeart/2005/8/layout/hProcess9"/>
    <dgm:cxn modelId="{3544F597-6ABB-4376-9BBB-4A2E3F9D5E79}" type="presParOf" srcId="{72FAED5B-762F-47FC-BE74-9EBF64DEAA27}" destId="{1A2B327B-3C77-4190-A309-DF2C4EC24499}" srcOrd="1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DA7BB9-3696-4F07-8EB5-FD6C3000FC6C}" type="doc">
      <dgm:prSet loTypeId="urn:microsoft.com/office/officeart/2005/8/layout/hProcess9" loCatId="process" qsTypeId="urn:microsoft.com/office/officeart/2005/8/quickstyle/simple5" qsCatId="simple" csTypeId="urn:microsoft.com/office/officeart/2005/8/colors/accent1_2" csCatId="accent1"/>
      <dgm:spPr/>
      <dgm:t>
        <a:bodyPr/>
        <a:lstStyle/>
        <a:p>
          <a:endParaRPr lang="en-US"/>
        </a:p>
      </dgm:t>
    </dgm:pt>
    <dgm:pt modelId="{5E93A6E2-B316-49ED-8E04-0C69BBB941B2}">
      <dgm:prSet/>
      <dgm:spPr/>
      <dgm:t>
        <a:bodyPr/>
        <a:lstStyle/>
        <a:p>
          <a:r>
            <a:rPr lang="en-US"/>
            <a:t>Process Improvement</a:t>
          </a:r>
        </a:p>
      </dgm:t>
    </dgm:pt>
    <dgm:pt modelId="{AC5D8CDE-F6FC-486F-83EF-1F79FD394648}" type="parTrans" cxnId="{B6CCB37A-349E-402A-8398-EB0EF3AC2D93}">
      <dgm:prSet/>
      <dgm:spPr/>
      <dgm:t>
        <a:bodyPr/>
        <a:lstStyle/>
        <a:p>
          <a:endParaRPr lang="en-US"/>
        </a:p>
      </dgm:t>
    </dgm:pt>
    <dgm:pt modelId="{AEBC3437-29E9-4D36-8AB0-AE34307F5E0A}" type="sibTrans" cxnId="{B6CCB37A-349E-402A-8398-EB0EF3AC2D93}">
      <dgm:prSet/>
      <dgm:spPr/>
      <dgm:t>
        <a:bodyPr/>
        <a:lstStyle/>
        <a:p>
          <a:endParaRPr lang="en-US"/>
        </a:p>
      </dgm:t>
    </dgm:pt>
    <dgm:pt modelId="{E298767F-1B85-4339-BE7E-09AEE91E29F1}" type="pres">
      <dgm:prSet presAssocID="{C1DA7BB9-3696-4F07-8EB5-FD6C3000FC6C}" presName="CompostProcess" presStyleCnt="0">
        <dgm:presLayoutVars>
          <dgm:dir/>
          <dgm:resizeHandles val="exact"/>
        </dgm:presLayoutVars>
      </dgm:prSet>
      <dgm:spPr/>
    </dgm:pt>
    <dgm:pt modelId="{EB7F904F-F259-479E-8AD8-D055270F937B}" type="pres">
      <dgm:prSet presAssocID="{C1DA7BB9-3696-4F07-8EB5-FD6C3000FC6C}" presName="arrow" presStyleLbl="bgShp" presStyleIdx="0" presStyleCnt="1" custLinFactNeighborX="2328" custLinFactNeighborY="-1000"/>
      <dgm:spPr/>
    </dgm:pt>
    <dgm:pt modelId="{7CBC7710-9F90-4622-8188-0AA3CDAC4028}" type="pres">
      <dgm:prSet presAssocID="{C1DA7BB9-3696-4F07-8EB5-FD6C3000FC6C}" presName="linearProcess" presStyleCnt="0"/>
      <dgm:spPr/>
    </dgm:pt>
    <dgm:pt modelId="{E25AC480-9AF7-4DA3-8278-9E324AE6D88A}" type="pres">
      <dgm:prSet presAssocID="{5E93A6E2-B316-49ED-8E04-0C69BBB941B2}" presName="textNode" presStyleLbl="node1" presStyleIdx="0" presStyleCnt="1">
        <dgm:presLayoutVars>
          <dgm:bulletEnabled val="1"/>
        </dgm:presLayoutVars>
      </dgm:prSet>
      <dgm:spPr/>
    </dgm:pt>
  </dgm:ptLst>
  <dgm:cxnLst>
    <dgm:cxn modelId="{0FCAE712-FFF8-40BA-AA1C-1C7FB69BE390}" type="presOf" srcId="{5E93A6E2-B316-49ED-8E04-0C69BBB941B2}" destId="{E25AC480-9AF7-4DA3-8278-9E324AE6D88A}" srcOrd="0" destOrd="0" presId="urn:microsoft.com/office/officeart/2005/8/layout/hProcess9"/>
    <dgm:cxn modelId="{B6CCB37A-349E-402A-8398-EB0EF3AC2D93}" srcId="{C1DA7BB9-3696-4F07-8EB5-FD6C3000FC6C}" destId="{5E93A6E2-B316-49ED-8E04-0C69BBB941B2}" srcOrd="0" destOrd="0" parTransId="{AC5D8CDE-F6FC-486F-83EF-1F79FD394648}" sibTransId="{AEBC3437-29E9-4D36-8AB0-AE34307F5E0A}"/>
    <dgm:cxn modelId="{C843D8BE-2937-4001-9576-3B344963BE46}" type="presOf" srcId="{C1DA7BB9-3696-4F07-8EB5-FD6C3000FC6C}" destId="{E298767F-1B85-4339-BE7E-09AEE91E29F1}" srcOrd="0" destOrd="0" presId="urn:microsoft.com/office/officeart/2005/8/layout/hProcess9"/>
    <dgm:cxn modelId="{340537A2-9B8F-407B-BF39-4E287472A46C}" type="presParOf" srcId="{E298767F-1B85-4339-BE7E-09AEE91E29F1}" destId="{EB7F904F-F259-479E-8AD8-D055270F937B}" srcOrd="0" destOrd="0" presId="urn:microsoft.com/office/officeart/2005/8/layout/hProcess9"/>
    <dgm:cxn modelId="{3210B62B-554B-439F-B195-BFDC7C2456B1}" type="presParOf" srcId="{E298767F-1B85-4339-BE7E-09AEE91E29F1}" destId="{7CBC7710-9F90-4622-8188-0AA3CDAC4028}" srcOrd="1" destOrd="0" presId="urn:microsoft.com/office/officeart/2005/8/layout/hProcess9"/>
    <dgm:cxn modelId="{093699F2-27FC-4137-BDFF-066BB03C6589}" type="presParOf" srcId="{7CBC7710-9F90-4622-8188-0AA3CDAC4028}" destId="{E25AC480-9AF7-4DA3-8278-9E324AE6D88A}" srcOrd="0" destOrd="0" presId="urn:microsoft.com/office/officeart/2005/8/layout/hProcess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42AB6E-A850-4ECF-80A6-A029177DFCD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8E0FB0D-7CD1-40AC-936C-E21BBBE8B690}">
      <dgm:prSet/>
      <dgm:spPr/>
      <dgm:t>
        <a:bodyPr/>
        <a:lstStyle/>
        <a:p>
          <a:pPr algn="ctr"/>
          <a:r>
            <a:rPr lang="en-US" dirty="0"/>
            <a:t>Control Plan</a:t>
          </a:r>
        </a:p>
      </dgm:t>
    </dgm:pt>
    <dgm:pt modelId="{1C24DC7B-05E5-4596-9215-00D24C775A78}" type="parTrans" cxnId="{F862B6C7-8B09-40EC-9F17-E79B72DF948E}">
      <dgm:prSet/>
      <dgm:spPr/>
      <dgm:t>
        <a:bodyPr/>
        <a:lstStyle/>
        <a:p>
          <a:endParaRPr lang="en-US"/>
        </a:p>
      </dgm:t>
    </dgm:pt>
    <dgm:pt modelId="{D58C5318-5E53-4BCF-BE61-EFB5918F6742}" type="sibTrans" cxnId="{F862B6C7-8B09-40EC-9F17-E79B72DF948E}">
      <dgm:prSet/>
      <dgm:spPr/>
      <dgm:t>
        <a:bodyPr/>
        <a:lstStyle/>
        <a:p>
          <a:endParaRPr lang="en-US"/>
        </a:p>
      </dgm:t>
    </dgm:pt>
    <dgm:pt modelId="{8D42F432-615F-4D7A-BCCC-B72F6ECC404B}" type="pres">
      <dgm:prSet presAssocID="{4642AB6E-A850-4ECF-80A6-A029177DFCD4}" presName="linear" presStyleCnt="0">
        <dgm:presLayoutVars>
          <dgm:animLvl val="lvl"/>
          <dgm:resizeHandles val="exact"/>
        </dgm:presLayoutVars>
      </dgm:prSet>
      <dgm:spPr/>
    </dgm:pt>
    <dgm:pt modelId="{50A56C12-7E43-4718-9071-041DD887DA6C}" type="pres">
      <dgm:prSet presAssocID="{68E0FB0D-7CD1-40AC-936C-E21BBBE8B690}" presName="parentText" presStyleLbl="node1" presStyleIdx="0" presStyleCnt="1">
        <dgm:presLayoutVars>
          <dgm:chMax val="0"/>
          <dgm:bulletEnabled val="1"/>
        </dgm:presLayoutVars>
      </dgm:prSet>
      <dgm:spPr/>
    </dgm:pt>
  </dgm:ptLst>
  <dgm:cxnLst>
    <dgm:cxn modelId="{41CF972D-E181-4EE1-896D-912BF2C59E0D}" type="presOf" srcId="{68E0FB0D-7CD1-40AC-936C-E21BBBE8B690}" destId="{50A56C12-7E43-4718-9071-041DD887DA6C}" srcOrd="0" destOrd="0" presId="urn:microsoft.com/office/officeart/2005/8/layout/vList2"/>
    <dgm:cxn modelId="{B489103D-6B57-44BE-9D22-DAF0DDB92ED4}" type="presOf" srcId="{4642AB6E-A850-4ECF-80A6-A029177DFCD4}" destId="{8D42F432-615F-4D7A-BCCC-B72F6ECC404B}" srcOrd="0" destOrd="0" presId="urn:microsoft.com/office/officeart/2005/8/layout/vList2"/>
    <dgm:cxn modelId="{F862B6C7-8B09-40EC-9F17-E79B72DF948E}" srcId="{4642AB6E-A850-4ECF-80A6-A029177DFCD4}" destId="{68E0FB0D-7CD1-40AC-936C-E21BBBE8B690}" srcOrd="0" destOrd="0" parTransId="{1C24DC7B-05E5-4596-9215-00D24C775A78}" sibTransId="{D58C5318-5E53-4BCF-BE61-EFB5918F6742}"/>
    <dgm:cxn modelId="{177EEFC7-C60C-4A05-B704-9EE829830DCD}" type="presParOf" srcId="{8D42F432-615F-4D7A-BCCC-B72F6ECC404B}" destId="{50A56C12-7E43-4718-9071-041DD887DA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E4D11D-D90B-41A0-B599-C1092E5FC135}" type="doc">
      <dgm:prSet loTypeId="urn:microsoft.com/office/officeart/2005/8/layout/hProcess10" loCatId="picture" qsTypeId="urn:microsoft.com/office/officeart/2005/8/quickstyle/simple5" qsCatId="simple" csTypeId="urn:microsoft.com/office/officeart/2005/8/colors/accent1_2" csCatId="accent1" phldr="1"/>
      <dgm:spPr/>
      <dgm:t>
        <a:bodyPr/>
        <a:lstStyle/>
        <a:p>
          <a:endParaRPr lang="en-US"/>
        </a:p>
      </dgm:t>
    </dgm:pt>
    <dgm:pt modelId="{0B3EF230-19C5-4BDA-AFA9-5BB15B1DE317}">
      <dgm:prSet/>
      <dgm:spPr/>
      <dgm:t>
        <a:bodyPr/>
        <a:lstStyle/>
        <a:p>
          <a:r>
            <a:rPr lang="en-US" dirty="0"/>
            <a:t>Creating control charts with new means and Std Dev.</a:t>
          </a:r>
        </a:p>
      </dgm:t>
    </dgm:pt>
    <dgm:pt modelId="{638808C6-0862-48FF-BB8C-E81DE581A737}" type="parTrans" cxnId="{49997489-C8BD-4531-A191-AAC18AFD88E1}">
      <dgm:prSet/>
      <dgm:spPr/>
      <dgm:t>
        <a:bodyPr/>
        <a:lstStyle/>
        <a:p>
          <a:endParaRPr lang="en-US"/>
        </a:p>
      </dgm:t>
    </dgm:pt>
    <dgm:pt modelId="{34A1E065-0337-4182-9BFE-2359CE413E71}" type="sibTrans" cxnId="{49997489-C8BD-4531-A191-AAC18AFD88E1}">
      <dgm:prSet/>
      <dgm:spPr/>
      <dgm:t>
        <a:bodyPr/>
        <a:lstStyle/>
        <a:p>
          <a:endParaRPr lang="en-US"/>
        </a:p>
      </dgm:t>
    </dgm:pt>
    <dgm:pt modelId="{7342D1BF-3E8F-481B-887C-034A3659FF18}">
      <dgm:prSet/>
      <dgm:spPr/>
      <dgm:t>
        <a:bodyPr/>
        <a:lstStyle/>
        <a:p>
          <a:r>
            <a:rPr lang="en-US" dirty="0"/>
            <a:t>Doings internal surveys regarding the new implementations</a:t>
          </a:r>
        </a:p>
      </dgm:t>
    </dgm:pt>
    <dgm:pt modelId="{6D0C1597-8E18-4057-82FB-C7381980ACEB}" type="parTrans" cxnId="{6C578C9E-224F-4D90-BA92-69633DC77744}">
      <dgm:prSet/>
      <dgm:spPr/>
      <dgm:t>
        <a:bodyPr/>
        <a:lstStyle/>
        <a:p>
          <a:endParaRPr lang="en-US"/>
        </a:p>
      </dgm:t>
    </dgm:pt>
    <dgm:pt modelId="{2CAD1741-EF3E-47EC-9898-C1A8E2939C5C}" type="sibTrans" cxnId="{6C578C9E-224F-4D90-BA92-69633DC77744}">
      <dgm:prSet/>
      <dgm:spPr/>
      <dgm:t>
        <a:bodyPr/>
        <a:lstStyle/>
        <a:p>
          <a:endParaRPr lang="en-US"/>
        </a:p>
      </dgm:t>
    </dgm:pt>
    <dgm:pt modelId="{E8E8E4D5-0CCD-48DC-A95B-0C63218F88B5}">
      <dgm:prSet/>
      <dgm:spPr/>
      <dgm:t>
        <a:bodyPr/>
        <a:lstStyle/>
        <a:p>
          <a:r>
            <a:rPr lang="en-US" dirty="0"/>
            <a:t>Changes in different feedback frequencies</a:t>
          </a:r>
        </a:p>
      </dgm:t>
    </dgm:pt>
    <dgm:pt modelId="{5C790C3B-5049-4316-A825-3CFB5D629F3C}" type="parTrans" cxnId="{8FB2B1AB-848A-4615-85C0-2AC6F7808160}">
      <dgm:prSet/>
      <dgm:spPr/>
      <dgm:t>
        <a:bodyPr/>
        <a:lstStyle/>
        <a:p>
          <a:endParaRPr lang="en-US"/>
        </a:p>
      </dgm:t>
    </dgm:pt>
    <dgm:pt modelId="{12CC0A48-D96C-47CD-8048-5A5E9D5FE17E}" type="sibTrans" cxnId="{8FB2B1AB-848A-4615-85C0-2AC6F7808160}">
      <dgm:prSet/>
      <dgm:spPr/>
      <dgm:t>
        <a:bodyPr/>
        <a:lstStyle/>
        <a:p>
          <a:endParaRPr lang="en-US"/>
        </a:p>
      </dgm:t>
    </dgm:pt>
    <dgm:pt modelId="{3332D4C1-9C05-4AA3-8D9F-50AD5EF9321C}">
      <dgm:prSet/>
      <dgm:spPr/>
      <dgm:t>
        <a:bodyPr/>
        <a:lstStyle/>
        <a:p>
          <a:r>
            <a:rPr lang="en-US" dirty="0"/>
            <a:t>Comparison between new baseline and old baseline</a:t>
          </a:r>
        </a:p>
      </dgm:t>
    </dgm:pt>
    <dgm:pt modelId="{90F8F48D-43D5-4C95-9896-BCB14736E5E8}" type="parTrans" cxnId="{0434C9A3-FDFB-4A09-B989-31DA8D496067}">
      <dgm:prSet/>
      <dgm:spPr/>
      <dgm:t>
        <a:bodyPr/>
        <a:lstStyle/>
        <a:p>
          <a:endParaRPr lang="en-US"/>
        </a:p>
      </dgm:t>
    </dgm:pt>
    <dgm:pt modelId="{B3EEC1E9-A2F1-42B0-967F-807E6BED4E26}" type="sibTrans" cxnId="{0434C9A3-FDFB-4A09-B989-31DA8D496067}">
      <dgm:prSet/>
      <dgm:spPr/>
      <dgm:t>
        <a:bodyPr/>
        <a:lstStyle/>
        <a:p>
          <a:endParaRPr lang="en-US"/>
        </a:p>
      </dgm:t>
    </dgm:pt>
    <dgm:pt modelId="{3A752EBF-0393-46AB-B360-67B4CCA4DD5D}">
      <dgm:prSet/>
      <dgm:spPr/>
      <dgm:t>
        <a:bodyPr/>
        <a:lstStyle/>
        <a:p>
          <a:r>
            <a:rPr lang="en-US" dirty="0"/>
            <a:t>Cost/Benefit Analysis</a:t>
          </a:r>
        </a:p>
      </dgm:t>
    </dgm:pt>
    <dgm:pt modelId="{D22DB4A1-13FA-4BA9-950C-46AE13579B0E}" type="parTrans" cxnId="{4B52E37B-8941-4424-A4DF-B89575EABB50}">
      <dgm:prSet/>
      <dgm:spPr/>
      <dgm:t>
        <a:bodyPr/>
        <a:lstStyle/>
        <a:p>
          <a:endParaRPr lang="en-US"/>
        </a:p>
      </dgm:t>
    </dgm:pt>
    <dgm:pt modelId="{D95393A1-4093-4941-BC48-53FA9E209337}" type="sibTrans" cxnId="{4B52E37B-8941-4424-A4DF-B89575EABB50}">
      <dgm:prSet/>
      <dgm:spPr/>
      <dgm:t>
        <a:bodyPr/>
        <a:lstStyle/>
        <a:p>
          <a:endParaRPr lang="en-US"/>
        </a:p>
      </dgm:t>
    </dgm:pt>
    <dgm:pt modelId="{44960F6E-F740-4654-81C3-9E69B31D36D7}">
      <dgm:prSet/>
      <dgm:spPr/>
      <dgm:t>
        <a:bodyPr/>
        <a:lstStyle/>
        <a:p>
          <a:r>
            <a:rPr lang="en-US" dirty="0"/>
            <a:t>Process in Control</a:t>
          </a:r>
        </a:p>
      </dgm:t>
    </dgm:pt>
    <dgm:pt modelId="{E60523A1-97E8-4C59-B5E0-9E2906152C71}" type="parTrans" cxnId="{206377CE-1A14-48AB-B177-7A9DCCE31DBE}">
      <dgm:prSet/>
      <dgm:spPr/>
      <dgm:t>
        <a:bodyPr/>
        <a:lstStyle/>
        <a:p>
          <a:endParaRPr lang="en-US"/>
        </a:p>
      </dgm:t>
    </dgm:pt>
    <dgm:pt modelId="{54260207-24FA-4B34-85EB-EF7FB3EF2DE3}" type="sibTrans" cxnId="{206377CE-1A14-48AB-B177-7A9DCCE31DBE}">
      <dgm:prSet/>
      <dgm:spPr/>
      <dgm:t>
        <a:bodyPr/>
        <a:lstStyle/>
        <a:p>
          <a:endParaRPr lang="en-US"/>
        </a:p>
      </dgm:t>
    </dgm:pt>
    <dgm:pt modelId="{20734768-86A9-4FB7-81D1-0106AD29C957}" type="pres">
      <dgm:prSet presAssocID="{EBE4D11D-D90B-41A0-B599-C1092E5FC135}" presName="Name0" presStyleCnt="0">
        <dgm:presLayoutVars>
          <dgm:dir/>
          <dgm:resizeHandles val="exact"/>
        </dgm:presLayoutVars>
      </dgm:prSet>
      <dgm:spPr/>
    </dgm:pt>
    <dgm:pt modelId="{9CE0E31C-40D6-4087-AAF4-14C749AAC1CE}" type="pres">
      <dgm:prSet presAssocID="{0B3EF230-19C5-4BDA-AFA9-5BB15B1DE317}" presName="composite" presStyleCnt="0"/>
      <dgm:spPr/>
    </dgm:pt>
    <dgm:pt modelId="{1A33ABF9-7B62-4506-8BBA-88B2BE405DC7}" type="pres">
      <dgm:prSet presAssocID="{0B3EF230-19C5-4BDA-AFA9-5BB15B1DE317}" presName="imagSh" presStyleLbl="bgImgPlace1" presStyleIdx="0" presStyleCnt="6" custScaleX="117495" custScaleY="127534" custLinFactNeighborX="16130" custLinFactNeighborY="-2655"/>
      <dgm:spPr>
        <a:blipFill>
          <a:blip xmlns:r="http://schemas.openxmlformats.org/officeDocument/2006/relationships" r:embed="rId1">
            <a:extLst>
              <a:ext uri="{28A0092B-C50C-407E-A947-70E740481C1C}">
                <a14:useLocalDpi xmlns:a14="http://schemas.microsoft.com/office/drawing/2010/main" val="0"/>
              </a:ext>
            </a:extLst>
          </a:blip>
          <a:srcRect/>
          <a:stretch>
            <a:fillRect l="-33000" r="-33000"/>
          </a:stretch>
        </a:blipFill>
      </dgm:spPr>
    </dgm:pt>
    <dgm:pt modelId="{3E18FB07-D823-4227-824D-3C1C9B8A958A}" type="pres">
      <dgm:prSet presAssocID="{0B3EF230-19C5-4BDA-AFA9-5BB15B1DE317}" presName="txNode" presStyleLbl="node1" presStyleIdx="0" presStyleCnt="6" custScaleX="123128" custScaleY="109051" custLinFactNeighborX="5530" custLinFactNeighborY="16771">
        <dgm:presLayoutVars>
          <dgm:bulletEnabled val="1"/>
        </dgm:presLayoutVars>
      </dgm:prSet>
      <dgm:spPr/>
    </dgm:pt>
    <dgm:pt modelId="{E916A1FB-5DA1-41C7-8720-7D62089B25A8}" type="pres">
      <dgm:prSet presAssocID="{34A1E065-0337-4182-9BFE-2359CE413E71}" presName="sibTrans" presStyleLbl="sibTrans2D1" presStyleIdx="0" presStyleCnt="5"/>
      <dgm:spPr/>
    </dgm:pt>
    <dgm:pt modelId="{983C8B71-B408-4784-B310-C370FD5F4031}" type="pres">
      <dgm:prSet presAssocID="{34A1E065-0337-4182-9BFE-2359CE413E71}" presName="connTx" presStyleLbl="sibTrans2D1" presStyleIdx="0" presStyleCnt="5"/>
      <dgm:spPr/>
    </dgm:pt>
    <dgm:pt modelId="{6FF60181-9514-4F6C-BE70-42ED73101B50}" type="pres">
      <dgm:prSet presAssocID="{7342D1BF-3E8F-481B-887C-034A3659FF18}" presName="composite" presStyleCnt="0"/>
      <dgm:spPr/>
    </dgm:pt>
    <dgm:pt modelId="{4D4AF014-5472-435A-9C61-C5D8656191BA}" type="pres">
      <dgm:prSet presAssocID="{7342D1BF-3E8F-481B-887C-034A3659FF18}" presName="imagSh" presStyleLbl="bgImgPlace1" presStyleIdx="1" presStyleCnt="6" custScaleX="111894" custScaleY="122482"/>
      <dgm:spPr>
        <a:blipFill>
          <a:blip xmlns:r="http://schemas.openxmlformats.org/officeDocument/2006/relationships" r:embed="rId2">
            <a:extLst>
              <a:ext uri="{28A0092B-C50C-407E-A947-70E740481C1C}">
                <a14:useLocalDpi xmlns:a14="http://schemas.microsoft.com/office/drawing/2010/main" val="0"/>
              </a:ext>
            </a:extLst>
          </a:blip>
          <a:srcRect/>
          <a:stretch>
            <a:fillRect l="-27000" r="-27000"/>
          </a:stretch>
        </a:blipFill>
      </dgm:spPr>
      <dgm:extLst>
        <a:ext uri="{E40237B7-FDA0-4F09-8148-C483321AD2D9}">
          <dgm14:cNvPr xmlns:dgm14="http://schemas.microsoft.com/office/drawing/2010/diagram" id="0" name="" descr="Bubble sheet test paper and pencil"/>
        </a:ext>
      </dgm:extLst>
    </dgm:pt>
    <dgm:pt modelId="{126B96A9-059A-4121-8A87-9D50EDB7A457}" type="pres">
      <dgm:prSet presAssocID="{7342D1BF-3E8F-481B-887C-034A3659FF18}" presName="txNode" presStyleLbl="node1" presStyleIdx="1" presStyleCnt="6" custScaleX="115099" custScaleY="108241" custLinFactNeighborY="25010">
        <dgm:presLayoutVars>
          <dgm:bulletEnabled val="1"/>
        </dgm:presLayoutVars>
      </dgm:prSet>
      <dgm:spPr/>
    </dgm:pt>
    <dgm:pt modelId="{8AAE306C-0D88-42B3-B686-A122F5C41381}" type="pres">
      <dgm:prSet presAssocID="{2CAD1741-EF3E-47EC-9898-C1A8E2939C5C}" presName="sibTrans" presStyleLbl="sibTrans2D1" presStyleIdx="1" presStyleCnt="5"/>
      <dgm:spPr/>
    </dgm:pt>
    <dgm:pt modelId="{93F9C6E7-451D-4EC2-9112-C946D24BCE47}" type="pres">
      <dgm:prSet presAssocID="{2CAD1741-EF3E-47EC-9898-C1A8E2939C5C}" presName="connTx" presStyleLbl="sibTrans2D1" presStyleIdx="1" presStyleCnt="5"/>
      <dgm:spPr/>
    </dgm:pt>
    <dgm:pt modelId="{D1936DF0-7503-4BDF-94B9-2B4FEC2EBC94}" type="pres">
      <dgm:prSet presAssocID="{E8E8E4D5-0CCD-48DC-A95B-0C63218F88B5}" presName="composite" presStyleCnt="0"/>
      <dgm:spPr/>
    </dgm:pt>
    <dgm:pt modelId="{B83EA2F3-6B96-4960-A3FE-ABACE310B303}" type="pres">
      <dgm:prSet presAssocID="{E8E8E4D5-0CCD-48DC-A95B-0C63218F88B5}" presName="imagSh" presStyleLbl="bgImgPlace1" presStyleIdx="2" presStyleCnt="6" custScaleX="113254" custScaleY="116473"/>
      <dgm:spPr>
        <a:blipFill>
          <a:blip xmlns:r="http://schemas.openxmlformats.org/officeDocument/2006/relationships" r:embed="rId3">
            <a:extLst>
              <a:ext uri="{28A0092B-C50C-407E-A947-70E740481C1C}">
                <a14:useLocalDpi xmlns:a14="http://schemas.microsoft.com/office/drawing/2010/main" val="0"/>
              </a:ext>
            </a:extLst>
          </a:blip>
          <a:srcRect/>
          <a:stretch>
            <a:fillRect l="-37000" r="-37000"/>
          </a:stretch>
        </a:blipFill>
      </dgm:spPr>
    </dgm:pt>
    <dgm:pt modelId="{F9BD663D-91BF-49A7-B35F-3D7FDE7CA004}" type="pres">
      <dgm:prSet presAssocID="{E8E8E4D5-0CCD-48DC-A95B-0C63218F88B5}" presName="txNode" presStyleLbl="node1" presStyleIdx="2" presStyleCnt="6" custScaleX="112711" custScaleY="113221" custLinFactNeighborX="6018" custLinFactNeighborY="29694">
        <dgm:presLayoutVars>
          <dgm:bulletEnabled val="1"/>
        </dgm:presLayoutVars>
      </dgm:prSet>
      <dgm:spPr/>
    </dgm:pt>
    <dgm:pt modelId="{A221B5E0-07D0-4DC9-AA26-60C3EC0E07B4}" type="pres">
      <dgm:prSet presAssocID="{12CC0A48-D96C-47CD-8048-5A5E9D5FE17E}" presName="sibTrans" presStyleLbl="sibTrans2D1" presStyleIdx="2" presStyleCnt="5"/>
      <dgm:spPr/>
    </dgm:pt>
    <dgm:pt modelId="{1A7BAE3C-755B-4C55-9EB4-652C9CB039C5}" type="pres">
      <dgm:prSet presAssocID="{12CC0A48-D96C-47CD-8048-5A5E9D5FE17E}" presName="connTx" presStyleLbl="sibTrans2D1" presStyleIdx="2" presStyleCnt="5"/>
      <dgm:spPr/>
    </dgm:pt>
    <dgm:pt modelId="{C9E1B66C-760A-405D-ADD5-9FEC8EFB7AAC}" type="pres">
      <dgm:prSet presAssocID="{3332D4C1-9C05-4AA3-8D9F-50AD5EF9321C}" presName="composite" presStyleCnt="0"/>
      <dgm:spPr/>
    </dgm:pt>
    <dgm:pt modelId="{8FE46712-668C-4A8A-B3BF-39C43ACC5EF8}" type="pres">
      <dgm:prSet presAssocID="{3332D4C1-9C05-4AA3-8D9F-50AD5EF9321C}" presName="imagSh" presStyleLbl="bgImgPlace1" presStyleIdx="3" presStyleCnt="6" custScaleX="109281" custScaleY="103533" custLinFactNeighborY="-1766"/>
      <dgm:spPr>
        <a:blipFill>
          <a:blip xmlns:r="http://schemas.openxmlformats.org/officeDocument/2006/relationships" r:embed="rId4">
            <a:extLst>
              <a:ext uri="{28A0092B-C50C-407E-A947-70E740481C1C}">
                <a14:useLocalDpi xmlns:a14="http://schemas.microsoft.com/office/drawing/2010/main" val="0"/>
              </a:ext>
            </a:extLst>
          </a:blip>
          <a:srcRect/>
          <a:stretch>
            <a:fillRect l="-30000" r="-30000"/>
          </a:stretch>
        </a:blipFill>
      </dgm:spPr>
    </dgm:pt>
    <dgm:pt modelId="{92D787C6-C745-4C66-9817-96401958BA4B}" type="pres">
      <dgm:prSet presAssocID="{3332D4C1-9C05-4AA3-8D9F-50AD5EF9321C}" presName="txNode" presStyleLbl="node1" presStyleIdx="3" presStyleCnt="6" custScaleX="114421" custScaleY="118795" custLinFactNeighborX="-769" custLinFactNeighborY="30002">
        <dgm:presLayoutVars>
          <dgm:bulletEnabled val="1"/>
        </dgm:presLayoutVars>
      </dgm:prSet>
      <dgm:spPr/>
    </dgm:pt>
    <dgm:pt modelId="{75553D2F-D3CA-47E7-9A04-15BA78658ADF}" type="pres">
      <dgm:prSet presAssocID="{B3EEC1E9-A2F1-42B0-967F-807E6BED4E26}" presName="sibTrans" presStyleLbl="sibTrans2D1" presStyleIdx="3" presStyleCnt="5"/>
      <dgm:spPr/>
    </dgm:pt>
    <dgm:pt modelId="{0ED40530-77D1-4DCD-BAFC-945551B21B43}" type="pres">
      <dgm:prSet presAssocID="{B3EEC1E9-A2F1-42B0-967F-807E6BED4E26}" presName="connTx" presStyleLbl="sibTrans2D1" presStyleIdx="3" presStyleCnt="5"/>
      <dgm:spPr/>
    </dgm:pt>
    <dgm:pt modelId="{9FD0B16E-6BBE-4915-9E18-11729FCD1AC2}" type="pres">
      <dgm:prSet presAssocID="{3A752EBF-0393-46AB-B360-67B4CCA4DD5D}" presName="composite" presStyleCnt="0"/>
      <dgm:spPr/>
    </dgm:pt>
    <dgm:pt modelId="{9F022E88-433D-47B0-B028-ACD75BBD30DD}" type="pres">
      <dgm:prSet presAssocID="{3A752EBF-0393-46AB-B360-67B4CCA4DD5D}" presName="imagSh" presStyleLbl="bgImgPlace1" presStyleIdx="4" presStyleCnt="6" custScaleX="109710" custScaleY="123132" custLinFactNeighborX="787" custLinFactNeighborY="9446"/>
      <dgm:spPr>
        <a:blipFill>
          <a:blip xmlns:r="http://schemas.openxmlformats.org/officeDocument/2006/relationships" r:embed="rId5">
            <a:extLst>
              <a:ext uri="{28A0092B-C50C-407E-A947-70E740481C1C}">
                <a14:useLocalDpi xmlns:a14="http://schemas.microsoft.com/office/drawing/2010/main" val="0"/>
              </a:ext>
            </a:extLst>
          </a:blip>
          <a:srcRect/>
          <a:stretch>
            <a:fillRect l="-21000" r="-21000"/>
          </a:stretch>
        </a:blipFill>
      </dgm:spPr>
    </dgm:pt>
    <dgm:pt modelId="{8F300D1C-11B2-4E77-8455-5CD867B08289}" type="pres">
      <dgm:prSet presAssocID="{3A752EBF-0393-46AB-B360-67B4CCA4DD5D}" presName="txNode" presStyleLbl="node1" presStyleIdx="4" presStyleCnt="6" custScaleX="109826" custScaleY="122750" custLinFactNeighborX="-3136" custLinFactNeighborY="29647">
        <dgm:presLayoutVars>
          <dgm:bulletEnabled val="1"/>
        </dgm:presLayoutVars>
      </dgm:prSet>
      <dgm:spPr/>
    </dgm:pt>
    <dgm:pt modelId="{A4EDD08E-A313-498D-A92F-9232BA57C839}" type="pres">
      <dgm:prSet presAssocID="{D95393A1-4093-4941-BC48-53FA9E209337}" presName="sibTrans" presStyleLbl="sibTrans2D1" presStyleIdx="4" presStyleCnt="5"/>
      <dgm:spPr/>
    </dgm:pt>
    <dgm:pt modelId="{1A54603C-8324-4CAE-AF8A-61B4464F437E}" type="pres">
      <dgm:prSet presAssocID="{D95393A1-4093-4941-BC48-53FA9E209337}" presName="connTx" presStyleLbl="sibTrans2D1" presStyleIdx="4" presStyleCnt="5"/>
      <dgm:spPr/>
    </dgm:pt>
    <dgm:pt modelId="{05634259-0527-4526-B33D-8AA5262842AF}" type="pres">
      <dgm:prSet presAssocID="{44960F6E-F740-4654-81C3-9E69B31D36D7}" presName="composite" presStyleCnt="0"/>
      <dgm:spPr/>
    </dgm:pt>
    <dgm:pt modelId="{827E0863-3304-48D8-9F6C-5E6678CD38E6}" type="pres">
      <dgm:prSet presAssocID="{44960F6E-F740-4654-81C3-9E69B31D36D7}" presName="imagSh" presStyleLbl="bgImgPlace1" presStyleIdx="5" presStyleCnt="6" custScaleX="109201" custScaleY="122076" custLinFactNeighborX="3175" custLinFactNeighborY="9524"/>
      <dgm:spPr>
        <a:blipFill>
          <a:blip xmlns:r="http://schemas.openxmlformats.org/officeDocument/2006/relationships" r:embed="rId6">
            <a:extLst>
              <a:ext uri="{28A0092B-C50C-407E-A947-70E740481C1C}">
                <a14:useLocalDpi xmlns:a14="http://schemas.microsoft.com/office/drawing/2010/main" val="0"/>
              </a:ext>
            </a:extLst>
          </a:blip>
          <a:srcRect/>
          <a:stretch>
            <a:fillRect l="-4000" r="-4000"/>
          </a:stretch>
        </a:blipFill>
      </dgm:spPr>
    </dgm:pt>
    <dgm:pt modelId="{F8991A06-F5E5-4DF5-90D6-DC7137EC6D1A}" type="pres">
      <dgm:prSet presAssocID="{44960F6E-F740-4654-81C3-9E69B31D36D7}" presName="txNode" presStyleLbl="node1" presStyleIdx="5" presStyleCnt="6" custScaleX="115870" custScaleY="112605" custLinFactNeighborX="-7938" custLinFactNeighborY="32436">
        <dgm:presLayoutVars>
          <dgm:bulletEnabled val="1"/>
        </dgm:presLayoutVars>
      </dgm:prSet>
      <dgm:spPr/>
    </dgm:pt>
  </dgm:ptLst>
  <dgm:cxnLst>
    <dgm:cxn modelId="{390BE712-FC28-4380-9805-124A376834A6}" type="presOf" srcId="{12CC0A48-D96C-47CD-8048-5A5E9D5FE17E}" destId="{A221B5E0-07D0-4DC9-AA26-60C3EC0E07B4}" srcOrd="0" destOrd="0" presId="urn:microsoft.com/office/officeart/2005/8/layout/hProcess10"/>
    <dgm:cxn modelId="{9554DD19-6815-4F16-97C7-B228B75B248F}" type="presOf" srcId="{E8E8E4D5-0CCD-48DC-A95B-0C63218F88B5}" destId="{F9BD663D-91BF-49A7-B35F-3D7FDE7CA004}" srcOrd="0" destOrd="0" presId="urn:microsoft.com/office/officeart/2005/8/layout/hProcess10"/>
    <dgm:cxn modelId="{0DFFAF40-2FB6-40C6-9117-E88174F20CCE}" type="presOf" srcId="{0B3EF230-19C5-4BDA-AFA9-5BB15B1DE317}" destId="{3E18FB07-D823-4227-824D-3C1C9B8A958A}" srcOrd="0" destOrd="0" presId="urn:microsoft.com/office/officeart/2005/8/layout/hProcess10"/>
    <dgm:cxn modelId="{0CC8A461-6E2F-4CDC-9AC6-979E082CF33D}" type="presOf" srcId="{3332D4C1-9C05-4AA3-8D9F-50AD5EF9321C}" destId="{92D787C6-C745-4C66-9817-96401958BA4B}" srcOrd="0" destOrd="0" presId="urn:microsoft.com/office/officeart/2005/8/layout/hProcess10"/>
    <dgm:cxn modelId="{FB557843-A05C-4DEC-8F1E-AAF5B61B71C0}" type="presOf" srcId="{EBE4D11D-D90B-41A0-B599-C1092E5FC135}" destId="{20734768-86A9-4FB7-81D1-0106AD29C957}" srcOrd="0" destOrd="0" presId="urn:microsoft.com/office/officeart/2005/8/layout/hProcess10"/>
    <dgm:cxn modelId="{8776C770-2576-4700-AE54-984211FFA66C}" type="presOf" srcId="{34A1E065-0337-4182-9BFE-2359CE413E71}" destId="{983C8B71-B408-4784-B310-C370FD5F4031}" srcOrd="1" destOrd="0" presId="urn:microsoft.com/office/officeart/2005/8/layout/hProcess10"/>
    <dgm:cxn modelId="{9ABEC451-A4D1-4DF5-99EE-21AD6E167DF0}" type="presOf" srcId="{12CC0A48-D96C-47CD-8048-5A5E9D5FE17E}" destId="{1A7BAE3C-755B-4C55-9EB4-652C9CB039C5}" srcOrd="1" destOrd="0" presId="urn:microsoft.com/office/officeart/2005/8/layout/hProcess10"/>
    <dgm:cxn modelId="{DB695F55-2146-4304-8A8B-9B18C3C650D9}" type="presOf" srcId="{B3EEC1E9-A2F1-42B0-967F-807E6BED4E26}" destId="{0ED40530-77D1-4DCD-BAFC-945551B21B43}" srcOrd="1" destOrd="0" presId="urn:microsoft.com/office/officeart/2005/8/layout/hProcess10"/>
    <dgm:cxn modelId="{4B52E37B-8941-4424-A4DF-B89575EABB50}" srcId="{EBE4D11D-D90B-41A0-B599-C1092E5FC135}" destId="{3A752EBF-0393-46AB-B360-67B4CCA4DD5D}" srcOrd="4" destOrd="0" parTransId="{D22DB4A1-13FA-4BA9-950C-46AE13579B0E}" sibTransId="{D95393A1-4093-4941-BC48-53FA9E209337}"/>
    <dgm:cxn modelId="{CB451D7E-3CBD-4478-ABEB-BB0FBB19D489}" type="presOf" srcId="{D95393A1-4093-4941-BC48-53FA9E209337}" destId="{A4EDD08E-A313-498D-A92F-9232BA57C839}" srcOrd="0" destOrd="0" presId="urn:microsoft.com/office/officeart/2005/8/layout/hProcess10"/>
    <dgm:cxn modelId="{0D034185-B41D-499B-8FEF-6DE1A217451E}" type="presOf" srcId="{2CAD1741-EF3E-47EC-9898-C1A8E2939C5C}" destId="{93F9C6E7-451D-4EC2-9112-C946D24BCE47}" srcOrd="1" destOrd="0" presId="urn:microsoft.com/office/officeart/2005/8/layout/hProcess10"/>
    <dgm:cxn modelId="{49997489-C8BD-4531-A191-AAC18AFD88E1}" srcId="{EBE4D11D-D90B-41A0-B599-C1092E5FC135}" destId="{0B3EF230-19C5-4BDA-AFA9-5BB15B1DE317}" srcOrd="0" destOrd="0" parTransId="{638808C6-0862-48FF-BB8C-E81DE581A737}" sibTransId="{34A1E065-0337-4182-9BFE-2359CE413E71}"/>
    <dgm:cxn modelId="{2BBAE295-331B-46D2-82B1-EDD4366EE1CA}" type="presOf" srcId="{34A1E065-0337-4182-9BFE-2359CE413E71}" destId="{E916A1FB-5DA1-41C7-8720-7D62089B25A8}" srcOrd="0" destOrd="0" presId="urn:microsoft.com/office/officeart/2005/8/layout/hProcess10"/>
    <dgm:cxn modelId="{6C578C9E-224F-4D90-BA92-69633DC77744}" srcId="{EBE4D11D-D90B-41A0-B599-C1092E5FC135}" destId="{7342D1BF-3E8F-481B-887C-034A3659FF18}" srcOrd="1" destOrd="0" parTransId="{6D0C1597-8E18-4057-82FB-C7381980ACEB}" sibTransId="{2CAD1741-EF3E-47EC-9898-C1A8E2939C5C}"/>
    <dgm:cxn modelId="{0434C9A3-FDFB-4A09-B989-31DA8D496067}" srcId="{EBE4D11D-D90B-41A0-B599-C1092E5FC135}" destId="{3332D4C1-9C05-4AA3-8D9F-50AD5EF9321C}" srcOrd="3" destOrd="0" parTransId="{90F8F48D-43D5-4C95-9896-BCB14736E5E8}" sibTransId="{B3EEC1E9-A2F1-42B0-967F-807E6BED4E26}"/>
    <dgm:cxn modelId="{757DE6A4-F022-401B-9A3C-4772A8ADB6A9}" type="presOf" srcId="{2CAD1741-EF3E-47EC-9898-C1A8E2939C5C}" destId="{8AAE306C-0D88-42B3-B686-A122F5C41381}" srcOrd="0" destOrd="0" presId="urn:microsoft.com/office/officeart/2005/8/layout/hProcess10"/>
    <dgm:cxn modelId="{8FB2B1AB-848A-4615-85C0-2AC6F7808160}" srcId="{EBE4D11D-D90B-41A0-B599-C1092E5FC135}" destId="{E8E8E4D5-0CCD-48DC-A95B-0C63218F88B5}" srcOrd="2" destOrd="0" parTransId="{5C790C3B-5049-4316-A825-3CFB5D629F3C}" sibTransId="{12CC0A48-D96C-47CD-8048-5A5E9D5FE17E}"/>
    <dgm:cxn modelId="{9CB4A2AE-F7CF-4B30-A8EB-263014D54932}" type="presOf" srcId="{44960F6E-F740-4654-81C3-9E69B31D36D7}" destId="{F8991A06-F5E5-4DF5-90D6-DC7137EC6D1A}" srcOrd="0" destOrd="0" presId="urn:microsoft.com/office/officeart/2005/8/layout/hProcess10"/>
    <dgm:cxn modelId="{8E5B9ABB-E14A-4D56-8F70-FFD69B24E830}" type="presOf" srcId="{D95393A1-4093-4941-BC48-53FA9E209337}" destId="{1A54603C-8324-4CAE-AF8A-61B4464F437E}" srcOrd="1" destOrd="0" presId="urn:microsoft.com/office/officeart/2005/8/layout/hProcess10"/>
    <dgm:cxn modelId="{206377CE-1A14-48AB-B177-7A9DCCE31DBE}" srcId="{EBE4D11D-D90B-41A0-B599-C1092E5FC135}" destId="{44960F6E-F740-4654-81C3-9E69B31D36D7}" srcOrd="5" destOrd="0" parTransId="{E60523A1-97E8-4C59-B5E0-9E2906152C71}" sibTransId="{54260207-24FA-4B34-85EB-EF7FB3EF2DE3}"/>
    <dgm:cxn modelId="{0D91F6DF-201D-4422-AA5F-CA11E751EEC7}" type="presOf" srcId="{3A752EBF-0393-46AB-B360-67B4CCA4DD5D}" destId="{8F300D1C-11B2-4E77-8455-5CD867B08289}" srcOrd="0" destOrd="0" presId="urn:microsoft.com/office/officeart/2005/8/layout/hProcess10"/>
    <dgm:cxn modelId="{D01CF5E9-0B8A-4027-9A7C-73C6445F1EC7}" type="presOf" srcId="{B3EEC1E9-A2F1-42B0-967F-807E6BED4E26}" destId="{75553D2F-D3CA-47E7-9A04-15BA78658ADF}" srcOrd="0" destOrd="0" presId="urn:microsoft.com/office/officeart/2005/8/layout/hProcess10"/>
    <dgm:cxn modelId="{4EEB5EF2-9F03-45EB-80E2-659EFA40D72D}" type="presOf" srcId="{7342D1BF-3E8F-481B-887C-034A3659FF18}" destId="{126B96A9-059A-4121-8A87-9D50EDB7A457}" srcOrd="0" destOrd="0" presId="urn:microsoft.com/office/officeart/2005/8/layout/hProcess10"/>
    <dgm:cxn modelId="{ABDAE1C6-CA87-4878-B366-B9AB2C5A3E2F}" type="presParOf" srcId="{20734768-86A9-4FB7-81D1-0106AD29C957}" destId="{9CE0E31C-40D6-4087-AAF4-14C749AAC1CE}" srcOrd="0" destOrd="0" presId="urn:microsoft.com/office/officeart/2005/8/layout/hProcess10"/>
    <dgm:cxn modelId="{07BE3256-5D3B-4B0D-9946-CD2108981204}" type="presParOf" srcId="{9CE0E31C-40D6-4087-AAF4-14C749AAC1CE}" destId="{1A33ABF9-7B62-4506-8BBA-88B2BE405DC7}" srcOrd="0" destOrd="0" presId="urn:microsoft.com/office/officeart/2005/8/layout/hProcess10"/>
    <dgm:cxn modelId="{1CCDE22C-2CC1-4584-8293-7F09DD84E2E3}" type="presParOf" srcId="{9CE0E31C-40D6-4087-AAF4-14C749AAC1CE}" destId="{3E18FB07-D823-4227-824D-3C1C9B8A958A}" srcOrd="1" destOrd="0" presId="urn:microsoft.com/office/officeart/2005/8/layout/hProcess10"/>
    <dgm:cxn modelId="{793F3BA3-005F-4457-AA60-E8B40701DCAE}" type="presParOf" srcId="{20734768-86A9-4FB7-81D1-0106AD29C957}" destId="{E916A1FB-5DA1-41C7-8720-7D62089B25A8}" srcOrd="1" destOrd="0" presId="urn:microsoft.com/office/officeart/2005/8/layout/hProcess10"/>
    <dgm:cxn modelId="{947110BD-A89A-4912-821E-E02C505FAE93}" type="presParOf" srcId="{E916A1FB-5DA1-41C7-8720-7D62089B25A8}" destId="{983C8B71-B408-4784-B310-C370FD5F4031}" srcOrd="0" destOrd="0" presId="urn:microsoft.com/office/officeart/2005/8/layout/hProcess10"/>
    <dgm:cxn modelId="{5B143EE6-63B7-42FB-8362-C264832D8EE3}" type="presParOf" srcId="{20734768-86A9-4FB7-81D1-0106AD29C957}" destId="{6FF60181-9514-4F6C-BE70-42ED73101B50}" srcOrd="2" destOrd="0" presId="urn:microsoft.com/office/officeart/2005/8/layout/hProcess10"/>
    <dgm:cxn modelId="{20DCEFE7-9692-44E0-87AD-21AD8CBCD971}" type="presParOf" srcId="{6FF60181-9514-4F6C-BE70-42ED73101B50}" destId="{4D4AF014-5472-435A-9C61-C5D8656191BA}" srcOrd="0" destOrd="0" presId="urn:microsoft.com/office/officeart/2005/8/layout/hProcess10"/>
    <dgm:cxn modelId="{C3A45234-F980-4E9D-8B2D-98CE4CC6EFFE}" type="presParOf" srcId="{6FF60181-9514-4F6C-BE70-42ED73101B50}" destId="{126B96A9-059A-4121-8A87-9D50EDB7A457}" srcOrd="1" destOrd="0" presId="urn:microsoft.com/office/officeart/2005/8/layout/hProcess10"/>
    <dgm:cxn modelId="{B6898F14-18A8-4712-97E6-0542152F060D}" type="presParOf" srcId="{20734768-86A9-4FB7-81D1-0106AD29C957}" destId="{8AAE306C-0D88-42B3-B686-A122F5C41381}" srcOrd="3" destOrd="0" presId="urn:microsoft.com/office/officeart/2005/8/layout/hProcess10"/>
    <dgm:cxn modelId="{A4B5FBD3-F81B-489D-B3CA-E313E1F8168D}" type="presParOf" srcId="{8AAE306C-0D88-42B3-B686-A122F5C41381}" destId="{93F9C6E7-451D-4EC2-9112-C946D24BCE47}" srcOrd="0" destOrd="0" presId="urn:microsoft.com/office/officeart/2005/8/layout/hProcess10"/>
    <dgm:cxn modelId="{883B017E-0F26-4110-AE62-AEFCC7CBCBBB}" type="presParOf" srcId="{20734768-86A9-4FB7-81D1-0106AD29C957}" destId="{D1936DF0-7503-4BDF-94B9-2B4FEC2EBC94}" srcOrd="4" destOrd="0" presId="urn:microsoft.com/office/officeart/2005/8/layout/hProcess10"/>
    <dgm:cxn modelId="{FDFC5C0F-0273-4FDA-AE19-1E5D1E96C5F6}" type="presParOf" srcId="{D1936DF0-7503-4BDF-94B9-2B4FEC2EBC94}" destId="{B83EA2F3-6B96-4960-A3FE-ABACE310B303}" srcOrd="0" destOrd="0" presId="urn:microsoft.com/office/officeart/2005/8/layout/hProcess10"/>
    <dgm:cxn modelId="{7CB0CEFC-849E-44E7-ADBA-208772EC69D3}" type="presParOf" srcId="{D1936DF0-7503-4BDF-94B9-2B4FEC2EBC94}" destId="{F9BD663D-91BF-49A7-B35F-3D7FDE7CA004}" srcOrd="1" destOrd="0" presId="urn:microsoft.com/office/officeart/2005/8/layout/hProcess10"/>
    <dgm:cxn modelId="{0CB407B2-D5EE-48C0-9A3F-1B92CB4CD096}" type="presParOf" srcId="{20734768-86A9-4FB7-81D1-0106AD29C957}" destId="{A221B5E0-07D0-4DC9-AA26-60C3EC0E07B4}" srcOrd="5" destOrd="0" presId="urn:microsoft.com/office/officeart/2005/8/layout/hProcess10"/>
    <dgm:cxn modelId="{30DF29F0-D42B-4715-9C17-4B30575F637D}" type="presParOf" srcId="{A221B5E0-07D0-4DC9-AA26-60C3EC0E07B4}" destId="{1A7BAE3C-755B-4C55-9EB4-652C9CB039C5}" srcOrd="0" destOrd="0" presId="urn:microsoft.com/office/officeart/2005/8/layout/hProcess10"/>
    <dgm:cxn modelId="{447671CC-54FD-4C68-BAC2-0BD9F31DECA3}" type="presParOf" srcId="{20734768-86A9-4FB7-81D1-0106AD29C957}" destId="{C9E1B66C-760A-405D-ADD5-9FEC8EFB7AAC}" srcOrd="6" destOrd="0" presId="urn:microsoft.com/office/officeart/2005/8/layout/hProcess10"/>
    <dgm:cxn modelId="{2E1F644B-40E0-491D-9BB1-41D5A47F5B23}" type="presParOf" srcId="{C9E1B66C-760A-405D-ADD5-9FEC8EFB7AAC}" destId="{8FE46712-668C-4A8A-B3BF-39C43ACC5EF8}" srcOrd="0" destOrd="0" presId="urn:microsoft.com/office/officeart/2005/8/layout/hProcess10"/>
    <dgm:cxn modelId="{0EBD0BE4-95D0-4B1D-89F0-0E18E15D6C68}" type="presParOf" srcId="{C9E1B66C-760A-405D-ADD5-9FEC8EFB7AAC}" destId="{92D787C6-C745-4C66-9817-96401958BA4B}" srcOrd="1" destOrd="0" presId="urn:microsoft.com/office/officeart/2005/8/layout/hProcess10"/>
    <dgm:cxn modelId="{618041DA-FF3B-4238-88A6-BD02C430F87F}" type="presParOf" srcId="{20734768-86A9-4FB7-81D1-0106AD29C957}" destId="{75553D2F-D3CA-47E7-9A04-15BA78658ADF}" srcOrd="7" destOrd="0" presId="urn:microsoft.com/office/officeart/2005/8/layout/hProcess10"/>
    <dgm:cxn modelId="{528C36A3-4748-4EDC-81E4-0F5C637928BC}" type="presParOf" srcId="{75553D2F-D3CA-47E7-9A04-15BA78658ADF}" destId="{0ED40530-77D1-4DCD-BAFC-945551B21B43}" srcOrd="0" destOrd="0" presId="urn:microsoft.com/office/officeart/2005/8/layout/hProcess10"/>
    <dgm:cxn modelId="{943ADBC9-2BB4-4E39-8258-07711CA7BA90}" type="presParOf" srcId="{20734768-86A9-4FB7-81D1-0106AD29C957}" destId="{9FD0B16E-6BBE-4915-9E18-11729FCD1AC2}" srcOrd="8" destOrd="0" presId="urn:microsoft.com/office/officeart/2005/8/layout/hProcess10"/>
    <dgm:cxn modelId="{F6371D27-BDE0-498E-A7B5-2A91DE925D12}" type="presParOf" srcId="{9FD0B16E-6BBE-4915-9E18-11729FCD1AC2}" destId="{9F022E88-433D-47B0-B028-ACD75BBD30DD}" srcOrd="0" destOrd="0" presId="urn:microsoft.com/office/officeart/2005/8/layout/hProcess10"/>
    <dgm:cxn modelId="{2C8CFBD1-F449-4AFA-B115-CACCE76B32F0}" type="presParOf" srcId="{9FD0B16E-6BBE-4915-9E18-11729FCD1AC2}" destId="{8F300D1C-11B2-4E77-8455-5CD867B08289}" srcOrd="1" destOrd="0" presId="urn:microsoft.com/office/officeart/2005/8/layout/hProcess10"/>
    <dgm:cxn modelId="{C00C53B5-68A8-4CB1-B0CF-1A4309C074F7}" type="presParOf" srcId="{20734768-86A9-4FB7-81D1-0106AD29C957}" destId="{A4EDD08E-A313-498D-A92F-9232BA57C839}" srcOrd="9" destOrd="0" presId="urn:microsoft.com/office/officeart/2005/8/layout/hProcess10"/>
    <dgm:cxn modelId="{1BA916FE-81AA-4FC7-8C47-D74494E633A4}" type="presParOf" srcId="{A4EDD08E-A313-498D-A92F-9232BA57C839}" destId="{1A54603C-8324-4CAE-AF8A-61B4464F437E}" srcOrd="0" destOrd="0" presId="urn:microsoft.com/office/officeart/2005/8/layout/hProcess10"/>
    <dgm:cxn modelId="{5552ED54-9A91-424A-AA55-DBC7FCB11C37}" type="presParOf" srcId="{20734768-86A9-4FB7-81D1-0106AD29C957}" destId="{05634259-0527-4526-B33D-8AA5262842AF}" srcOrd="10" destOrd="0" presId="urn:microsoft.com/office/officeart/2005/8/layout/hProcess10"/>
    <dgm:cxn modelId="{E5ECA3E2-2FD5-46D8-B649-2F2663B3F605}" type="presParOf" srcId="{05634259-0527-4526-B33D-8AA5262842AF}" destId="{827E0863-3304-48D8-9F6C-5E6678CD38E6}" srcOrd="0" destOrd="0" presId="urn:microsoft.com/office/officeart/2005/8/layout/hProcess10"/>
    <dgm:cxn modelId="{79006B86-9447-4956-B78D-EED5A5B922BB}" type="presParOf" srcId="{05634259-0527-4526-B33D-8AA5262842AF}" destId="{F8991A06-F5E5-4DF5-90D6-DC7137EC6D1A}" srcOrd="1" destOrd="0" presId="urn:microsoft.com/office/officeart/2005/8/layout/hProcess10"/>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2D395-7F50-40AC-ABD6-70B800D60BA1}">
      <dsp:nvSpPr>
        <dsp:cNvPr id="0" name=""/>
        <dsp:cNvSpPr/>
      </dsp:nvSpPr>
      <dsp:spPr>
        <a:xfrm>
          <a:off x="0" y="0"/>
          <a:ext cx="3802276" cy="52563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a:t>Defects per Million Opportunities (DPMO)</a:t>
          </a:r>
        </a:p>
      </dsp:txBody>
      <dsp:txXfrm>
        <a:off x="0" y="2102548"/>
        <a:ext cx="3802276" cy="2102548"/>
      </dsp:txXfrm>
    </dsp:sp>
    <dsp:sp modelId="{B9D83DA1-81A2-4621-9AC5-F99BE8A32996}">
      <dsp:nvSpPr>
        <dsp:cNvPr id="0" name=""/>
        <dsp:cNvSpPr/>
      </dsp:nvSpPr>
      <dsp:spPr>
        <a:xfrm>
          <a:off x="816660" y="241709"/>
          <a:ext cx="1750371" cy="1750371"/>
        </a:xfrm>
        <a:prstGeom prst="ellipse">
          <a:avLst/>
        </a:prstGeom>
        <a:blipFill>
          <a:blip xmlns:r="http://schemas.openxmlformats.org/officeDocument/2006/relationships" r:embed="rId1"/>
          <a:srcRect/>
          <a:stretch>
            <a:fillRect l="-75000" r="-7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F0F950-5322-4D06-AB4E-0476D2AA5FF6}">
      <dsp:nvSpPr>
        <dsp:cNvPr id="0" name=""/>
        <dsp:cNvSpPr/>
      </dsp:nvSpPr>
      <dsp:spPr>
        <a:xfrm flipH="1" flipV="1">
          <a:off x="1450461" y="3954821"/>
          <a:ext cx="900864" cy="295111"/>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E3F2A-FD9E-4A34-9573-3A2E151934A3}">
      <dsp:nvSpPr>
        <dsp:cNvPr id="0" name=""/>
        <dsp:cNvSpPr/>
      </dsp:nvSpPr>
      <dsp:spPr>
        <a:xfrm>
          <a:off x="0" y="3193"/>
          <a:ext cx="10515600" cy="131917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Prediction</a:t>
          </a:r>
        </a:p>
      </dsp:txBody>
      <dsp:txXfrm>
        <a:off x="64397" y="67590"/>
        <a:ext cx="10386806" cy="119038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D09A8-73B4-412F-86FE-AA68A4488839}">
      <dsp:nvSpPr>
        <dsp:cNvPr id="0" name=""/>
        <dsp:cNvSpPr/>
      </dsp:nvSpPr>
      <dsp:spPr>
        <a:xfrm rot="10800000">
          <a:off x="2642044" y="414305"/>
          <a:ext cx="6992874" cy="3522726"/>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53424" tIns="83820" rIns="156464" bIns="83820" numCol="1" spcCol="1270" anchor="t" anchorCtr="0">
          <a:noAutofit/>
        </a:bodyPr>
        <a:lstStyle/>
        <a:p>
          <a:pPr marL="0" lvl="0" indent="0" algn="l" defTabSz="977900">
            <a:lnSpc>
              <a:spcPct val="90000"/>
            </a:lnSpc>
            <a:spcBef>
              <a:spcPct val="0"/>
            </a:spcBef>
            <a:spcAft>
              <a:spcPct val="35000"/>
            </a:spcAft>
            <a:buNone/>
          </a:pPr>
          <a:r>
            <a:rPr lang="en-US" sz="2200" kern="1200"/>
            <a:t>In order to predict the Cycle Time reduction, we can utilize the recommendations implemented and their effects</a:t>
          </a:r>
        </a:p>
        <a:p>
          <a:pPr marL="171450" lvl="1" indent="-171450" algn="l" defTabSz="755650">
            <a:lnSpc>
              <a:spcPct val="90000"/>
            </a:lnSpc>
            <a:spcBef>
              <a:spcPct val="0"/>
            </a:spcBef>
            <a:spcAft>
              <a:spcPct val="15000"/>
            </a:spcAft>
            <a:buChar char="•"/>
          </a:pPr>
          <a:r>
            <a:rPr lang="en-US" sz="1700" kern="1200"/>
            <a:t>Removal of Non-Value-Added process</a:t>
          </a:r>
        </a:p>
        <a:p>
          <a:pPr marL="171450" lvl="1" indent="-171450" algn="l" defTabSz="755650">
            <a:lnSpc>
              <a:spcPct val="90000"/>
            </a:lnSpc>
            <a:spcBef>
              <a:spcPct val="0"/>
            </a:spcBef>
            <a:spcAft>
              <a:spcPct val="15000"/>
            </a:spcAft>
            <a:buChar char="•"/>
          </a:pPr>
          <a:r>
            <a:rPr lang="en-US" sz="1700" kern="1200" dirty="0"/>
            <a:t>Improvement of cycle time based on feedbacks, for e.g., making missing fields mandatory</a:t>
          </a:r>
        </a:p>
        <a:p>
          <a:pPr marL="171450" lvl="1" indent="-171450" algn="l" defTabSz="755650">
            <a:lnSpc>
              <a:spcPct val="90000"/>
            </a:lnSpc>
            <a:spcBef>
              <a:spcPct val="0"/>
            </a:spcBef>
            <a:spcAft>
              <a:spcPct val="15000"/>
            </a:spcAft>
            <a:buChar char="•"/>
          </a:pPr>
          <a:r>
            <a:rPr lang="en-US" sz="1700" kern="1200" dirty="0"/>
            <a:t>Improvement in cycle time by frequent trainings provided to BSS/Sellers</a:t>
          </a:r>
        </a:p>
        <a:p>
          <a:pPr marL="171450" lvl="1" indent="-171450" algn="l" defTabSz="755650">
            <a:lnSpc>
              <a:spcPct val="90000"/>
            </a:lnSpc>
            <a:spcBef>
              <a:spcPct val="0"/>
            </a:spcBef>
            <a:spcAft>
              <a:spcPct val="15000"/>
            </a:spcAft>
            <a:buChar char="•"/>
          </a:pPr>
          <a:r>
            <a:rPr lang="en-US" sz="1700" kern="1200"/>
            <a:t>Impact of power outage on cycle time</a:t>
          </a:r>
        </a:p>
        <a:p>
          <a:pPr marL="171450" lvl="1" indent="-171450" algn="l" defTabSz="755650">
            <a:lnSpc>
              <a:spcPct val="90000"/>
            </a:lnSpc>
            <a:spcBef>
              <a:spcPct val="0"/>
            </a:spcBef>
            <a:spcAft>
              <a:spcPct val="15000"/>
            </a:spcAft>
            <a:buChar char="•"/>
          </a:pPr>
          <a:r>
            <a:rPr lang="en-US" sz="1700" kern="1200" dirty="0"/>
            <a:t>Implementing Time-lines/Deadlines</a:t>
          </a:r>
        </a:p>
      </dsp:txBody>
      <dsp:txXfrm rot="10800000">
        <a:off x="3522725" y="414305"/>
        <a:ext cx="6112193" cy="3522726"/>
      </dsp:txXfrm>
    </dsp:sp>
    <dsp:sp modelId="{3495D53E-2960-46B7-98BA-00735A5E17FA}">
      <dsp:nvSpPr>
        <dsp:cNvPr id="0" name=""/>
        <dsp:cNvSpPr/>
      </dsp:nvSpPr>
      <dsp:spPr>
        <a:xfrm>
          <a:off x="851795" y="433540"/>
          <a:ext cx="3522726" cy="3522726"/>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000" r="-20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9F019-6975-48AF-8C29-A48C126D7E7C}">
      <dsp:nvSpPr>
        <dsp:cNvPr id="0" name=""/>
        <dsp:cNvSpPr/>
      </dsp:nvSpPr>
      <dsp:spPr>
        <a:xfrm>
          <a:off x="2999508" y="2653534"/>
          <a:ext cx="3243208" cy="3243208"/>
        </a:xfrm>
        <a:prstGeom prst="gear9">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accent1">
                  <a:lumMod val="50000"/>
                </a:schemeClr>
              </a:solidFill>
            </a:rPr>
            <a:t>DPMO: 21672 defects per million </a:t>
          </a:r>
          <a:endParaRPr lang="en-US" sz="2000" kern="1200" dirty="0">
            <a:solidFill>
              <a:schemeClr val="accent1">
                <a:lumMod val="50000"/>
              </a:schemeClr>
            </a:solidFill>
          </a:endParaRPr>
        </a:p>
      </dsp:txBody>
      <dsp:txXfrm>
        <a:off x="3651537" y="3413240"/>
        <a:ext cx="1939150" cy="1667076"/>
      </dsp:txXfrm>
    </dsp:sp>
    <dsp:sp modelId="{62B35559-D8BE-48D4-98CF-717FFD80B9F3}">
      <dsp:nvSpPr>
        <dsp:cNvPr id="0" name=""/>
        <dsp:cNvSpPr/>
      </dsp:nvSpPr>
      <dsp:spPr>
        <a:xfrm>
          <a:off x="1112550" y="1886957"/>
          <a:ext cx="2358697" cy="2358697"/>
        </a:xfrm>
        <a:prstGeom prst="gear6">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kern="1200" dirty="0">
              <a:solidFill>
                <a:schemeClr val="accent4">
                  <a:lumMod val="75000"/>
                </a:schemeClr>
              </a:solidFill>
            </a:rPr>
            <a:t>Opportunities for error: 250000</a:t>
          </a:r>
          <a:endParaRPr lang="en-US" sz="1500" kern="1200" dirty="0">
            <a:solidFill>
              <a:schemeClr val="accent4">
                <a:lumMod val="75000"/>
              </a:schemeClr>
            </a:solidFill>
          </a:endParaRPr>
        </a:p>
      </dsp:txBody>
      <dsp:txXfrm>
        <a:off x="1706359" y="2484355"/>
        <a:ext cx="1171079" cy="1163901"/>
      </dsp:txXfrm>
    </dsp:sp>
    <dsp:sp modelId="{A9292A06-0766-48B1-B4D1-41DD290A9A12}">
      <dsp:nvSpPr>
        <dsp:cNvPr id="0" name=""/>
        <dsp:cNvSpPr/>
      </dsp:nvSpPr>
      <dsp:spPr>
        <a:xfrm rot="20700000">
          <a:off x="2433661" y="259697"/>
          <a:ext cx="2311041" cy="2311041"/>
        </a:xfrm>
        <a:prstGeom prst="gear6">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kern="1200" dirty="0">
              <a:solidFill>
                <a:schemeClr val="accent4">
                  <a:lumMod val="75000"/>
                </a:schemeClr>
              </a:solidFill>
            </a:rPr>
            <a:t>Number of defects discovered: 5418</a:t>
          </a:r>
          <a:endParaRPr lang="en-US" sz="1500" kern="1200" dirty="0">
            <a:solidFill>
              <a:schemeClr val="accent4">
                <a:lumMod val="75000"/>
              </a:schemeClr>
            </a:solidFill>
          </a:endParaRPr>
        </a:p>
      </dsp:txBody>
      <dsp:txXfrm rot="-20700000">
        <a:off x="2940540" y="766576"/>
        <a:ext cx="1297283" cy="1297283"/>
      </dsp:txXfrm>
    </dsp:sp>
    <dsp:sp modelId="{CAFDF1A0-AAB8-48C8-A2D0-5779DBD78DA5}">
      <dsp:nvSpPr>
        <dsp:cNvPr id="0" name=""/>
        <dsp:cNvSpPr/>
      </dsp:nvSpPr>
      <dsp:spPr>
        <a:xfrm>
          <a:off x="2769248" y="2153188"/>
          <a:ext cx="4151307" cy="4151307"/>
        </a:xfrm>
        <a:prstGeom prst="circularArrow">
          <a:avLst>
            <a:gd name="adj1" fmla="val 4687"/>
            <a:gd name="adj2" fmla="val 299029"/>
            <a:gd name="adj3" fmla="val 2545944"/>
            <a:gd name="adj4" fmla="val 15798557"/>
            <a:gd name="adj5" fmla="val 546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39733B-D69B-407A-BFA2-CE1B09934DBD}">
      <dsp:nvSpPr>
        <dsp:cNvPr id="0" name=""/>
        <dsp:cNvSpPr/>
      </dsp:nvSpPr>
      <dsp:spPr>
        <a:xfrm>
          <a:off x="694829" y="1357761"/>
          <a:ext cx="3016184" cy="3016184"/>
        </a:xfrm>
        <a:prstGeom prst="leftCircularArrow">
          <a:avLst>
            <a:gd name="adj1" fmla="val 6452"/>
            <a:gd name="adj2" fmla="val 429999"/>
            <a:gd name="adj3" fmla="val 10489124"/>
            <a:gd name="adj4" fmla="val 14837806"/>
            <a:gd name="adj5" fmla="val 7527"/>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11E51D-CEF8-4F45-B6CA-65FD3B9F4D55}">
      <dsp:nvSpPr>
        <dsp:cNvPr id="0" name=""/>
        <dsp:cNvSpPr/>
      </dsp:nvSpPr>
      <dsp:spPr>
        <a:xfrm>
          <a:off x="1899093" y="-253813"/>
          <a:ext cx="3252053" cy="3252053"/>
        </a:xfrm>
        <a:prstGeom prst="circularArrow">
          <a:avLst>
            <a:gd name="adj1" fmla="val 5984"/>
            <a:gd name="adj2" fmla="val 394124"/>
            <a:gd name="adj3" fmla="val 13313824"/>
            <a:gd name="adj4" fmla="val 10508221"/>
            <a:gd name="adj5" fmla="val 6981"/>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1EC02-ABED-42FE-A172-3B8484126879}">
      <dsp:nvSpPr>
        <dsp:cNvPr id="0" name=""/>
        <dsp:cNvSpPr/>
      </dsp:nvSpPr>
      <dsp:spPr>
        <a:xfrm>
          <a:off x="0" y="9719"/>
          <a:ext cx="10173010" cy="1535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kern="1200" dirty="0"/>
            <a:t>Sigma Level </a:t>
          </a:r>
        </a:p>
      </dsp:txBody>
      <dsp:txXfrm>
        <a:off x="74934" y="84653"/>
        <a:ext cx="10023142" cy="13851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9E1C9-4020-43E4-BB20-C3A55B62A42E}">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D10BE-DEF5-4BAE-9410-B4A76306081A}">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a:t>Number of defects discovered: 5418</a:t>
          </a:r>
          <a:endParaRPr lang="en-US" sz="2900" kern="1200"/>
        </a:p>
      </dsp:txBody>
      <dsp:txXfrm>
        <a:off x="378614" y="886531"/>
        <a:ext cx="2810360" cy="1744948"/>
      </dsp:txXfrm>
    </dsp:sp>
    <dsp:sp modelId="{2E617A95-2EB9-48EA-9A27-721A9BB04587}">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26137-9B40-436A-81EA-CC6A64D5FFFB}">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a:t>Opportunities for error: 250000</a:t>
          </a:r>
          <a:endParaRPr lang="en-US" sz="2900" kern="1200"/>
        </a:p>
      </dsp:txBody>
      <dsp:txXfrm>
        <a:off x="3946203" y="886531"/>
        <a:ext cx="2810360" cy="1744948"/>
      </dsp:txXfrm>
    </dsp:sp>
    <dsp:sp modelId="{488F3CA6-3BBD-4D26-9C60-4AA417B00402}">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BAA58E-C83F-412A-8009-6977F53F2F58}">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a:t>Sigma level: 2.02038</a:t>
          </a:r>
          <a:endParaRPr lang="en-US" sz="2900" kern="1200"/>
        </a:p>
      </dsp:txBody>
      <dsp:txXfrm>
        <a:off x="7513791" y="886531"/>
        <a:ext cx="2810360" cy="1744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A87D1-38C5-43AC-98A9-270F73430D76}">
      <dsp:nvSpPr>
        <dsp:cNvPr id="0" name=""/>
        <dsp:cNvSpPr/>
      </dsp:nvSpPr>
      <dsp:spPr>
        <a:xfrm>
          <a:off x="0" y="264"/>
          <a:ext cx="4146176"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Recommendations</a:t>
          </a:r>
        </a:p>
      </dsp:txBody>
      <dsp:txXfrm>
        <a:off x="28100" y="28364"/>
        <a:ext cx="4089976" cy="5194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3F0FF-C23E-4971-8565-1DDEA7CE30E2}">
      <dsp:nvSpPr>
        <dsp:cNvPr id="0" name=""/>
        <dsp:cNvSpPr/>
      </dsp:nvSpPr>
      <dsp:spPr>
        <a:xfrm>
          <a:off x="1135890" y="0"/>
          <a:ext cx="9985388" cy="495991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76ABCCA-A5B1-48CE-86BA-4AC2F875803F}">
      <dsp:nvSpPr>
        <dsp:cNvPr id="0" name=""/>
        <dsp:cNvSpPr/>
      </dsp:nvSpPr>
      <dsp:spPr>
        <a:xfrm>
          <a:off x="0" y="1487705"/>
          <a:ext cx="996365" cy="192621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Implementing Scum Methodology</a:t>
          </a:r>
        </a:p>
      </dsp:txBody>
      <dsp:txXfrm>
        <a:off x="48639" y="1536344"/>
        <a:ext cx="899087" cy="1828933"/>
      </dsp:txXfrm>
    </dsp:sp>
    <dsp:sp modelId="{21F5B44F-8BD3-495A-81DE-2B0A13FF9E05}">
      <dsp:nvSpPr>
        <dsp:cNvPr id="0" name=""/>
        <dsp:cNvSpPr/>
      </dsp:nvSpPr>
      <dsp:spPr>
        <a:xfrm>
          <a:off x="999819" y="1460733"/>
          <a:ext cx="1630980" cy="198396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Overhaul of Infrastructure to eliminate power backup Problems</a:t>
          </a:r>
        </a:p>
      </dsp:txBody>
      <dsp:txXfrm>
        <a:off x="1079437" y="1540351"/>
        <a:ext cx="1471744" cy="1824728"/>
      </dsp:txXfrm>
    </dsp:sp>
    <dsp:sp modelId="{178A062F-6F45-4C54-A6BF-CCB935719723}">
      <dsp:nvSpPr>
        <dsp:cNvPr id="0" name=""/>
        <dsp:cNvSpPr/>
      </dsp:nvSpPr>
      <dsp:spPr>
        <a:xfrm>
          <a:off x="2651330" y="1487001"/>
          <a:ext cx="1286093" cy="196773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Remove Non-Value Added Process</a:t>
          </a:r>
        </a:p>
      </dsp:txBody>
      <dsp:txXfrm>
        <a:off x="2714112" y="1549783"/>
        <a:ext cx="1160529" cy="1842171"/>
      </dsp:txXfrm>
    </dsp:sp>
    <dsp:sp modelId="{3FD6EC6D-2DEE-45F6-A301-864F8D8D2974}">
      <dsp:nvSpPr>
        <dsp:cNvPr id="0" name=""/>
        <dsp:cNvSpPr/>
      </dsp:nvSpPr>
      <dsp:spPr>
        <a:xfrm>
          <a:off x="3939736" y="1518883"/>
          <a:ext cx="1131280" cy="19039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Creating deadlines at each steps</a:t>
          </a:r>
        </a:p>
      </dsp:txBody>
      <dsp:txXfrm>
        <a:off x="3994961" y="1574108"/>
        <a:ext cx="1020830" cy="1793520"/>
      </dsp:txXfrm>
    </dsp:sp>
    <dsp:sp modelId="{412595B5-18C4-4DE1-B5A1-69B92DD814E7}">
      <dsp:nvSpPr>
        <dsp:cNvPr id="0" name=""/>
        <dsp:cNvSpPr/>
      </dsp:nvSpPr>
      <dsp:spPr>
        <a:xfrm>
          <a:off x="5073331" y="1517365"/>
          <a:ext cx="1409036" cy="18888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Creating New ERP system to improve efficiency</a:t>
          </a:r>
        </a:p>
      </dsp:txBody>
      <dsp:txXfrm>
        <a:off x="5142114" y="1586148"/>
        <a:ext cx="1271470" cy="1751306"/>
      </dsp:txXfrm>
    </dsp:sp>
    <dsp:sp modelId="{079C14F1-7325-4ECC-8D96-416B85F6A8AE}">
      <dsp:nvSpPr>
        <dsp:cNvPr id="0" name=""/>
        <dsp:cNvSpPr/>
      </dsp:nvSpPr>
      <dsp:spPr>
        <a:xfrm>
          <a:off x="6493782" y="1497059"/>
          <a:ext cx="1630980" cy="198396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Creating new information submission process to remove missing information issues.</a:t>
          </a:r>
        </a:p>
      </dsp:txBody>
      <dsp:txXfrm>
        <a:off x="6573400" y="1576677"/>
        <a:ext cx="1471744" cy="1824728"/>
      </dsp:txXfrm>
    </dsp:sp>
    <dsp:sp modelId="{9FA6988D-1F77-4D6E-81B1-0D11E6B3DD98}">
      <dsp:nvSpPr>
        <dsp:cNvPr id="0" name=""/>
        <dsp:cNvSpPr/>
      </dsp:nvSpPr>
      <dsp:spPr>
        <a:xfrm>
          <a:off x="8136193" y="1497059"/>
          <a:ext cx="1630980" cy="198396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Initiating training for inexperienced BSS in order to make then more knowledgeable about the process</a:t>
          </a:r>
        </a:p>
      </dsp:txBody>
      <dsp:txXfrm>
        <a:off x="8215811" y="1576677"/>
        <a:ext cx="1471744" cy="1824728"/>
      </dsp:txXfrm>
    </dsp:sp>
    <dsp:sp modelId="{1A2B327B-3C77-4190-A309-DF2C4EC24499}">
      <dsp:nvSpPr>
        <dsp:cNvPr id="0" name=""/>
        <dsp:cNvSpPr/>
      </dsp:nvSpPr>
      <dsp:spPr>
        <a:xfrm>
          <a:off x="9769487" y="1497059"/>
          <a:ext cx="1630980" cy="198396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Doing market analysis in order to gain more insight about the proposal cost in order to undercut competitors </a:t>
          </a:r>
        </a:p>
      </dsp:txBody>
      <dsp:txXfrm>
        <a:off x="9849105" y="1576677"/>
        <a:ext cx="1471744" cy="18247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F904F-F259-479E-8AD8-D055270F937B}">
      <dsp:nvSpPr>
        <dsp:cNvPr id="0" name=""/>
        <dsp:cNvSpPr/>
      </dsp:nvSpPr>
      <dsp:spPr>
        <a:xfrm>
          <a:off x="729932" y="0"/>
          <a:ext cx="6545580" cy="89647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5AC480-9AF7-4DA3-8278-9E324AE6D88A}">
      <dsp:nvSpPr>
        <dsp:cNvPr id="0" name=""/>
        <dsp:cNvSpPr/>
      </dsp:nvSpPr>
      <dsp:spPr>
        <a:xfrm>
          <a:off x="2695239" y="268941"/>
          <a:ext cx="2310204" cy="35858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Process Improvement</a:t>
          </a:r>
        </a:p>
      </dsp:txBody>
      <dsp:txXfrm>
        <a:off x="2712744" y="286446"/>
        <a:ext cx="2275194" cy="3235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56C12-7E43-4718-9071-041DD887DA6C}">
      <dsp:nvSpPr>
        <dsp:cNvPr id="0" name=""/>
        <dsp:cNvSpPr/>
      </dsp:nvSpPr>
      <dsp:spPr>
        <a:xfrm>
          <a:off x="0" y="2192"/>
          <a:ext cx="105156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Control Plan</a:t>
          </a:r>
        </a:p>
      </dsp:txBody>
      <dsp:txXfrm>
        <a:off x="45663" y="47855"/>
        <a:ext cx="10424274" cy="8440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3ABF9-7B62-4506-8BBA-88B2BE405DC7}">
      <dsp:nvSpPr>
        <dsp:cNvPr id="0" name=""/>
        <dsp:cNvSpPr/>
      </dsp:nvSpPr>
      <dsp:spPr>
        <a:xfrm>
          <a:off x="197144" y="1535056"/>
          <a:ext cx="1410152" cy="153063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3000" r="-33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E18FB07-D823-4227-824D-3C1C9B8A958A}">
      <dsp:nvSpPr>
        <dsp:cNvPr id="0" name=""/>
        <dsp:cNvSpPr/>
      </dsp:nvSpPr>
      <dsp:spPr>
        <a:xfrm>
          <a:off x="231500" y="2599226"/>
          <a:ext cx="1477758" cy="130880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Creating control charts with new means and Std Dev.</a:t>
          </a:r>
        </a:p>
      </dsp:txBody>
      <dsp:txXfrm>
        <a:off x="269834" y="2637560"/>
        <a:ext cx="1401090" cy="1232141"/>
      </dsp:txXfrm>
    </dsp:sp>
    <dsp:sp modelId="{E916A1FB-5DA1-41C7-8720-7D62089B25A8}">
      <dsp:nvSpPr>
        <dsp:cNvPr id="0" name=""/>
        <dsp:cNvSpPr/>
      </dsp:nvSpPr>
      <dsp:spPr>
        <a:xfrm rot="35043">
          <a:off x="1782548" y="2166049"/>
          <a:ext cx="175265" cy="2883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82549" y="2223458"/>
        <a:ext cx="122686" cy="173032"/>
      </dsp:txXfrm>
    </dsp:sp>
    <dsp:sp modelId="{4D4AF014-5472-435A-9C61-C5D8656191BA}">
      <dsp:nvSpPr>
        <dsp:cNvPr id="0" name=""/>
        <dsp:cNvSpPr/>
      </dsp:nvSpPr>
      <dsp:spPr>
        <a:xfrm>
          <a:off x="2108028" y="1584510"/>
          <a:ext cx="1342930" cy="1470005"/>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7000" r="-27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26B96A9-059A-4121-8A87-9D50EDB7A457}">
      <dsp:nvSpPr>
        <dsp:cNvPr id="0" name=""/>
        <dsp:cNvSpPr/>
      </dsp:nvSpPr>
      <dsp:spPr>
        <a:xfrm>
          <a:off x="2284174" y="2690242"/>
          <a:ext cx="1381396" cy="12990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Doings internal surveys regarding the new implementations</a:t>
          </a:r>
        </a:p>
      </dsp:txBody>
      <dsp:txXfrm>
        <a:off x="2322223" y="2728291"/>
        <a:ext cx="1305298" cy="1222989"/>
      </dsp:txXfrm>
    </dsp:sp>
    <dsp:sp modelId="{8AAE306C-0D88-42B3-B686-A122F5C41381}">
      <dsp:nvSpPr>
        <dsp:cNvPr id="0" name=""/>
        <dsp:cNvSpPr/>
      </dsp:nvSpPr>
      <dsp:spPr>
        <a:xfrm rot="21544191">
          <a:off x="3688856" y="2158623"/>
          <a:ext cx="237944" cy="2883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688861" y="2216879"/>
        <a:ext cx="166561" cy="173032"/>
      </dsp:txXfrm>
    </dsp:sp>
    <dsp:sp modelId="{B83EA2F3-6B96-4960-A3FE-ABACE310B303}">
      <dsp:nvSpPr>
        <dsp:cNvPr id="0" name=""/>
        <dsp:cNvSpPr/>
      </dsp:nvSpPr>
      <dsp:spPr>
        <a:xfrm>
          <a:off x="4130710" y="1587597"/>
          <a:ext cx="1359252" cy="139788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7000" r="-37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9BD663D-91BF-49A7-B35F-3D7FDE7CA004}">
      <dsp:nvSpPr>
        <dsp:cNvPr id="0" name=""/>
        <dsp:cNvSpPr/>
      </dsp:nvSpPr>
      <dsp:spPr>
        <a:xfrm>
          <a:off x="4401573" y="2683602"/>
          <a:ext cx="1352735" cy="135885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Changes in different feedback frequencies</a:t>
          </a:r>
        </a:p>
      </dsp:txBody>
      <dsp:txXfrm>
        <a:off x="4441193" y="2723222"/>
        <a:ext cx="1273495" cy="1279616"/>
      </dsp:txXfrm>
    </dsp:sp>
    <dsp:sp modelId="{A221B5E0-07D0-4DC9-AA26-60C3EC0E07B4}">
      <dsp:nvSpPr>
        <dsp:cNvPr id="0" name=""/>
        <dsp:cNvSpPr/>
      </dsp:nvSpPr>
      <dsp:spPr>
        <a:xfrm rot="21467664">
          <a:off x="5719918" y="2102882"/>
          <a:ext cx="230211" cy="2883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719944" y="2161888"/>
        <a:ext cx="161148" cy="173032"/>
      </dsp:txXfrm>
    </dsp:sp>
    <dsp:sp modelId="{8FE46712-668C-4A8A-B3BF-39C43ACC5EF8}">
      <dsp:nvSpPr>
        <dsp:cNvPr id="0" name=""/>
        <dsp:cNvSpPr/>
      </dsp:nvSpPr>
      <dsp:spPr>
        <a:xfrm>
          <a:off x="6147222" y="1588503"/>
          <a:ext cx="1311569" cy="1242583"/>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0000" r="-30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2D787C6-C745-4C66-9817-96401958BA4B}">
      <dsp:nvSpPr>
        <dsp:cNvPr id="0" name=""/>
        <dsp:cNvSpPr/>
      </dsp:nvSpPr>
      <dsp:spPr>
        <a:xfrm>
          <a:off x="6302526" y="2598299"/>
          <a:ext cx="1373258" cy="14257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Comparison between new baseline and old baseline</a:t>
          </a:r>
        </a:p>
      </dsp:txBody>
      <dsp:txXfrm>
        <a:off x="6342747" y="2638520"/>
        <a:ext cx="1292816" cy="1345312"/>
      </dsp:txXfrm>
    </dsp:sp>
    <dsp:sp modelId="{75553D2F-D3CA-47E7-9A04-15BA78658ADF}">
      <dsp:nvSpPr>
        <dsp:cNvPr id="0" name=""/>
        <dsp:cNvSpPr/>
      </dsp:nvSpPr>
      <dsp:spPr>
        <a:xfrm rot="308833">
          <a:off x="7703578" y="2157815"/>
          <a:ext cx="246275" cy="2883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703727" y="2212178"/>
        <a:ext cx="172393" cy="173032"/>
      </dsp:txXfrm>
    </dsp:sp>
    <dsp:sp modelId="{9F022E88-433D-47B0-B028-ACD75BBD30DD}">
      <dsp:nvSpPr>
        <dsp:cNvPr id="0" name=""/>
        <dsp:cNvSpPr/>
      </dsp:nvSpPr>
      <dsp:spPr>
        <a:xfrm>
          <a:off x="8159599" y="1652395"/>
          <a:ext cx="1316718" cy="1477806"/>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1000" r="-2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F300D1C-11B2-4E77-8455-5CD867B08289}">
      <dsp:nvSpPr>
        <dsp:cNvPr id="0" name=""/>
        <dsp:cNvSpPr/>
      </dsp:nvSpPr>
      <dsp:spPr>
        <a:xfrm>
          <a:off x="8307199" y="2617244"/>
          <a:ext cx="1318110" cy="147322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Cost/Benefit Analysis</a:t>
          </a:r>
        </a:p>
      </dsp:txBody>
      <dsp:txXfrm>
        <a:off x="8345805" y="2655850"/>
        <a:ext cx="1240898" cy="1396009"/>
      </dsp:txXfrm>
    </dsp:sp>
    <dsp:sp modelId="{A4EDD08E-A313-498D-A92F-9232BA57C839}">
      <dsp:nvSpPr>
        <dsp:cNvPr id="0" name=""/>
        <dsp:cNvSpPr/>
      </dsp:nvSpPr>
      <dsp:spPr>
        <a:xfrm rot="48396">
          <a:off x="9717762" y="2261473"/>
          <a:ext cx="241480" cy="28838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9717766" y="2318640"/>
        <a:ext cx="169036" cy="173032"/>
      </dsp:txXfrm>
    </dsp:sp>
    <dsp:sp modelId="{827E0863-3304-48D8-9F6C-5E6678CD38E6}">
      <dsp:nvSpPr>
        <dsp:cNvPr id="0" name=""/>
        <dsp:cNvSpPr/>
      </dsp:nvSpPr>
      <dsp:spPr>
        <a:xfrm>
          <a:off x="10166192" y="1686939"/>
          <a:ext cx="1310609" cy="1465132"/>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4000" r="-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8991A06-F5E5-4DF5-90D6-DC7137EC6D1A}">
      <dsp:nvSpPr>
        <dsp:cNvPr id="0" name=""/>
        <dsp:cNvSpPr/>
      </dsp:nvSpPr>
      <dsp:spPr>
        <a:xfrm>
          <a:off x="10188174" y="2738867"/>
          <a:ext cx="1390649" cy="135146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Process in Control</a:t>
          </a:r>
        </a:p>
      </dsp:txBody>
      <dsp:txXfrm>
        <a:off x="10227757" y="2778450"/>
        <a:ext cx="1311483" cy="1272297"/>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5B7920-6602-44B5-B2DA-AA6486C9E687}"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4254D-B98B-47F4-91E2-BEF70017633E}" type="slidenum">
              <a:rPr lang="en-US" smtClean="0"/>
              <a:t>‹#›</a:t>
            </a:fld>
            <a:endParaRPr lang="en-US"/>
          </a:p>
        </p:txBody>
      </p:sp>
    </p:spTree>
    <p:extLst>
      <p:ext uri="{BB962C8B-B14F-4D97-AF65-F5344CB8AC3E}">
        <p14:creationId xmlns:p14="http://schemas.microsoft.com/office/powerpoint/2010/main" val="2273978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B7920-6602-44B5-B2DA-AA6486C9E687}"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4254D-B98B-47F4-91E2-BEF70017633E}" type="slidenum">
              <a:rPr lang="en-US" smtClean="0"/>
              <a:t>‹#›</a:t>
            </a:fld>
            <a:endParaRPr lang="en-US"/>
          </a:p>
        </p:txBody>
      </p:sp>
    </p:spTree>
    <p:extLst>
      <p:ext uri="{BB962C8B-B14F-4D97-AF65-F5344CB8AC3E}">
        <p14:creationId xmlns:p14="http://schemas.microsoft.com/office/powerpoint/2010/main" val="270043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B7920-6602-44B5-B2DA-AA6486C9E687}"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4254D-B98B-47F4-91E2-BEF70017633E}" type="slidenum">
              <a:rPr lang="en-US" smtClean="0"/>
              <a:t>‹#›</a:t>
            </a:fld>
            <a:endParaRPr lang="en-US"/>
          </a:p>
        </p:txBody>
      </p:sp>
    </p:spTree>
    <p:extLst>
      <p:ext uri="{BB962C8B-B14F-4D97-AF65-F5344CB8AC3E}">
        <p14:creationId xmlns:p14="http://schemas.microsoft.com/office/powerpoint/2010/main" val="24718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B7920-6602-44B5-B2DA-AA6486C9E687}"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4254D-B98B-47F4-91E2-BEF70017633E}" type="slidenum">
              <a:rPr lang="en-US" smtClean="0"/>
              <a:t>‹#›</a:t>
            </a:fld>
            <a:endParaRPr lang="en-US"/>
          </a:p>
        </p:txBody>
      </p:sp>
    </p:spTree>
    <p:extLst>
      <p:ext uri="{BB962C8B-B14F-4D97-AF65-F5344CB8AC3E}">
        <p14:creationId xmlns:p14="http://schemas.microsoft.com/office/powerpoint/2010/main" val="284450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B7920-6602-44B5-B2DA-AA6486C9E687}"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4254D-B98B-47F4-91E2-BEF70017633E}" type="slidenum">
              <a:rPr lang="en-US" smtClean="0"/>
              <a:t>‹#›</a:t>
            </a:fld>
            <a:endParaRPr lang="en-US"/>
          </a:p>
        </p:txBody>
      </p:sp>
    </p:spTree>
    <p:extLst>
      <p:ext uri="{BB962C8B-B14F-4D97-AF65-F5344CB8AC3E}">
        <p14:creationId xmlns:p14="http://schemas.microsoft.com/office/powerpoint/2010/main" val="26288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5B7920-6602-44B5-B2DA-AA6486C9E687}"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4254D-B98B-47F4-91E2-BEF70017633E}" type="slidenum">
              <a:rPr lang="en-US" smtClean="0"/>
              <a:t>‹#›</a:t>
            </a:fld>
            <a:endParaRPr lang="en-US"/>
          </a:p>
        </p:txBody>
      </p:sp>
    </p:spTree>
    <p:extLst>
      <p:ext uri="{BB962C8B-B14F-4D97-AF65-F5344CB8AC3E}">
        <p14:creationId xmlns:p14="http://schemas.microsoft.com/office/powerpoint/2010/main" val="162394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5B7920-6602-44B5-B2DA-AA6486C9E687}"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4254D-B98B-47F4-91E2-BEF70017633E}" type="slidenum">
              <a:rPr lang="en-US" smtClean="0"/>
              <a:t>‹#›</a:t>
            </a:fld>
            <a:endParaRPr lang="en-US"/>
          </a:p>
        </p:txBody>
      </p:sp>
    </p:spTree>
    <p:extLst>
      <p:ext uri="{BB962C8B-B14F-4D97-AF65-F5344CB8AC3E}">
        <p14:creationId xmlns:p14="http://schemas.microsoft.com/office/powerpoint/2010/main" val="414709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5B7920-6602-44B5-B2DA-AA6486C9E687}"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4254D-B98B-47F4-91E2-BEF70017633E}" type="slidenum">
              <a:rPr lang="en-US" smtClean="0"/>
              <a:t>‹#›</a:t>
            </a:fld>
            <a:endParaRPr lang="en-US"/>
          </a:p>
        </p:txBody>
      </p:sp>
    </p:spTree>
    <p:extLst>
      <p:ext uri="{BB962C8B-B14F-4D97-AF65-F5344CB8AC3E}">
        <p14:creationId xmlns:p14="http://schemas.microsoft.com/office/powerpoint/2010/main" val="137375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B7920-6602-44B5-B2DA-AA6486C9E687}"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E4254D-B98B-47F4-91E2-BEF70017633E}" type="slidenum">
              <a:rPr lang="en-US" smtClean="0"/>
              <a:t>‹#›</a:t>
            </a:fld>
            <a:endParaRPr lang="en-US"/>
          </a:p>
        </p:txBody>
      </p:sp>
    </p:spTree>
    <p:extLst>
      <p:ext uri="{BB962C8B-B14F-4D97-AF65-F5344CB8AC3E}">
        <p14:creationId xmlns:p14="http://schemas.microsoft.com/office/powerpoint/2010/main" val="162861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5B7920-6602-44B5-B2DA-AA6486C9E687}"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4254D-B98B-47F4-91E2-BEF70017633E}" type="slidenum">
              <a:rPr lang="en-US" smtClean="0"/>
              <a:t>‹#›</a:t>
            </a:fld>
            <a:endParaRPr lang="en-US"/>
          </a:p>
        </p:txBody>
      </p:sp>
    </p:spTree>
    <p:extLst>
      <p:ext uri="{BB962C8B-B14F-4D97-AF65-F5344CB8AC3E}">
        <p14:creationId xmlns:p14="http://schemas.microsoft.com/office/powerpoint/2010/main" val="228340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5B7920-6602-44B5-B2DA-AA6486C9E687}"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4254D-B98B-47F4-91E2-BEF70017633E}" type="slidenum">
              <a:rPr lang="en-US" smtClean="0"/>
              <a:t>‹#›</a:t>
            </a:fld>
            <a:endParaRPr lang="en-US"/>
          </a:p>
        </p:txBody>
      </p:sp>
    </p:spTree>
    <p:extLst>
      <p:ext uri="{BB962C8B-B14F-4D97-AF65-F5344CB8AC3E}">
        <p14:creationId xmlns:p14="http://schemas.microsoft.com/office/powerpoint/2010/main" val="255433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B7920-6602-44B5-B2DA-AA6486C9E687}"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4254D-B98B-47F4-91E2-BEF70017633E}" type="slidenum">
              <a:rPr lang="en-US" smtClean="0"/>
              <a:t>‹#›</a:t>
            </a:fld>
            <a:endParaRPr lang="en-US"/>
          </a:p>
        </p:txBody>
      </p:sp>
    </p:spTree>
    <p:extLst>
      <p:ext uri="{BB962C8B-B14F-4D97-AF65-F5344CB8AC3E}">
        <p14:creationId xmlns:p14="http://schemas.microsoft.com/office/powerpoint/2010/main" val="180571593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A4A2A-4161-4775-AE9E-9788F8E98B2B}"/>
              </a:ext>
            </a:extLst>
          </p:cNvPr>
          <p:cNvSpPr>
            <a:spLocks noGrp="1"/>
          </p:cNvSpPr>
          <p:nvPr>
            <p:ph type="title"/>
          </p:nvPr>
        </p:nvSpPr>
        <p:spPr>
          <a:xfrm>
            <a:off x="1366160" y="1660121"/>
            <a:ext cx="9623404" cy="3305493"/>
          </a:xfrm>
        </p:spPr>
        <p:txBody>
          <a:bodyPr vert="horz" lIns="91440" tIns="45720" rIns="91440" bIns="45720" rtlCol="0" anchor="b">
            <a:normAutofit/>
          </a:bodyPr>
          <a:lstStyle/>
          <a:p>
            <a:r>
              <a:rPr lang="en-US" sz="4800" kern="1200" dirty="0">
                <a:solidFill>
                  <a:schemeClr val="tx1"/>
                </a:solidFill>
                <a:latin typeface="+mj-lt"/>
                <a:ea typeface="+mj-ea"/>
                <a:cs typeface="+mj-cs"/>
              </a:rPr>
              <a:t>Lean Six Sigma Case Study – </a:t>
            </a:r>
            <a:r>
              <a:rPr lang="en-US" sz="4800" kern="1200" dirty="0" err="1">
                <a:solidFill>
                  <a:schemeClr val="tx1"/>
                </a:solidFill>
                <a:latin typeface="+mj-lt"/>
                <a:ea typeface="+mj-ea"/>
                <a:cs typeface="+mj-cs"/>
              </a:rPr>
              <a:t>Gentech</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						By Team D16</a:t>
            </a: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spTree>
    <p:extLst>
      <p:ext uri="{BB962C8B-B14F-4D97-AF65-F5344CB8AC3E}">
        <p14:creationId xmlns:p14="http://schemas.microsoft.com/office/powerpoint/2010/main" val="153899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47DEBBC-A7D6-490B-9332-6BC7F6847F4F}"/>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000">
                <a:solidFill>
                  <a:srgbClr val="FFFFFF"/>
                </a:solidFill>
                <a:latin typeface="+mj-lt"/>
                <a:ea typeface="+mj-ea"/>
                <a:cs typeface="+mj-cs"/>
              </a:rPr>
              <a:t>Performance of Seller based on Bid Size and time taken during Proposal Creation Process</a:t>
            </a:r>
          </a:p>
        </p:txBody>
      </p:sp>
      <p:cxnSp>
        <p:nvCxnSpPr>
          <p:cNvPr id="35" name="Straight Connector 3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Chart, bar chart&#10;&#10;Description automatically generated">
            <a:extLst>
              <a:ext uri="{FF2B5EF4-FFF2-40B4-BE49-F238E27FC236}">
                <a16:creationId xmlns:a16="http://schemas.microsoft.com/office/drawing/2014/main" id="{3F2254AC-C82D-4F98-BCE2-183CCB00B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2604724"/>
            <a:ext cx="5455917" cy="3641824"/>
          </a:xfrm>
          <a:prstGeom prst="rect">
            <a:avLst/>
          </a:prstGeom>
        </p:spPr>
      </p:pic>
      <p:cxnSp>
        <p:nvCxnSpPr>
          <p:cNvPr id="37" name="Straight Connector 3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descr="Chart, bar chart&#10;&#10;Description automatically generated">
            <a:extLst>
              <a:ext uri="{FF2B5EF4-FFF2-40B4-BE49-F238E27FC236}">
                <a16:creationId xmlns:a16="http://schemas.microsoft.com/office/drawing/2014/main" id="{1B125756-417F-4D29-89D8-5A5BE2726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2659283"/>
            <a:ext cx="5455917" cy="3532706"/>
          </a:xfrm>
          <a:prstGeom prst="rect">
            <a:avLst/>
          </a:prstGeom>
        </p:spPr>
      </p:pic>
    </p:spTree>
    <p:extLst>
      <p:ext uri="{BB962C8B-B14F-4D97-AF65-F5344CB8AC3E}">
        <p14:creationId xmlns:p14="http://schemas.microsoft.com/office/powerpoint/2010/main" val="46370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lowchart: Document 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D6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F33D21C-92B9-49E4-A66A-AC8C83F12CC0}"/>
              </a:ext>
            </a:extLst>
          </p:cNvPr>
          <p:cNvSpPr txBox="1"/>
          <p:nvPr/>
        </p:nvSpPr>
        <p:spPr>
          <a:xfrm>
            <a:off x="838200" y="171162"/>
            <a:ext cx="2840182" cy="237114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kern="1200">
                <a:solidFill>
                  <a:srgbClr val="FFFFFF"/>
                </a:solidFill>
                <a:latin typeface="+mj-lt"/>
                <a:ea typeface="+mj-ea"/>
                <a:cs typeface="+mj-cs"/>
              </a:rPr>
              <a:t>Top BSS performers </a:t>
            </a:r>
            <a:endParaRPr lang="en-US" sz="3200" kern="1200" dirty="0">
              <a:solidFill>
                <a:srgbClr val="FFFFFF"/>
              </a:solidFill>
              <a:latin typeface="+mj-lt"/>
              <a:ea typeface="+mj-ea"/>
              <a:cs typeface="+mj-cs"/>
            </a:endParaRPr>
          </a:p>
        </p:txBody>
      </p:sp>
      <p:pic>
        <p:nvPicPr>
          <p:cNvPr id="3" name="Picture 2" descr="Chart, bar chart&#10;&#10;Description automatically generated">
            <a:extLst>
              <a:ext uri="{FF2B5EF4-FFF2-40B4-BE49-F238E27FC236}">
                <a16:creationId xmlns:a16="http://schemas.microsoft.com/office/drawing/2014/main" id="{71B3AE2C-71A7-4BF1-8EFE-915B434E7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038" y="640080"/>
            <a:ext cx="7175326" cy="5578816"/>
          </a:xfrm>
          <a:prstGeom prst="rect">
            <a:avLst/>
          </a:prstGeom>
        </p:spPr>
      </p:pic>
      <p:sp>
        <p:nvSpPr>
          <p:cNvPr id="4" name="TextBox 3">
            <a:extLst>
              <a:ext uri="{FF2B5EF4-FFF2-40B4-BE49-F238E27FC236}">
                <a16:creationId xmlns:a16="http://schemas.microsoft.com/office/drawing/2014/main" id="{42F99B13-E1C2-4D2C-AEE0-5EE61265D042}"/>
              </a:ext>
            </a:extLst>
          </p:cNvPr>
          <p:cNvSpPr txBox="1"/>
          <p:nvPr/>
        </p:nvSpPr>
        <p:spPr>
          <a:xfrm>
            <a:off x="838200" y="5514975"/>
            <a:ext cx="2840182" cy="954107"/>
          </a:xfrm>
          <a:prstGeom prst="rect">
            <a:avLst/>
          </a:prstGeom>
          <a:noFill/>
        </p:spPr>
        <p:txBody>
          <a:bodyPr wrap="square" rtlCol="0">
            <a:spAutoFit/>
          </a:bodyPr>
          <a:lstStyle/>
          <a:p>
            <a:r>
              <a:rPr lang="en-US" sz="1400" b="1"/>
              <a:t>Note: </a:t>
            </a:r>
            <a:r>
              <a:rPr lang="en-US" sz="1400"/>
              <a:t>BSS Performance is measured based on Total Bid value generated by BSS with respect to the time consumed by BSS, respectively.</a:t>
            </a:r>
            <a:endParaRPr lang="en-US" sz="1400" dirty="0"/>
          </a:p>
        </p:txBody>
      </p:sp>
    </p:spTree>
    <p:extLst>
      <p:ext uri="{BB962C8B-B14F-4D97-AF65-F5344CB8AC3E}">
        <p14:creationId xmlns:p14="http://schemas.microsoft.com/office/powerpoint/2010/main" val="58471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A50907-943C-401E-A565-9F945C3E562F}"/>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kern="1200">
                <a:solidFill>
                  <a:schemeClr val="tx1"/>
                </a:solidFill>
                <a:latin typeface="+mj-lt"/>
                <a:ea typeface="+mj-ea"/>
                <a:cs typeface="+mj-cs"/>
              </a:rPr>
              <a:t>BSS who need more attention</a:t>
            </a:r>
          </a:p>
        </p:txBody>
      </p:sp>
      <p:sp>
        <p:nvSpPr>
          <p:cNvPr id="10" name="Rectangle 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bar chart&#10;&#10;Description automatically generated">
            <a:extLst>
              <a:ext uri="{FF2B5EF4-FFF2-40B4-BE49-F238E27FC236}">
                <a16:creationId xmlns:a16="http://schemas.microsoft.com/office/drawing/2014/main" id="{AF41A354-AA26-4473-BEAE-219D8168C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682" y="858525"/>
            <a:ext cx="6703416" cy="5211906"/>
          </a:xfrm>
          <a:prstGeom prst="rect">
            <a:avLst/>
          </a:prstGeom>
        </p:spPr>
      </p:pic>
      <p:sp>
        <p:nvSpPr>
          <p:cNvPr id="19" name="Rectangle 1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12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3"/>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3"/>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3"/>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par>
                                <p:cTn id="25" presetID="50" presetClass="entr" presetSubtype="0" decel="10000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strVal val="#ppt_w+.3"/>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animEffect transition="in" filter="fade">
                                      <p:cBhvr>
                                        <p:cTn id="29" dur="1000"/>
                                        <p:tgtEl>
                                          <p:spTgt spid="2"/>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1000" fill="hold"/>
                                        <p:tgtEl>
                                          <p:spTgt spid="19"/>
                                        </p:tgtEl>
                                        <p:attrNameLst>
                                          <p:attrName>ppt_w</p:attrName>
                                        </p:attrNameLst>
                                      </p:cBhvr>
                                      <p:tavLst>
                                        <p:tav tm="0">
                                          <p:val>
                                            <p:strVal val="#ppt_w+.3"/>
                                          </p:val>
                                        </p:tav>
                                        <p:tav tm="100000">
                                          <p:val>
                                            <p:strVal val="#ppt_w"/>
                                          </p:val>
                                        </p:tav>
                                      </p:tavLst>
                                    </p:anim>
                                    <p:anim calcmode="lin" valueType="num">
                                      <p:cBhvr>
                                        <p:cTn id="33" dur="1000" fill="hold"/>
                                        <p:tgtEl>
                                          <p:spTgt spid="19"/>
                                        </p:tgtEl>
                                        <p:attrNameLst>
                                          <p:attrName>ppt_h</p:attrName>
                                        </p:attrNameLst>
                                      </p:cBhvr>
                                      <p:tavLst>
                                        <p:tav tm="0">
                                          <p:val>
                                            <p:strVal val="#ppt_h"/>
                                          </p:val>
                                        </p:tav>
                                        <p:tav tm="100000">
                                          <p:val>
                                            <p:strVal val="#ppt_h"/>
                                          </p:val>
                                        </p:tav>
                                      </p:tavLst>
                                    </p:anim>
                                    <p:animEffect transition="in" filter="fade">
                                      <p:cBhvr>
                                        <p:cTn id="3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0" grpId="0" animBg="1"/>
      <p:bldP spid="12"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26746-827D-4653-912A-51ADDF40378E}"/>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2800"/>
              <a:t>Correlation between Bid Size, its Complexity and Cycle Time</a:t>
            </a:r>
          </a:p>
        </p:txBody>
      </p:sp>
      <p:grpSp>
        <p:nvGrpSpPr>
          <p:cNvPr id="25"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6"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F27EACE-6CBD-42FE-82B6-97164D9B46B8}"/>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sz="2000"/>
              <a:t>Cycle time and Bid Complexity exhibit a direct positive correlation.</a:t>
            </a:r>
          </a:p>
          <a:p>
            <a:pPr marL="285750" indent="-228600" defTabSz="914400">
              <a:lnSpc>
                <a:spcPct val="90000"/>
              </a:lnSpc>
              <a:spcAft>
                <a:spcPts val="600"/>
              </a:spcAft>
              <a:buFont typeface="Arial" panose="020B0604020202020204" pitchFamily="34" charset="0"/>
              <a:buChar char="•"/>
            </a:pPr>
            <a:r>
              <a:rPr lang="en-US" sz="2000"/>
              <a:t>Total Cycle time and Bid Size have a direct positive correlation. </a:t>
            </a:r>
          </a:p>
        </p:txBody>
      </p:sp>
      <p:sp>
        <p:nvSpPr>
          <p:cNvPr id="29"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window, shoji, building, crossword puzzle&#10;&#10;Description automatically generated">
            <a:extLst>
              <a:ext uri="{FF2B5EF4-FFF2-40B4-BE49-F238E27FC236}">
                <a16:creationId xmlns:a16="http://schemas.microsoft.com/office/drawing/2014/main" id="{6F2123DD-95CB-43A7-994D-BEC487642561}"/>
              </a:ext>
            </a:extLst>
          </p:cNvPr>
          <p:cNvPicPr>
            <a:picLocks noChangeAspect="1"/>
          </p:cNvPicPr>
          <p:nvPr/>
        </p:nvPicPr>
        <p:blipFill rotWithShape="1">
          <a:blip r:embed="rId2">
            <a:extLst>
              <a:ext uri="{28A0092B-C50C-407E-A947-70E740481C1C}">
                <a14:useLocalDpi xmlns:a14="http://schemas.microsoft.com/office/drawing/2010/main" val="0"/>
              </a:ext>
            </a:extLst>
          </a:blip>
          <a:srcRect t="1542" r="4" b="1523"/>
          <a:stretch/>
        </p:blipFill>
        <p:spPr>
          <a:xfrm>
            <a:off x="5977788" y="799352"/>
            <a:ext cx="5425410" cy="5259296"/>
          </a:xfrm>
          <a:prstGeom prst="rect">
            <a:avLst/>
          </a:prstGeom>
        </p:spPr>
      </p:pic>
    </p:spTree>
    <p:extLst>
      <p:ext uri="{BB962C8B-B14F-4D97-AF65-F5344CB8AC3E}">
        <p14:creationId xmlns:p14="http://schemas.microsoft.com/office/powerpoint/2010/main" val="223875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ppt_y</p:attrName>
                                        </p:attrNameLst>
                                      </p:cBhvr>
                                      <p:tavLst>
                                        <p:tav tm="0">
                                          <p:val>
                                            <p:strVal val="#ppt_y+#ppt_h*1.125000"/>
                                          </p:val>
                                        </p:tav>
                                        <p:tav tm="100000">
                                          <p:val>
                                            <p:strVal val="#ppt_y"/>
                                          </p:val>
                                        </p:tav>
                                      </p:tavLst>
                                    </p:anim>
                                    <p:animEffect transition="in" filter="wipe(up)">
                                      <p:cBhvr>
                                        <p:cTn id="8" dur="500"/>
                                        <p:tgtEl>
                                          <p:spTgt spid="2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par>
                                <p:cTn id="13" presetID="1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ppt_y</p:attrName>
                                        </p:attrNameLst>
                                      </p:cBhvr>
                                      <p:tavLst>
                                        <p:tav tm="0">
                                          <p:val>
                                            <p:strVal val="#ppt_y+#ppt_h*1.125000"/>
                                          </p:val>
                                        </p:tav>
                                        <p:tav tm="100000">
                                          <p:val>
                                            <p:strVal val="#ppt_y"/>
                                          </p:val>
                                        </p:tav>
                                      </p:tavLst>
                                    </p:anim>
                                    <p:animEffect transition="in" filter="wipe(up)">
                                      <p:cBhvr>
                                        <p:cTn id="16" dur="500"/>
                                        <p:tgtEl>
                                          <p:spTgt spid="25"/>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ppt_y</p:attrName>
                                        </p:attrNameLst>
                                      </p:cBhvr>
                                      <p:tavLst>
                                        <p:tav tm="0">
                                          <p:val>
                                            <p:strVal val="#ppt_y+#ppt_h*1.125000"/>
                                          </p:val>
                                        </p:tav>
                                        <p:tav tm="100000">
                                          <p:val>
                                            <p:strVal val="#ppt_y"/>
                                          </p:val>
                                        </p:tav>
                                      </p:tavLst>
                                    </p:anim>
                                    <p:animEffect transition="in" filter="wipe(up)">
                                      <p:cBhvr>
                                        <p:cTn id="20" dur="500"/>
                                        <p:tgtEl>
                                          <p:spTgt spid="28"/>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up)">
                                      <p:cBhvr>
                                        <p:cTn id="24" dur="500"/>
                                        <p:tgtEl>
                                          <p:spTgt spid="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p:tgtEl>
                                          <p:spTgt spid="29"/>
                                        </p:tgtEl>
                                        <p:attrNameLst>
                                          <p:attrName>ppt_y</p:attrName>
                                        </p:attrNameLst>
                                      </p:cBhvr>
                                      <p:tavLst>
                                        <p:tav tm="0">
                                          <p:val>
                                            <p:strVal val="#ppt_y+#ppt_h*1.125000"/>
                                          </p:val>
                                        </p:tav>
                                        <p:tav tm="100000">
                                          <p:val>
                                            <p:strVal val="#ppt_y"/>
                                          </p:val>
                                        </p:tav>
                                      </p:tavLst>
                                    </p:anim>
                                    <p:animEffect transition="in" filter="wipe(up)">
                                      <p:cBhvr>
                                        <p:cTn id="28" dur="500"/>
                                        <p:tgtEl>
                                          <p:spTgt spid="29"/>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p:tgtEl>
                                          <p:spTgt spid="30"/>
                                        </p:tgtEl>
                                        <p:attrNameLst>
                                          <p:attrName>ppt_y</p:attrName>
                                        </p:attrNameLst>
                                      </p:cBhvr>
                                      <p:tavLst>
                                        <p:tav tm="0">
                                          <p:val>
                                            <p:strVal val="#ppt_y+#ppt_h*1.125000"/>
                                          </p:val>
                                        </p:tav>
                                        <p:tav tm="100000">
                                          <p:val>
                                            <p:strVal val="#ppt_y"/>
                                          </p:val>
                                        </p:tav>
                                      </p:tavLst>
                                    </p:anim>
                                    <p:animEffect transition="in" filter="wipe(up)">
                                      <p:cBhvr>
                                        <p:cTn id="32" dur="500"/>
                                        <p:tgtEl>
                                          <p:spTgt spid="30"/>
                                        </p:tgtEl>
                                      </p:cBhvr>
                                    </p:animEffect>
                                  </p:childTnLst>
                                </p:cTn>
                              </p:par>
                              <p:par>
                                <p:cTn id="33" presetID="12" presetClass="entr" presetSubtype="4"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p:tgtEl>
                                          <p:spTgt spid="4"/>
                                        </p:tgtEl>
                                        <p:attrNameLst>
                                          <p:attrName>ppt_y</p:attrName>
                                        </p:attrNameLst>
                                      </p:cBhvr>
                                      <p:tavLst>
                                        <p:tav tm="0">
                                          <p:val>
                                            <p:strVal val="#ppt_y+#ppt_h*1.125000"/>
                                          </p:val>
                                        </p:tav>
                                        <p:tav tm="100000">
                                          <p:val>
                                            <p:strVal val="#ppt_y"/>
                                          </p:val>
                                        </p:tav>
                                      </p:tavLst>
                                    </p:anim>
                                    <p:animEffect transition="in" filter="wipe(up)">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p:bldP spid="28" grpId="0" animBg="1"/>
      <p:bldP spid="5" grpId="0"/>
      <p:bldP spid="29"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5">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56F084EB-81D4-475E-BDD4-BEC57EC77D6B}"/>
              </a:ext>
            </a:extLst>
          </p:cNvPr>
          <p:cNvSpPr txBox="1"/>
          <p:nvPr/>
        </p:nvSpPr>
        <p:spPr>
          <a:xfrm>
            <a:off x="6769570" y="530578"/>
            <a:ext cx="4771178" cy="116011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kern="1200">
                <a:solidFill>
                  <a:schemeClr val="tx1"/>
                </a:solidFill>
                <a:latin typeface="+mj-lt"/>
                <a:ea typeface="+mj-ea"/>
                <a:cs typeface="+mj-cs"/>
              </a:rPr>
              <a:t>Potential Issues in the Process</a:t>
            </a:r>
          </a:p>
        </p:txBody>
      </p:sp>
      <p:pic>
        <p:nvPicPr>
          <p:cNvPr id="5" name="Picture 4" descr="Chart&#10;&#10;Description automatically generated">
            <a:extLst>
              <a:ext uri="{FF2B5EF4-FFF2-40B4-BE49-F238E27FC236}">
                <a16:creationId xmlns:a16="http://schemas.microsoft.com/office/drawing/2014/main" id="{1B33C533-7037-4B3B-91AB-7F179CED6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733695"/>
            <a:ext cx="5440195" cy="3277720"/>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67" name="Arc 57">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65BD0C0-A2C7-4066-BDE7-49285472CF65}"/>
              </a:ext>
            </a:extLst>
          </p:cNvPr>
          <p:cNvSpPr txBox="1"/>
          <p:nvPr/>
        </p:nvSpPr>
        <p:spPr>
          <a:xfrm>
            <a:off x="6769570" y="1825625"/>
            <a:ext cx="4771178" cy="4388908"/>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a:t>Incomplete information</a:t>
            </a:r>
          </a:p>
          <a:p>
            <a:pPr marL="285750" indent="-228600" defTabSz="914400">
              <a:lnSpc>
                <a:spcPct val="90000"/>
              </a:lnSpc>
              <a:spcAft>
                <a:spcPts val="600"/>
              </a:spcAft>
              <a:buFont typeface="Arial" panose="020B0604020202020204" pitchFamily="34" charset="0"/>
              <a:buChar char="•"/>
            </a:pPr>
            <a:r>
              <a:rPr lang="en-US"/>
              <a:t>Brand approval takes too long</a:t>
            </a:r>
          </a:p>
          <a:p>
            <a:pPr marL="285750" indent="-228600" defTabSz="914400">
              <a:lnSpc>
                <a:spcPct val="90000"/>
              </a:lnSpc>
              <a:spcAft>
                <a:spcPts val="600"/>
              </a:spcAft>
              <a:buFont typeface="Arial" panose="020B0604020202020204" pitchFamily="34" charset="0"/>
              <a:buChar char="•"/>
            </a:pPr>
            <a:r>
              <a:rPr lang="en-US"/>
              <a:t>Error in address provided</a:t>
            </a:r>
          </a:p>
          <a:p>
            <a:pPr marL="285750" indent="-228600" defTabSz="914400">
              <a:lnSpc>
                <a:spcPct val="90000"/>
              </a:lnSpc>
              <a:spcAft>
                <a:spcPts val="600"/>
              </a:spcAft>
              <a:buFont typeface="Arial" panose="020B0604020202020204" pitchFamily="34" charset="0"/>
              <a:buChar char="•"/>
            </a:pPr>
            <a:r>
              <a:rPr lang="en-US"/>
              <a:t>Missing Customer address</a:t>
            </a:r>
          </a:p>
          <a:p>
            <a:pPr marL="285750" indent="-228600" defTabSz="914400">
              <a:lnSpc>
                <a:spcPct val="90000"/>
              </a:lnSpc>
              <a:spcAft>
                <a:spcPts val="600"/>
              </a:spcAft>
              <a:buFont typeface="Arial" panose="020B0604020202020204" pitchFamily="34" charset="0"/>
              <a:buChar char="•"/>
            </a:pPr>
            <a:r>
              <a:rPr lang="en-US"/>
              <a:t>Missing configuration details</a:t>
            </a:r>
          </a:p>
          <a:p>
            <a:pPr marL="285750" indent="-228600" defTabSz="914400">
              <a:lnSpc>
                <a:spcPct val="90000"/>
              </a:lnSpc>
              <a:spcAft>
                <a:spcPts val="600"/>
              </a:spcAft>
              <a:buFont typeface="Arial" panose="020B0604020202020204" pitchFamily="34" charset="0"/>
              <a:buChar char="•"/>
            </a:pPr>
            <a:r>
              <a:rPr lang="en-US"/>
              <a:t>Missing seller information</a:t>
            </a:r>
          </a:p>
          <a:p>
            <a:pPr marL="285750" indent="-228600" defTabSz="914400">
              <a:lnSpc>
                <a:spcPct val="90000"/>
              </a:lnSpc>
              <a:spcAft>
                <a:spcPts val="600"/>
              </a:spcAft>
              <a:buFont typeface="Arial" panose="020B0604020202020204" pitchFamily="34" charset="0"/>
              <a:buChar char="•"/>
            </a:pPr>
            <a:r>
              <a:rPr lang="en-US"/>
              <a:t>Documentation provided late</a:t>
            </a:r>
          </a:p>
        </p:txBody>
      </p:sp>
    </p:spTree>
    <p:extLst>
      <p:ext uri="{BB962C8B-B14F-4D97-AF65-F5344CB8AC3E}">
        <p14:creationId xmlns:p14="http://schemas.microsoft.com/office/powerpoint/2010/main" val="278288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arn(inVertical)">
                                      <p:cBhvr>
                                        <p:cTn id="7" dur="500"/>
                                        <p:tgtEl>
                                          <p:spTgt spid="6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barn(inVertical)">
                                      <p:cBhvr>
                                        <p:cTn id="16" dur="500"/>
                                        <p:tgtEl>
                                          <p:spTgt spid="6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3" grpId="0"/>
      <p:bldP spid="6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Triangle 69">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1">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B4C822-ECDC-424C-9BA2-ECB3BD1D4560}"/>
              </a:ext>
            </a:extLst>
          </p:cNvPr>
          <p:cNvPicPr>
            <a:picLocks noChangeAspect="1"/>
          </p:cNvPicPr>
          <p:nvPr/>
        </p:nvPicPr>
        <p:blipFill>
          <a:blip r:embed="rId2"/>
          <a:stretch>
            <a:fillRect/>
          </a:stretch>
        </p:blipFill>
        <p:spPr>
          <a:xfrm>
            <a:off x="962164" y="3618436"/>
            <a:ext cx="6249052" cy="1950762"/>
          </a:xfrm>
          <a:prstGeom prst="rect">
            <a:avLst/>
          </a:prstGeom>
        </p:spPr>
      </p:pic>
      <p:pic>
        <p:nvPicPr>
          <p:cNvPr id="11" name="Picture 10">
            <a:extLst>
              <a:ext uri="{FF2B5EF4-FFF2-40B4-BE49-F238E27FC236}">
                <a16:creationId xmlns:a16="http://schemas.microsoft.com/office/drawing/2014/main" id="{52610EB6-6786-4467-83A9-5A1D6C577D67}"/>
              </a:ext>
            </a:extLst>
          </p:cNvPr>
          <p:cNvPicPr>
            <a:picLocks noChangeAspect="1"/>
          </p:cNvPicPr>
          <p:nvPr/>
        </p:nvPicPr>
        <p:blipFill>
          <a:blip r:embed="rId3"/>
          <a:stretch>
            <a:fillRect/>
          </a:stretch>
        </p:blipFill>
        <p:spPr>
          <a:xfrm>
            <a:off x="7531606" y="1932848"/>
            <a:ext cx="3573307" cy="2162571"/>
          </a:xfrm>
          <a:prstGeom prst="rect">
            <a:avLst/>
          </a:prstGeom>
        </p:spPr>
      </p:pic>
      <p:sp>
        <p:nvSpPr>
          <p:cNvPr id="2" name="TextBox 1">
            <a:extLst>
              <a:ext uri="{FF2B5EF4-FFF2-40B4-BE49-F238E27FC236}">
                <a16:creationId xmlns:a16="http://schemas.microsoft.com/office/drawing/2014/main" id="{CC431697-68B6-4C59-A96C-96E675E54837}"/>
              </a:ext>
            </a:extLst>
          </p:cNvPr>
          <p:cNvSpPr txBox="1"/>
          <p:nvPr/>
        </p:nvSpPr>
        <p:spPr>
          <a:xfrm>
            <a:off x="962164" y="1588770"/>
            <a:ext cx="4661396" cy="1200329"/>
          </a:xfrm>
          <a:prstGeom prst="rect">
            <a:avLst/>
          </a:prstGeom>
          <a:noFill/>
        </p:spPr>
        <p:txBody>
          <a:bodyPr wrap="square" rtlCol="0">
            <a:spAutoFit/>
          </a:bodyPr>
          <a:lstStyle/>
          <a:p>
            <a:r>
              <a:rPr lang="en-US" sz="3600" dirty="0"/>
              <a:t>Value Added</a:t>
            </a:r>
            <a:br>
              <a:rPr lang="en-US" sz="3600" dirty="0"/>
            </a:br>
            <a:r>
              <a:rPr lang="en-US" sz="3600" dirty="0"/>
              <a:t>Non-Value Added Steps</a:t>
            </a:r>
          </a:p>
        </p:txBody>
      </p:sp>
    </p:spTree>
    <p:extLst>
      <p:ext uri="{BB962C8B-B14F-4D97-AF65-F5344CB8AC3E}">
        <p14:creationId xmlns:p14="http://schemas.microsoft.com/office/powerpoint/2010/main" val="327351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1000" fill="hold"/>
                                        <p:tgtEl>
                                          <p:spTgt spid="74"/>
                                        </p:tgtEl>
                                        <p:attrNameLst>
                                          <p:attrName>ppt_w</p:attrName>
                                        </p:attrNameLst>
                                      </p:cBhvr>
                                      <p:tavLst>
                                        <p:tav tm="0">
                                          <p:val>
                                            <p:strVal val="#ppt_w*0.70"/>
                                          </p:val>
                                        </p:tav>
                                        <p:tav tm="100000">
                                          <p:val>
                                            <p:strVal val="#ppt_w"/>
                                          </p:val>
                                        </p:tav>
                                      </p:tavLst>
                                    </p:anim>
                                    <p:anim calcmode="lin" valueType="num">
                                      <p:cBhvr>
                                        <p:cTn id="8" dur="1000" fill="hold"/>
                                        <p:tgtEl>
                                          <p:spTgt spid="74"/>
                                        </p:tgtEl>
                                        <p:attrNameLst>
                                          <p:attrName>ppt_h</p:attrName>
                                        </p:attrNameLst>
                                      </p:cBhvr>
                                      <p:tavLst>
                                        <p:tav tm="0">
                                          <p:val>
                                            <p:strVal val="#ppt_h"/>
                                          </p:val>
                                        </p:tav>
                                        <p:tav tm="100000">
                                          <p:val>
                                            <p:strVal val="#ppt_h"/>
                                          </p:val>
                                        </p:tav>
                                      </p:tavLst>
                                    </p:anim>
                                    <p:animEffect transition="in" filter="fade">
                                      <p:cBhvr>
                                        <p:cTn id="9" dur="1000"/>
                                        <p:tgtEl>
                                          <p:spTgt spid="7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p:cTn id="12" dur="1000" fill="hold"/>
                                        <p:tgtEl>
                                          <p:spTgt spid="75"/>
                                        </p:tgtEl>
                                        <p:attrNameLst>
                                          <p:attrName>ppt_w</p:attrName>
                                        </p:attrNameLst>
                                      </p:cBhvr>
                                      <p:tavLst>
                                        <p:tav tm="0">
                                          <p:val>
                                            <p:strVal val="#ppt_w*0.70"/>
                                          </p:val>
                                        </p:tav>
                                        <p:tav tm="100000">
                                          <p:val>
                                            <p:strVal val="#ppt_w"/>
                                          </p:val>
                                        </p:tav>
                                      </p:tavLst>
                                    </p:anim>
                                    <p:anim calcmode="lin" valueType="num">
                                      <p:cBhvr>
                                        <p:cTn id="13" dur="1000" fill="hold"/>
                                        <p:tgtEl>
                                          <p:spTgt spid="75"/>
                                        </p:tgtEl>
                                        <p:attrNameLst>
                                          <p:attrName>ppt_h</p:attrName>
                                        </p:attrNameLst>
                                      </p:cBhvr>
                                      <p:tavLst>
                                        <p:tav tm="0">
                                          <p:val>
                                            <p:strVal val="#ppt_h"/>
                                          </p:val>
                                        </p:tav>
                                        <p:tav tm="100000">
                                          <p:val>
                                            <p:strVal val="#ppt_h"/>
                                          </p:val>
                                        </p:tav>
                                      </p:tavLst>
                                    </p:anim>
                                    <p:animEffect transition="in" filter="fade">
                                      <p:cBhvr>
                                        <p:cTn id="14" dur="1000"/>
                                        <p:tgtEl>
                                          <p:spTgt spid="75"/>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p:cTn id="17" dur="1000" fill="hold"/>
                                        <p:tgtEl>
                                          <p:spTgt spid="76"/>
                                        </p:tgtEl>
                                        <p:attrNameLst>
                                          <p:attrName>ppt_w</p:attrName>
                                        </p:attrNameLst>
                                      </p:cBhvr>
                                      <p:tavLst>
                                        <p:tav tm="0">
                                          <p:val>
                                            <p:strVal val="#ppt_w*0.70"/>
                                          </p:val>
                                        </p:tav>
                                        <p:tav tm="100000">
                                          <p:val>
                                            <p:strVal val="#ppt_w"/>
                                          </p:val>
                                        </p:tav>
                                      </p:tavLst>
                                    </p:anim>
                                    <p:anim calcmode="lin" valueType="num">
                                      <p:cBhvr>
                                        <p:cTn id="18" dur="1000" fill="hold"/>
                                        <p:tgtEl>
                                          <p:spTgt spid="76"/>
                                        </p:tgtEl>
                                        <p:attrNameLst>
                                          <p:attrName>ppt_h</p:attrName>
                                        </p:attrNameLst>
                                      </p:cBhvr>
                                      <p:tavLst>
                                        <p:tav tm="0">
                                          <p:val>
                                            <p:strVal val="#ppt_h"/>
                                          </p:val>
                                        </p:tav>
                                        <p:tav tm="100000">
                                          <p:val>
                                            <p:strVal val="#ppt_h"/>
                                          </p:val>
                                        </p:tav>
                                      </p:tavLst>
                                    </p:anim>
                                    <p:animEffect transition="in" filter="fade">
                                      <p:cBhvr>
                                        <p:cTn id="19" dur="1000"/>
                                        <p:tgtEl>
                                          <p:spTgt spid="76"/>
                                        </p:tgtEl>
                                      </p:cBhvr>
                                    </p:animEffect>
                                  </p:childTnLst>
                                </p:cTn>
                              </p:par>
                              <p:par>
                                <p:cTn id="20" presetID="55"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ppt_w</p:attrName>
                                        </p:attrNameLst>
                                      </p:cBhvr>
                                      <p:tavLst>
                                        <p:tav tm="0">
                                          <p:val>
                                            <p:strVal val="#ppt_w*0.70"/>
                                          </p:val>
                                        </p:tav>
                                        <p:tav tm="100000">
                                          <p:val>
                                            <p:strVal val="#ppt_w"/>
                                          </p:val>
                                        </p:tav>
                                      </p:tavLst>
                                    </p:anim>
                                    <p:anim calcmode="lin" valueType="num">
                                      <p:cBhvr>
                                        <p:cTn id="23" dur="1000" fill="hold"/>
                                        <p:tgtEl>
                                          <p:spTgt spid="3"/>
                                        </p:tgtEl>
                                        <p:attrNameLst>
                                          <p:attrName>ppt_h</p:attrName>
                                        </p:attrNameLst>
                                      </p:cBhvr>
                                      <p:tavLst>
                                        <p:tav tm="0">
                                          <p:val>
                                            <p:strVal val="#ppt_h"/>
                                          </p:val>
                                        </p:tav>
                                        <p:tav tm="100000">
                                          <p:val>
                                            <p:strVal val="#ppt_h"/>
                                          </p:val>
                                        </p:tav>
                                      </p:tavLst>
                                    </p:anim>
                                    <p:animEffect transition="in" filter="fade">
                                      <p:cBhvr>
                                        <p:cTn id="24" dur="1000"/>
                                        <p:tgtEl>
                                          <p:spTgt spid="3"/>
                                        </p:tgtEl>
                                      </p:cBhvr>
                                    </p:animEffect>
                                  </p:childTnLst>
                                </p:cTn>
                              </p:par>
                              <p:par>
                                <p:cTn id="25" presetID="55"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1000" fill="hold"/>
                                        <p:tgtEl>
                                          <p:spTgt spid="2"/>
                                        </p:tgtEl>
                                        <p:attrNameLst>
                                          <p:attrName>ppt_w</p:attrName>
                                        </p:attrNameLst>
                                      </p:cBhvr>
                                      <p:tavLst>
                                        <p:tav tm="0">
                                          <p:val>
                                            <p:strVal val="#ppt_w*0.70"/>
                                          </p:val>
                                        </p:tav>
                                        <p:tav tm="100000">
                                          <p:val>
                                            <p:strVal val="#ppt_w"/>
                                          </p:val>
                                        </p:tav>
                                      </p:tavLst>
                                    </p:anim>
                                    <p:anim calcmode="lin" valueType="num">
                                      <p:cBhvr>
                                        <p:cTn id="33" dur="1000" fill="hold"/>
                                        <p:tgtEl>
                                          <p:spTgt spid="2"/>
                                        </p:tgtEl>
                                        <p:attrNameLst>
                                          <p:attrName>ppt_h</p:attrName>
                                        </p:attrNameLst>
                                      </p:cBhvr>
                                      <p:tavLst>
                                        <p:tav tm="0">
                                          <p:val>
                                            <p:strVal val="#ppt_h"/>
                                          </p:val>
                                        </p:tav>
                                        <p:tav tm="100000">
                                          <p:val>
                                            <p:strVal val="#ppt_h"/>
                                          </p:val>
                                        </p:tav>
                                      </p:tavLst>
                                    </p:anim>
                                    <p:animEffect transition="in" filter="fade">
                                      <p:cBhvr>
                                        <p:cTn id="3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6"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5">
            <a:extLst>
              <a:ext uri="{FF2B5EF4-FFF2-40B4-BE49-F238E27FC236}">
                <a16:creationId xmlns:a16="http://schemas.microsoft.com/office/drawing/2014/main" id="{59240ACC-BA52-4613-AEB9-2055C30F0852}"/>
              </a:ext>
            </a:extLst>
          </p:cNvPr>
          <p:cNvSpPr/>
          <p:nvPr/>
        </p:nvSpPr>
        <p:spPr>
          <a:xfrm>
            <a:off x="2597345" y="1404826"/>
            <a:ext cx="1518216" cy="2024935"/>
          </a:xfrm>
          <a:custGeom>
            <a:avLst/>
            <a:gdLst/>
            <a:ahLst/>
            <a:cxnLst/>
            <a:rect l="l" t="t" r="r" b="b"/>
            <a:pathLst>
              <a:path w="1371600" h="1676400">
                <a:moveTo>
                  <a:pt x="1371600" y="1676400"/>
                </a:moveTo>
                <a:lnTo>
                  <a:pt x="0" y="0"/>
                </a:lnTo>
              </a:path>
            </a:pathLst>
          </a:custGeom>
          <a:ln w="19812">
            <a:solidFill>
              <a:srgbClr val="000000"/>
            </a:solidFill>
          </a:ln>
        </p:spPr>
        <p:txBody>
          <a:bodyPr wrap="square" lIns="0" tIns="0" rIns="0" bIns="0" rtlCol="0"/>
          <a:lstStyle/>
          <a:p>
            <a:endParaRPr dirty="0"/>
          </a:p>
        </p:txBody>
      </p:sp>
      <p:sp>
        <p:nvSpPr>
          <p:cNvPr id="37" name="object 6">
            <a:extLst>
              <a:ext uri="{FF2B5EF4-FFF2-40B4-BE49-F238E27FC236}">
                <a16:creationId xmlns:a16="http://schemas.microsoft.com/office/drawing/2014/main" id="{234A03D5-2DD0-4975-B803-0F34EFCD2590}"/>
              </a:ext>
            </a:extLst>
          </p:cNvPr>
          <p:cNvSpPr/>
          <p:nvPr/>
        </p:nvSpPr>
        <p:spPr>
          <a:xfrm>
            <a:off x="6611369" y="1329526"/>
            <a:ext cx="1659189" cy="2100235"/>
          </a:xfrm>
          <a:custGeom>
            <a:avLst/>
            <a:gdLst/>
            <a:ahLst/>
            <a:cxnLst/>
            <a:rect l="l" t="t" r="r" b="b"/>
            <a:pathLst>
              <a:path w="1371600" h="1676400">
                <a:moveTo>
                  <a:pt x="1371600" y="1676400"/>
                </a:moveTo>
                <a:lnTo>
                  <a:pt x="0" y="0"/>
                </a:lnTo>
              </a:path>
            </a:pathLst>
          </a:custGeom>
          <a:ln w="19812">
            <a:solidFill>
              <a:srgbClr val="000000"/>
            </a:solidFill>
          </a:ln>
        </p:spPr>
        <p:txBody>
          <a:bodyPr wrap="square" lIns="0" tIns="0" rIns="0" bIns="0" rtlCol="0"/>
          <a:lstStyle/>
          <a:p>
            <a:endParaRPr/>
          </a:p>
        </p:txBody>
      </p:sp>
      <p:sp>
        <p:nvSpPr>
          <p:cNvPr id="38" name="object 7">
            <a:extLst>
              <a:ext uri="{FF2B5EF4-FFF2-40B4-BE49-F238E27FC236}">
                <a16:creationId xmlns:a16="http://schemas.microsoft.com/office/drawing/2014/main" id="{9765BDBF-DAB7-4D61-9254-95309CE0A9D6}"/>
              </a:ext>
            </a:extLst>
          </p:cNvPr>
          <p:cNvSpPr/>
          <p:nvPr/>
        </p:nvSpPr>
        <p:spPr>
          <a:xfrm>
            <a:off x="1981961" y="3429761"/>
            <a:ext cx="1295400" cy="1600200"/>
          </a:xfrm>
          <a:custGeom>
            <a:avLst/>
            <a:gdLst/>
            <a:ahLst/>
            <a:cxnLst/>
            <a:rect l="l" t="t" r="r" b="b"/>
            <a:pathLst>
              <a:path w="1295400" h="1600200">
                <a:moveTo>
                  <a:pt x="0" y="1600200"/>
                </a:moveTo>
                <a:lnTo>
                  <a:pt x="1295400" y="0"/>
                </a:lnTo>
              </a:path>
            </a:pathLst>
          </a:custGeom>
          <a:ln w="19812">
            <a:solidFill>
              <a:srgbClr val="000000"/>
            </a:solidFill>
          </a:ln>
        </p:spPr>
        <p:txBody>
          <a:bodyPr wrap="square" lIns="0" tIns="0" rIns="0" bIns="0" rtlCol="0"/>
          <a:lstStyle/>
          <a:p>
            <a:endParaRPr/>
          </a:p>
        </p:txBody>
      </p:sp>
      <p:sp>
        <p:nvSpPr>
          <p:cNvPr id="39" name="object 8">
            <a:extLst>
              <a:ext uri="{FF2B5EF4-FFF2-40B4-BE49-F238E27FC236}">
                <a16:creationId xmlns:a16="http://schemas.microsoft.com/office/drawing/2014/main" id="{A939F8D4-4C72-40F5-A325-3D52787482DF}"/>
              </a:ext>
            </a:extLst>
          </p:cNvPr>
          <p:cNvSpPr/>
          <p:nvPr/>
        </p:nvSpPr>
        <p:spPr>
          <a:xfrm>
            <a:off x="4741057" y="3429761"/>
            <a:ext cx="1295400" cy="1600200"/>
          </a:xfrm>
          <a:custGeom>
            <a:avLst/>
            <a:gdLst/>
            <a:ahLst/>
            <a:cxnLst/>
            <a:rect l="l" t="t" r="r" b="b"/>
            <a:pathLst>
              <a:path w="1295400" h="1600200">
                <a:moveTo>
                  <a:pt x="0" y="1600200"/>
                </a:moveTo>
                <a:lnTo>
                  <a:pt x="1295400" y="0"/>
                </a:lnTo>
              </a:path>
            </a:pathLst>
          </a:custGeom>
          <a:ln w="19812">
            <a:solidFill>
              <a:srgbClr val="000000"/>
            </a:solidFill>
          </a:ln>
        </p:spPr>
        <p:txBody>
          <a:bodyPr wrap="square" lIns="0" tIns="0" rIns="0" bIns="0" rtlCol="0"/>
          <a:lstStyle/>
          <a:p>
            <a:endParaRPr/>
          </a:p>
        </p:txBody>
      </p:sp>
      <p:sp>
        <p:nvSpPr>
          <p:cNvPr id="41" name="object 10">
            <a:extLst>
              <a:ext uri="{FF2B5EF4-FFF2-40B4-BE49-F238E27FC236}">
                <a16:creationId xmlns:a16="http://schemas.microsoft.com/office/drawing/2014/main" id="{149D2C7D-C4F5-4705-A24B-D7FDE9A7780D}"/>
              </a:ext>
            </a:extLst>
          </p:cNvPr>
          <p:cNvSpPr txBox="1"/>
          <p:nvPr/>
        </p:nvSpPr>
        <p:spPr>
          <a:xfrm>
            <a:off x="2214756" y="1104660"/>
            <a:ext cx="838200" cy="273050"/>
          </a:xfrm>
          <a:prstGeom prst="rect">
            <a:avLst/>
          </a:prstGeom>
          <a:solidFill>
            <a:srgbClr val="FFFF99"/>
          </a:solidFill>
        </p:spPr>
        <p:txBody>
          <a:bodyPr vert="horz" wrap="square" lIns="0" tIns="41910" rIns="0" bIns="0" rtlCol="0">
            <a:spAutoFit/>
          </a:bodyPr>
          <a:lstStyle/>
          <a:p>
            <a:pPr marL="91440">
              <a:lnSpc>
                <a:spcPct val="100000"/>
              </a:lnSpc>
              <a:spcBef>
                <a:spcPts val="330"/>
              </a:spcBef>
            </a:pPr>
            <a:r>
              <a:rPr sz="1200" spc="-5" dirty="0">
                <a:latin typeface="Arial"/>
                <a:cs typeface="Arial"/>
              </a:rPr>
              <a:t>People</a:t>
            </a:r>
            <a:endParaRPr sz="1200">
              <a:latin typeface="Arial"/>
              <a:cs typeface="Arial"/>
            </a:endParaRPr>
          </a:p>
        </p:txBody>
      </p:sp>
      <p:sp>
        <p:nvSpPr>
          <p:cNvPr id="42" name="object 11">
            <a:extLst>
              <a:ext uri="{FF2B5EF4-FFF2-40B4-BE49-F238E27FC236}">
                <a16:creationId xmlns:a16="http://schemas.microsoft.com/office/drawing/2014/main" id="{4BA06649-AEBA-4A6A-AF46-CC2FC7544A8E}"/>
              </a:ext>
            </a:extLst>
          </p:cNvPr>
          <p:cNvSpPr txBox="1"/>
          <p:nvPr/>
        </p:nvSpPr>
        <p:spPr>
          <a:xfrm>
            <a:off x="6440997" y="1104660"/>
            <a:ext cx="838200" cy="273050"/>
          </a:xfrm>
          <a:prstGeom prst="rect">
            <a:avLst/>
          </a:prstGeom>
          <a:solidFill>
            <a:srgbClr val="FFFF99"/>
          </a:solidFill>
        </p:spPr>
        <p:txBody>
          <a:bodyPr vert="horz" wrap="square" lIns="0" tIns="41910" rIns="0" bIns="0" rtlCol="0">
            <a:spAutoFit/>
          </a:bodyPr>
          <a:lstStyle/>
          <a:p>
            <a:pPr marL="92075">
              <a:lnSpc>
                <a:spcPct val="100000"/>
              </a:lnSpc>
              <a:spcBef>
                <a:spcPts val="330"/>
              </a:spcBef>
            </a:pPr>
            <a:r>
              <a:rPr sz="1200" dirty="0">
                <a:latin typeface="Arial"/>
                <a:cs typeface="Arial"/>
              </a:rPr>
              <a:t>Method</a:t>
            </a:r>
            <a:endParaRPr sz="1200">
              <a:latin typeface="Arial"/>
              <a:cs typeface="Arial"/>
            </a:endParaRPr>
          </a:p>
        </p:txBody>
      </p:sp>
      <p:sp>
        <p:nvSpPr>
          <p:cNvPr id="43" name="object 12">
            <a:extLst>
              <a:ext uri="{FF2B5EF4-FFF2-40B4-BE49-F238E27FC236}">
                <a16:creationId xmlns:a16="http://schemas.microsoft.com/office/drawing/2014/main" id="{58070630-78F5-4E93-B11A-ECCBF6214B55}"/>
              </a:ext>
            </a:extLst>
          </p:cNvPr>
          <p:cNvSpPr txBox="1"/>
          <p:nvPr/>
        </p:nvSpPr>
        <p:spPr>
          <a:xfrm>
            <a:off x="7118854" y="5137403"/>
            <a:ext cx="762000" cy="273050"/>
          </a:xfrm>
          <a:prstGeom prst="rect">
            <a:avLst/>
          </a:prstGeom>
          <a:solidFill>
            <a:srgbClr val="FFFF99"/>
          </a:solidFill>
        </p:spPr>
        <p:txBody>
          <a:bodyPr vert="horz" wrap="square" lIns="0" tIns="42544" rIns="0" bIns="0" rtlCol="0">
            <a:spAutoFit/>
          </a:bodyPr>
          <a:lstStyle/>
          <a:p>
            <a:pPr marL="92075">
              <a:lnSpc>
                <a:spcPct val="100000"/>
              </a:lnSpc>
              <a:spcBef>
                <a:spcPts val="334"/>
              </a:spcBef>
            </a:pPr>
            <a:r>
              <a:rPr sz="1200" spc="-5" dirty="0">
                <a:latin typeface="Arial"/>
                <a:cs typeface="Arial"/>
              </a:rPr>
              <a:t>Material</a:t>
            </a:r>
            <a:endParaRPr sz="1200" dirty="0">
              <a:latin typeface="Arial"/>
              <a:cs typeface="Arial"/>
            </a:endParaRPr>
          </a:p>
        </p:txBody>
      </p:sp>
      <p:sp>
        <p:nvSpPr>
          <p:cNvPr id="44" name="object 13">
            <a:extLst>
              <a:ext uri="{FF2B5EF4-FFF2-40B4-BE49-F238E27FC236}">
                <a16:creationId xmlns:a16="http://schemas.microsoft.com/office/drawing/2014/main" id="{DA0FB559-3016-4F1A-825C-693D65863EE2}"/>
              </a:ext>
            </a:extLst>
          </p:cNvPr>
          <p:cNvSpPr/>
          <p:nvPr/>
        </p:nvSpPr>
        <p:spPr>
          <a:xfrm>
            <a:off x="7500615" y="3429761"/>
            <a:ext cx="1295400" cy="1600200"/>
          </a:xfrm>
          <a:custGeom>
            <a:avLst/>
            <a:gdLst/>
            <a:ahLst/>
            <a:cxnLst/>
            <a:rect l="l" t="t" r="r" b="b"/>
            <a:pathLst>
              <a:path w="1295400" h="1600200">
                <a:moveTo>
                  <a:pt x="0" y="1600200"/>
                </a:moveTo>
                <a:lnTo>
                  <a:pt x="1295400" y="0"/>
                </a:lnTo>
              </a:path>
            </a:pathLst>
          </a:custGeom>
          <a:ln w="19812">
            <a:solidFill>
              <a:srgbClr val="000000"/>
            </a:solidFill>
          </a:ln>
        </p:spPr>
        <p:txBody>
          <a:bodyPr wrap="square" lIns="0" tIns="0" rIns="0" bIns="0" rtlCol="0"/>
          <a:lstStyle/>
          <a:p>
            <a:endParaRPr/>
          </a:p>
        </p:txBody>
      </p:sp>
      <p:sp>
        <p:nvSpPr>
          <p:cNvPr id="45" name="object 14">
            <a:extLst>
              <a:ext uri="{FF2B5EF4-FFF2-40B4-BE49-F238E27FC236}">
                <a16:creationId xmlns:a16="http://schemas.microsoft.com/office/drawing/2014/main" id="{100BF8B9-21B5-409E-831D-D88441006B51}"/>
              </a:ext>
            </a:extLst>
          </p:cNvPr>
          <p:cNvSpPr txBox="1"/>
          <p:nvPr/>
        </p:nvSpPr>
        <p:spPr>
          <a:xfrm>
            <a:off x="4283096" y="5137403"/>
            <a:ext cx="1066800" cy="273050"/>
          </a:xfrm>
          <a:prstGeom prst="rect">
            <a:avLst/>
          </a:prstGeom>
          <a:solidFill>
            <a:srgbClr val="FFFF99"/>
          </a:solidFill>
        </p:spPr>
        <p:txBody>
          <a:bodyPr vert="horz" wrap="square" lIns="0" tIns="42544" rIns="0" bIns="0" rtlCol="0">
            <a:spAutoFit/>
          </a:bodyPr>
          <a:lstStyle/>
          <a:p>
            <a:pPr marL="92075">
              <a:lnSpc>
                <a:spcPct val="100000"/>
              </a:lnSpc>
              <a:spcBef>
                <a:spcPts val="334"/>
              </a:spcBef>
            </a:pPr>
            <a:r>
              <a:rPr sz="1200" spc="-5" dirty="0">
                <a:latin typeface="Arial"/>
                <a:cs typeface="Arial"/>
              </a:rPr>
              <a:t>Environment</a:t>
            </a:r>
            <a:endParaRPr sz="1200">
              <a:latin typeface="Arial"/>
              <a:cs typeface="Arial"/>
            </a:endParaRPr>
          </a:p>
        </p:txBody>
      </p:sp>
      <p:sp>
        <p:nvSpPr>
          <p:cNvPr id="46" name="object 15">
            <a:extLst>
              <a:ext uri="{FF2B5EF4-FFF2-40B4-BE49-F238E27FC236}">
                <a16:creationId xmlns:a16="http://schemas.microsoft.com/office/drawing/2014/main" id="{1A38E616-74DB-4E9A-A28A-E4B201D3983A}"/>
              </a:ext>
            </a:extLst>
          </p:cNvPr>
          <p:cNvSpPr txBox="1"/>
          <p:nvPr/>
        </p:nvSpPr>
        <p:spPr>
          <a:xfrm>
            <a:off x="1524000" y="5137403"/>
            <a:ext cx="838200" cy="273050"/>
          </a:xfrm>
          <a:prstGeom prst="rect">
            <a:avLst/>
          </a:prstGeom>
          <a:solidFill>
            <a:srgbClr val="FFFF99"/>
          </a:solidFill>
        </p:spPr>
        <p:txBody>
          <a:bodyPr vert="horz" wrap="square" lIns="0" tIns="42544" rIns="0" bIns="0" rtlCol="0">
            <a:spAutoFit/>
          </a:bodyPr>
          <a:lstStyle/>
          <a:p>
            <a:pPr marL="91440">
              <a:lnSpc>
                <a:spcPct val="100000"/>
              </a:lnSpc>
              <a:spcBef>
                <a:spcPts val="334"/>
              </a:spcBef>
            </a:pPr>
            <a:r>
              <a:rPr sz="1200" spc="-5" dirty="0">
                <a:latin typeface="Arial"/>
                <a:cs typeface="Arial"/>
              </a:rPr>
              <a:t>Machine</a:t>
            </a:r>
            <a:endParaRPr sz="1200">
              <a:latin typeface="Arial"/>
              <a:cs typeface="Arial"/>
            </a:endParaRPr>
          </a:p>
        </p:txBody>
      </p:sp>
      <p:sp>
        <p:nvSpPr>
          <p:cNvPr id="47" name="object 16">
            <a:extLst>
              <a:ext uri="{FF2B5EF4-FFF2-40B4-BE49-F238E27FC236}">
                <a16:creationId xmlns:a16="http://schemas.microsoft.com/office/drawing/2014/main" id="{91A58A2B-8CAF-4BB3-AD25-491EC02A831A}"/>
              </a:ext>
            </a:extLst>
          </p:cNvPr>
          <p:cNvSpPr txBox="1"/>
          <p:nvPr/>
        </p:nvSpPr>
        <p:spPr>
          <a:xfrm>
            <a:off x="1569185" y="2499442"/>
            <a:ext cx="2049221" cy="184666"/>
          </a:xfrm>
          <a:prstGeom prst="rect">
            <a:avLst/>
          </a:prstGeom>
        </p:spPr>
        <p:txBody>
          <a:bodyPr vert="horz" wrap="square" lIns="0" tIns="0" rIns="0" bIns="0" rtlCol="0">
            <a:spAutoFit/>
          </a:bodyPr>
          <a:lstStyle/>
          <a:p>
            <a:pPr marL="12700">
              <a:lnSpc>
                <a:spcPct val="100000"/>
              </a:lnSpc>
            </a:pPr>
            <a:r>
              <a:rPr lang="en-US" sz="1200" u="sng" spc="5" dirty="0">
                <a:cs typeface="Times New Roman"/>
              </a:rPr>
              <a:t>Documentation provided late</a:t>
            </a:r>
            <a:endParaRPr sz="1200" dirty="0">
              <a:cs typeface="Times New Roman"/>
            </a:endParaRPr>
          </a:p>
        </p:txBody>
      </p:sp>
      <p:sp>
        <p:nvSpPr>
          <p:cNvPr id="48" name="object 17">
            <a:extLst>
              <a:ext uri="{FF2B5EF4-FFF2-40B4-BE49-F238E27FC236}">
                <a16:creationId xmlns:a16="http://schemas.microsoft.com/office/drawing/2014/main" id="{50BF12D5-BE8F-4247-B18D-4EF2B333F002}"/>
              </a:ext>
            </a:extLst>
          </p:cNvPr>
          <p:cNvSpPr txBox="1"/>
          <p:nvPr/>
        </p:nvSpPr>
        <p:spPr>
          <a:xfrm>
            <a:off x="2081759" y="2737829"/>
            <a:ext cx="1880702" cy="184666"/>
          </a:xfrm>
          <a:prstGeom prst="rect">
            <a:avLst/>
          </a:prstGeom>
        </p:spPr>
        <p:txBody>
          <a:bodyPr vert="horz" wrap="square" lIns="0" tIns="0" rIns="0" bIns="0" rtlCol="0">
            <a:spAutoFit/>
          </a:bodyPr>
          <a:lstStyle/>
          <a:p>
            <a:pPr marL="12700">
              <a:lnSpc>
                <a:spcPct val="100000"/>
              </a:lnSpc>
            </a:pPr>
            <a:r>
              <a:rPr lang="en-US" sz="1200" u="sng" spc="-5" dirty="0">
                <a:cs typeface="Times New Roman"/>
              </a:rPr>
              <a:t>Bid manager on vacation</a:t>
            </a:r>
            <a:endParaRPr sz="1200" dirty="0">
              <a:cs typeface="Times New Roman"/>
            </a:endParaRPr>
          </a:p>
        </p:txBody>
      </p:sp>
      <p:sp>
        <p:nvSpPr>
          <p:cNvPr id="49" name="object 18">
            <a:extLst>
              <a:ext uri="{FF2B5EF4-FFF2-40B4-BE49-F238E27FC236}">
                <a16:creationId xmlns:a16="http://schemas.microsoft.com/office/drawing/2014/main" id="{49A9EECC-9F98-42A3-80B4-F64B0D13DEC8}"/>
              </a:ext>
            </a:extLst>
          </p:cNvPr>
          <p:cNvSpPr txBox="1"/>
          <p:nvPr/>
        </p:nvSpPr>
        <p:spPr>
          <a:xfrm>
            <a:off x="2529019" y="2974973"/>
            <a:ext cx="1959430" cy="184666"/>
          </a:xfrm>
          <a:prstGeom prst="rect">
            <a:avLst/>
          </a:prstGeom>
        </p:spPr>
        <p:txBody>
          <a:bodyPr vert="horz" wrap="square" lIns="0" tIns="0" rIns="0" bIns="0" rtlCol="0">
            <a:spAutoFit/>
          </a:bodyPr>
          <a:lstStyle/>
          <a:p>
            <a:pPr marL="12700">
              <a:lnSpc>
                <a:spcPct val="100000"/>
              </a:lnSpc>
            </a:pPr>
            <a:r>
              <a:rPr lang="en-US" sz="1200" u="sng" spc="-10" dirty="0">
                <a:cs typeface="Times New Roman"/>
              </a:rPr>
              <a:t>Multiple submissions</a:t>
            </a:r>
            <a:endParaRPr sz="1200" dirty="0">
              <a:cs typeface="Times New Roman"/>
            </a:endParaRPr>
          </a:p>
        </p:txBody>
      </p:sp>
      <p:sp>
        <p:nvSpPr>
          <p:cNvPr id="50" name="object 19">
            <a:extLst>
              <a:ext uri="{FF2B5EF4-FFF2-40B4-BE49-F238E27FC236}">
                <a16:creationId xmlns:a16="http://schemas.microsoft.com/office/drawing/2014/main" id="{E8A72410-7528-4603-9D9D-14F50EF060FC}"/>
              </a:ext>
            </a:extLst>
          </p:cNvPr>
          <p:cNvSpPr txBox="1"/>
          <p:nvPr/>
        </p:nvSpPr>
        <p:spPr>
          <a:xfrm>
            <a:off x="2248390" y="3216897"/>
            <a:ext cx="1867171" cy="184666"/>
          </a:xfrm>
          <a:prstGeom prst="rect">
            <a:avLst/>
          </a:prstGeom>
        </p:spPr>
        <p:txBody>
          <a:bodyPr vert="horz" wrap="square" lIns="0" tIns="0" rIns="0" bIns="0" rtlCol="0">
            <a:spAutoFit/>
          </a:bodyPr>
          <a:lstStyle/>
          <a:p>
            <a:pPr marL="12700">
              <a:lnSpc>
                <a:spcPct val="100000"/>
              </a:lnSpc>
            </a:pPr>
            <a:r>
              <a:rPr lang="en-US" sz="1200" u="sng" spc="-5" dirty="0">
                <a:cs typeface="Times New Roman"/>
              </a:rPr>
              <a:t>Multiple quote submissions</a:t>
            </a:r>
            <a:endParaRPr sz="1200" dirty="0">
              <a:cs typeface="Times New Roman"/>
            </a:endParaRPr>
          </a:p>
        </p:txBody>
      </p:sp>
      <p:sp>
        <p:nvSpPr>
          <p:cNvPr id="52" name="object 21">
            <a:extLst>
              <a:ext uri="{FF2B5EF4-FFF2-40B4-BE49-F238E27FC236}">
                <a16:creationId xmlns:a16="http://schemas.microsoft.com/office/drawing/2014/main" id="{86E60B96-1015-43C5-A47F-79ECB53D6C59}"/>
              </a:ext>
            </a:extLst>
          </p:cNvPr>
          <p:cNvSpPr txBox="1"/>
          <p:nvPr/>
        </p:nvSpPr>
        <p:spPr>
          <a:xfrm>
            <a:off x="1070692" y="1608510"/>
            <a:ext cx="2706435" cy="184666"/>
          </a:xfrm>
          <a:prstGeom prst="rect">
            <a:avLst/>
          </a:prstGeom>
        </p:spPr>
        <p:txBody>
          <a:bodyPr vert="horz" wrap="square" lIns="0" tIns="0" rIns="0" bIns="0" rtlCol="0">
            <a:spAutoFit/>
          </a:bodyPr>
          <a:lstStyle/>
          <a:p>
            <a:pPr marL="12700" marR="739140"/>
            <a:r>
              <a:rPr lang="en-US" sz="1200" u="sng" spc="-5" dirty="0">
                <a:cs typeface="Times New Roman"/>
              </a:rPr>
              <a:t>Missing Customer address</a:t>
            </a:r>
            <a:endParaRPr sz="1200" dirty="0">
              <a:cs typeface="Times New Roman"/>
            </a:endParaRPr>
          </a:p>
        </p:txBody>
      </p:sp>
      <p:sp>
        <p:nvSpPr>
          <p:cNvPr id="53" name="object 22">
            <a:extLst>
              <a:ext uri="{FF2B5EF4-FFF2-40B4-BE49-F238E27FC236}">
                <a16:creationId xmlns:a16="http://schemas.microsoft.com/office/drawing/2014/main" id="{E42CD41B-2D1B-4E7A-9B11-206709FD7134}"/>
              </a:ext>
            </a:extLst>
          </p:cNvPr>
          <p:cNvSpPr txBox="1"/>
          <p:nvPr/>
        </p:nvSpPr>
        <p:spPr>
          <a:xfrm>
            <a:off x="1303650" y="1840577"/>
            <a:ext cx="1740899" cy="184666"/>
          </a:xfrm>
          <a:prstGeom prst="rect">
            <a:avLst/>
          </a:prstGeom>
        </p:spPr>
        <p:txBody>
          <a:bodyPr vert="horz" wrap="square" lIns="0" tIns="0" rIns="0" bIns="0" rtlCol="0">
            <a:spAutoFit/>
          </a:bodyPr>
          <a:lstStyle/>
          <a:p>
            <a:pPr marL="12700">
              <a:lnSpc>
                <a:spcPct val="100000"/>
              </a:lnSpc>
            </a:pPr>
            <a:r>
              <a:rPr lang="en-US" sz="1200" u="sng" spc="-10" dirty="0">
                <a:cs typeface="Times New Roman"/>
              </a:rPr>
              <a:t>Missing seller information</a:t>
            </a:r>
            <a:endParaRPr sz="1200" dirty="0">
              <a:cs typeface="Times New Roman"/>
            </a:endParaRPr>
          </a:p>
        </p:txBody>
      </p:sp>
      <p:sp>
        <p:nvSpPr>
          <p:cNvPr id="54" name="object 23">
            <a:extLst>
              <a:ext uri="{FF2B5EF4-FFF2-40B4-BE49-F238E27FC236}">
                <a16:creationId xmlns:a16="http://schemas.microsoft.com/office/drawing/2014/main" id="{EC7E6F5C-D811-486A-89DD-EF6540689C36}"/>
              </a:ext>
            </a:extLst>
          </p:cNvPr>
          <p:cNvSpPr txBox="1"/>
          <p:nvPr/>
        </p:nvSpPr>
        <p:spPr>
          <a:xfrm>
            <a:off x="7182444" y="3489752"/>
            <a:ext cx="1528331" cy="184666"/>
          </a:xfrm>
          <a:prstGeom prst="rect">
            <a:avLst/>
          </a:prstGeom>
        </p:spPr>
        <p:txBody>
          <a:bodyPr vert="horz" wrap="square" lIns="0" tIns="0" rIns="0" bIns="0" rtlCol="0">
            <a:spAutoFit/>
          </a:bodyPr>
          <a:lstStyle/>
          <a:p>
            <a:pPr marL="12700">
              <a:lnSpc>
                <a:spcPct val="100000"/>
              </a:lnSpc>
            </a:pPr>
            <a:r>
              <a:rPr lang="en-US" sz="1200" u="sng" spc="-10" dirty="0">
                <a:cs typeface="Times New Roman"/>
              </a:rPr>
              <a:t>Configuration changed</a:t>
            </a:r>
            <a:endParaRPr sz="1200" dirty="0">
              <a:cs typeface="Times New Roman"/>
            </a:endParaRPr>
          </a:p>
        </p:txBody>
      </p:sp>
      <p:sp>
        <p:nvSpPr>
          <p:cNvPr id="55" name="object 24">
            <a:extLst>
              <a:ext uri="{FF2B5EF4-FFF2-40B4-BE49-F238E27FC236}">
                <a16:creationId xmlns:a16="http://schemas.microsoft.com/office/drawing/2014/main" id="{CC2F699D-1012-4ACE-9951-284304F7471F}"/>
              </a:ext>
            </a:extLst>
          </p:cNvPr>
          <p:cNvSpPr txBox="1"/>
          <p:nvPr/>
        </p:nvSpPr>
        <p:spPr>
          <a:xfrm>
            <a:off x="2146069" y="2059821"/>
            <a:ext cx="1926321" cy="184666"/>
          </a:xfrm>
          <a:prstGeom prst="rect">
            <a:avLst/>
          </a:prstGeom>
        </p:spPr>
        <p:txBody>
          <a:bodyPr vert="horz" wrap="square" lIns="0" tIns="0" rIns="0" bIns="0" rtlCol="0">
            <a:spAutoFit/>
          </a:bodyPr>
          <a:lstStyle/>
          <a:p>
            <a:pPr marL="12700">
              <a:lnSpc>
                <a:spcPct val="100000"/>
              </a:lnSpc>
            </a:pPr>
            <a:r>
              <a:rPr lang="en-US" sz="1200" u="sng" dirty="0">
                <a:cs typeface="Times New Roman"/>
              </a:rPr>
              <a:t>Error in address</a:t>
            </a:r>
            <a:endParaRPr sz="1200" dirty="0">
              <a:cs typeface="Times New Roman"/>
            </a:endParaRPr>
          </a:p>
        </p:txBody>
      </p:sp>
      <p:sp>
        <p:nvSpPr>
          <p:cNvPr id="56" name="object 25">
            <a:extLst>
              <a:ext uri="{FF2B5EF4-FFF2-40B4-BE49-F238E27FC236}">
                <a16:creationId xmlns:a16="http://schemas.microsoft.com/office/drawing/2014/main" id="{D808F6D0-C0AE-4525-8672-1BED5E3200B9}"/>
              </a:ext>
            </a:extLst>
          </p:cNvPr>
          <p:cNvSpPr txBox="1"/>
          <p:nvPr/>
        </p:nvSpPr>
        <p:spPr>
          <a:xfrm>
            <a:off x="6373591" y="3228202"/>
            <a:ext cx="2011340" cy="184666"/>
          </a:xfrm>
          <a:prstGeom prst="rect">
            <a:avLst/>
          </a:prstGeom>
        </p:spPr>
        <p:txBody>
          <a:bodyPr vert="horz" wrap="square" lIns="0" tIns="0" rIns="0" bIns="0" rtlCol="0">
            <a:spAutoFit/>
          </a:bodyPr>
          <a:lstStyle/>
          <a:p>
            <a:pPr marL="12700" marR="5080">
              <a:lnSpc>
                <a:spcPct val="100000"/>
              </a:lnSpc>
            </a:pPr>
            <a:r>
              <a:rPr lang="en-US" sz="1200" u="sng" spc="-5" dirty="0">
                <a:cs typeface="Times New Roman"/>
              </a:rPr>
              <a:t>Missing configuration details</a:t>
            </a:r>
            <a:endParaRPr sz="1200" dirty="0">
              <a:cs typeface="Times New Roman"/>
            </a:endParaRPr>
          </a:p>
        </p:txBody>
      </p:sp>
      <p:sp>
        <p:nvSpPr>
          <p:cNvPr id="57" name="object 26">
            <a:extLst>
              <a:ext uri="{FF2B5EF4-FFF2-40B4-BE49-F238E27FC236}">
                <a16:creationId xmlns:a16="http://schemas.microsoft.com/office/drawing/2014/main" id="{269DC64B-A3A1-461E-B32B-F74CBED3FFF2}"/>
              </a:ext>
            </a:extLst>
          </p:cNvPr>
          <p:cNvSpPr txBox="1"/>
          <p:nvPr/>
        </p:nvSpPr>
        <p:spPr>
          <a:xfrm>
            <a:off x="4881244" y="3489752"/>
            <a:ext cx="1601208" cy="184666"/>
          </a:xfrm>
          <a:prstGeom prst="rect">
            <a:avLst/>
          </a:prstGeom>
        </p:spPr>
        <p:txBody>
          <a:bodyPr vert="horz" wrap="square" lIns="0" tIns="0" rIns="0" bIns="0" rtlCol="0">
            <a:spAutoFit/>
          </a:bodyPr>
          <a:lstStyle/>
          <a:p>
            <a:pPr marL="12700">
              <a:lnSpc>
                <a:spcPct val="100000"/>
              </a:lnSpc>
            </a:pPr>
            <a:r>
              <a:rPr lang="en-US" sz="1200" u="sng" spc="-10" dirty="0">
                <a:cs typeface="Times New Roman"/>
              </a:rPr>
              <a:t>System outage</a:t>
            </a:r>
            <a:endParaRPr sz="1200" dirty="0">
              <a:cs typeface="Times New Roman"/>
            </a:endParaRPr>
          </a:p>
        </p:txBody>
      </p:sp>
      <p:sp>
        <p:nvSpPr>
          <p:cNvPr id="58" name="object 27">
            <a:extLst>
              <a:ext uri="{FF2B5EF4-FFF2-40B4-BE49-F238E27FC236}">
                <a16:creationId xmlns:a16="http://schemas.microsoft.com/office/drawing/2014/main" id="{3D00F154-832A-49FD-A095-1D572A7DC53F}"/>
              </a:ext>
            </a:extLst>
          </p:cNvPr>
          <p:cNvSpPr txBox="1"/>
          <p:nvPr/>
        </p:nvSpPr>
        <p:spPr>
          <a:xfrm>
            <a:off x="1803842" y="2286147"/>
            <a:ext cx="1690195" cy="184666"/>
          </a:xfrm>
          <a:prstGeom prst="rect">
            <a:avLst/>
          </a:prstGeom>
        </p:spPr>
        <p:txBody>
          <a:bodyPr vert="horz" wrap="square" lIns="0" tIns="0" rIns="0" bIns="0" rtlCol="0">
            <a:spAutoFit/>
          </a:bodyPr>
          <a:lstStyle/>
          <a:p>
            <a:pPr marL="12700">
              <a:lnSpc>
                <a:spcPct val="100000"/>
              </a:lnSpc>
            </a:pPr>
            <a:r>
              <a:rPr lang="en-US" sz="1200" u="sng" spc="-5" dirty="0">
                <a:cs typeface="Times New Roman"/>
              </a:rPr>
              <a:t>Incomplete information</a:t>
            </a:r>
            <a:endParaRPr sz="1200" dirty="0">
              <a:cs typeface="Times New Roman"/>
            </a:endParaRPr>
          </a:p>
        </p:txBody>
      </p:sp>
      <p:sp>
        <p:nvSpPr>
          <p:cNvPr id="59" name="object 28">
            <a:extLst>
              <a:ext uri="{FF2B5EF4-FFF2-40B4-BE49-F238E27FC236}">
                <a16:creationId xmlns:a16="http://schemas.microsoft.com/office/drawing/2014/main" id="{827BC0FE-911A-4C26-95E8-10F0D4B060A4}"/>
              </a:ext>
            </a:extLst>
          </p:cNvPr>
          <p:cNvSpPr txBox="1"/>
          <p:nvPr/>
        </p:nvSpPr>
        <p:spPr>
          <a:xfrm>
            <a:off x="6102228" y="2748362"/>
            <a:ext cx="1920057" cy="184666"/>
          </a:xfrm>
          <a:prstGeom prst="rect">
            <a:avLst/>
          </a:prstGeom>
        </p:spPr>
        <p:txBody>
          <a:bodyPr vert="horz" wrap="square" lIns="0" tIns="0" rIns="0" bIns="0" rtlCol="0">
            <a:spAutoFit/>
          </a:bodyPr>
          <a:lstStyle/>
          <a:p>
            <a:pPr marL="12700" marR="5080">
              <a:lnSpc>
                <a:spcPct val="100000"/>
              </a:lnSpc>
            </a:pPr>
            <a:r>
              <a:rPr lang="en-US" altLang="zh-TW" sz="1200" u="sng" spc="-5" dirty="0">
                <a:cs typeface="Times New Roman"/>
              </a:rPr>
              <a:t>Long  p</a:t>
            </a:r>
            <a:r>
              <a:rPr lang="en-US" sz="1200" u="sng" spc="-5" dirty="0">
                <a:cs typeface="Times New Roman"/>
              </a:rPr>
              <a:t>ricing approval time</a:t>
            </a:r>
            <a:endParaRPr sz="1200" dirty="0">
              <a:cs typeface="Times New Roman"/>
            </a:endParaRPr>
          </a:p>
        </p:txBody>
      </p:sp>
      <p:sp>
        <p:nvSpPr>
          <p:cNvPr id="62" name="object 31">
            <a:extLst>
              <a:ext uri="{FF2B5EF4-FFF2-40B4-BE49-F238E27FC236}">
                <a16:creationId xmlns:a16="http://schemas.microsoft.com/office/drawing/2014/main" id="{49A8E2E5-A012-4214-8138-85D16DB1D23B}"/>
              </a:ext>
            </a:extLst>
          </p:cNvPr>
          <p:cNvSpPr txBox="1"/>
          <p:nvPr/>
        </p:nvSpPr>
        <p:spPr>
          <a:xfrm>
            <a:off x="4056680" y="3701534"/>
            <a:ext cx="2126522" cy="184666"/>
          </a:xfrm>
          <a:prstGeom prst="rect">
            <a:avLst/>
          </a:prstGeom>
        </p:spPr>
        <p:txBody>
          <a:bodyPr vert="horz" wrap="square" lIns="0" tIns="0" rIns="0" bIns="0" rtlCol="0">
            <a:spAutoFit/>
          </a:bodyPr>
          <a:lstStyle/>
          <a:p>
            <a:pPr marL="12700">
              <a:lnSpc>
                <a:spcPct val="100000"/>
              </a:lnSpc>
            </a:pPr>
            <a:r>
              <a:rPr lang="en-US" sz="1200" u="sng" spc="-5" dirty="0">
                <a:cs typeface="Times New Roman"/>
              </a:rPr>
              <a:t>customer not in database</a:t>
            </a:r>
            <a:endParaRPr sz="1200" dirty="0">
              <a:cs typeface="Times New Roman"/>
            </a:endParaRPr>
          </a:p>
        </p:txBody>
      </p:sp>
      <p:sp>
        <p:nvSpPr>
          <p:cNvPr id="63" name="object 32">
            <a:extLst>
              <a:ext uri="{FF2B5EF4-FFF2-40B4-BE49-F238E27FC236}">
                <a16:creationId xmlns:a16="http://schemas.microsoft.com/office/drawing/2014/main" id="{6D7E5553-284C-47DE-98A7-AB49E72F5A22}"/>
              </a:ext>
            </a:extLst>
          </p:cNvPr>
          <p:cNvSpPr txBox="1"/>
          <p:nvPr/>
        </p:nvSpPr>
        <p:spPr>
          <a:xfrm>
            <a:off x="6363210" y="2991323"/>
            <a:ext cx="2518853" cy="184666"/>
          </a:xfrm>
          <a:prstGeom prst="rect">
            <a:avLst/>
          </a:prstGeom>
        </p:spPr>
        <p:txBody>
          <a:bodyPr vert="horz" wrap="square" lIns="0" tIns="0" rIns="0" bIns="0" rtlCol="0">
            <a:spAutoFit/>
          </a:bodyPr>
          <a:lstStyle/>
          <a:p>
            <a:pPr marL="12700">
              <a:lnSpc>
                <a:spcPct val="100000"/>
              </a:lnSpc>
            </a:pPr>
            <a:r>
              <a:rPr lang="en-US" altLang="zh-TW" sz="1200" u="sng" spc="-5" dirty="0">
                <a:cs typeface="Times New Roman"/>
              </a:rPr>
              <a:t>Long b</a:t>
            </a:r>
            <a:r>
              <a:rPr lang="en-US" sz="1200" u="sng" spc="-5" dirty="0">
                <a:cs typeface="Times New Roman"/>
              </a:rPr>
              <a:t>rand approval time</a:t>
            </a:r>
          </a:p>
        </p:txBody>
      </p:sp>
      <p:sp>
        <p:nvSpPr>
          <p:cNvPr id="64" name="object 33">
            <a:extLst>
              <a:ext uri="{FF2B5EF4-FFF2-40B4-BE49-F238E27FC236}">
                <a16:creationId xmlns:a16="http://schemas.microsoft.com/office/drawing/2014/main" id="{254F329A-BA1B-4329-BFEE-2822D64FE0DF}"/>
              </a:ext>
            </a:extLst>
          </p:cNvPr>
          <p:cNvSpPr/>
          <p:nvPr/>
        </p:nvSpPr>
        <p:spPr>
          <a:xfrm>
            <a:off x="378078" y="357520"/>
            <a:ext cx="11280521" cy="6007561"/>
          </a:xfrm>
          <a:custGeom>
            <a:avLst/>
            <a:gdLst/>
            <a:ahLst/>
            <a:cxnLst/>
            <a:rect l="l" t="t" r="r" b="b"/>
            <a:pathLst>
              <a:path w="7467600" h="4495800">
                <a:moveTo>
                  <a:pt x="0" y="4495800"/>
                </a:moveTo>
                <a:lnTo>
                  <a:pt x="7467600" y="4495800"/>
                </a:lnTo>
                <a:lnTo>
                  <a:pt x="7467600" y="0"/>
                </a:lnTo>
                <a:lnTo>
                  <a:pt x="0" y="0"/>
                </a:lnTo>
                <a:lnTo>
                  <a:pt x="0" y="4495800"/>
                </a:lnTo>
                <a:close/>
              </a:path>
            </a:pathLst>
          </a:custGeom>
          <a:ln w="28956">
            <a:solidFill>
              <a:srgbClr val="000000"/>
            </a:solidFill>
          </a:ln>
        </p:spPr>
        <p:txBody>
          <a:bodyPr wrap="square" lIns="0" tIns="0" rIns="0" bIns="0" rtlCol="0"/>
          <a:lstStyle/>
          <a:p>
            <a:endParaRPr/>
          </a:p>
        </p:txBody>
      </p:sp>
      <p:sp>
        <p:nvSpPr>
          <p:cNvPr id="35" name="object 4">
            <a:extLst>
              <a:ext uri="{FF2B5EF4-FFF2-40B4-BE49-F238E27FC236}">
                <a16:creationId xmlns:a16="http://schemas.microsoft.com/office/drawing/2014/main" id="{D6E5746B-4DE9-4983-A7EE-B46D53F172F6}"/>
              </a:ext>
            </a:extLst>
          </p:cNvPr>
          <p:cNvSpPr/>
          <p:nvPr/>
        </p:nvSpPr>
        <p:spPr>
          <a:xfrm>
            <a:off x="1295399" y="3342132"/>
            <a:ext cx="8398669" cy="174496"/>
          </a:xfrm>
          <a:custGeom>
            <a:avLst/>
            <a:gdLst/>
            <a:ahLst/>
            <a:cxnLst/>
            <a:rect l="l" t="t" r="r" b="b"/>
            <a:pathLst>
              <a:path w="5334000" h="173989">
                <a:moveTo>
                  <a:pt x="5160264" y="0"/>
                </a:moveTo>
                <a:lnTo>
                  <a:pt x="5160264" y="173735"/>
                </a:lnTo>
                <a:lnTo>
                  <a:pt x="5276088" y="115823"/>
                </a:lnTo>
                <a:lnTo>
                  <a:pt x="5189220" y="115823"/>
                </a:lnTo>
                <a:lnTo>
                  <a:pt x="5189220" y="57912"/>
                </a:lnTo>
                <a:lnTo>
                  <a:pt x="5276088" y="57912"/>
                </a:lnTo>
                <a:lnTo>
                  <a:pt x="5160264" y="0"/>
                </a:lnTo>
                <a:close/>
              </a:path>
              <a:path w="5334000" h="173989">
                <a:moveTo>
                  <a:pt x="5160264" y="57912"/>
                </a:moveTo>
                <a:lnTo>
                  <a:pt x="0" y="57912"/>
                </a:lnTo>
                <a:lnTo>
                  <a:pt x="0" y="115823"/>
                </a:lnTo>
                <a:lnTo>
                  <a:pt x="5160264" y="115823"/>
                </a:lnTo>
                <a:lnTo>
                  <a:pt x="5160264" y="57912"/>
                </a:lnTo>
                <a:close/>
              </a:path>
              <a:path w="5334000" h="173989">
                <a:moveTo>
                  <a:pt x="5276088" y="57912"/>
                </a:moveTo>
                <a:lnTo>
                  <a:pt x="5189220" y="57912"/>
                </a:lnTo>
                <a:lnTo>
                  <a:pt x="5189220" y="115823"/>
                </a:lnTo>
                <a:lnTo>
                  <a:pt x="5276088" y="115823"/>
                </a:lnTo>
                <a:lnTo>
                  <a:pt x="5334000" y="86867"/>
                </a:lnTo>
                <a:lnTo>
                  <a:pt x="5276088" y="57912"/>
                </a:lnTo>
                <a:close/>
              </a:path>
            </a:pathLst>
          </a:custGeom>
          <a:solidFill>
            <a:srgbClr val="FF3300"/>
          </a:solidFill>
        </p:spPr>
        <p:txBody>
          <a:bodyPr wrap="square" lIns="0" tIns="0" rIns="0" bIns="0" rtlCol="0"/>
          <a:lstStyle/>
          <a:p>
            <a:endParaRPr/>
          </a:p>
        </p:txBody>
      </p:sp>
      <p:sp>
        <p:nvSpPr>
          <p:cNvPr id="30" name="object 21">
            <a:extLst>
              <a:ext uri="{FF2B5EF4-FFF2-40B4-BE49-F238E27FC236}">
                <a16:creationId xmlns:a16="http://schemas.microsoft.com/office/drawing/2014/main" id="{EF68AE77-86AA-4A8C-865D-FE21D9605B01}"/>
              </a:ext>
            </a:extLst>
          </p:cNvPr>
          <p:cNvSpPr txBox="1"/>
          <p:nvPr/>
        </p:nvSpPr>
        <p:spPr>
          <a:xfrm>
            <a:off x="984275" y="1382184"/>
            <a:ext cx="3897032" cy="184666"/>
          </a:xfrm>
          <a:prstGeom prst="rect">
            <a:avLst/>
          </a:prstGeom>
        </p:spPr>
        <p:txBody>
          <a:bodyPr vert="horz" wrap="square" lIns="0" tIns="0" rIns="0" bIns="0" rtlCol="0">
            <a:spAutoFit/>
          </a:bodyPr>
          <a:lstStyle/>
          <a:p>
            <a:pPr marL="12700" marR="739140"/>
            <a:r>
              <a:rPr lang="en-US" altLang="zh-TW" sz="1200" u="sng" dirty="0">
                <a:solidFill>
                  <a:srgbClr val="000000"/>
                </a:solidFill>
                <a:ea typeface="新細明體" panose="02020500000000000000" pitchFamily="18" charset="-120"/>
              </a:rPr>
              <a:t>Error in address provided</a:t>
            </a:r>
            <a:endParaRPr lang="en-US" sz="1200" dirty="0">
              <a:cs typeface="Times New Roman"/>
            </a:endParaRPr>
          </a:p>
        </p:txBody>
      </p:sp>
      <p:sp>
        <p:nvSpPr>
          <p:cNvPr id="31" name="TextBox 30">
            <a:extLst>
              <a:ext uri="{FF2B5EF4-FFF2-40B4-BE49-F238E27FC236}">
                <a16:creationId xmlns:a16="http://schemas.microsoft.com/office/drawing/2014/main" id="{ABEF1383-A618-4834-AE87-9E50E820924F}"/>
              </a:ext>
            </a:extLst>
          </p:cNvPr>
          <p:cNvSpPr txBox="1"/>
          <p:nvPr/>
        </p:nvSpPr>
        <p:spPr>
          <a:xfrm>
            <a:off x="4056680" y="412938"/>
            <a:ext cx="3576337" cy="400110"/>
          </a:xfrm>
          <a:prstGeom prst="rect">
            <a:avLst/>
          </a:prstGeom>
          <a:noFill/>
        </p:spPr>
        <p:txBody>
          <a:bodyPr wrap="square" rtlCol="0">
            <a:spAutoFit/>
          </a:bodyPr>
          <a:lstStyle/>
          <a:p>
            <a:r>
              <a:rPr lang="en-US" altLang="zh-TW" sz="2000" b="1" dirty="0">
                <a:effectLst/>
                <a:latin typeface="+mj-lt"/>
                <a:ea typeface="新細明體" panose="02020500000000000000" pitchFamily="18" charset="-120"/>
                <a:cs typeface="Times New Roman" panose="02020603050405020304" pitchFamily="18" charset="0"/>
              </a:rPr>
              <a:t>Fishbone</a:t>
            </a:r>
            <a:r>
              <a:rPr lang="zh-TW" altLang="en-US" sz="2000" b="1" dirty="0">
                <a:effectLst/>
                <a:latin typeface="+mj-lt"/>
                <a:ea typeface="新細明體" panose="02020500000000000000" pitchFamily="18" charset="-120"/>
                <a:cs typeface="Times New Roman" panose="02020603050405020304" pitchFamily="18" charset="0"/>
              </a:rPr>
              <a:t> </a:t>
            </a:r>
            <a:r>
              <a:rPr lang="en-US" altLang="zh-TW" sz="2000" b="1" dirty="0">
                <a:effectLst/>
                <a:latin typeface="+mj-lt"/>
                <a:ea typeface="新細明體" panose="02020500000000000000" pitchFamily="18" charset="-120"/>
                <a:cs typeface="Times New Roman" panose="02020603050405020304" pitchFamily="18" charset="0"/>
              </a:rPr>
              <a:t>based on BSS feedback</a:t>
            </a:r>
            <a:endParaRPr lang="zh-TW" altLang="en-US" sz="2000" b="1" dirty="0">
              <a:latin typeface="+mj-lt"/>
            </a:endParaRPr>
          </a:p>
        </p:txBody>
      </p:sp>
      <p:sp>
        <p:nvSpPr>
          <p:cNvPr id="33" name="Rectangle 32">
            <a:extLst>
              <a:ext uri="{FF2B5EF4-FFF2-40B4-BE49-F238E27FC236}">
                <a16:creationId xmlns:a16="http://schemas.microsoft.com/office/drawing/2014/main" id="{EAB5C6AD-C5B6-4D23-9108-EF7C54EFC351}"/>
              </a:ext>
            </a:extLst>
          </p:cNvPr>
          <p:cNvSpPr/>
          <p:nvPr/>
        </p:nvSpPr>
        <p:spPr>
          <a:xfrm>
            <a:off x="9744254" y="2900343"/>
            <a:ext cx="1239201" cy="104384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TextBox 33">
            <a:extLst>
              <a:ext uri="{FF2B5EF4-FFF2-40B4-BE49-F238E27FC236}">
                <a16:creationId xmlns:a16="http://schemas.microsoft.com/office/drawing/2014/main" id="{60136B4B-AD2A-4C9F-8B73-96B9D972A689}"/>
              </a:ext>
            </a:extLst>
          </p:cNvPr>
          <p:cNvSpPr txBox="1"/>
          <p:nvPr/>
        </p:nvSpPr>
        <p:spPr>
          <a:xfrm>
            <a:off x="9706901" y="3115045"/>
            <a:ext cx="1317861" cy="584775"/>
          </a:xfrm>
          <a:prstGeom prst="rect">
            <a:avLst/>
          </a:prstGeom>
          <a:noFill/>
        </p:spPr>
        <p:txBody>
          <a:bodyPr wrap="none" rtlCol="0">
            <a:spAutoFit/>
          </a:bodyPr>
          <a:lstStyle/>
          <a:p>
            <a:r>
              <a:rPr lang="en-US" altLang="zh-TW" sz="1600" dirty="0"/>
              <a:t>Long cycle </a:t>
            </a:r>
          </a:p>
          <a:p>
            <a:r>
              <a:rPr lang="en-US" altLang="zh-TW" sz="1600" dirty="0"/>
              <a:t>time problem</a:t>
            </a:r>
            <a:endParaRPr lang="zh-TW" altLang="en-US" sz="1600" dirty="0"/>
          </a:p>
        </p:txBody>
      </p:sp>
    </p:spTree>
    <p:extLst>
      <p:ext uri="{BB962C8B-B14F-4D97-AF65-F5344CB8AC3E}">
        <p14:creationId xmlns:p14="http://schemas.microsoft.com/office/powerpoint/2010/main" val="68308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p:cTn id="11" dur="500" fill="hold"/>
                                        <p:tgtEl>
                                          <p:spTgt spid="37"/>
                                        </p:tgtEl>
                                        <p:attrNameLst>
                                          <p:attrName>ppt_w</p:attrName>
                                        </p:attrNameLst>
                                      </p:cBhvr>
                                      <p:tavLst>
                                        <p:tav tm="0">
                                          <p:val>
                                            <p:fltVal val="0"/>
                                          </p:val>
                                        </p:tav>
                                        <p:tav tm="100000">
                                          <p:val>
                                            <p:strVal val="#ppt_w"/>
                                          </p:val>
                                        </p:tav>
                                      </p:tavLst>
                                    </p:anim>
                                    <p:anim calcmode="lin" valueType="num">
                                      <p:cBhvr>
                                        <p:cTn id="12" dur="500" fill="hold"/>
                                        <p:tgtEl>
                                          <p:spTgt spid="37"/>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p:cTn id="23" dur="500" fill="hold"/>
                                        <p:tgtEl>
                                          <p:spTgt spid="41"/>
                                        </p:tgtEl>
                                        <p:attrNameLst>
                                          <p:attrName>ppt_w</p:attrName>
                                        </p:attrNameLst>
                                      </p:cBhvr>
                                      <p:tavLst>
                                        <p:tav tm="0">
                                          <p:val>
                                            <p:fltVal val="0"/>
                                          </p:val>
                                        </p:tav>
                                        <p:tav tm="100000">
                                          <p:val>
                                            <p:strVal val="#ppt_w"/>
                                          </p:val>
                                        </p:tav>
                                      </p:tavLst>
                                    </p:anim>
                                    <p:anim calcmode="lin" valueType="num">
                                      <p:cBhvr>
                                        <p:cTn id="24" dur="500" fill="hold"/>
                                        <p:tgtEl>
                                          <p:spTgt spid="41"/>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
                                          </p:val>
                                        </p:tav>
                                        <p:tav tm="100000">
                                          <p:val>
                                            <p:strVal val="#ppt_w"/>
                                          </p:val>
                                        </p:tav>
                                      </p:tavLst>
                                    </p:anim>
                                    <p:anim calcmode="lin" valueType="num">
                                      <p:cBhvr>
                                        <p:cTn id="32" dur="500" fill="hold"/>
                                        <p:tgtEl>
                                          <p:spTgt spid="43"/>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fill="hold"/>
                                        <p:tgtEl>
                                          <p:spTgt spid="44"/>
                                        </p:tgtEl>
                                        <p:attrNameLst>
                                          <p:attrName>ppt_w</p:attrName>
                                        </p:attrNameLst>
                                      </p:cBhvr>
                                      <p:tavLst>
                                        <p:tav tm="0">
                                          <p:val>
                                            <p:fltVal val="0"/>
                                          </p:val>
                                        </p:tav>
                                        <p:tav tm="100000">
                                          <p:val>
                                            <p:strVal val="#ppt_w"/>
                                          </p:val>
                                        </p:tav>
                                      </p:tavLst>
                                    </p:anim>
                                    <p:anim calcmode="lin" valueType="num">
                                      <p:cBhvr>
                                        <p:cTn id="36" dur="500" fill="hold"/>
                                        <p:tgtEl>
                                          <p:spTgt spid="44"/>
                                        </p:tgtEl>
                                        <p:attrNameLst>
                                          <p:attrName>ppt_h</p:attrName>
                                        </p:attrNameLst>
                                      </p:cBhvr>
                                      <p:tavLst>
                                        <p:tav tm="0">
                                          <p:val>
                                            <p:strVal val="#ppt_h"/>
                                          </p:val>
                                        </p:tav>
                                        <p:tav tm="100000">
                                          <p:val>
                                            <p:strVal val="#ppt_h"/>
                                          </p:val>
                                        </p:tav>
                                      </p:tavLst>
                                    </p:anim>
                                  </p:childTnLst>
                                </p:cTn>
                              </p:par>
                              <p:par>
                                <p:cTn id="37" presetID="17" presetClass="entr" presetSubtype="1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500" fill="hold"/>
                                        <p:tgtEl>
                                          <p:spTgt spid="45"/>
                                        </p:tgtEl>
                                        <p:attrNameLst>
                                          <p:attrName>ppt_w</p:attrName>
                                        </p:attrNameLst>
                                      </p:cBhvr>
                                      <p:tavLst>
                                        <p:tav tm="0">
                                          <p:val>
                                            <p:fltVal val="0"/>
                                          </p:val>
                                        </p:tav>
                                        <p:tav tm="100000">
                                          <p:val>
                                            <p:strVal val="#ppt_w"/>
                                          </p:val>
                                        </p:tav>
                                      </p:tavLst>
                                    </p:anim>
                                    <p:anim calcmode="lin" valueType="num">
                                      <p:cBhvr>
                                        <p:cTn id="40" dur="500" fill="hold"/>
                                        <p:tgtEl>
                                          <p:spTgt spid="45"/>
                                        </p:tgtEl>
                                        <p:attrNameLst>
                                          <p:attrName>ppt_h</p:attrName>
                                        </p:attrNameLst>
                                      </p:cBhvr>
                                      <p:tavLst>
                                        <p:tav tm="0">
                                          <p:val>
                                            <p:strVal val="#ppt_h"/>
                                          </p:val>
                                        </p:tav>
                                        <p:tav tm="100000">
                                          <p:val>
                                            <p:strVal val="#ppt_h"/>
                                          </p:val>
                                        </p:tav>
                                      </p:tavLst>
                                    </p:anim>
                                  </p:childTnLst>
                                </p:cTn>
                              </p:par>
                              <p:par>
                                <p:cTn id="41" presetID="17" presetClass="entr" presetSubtype="1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strVal val="#ppt_h"/>
                                          </p:val>
                                        </p:tav>
                                        <p:tav tm="100000">
                                          <p:val>
                                            <p:strVal val="#ppt_h"/>
                                          </p:val>
                                        </p:tav>
                                      </p:tavLst>
                                    </p:anim>
                                  </p:childTnLst>
                                </p:cTn>
                              </p:par>
                              <p:par>
                                <p:cTn id="45" presetID="17" presetClass="entr" presetSubtype="1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p:cTn id="47" dur="500" fill="hold"/>
                                        <p:tgtEl>
                                          <p:spTgt spid="47"/>
                                        </p:tgtEl>
                                        <p:attrNameLst>
                                          <p:attrName>ppt_w</p:attrName>
                                        </p:attrNameLst>
                                      </p:cBhvr>
                                      <p:tavLst>
                                        <p:tav tm="0">
                                          <p:val>
                                            <p:fltVal val="0"/>
                                          </p:val>
                                        </p:tav>
                                        <p:tav tm="100000">
                                          <p:val>
                                            <p:strVal val="#ppt_w"/>
                                          </p:val>
                                        </p:tav>
                                      </p:tavLst>
                                    </p:anim>
                                    <p:anim calcmode="lin" valueType="num">
                                      <p:cBhvr>
                                        <p:cTn id="48" dur="500" fill="hold"/>
                                        <p:tgtEl>
                                          <p:spTgt spid="47"/>
                                        </p:tgtEl>
                                        <p:attrNameLst>
                                          <p:attrName>ppt_h</p:attrName>
                                        </p:attrNameLst>
                                      </p:cBhvr>
                                      <p:tavLst>
                                        <p:tav tm="0">
                                          <p:val>
                                            <p:strVal val="#ppt_h"/>
                                          </p:val>
                                        </p:tav>
                                        <p:tav tm="100000">
                                          <p:val>
                                            <p:strVal val="#ppt_h"/>
                                          </p:val>
                                        </p:tav>
                                      </p:tavLst>
                                    </p:anim>
                                  </p:childTnLst>
                                </p:cTn>
                              </p:par>
                              <p:par>
                                <p:cTn id="49" presetID="17" presetClass="entr" presetSubtype="1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p:cTn id="51" dur="500" fill="hold"/>
                                        <p:tgtEl>
                                          <p:spTgt spid="48"/>
                                        </p:tgtEl>
                                        <p:attrNameLst>
                                          <p:attrName>ppt_w</p:attrName>
                                        </p:attrNameLst>
                                      </p:cBhvr>
                                      <p:tavLst>
                                        <p:tav tm="0">
                                          <p:val>
                                            <p:fltVal val="0"/>
                                          </p:val>
                                        </p:tav>
                                        <p:tav tm="100000">
                                          <p:val>
                                            <p:strVal val="#ppt_w"/>
                                          </p:val>
                                        </p:tav>
                                      </p:tavLst>
                                    </p:anim>
                                    <p:anim calcmode="lin" valueType="num">
                                      <p:cBhvr>
                                        <p:cTn id="52" dur="500" fill="hold"/>
                                        <p:tgtEl>
                                          <p:spTgt spid="48"/>
                                        </p:tgtEl>
                                        <p:attrNameLst>
                                          <p:attrName>ppt_h</p:attrName>
                                        </p:attrNameLst>
                                      </p:cBhvr>
                                      <p:tavLst>
                                        <p:tav tm="0">
                                          <p:val>
                                            <p:strVal val="#ppt_h"/>
                                          </p:val>
                                        </p:tav>
                                        <p:tav tm="100000">
                                          <p:val>
                                            <p:strVal val="#ppt_h"/>
                                          </p:val>
                                        </p:tav>
                                      </p:tavLst>
                                    </p:anim>
                                  </p:childTnLst>
                                </p:cTn>
                              </p:par>
                              <p:par>
                                <p:cTn id="53" presetID="17" presetClass="entr" presetSubtype="1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p:cTn id="55" dur="500" fill="hold"/>
                                        <p:tgtEl>
                                          <p:spTgt spid="49"/>
                                        </p:tgtEl>
                                        <p:attrNameLst>
                                          <p:attrName>ppt_w</p:attrName>
                                        </p:attrNameLst>
                                      </p:cBhvr>
                                      <p:tavLst>
                                        <p:tav tm="0">
                                          <p:val>
                                            <p:fltVal val="0"/>
                                          </p:val>
                                        </p:tav>
                                        <p:tav tm="100000">
                                          <p:val>
                                            <p:strVal val="#ppt_w"/>
                                          </p:val>
                                        </p:tav>
                                      </p:tavLst>
                                    </p:anim>
                                    <p:anim calcmode="lin" valueType="num">
                                      <p:cBhvr>
                                        <p:cTn id="56" dur="500" fill="hold"/>
                                        <p:tgtEl>
                                          <p:spTgt spid="49"/>
                                        </p:tgtEl>
                                        <p:attrNameLst>
                                          <p:attrName>ppt_h</p:attrName>
                                        </p:attrNameLst>
                                      </p:cBhvr>
                                      <p:tavLst>
                                        <p:tav tm="0">
                                          <p:val>
                                            <p:strVal val="#ppt_h"/>
                                          </p:val>
                                        </p:tav>
                                        <p:tav tm="100000">
                                          <p:val>
                                            <p:strVal val="#ppt_h"/>
                                          </p:val>
                                        </p:tav>
                                      </p:tavLst>
                                    </p:anim>
                                  </p:childTnLst>
                                </p:cTn>
                              </p:par>
                              <p:par>
                                <p:cTn id="57" presetID="17" presetClass="entr" presetSubtype="1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p:cTn id="59" dur="500" fill="hold"/>
                                        <p:tgtEl>
                                          <p:spTgt spid="50"/>
                                        </p:tgtEl>
                                        <p:attrNameLst>
                                          <p:attrName>ppt_w</p:attrName>
                                        </p:attrNameLst>
                                      </p:cBhvr>
                                      <p:tavLst>
                                        <p:tav tm="0">
                                          <p:val>
                                            <p:fltVal val="0"/>
                                          </p:val>
                                        </p:tav>
                                        <p:tav tm="100000">
                                          <p:val>
                                            <p:strVal val="#ppt_w"/>
                                          </p:val>
                                        </p:tav>
                                      </p:tavLst>
                                    </p:anim>
                                    <p:anim calcmode="lin" valueType="num">
                                      <p:cBhvr>
                                        <p:cTn id="60" dur="500" fill="hold"/>
                                        <p:tgtEl>
                                          <p:spTgt spid="50"/>
                                        </p:tgtEl>
                                        <p:attrNameLst>
                                          <p:attrName>ppt_h</p:attrName>
                                        </p:attrNameLst>
                                      </p:cBhvr>
                                      <p:tavLst>
                                        <p:tav tm="0">
                                          <p:val>
                                            <p:strVal val="#ppt_h"/>
                                          </p:val>
                                        </p:tav>
                                        <p:tav tm="100000">
                                          <p:val>
                                            <p:strVal val="#ppt_h"/>
                                          </p:val>
                                        </p:tav>
                                      </p:tavLst>
                                    </p:anim>
                                  </p:childTnLst>
                                </p:cTn>
                              </p:par>
                              <p:par>
                                <p:cTn id="61" presetID="17" presetClass="entr" presetSubtype="1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500" fill="hold"/>
                                        <p:tgtEl>
                                          <p:spTgt spid="52"/>
                                        </p:tgtEl>
                                        <p:attrNameLst>
                                          <p:attrName>ppt_w</p:attrName>
                                        </p:attrNameLst>
                                      </p:cBhvr>
                                      <p:tavLst>
                                        <p:tav tm="0">
                                          <p:val>
                                            <p:fltVal val="0"/>
                                          </p:val>
                                        </p:tav>
                                        <p:tav tm="100000">
                                          <p:val>
                                            <p:strVal val="#ppt_w"/>
                                          </p:val>
                                        </p:tav>
                                      </p:tavLst>
                                    </p:anim>
                                    <p:anim calcmode="lin" valueType="num">
                                      <p:cBhvr>
                                        <p:cTn id="64" dur="500" fill="hold"/>
                                        <p:tgtEl>
                                          <p:spTgt spid="52"/>
                                        </p:tgtEl>
                                        <p:attrNameLst>
                                          <p:attrName>ppt_h</p:attrName>
                                        </p:attrNameLst>
                                      </p:cBhvr>
                                      <p:tavLst>
                                        <p:tav tm="0">
                                          <p:val>
                                            <p:strVal val="#ppt_h"/>
                                          </p:val>
                                        </p:tav>
                                        <p:tav tm="100000">
                                          <p:val>
                                            <p:strVal val="#ppt_h"/>
                                          </p:val>
                                        </p:tav>
                                      </p:tavLst>
                                    </p:anim>
                                  </p:childTnLst>
                                </p:cTn>
                              </p:par>
                              <p:par>
                                <p:cTn id="65" presetID="17" presetClass="entr" presetSubtype="1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p:cTn id="67" dur="500" fill="hold"/>
                                        <p:tgtEl>
                                          <p:spTgt spid="53"/>
                                        </p:tgtEl>
                                        <p:attrNameLst>
                                          <p:attrName>ppt_w</p:attrName>
                                        </p:attrNameLst>
                                      </p:cBhvr>
                                      <p:tavLst>
                                        <p:tav tm="0">
                                          <p:val>
                                            <p:fltVal val="0"/>
                                          </p:val>
                                        </p:tav>
                                        <p:tav tm="100000">
                                          <p:val>
                                            <p:strVal val="#ppt_w"/>
                                          </p:val>
                                        </p:tav>
                                      </p:tavLst>
                                    </p:anim>
                                    <p:anim calcmode="lin" valueType="num">
                                      <p:cBhvr>
                                        <p:cTn id="68" dur="500" fill="hold"/>
                                        <p:tgtEl>
                                          <p:spTgt spid="53"/>
                                        </p:tgtEl>
                                        <p:attrNameLst>
                                          <p:attrName>ppt_h</p:attrName>
                                        </p:attrNameLst>
                                      </p:cBhvr>
                                      <p:tavLst>
                                        <p:tav tm="0">
                                          <p:val>
                                            <p:strVal val="#ppt_h"/>
                                          </p:val>
                                        </p:tav>
                                        <p:tav tm="100000">
                                          <p:val>
                                            <p:strVal val="#ppt_h"/>
                                          </p:val>
                                        </p:tav>
                                      </p:tavLst>
                                    </p:anim>
                                  </p:childTnLst>
                                </p:cTn>
                              </p:par>
                              <p:par>
                                <p:cTn id="69" presetID="17" presetClass="entr" presetSubtype="1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 calcmode="lin" valueType="num">
                                      <p:cBhvr>
                                        <p:cTn id="71" dur="500" fill="hold"/>
                                        <p:tgtEl>
                                          <p:spTgt spid="54"/>
                                        </p:tgtEl>
                                        <p:attrNameLst>
                                          <p:attrName>ppt_w</p:attrName>
                                        </p:attrNameLst>
                                      </p:cBhvr>
                                      <p:tavLst>
                                        <p:tav tm="0">
                                          <p:val>
                                            <p:fltVal val="0"/>
                                          </p:val>
                                        </p:tav>
                                        <p:tav tm="100000">
                                          <p:val>
                                            <p:strVal val="#ppt_w"/>
                                          </p:val>
                                        </p:tav>
                                      </p:tavLst>
                                    </p:anim>
                                    <p:anim calcmode="lin" valueType="num">
                                      <p:cBhvr>
                                        <p:cTn id="72" dur="500" fill="hold"/>
                                        <p:tgtEl>
                                          <p:spTgt spid="54"/>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 calcmode="lin" valueType="num">
                                      <p:cBhvr>
                                        <p:cTn id="75" dur="500" fill="hold"/>
                                        <p:tgtEl>
                                          <p:spTgt spid="55"/>
                                        </p:tgtEl>
                                        <p:attrNameLst>
                                          <p:attrName>ppt_w</p:attrName>
                                        </p:attrNameLst>
                                      </p:cBhvr>
                                      <p:tavLst>
                                        <p:tav tm="0">
                                          <p:val>
                                            <p:fltVal val="0"/>
                                          </p:val>
                                        </p:tav>
                                        <p:tav tm="100000">
                                          <p:val>
                                            <p:strVal val="#ppt_w"/>
                                          </p:val>
                                        </p:tav>
                                      </p:tavLst>
                                    </p:anim>
                                    <p:anim calcmode="lin" valueType="num">
                                      <p:cBhvr>
                                        <p:cTn id="76" dur="500" fill="hold"/>
                                        <p:tgtEl>
                                          <p:spTgt spid="55"/>
                                        </p:tgtEl>
                                        <p:attrNameLst>
                                          <p:attrName>ppt_h</p:attrName>
                                        </p:attrNameLst>
                                      </p:cBhvr>
                                      <p:tavLst>
                                        <p:tav tm="0">
                                          <p:val>
                                            <p:strVal val="#ppt_h"/>
                                          </p:val>
                                        </p:tav>
                                        <p:tav tm="100000">
                                          <p:val>
                                            <p:strVal val="#ppt_h"/>
                                          </p:val>
                                        </p:tav>
                                      </p:tavLst>
                                    </p:anim>
                                  </p:childTnLst>
                                </p:cTn>
                              </p:par>
                              <p:par>
                                <p:cTn id="77" presetID="17" presetClass="entr" presetSubtype="1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anim calcmode="lin" valueType="num">
                                      <p:cBhvr>
                                        <p:cTn id="79" dur="500" fill="hold"/>
                                        <p:tgtEl>
                                          <p:spTgt spid="56"/>
                                        </p:tgtEl>
                                        <p:attrNameLst>
                                          <p:attrName>ppt_w</p:attrName>
                                        </p:attrNameLst>
                                      </p:cBhvr>
                                      <p:tavLst>
                                        <p:tav tm="0">
                                          <p:val>
                                            <p:fltVal val="0"/>
                                          </p:val>
                                        </p:tav>
                                        <p:tav tm="100000">
                                          <p:val>
                                            <p:strVal val="#ppt_w"/>
                                          </p:val>
                                        </p:tav>
                                      </p:tavLst>
                                    </p:anim>
                                    <p:anim calcmode="lin" valueType="num">
                                      <p:cBhvr>
                                        <p:cTn id="80" dur="500" fill="hold"/>
                                        <p:tgtEl>
                                          <p:spTgt spid="56"/>
                                        </p:tgtEl>
                                        <p:attrNameLst>
                                          <p:attrName>ppt_h</p:attrName>
                                        </p:attrNameLst>
                                      </p:cBhvr>
                                      <p:tavLst>
                                        <p:tav tm="0">
                                          <p:val>
                                            <p:strVal val="#ppt_h"/>
                                          </p:val>
                                        </p:tav>
                                        <p:tav tm="100000">
                                          <p:val>
                                            <p:strVal val="#ppt_h"/>
                                          </p:val>
                                        </p:tav>
                                      </p:tavLst>
                                    </p:anim>
                                  </p:childTnLst>
                                </p:cTn>
                              </p:par>
                              <p:par>
                                <p:cTn id="81" presetID="17" presetClass="entr" presetSubtype="10"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strVal val="#ppt_h"/>
                                          </p:val>
                                        </p:tav>
                                        <p:tav tm="100000">
                                          <p:val>
                                            <p:strVal val="#ppt_h"/>
                                          </p:val>
                                        </p:tav>
                                      </p:tavLst>
                                    </p:anim>
                                  </p:childTnLst>
                                </p:cTn>
                              </p:par>
                              <p:par>
                                <p:cTn id="85" presetID="17" presetClass="entr" presetSubtype="10"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anim calcmode="lin" valueType="num">
                                      <p:cBhvr>
                                        <p:cTn id="87" dur="500" fill="hold"/>
                                        <p:tgtEl>
                                          <p:spTgt spid="58"/>
                                        </p:tgtEl>
                                        <p:attrNameLst>
                                          <p:attrName>ppt_w</p:attrName>
                                        </p:attrNameLst>
                                      </p:cBhvr>
                                      <p:tavLst>
                                        <p:tav tm="0">
                                          <p:val>
                                            <p:fltVal val="0"/>
                                          </p:val>
                                        </p:tav>
                                        <p:tav tm="100000">
                                          <p:val>
                                            <p:strVal val="#ppt_w"/>
                                          </p:val>
                                        </p:tav>
                                      </p:tavLst>
                                    </p:anim>
                                    <p:anim calcmode="lin" valueType="num">
                                      <p:cBhvr>
                                        <p:cTn id="88" dur="500" fill="hold"/>
                                        <p:tgtEl>
                                          <p:spTgt spid="58"/>
                                        </p:tgtEl>
                                        <p:attrNameLst>
                                          <p:attrName>ppt_h</p:attrName>
                                        </p:attrNameLst>
                                      </p:cBhvr>
                                      <p:tavLst>
                                        <p:tav tm="0">
                                          <p:val>
                                            <p:strVal val="#ppt_h"/>
                                          </p:val>
                                        </p:tav>
                                        <p:tav tm="100000">
                                          <p:val>
                                            <p:strVal val="#ppt_h"/>
                                          </p:val>
                                        </p:tav>
                                      </p:tavLst>
                                    </p:anim>
                                  </p:childTnLst>
                                </p:cTn>
                              </p:par>
                              <p:par>
                                <p:cTn id="89" presetID="17" presetClass="entr" presetSubtype="1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p:cTn id="91" dur="500" fill="hold"/>
                                        <p:tgtEl>
                                          <p:spTgt spid="59"/>
                                        </p:tgtEl>
                                        <p:attrNameLst>
                                          <p:attrName>ppt_w</p:attrName>
                                        </p:attrNameLst>
                                      </p:cBhvr>
                                      <p:tavLst>
                                        <p:tav tm="0">
                                          <p:val>
                                            <p:fltVal val="0"/>
                                          </p:val>
                                        </p:tav>
                                        <p:tav tm="100000">
                                          <p:val>
                                            <p:strVal val="#ppt_w"/>
                                          </p:val>
                                        </p:tav>
                                      </p:tavLst>
                                    </p:anim>
                                    <p:anim calcmode="lin" valueType="num">
                                      <p:cBhvr>
                                        <p:cTn id="92" dur="500" fill="hold"/>
                                        <p:tgtEl>
                                          <p:spTgt spid="59"/>
                                        </p:tgtEl>
                                        <p:attrNameLst>
                                          <p:attrName>ppt_h</p:attrName>
                                        </p:attrNameLst>
                                      </p:cBhvr>
                                      <p:tavLst>
                                        <p:tav tm="0">
                                          <p:val>
                                            <p:strVal val="#ppt_h"/>
                                          </p:val>
                                        </p:tav>
                                        <p:tav tm="100000">
                                          <p:val>
                                            <p:strVal val="#ppt_h"/>
                                          </p:val>
                                        </p:tav>
                                      </p:tavLst>
                                    </p:anim>
                                  </p:childTnLst>
                                </p:cTn>
                              </p:par>
                              <p:par>
                                <p:cTn id="93" presetID="17" presetClass="entr" presetSubtype="10"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anim calcmode="lin" valueType="num">
                                      <p:cBhvr>
                                        <p:cTn id="95" dur="500" fill="hold"/>
                                        <p:tgtEl>
                                          <p:spTgt spid="62"/>
                                        </p:tgtEl>
                                        <p:attrNameLst>
                                          <p:attrName>ppt_w</p:attrName>
                                        </p:attrNameLst>
                                      </p:cBhvr>
                                      <p:tavLst>
                                        <p:tav tm="0">
                                          <p:val>
                                            <p:fltVal val="0"/>
                                          </p:val>
                                        </p:tav>
                                        <p:tav tm="100000">
                                          <p:val>
                                            <p:strVal val="#ppt_w"/>
                                          </p:val>
                                        </p:tav>
                                      </p:tavLst>
                                    </p:anim>
                                    <p:anim calcmode="lin" valueType="num">
                                      <p:cBhvr>
                                        <p:cTn id="96" dur="500" fill="hold"/>
                                        <p:tgtEl>
                                          <p:spTgt spid="62"/>
                                        </p:tgtEl>
                                        <p:attrNameLst>
                                          <p:attrName>ppt_h</p:attrName>
                                        </p:attrNameLst>
                                      </p:cBhvr>
                                      <p:tavLst>
                                        <p:tav tm="0">
                                          <p:val>
                                            <p:strVal val="#ppt_h"/>
                                          </p:val>
                                        </p:tav>
                                        <p:tav tm="100000">
                                          <p:val>
                                            <p:strVal val="#ppt_h"/>
                                          </p:val>
                                        </p:tav>
                                      </p:tavLst>
                                    </p:anim>
                                  </p:childTnLst>
                                </p:cTn>
                              </p:par>
                              <p:par>
                                <p:cTn id="97" presetID="17" presetClass="entr" presetSubtype="10"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 calcmode="lin" valueType="num">
                                      <p:cBhvr>
                                        <p:cTn id="99" dur="500" fill="hold"/>
                                        <p:tgtEl>
                                          <p:spTgt spid="63"/>
                                        </p:tgtEl>
                                        <p:attrNameLst>
                                          <p:attrName>ppt_w</p:attrName>
                                        </p:attrNameLst>
                                      </p:cBhvr>
                                      <p:tavLst>
                                        <p:tav tm="0">
                                          <p:val>
                                            <p:fltVal val="0"/>
                                          </p:val>
                                        </p:tav>
                                        <p:tav tm="100000">
                                          <p:val>
                                            <p:strVal val="#ppt_w"/>
                                          </p:val>
                                        </p:tav>
                                      </p:tavLst>
                                    </p:anim>
                                    <p:anim calcmode="lin" valueType="num">
                                      <p:cBhvr>
                                        <p:cTn id="100" dur="500" fill="hold"/>
                                        <p:tgtEl>
                                          <p:spTgt spid="63"/>
                                        </p:tgtEl>
                                        <p:attrNameLst>
                                          <p:attrName>ppt_h</p:attrName>
                                        </p:attrNameLst>
                                      </p:cBhvr>
                                      <p:tavLst>
                                        <p:tav tm="0">
                                          <p:val>
                                            <p:strVal val="#ppt_h"/>
                                          </p:val>
                                        </p:tav>
                                        <p:tav tm="100000">
                                          <p:val>
                                            <p:strVal val="#ppt_h"/>
                                          </p:val>
                                        </p:tav>
                                      </p:tavLst>
                                    </p:anim>
                                  </p:childTnLst>
                                </p:cTn>
                              </p:par>
                              <p:par>
                                <p:cTn id="101" presetID="17" presetClass="entr" presetSubtype="1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500" fill="hold"/>
                                        <p:tgtEl>
                                          <p:spTgt spid="64"/>
                                        </p:tgtEl>
                                        <p:attrNameLst>
                                          <p:attrName>ppt_w</p:attrName>
                                        </p:attrNameLst>
                                      </p:cBhvr>
                                      <p:tavLst>
                                        <p:tav tm="0">
                                          <p:val>
                                            <p:fltVal val="0"/>
                                          </p:val>
                                        </p:tav>
                                        <p:tav tm="100000">
                                          <p:val>
                                            <p:strVal val="#ppt_w"/>
                                          </p:val>
                                        </p:tav>
                                      </p:tavLst>
                                    </p:anim>
                                    <p:anim calcmode="lin" valueType="num">
                                      <p:cBhvr>
                                        <p:cTn id="104" dur="500" fill="hold"/>
                                        <p:tgtEl>
                                          <p:spTgt spid="64"/>
                                        </p:tgtEl>
                                        <p:attrNameLst>
                                          <p:attrName>ppt_h</p:attrName>
                                        </p:attrNameLst>
                                      </p:cBhvr>
                                      <p:tavLst>
                                        <p:tav tm="0">
                                          <p:val>
                                            <p:strVal val="#ppt_h"/>
                                          </p:val>
                                        </p:tav>
                                        <p:tav tm="100000">
                                          <p:val>
                                            <p:strVal val="#ppt_h"/>
                                          </p:val>
                                        </p:tav>
                                      </p:tavLst>
                                    </p:anim>
                                  </p:childTnLst>
                                </p:cTn>
                              </p:par>
                              <p:par>
                                <p:cTn id="105" presetID="17" presetClass="entr" presetSubtype="1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p:cTn id="107" dur="500" fill="hold"/>
                                        <p:tgtEl>
                                          <p:spTgt spid="35"/>
                                        </p:tgtEl>
                                        <p:attrNameLst>
                                          <p:attrName>ppt_w</p:attrName>
                                        </p:attrNameLst>
                                      </p:cBhvr>
                                      <p:tavLst>
                                        <p:tav tm="0">
                                          <p:val>
                                            <p:fltVal val="0"/>
                                          </p:val>
                                        </p:tav>
                                        <p:tav tm="100000">
                                          <p:val>
                                            <p:strVal val="#ppt_w"/>
                                          </p:val>
                                        </p:tav>
                                      </p:tavLst>
                                    </p:anim>
                                    <p:anim calcmode="lin" valueType="num">
                                      <p:cBhvr>
                                        <p:cTn id="108" dur="500" fill="hold"/>
                                        <p:tgtEl>
                                          <p:spTgt spid="35"/>
                                        </p:tgtEl>
                                        <p:attrNameLst>
                                          <p:attrName>ppt_h</p:attrName>
                                        </p:attrNameLst>
                                      </p:cBhvr>
                                      <p:tavLst>
                                        <p:tav tm="0">
                                          <p:val>
                                            <p:strVal val="#ppt_h"/>
                                          </p:val>
                                        </p:tav>
                                        <p:tav tm="100000">
                                          <p:val>
                                            <p:strVal val="#ppt_h"/>
                                          </p:val>
                                        </p:tav>
                                      </p:tavLst>
                                    </p:anim>
                                  </p:childTnLst>
                                </p:cTn>
                              </p:par>
                              <p:par>
                                <p:cTn id="109" presetID="17" presetClass="entr" presetSubtype="10"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p:cTn id="111" dur="500" fill="hold"/>
                                        <p:tgtEl>
                                          <p:spTgt spid="30"/>
                                        </p:tgtEl>
                                        <p:attrNameLst>
                                          <p:attrName>ppt_w</p:attrName>
                                        </p:attrNameLst>
                                      </p:cBhvr>
                                      <p:tavLst>
                                        <p:tav tm="0">
                                          <p:val>
                                            <p:fltVal val="0"/>
                                          </p:val>
                                        </p:tav>
                                        <p:tav tm="100000">
                                          <p:val>
                                            <p:strVal val="#ppt_w"/>
                                          </p:val>
                                        </p:tav>
                                      </p:tavLst>
                                    </p:anim>
                                    <p:anim calcmode="lin" valueType="num">
                                      <p:cBhvr>
                                        <p:cTn id="112" dur="500" fill="hold"/>
                                        <p:tgtEl>
                                          <p:spTgt spid="30"/>
                                        </p:tgtEl>
                                        <p:attrNameLst>
                                          <p:attrName>ppt_h</p:attrName>
                                        </p:attrNameLst>
                                      </p:cBhvr>
                                      <p:tavLst>
                                        <p:tav tm="0">
                                          <p:val>
                                            <p:strVal val="#ppt_h"/>
                                          </p:val>
                                        </p:tav>
                                        <p:tav tm="100000">
                                          <p:val>
                                            <p:strVal val="#ppt_h"/>
                                          </p:val>
                                        </p:tav>
                                      </p:tavLst>
                                    </p:anim>
                                  </p:childTnLst>
                                </p:cTn>
                              </p:par>
                              <p:par>
                                <p:cTn id="113" presetID="17" presetClass="entr" presetSubtype="1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p:cTn id="115" dur="500" fill="hold"/>
                                        <p:tgtEl>
                                          <p:spTgt spid="31"/>
                                        </p:tgtEl>
                                        <p:attrNameLst>
                                          <p:attrName>ppt_w</p:attrName>
                                        </p:attrNameLst>
                                      </p:cBhvr>
                                      <p:tavLst>
                                        <p:tav tm="0">
                                          <p:val>
                                            <p:fltVal val="0"/>
                                          </p:val>
                                        </p:tav>
                                        <p:tav tm="100000">
                                          <p:val>
                                            <p:strVal val="#ppt_w"/>
                                          </p:val>
                                        </p:tav>
                                      </p:tavLst>
                                    </p:anim>
                                    <p:anim calcmode="lin" valueType="num">
                                      <p:cBhvr>
                                        <p:cTn id="116" dur="500" fill="hold"/>
                                        <p:tgtEl>
                                          <p:spTgt spid="31"/>
                                        </p:tgtEl>
                                        <p:attrNameLst>
                                          <p:attrName>ppt_h</p:attrName>
                                        </p:attrNameLst>
                                      </p:cBhvr>
                                      <p:tavLst>
                                        <p:tav tm="0">
                                          <p:val>
                                            <p:strVal val="#ppt_h"/>
                                          </p:val>
                                        </p:tav>
                                        <p:tav tm="100000">
                                          <p:val>
                                            <p:strVal val="#ppt_h"/>
                                          </p:val>
                                        </p:tav>
                                      </p:tavLst>
                                    </p:anim>
                                  </p:childTnLst>
                                </p:cTn>
                              </p:par>
                              <p:par>
                                <p:cTn id="117" presetID="17" presetClass="entr" presetSubtype="10" fill="hold" grpId="0" nodeType="withEffect">
                                  <p:stCondLst>
                                    <p:cond delay="0"/>
                                  </p:stCondLst>
                                  <p:childTnLst>
                                    <p:set>
                                      <p:cBhvr>
                                        <p:cTn id="118" dur="1" fill="hold">
                                          <p:stCondLst>
                                            <p:cond delay="0"/>
                                          </p:stCondLst>
                                        </p:cTn>
                                        <p:tgtEl>
                                          <p:spTgt spid="33"/>
                                        </p:tgtEl>
                                        <p:attrNameLst>
                                          <p:attrName>style.visibility</p:attrName>
                                        </p:attrNameLst>
                                      </p:cBhvr>
                                      <p:to>
                                        <p:strVal val="visible"/>
                                      </p:to>
                                    </p:set>
                                    <p:anim calcmode="lin" valueType="num">
                                      <p:cBhvr>
                                        <p:cTn id="119" dur="500" fill="hold"/>
                                        <p:tgtEl>
                                          <p:spTgt spid="33"/>
                                        </p:tgtEl>
                                        <p:attrNameLst>
                                          <p:attrName>ppt_w</p:attrName>
                                        </p:attrNameLst>
                                      </p:cBhvr>
                                      <p:tavLst>
                                        <p:tav tm="0">
                                          <p:val>
                                            <p:fltVal val="0"/>
                                          </p:val>
                                        </p:tav>
                                        <p:tav tm="100000">
                                          <p:val>
                                            <p:strVal val="#ppt_w"/>
                                          </p:val>
                                        </p:tav>
                                      </p:tavLst>
                                    </p:anim>
                                    <p:anim calcmode="lin" valueType="num">
                                      <p:cBhvr>
                                        <p:cTn id="120" dur="500" fill="hold"/>
                                        <p:tgtEl>
                                          <p:spTgt spid="33"/>
                                        </p:tgtEl>
                                        <p:attrNameLst>
                                          <p:attrName>ppt_h</p:attrName>
                                        </p:attrNameLst>
                                      </p:cBhvr>
                                      <p:tavLst>
                                        <p:tav tm="0">
                                          <p:val>
                                            <p:strVal val="#ppt_h"/>
                                          </p:val>
                                        </p:tav>
                                        <p:tav tm="100000">
                                          <p:val>
                                            <p:strVal val="#ppt_h"/>
                                          </p:val>
                                        </p:tav>
                                      </p:tavLst>
                                    </p:anim>
                                  </p:childTnLst>
                                </p:cTn>
                              </p:par>
                              <p:par>
                                <p:cTn id="121" presetID="17" presetClass="entr" presetSubtype="10"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 calcmode="lin" valueType="num">
                                      <p:cBhvr>
                                        <p:cTn id="123" dur="500" fill="hold"/>
                                        <p:tgtEl>
                                          <p:spTgt spid="34"/>
                                        </p:tgtEl>
                                        <p:attrNameLst>
                                          <p:attrName>ppt_w</p:attrName>
                                        </p:attrNameLst>
                                      </p:cBhvr>
                                      <p:tavLst>
                                        <p:tav tm="0">
                                          <p:val>
                                            <p:fltVal val="0"/>
                                          </p:val>
                                        </p:tav>
                                        <p:tav tm="100000">
                                          <p:val>
                                            <p:strVal val="#ppt_w"/>
                                          </p:val>
                                        </p:tav>
                                      </p:tavLst>
                                    </p:anim>
                                    <p:anim calcmode="lin" valueType="num">
                                      <p:cBhvr>
                                        <p:cTn id="124" dur="5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47" grpId="0"/>
      <p:bldP spid="48" grpId="0"/>
      <p:bldP spid="49" grpId="0"/>
      <p:bldP spid="50" grpId="0"/>
      <p:bldP spid="52" grpId="0"/>
      <p:bldP spid="53" grpId="0"/>
      <p:bldP spid="54" grpId="0"/>
      <p:bldP spid="55" grpId="0"/>
      <p:bldP spid="56" grpId="0"/>
      <p:bldP spid="57" grpId="0"/>
      <p:bldP spid="58" grpId="0"/>
      <p:bldP spid="59" grpId="0"/>
      <p:bldP spid="62" grpId="0"/>
      <p:bldP spid="63" grpId="0"/>
      <p:bldP spid="64" grpId="0" animBg="1"/>
      <p:bldP spid="35" grpId="0" animBg="1"/>
      <p:bldP spid="30" grpId="0"/>
      <p:bldP spid="31" grpId="0"/>
      <p:bldP spid="33" grpId="0" animBg="1"/>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5">
            <a:extLst>
              <a:ext uri="{FF2B5EF4-FFF2-40B4-BE49-F238E27FC236}">
                <a16:creationId xmlns:a16="http://schemas.microsoft.com/office/drawing/2014/main" id="{59240ACC-BA52-4613-AEB9-2055C30F0852}"/>
              </a:ext>
            </a:extLst>
          </p:cNvPr>
          <p:cNvSpPr/>
          <p:nvPr/>
        </p:nvSpPr>
        <p:spPr>
          <a:xfrm>
            <a:off x="2441081" y="1351925"/>
            <a:ext cx="1740899" cy="2055508"/>
          </a:xfrm>
          <a:custGeom>
            <a:avLst/>
            <a:gdLst/>
            <a:ahLst/>
            <a:cxnLst/>
            <a:rect l="l" t="t" r="r" b="b"/>
            <a:pathLst>
              <a:path w="1371600" h="1676400">
                <a:moveTo>
                  <a:pt x="1371600" y="1676400"/>
                </a:moveTo>
                <a:lnTo>
                  <a:pt x="0" y="0"/>
                </a:lnTo>
              </a:path>
            </a:pathLst>
          </a:custGeom>
          <a:ln w="19812">
            <a:solidFill>
              <a:srgbClr val="000000"/>
            </a:solidFill>
          </a:ln>
        </p:spPr>
        <p:txBody>
          <a:bodyPr wrap="square" lIns="0" tIns="0" rIns="0" bIns="0" rtlCol="0"/>
          <a:lstStyle/>
          <a:p>
            <a:endParaRPr/>
          </a:p>
        </p:txBody>
      </p:sp>
      <p:sp>
        <p:nvSpPr>
          <p:cNvPr id="37" name="object 6">
            <a:extLst>
              <a:ext uri="{FF2B5EF4-FFF2-40B4-BE49-F238E27FC236}">
                <a16:creationId xmlns:a16="http://schemas.microsoft.com/office/drawing/2014/main" id="{234A03D5-2DD0-4975-B803-0F34EFCD2590}"/>
              </a:ext>
            </a:extLst>
          </p:cNvPr>
          <p:cNvSpPr/>
          <p:nvPr/>
        </p:nvSpPr>
        <p:spPr>
          <a:xfrm>
            <a:off x="6479033" y="1374253"/>
            <a:ext cx="1791525" cy="2055508"/>
          </a:xfrm>
          <a:custGeom>
            <a:avLst/>
            <a:gdLst/>
            <a:ahLst/>
            <a:cxnLst/>
            <a:rect l="l" t="t" r="r" b="b"/>
            <a:pathLst>
              <a:path w="1371600" h="1676400">
                <a:moveTo>
                  <a:pt x="1371600" y="1676400"/>
                </a:moveTo>
                <a:lnTo>
                  <a:pt x="0" y="0"/>
                </a:lnTo>
              </a:path>
            </a:pathLst>
          </a:custGeom>
          <a:ln w="19812">
            <a:solidFill>
              <a:srgbClr val="000000"/>
            </a:solidFill>
          </a:ln>
        </p:spPr>
        <p:txBody>
          <a:bodyPr wrap="square" lIns="0" tIns="0" rIns="0" bIns="0" rtlCol="0"/>
          <a:lstStyle/>
          <a:p>
            <a:endParaRPr/>
          </a:p>
        </p:txBody>
      </p:sp>
      <p:sp>
        <p:nvSpPr>
          <p:cNvPr id="38" name="object 7">
            <a:extLst>
              <a:ext uri="{FF2B5EF4-FFF2-40B4-BE49-F238E27FC236}">
                <a16:creationId xmlns:a16="http://schemas.microsoft.com/office/drawing/2014/main" id="{9765BDBF-DAB7-4D61-9254-95309CE0A9D6}"/>
              </a:ext>
            </a:extLst>
          </p:cNvPr>
          <p:cNvSpPr/>
          <p:nvPr/>
        </p:nvSpPr>
        <p:spPr>
          <a:xfrm>
            <a:off x="1981961" y="3429761"/>
            <a:ext cx="1295400" cy="1600200"/>
          </a:xfrm>
          <a:custGeom>
            <a:avLst/>
            <a:gdLst/>
            <a:ahLst/>
            <a:cxnLst/>
            <a:rect l="l" t="t" r="r" b="b"/>
            <a:pathLst>
              <a:path w="1295400" h="1600200">
                <a:moveTo>
                  <a:pt x="0" y="1600200"/>
                </a:moveTo>
                <a:lnTo>
                  <a:pt x="1295400" y="0"/>
                </a:lnTo>
              </a:path>
            </a:pathLst>
          </a:custGeom>
          <a:ln w="19812">
            <a:solidFill>
              <a:srgbClr val="000000"/>
            </a:solidFill>
          </a:ln>
        </p:spPr>
        <p:txBody>
          <a:bodyPr wrap="square" lIns="0" tIns="0" rIns="0" bIns="0" rtlCol="0"/>
          <a:lstStyle/>
          <a:p>
            <a:endParaRPr/>
          </a:p>
        </p:txBody>
      </p:sp>
      <p:sp>
        <p:nvSpPr>
          <p:cNvPr id="39" name="object 8">
            <a:extLst>
              <a:ext uri="{FF2B5EF4-FFF2-40B4-BE49-F238E27FC236}">
                <a16:creationId xmlns:a16="http://schemas.microsoft.com/office/drawing/2014/main" id="{A939F8D4-4C72-40F5-A325-3D52787482DF}"/>
              </a:ext>
            </a:extLst>
          </p:cNvPr>
          <p:cNvSpPr/>
          <p:nvPr/>
        </p:nvSpPr>
        <p:spPr>
          <a:xfrm>
            <a:off x="4741057" y="3429761"/>
            <a:ext cx="1295400" cy="1600200"/>
          </a:xfrm>
          <a:custGeom>
            <a:avLst/>
            <a:gdLst/>
            <a:ahLst/>
            <a:cxnLst/>
            <a:rect l="l" t="t" r="r" b="b"/>
            <a:pathLst>
              <a:path w="1295400" h="1600200">
                <a:moveTo>
                  <a:pt x="0" y="1600200"/>
                </a:moveTo>
                <a:lnTo>
                  <a:pt x="1295400" y="0"/>
                </a:lnTo>
              </a:path>
            </a:pathLst>
          </a:custGeom>
          <a:ln w="19812">
            <a:solidFill>
              <a:srgbClr val="000000"/>
            </a:solidFill>
          </a:ln>
        </p:spPr>
        <p:txBody>
          <a:bodyPr wrap="square" lIns="0" tIns="0" rIns="0" bIns="0" rtlCol="0"/>
          <a:lstStyle/>
          <a:p>
            <a:endParaRPr/>
          </a:p>
        </p:txBody>
      </p:sp>
      <p:sp>
        <p:nvSpPr>
          <p:cNvPr id="41" name="object 10">
            <a:extLst>
              <a:ext uri="{FF2B5EF4-FFF2-40B4-BE49-F238E27FC236}">
                <a16:creationId xmlns:a16="http://schemas.microsoft.com/office/drawing/2014/main" id="{149D2C7D-C4F5-4705-A24B-D7FDE9A7780D}"/>
              </a:ext>
            </a:extLst>
          </p:cNvPr>
          <p:cNvSpPr txBox="1"/>
          <p:nvPr/>
        </p:nvSpPr>
        <p:spPr>
          <a:xfrm>
            <a:off x="1943100" y="978706"/>
            <a:ext cx="838200" cy="273050"/>
          </a:xfrm>
          <a:prstGeom prst="rect">
            <a:avLst/>
          </a:prstGeom>
          <a:solidFill>
            <a:srgbClr val="FFFF99"/>
          </a:solidFill>
        </p:spPr>
        <p:txBody>
          <a:bodyPr vert="horz" wrap="square" lIns="0" tIns="41910" rIns="0" bIns="0" rtlCol="0">
            <a:spAutoFit/>
          </a:bodyPr>
          <a:lstStyle/>
          <a:p>
            <a:pPr marL="91440">
              <a:lnSpc>
                <a:spcPct val="100000"/>
              </a:lnSpc>
              <a:spcBef>
                <a:spcPts val="330"/>
              </a:spcBef>
            </a:pPr>
            <a:r>
              <a:rPr sz="1200" spc="-5" dirty="0">
                <a:latin typeface="Arial"/>
                <a:cs typeface="Arial"/>
              </a:rPr>
              <a:t>People</a:t>
            </a:r>
            <a:endParaRPr sz="1200" dirty="0">
              <a:latin typeface="Arial"/>
              <a:cs typeface="Arial"/>
            </a:endParaRPr>
          </a:p>
        </p:txBody>
      </p:sp>
      <p:sp>
        <p:nvSpPr>
          <p:cNvPr id="42" name="object 11">
            <a:extLst>
              <a:ext uri="{FF2B5EF4-FFF2-40B4-BE49-F238E27FC236}">
                <a16:creationId xmlns:a16="http://schemas.microsoft.com/office/drawing/2014/main" id="{4BA06649-AEBA-4A6A-AF46-CC2FC7544A8E}"/>
              </a:ext>
            </a:extLst>
          </p:cNvPr>
          <p:cNvSpPr txBox="1"/>
          <p:nvPr/>
        </p:nvSpPr>
        <p:spPr>
          <a:xfrm>
            <a:off x="5928698" y="978706"/>
            <a:ext cx="838200" cy="273050"/>
          </a:xfrm>
          <a:prstGeom prst="rect">
            <a:avLst/>
          </a:prstGeom>
          <a:solidFill>
            <a:srgbClr val="FFFF99"/>
          </a:solidFill>
        </p:spPr>
        <p:txBody>
          <a:bodyPr vert="horz" wrap="square" lIns="0" tIns="41910" rIns="0" bIns="0" rtlCol="0">
            <a:spAutoFit/>
          </a:bodyPr>
          <a:lstStyle/>
          <a:p>
            <a:pPr marL="92075">
              <a:lnSpc>
                <a:spcPct val="100000"/>
              </a:lnSpc>
              <a:spcBef>
                <a:spcPts val="330"/>
              </a:spcBef>
            </a:pPr>
            <a:r>
              <a:rPr sz="1200" dirty="0">
                <a:latin typeface="Arial"/>
                <a:cs typeface="Arial"/>
              </a:rPr>
              <a:t>Method</a:t>
            </a:r>
          </a:p>
        </p:txBody>
      </p:sp>
      <p:sp>
        <p:nvSpPr>
          <p:cNvPr id="43" name="object 12">
            <a:extLst>
              <a:ext uri="{FF2B5EF4-FFF2-40B4-BE49-F238E27FC236}">
                <a16:creationId xmlns:a16="http://schemas.microsoft.com/office/drawing/2014/main" id="{58070630-78F5-4E93-B11A-ECCBF6214B55}"/>
              </a:ext>
            </a:extLst>
          </p:cNvPr>
          <p:cNvSpPr txBox="1"/>
          <p:nvPr/>
        </p:nvSpPr>
        <p:spPr>
          <a:xfrm>
            <a:off x="7118854" y="5137403"/>
            <a:ext cx="762000" cy="273050"/>
          </a:xfrm>
          <a:prstGeom prst="rect">
            <a:avLst/>
          </a:prstGeom>
          <a:solidFill>
            <a:srgbClr val="FFFF99"/>
          </a:solidFill>
        </p:spPr>
        <p:txBody>
          <a:bodyPr vert="horz" wrap="square" lIns="0" tIns="42544" rIns="0" bIns="0" rtlCol="0">
            <a:spAutoFit/>
          </a:bodyPr>
          <a:lstStyle/>
          <a:p>
            <a:pPr marL="92075">
              <a:lnSpc>
                <a:spcPct val="100000"/>
              </a:lnSpc>
              <a:spcBef>
                <a:spcPts val="334"/>
              </a:spcBef>
            </a:pPr>
            <a:r>
              <a:rPr sz="1200" spc="-5" dirty="0">
                <a:latin typeface="Arial"/>
                <a:cs typeface="Arial"/>
              </a:rPr>
              <a:t>Material</a:t>
            </a:r>
            <a:endParaRPr sz="1200" dirty="0">
              <a:latin typeface="Arial"/>
              <a:cs typeface="Arial"/>
            </a:endParaRPr>
          </a:p>
        </p:txBody>
      </p:sp>
      <p:sp>
        <p:nvSpPr>
          <p:cNvPr id="44" name="object 13">
            <a:extLst>
              <a:ext uri="{FF2B5EF4-FFF2-40B4-BE49-F238E27FC236}">
                <a16:creationId xmlns:a16="http://schemas.microsoft.com/office/drawing/2014/main" id="{DA0FB559-3016-4F1A-825C-693D65863EE2}"/>
              </a:ext>
            </a:extLst>
          </p:cNvPr>
          <p:cNvSpPr/>
          <p:nvPr/>
        </p:nvSpPr>
        <p:spPr>
          <a:xfrm>
            <a:off x="7500615" y="3429761"/>
            <a:ext cx="1295400" cy="1600200"/>
          </a:xfrm>
          <a:custGeom>
            <a:avLst/>
            <a:gdLst/>
            <a:ahLst/>
            <a:cxnLst/>
            <a:rect l="l" t="t" r="r" b="b"/>
            <a:pathLst>
              <a:path w="1295400" h="1600200">
                <a:moveTo>
                  <a:pt x="0" y="1600200"/>
                </a:moveTo>
                <a:lnTo>
                  <a:pt x="1295400" y="0"/>
                </a:lnTo>
              </a:path>
            </a:pathLst>
          </a:custGeom>
          <a:ln w="19812">
            <a:solidFill>
              <a:srgbClr val="000000"/>
            </a:solidFill>
          </a:ln>
        </p:spPr>
        <p:txBody>
          <a:bodyPr wrap="square" lIns="0" tIns="0" rIns="0" bIns="0" rtlCol="0"/>
          <a:lstStyle/>
          <a:p>
            <a:endParaRPr/>
          </a:p>
        </p:txBody>
      </p:sp>
      <p:sp>
        <p:nvSpPr>
          <p:cNvPr id="45" name="object 14">
            <a:extLst>
              <a:ext uri="{FF2B5EF4-FFF2-40B4-BE49-F238E27FC236}">
                <a16:creationId xmlns:a16="http://schemas.microsoft.com/office/drawing/2014/main" id="{100BF8B9-21B5-409E-831D-D88441006B51}"/>
              </a:ext>
            </a:extLst>
          </p:cNvPr>
          <p:cNvSpPr txBox="1"/>
          <p:nvPr/>
        </p:nvSpPr>
        <p:spPr>
          <a:xfrm>
            <a:off x="4283096" y="5137403"/>
            <a:ext cx="1066800" cy="273050"/>
          </a:xfrm>
          <a:prstGeom prst="rect">
            <a:avLst/>
          </a:prstGeom>
          <a:solidFill>
            <a:srgbClr val="FFFF99"/>
          </a:solidFill>
        </p:spPr>
        <p:txBody>
          <a:bodyPr vert="horz" wrap="square" lIns="0" tIns="42544" rIns="0" bIns="0" rtlCol="0">
            <a:spAutoFit/>
          </a:bodyPr>
          <a:lstStyle/>
          <a:p>
            <a:pPr marL="92075">
              <a:lnSpc>
                <a:spcPct val="100000"/>
              </a:lnSpc>
              <a:spcBef>
                <a:spcPts val="334"/>
              </a:spcBef>
            </a:pPr>
            <a:r>
              <a:rPr sz="1200" spc="-5" dirty="0">
                <a:latin typeface="Arial"/>
                <a:cs typeface="Arial"/>
              </a:rPr>
              <a:t>Environment</a:t>
            </a:r>
            <a:endParaRPr sz="1200">
              <a:latin typeface="Arial"/>
              <a:cs typeface="Arial"/>
            </a:endParaRPr>
          </a:p>
        </p:txBody>
      </p:sp>
      <p:sp>
        <p:nvSpPr>
          <p:cNvPr id="46" name="object 15">
            <a:extLst>
              <a:ext uri="{FF2B5EF4-FFF2-40B4-BE49-F238E27FC236}">
                <a16:creationId xmlns:a16="http://schemas.microsoft.com/office/drawing/2014/main" id="{1A38E616-74DB-4E9A-A28A-E4B201D3983A}"/>
              </a:ext>
            </a:extLst>
          </p:cNvPr>
          <p:cNvSpPr txBox="1"/>
          <p:nvPr/>
        </p:nvSpPr>
        <p:spPr>
          <a:xfrm>
            <a:off x="1524000" y="5137403"/>
            <a:ext cx="838200" cy="273050"/>
          </a:xfrm>
          <a:prstGeom prst="rect">
            <a:avLst/>
          </a:prstGeom>
          <a:solidFill>
            <a:srgbClr val="FFFF99"/>
          </a:solidFill>
        </p:spPr>
        <p:txBody>
          <a:bodyPr vert="horz" wrap="square" lIns="0" tIns="42544" rIns="0" bIns="0" rtlCol="0">
            <a:spAutoFit/>
          </a:bodyPr>
          <a:lstStyle/>
          <a:p>
            <a:pPr marL="91440">
              <a:lnSpc>
                <a:spcPct val="100000"/>
              </a:lnSpc>
              <a:spcBef>
                <a:spcPts val="334"/>
              </a:spcBef>
            </a:pPr>
            <a:r>
              <a:rPr sz="1200" spc="-5" dirty="0">
                <a:latin typeface="Arial"/>
                <a:cs typeface="Arial"/>
              </a:rPr>
              <a:t>Machine</a:t>
            </a:r>
            <a:endParaRPr sz="1200">
              <a:latin typeface="Arial"/>
              <a:cs typeface="Arial"/>
            </a:endParaRPr>
          </a:p>
        </p:txBody>
      </p:sp>
      <p:sp>
        <p:nvSpPr>
          <p:cNvPr id="48" name="object 17">
            <a:extLst>
              <a:ext uri="{FF2B5EF4-FFF2-40B4-BE49-F238E27FC236}">
                <a16:creationId xmlns:a16="http://schemas.microsoft.com/office/drawing/2014/main" id="{50BF12D5-BE8F-4247-B18D-4EF2B333F002}"/>
              </a:ext>
            </a:extLst>
          </p:cNvPr>
          <p:cNvSpPr txBox="1"/>
          <p:nvPr/>
        </p:nvSpPr>
        <p:spPr>
          <a:xfrm>
            <a:off x="2312419" y="2623099"/>
            <a:ext cx="1880702" cy="184666"/>
          </a:xfrm>
          <a:prstGeom prst="rect">
            <a:avLst/>
          </a:prstGeom>
        </p:spPr>
        <p:txBody>
          <a:bodyPr vert="horz" wrap="square" lIns="0" tIns="0" rIns="0" bIns="0" rtlCol="0">
            <a:spAutoFit/>
          </a:bodyPr>
          <a:lstStyle/>
          <a:p>
            <a:pPr marL="12700">
              <a:lnSpc>
                <a:spcPct val="100000"/>
              </a:lnSpc>
            </a:pPr>
            <a:r>
              <a:rPr lang="en-US" sz="1200" u="sng" spc="-5" dirty="0">
                <a:latin typeface="Times New Roman"/>
                <a:cs typeface="Times New Roman"/>
              </a:rPr>
              <a:t>BSS inexperienced</a:t>
            </a:r>
            <a:endParaRPr sz="1200" dirty="0">
              <a:latin typeface="Times New Roman"/>
              <a:cs typeface="Times New Roman"/>
            </a:endParaRPr>
          </a:p>
        </p:txBody>
      </p:sp>
      <p:sp>
        <p:nvSpPr>
          <p:cNvPr id="49" name="object 18">
            <a:extLst>
              <a:ext uri="{FF2B5EF4-FFF2-40B4-BE49-F238E27FC236}">
                <a16:creationId xmlns:a16="http://schemas.microsoft.com/office/drawing/2014/main" id="{49A9EECC-9F98-42A3-80B4-F64B0D13DEC8}"/>
              </a:ext>
            </a:extLst>
          </p:cNvPr>
          <p:cNvSpPr txBox="1"/>
          <p:nvPr/>
        </p:nvSpPr>
        <p:spPr>
          <a:xfrm>
            <a:off x="1888171" y="2900343"/>
            <a:ext cx="1959430" cy="184666"/>
          </a:xfrm>
          <a:prstGeom prst="rect">
            <a:avLst/>
          </a:prstGeom>
        </p:spPr>
        <p:txBody>
          <a:bodyPr vert="horz" wrap="square" lIns="0" tIns="0" rIns="0" bIns="0" rtlCol="0">
            <a:spAutoFit/>
          </a:bodyPr>
          <a:lstStyle/>
          <a:p>
            <a:pPr marL="12700">
              <a:lnSpc>
                <a:spcPct val="100000"/>
              </a:lnSpc>
            </a:pPr>
            <a:r>
              <a:rPr lang="en-US" sz="1200" u="sng" spc="-10" dirty="0">
                <a:latin typeface="Times New Roman"/>
                <a:cs typeface="Times New Roman"/>
              </a:rPr>
              <a:t>BSS lacks domain knowledge</a:t>
            </a:r>
            <a:endParaRPr sz="1200" dirty="0">
              <a:latin typeface="Times New Roman"/>
              <a:cs typeface="Times New Roman"/>
            </a:endParaRPr>
          </a:p>
        </p:txBody>
      </p:sp>
      <p:sp>
        <p:nvSpPr>
          <p:cNvPr id="50" name="object 19">
            <a:extLst>
              <a:ext uri="{FF2B5EF4-FFF2-40B4-BE49-F238E27FC236}">
                <a16:creationId xmlns:a16="http://schemas.microsoft.com/office/drawing/2014/main" id="{E8A72410-7528-4603-9D9D-14F50EF060FC}"/>
              </a:ext>
            </a:extLst>
          </p:cNvPr>
          <p:cNvSpPr txBox="1"/>
          <p:nvPr/>
        </p:nvSpPr>
        <p:spPr>
          <a:xfrm>
            <a:off x="2448860" y="3179809"/>
            <a:ext cx="1607820" cy="184666"/>
          </a:xfrm>
          <a:prstGeom prst="rect">
            <a:avLst/>
          </a:prstGeom>
        </p:spPr>
        <p:txBody>
          <a:bodyPr vert="horz" wrap="square" lIns="0" tIns="0" rIns="0" bIns="0" rtlCol="0">
            <a:spAutoFit/>
          </a:bodyPr>
          <a:lstStyle/>
          <a:p>
            <a:pPr marL="12700">
              <a:lnSpc>
                <a:spcPct val="100000"/>
              </a:lnSpc>
            </a:pPr>
            <a:r>
              <a:rPr lang="en-US" sz="1200" u="sng" spc="-5" dirty="0">
                <a:cs typeface="Times New Roman"/>
              </a:rPr>
              <a:t>Too many errors by BSS</a:t>
            </a:r>
            <a:endParaRPr sz="1200" dirty="0">
              <a:cs typeface="Times New Roman"/>
            </a:endParaRPr>
          </a:p>
        </p:txBody>
      </p:sp>
      <p:sp>
        <p:nvSpPr>
          <p:cNvPr id="51" name="object 20">
            <a:extLst>
              <a:ext uri="{FF2B5EF4-FFF2-40B4-BE49-F238E27FC236}">
                <a16:creationId xmlns:a16="http://schemas.microsoft.com/office/drawing/2014/main" id="{452066E7-282F-4363-A8C7-6074DEC06B5B}"/>
              </a:ext>
            </a:extLst>
          </p:cNvPr>
          <p:cNvSpPr txBox="1"/>
          <p:nvPr/>
        </p:nvSpPr>
        <p:spPr>
          <a:xfrm>
            <a:off x="2256415" y="2344820"/>
            <a:ext cx="1077532" cy="184666"/>
          </a:xfrm>
          <a:prstGeom prst="rect">
            <a:avLst/>
          </a:prstGeom>
        </p:spPr>
        <p:txBody>
          <a:bodyPr vert="horz" wrap="square" lIns="0" tIns="0" rIns="0" bIns="0" rtlCol="0">
            <a:spAutoFit/>
          </a:bodyPr>
          <a:lstStyle/>
          <a:p>
            <a:pPr marL="12700">
              <a:lnSpc>
                <a:spcPct val="100000"/>
              </a:lnSpc>
            </a:pPr>
            <a:r>
              <a:rPr lang="en-US" altLang="zh-TW" sz="1200" u="sng" dirty="0">
                <a:solidFill>
                  <a:srgbClr val="000000"/>
                </a:solidFill>
                <a:ea typeface="新細明體" panose="02020500000000000000" pitchFamily="18" charset="-120"/>
              </a:rPr>
              <a:t>T</a:t>
            </a:r>
            <a:r>
              <a:rPr lang="en-US" altLang="zh-TW" sz="1200" i="0" u="sng" strike="noStrike" dirty="0">
                <a:solidFill>
                  <a:srgbClr val="000000"/>
                </a:solidFill>
                <a:effectLst/>
                <a:ea typeface="新細明體" panose="02020500000000000000" pitchFamily="18" charset="-120"/>
              </a:rPr>
              <a:t>oo much churn</a:t>
            </a:r>
            <a:r>
              <a:rPr lang="en-US" altLang="zh-TW" sz="1200" u="sng" dirty="0"/>
              <a:t> </a:t>
            </a:r>
            <a:endParaRPr sz="1200" u="sng" dirty="0">
              <a:cs typeface="Times New Roman"/>
            </a:endParaRPr>
          </a:p>
        </p:txBody>
      </p:sp>
      <p:sp>
        <p:nvSpPr>
          <p:cNvPr id="52" name="object 21">
            <a:extLst>
              <a:ext uri="{FF2B5EF4-FFF2-40B4-BE49-F238E27FC236}">
                <a16:creationId xmlns:a16="http://schemas.microsoft.com/office/drawing/2014/main" id="{86E60B96-1015-43C5-A47F-79ECB53D6C59}"/>
              </a:ext>
            </a:extLst>
          </p:cNvPr>
          <p:cNvSpPr txBox="1"/>
          <p:nvPr/>
        </p:nvSpPr>
        <p:spPr>
          <a:xfrm>
            <a:off x="6436995" y="2607581"/>
            <a:ext cx="2000164" cy="184666"/>
          </a:xfrm>
          <a:prstGeom prst="rect">
            <a:avLst/>
          </a:prstGeom>
        </p:spPr>
        <p:txBody>
          <a:bodyPr vert="horz" wrap="square" lIns="0" tIns="0" rIns="0" bIns="0" rtlCol="0">
            <a:spAutoFit/>
          </a:bodyPr>
          <a:lstStyle/>
          <a:p>
            <a:pPr marL="12700" marR="739140">
              <a:lnSpc>
                <a:spcPct val="100000"/>
              </a:lnSpc>
            </a:pPr>
            <a:r>
              <a:rPr lang="en-US" sz="1200" u="sng" spc="-5" dirty="0">
                <a:cs typeface="Times New Roman"/>
              </a:rPr>
              <a:t>Long p</a:t>
            </a:r>
            <a:r>
              <a:rPr lang="en-US" altLang="zh-TW" sz="1200" u="sng" spc="-5" dirty="0">
                <a:cs typeface="Times New Roman"/>
              </a:rPr>
              <a:t>roposal time</a:t>
            </a:r>
            <a:endParaRPr sz="1200" dirty="0">
              <a:cs typeface="Times New Roman"/>
            </a:endParaRPr>
          </a:p>
        </p:txBody>
      </p:sp>
      <p:sp>
        <p:nvSpPr>
          <p:cNvPr id="53" name="object 22">
            <a:extLst>
              <a:ext uri="{FF2B5EF4-FFF2-40B4-BE49-F238E27FC236}">
                <a16:creationId xmlns:a16="http://schemas.microsoft.com/office/drawing/2014/main" id="{E42CD41B-2D1B-4E7A-9B11-206709FD7134}"/>
              </a:ext>
            </a:extLst>
          </p:cNvPr>
          <p:cNvSpPr txBox="1"/>
          <p:nvPr/>
        </p:nvSpPr>
        <p:spPr>
          <a:xfrm>
            <a:off x="6892239" y="3196196"/>
            <a:ext cx="1740899" cy="184666"/>
          </a:xfrm>
          <a:prstGeom prst="rect">
            <a:avLst/>
          </a:prstGeom>
        </p:spPr>
        <p:txBody>
          <a:bodyPr vert="horz" wrap="square" lIns="0" tIns="0" rIns="0" bIns="0" rtlCol="0">
            <a:spAutoFit/>
          </a:bodyPr>
          <a:lstStyle/>
          <a:p>
            <a:pPr marL="12700">
              <a:lnSpc>
                <a:spcPct val="100000"/>
              </a:lnSpc>
            </a:pPr>
            <a:r>
              <a:rPr lang="en-US" sz="1200" u="sng" spc="-10" dirty="0">
                <a:cs typeface="Times New Roman"/>
              </a:rPr>
              <a:t>Slow responses rate</a:t>
            </a:r>
            <a:endParaRPr sz="1200" dirty="0">
              <a:cs typeface="Times New Roman"/>
            </a:endParaRPr>
          </a:p>
        </p:txBody>
      </p:sp>
      <p:sp>
        <p:nvSpPr>
          <p:cNvPr id="54" name="object 23">
            <a:extLst>
              <a:ext uri="{FF2B5EF4-FFF2-40B4-BE49-F238E27FC236}">
                <a16:creationId xmlns:a16="http://schemas.microsoft.com/office/drawing/2014/main" id="{EC7E6F5C-D811-486A-89DD-EF6540689C36}"/>
              </a:ext>
            </a:extLst>
          </p:cNvPr>
          <p:cNvSpPr txBox="1"/>
          <p:nvPr/>
        </p:nvSpPr>
        <p:spPr>
          <a:xfrm>
            <a:off x="1363765" y="1781706"/>
            <a:ext cx="1528331" cy="184666"/>
          </a:xfrm>
          <a:prstGeom prst="rect">
            <a:avLst/>
          </a:prstGeom>
        </p:spPr>
        <p:txBody>
          <a:bodyPr vert="horz" wrap="square" lIns="0" tIns="0" rIns="0" bIns="0" rtlCol="0">
            <a:spAutoFit/>
          </a:bodyPr>
          <a:lstStyle/>
          <a:p>
            <a:pPr marL="12700">
              <a:lnSpc>
                <a:spcPct val="100000"/>
              </a:lnSpc>
            </a:pPr>
            <a:r>
              <a:rPr lang="en-US" sz="1200" u="sng" spc="-10" dirty="0">
                <a:cs typeface="Times New Roman"/>
              </a:rPr>
              <a:t>Incorrect configuration</a:t>
            </a:r>
            <a:endParaRPr sz="1200" dirty="0">
              <a:cs typeface="Times New Roman"/>
            </a:endParaRPr>
          </a:p>
        </p:txBody>
      </p:sp>
      <p:sp>
        <p:nvSpPr>
          <p:cNvPr id="55" name="object 24">
            <a:extLst>
              <a:ext uri="{FF2B5EF4-FFF2-40B4-BE49-F238E27FC236}">
                <a16:creationId xmlns:a16="http://schemas.microsoft.com/office/drawing/2014/main" id="{CC2F699D-1012-4ACE-9951-284304F7471F}"/>
              </a:ext>
            </a:extLst>
          </p:cNvPr>
          <p:cNvSpPr txBox="1"/>
          <p:nvPr/>
        </p:nvSpPr>
        <p:spPr>
          <a:xfrm>
            <a:off x="3995727" y="3461635"/>
            <a:ext cx="1926321" cy="184666"/>
          </a:xfrm>
          <a:prstGeom prst="rect">
            <a:avLst/>
          </a:prstGeom>
        </p:spPr>
        <p:txBody>
          <a:bodyPr vert="horz" wrap="square" lIns="0" tIns="0" rIns="0" bIns="0" rtlCol="0">
            <a:spAutoFit/>
          </a:bodyPr>
          <a:lstStyle/>
          <a:p>
            <a:pPr marL="12700">
              <a:lnSpc>
                <a:spcPct val="100000"/>
              </a:lnSpc>
            </a:pPr>
            <a:r>
              <a:rPr lang="en-US" sz="1200" u="sng" dirty="0">
                <a:cs typeface="Times New Roman"/>
              </a:rPr>
              <a:t>Difficult identifying BSS agent</a:t>
            </a:r>
            <a:endParaRPr sz="1200" dirty="0">
              <a:cs typeface="Times New Roman"/>
            </a:endParaRPr>
          </a:p>
        </p:txBody>
      </p:sp>
      <p:sp>
        <p:nvSpPr>
          <p:cNvPr id="56" name="object 25">
            <a:extLst>
              <a:ext uri="{FF2B5EF4-FFF2-40B4-BE49-F238E27FC236}">
                <a16:creationId xmlns:a16="http://schemas.microsoft.com/office/drawing/2014/main" id="{D808F6D0-C0AE-4525-8672-1BED5E3200B9}"/>
              </a:ext>
            </a:extLst>
          </p:cNvPr>
          <p:cNvSpPr txBox="1"/>
          <p:nvPr/>
        </p:nvSpPr>
        <p:spPr>
          <a:xfrm>
            <a:off x="1291750" y="1498806"/>
            <a:ext cx="1600346" cy="184666"/>
          </a:xfrm>
          <a:prstGeom prst="rect">
            <a:avLst/>
          </a:prstGeom>
        </p:spPr>
        <p:txBody>
          <a:bodyPr vert="horz" wrap="square" lIns="0" tIns="0" rIns="0" bIns="0" rtlCol="0">
            <a:spAutoFit/>
          </a:bodyPr>
          <a:lstStyle/>
          <a:p>
            <a:pPr marL="12700" marR="5080">
              <a:lnSpc>
                <a:spcPct val="100000"/>
              </a:lnSpc>
            </a:pPr>
            <a:r>
              <a:rPr lang="en-US" sz="1200" u="sng" spc="-5" dirty="0">
                <a:cs typeface="Times New Roman"/>
              </a:rPr>
              <a:t>Error in configuration</a:t>
            </a:r>
            <a:endParaRPr sz="1200" dirty="0">
              <a:cs typeface="Times New Roman"/>
            </a:endParaRPr>
          </a:p>
        </p:txBody>
      </p:sp>
      <p:sp>
        <p:nvSpPr>
          <p:cNvPr id="57" name="object 26">
            <a:extLst>
              <a:ext uri="{FF2B5EF4-FFF2-40B4-BE49-F238E27FC236}">
                <a16:creationId xmlns:a16="http://schemas.microsoft.com/office/drawing/2014/main" id="{269DC64B-A3A1-461E-B32B-F74CBED3FFF2}"/>
              </a:ext>
            </a:extLst>
          </p:cNvPr>
          <p:cNvSpPr txBox="1"/>
          <p:nvPr/>
        </p:nvSpPr>
        <p:spPr>
          <a:xfrm>
            <a:off x="847652" y="1225815"/>
            <a:ext cx="1601208" cy="184666"/>
          </a:xfrm>
          <a:prstGeom prst="rect">
            <a:avLst/>
          </a:prstGeom>
        </p:spPr>
        <p:txBody>
          <a:bodyPr vert="horz" wrap="square" lIns="0" tIns="0" rIns="0" bIns="0" rtlCol="0">
            <a:spAutoFit/>
          </a:bodyPr>
          <a:lstStyle/>
          <a:p>
            <a:pPr marL="12700">
              <a:lnSpc>
                <a:spcPct val="100000"/>
              </a:lnSpc>
            </a:pPr>
            <a:r>
              <a:rPr lang="en-US" sz="1200" u="sng" spc="-10" dirty="0">
                <a:cs typeface="Times New Roman"/>
              </a:rPr>
              <a:t>Incomplete requirements</a:t>
            </a:r>
            <a:endParaRPr sz="1200" dirty="0">
              <a:cs typeface="Times New Roman"/>
            </a:endParaRPr>
          </a:p>
        </p:txBody>
      </p:sp>
      <p:sp>
        <p:nvSpPr>
          <p:cNvPr id="58" name="object 27">
            <a:extLst>
              <a:ext uri="{FF2B5EF4-FFF2-40B4-BE49-F238E27FC236}">
                <a16:creationId xmlns:a16="http://schemas.microsoft.com/office/drawing/2014/main" id="{3D00F154-832A-49FD-A095-1D572A7DC53F}"/>
              </a:ext>
            </a:extLst>
          </p:cNvPr>
          <p:cNvSpPr txBox="1"/>
          <p:nvPr/>
        </p:nvSpPr>
        <p:spPr>
          <a:xfrm>
            <a:off x="6316361" y="2906429"/>
            <a:ext cx="1690195" cy="184666"/>
          </a:xfrm>
          <a:prstGeom prst="rect">
            <a:avLst/>
          </a:prstGeom>
        </p:spPr>
        <p:txBody>
          <a:bodyPr vert="horz" wrap="square" lIns="0" tIns="0" rIns="0" bIns="0" rtlCol="0">
            <a:spAutoFit/>
          </a:bodyPr>
          <a:lstStyle/>
          <a:p>
            <a:pPr marL="12700">
              <a:lnSpc>
                <a:spcPct val="100000"/>
              </a:lnSpc>
            </a:pPr>
            <a:r>
              <a:rPr lang="en-US" sz="1200" u="sng" spc="-5" dirty="0">
                <a:latin typeface="Times New Roman"/>
                <a:cs typeface="Times New Roman"/>
              </a:rPr>
              <a:t>Pricing is not competitive</a:t>
            </a:r>
            <a:endParaRPr sz="1200" dirty="0">
              <a:latin typeface="Times New Roman"/>
              <a:cs typeface="Times New Roman"/>
            </a:endParaRPr>
          </a:p>
        </p:txBody>
      </p:sp>
      <p:sp>
        <p:nvSpPr>
          <p:cNvPr id="59" name="object 28">
            <a:extLst>
              <a:ext uri="{FF2B5EF4-FFF2-40B4-BE49-F238E27FC236}">
                <a16:creationId xmlns:a16="http://schemas.microsoft.com/office/drawing/2014/main" id="{827BC0FE-911A-4C26-95E8-10F0D4B060A4}"/>
              </a:ext>
            </a:extLst>
          </p:cNvPr>
          <p:cNvSpPr txBox="1"/>
          <p:nvPr/>
        </p:nvSpPr>
        <p:spPr>
          <a:xfrm>
            <a:off x="3817924" y="3737500"/>
            <a:ext cx="1920057" cy="184666"/>
          </a:xfrm>
          <a:prstGeom prst="rect">
            <a:avLst/>
          </a:prstGeom>
        </p:spPr>
        <p:txBody>
          <a:bodyPr vert="horz" wrap="square" lIns="0" tIns="0" rIns="0" bIns="0" rtlCol="0">
            <a:spAutoFit/>
          </a:bodyPr>
          <a:lstStyle/>
          <a:p>
            <a:pPr marL="12700" marR="5080">
              <a:lnSpc>
                <a:spcPct val="100000"/>
              </a:lnSpc>
            </a:pPr>
            <a:r>
              <a:rPr lang="en-US" sz="1200" u="sng" spc="-5" dirty="0">
                <a:latin typeface="Times New Roman"/>
                <a:cs typeface="Times New Roman"/>
              </a:rPr>
              <a:t>ERP system doesn't work well</a:t>
            </a:r>
            <a:endParaRPr sz="1200" dirty="0">
              <a:latin typeface="Times New Roman"/>
              <a:cs typeface="Times New Roman"/>
            </a:endParaRPr>
          </a:p>
        </p:txBody>
      </p:sp>
      <p:sp>
        <p:nvSpPr>
          <p:cNvPr id="62" name="object 31">
            <a:extLst>
              <a:ext uri="{FF2B5EF4-FFF2-40B4-BE49-F238E27FC236}">
                <a16:creationId xmlns:a16="http://schemas.microsoft.com/office/drawing/2014/main" id="{49A8E2E5-A012-4214-8138-85D16DB1D23B}"/>
              </a:ext>
            </a:extLst>
          </p:cNvPr>
          <p:cNvSpPr txBox="1"/>
          <p:nvPr/>
        </p:nvSpPr>
        <p:spPr>
          <a:xfrm>
            <a:off x="1009079" y="2059985"/>
            <a:ext cx="2126522" cy="184666"/>
          </a:xfrm>
          <a:prstGeom prst="rect">
            <a:avLst/>
          </a:prstGeom>
        </p:spPr>
        <p:txBody>
          <a:bodyPr vert="horz" wrap="square" lIns="0" tIns="0" rIns="0" bIns="0" rtlCol="0">
            <a:spAutoFit/>
          </a:bodyPr>
          <a:lstStyle/>
          <a:p>
            <a:pPr marL="12700">
              <a:lnSpc>
                <a:spcPct val="100000"/>
              </a:lnSpc>
            </a:pPr>
            <a:r>
              <a:rPr lang="en-US" sz="1200" u="sng" spc="-5" dirty="0">
                <a:cs typeface="Times New Roman"/>
              </a:rPr>
              <a:t>Terms and conditions had errors</a:t>
            </a:r>
            <a:endParaRPr sz="1200" dirty="0">
              <a:cs typeface="Times New Roman"/>
            </a:endParaRPr>
          </a:p>
        </p:txBody>
      </p:sp>
      <p:sp>
        <p:nvSpPr>
          <p:cNvPr id="63" name="object 32">
            <a:extLst>
              <a:ext uri="{FF2B5EF4-FFF2-40B4-BE49-F238E27FC236}">
                <a16:creationId xmlns:a16="http://schemas.microsoft.com/office/drawing/2014/main" id="{6D7E5553-284C-47DE-98A7-AB49E72F5A22}"/>
              </a:ext>
            </a:extLst>
          </p:cNvPr>
          <p:cNvSpPr txBox="1"/>
          <p:nvPr/>
        </p:nvSpPr>
        <p:spPr>
          <a:xfrm>
            <a:off x="5666896" y="2313274"/>
            <a:ext cx="2518853" cy="184666"/>
          </a:xfrm>
          <a:prstGeom prst="rect">
            <a:avLst/>
          </a:prstGeom>
        </p:spPr>
        <p:txBody>
          <a:bodyPr vert="horz" wrap="square" lIns="0" tIns="0" rIns="0" bIns="0" rtlCol="0">
            <a:spAutoFit/>
          </a:bodyPr>
          <a:lstStyle/>
          <a:p>
            <a:pPr marL="12700">
              <a:lnSpc>
                <a:spcPct val="100000"/>
              </a:lnSpc>
            </a:pPr>
            <a:r>
              <a:rPr lang="en-US" altLang="zh-TW" sz="1200" u="sng" spc="-5" dirty="0">
                <a:cs typeface="Times New Roman"/>
              </a:rPr>
              <a:t>Tedious s</a:t>
            </a:r>
            <a:r>
              <a:rPr lang="en-US" sz="1200" u="sng" spc="-5" dirty="0">
                <a:cs typeface="Times New Roman"/>
              </a:rPr>
              <a:t>ubmission process</a:t>
            </a:r>
            <a:endParaRPr sz="1200" dirty="0">
              <a:cs typeface="Times New Roman"/>
            </a:endParaRPr>
          </a:p>
        </p:txBody>
      </p:sp>
      <p:sp>
        <p:nvSpPr>
          <p:cNvPr id="64" name="object 33">
            <a:extLst>
              <a:ext uri="{FF2B5EF4-FFF2-40B4-BE49-F238E27FC236}">
                <a16:creationId xmlns:a16="http://schemas.microsoft.com/office/drawing/2014/main" id="{254F329A-BA1B-4329-BFEE-2822D64FE0DF}"/>
              </a:ext>
            </a:extLst>
          </p:cNvPr>
          <p:cNvSpPr/>
          <p:nvPr/>
        </p:nvSpPr>
        <p:spPr>
          <a:xfrm>
            <a:off x="378078" y="357520"/>
            <a:ext cx="11280521" cy="6007561"/>
          </a:xfrm>
          <a:custGeom>
            <a:avLst/>
            <a:gdLst/>
            <a:ahLst/>
            <a:cxnLst/>
            <a:rect l="l" t="t" r="r" b="b"/>
            <a:pathLst>
              <a:path w="7467600" h="4495800">
                <a:moveTo>
                  <a:pt x="0" y="4495800"/>
                </a:moveTo>
                <a:lnTo>
                  <a:pt x="7467600" y="4495800"/>
                </a:lnTo>
                <a:lnTo>
                  <a:pt x="7467600" y="0"/>
                </a:lnTo>
                <a:lnTo>
                  <a:pt x="0" y="0"/>
                </a:lnTo>
                <a:lnTo>
                  <a:pt x="0" y="4495800"/>
                </a:lnTo>
                <a:close/>
              </a:path>
            </a:pathLst>
          </a:custGeom>
          <a:ln w="28956">
            <a:solidFill>
              <a:srgbClr val="000000"/>
            </a:solidFill>
          </a:ln>
        </p:spPr>
        <p:txBody>
          <a:bodyPr wrap="square" lIns="0" tIns="0" rIns="0" bIns="0" rtlCol="0"/>
          <a:lstStyle/>
          <a:p>
            <a:endParaRPr/>
          </a:p>
        </p:txBody>
      </p:sp>
      <p:sp>
        <p:nvSpPr>
          <p:cNvPr id="35" name="object 4">
            <a:extLst>
              <a:ext uri="{FF2B5EF4-FFF2-40B4-BE49-F238E27FC236}">
                <a16:creationId xmlns:a16="http://schemas.microsoft.com/office/drawing/2014/main" id="{D6E5746B-4DE9-4983-A7EE-B46D53F172F6}"/>
              </a:ext>
            </a:extLst>
          </p:cNvPr>
          <p:cNvSpPr/>
          <p:nvPr/>
        </p:nvSpPr>
        <p:spPr>
          <a:xfrm>
            <a:off x="1295399" y="3342132"/>
            <a:ext cx="8398669" cy="174496"/>
          </a:xfrm>
          <a:custGeom>
            <a:avLst/>
            <a:gdLst/>
            <a:ahLst/>
            <a:cxnLst/>
            <a:rect l="l" t="t" r="r" b="b"/>
            <a:pathLst>
              <a:path w="5334000" h="173989">
                <a:moveTo>
                  <a:pt x="5160264" y="0"/>
                </a:moveTo>
                <a:lnTo>
                  <a:pt x="5160264" y="173735"/>
                </a:lnTo>
                <a:lnTo>
                  <a:pt x="5276088" y="115823"/>
                </a:lnTo>
                <a:lnTo>
                  <a:pt x="5189220" y="115823"/>
                </a:lnTo>
                <a:lnTo>
                  <a:pt x="5189220" y="57912"/>
                </a:lnTo>
                <a:lnTo>
                  <a:pt x="5276088" y="57912"/>
                </a:lnTo>
                <a:lnTo>
                  <a:pt x="5160264" y="0"/>
                </a:lnTo>
                <a:close/>
              </a:path>
              <a:path w="5334000" h="173989">
                <a:moveTo>
                  <a:pt x="5160264" y="57912"/>
                </a:moveTo>
                <a:lnTo>
                  <a:pt x="0" y="57912"/>
                </a:lnTo>
                <a:lnTo>
                  <a:pt x="0" y="115823"/>
                </a:lnTo>
                <a:lnTo>
                  <a:pt x="5160264" y="115823"/>
                </a:lnTo>
                <a:lnTo>
                  <a:pt x="5160264" y="57912"/>
                </a:lnTo>
                <a:close/>
              </a:path>
              <a:path w="5334000" h="173989">
                <a:moveTo>
                  <a:pt x="5276088" y="57912"/>
                </a:moveTo>
                <a:lnTo>
                  <a:pt x="5189220" y="57912"/>
                </a:lnTo>
                <a:lnTo>
                  <a:pt x="5189220" y="115823"/>
                </a:lnTo>
                <a:lnTo>
                  <a:pt x="5276088" y="115823"/>
                </a:lnTo>
                <a:lnTo>
                  <a:pt x="5334000" y="86867"/>
                </a:lnTo>
                <a:lnTo>
                  <a:pt x="5276088" y="57912"/>
                </a:lnTo>
                <a:close/>
              </a:path>
            </a:pathLst>
          </a:custGeom>
          <a:solidFill>
            <a:srgbClr val="FF3300"/>
          </a:solidFill>
        </p:spPr>
        <p:txBody>
          <a:bodyPr wrap="square" lIns="0" tIns="0" rIns="0" bIns="0" rtlCol="0"/>
          <a:lstStyle/>
          <a:p>
            <a:endParaRPr/>
          </a:p>
        </p:txBody>
      </p:sp>
      <p:sp>
        <p:nvSpPr>
          <p:cNvPr id="68" name="TextBox 67">
            <a:extLst>
              <a:ext uri="{FF2B5EF4-FFF2-40B4-BE49-F238E27FC236}">
                <a16:creationId xmlns:a16="http://schemas.microsoft.com/office/drawing/2014/main" id="{01993CBD-3F97-4D0E-91DE-4E2A9519DE5E}"/>
              </a:ext>
            </a:extLst>
          </p:cNvPr>
          <p:cNvSpPr txBox="1"/>
          <p:nvPr/>
        </p:nvSpPr>
        <p:spPr>
          <a:xfrm>
            <a:off x="4056680" y="412938"/>
            <a:ext cx="4020520" cy="400110"/>
          </a:xfrm>
          <a:prstGeom prst="rect">
            <a:avLst/>
          </a:prstGeom>
          <a:noFill/>
        </p:spPr>
        <p:txBody>
          <a:bodyPr wrap="square" rtlCol="0">
            <a:spAutoFit/>
          </a:bodyPr>
          <a:lstStyle/>
          <a:p>
            <a:r>
              <a:rPr lang="en-US" altLang="zh-TW" sz="2000" b="1" dirty="0">
                <a:effectLst/>
                <a:latin typeface="+mj-lt"/>
                <a:ea typeface="新細明體" panose="02020500000000000000" pitchFamily="18" charset="-120"/>
                <a:cs typeface="Times New Roman" panose="02020603050405020304" pitchFamily="18" charset="0"/>
              </a:rPr>
              <a:t>Fishbone</a:t>
            </a:r>
            <a:r>
              <a:rPr lang="zh-TW" altLang="en-US" sz="2000" b="1" dirty="0">
                <a:effectLst/>
                <a:latin typeface="+mj-lt"/>
                <a:ea typeface="新細明體" panose="02020500000000000000" pitchFamily="18" charset="-120"/>
                <a:cs typeface="Times New Roman" panose="02020603050405020304" pitchFamily="18" charset="0"/>
              </a:rPr>
              <a:t> </a:t>
            </a:r>
            <a:r>
              <a:rPr lang="en-US" altLang="zh-TW" sz="2000" b="1" dirty="0">
                <a:effectLst/>
                <a:latin typeface="+mj-lt"/>
                <a:ea typeface="新細明體" panose="02020500000000000000" pitchFamily="18" charset="-120"/>
                <a:cs typeface="Times New Roman" panose="02020603050405020304" pitchFamily="18" charset="0"/>
              </a:rPr>
              <a:t>based on seller feedback</a:t>
            </a:r>
            <a:endParaRPr lang="zh-TW" altLang="en-US" sz="2000" b="1" dirty="0">
              <a:latin typeface="+mj-lt"/>
            </a:endParaRPr>
          </a:p>
        </p:txBody>
      </p:sp>
      <p:sp>
        <p:nvSpPr>
          <p:cNvPr id="69" name="Rectangle 68">
            <a:extLst>
              <a:ext uri="{FF2B5EF4-FFF2-40B4-BE49-F238E27FC236}">
                <a16:creationId xmlns:a16="http://schemas.microsoft.com/office/drawing/2014/main" id="{9EDBE001-F496-463A-8C0D-DB8B26A91D78}"/>
              </a:ext>
            </a:extLst>
          </p:cNvPr>
          <p:cNvSpPr/>
          <p:nvPr/>
        </p:nvSpPr>
        <p:spPr>
          <a:xfrm>
            <a:off x="9744254" y="2900343"/>
            <a:ext cx="1239201" cy="104384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TextBox 69">
            <a:extLst>
              <a:ext uri="{FF2B5EF4-FFF2-40B4-BE49-F238E27FC236}">
                <a16:creationId xmlns:a16="http://schemas.microsoft.com/office/drawing/2014/main" id="{165E0D8A-22B1-4876-8EDD-E1A71E022530}"/>
              </a:ext>
            </a:extLst>
          </p:cNvPr>
          <p:cNvSpPr txBox="1"/>
          <p:nvPr/>
        </p:nvSpPr>
        <p:spPr>
          <a:xfrm>
            <a:off x="9706901" y="3115045"/>
            <a:ext cx="1317861" cy="584775"/>
          </a:xfrm>
          <a:prstGeom prst="rect">
            <a:avLst/>
          </a:prstGeom>
          <a:noFill/>
        </p:spPr>
        <p:txBody>
          <a:bodyPr wrap="none" rtlCol="0">
            <a:spAutoFit/>
          </a:bodyPr>
          <a:lstStyle/>
          <a:p>
            <a:r>
              <a:rPr lang="en-US" altLang="zh-TW" sz="1600" dirty="0"/>
              <a:t>Long cycle </a:t>
            </a:r>
          </a:p>
          <a:p>
            <a:r>
              <a:rPr lang="en-US" altLang="zh-TW" sz="1600" dirty="0"/>
              <a:t>time problem</a:t>
            </a:r>
            <a:endParaRPr lang="zh-TW" altLang="en-US" sz="1600" dirty="0"/>
          </a:p>
        </p:txBody>
      </p:sp>
    </p:spTree>
    <p:extLst>
      <p:ext uri="{BB962C8B-B14F-4D97-AF65-F5344CB8AC3E}">
        <p14:creationId xmlns:p14="http://schemas.microsoft.com/office/powerpoint/2010/main" val="409954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up)">
                                      <p:cBhvr>
                                        <p:cTn id="8" dur="500"/>
                                        <p:tgtEl>
                                          <p:spTgt spid="3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p:tgtEl>
                                          <p:spTgt spid="37"/>
                                        </p:tgtEl>
                                        <p:attrNameLst>
                                          <p:attrName>ppt_y</p:attrName>
                                        </p:attrNameLst>
                                      </p:cBhvr>
                                      <p:tavLst>
                                        <p:tav tm="0">
                                          <p:val>
                                            <p:strVal val="#ppt_y+#ppt_h*1.125000"/>
                                          </p:val>
                                        </p:tav>
                                        <p:tav tm="100000">
                                          <p:val>
                                            <p:strVal val="#ppt_y"/>
                                          </p:val>
                                        </p:tav>
                                      </p:tavLst>
                                    </p:anim>
                                    <p:animEffect transition="in" filter="wipe(up)">
                                      <p:cBhvr>
                                        <p:cTn id="12" dur="500"/>
                                        <p:tgtEl>
                                          <p:spTgt spid="37"/>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p:tgtEl>
                                          <p:spTgt spid="38"/>
                                        </p:tgtEl>
                                        <p:attrNameLst>
                                          <p:attrName>ppt_y</p:attrName>
                                        </p:attrNameLst>
                                      </p:cBhvr>
                                      <p:tavLst>
                                        <p:tav tm="0">
                                          <p:val>
                                            <p:strVal val="#ppt_y+#ppt_h*1.125000"/>
                                          </p:val>
                                        </p:tav>
                                        <p:tav tm="100000">
                                          <p:val>
                                            <p:strVal val="#ppt_y"/>
                                          </p:val>
                                        </p:tav>
                                      </p:tavLst>
                                    </p:anim>
                                    <p:animEffect transition="in" filter="wipe(up)">
                                      <p:cBhvr>
                                        <p:cTn id="16" dur="500"/>
                                        <p:tgtEl>
                                          <p:spTgt spid="38"/>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p:tgtEl>
                                          <p:spTgt spid="39"/>
                                        </p:tgtEl>
                                        <p:attrNameLst>
                                          <p:attrName>ppt_y</p:attrName>
                                        </p:attrNameLst>
                                      </p:cBhvr>
                                      <p:tavLst>
                                        <p:tav tm="0">
                                          <p:val>
                                            <p:strVal val="#ppt_y+#ppt_h*1.125000"/>
                                          </p:val>
                                        </p:tav>
                                        <p:tav tm="100000">
                                          <p:val>
                                            <p:strVal val="#ppt_y"/>
                                          </p:val>
                                        </p:tav>
                                      </p:tavLst>
                                    </p:anim>
                                    <p:animEffect transition="in" filter="wipe(up)">
                                      <p:cBhvr>
                                        <p:cTn id="20" dur="500"/>
                                        <p:tgtEl>
                                          <p:spTgt spid="39"/>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p:tgtEl>
                                          <p:spTgt spid="41"/>
                                        </p:tgtEl>
                                        <p:attrNameLst>
                                          <p:attrName>ppt_y</p:attrName>
                                        </p:attrNameLst>
                                      </p:cBhvr>
                                      <p:tavLst>
                                        <p:tav tm="0">
                                          <p:val>
                                            <p:strVal val="#ppt_y+#ppt_h*1.125000"/>
                                          </p:val>
                                        </p:tav>
                                        <p:tav tm="100000">
                                          <p:val>
                                            <p:strVal val="#ppt_y"/>
                                          </p:val>
                                        </p:tav>
                                      </p:tavLst>
                                    </p:anim>
                                    <p:animEffect transition="in" filter="wipe(up)">
                                      <p:cBhvr>
                                        <p:cTn id="24" dur="500"/>
                                        <p:tgtEl>
                                          <p:spTgt spid="41"/>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p:tgtEl>
                                          <p:spTgt spid="42"/>
                                        </p:tgtEl>
                                        <p:attrNameLst>
                                          <p:attrName>ppt_y</p:attrName>
                                        </p:attrNameLst>
                                      </p:cBhvr>
                                      <p:tavLst>
                                        <p:tav tm="0">
                                          <p:val>
                                            <p:strVal val="#ppt_y+#ppt_h*1.125000"/>
                                          </p:val>
                                        </p:tav>
                                        <p:tav tm="100000">
                                          <p:val>
                                            <p:strVal val="#ppt_y"/>
                                          </p:val>
                                        </p:tav>
                                      </p:tavLst>
                                    </p:anim>
                                    <p:animEffect transition="in" filter="wipe(up)">
                                      <p:cBhvr>
                                        <p:cTn id="28" dur="500"/>
                                        <p:tgtEl>
                                          <p:spTgt spid="42"/>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p:tgtEl>
                                          <p:spTgt spid="43"/>
                                        </p:tgtEl>
                                        <p:attrNameLst>
                                          <p:attrName>ppt_y</p:attrName>
                                        </p:attrNameLst>
                                      </p:cBhvr>
                                      <p:tavLst>
                                        <p:tav tm="0">
                                          <p:val>
                                            <p:strVal val="#ppt_y+#ppt_h*1.125000"/>
                                          </p:val>
                                        </p:tav>
                                        <p:tav tm="100000">
                                          <p:val>
                                            <p:strVal val="#ppt_y"/>
                                          </p:val>
                                        </p:tav>
                                      </p:tavLst>
                                    </p:anim>
                                    <p:animEffect transition="in" filter="wipe(up)">
                                      <p:cBhvr>
                                        <p:cTn id="32" dur="500"/>
                                        <p:tgtEl>
                                          <p:spTgt spid="4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p:tgtEl>
                                          <p:spTgt spid="44"/>
                                        </p:tgtEl>
                                        <p:attrNameLst>
                                          <p:attrName>ppt_y</p:attrName>
                                        </p:attrNameLst>
                                      </p:cBhvr>
                                      <p:tavLst>
                                        <p:tav tm="0">
                                          <p:val>
                                            <p:strVal val="#ppt_y+#ppt_h*1.125000"/>
                                          </p:val>
                                        </p:tav>
                                        <p:tav tm="100000">
                                          <p:val>
                                            <p:strVal val="#ppt_y"/>
                                          </p:val>
                                        </p:tav>
                                      </p:tavLst>
                                    </p:anim>
                                    <p:animEffect transition="in" filter="wipe(up)">
                                      <p:cBhvr>
                                        <p:cTn id="36" dur="500"/>
                                        <p:tgtEl>
                                          <p:spTgt spid="44"/>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p:tgtEl>
                                          <p:spTgt spid="45"/>
                                        </p:tgtEl>
                                        <p:attrNameLst>
                                          <p:attrName>ppt_y</p:attrName>
                                        </p:attrNameLst>
                                      </p:cBhvr>
                                      <p:tavLst>
                                        <p:tav tm="0">
                                          <p:val>
                                            <p:strVal val="#ppt_y+#ppt_h*1.125000"/>
                                          </p:val>
                                        </p:tav>
                                        <p:tav tm="100000">
                                          <p:val>
                                            <p:strVal val="#ppt_y"/>
                                          </p:val>
                                        </p:tav>
                                      </p:tavLst>
                                    </p:anim>
                                    <p:animEffect transition="in" filter="wipe(up)">
                                      <p:cBhvr>
                                        <p:cTn id="40" dur="500"/>
                                        <p:tgtEl>
                                          <p:spTgt spid="45"/>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p:tgtEl>
                                          <p:spTgt spid="46"/>
                                        </p:tgtEl>
                                        <p:attrNameLst>
                                          <p:attrName>ppt_y</p:attrName>
                                        </p:attrNameLst>
                                      </p:cBhvr>
                                      <p:tavLst>
                                        <p:tav tm="0">
                                          <p:val>
                                            <p:strVal val="#ppt_y+#ppt_h*1.125000"/>
                                          </p:val>
                                        </p:tav>
                                        <p:tav tm="100000">
                                          <p:val>
                                            <p:strVal val="#ppt_y"/>
                                          </p:val>
                                        </p:tav>
                                      </p:tavLst>
                                    </p:anim>
                                    <p:animEffect transition="in" filter="wipe(up)">
                                      <p:cBhvr>
                                        <p:cTn id="44" dur="500"/>
                                        <p:tgtEl>
                                          <p:spTgt spid="46"/>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p:tgtEl>
                                          <p:spTgt spid="48"/>
                                        </p:tgtEl>
                                        <p:attrNameLst>
                                          <p:attrName>ppt_y</p:attrName>
                                        </p:attrNameLst>
                                      </p:cBhvr>
                                      <p:tavLst>
                                        <p:tav tm="0">
                                          <p:val>
                                            <p:strVal val="#ppt_y+#ppt_h*1.125000"/>
                                          </p:val>
                                        </p:tav>
                                        <p:tav tm="100000">
                                          <p:val>
                                            <p:strVal val="#ppt_y"/>
                                          </p:val>
                                        </p:tav>
                                      </p:tavLst>
                                    </p:anim>
                                    <p:animEffect transition="in" filter="wipe(up)">
                                      <p:cBhvr>
                                        <p:cTn id="48" dur="500"/>
                                        <p:tgtEl>
                                          <p:spTgt spid="48"/>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500"/>
                                        <p:tgtEl>
                                          <p:spTgt spid="49"/>
                                        </p:tgtEl>
                                        <p:attrNameLst>
                                          <p:attrName>ppt_y</p:attrName>
                                        </p:attrNameLst>
                                      </p:cBhvr>
                                      <p:tavLst>
                                        <p:tav tm="0">
                                          <p:val>
                                            <p:strVal val="#ppt_y+#ppt_h*1.125000"/>
                                          </p:val>
                                        </p:tav>
                                        <p:tav tm="100000">
                                          <p:val>
                                            <p:strVal val="#ppt_y"/>
                                          </p:val>
                                        </p:tav>
                                      </p:tavLst>
                                    </p:anim>
                                    <p:animEffect transition="in" filter="wipe(up)">
                                      <p:cBhvr>
                                        <p:cTn id="52" dur="500"/>
                                        <p:tgtEl>
                                          <p:spTgt spid="49"/>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500"/>
                                        <p:tgtEl>
                                          <p:spTgt spid="50"/>
                                        </p:tgtEl>
                                        <p:attrNameLst>
                                          <p:attrName>ppt_y</p:attrName>
                                        </p:attrNameLst>
                                      </p:cBhvr>
                                      <p:tavLst>
                                        <p:tav tm="0">
                                          <p:val>
                                            <p:strVal val="#ppt_y+#ppt_h*1.125000"/>
                                          </p:val>
                                        </p:tav>
                                        <p:tav tm="100000">
                                          <p:val>
                                            <p:strVal val="#ppt_y"/>
                                          </p:val>
                                        </p:tav>
                                      </p:tavLst>
                                    </p:anim>
                                    <p:animEffect transition="in" filter="wipe(up)">
                                      <p:cBhvr>
                                        <p:cTn id="56" dur="500"/>
                                        <p:tgtEl>
                                          <p:spTgt spid="50"/>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p:tgtEl>
                                          <p:spTgt spid="51"/>
                                        </p:tgtEl>
                                        <p:attrNameLst>
                                          <p:attrName>ppt_y</p:attrName>
                                        </p:attrNameLst>
                                      </p:cBhvr>
                                      <p:tavLst>
                                        <p:tav tm="0">
                                          <p:val>
                                            <p:strVal val="#ppt_y+#ppt_h*1.125000"/>
                                          </p:val>
                                        </p:tav>
                                        <p:tav tm="100000">
                                          <p:val>
                                            <p:strVal val="#ppt_y"/>
                                          </p:val>
                                        </p:tav>
                                      </p:tavLst>
                                    </p:anim>
                                    <p:animEffect transition="in" filter="wipe(up)">
                                      <p:cBhvr>
                                        <p:cTn id="60" dur="500"/>
                                        <p:tgtEl>
                                          <p:spTgt spid="51"/>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additive="base">
                                        <p:cTn id="63" dur="500"/>
                                        <p:tgtEl>
                                          <p:spTgt spid="52"/>
                                        </p:tgtEl>
                                        <p:attrNameLst>
                                          <p:attrName>ppt_y</p:attrName>
                                        </p:attrNameLst>
                                      </p:cBhvr>
                                      <p:tavLst>
                                        <p:tav tm="0">
                                          <p:val>
                                            <p:strVal val="#ppt_y+#ppt_h*1.125000"/>
                                          </p:val>
                                        </p:tav>
                                        <p:tav tm="100000">
                                          <p:val>
                                            <p:strVal val="#ppt_y"/>
                                          </p:val>
                                        </p:tav>
                                      </p:tavLst>
                                    </p:anim>
                                    <p:animEffect transition="in" filter="wipe(up)">
                                      <p:cBhvr>
                                        <p:cTn id="64" dur="500"/>
                                        <p:tgtEl>
                                          <p:spTgt spid="52"/>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p:tgtEl>
                                          <p:spTgt spid="53"/>
                                        </p:tgtEl>
                                        <p:attrNameLst>
                                          <p:attrName>ppt_y</p:attrName>
                                        </p:attrNameLst>
                                      </p:cBhvr>
                                      <p:tavLst>
                                        <p:tav tm="0">
                                          <p:val>
                                            <p:strVal val="#ppt_y+#ppt_h*1.125000"/>
                                          </p:val>
                                        </p:tav>
                                        <p:tav tm="100000">
                                          <p:val>
                                            <p:strVal val="#ppt_y"/>
                                          </p:val>
                                        </p:tav>
                                      </p:tavLst>
                                    </p:anim>
                                    <p:animEffect transition="in" filter="wipe(up)">
                                      <p:cBhvr>
                                        <p:cTn id="68" dur="500"/>
                                        <p:tgtEl>
                                          <p:spTgt spid="53"/>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 calcmode="lin" valueType="num">
                                      <p:cBhvr additive="base">
                                        <p:cTn id="71" dur="500"/>
                                        <p:tgtEl>
                                          <p:spTgt spid="54"/>
                                        </p:tgtEl>
                                        <p:attrNameLst>
                                          <p:attrName>ppt_y</p:attrName>
                                        </p:attrNameLst>
                                      </p:cBhvr>
                                      <p:tavLst>
                                        <p:tav tm="0">
                                          <p:val>
                                            <p:strVal val="#ppt_y+#ppt_h*1.125000"/>
                                          </p:val>
                                        </p:tav>
                                        <p:tav tm="100000">
                                          <p:val>
                                            <p:strVal val="#ppt_y"/>
                                          </p:val>
                                        </p:tav>
                                      </p:tavLst>
                                    </p:anim>
                                    <p:animEffect transition="in" filter="wipe(up)">
                                      <p:cBhvr>
                                        <p:cTn id="72" dur="500"/>
                                        <p:tgtEl>
                                          <p:spTgt spid="54"/>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 calcmode="lin" valueType="num">
                                      <p:cBhvr additive="base">
                                        <p:cTn id="75" dur="500"/>
                                        <p:tgtEl>
                                          <p:spTgt spid="55"/>
                                        </p:tgtEl>
                                        <p:attrNameLst>
                                          <p:attrName>ppt_y</p:attrName>
                                        </p:attrNameLst>
                                      </p:cBhvr>
                                      <p:tavLst>
                                        <p:tav tm="0">
                                          <p:val>
                                            <p:strVal val="#ppt_y+#ppt_h*1.125000"/>
                                          </p:val>
                                        </p:tav>
                                        <p:tav tm="100000">
                                          <p:val>
                                            <p:strVal val="#ppt_y"/>
                                          </p:val>
                                        </p:tav>
                                      </p:tavLst>
                                    </p:anim>
                                    <p:animEffect transition="in" filter="wipe(up)">
                                      <p:cBhvr>
                                        <p:cTn id="76" dur="500"/>
                                        <p:tgtEl>
                                          <p:spTgt spid="55"/>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anim calcmode="lin" valueType="num">
                                      <p:cBhvr additive="base">
                                        <p:cTn id="79" dur="500"/>
                                        <p:tgtEl>
                                          <p:spTgt spid="56"/>
                                        </p:tgtEl>
                                        <p:attrNameLst>
                                          <p:attrName>ppt_y</p:attrName>
                                        </p:attrNameLst>
                                      </p:cBhvr>
                                      <p:tavLst>
                                        <p:tav tm="0">
                                          <p:val>
                                            <p:strVal val="#ppt_y+#ppt_h*1.125000"/>
                                          </p:val>
                                        </p:tav>
                                        <p:tav tm="100000">
                                          <p:val>
                                            <p:strVal val="#ppt_y"/>
                                          </p:val>
                                        </p:tav>
                                      </p:tavLst>
                                    </p:anim>
                                    <p:animEffect transition="in" filter="wipe(up)">
                                      <p:cBhvr>
                                        <p:cTn id="80" dur="500"/>
                                        <p:tgtEl>
                                          <p:spTgt spid="56"/>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additive="base">
                                        <p:cTn id="83" dur="500"/>
                                        <p:tgtEl>
                                          <p:spTgt spid="57"/>
                                        </p:tgtEl>
                                        <p:attrNameLst>
                                          <p:attrName>ppt_y</p:attrName>
                                        </p:attrNameLst>
                                      </p:cBhvr>
                                      <p:tavLst>
                                        <p:tav tm="0">
                                          <p:val>
                                            <p:strVal val="#ppt_y+#ppt_h*1.125000"/>
                                          </p:val>
                                        </p:tav>
                                        <p:tav tm="100000">
                                          <p:val>
                                            <p:strVal val="#ppt_y"/>
                                          </p:val>
                                        </p:tav>
                                      </p:tavLst>
                                    </p:anim>
                                    <p:animEffect transition="in" filter="wipe(up)">
                                      <p:cBhvr>
                                        <p:cTn id="84" dur="500"/>
                                        <p:tgtEl>
                                          <p:spTgt spid="57"/>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anim calcmode="lin" valueType="num">
                                      <p:cBhvr additive="base">
                                        <p:cTn id="87" dur="500"/>
                                        <p:tgtEl>
                                          <p:spTgt spid="58"/>
                                        </p:tgtEl>
                                        <p:attrNameLst>
                                          <p:attrName>ppt_y</p:attrName>
                                        </p:attrNameLst>
                                      </p:cBhvr>
                                      <p:tavLst>
                                        <p:tav tm="0">
                                          <p:val>
                                            <p:strVal val="#ppt_y+#ppt_h*1.125000"/>
                                          </p:val>
                                        </p:tav>
                                        <p:tav tm="100000">
                                          <p:val>
                                            <p:strVal val="#ppt_y"/>
                                          </p:val>
                                        </p:tav>
                                      </p:tavLst>
                                    </p:anim>
                                    <p:animEffect transition="in" filter="wipe(up)">
                                      <p:cBhvr>
                                        <p:cTn id="88" dur="500"/>
                                        <p:tgtEl>
                                          <p:spTgt spid="58"/>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additive="base">
                                        <p:cTn id="91" dur="500"/>
                                        <p:tgtEl>
                                          <p:spTgt spid="59"/>
                                        </p:tgtEl>
                                        <p:attrNameLst>
                                          <p:attrName>ppt_y</p:attrName>
                                        </p:attrNameLst>
                                      </p:cBhvr>
                                      <p:tavLst>
                                        <p:tav tm="0">
                                          <p:val>
                                            <p:strVal val="#ppt_y+#ppt_h*1.125000"/>
                                          </p:val>
                                        </p:tav>
                                        <p:tav tm="100000">
                                          <p:val>
                                            <p:strVal val="#ppt_y"/>
                                          </p:val>
                                        </p:tav>
                                      </p:tavLst>
                                    </p:anim>
                                    <p:animEffect transition="in" filter="wipe(up)">
                                      <p:cBhvr>
                                        <p:cTn id="92" dur="500"/>
                                        <p:tgtEl>
                                          <p:spTgt spid="59"/>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62"/>
                                        </p:tgtEl>
                                        <p:attrNameLst>
                                          <p:attrName>style.visibility</p:attrName>
                                        </p:attrNameLst>
                                      </p:cBhvr>
                                      <p:to>
                                        <p:strVal val="visible"/>
                                      </p:to>
                                    </p:set>
                                    <p:anim calcmode="lin" valueType="num">
                                      <p:cBhvr additive="base">
                                        <p:cTn id="95" dur="500"/>
                                        <p:tgtEl>
                                          <p:spTgt spid="62"/>
                                        </p:tgtEl>
                                        <p:attrNameLst>
                                          <p:attrName>ppt_y</p:attrName>
                                        </p:attrNameLst>
                                      </p:cBhvr>
                                      <p:tavLst>
                                        <p:tav tm="0">
                                          <p:val>
                                            <p:strVal val="#ppt_y+#ppt_h*1.125000"/>
                                          </p:val>
                                        </p:tav>
                                        <p:tav tm="100000">
                                          <p:val>
                                            <p:strVal val="#ppt_y"/>
                                          </p:val>
                                        </p:tav>
                                      </p:tavLst>
                                    </p:anim>
                                    <p:animEffect transition="in" filter="wipe(up)">
                                      <p:cBhvr>
                                        <p:cTn id="96" dur="500"/>
                                        <p:tgtEl>
                                          <p:spTgt spid="62"/>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 calcmode="lin" valueType="num">
                                      <p:cBhvr additive="base">
                                        <p:cTn id="99" dur="500"/>
                                        <p:tgtEl>
                                          <p:spTgt spid="63"/>
                                        </p:tgtEl>
                                        <p:attrNameLst>
                                          <p:attrName>ppt_y</p:attrName>
                                        </p:attrNameLst>
                                      </p:cBhvr>
                                      <p:tavLst>
                                        <p:tav tm="0">
                                          <p:val>
                                            <p:strVal val="#ppt_y+#ppt_h*1.125000"/>
                                          </p:val>
                                        </p:tav>
                                        <p:tav tm="100000">
                                          <p:val>
                                            <p:strVal val="#ppt_y"/>
                                          </p:val>
                                        </p:tav>
                                      </p:tavLst>
                                    </p:anim>
                                    <p:animEffect transition="in" filter="wipe(up)">
                                      <p:cBhvr>
                                        <p:cTn id="100" dur="500"/>
                                        <p:tgtEl>
                                          <p:spTgt spid="63"/>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additive="base">
                                        <p:cTn id="103" dur="500"/>
                                        <p:tgtEl>
                                          <p:spTgt spid="64"/>
                                        </p:tgtEl>
                                        <p:attrNameLst>
                                          <p:attrName>ppt_y</p:attrName>
                                        </p:attrNameLst>
                                      </p:cBhvr>
                                      <p:tavLst>
                                        <p:tav tm="0">
                                          <p:val>
                                            <p:strVal val="#ppt_y+#ppt_h*1.125000"/>
                                          </p:val>
                                        </p:tav>
                                        <p:tav tm="100000">
                                          <p:val>
                                            <p:strVal val="#ppt_y"/>
                                          </p:val>
                                        </p:tav>
                                      </p:tavLst>
                                    </p:anim>
                                    <p:animEffect transition="in" filter="wipe(up)">
                                      <p:cBhvr>
                                        <p:cTn id="104" dur="500"/>
                                        <p:tgtEl>
                                          <p:spTgt spid="64"/>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additive="base">
                                        <p:cTn id="107" dur="500"/>
                                        <p:tgtEl>
                                          <p:spTgt spid="35"/>
                                        </p:tgtEl>
                                        <p:attrNameLst>
                                          <p:attrName>ppt_y</p:attrName>
                                        </p:attrNameLst>
                                      </p:cBhvr>
                                      <p:tavLst>
                                        <p:tav tm="0">
                                          <p:val>
                                            <p:strVal val="#ppt_y+#ppt_h*1.125000"/>
                                          </p:val>
                                        </p:tav>
                                        <p:tav tm="100000">
                                          <p:val>
                                            <p:strVal val="#ppt_y"/>
                                          </p:val>
                                        </p:tav>
                                      </p:tavLst>
                                    </p:anim>
                                    <p:animEffect transition="in" filter="wipe(up)">
                                      <p:cBhvr>
                                        <p:cTn id="108" dur="500"/>
                                        <p:tgtEl>
                                          <p:spTgt spid="35"/>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68"/>
                                        </p:tgtEl>
                                        <p:attrNameLst>
                                          <p:attrName>style.visibility</p:attrName>
                                        </p:attrNameLst>
                                      </p:cBhvr>
                                      <p:to>
                                        <p:strVal val="visible"/>
                                      </p:to>
                                    </p:set>
                                    <p:anim calcmode="lin" valueType="num">
                                      <p:cBhvr additive="base">
                                        <p:cTn id="111" dur="500"/>
                                        <p:tgtEl>
                                          <p:spTgt spid="68"/>
                                        </p:tgtEl>
                                        <p:attrNameLst>
                                          <p:attrName>ppt_y</p:attrName>
                                        </p:attrNameLst>
                                      </p:cBhvr>
                                      <p:tavLst>
                                        <p:tav tm="0">
                                          <p:val>
                                            <p:strVal val="#ppt_y+#ppt_h*1.125000"/>
                                          </p:val>
                                        </p:tav>
                                        <p:tav tm="100000">
                                          <p:val>
                                            <p:strVal val="#ppt_y"/>
                                          </p:val>
                                        </p:tav>
                                      </p:tavLst>
                                    </p:anim>
                                    <p:animEffect transition="in" filter="wipe(up)">
                                      <p:cBhvr>
                                        <p:cTn id="112" dur="500"/>
                                        <p:tgtEl>
                                          <p:spTgt spid="68"/>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69"/>
                                        </p:tgtEl>
                                        <p:attrNameLst>
                                          <p:attrName>style.visibility</p:attrName>
                                        </p:attrNameLst>
                                      </p:cBhvr>
                                      <p:to>
                                        <p:strVal val="visible"/>
                                      </p:to>
                                    </p:set>
                                    <p:anim calcmode="lin" valueType="num">
                                      <p:cBhvr additive="base">
                                        <p:cTn id="115" dur="500"/>
                                        <p:tgtEl>
                                          <p:spTgt spid="69"/>
                                        </p:tgtEl>
                                        <p:attrNameLst>
                                          <p:attrName>ppt_y</p:attrName>
                                        </p:attrNameLst>
                                      </p:cBhvr>
                                      <p:tavLst>
                                        <p:tav tm="0">
                                          <p:val>
                                            <p:strVal val="#ppt_y+#ppt_h*1.125000"/>
                                          </p:val>
                                        </p:tav>
                                        <p:tav tm="100000">
                                          <p:val>
                                            <p:strVal val="#ppt_y"/>
                                          </p:val>
                                        </p:tav>
                                      </p:tavLst>
                                    </p:anim>
                                    <p:animEffect transition="in" filter="wipe(up)">
                                      <p:cBhvr>
                                        <p:cTn id="116" dur="500"/>
                                        <p:tgtEl>
                                          <p:spTgt spid="69"/>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anim calcmode="lin" valueType="num">
                                      <p:cBhvr additive="base">
                                        <p:cTn id="119" dur="500"/>
                                        <p:tgtEl>
                                          <p:spTgt spid="70"/>
                                        </p:tgtEl>
                                        <p:attrNameLst>
                                          <p:attrName>ppt_y</p:attrName>
                                        </p:attrNameLst>
                                      </p:cBhvr>
                                      <p:tavLst>
                                        <p:tav tm="0">
                                          <p:val>
                                            <p:strVal val="#ppt_y+#ppt_h*1.125000"/>
                                          </p:val>
                                        </p:tav>
                                        <p:tav tm="100000">
                                          <p:val>
                                            <p:strVal val="#ppt_y"/>
                                          </p:val>
                                        </p:tav>
                                      </p:tavLst>
                                    </p:anim>
                                    <p:animEffect transition="in" filter="wipe(up)">
                                      <p:cBhvr>
                                        <p:cTn id="12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48" grpId="0"/>
      <p:bldP spid="49" grpId="0"/>
      <p:bldP spid="50" grpId="0"/>
      <p:bldP spid="51" grpId="0"/>
      <p:bldP spid="52" grpId="0"/>
      <p:bldP spid="53" grpId="0"/>
      <p:bldP spid="54" grpId="0"/>
      <p:bldP spid="55" grpId="0"/>
      <p:bldP spid="56" grpId="0"/>
      <p:bldP spid="57" grpId="0"/>
      <p:bldP spid="58" grpId="0"/>
      <p:bldP spid="59" grpId="0"/>
      <p:bldP spid="62" grpId="0"/>
      <p:bldP spid="63" grpId="0"/>
      <p:bldP spid="64" grpId="0" animBg="1"/>
      <p:bldP spid="35" grpId="0" animBg="1"/>
      <p:bldP spid="68" grpId="0"/>
      <p:bldP spid="69" grpId="0" animBg="1"/>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7" name="Rectangle 12">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DA13D065-B132-43BA-9B17-00B7CC526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776" y="723665"/>
            <a:ext cx="9312447" cy="5410669"/>
          </a:xfrm>
          <a:prstGeom prst="rect">
            <a:avLst/>
          </a:prstGeom>
        </p:spPr>
      </p:pic>
    </p:spTree>
    <p:extLst>
      <p:ext uri="{BB962C8B-B14F-4D97-AF65-F5344CB8AC3E}">
        <p14:creationId xmlns:p14="http://schemas.microsoft.com/office/powerpoint/2010/main" val="294789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par>
                                <p:cTn id="8" presetID="18" presetClass="entr" presetSubtype="1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500"/>
                                        <p:tgtEl>
                                          <p:spTgt spid="1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trips(downLeft)">
                                      <p:cBhvr>
                                        <p:cTn id="13" dur="500"/>
                                        <p:tgtEl>
                                          <p:spTgt spid="8"/>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7" name="Freeform: Shape 2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891EAC9-AA4E-4204-A8D5-D918051F31BF}"/>
              </a:ext>
            </a:extLst>
          </p:cNvPr>
          <p:cNvPicPr>
            <a:picLocks noChangeAspect="1"/>
          </p:cNvPicPr>
          <p:nvPr/>
        </p:nvPicPr>
        <p:blipFill>
          <a:blip r:embed="rId2"/>
          <a:stretch>
            <a:fillRect/>
          </a:stretch>
        </p:blipFill>
        <p:spPr>
          <a:xfrm>
            <a:off x="643467" y="1531695"/>
            <a:ext cx="10905066" cy="3794608"/>
          </a:xfrm>
          <a:prstGeom prst="rect">
            <a:avLst/>
          </a:prstGeom>
          <a:ln>
            <a:noFill/>
          </a:ln>
        </p:spPr>
      </p:pic>
    </p:spTree>
    <p:extLst>
      <p:ext uri="{BB962C8B-B14F-4D97-AF65-F5344CB8AC3E}">
        <p14:creationId xmlns:p14="http://schemas.microsoft.com/office/powerpoint/2010/main" val="68755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ppt_y</p:attrName>
                                        </p:attrNameLst>
                                      </p:cBhvr>
                                      <p:tavLst>
                                        <p:tav tm="0">
                                          <p:val>
                                            <p:strVal val="#ppt_y+#ppt_h*1.125000"/>
                                          </p:val>
                                        </p:tav>
                                        <p:tav tm="100000">
                                          <p:val>
                                            <p:strVal val="#ppt_y"/>
                                          </p:val>
                                        </p:tav>
                                      </p:tavLst>
                                    </p:anim>
                                    <p:animEffect transition="in" filter="wipe(up)">
                                      <p:cBhvr>
                                        <p:cTn id="8" dur="500"/>
                                        <p:tgtEl>
                                          <p:spTgt spid="24"/>
                                        </p:tgtEl>
                                      </p:cBhvr>
                                    </p:animEffect>
                                  </p:childTnLst>
                                </p:cTn>
                              </p:par>
                              <p:par>
                                <p:cTn id="9" presetID="1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p:tgtEl>
                                          <p:spTgt spid="26"/>
                                        </p:tgtEl>
                                        <p:attrNameLst>
                                          <p:attrName>ppt_y</p:attrName>
                                        </p:attrNameLst>
                                      </p:cBhvr>
                                      <p:tavLst>
                                        <p:tav tm="0">
                                          <p:val>
                                            <p:strVal val="#ppt_y+#ppt_h*1.125000"/>
                                          </p:val>
                                        </p:tav>
                                        <p:tav tm="100000">
                                          <p:val>
                                            <p:strVal val="#ppt_y"/>
                                          </p:val>
                                        </p:tav>
                                      </p:tavLst>
                                    </p:anim>
                                    <p:animEffect transition="in" filter="wipe(up)">
                                      <p:cBhvr>
                                        <p:cTn id="12" dur="500"/>
                                        <p:tgtEl>
                                          <p:spTgt spid="2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p:tgtEl>
                                          <p:spTgt spid="30"/>
                                        </p:tgtEl>
                                        <p:attrNameLst>
                                          <p:attrName>ppt_y</p:attrName>
                                        </p:attrNameLst>
                                      </p:cBhvr>
                                      <p:tavLst>
                                        <p:tav tm="0">
                                          <p:val>
                                            <p:strVal val="#ppt_y+#ppt_h*1.125000"/>
                                          </p:val>
                                        </p:tav>
                                        <p:tav tm="100000">
                                          <p:val>
                                            <p:strVal val="#ppt_y"/>
                                          </p:val>
                                        </p:tav>
                                      </p:tavLst>
                                    </p:anim>
                                    <p:animEffect transition="in" filter="wipe(up)">
                                      <p:cBhvr>
                                        <p:cTn id="16" dur="500"/>
                                        <p:tgtEl>
                                          <p:spTgt spid="30"/>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p:tgtEl>
                                          <p:spTgt spid="32"/>
                                        </p:tgtEl>
                                        <p:attrNameLst>
                                          <p:attrName>ppt_y</p:attrName>
                                        </p:attrNameLst>
                                      </p:cBhvr>
                                      <p:tavLst>
                                        <p:tav tm="0">
                                          <p:val>
                                            <p:strVal val="#ppt_y+#ppt_h*1.125000"/>
                                          </p:val>
                                        </p:tav>
                                        <p:tav tm="100000">
                                          <p:val>
                                            <p:strVal val="#ppt_y"/>
                                          </p:val>
                                        </p:tav>
                                      </p:tavLst>
                                    </p:anim>
                                    <p:animEffect transition="in" filter="wipe(up)">
                                      <p:cBhvr>
                                        <p:cTn id="20" dur="500"/>
                                        <p:tgtEl>
                                          <p:spTgt spid="32"/>
                                        </p:tgtEl>
                                      </p:cBhvr>
                                    </p:animEffect>
                                  </p:childTnLst>
                                </p:cTn>
                              </p:par>
                              <p:par>
                                <p:cTn id="21" presetID="1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ppt_y</p:attrName>
                                        </p:attrNameLst>
                                      </p:cBhvr>
                                      <p:tavLst>
                                        <p:tav tm="0">
                                          <p:val>
                                            <p:strVal val="#ppt_y+#ppt_h*1.125000"/>
                                          </p:val>
                                        </p:tav>
                                        <p:tav tm="100000">
                                          <p:val>
                                            <p:strVal val="#ppt_y"/>
                                          </p:val>
                                        </p:tav>
                                      </p:tavLst>
                                    </p:anim>
                                    <p:animEffect transition="in" filter="wipe(up)">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7DFBE97-5B16-40DA-903B-C192A413F94F}"/>
              </a:ext>
            </a:extLst>
          </p:cNvPr>
          <p:cNvSpPr>
            <a:spLocks noGrp="1"/>
          </p:cNvSpPr>
          <p:nvPr>
            <p:ph type="title"/>
          </p:nvPr>
        </p:nvSpPr>
        <p:spPr>
          <a:xfrm>
            <a:off x="825249" y="2391031"/>
            <a:ext cx="2013558" cy="2075937"/>
          </a:xfrm>
          <a:prstGeom prst="ellipse">
            <a:avLst/>
          </a:prstGeom>
          <a:solidFill>
            <a:srgbClr val="262626"/>
          </a:solidFill>
          <a:ln w="174625" cmpd="thinThick">
            <a:solidFill>
              <a:srgbClr val="262626"/>
            </a:solidFill>
          </a:ln>
        </p:spPr>
        <p:txBody>
          <a:bodyPr anchor="ctr">
            <a:normAutofit/>
          </a:bodyPr>
          <a:lstStyle/>
          <a:p>
            <a:pPr algn="ctr"/>
            <a:r>
              <a:rPr lang="en-US" sz="2600" dirty="0">
                <a:solidFill>
                  <a:srgbClr val="FFFFFF"/>
                </a:solidFill>
              </a:rPr>
              <a:t>Project Charter</a:t>
            </a:r>
          </a:p>
        </p:txBody>
      </p:sp>
      <p:graphicFrame>
        <p:nvGraphicFramePr>
          <p:cNvPr id="6" name="Group 3">
            <a:extLst>
              <a:ext uri="{FF2B5EF4-FFF2-40B4-BE49-F238E27FC236}">
                <a16:creationId xmlns:a16="http://schemas.microsoft.com/office/drawing/2014/main" id="{2E91C29C-4DA0-44F7-AF1F-54FD00430A00}"/>
              </a:ext>
            </a:extLst>
          </p:cNvPr>
          <p:cNvGraphicFramePr>
            <a:graphicFrameLocks noGrp="1"/>
          </p:cNvGraphicFramePr>
          <p:nvPr>
            <p:extLst>
              <p:ext uri="{D42A27DB-BD31-4B8C-83A1-F6EECF244321}">
                <p14:modId xmlns:p14="http://schemas.microsoft.com/office/powerpoint/2010/main" val="4202916664"/>
              </p:ext>
            </p:extLst>
          </p:nvPr>
        </p:nvGraphicFramePr>
        <p:xfrm>
          <a:off x="2994818" y="190500"/>
          <a:ext cx="8659812" cy="3521241"/>
        </p:xfrm>
        <a:graphic>
          <a:graphicData uri="http://schemas.openxmlformats.org/drawingml/2006/table">
            <a:tbl>
              <a:tblPr/>
              <a:tblGrid>
                <a:gridCol w="4387850">
                  <a:extLst>
                    <a:ext uri="{9D8B030D-6E8A-4147-A177-3AD203B41FA5}">
                      <a16:colId xmlns:a16="http://schemas.microsoft.com/office/drawing/2014/main" val="3764029172"/>
                    </a:ext>
                  </a:extLst>
                </a:gridCol>
                <a:gridCol w="1766887">
                  <a:extLst>
                    <a:ext uri="{9D8B030D-6E8A-4147-A177-3AD203B41FA5}">
                      <a16:colId xmlns:a16="http://schemas.microsoft.com/office/drawing/2014/main" val="3815431520"/>
                    </a:ext>
                  </a:extLst>
                </a:gridCol>
                <a:gridCol w="2505075">
                  <a:extLst>
                    <a:ext uri="{9D8B030D-6E8A-4147-A177-3AD203B41FA5}">
                      <a16:colId xmlns:a16="http://schemas.microsoft.com/office/drawing/2014/main" val="2213948541"/>
                    </a:ext>
                  </a:extLst>
                </a:gridCol>
              </a:tblGrid>
              <a:tr h="476289">
                <a:tc gridSpan="3">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23018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marL="458788">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marL="684213">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marL="914400">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marL="13716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marL="18288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marL="22860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marL="27432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Title of Project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7424716"/>
                  </a:ext>
                </a:extLst>
              </a:tr>
              <a:tr h="952500">
                <a:tc gridSpan="2">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23018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marL="458788">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marL="684213">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marL="914400">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marL="13716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marL="18288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marL="22860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marL="27432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IE"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t>Business Problem: </a:t>
                      </a:r>
                      <a:r>
                        <a:rPr kumimoji="0" lang="en-IE"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IE"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23018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marL="458788">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marL="684213">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marL="914400">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marL="13716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marL="18288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marL="22860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marL="27432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IE"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t>Executive Sponsor</a:t>
                      </a:r>
                    </a:p>
                    <a:p>
                      <a:pPr marL="0" marR="0" lvl="0" indent="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endParaRPr kumimoji="0" lang="en-IE"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IE"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t>Black Belt Champion</a:t>
                      </a:r>
                      <a:r>
                        <a:rPr kumimoji="0" lang="en-IE"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 Jeff Hugh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4077606"/>
                  </a:ext>
                </a:extLst>
              </a:tr>
              <a:tr h="1044575">
                <a:tc gridSpan="2">
                  <a:txBody>
                    <a:bodyPr/>
                    <a:lstStyle>
                      <a:lvl1pPr marL="304800" indent="-304800">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96888" indent="-266700">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marL="687388" indent="-228600">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marL="874713" indent="-190500">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marL="1085850" indent="-171450">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marL="1543050" indent="-17145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marL="2000250" indent="-17145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marL="2457450" indent="-17145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marL="2914650" indent="-17145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304800" marR="0" lvl="0" indent="-30480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t>Objective and Scope</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304800" marR="0" lvl="0" indent="-30480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0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304800" marR="0" lvl="0" indent="-30480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endPar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04800" marR="0" lvl="0" indent="-30480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endParaRPr kumimoji="0" lang="en-US" altLang="en-U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04800" marR="0" lvl="0" indent="-30480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a:t>
                      </a:r>
                      <a:r>
                        <a:rPr kumimoji="0" lang="en-US" altLang="en-US" sz="11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ope</a:t>
                      </a: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1100" b="1" i="0" u="sng" strike="noStrike" cap="none" normalizeH="0" baseline="0" dirty="0">
                        <a:ln>
                          <a:noFill/>
                        </a:ln>
                        <a:solidFill>
                          <a:srgbClr val="FF0000"/>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23018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marL="458788">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marL="684213">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marL="914400">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marL="13716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marL="18288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marL="22860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marL="27432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accent2"/>
                        </a:buClr>
                        <a:buSzTx/>
                        <a:buFontTx/>
                        <a:buNone/>
                        <a:tabLst/>
                      </a:pPr>
                      <a:r>
                        <a:rPr kumimoji="0" lang="en-IE"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t>Steering Committee</a:t>
                      </a:r>
                      <a:br>
                        <a:rPr kumimoji="0" lang="en-IE"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IE"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Elliot Smith</a:t>
                      </a:r>
                      <a:br>
                        <a:rPr kumimoji="0" lang="en-IE"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IE"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Grace Monroe</a:t>
                      </a:r>
                      <a:r>
                        <a:rPr kumimoji="0" lang="en-IE"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t> </a:t>
                      </a:r>
                      <a:br>
                        <a:rPr kumimoji="0" lang="en-IE"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IE"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5856546"/>
                  </a:ext>
                </a:extLst>
              </a:tr>
              <a:tr h="1047750">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23018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marL="458788">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marL="684213">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marL="914400">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marL="13716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marL="18288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marL="22860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marL="27432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25000"/>
                        </a:lnSpc>
                        <a:spcBef>
                          <a:spcPct val="20000"/>
                        </a:spcBef>
                        <a:spcAft>
                          <a:spcPct val="0"/>
                        </a:spcAft>
                        <a:buClr>
                          <a:srgbClr val="3C73C6"/>
                        </a:buClr>
                        <a:buSzTx/>
                        <a:buFont typeface="Wingdings" panose="05000000000000000000" pitchFamily="2" charset="2"/>
                        <a:buNone/>
                        <a:tabLst/>
                      </a:pPr>
                      <a:r>
                        <a:rPr kumimoji="0" lang="en-US" altLang="en-US" sz="1050" b="1" i="0" u="sng" strike="noStrike" cap="none" normalizeH="0" baseline="0" dirty="0">
                          <a:ln>
                            <a:noFill/>
                          </a:ln>
                          <a:solidFill>
                            <a:schemeClr val="tx1"/>
                          </a:solidFill>
                          <a:effectLst/>
                          <a:latin typeface="Arial" panose="020B0604020202020204" pitchFamily="34" charset="0"/>
                          <a:cs typeface="Arial" panose="020B0604020202020204" pitchFamily="34" charset="0"/>
                        </a:rPr>
                        <a:t>Process Owner</a:t>
                      </a:r>
                      <a:r>
                        <a:rPr kumimoji="0" lang="en-US" altLang="en-US" sz="105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Grace Monroe </a:t>
                      </a:r>
                      <a:endParaRPr kumimoji="0" lang="en-US" alt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25000"/>
                        </a:lnSpc>
                        <a:spcBef>
                          <a:spcPct val="20000"/>
                        </a:spcBef>
                        <a:spcAft>
                          <a:spcPct val="0"/>
                        </a:spcAft>
                        <a:buClr>
                          <a:srgbClr val="3C73C6"/>
                        </a:buClr>
                        <a:buSzTx/>
                        <a:buFont typeface="Wingdings" panose="05000000000000000000" pitchFamily="2" charset="2"/>
                        <a:buNone/>
                        <a:tabLst/>
                      </a:pPr>
                      <a:r>
                        <a:rPr kumimoji="0" lang="en-US" altLang="en-US" sz="1050" b="1" i="0" u="sng" strike="noStrike" cap="none" normalizeH="0" baseline="0" dirty="0">
                          <a:ln>
                            <a:noFill/>
                          </a:ln>
                          <a:solidFill>
                            <a:schemeClr val="tx1"/>
                          </a:solidFill>
                          <a:effectLst/>
                          <a:latin typeface="Arial" panose="020B0604020202020204" pitchFamily="34" charset="0"/>
                          <a:cs typeface="Arial" panose="020B0604020202020204" pitchFamily="34" charset="0"/>
                        </a:rPr>
                        <a:t>Black Belt</a:t>
                      </a:r>
                      <a:r>
                        <a:rPr kumimoji="0" lang="en-US" altLang="en-US" sz="105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Jeff Hugh</a:t>
                      </a:r>
                      <a:endParaRPr kumimoji="0" lang="en-US" altLang="en-US" sz="1050" b="0" i="0" u="sng"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25000"/>
                        </a:lnSpc>
                        <a:spcBef>
                          <a:spcPct val="20000"/>
                        </a:spcBef>
                        <a:spcAft>
                          <a:spcPct val="0"/>
                        </a:spcAft>
                        <a:buClr>
                          <a:srgbClr val="3C73C6"/>
                        </a:buClr>
                        <a:buSzTx/>
                        <a:buFont typeface="Wingdings" panose="05000000000000000000" pitchFamily="2" charset="2"/>
                        <a:buNone/>
                        <a:tabLst/>
                      </a:pPr>
                      <a:r>
                        <a:rPr kumimoji="0" lang="en-US" altLang="en-US" sz="1050" b="1" i="0" u="sng" strike="noStrike" cap="none" normalizeH="0" baseline="0" dirty="0">
                          <a:ln>
                            <a:noFill/>
                          </a:ln>
                          <a:solidFill>
                            <a:schemeClr val="tx1"/>
                          </a:solidFill>
                          <a:effectLst/>
                          <a:latin typeface="Arial" panose="020B0604020202020204" pitchFamily="34" charset="0"/>
                          <a:cs typeface="Arial" panose="020B0604020202020204" pitchFamily="34" charset="0"/>
                        </a:rPr>
                        <a:t>Green Belt</a:t>
                      </a:r>
                      <a:r>
                        <a:rPr kumimoji="0" lang="en-US" altLang="en-US" sz="105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N/A</a:t>
                      </a:r>
                      <a:endParaRPr kumimoji="0" lang="en-US" alt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25000"/>
                        </a:lnSpc>
                        <a:spcBef>
                          <a:spcPct val="20000"/>
                        </a:spcBef>
                        <a:spcAft>
                          <a:spcPct val="0"/>
                        </a:spcAft>
                        <a:buClr>
                          <a:srgbClr val="3C73C6"/>
                        </a:buClr>
                        <a:buSzTx/>
                        <a:buFont typeface="Wingdings" panose="05000000000000000000" pitchFamily="2" charset="2"/>
                        <a:buNone/>
                        <a:tabLst/>
                      </a:pPr>
                      <a:r>
                        <a:rPr kumimoji="0" lang="en-US" altLang="en-US" sz="1050" b="1" i="0" u="sng" strike="noStrike" cap="none" normalizeH="0" baseline="0" dirty="0">
                          <a:ln>
                            <a:noFill/>
                          </a:ln>
                          <a:solidFill>
                            <a:schemeClr val="tx1"/>
                          </a:solidFill>
                          <a:effectLst/>
                          <a:latin typeface="Arial" panose="020B0604020202020204" pitchFamily="34" charset="0"/>
                          <a:cs typeface="Arial" panose="020B0604020202020204" pitchFamily="34" charset="0"/>
                        </a:rPr>
                        <a:t>Financial Analyst</a:t>
                      </a:r>
                      <a:r>
                        <a:rPr kumimoji="0" lang="en-US" altLang="en-US" sz="105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N/A</a:t>
                      </a:r>
                      <a:endParaRPr kumimoji="0" lang="en-US" alt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23018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marL="458788">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marL="684213">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marL="914400">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marL="13716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marL="18288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marL="22860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marL="27432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0000"/>
                        </a:lnSpc>
                        <a:spcBef>
                          <a:spcPct val="30000"/>
                        </a:spcBef>
                        <a:spcAft>
                          <a:spcPct val="0"/>
                        </a:spcAft>
                        <a:buClr>
                          <a:srgbClr val="3C73C6"/>
                        </a:buClr>
                        <a:buSzTx/>
                        <a:buFont typeface="Wingdings" panose="05000000000000000000" pitchFamily="2" charset="2"/>
                        <a:buNone/>
                        <a:tabLst/>
                      </a:pPr>
                      <a:r>
                        <a:rPr kumimoji="0" lang="en-US" altLang="en-US" sz="1050" b="1" i="0" u="sng" strike="noStrike" cap="none" normalizeH="0" baseline="0" dirty="0">
                          <a:ln>
                            <a:noFill/>
                          </a:ln>
                          <a:solidFill>
                            <a:schemeClr val="tx1"/>
                          </a:solidFill>
                          <a:effectLst/>
                          <a:latin typeface="Arial" panose="020B0604020202020204" pitchFamily="34" charset="0"/>
                          <a:cs typeface="Arial" panose="020B0604020202020204" pitchFamily="34" charset="0"/>
                        </a:rPr>
                        <a:t>Investment: </a:t>
                      </a:r>
                      <a:r>
                        <a:rPr kumimoji="0" lang="en-US" alt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~$100k</a:t>
                      </a:r>
                    </a:p>
                    <a:p>
                      <a:pPr marL="0" marR="0" lvl="0" indent="0" algn="l" defTabSz="914400" rtl="0" eaLnBrk="1" fontAlgn="base" latinLnBrk="0" hangingPunct="1">
                        <a:lnSpc>
                          <a:spcPct val="80000"/>
                        </a:lnSpc>
                        <a:spcBef>
                          <a:spcPct val="30000"/>
                        </a:spcBef>
                        <a:spcAft>
                          <a:spcPct val="0"/>
                        </a:spcAft>
                        <a:buClr>
                          <a:srgbClr val="3C73C6"/>
                        </a:buClr>
                        <a:buSzTx/>
                        <a:buFont typeface="Wingdings" panose="05000000000000000000" pitchFamily="2" charset="2"/>
                        <a:buNone/>
                        <a:tabLst/>
                      </a:pPr>
                      <a:r>
                        <a:rPr kumimoji="0" lang="en-US" alt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Scrum, ERP setup, Training, Infra, Market Analysis</a:t>
                      </a:r>
                    </a:p>
                    <a:p>
                      <a:pPr marL="0" marR="0" lvl="0" indent="0" algn="l" defTabSz="914400" rtl="0" eaLnBrk="1" fontAlgn="base" latinLnBrk="0" hangingPunct="1">
                        <a:lnSpc>
                          <a:spcPct val="80000"/>
                        </a:lnSpc>
                        <a:spcBef>
                          <a:spcPct val="30000"/>
                        </a:spcBef>
                        <a:spcAft>
                          <a:spcPct val="0"/>
                        </a:spcAft>
                        <a:buClr>
                          <a:srgbClr val="3C73C6"/>
                        </a:buClr>
                        <a:buSzTx/>
                        <a:buFont typeface="Wingdings" panose="05000000000000000000" pitchFamily="2" charset="2"/>
                        <a:buNone/>
                        <a:tabLst/>
                      </a:pPr>
                      <a:r>
                        <a:rPr kumimoji="0" lang="en-US" altLang="en-US" sz="1050" b="1" i="0" u="sng" strike="noStrike" cap="none" normalizeH="0" baseline="0" dirty="0">
                          <a:ln>
                            <a:noFill/>
                          </a:ln>
                          <a:solidFill>
                            <a:schemeClr val="tx1"/>
                          </a:solidFill>
                          <a:effectLst/>
                          <a:latin typeface="Arial" panose="020B0604020202020204" pitchFamily="34" charset="0"/>
                          <a:cs typeface="Arial" panose="020B0604020202020204" pitchFamily="34" charset="0"/>
                        </a:rPr>
                        <a:t>RISKS:</a:t>
                      </a:r>
                      <a:r>
                        <a:rPr kumimoji="0" lang="en-US" alt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Out of Control Process, Loss in Revenue</a:t>
                      </a:r>
                      <a:endParaRPr kumimoji="0" lang="en-US" altLang="en-US" sz="1050" b="1" i="0" u="sng"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23018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marL="458788">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marL="684213">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marL="914400">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marL="13716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marL="18288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marL="22860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marL="27432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
                          <a:srgbClr val="3C73C6"/>
                        </a:buClr>
                        <a:buSzTx/>
                        <a:buFont typeface="Wingdings" panose="05000000000000000000" pitchFamily="2" charset="2"/>
                        <a:buNone/>
                        <a:tabLst/>
                      </a:pPr>
                      <a:r>
                        <a:rPr kumimoji="0" lang="en-IE" altLang="en-US" sz="1200" b="1" i="0" u="sng" strike="noStrike" cap="none" normalizeH="0" baseline="0" dirty="0">
                          <a:ln>
                            <a:noFill/>
                          </a:ln>
                          <a:solidFill>
                            <a:schemeClr val="tx1"/>
                          </a:solidFill>
                          <a:effectLst/>
                          <a:latin typeface="Arial" panose="020B0604020202020204" pitchFamily="34" charset="0"/>
                          <a:cs typeface="Arial" panose="020B0604020202020204" pitchFamily="34" charset="0"/>
                        </a:rPr>
                        <a:t>Team Members</a:t>
                      </a:r>
                    </a:p>
                    <a:p>
                      <a:pPr marL="0" marR="0" lvl="0" indent="0" algn="l" defTabSz="914400" rtl="0" eaLnBrk="1" fontAlgn="base" latinLnBrk="0" hangingPunct="1">
                        <a:lnSpc>
                          <a:spcPct val="85000"/>
                        </a:lnSpc>
                        <a:spcBef>
                          <a:spcPct val="20000"/>
                        </a:spcBef>
                        <a:spcAft>
                          <a:spcPct val="0"/>
                        </a:spcAft>
                        <a:buClr>
                          <a:srgbClr val="3C73C6"/>
                        </a:buClr>
                        <a:buSzTx/>
                        <a:buFont typeface="Wingdings" panose="05000000000000000000" pitchFamily="2" charset="2"/>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Jeff, Sellers, BSS, Proposal Support Manager, Brand Manager</a:t>
                      </a:r>
                    </a:p>
                    <a:p>
                      <a:pPr marL="0" marR="0" lvl="0" indent="0" algn="l" defTabSz="914400" rtl="0" eaLnBrk="1" fontAlgn="base" latinLnBrk="0" hangingPunct="1">
                        <a:lnSpc>
                          <a:spcPct val="85000"/>
                        </a:lnSpc>
                        <a:spcBef>
                          <a:spcPct val="20000"/>
                        </a:spcBef>
                        <a:spcAft>
                          <a:spcPct val="0"/>
                        </a:spcAft>
                        <a:buClr>
                          <a:srgbClr val="3C73C6"/>
                        </a:buClr>
                        <a:buSzTx/>
                        <a:buFont typeface="Wingdings" panose="05000000000000000000" pitchFamily="2" charset="2"/>
                        <a:buNone/>
                        <a:tabLst/>
                      </a:pPr>
                      <a:endParaRPr kumimoji="0" lang="en-IE"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8049444"/>
                  </a:ext>
                </a:extLst>
              </a:tr>
            </a:tbl>
          </a:graphicData>
        </a:graphic>
      </p:graphicFrame>
      <p:graphicFrame>
        <p:nvGraphicFramePr>
          <p:cNvPr id="7" name="Group 21">
            <a:extLst>
              <a:ext uri="{FF2B5EF4-FFF2-40B4-BE49-F238E27FC236}">
                <a16:creationId xmlns:a16="http://schemas.microsoft.com/office/drawing/2014/main" id="{5C2F1EF8-9685-4C91-9591-642F5DE80E23}"/>
              </a:ext>
            </a:extLst>
          </p:cNvPr>
          <p:cNvGraphicFramePr>
            <a:graphicFrameLocks noGrp="1"/>
          </p:cNvGraphicFramePr>
          <p:nvPr>
            <p:extLst>
              <p:ext uri="{D42A27DB-BD31-4B8C-83A1-F6EECF244321}">
                <p14:modId xmlns:p14="http://schemas.microsoft.com/office/powerpoint/2010/main" val="1242905676"/>
              </p:ext>
            </p:extLst>
          </p:nvPr>
        </p:nvGraphicFramePr>
        <p:xfrm>
          <a:off x="2994819" y="3711741"/>
          <a:ext cx="8659811" cy="2809138"/>
        </p:xfrm>
        <a:graphic>
          <a:graphicData uri="http://schemas.openxmlformats.org/drawingml/2006/table">
            <a:tbl>
              <a:tblPr/>
              <a:tblGrid>
                <a:gridCol w="804175">
                  <a:extLst>
                    <a:ext uri="{9D8B030D-6E8A-4147-A177-3AD203B41FA5}">
                      <a16:colId xmlns:a16="http://schemas.microsoft.com/office/drawing/2014/main" val="3094618922"/>
                    </a:ext>
                  </a:extLst>
                </a:gridCol>
                <a:gridCol w="1027025">
                  <a:extLst>
                    <a:ext uri="{9D8B030D-6E8A-4147-A177-3AD203B41FA5}">
                      <a16:colId xmlns:a16="http://schemas.microsoft.com/office/drawing/2014/main" val="1025698031"/>
                    </a:ext>
                  </a:extLst>
                </a:gridCol>
                <a:gridCol w="4407479">
                  <a:extLst>
                    <a:ext uri="{9D8B030D-6E8A-4147-A177-3AD203B41FA5}">
                      <a16:colId xmlns:a16="http://schemas.microsoft.com/office/drawing/2014/main" val="2422100845"/>
                    </a:ext>
                  </a:extLst>
                </a:gridCol>
                <a:gridCol w="836896">
                  <a:extLst>
                    <a:ext uri="{9D8B030D-6E8A-4147-A177-3AD203B41FA5}">
                      <a16:colId xmlns:a16="http://schemas.microsoft.com/office/drawing/2014/main" val="3610729797"/>
                    </a:ext>
                  </a:extLst>
                </a:gridCol>
                <a:gridCol w="1584236">
                  <a:extLst>
                    <a:ext uri="{9D8B030D-6E8A-4147-A177-3AD203B41FA5}">
                      <a16:colId xmlns:a16="http://schemas.microsoft.com/office/drawing/2014/main" val="667855884"/>
                    </a:ext>
                  </a:extLst>
                </a:gridCol>
              </a:tblGrid>
              <a:tr h="431800">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1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DMAIC</a:t>
                      </a:r>
                    </a:p>
                  </a:txBody>
                  <a:tcPr marT="45707" marB="45707"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100" b="1" i="0" u="none" strike="noStrike" cap="none" normalizeH="0" baseline="0">
                          <a:ln>
                            <a:noFill/>
                          </a:ln>
                          <a:solidFill>
                            <a:schemeClr val="bg1"/>
                          </a:solidFill>
                          <a:effectLst/>
                          <a:latin typeface="Arial" panose="020B0604020202020204" pitchFamily="34" charset="0"/>
                          <a:cs typeface="Arial" panose="020B0604020202020204" pitchFamily="34" charset="0"/>
                        </a:rPr>
                        <a:t>Plan Start – Plan End</a:t>
                      </a:r>
                    </a:p>
                  </a:txBody>
                  <a:tcPr marT="45707" marB="4570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1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Operational Metric</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100" b="1" i="0" u="none" strike="noStrike" cap="none" normalizeH="0" baseline="0">
                          <a:ln>
                            <a:noFill/>
                          </a:ln>
                          <a:solidFill>
                            <a:schemeClr val="bg1"/>
                          </a:solidFill>
                          <a:effectLst/>
                          <a:latin typeface="Arial" panose="020B0604020202020204" pitchFamily="34" charset="0"/>
                          <a:cs typeface="Arial" panose="020B0604020202020204" pitchFamily="34" charset="0"/>
                        </a:rPr>
                        <a:t>Baseline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1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Target</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49135190"/>
                  </a:ext>
                </a:extLst>
              </a:tr>
              <a:tr h="499514">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Define</a:t>
                      </a:r>
                    </a:p>
                  </a:txBody>
                  <a:tcPr marT="45707" marB="45707"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11.1.2021-</a:t>
                      </a:r>
                    </a:p>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11.30.2021</a:t>
                      </a:r>
                    </a:p>
                  </a:txBody>
                  <a:tcPr marT="45707" marB="4570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rowSpan="2">
                  <a:txBody>
                    <a:bodyPr/>
                    <a:lstStyle>
                      <a:lvl1pPr marL="304800" indent="-304800">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693738" indent="-228600">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marL="1143000" indent="-228600">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marL="1600200" indent="-228600">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marL="2057400" indent="-228600">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marL="2514600" indent="-2286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marL="2971800" indent="-2286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marL="3429000" indent="-2286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marL="3886200" indent="-228600"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304800" marR="0" lvl="0" indent="-304800" algn="l" defTabSz="914400" rtl="0" eaLnBrk="1" fontAlgn="base" latinLnBrk="0" hangingPunct="1">
                        <a:lnSpc>
                          <a:spcPct val="104000"/>
                        </a:lnSpc>
                        <a:spcBef>
                          <a:spcPct val="20000"/>
                        </a:spcBef>
                        <a:spcAft>
                          <a:spcPct val="0"/>
                        </a:spcAft>
                        <a:buClr>
                          <a:srgbClr val="3C73C6"/>
                        </a:buClr>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Number of defects</a:t>
                      </a:r>
                    </a:p>
                    <a:p>
                      <a:pPr marL="304800" marR="0" lvl="0" indent="-304800" algn="l" defTabSz="914400" rtl="0" eaLnBrk="1" fontAlgn="base" latinLnBrk="0" hangingPunct="1">
                        <a:lnSpc>
                          <a:spcPct val="104000"/>
                        </a:lnSpc>
                        <a:spcBef>
                          <a:spcPct val="20000"/>
                        </a:spcBef>
                        <a:spcAft>
                          <a:spcPct val="0"/>
                        </a:spcAft>
                        <a:buClr>
                          <a:srgbClr val="3C73C6"/>
                        </a:buClr>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Cost of Quality</a:t>
                      </a:r>
                    </a:p>
                    <a:p>
                      <a:pPr marL="304800" marR="0" lvl="0" indent="-304800" algn="l" defTabSz="914400" rtl="0" eaLnBrk="1" fontAlgn="base" latinLnBrk="0" hangingPunct="1">
                        <a:lnSpc>
                          <a:spcPct val="104000"/>
                        </a:lnSpc>
                        <a:spcBef>
                          <a:spcPct val="20000"/>
                        </a:spcBef>
                        <a:spcAft>
                          <a:spcPct val="0"/>
                        </a:spcAft>
                        <a:buClr>
                          <a:srgbClr val="3C73C6"/>
                        </a:buClr>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Churn Rate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1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31.86 days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Reduction of Cycle time by 15%.</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4120897"/>
                  </a:ext>
                </a:extLst>
              </a:tr>
              <a:tr h="499514">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Measure</a:t>
                      </a:r>
                    </a:p>
                  </a:txBody>
                  <a:tcPr marT="45707" marB="4570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12.1.2021-</a:t>
                      </a:r>
                    </a:p>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12.31.2021</a:t>
                      </a:r>
                    </a:p>
                  </a:txBody>
                  <a:tcPr marT="45707" marB="4570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01239812"/>
                  </a:ext>
                </a:extLst>
              </a:tr>
              <a:tr h="499514">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Analyze</a:t>
                      </a:r>
                    </a:p>
                  </a:txBody>
                  <a:tcPr marT="45707" marB="4570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1.1.2022-</a:t>
                      </a:r>
                    </a:p>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1.31.2022</a:t>
                      </a:r>
                    </a:p>
                  </a:txBody>
                  <a:tcPr marT="45707" marB="4570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Expected Benefits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1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Projected Revenue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81290412"/>
                  </a:ext>
                </a:extLst>
              </a:tr>
              <a:tr h="499514">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a:ln>
                            <a:noFill/>
                          </a:ln>
                          <a:solidFill>
                            <a:schemeClr val="tx1"/>
                          </a:solidFill>
                          <a:effectLst/>
                          <a:latin typeface="Arial" panose="020B0604020202020204" pitchFamily="34" charset="0"/>
                          <a:cs typeface="Arial" panose="020B0604020202020204" pitchFamily="34" charset="0"/>
                        </a:rPr>
                        <a:t>Improve</a:t>
                      </a:r>
                    </a:p>
                  </a:txBody>
                  <a:tcPr marT="45707" marB="4570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2.1.2022-</a:t>
                      </a:r>
                    </a:p>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2.28.2022</a:t>
                      </a:r>
                    </a:p>
                  </a:txBody>
                  <a:tcPr marT="45707" marB="4570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gridSpan="2">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IE" altLang="en-US" sz="1100" b="0" i="0" u="sng" strike="noStrike" cap="none" normalizeH="0" baseline="0" dirty="0">
                          <a:ln>
                            <a:noFill/>
                          </a:ln>
                          <a:solidFill>
                            <a:schemeClr val="accent1"/>
                          </a:solidFill>
                          <a:effectLst/>
                          <a:latin typeface="Arial" panose="020B0604020202020204" pitchFamily="34" charset="0"/>
                          <a:cs typeface="Arial" panose="020B0604020202020204" pitchFamily="34" charset="0"/>
                        </a:rPr>
                        <a:t>Hard Benefits:</a:t>
                      </a:r>
                      <a:r>
                        <a:rPr kumimoji="0" lang="en-IE" altLang="en-US" sz="11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Increase in Revenue</a:t>
                      </a:r>
                    </a:p>
                    <a:p>
                      <a:pPr marL="0" marR="0" lvl="0" indent="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IE" altLang="en-US" sz="1100" b="0" i="0" u="sng" strike="noStrike" cap="none" normalizeH="0" baseline="0" dirty="0">
                          <a:ln>
                            <a:noFill/>
                          </a:ln>
                          <a:solidFill>
                            <a:schemeClr val="accent1"/>
                          </a:solidFill>
                          <a:effectLst/>
                          <a:latin typeface="Arial" panose="020B0604020202020204" pitchFamily="34" charset="0"/>
                          <a:cs typeface="Arial" panose="020B0604020202020204" pitchFamily="34" charset="0"/>
                        </a:rPr>
                        <a:t>Soft Benefits:</a:t>
                      </a:r>
                      <a:r>
                        <a:rPr kumimoji="0" lang="en-IE" altLang="en-US" sz="11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Improve communication between teams, streamline process and client satisfaction.</a:t>
                      </a:r>
                    </a:p>
                    <a:p>
                      <a:pPr marL="0" marR="0" lvl="0" indent="0" algn="l"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IE" altLang="en-US" sz="1100" b="0" i="0" u="sng" strike="noStrike" cap="none" normalizeH="0" baseline="0" dirty="0">
                          <a:ln>
                            <a:noFill/>
                          </a:ln>
                          <a:solidFill>
                            <a:schemeClr val="accent1"/>
                          </a:solidFill>
                          <a:effectLst/>
                          <a:latin typeface="Arial" panose="020B0604020202020204" pitchFamily="34" charset="0"/>
                          <a:cs typeface="Arial" panose="020B0604020202020204" pitchFamily="34" charset="0"/>
                        </a:rPr>
                        <a:t>Strategic Benefits:</a:t>
                      </a:r>
                      <a:r>
                        <a:rPr kumimoji="0" lang="en-IE" altLang="en-US" sz="11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Become the Market Leader</a:t>
                      </a:r>
                      <a:endPar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Increase in revenue by 7.8%</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1473758"/>
                  </a:ext>
                </a:extLst>
              </a:tr>
              <a:tr h="379282">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endPar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4000"/>
                        </a:lnSpc>
                        <a:spcBef>
                          <a:spcPct val="20000"/>
                        </a:spcBef>
                        <a:buClr>
                          <a:srgbClr val="3C73C6"/>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465138">
                        <a:lnSpc>
                          <a:spcPct val="104000"/>
                        </a:lnSpc>
                        <a:spcBef>
                          <a:spcPct val="20000"/>
                        </a:spcBef>
                        <a:buClr>
                          <a:srgbClr val="3C73C6"/>
                        </a:buClr>
                        <a:buFont typeface="Times New Roman" panose="02020603050405020304" pitchFamily="18" charset="0"/>
                        <a:defRPr sz="1600">
                          <a:solidFill>
                            <a:schemeClr val="tx1"/>
                          </a:solidFill>
                          <a:latin typeface="Arial" panose="020B0604020202020204" pitchFamily="34" charset="0"/>
                          <a:cs typeface="Arial" panose="020B0604020202020204" pitchFamily="34" charset="0"/>
                        </a:defRPr>
                      </a:lvl2pPr>
                      <a:lvl3pPr>
                        <a:lnSpc>
                          <a:spcPct val="104000"/>
                        </a:lnSpc>
                        <a:spcBef>
                          <a:spcPct val="20000"/>
                        </a:spcBef>
                        <a:buClr>
                          <a:srgbClr val="3C73C6"/>
                        </a:buClr>
                        <a:buFont typeface="Times New Roman" panose="02020603050405020304" pitchFamily="18" charset="0"/>
                        <a:defRPr sz="1400">
                          <a:solidFill>
                            <a:schemeClr val="tx1"/>
                          </a:solidFill>
                          <a:latin typeface="Arial" panose="020B0604020202020204" pitchFamily="34" charset="0"/>
                          <a:cs typeface="Arial" panose="020B0604020202020204" pitchFamily="34" charset="0"/>
                        </a:defRPr>
                      </a:lvl3pPr>
                      <a:lvl4pPr>
                        <a:lnSpc>
                          <a:spcPct val="104000"/>
                        </a:lnSpc>
                        <a:spcBef>
                          <a:spcPct val="20000"/>
                        </a:spcBef>
                        <a:buClr>
                          <a:srgbClr val="3C73C6"/>
                        </a:buClr>
                        <a:buFont typeface="Times New Roman" panose="02020603050405020304" pitchFamily="18" charset="0"/>
                        <a:defRPr sz="1200">
                          <a:solidFill>
                            <a:schemeClr val="tx1"/>
                          </a:solidFill>
                          <a:latin typeface="Arial" panose="020B0604020202020204" pitchFamily="34" charset="0"/>
                          <a:cs typeface="Arial" panose="020B0604020202020204" pitchFamily="34" charset="0"/>
                        </a:defRPr>
                      </a:lvl4pPr>
                      <a:lvl5pPr>
                        <a:lnSpc>
                          <a:spcPct val="104000"/>
                        </a:lnSpc>
                        <a:spcBef>
                          <a:spcPct val="20000"/>
                        </a:spcBef>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5pPr>
                      <a:lvl6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6pPr>
                      <a:lvl7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7pPr>
                      <a:lvl8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8pPr>
                      <a:lvl9pPr fontAlgn="base">
                        <a:lnSpc>
                          <a:spcPct val="104000"/>
                        </a:lnSpc>
                        <a:spcBef>
                          <a:spcPct val="20000"/>
                        </a:spcBef>
                        <a:spcAft>
                          <a:spcPct val="0"/>
                        </a:spcAft>
                        <a:buClr>
                          <a:srgbClr val="3C73C6"/>
                        </a:buClr>
                        <a:buFont typeface="Times New Roman" panose="02020603050405020304" pitchFamily="18" charset="0"/>
                        <a:defRPr sz="1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4000"/>
                        </a:lnSpc>
                        <a:spcBef>
                          <a:spcPct val="20000"/>
                        </a:spcBef>
                        <a:spcAft>
                          <a:spcPct val="0"/>
                        </a:spcAft>
                        <a:buClr>
                          <a:srgbClr val="3C73C6"/>
                        </a:buClr>
                        <a:buSzTx/>
                        <a:buFont typeface="Wingdings" panose="05000000000000000000" pitchFamily="2" charset="2"/>
                        <a:buNone/>
                        <a:tabLst/>
                      </a:pPr>
                      <a:endParaRPr kumimoji="0" lang="en-US" altLang="en-US" sz="12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2286548429"/>
                  </a:ext>
                </a:extLst>
              </a:tr>
            </a:tbl>
          </a:graphicData>
        </a:graphic>
      </p:graphicFrame>
      <p:sp>
        <p:nvSpPr>
          <p:cNvPr id="8" name="Text Box 56">
            <a:extLst>
              <a:ext uri="{FF2B5EF4-FFF2-40B4-BE49-F238E27FC236}">
                <a16:creationId xmlns:a16="http://schemas.microsoft.com/office/drawing/2014/main" id="{DCF7E33A-1401-4204-9FC1-3E13AB6FCDEF}"/>
              </a:ext>
            </a:extLst>
          </p:cNvPr>
          <p:cNvSpPr txBox="1">
            <a:spLocks noChangeArrowheads="1"/>
          </p:cNvSpPr>
          <p:nvPr/>
        </p:nvSpPr>
        <p:spPr bwMode="auto">
          <a:xfrm>
            <a:off x="3281635" y="939294"/>
            <a:ext cx="4108450" cy="400110"/>
          </a:xfrm>
          <a:prstGeom prst="rect">
            <a:avLst/>
          </a:prstGeom>
          <a:solidFill>
            <a:schemeClr val="bg1"/>
          </a:solidFill>
          <a:ln>
            <a:noFill/>
          </a:ln>
          <a:effectLst/>
        </p:spPr>
        <p:txBody>
          <a:bodyPr lIns="45720" rIns="45720">
            <a:spAutoFit/>
          </a:bodyPr>
          <a:lstStyle>
            <a:lvl1pPr marL="225425" indent="-225425">
              <a:defRPr sz="2400">
                <a:solidFill>
                  <a:schemeClr val="tx1"/>
                </a:solidFill>
                <a:latin typeface="Arial" panose="020B0604020202020204" pitchFamily="34" charset="0"/>
                <a:cs typeface="Arial" panose="020B0604020202020204" pitchFamily="34" charset="0"/>
              </a:defRPr>
            </a:lvl1pPr>
            <a:lvl2pPr marL="1139825" indent="-450850">
              <a:defRPr sz="2400">
                <a:solidFill>
                  <a:schemeClr val="tx1"/>
                </a:solidFill>
                <a:latin typeface="Arial" panose="020B0604020202020204" pitchFamily="34" charset="0"/>
                <a:cs typeface="Arial" panose="020B0604020202020204" pitchFamily="34" charset="0"/>
              </a:defRPr>
            </a:lvl2pPr>
            <a:lvl3pPr marL="1597025" indent="-342900">
              <a:defRPr sz="2400">
                <a:solidFill>
                  <a:schemeClr val="tx1"/>
                </a:solidFill>
                <a:latin typeface="Arial" panose="020B0604020202020204" pitchFamily="34" charset="0"/>
                <a:cs typeface="Arial" panose="020B0604020202020204" pitchFamily="34" charset="0"/>
              </a:defRPr>
            </a:lvl3pPr>
            <a:lvl4pPr marL="2054225" indent="-342900">
              <a:defRPr sz="2400">
                <a:solidFill>
                  <a:schemeClr val="tx1"/>
                </a:solidFill>
                <a:latin typeface="Arial" panose="020B0604020202020204" pitchFamily="34" charset="0"/>
                <a:cs typeface="Arial" panose="020B0604020202020204" pitchFamily="34" charset="0"/>
              </a:defRPr>
            </a:lvl4pPr>
            <a:lvl5pPr marL="2511425" indent="-342900">
              <a:defRPr sz="2400">
                <a:solidFill>
                  <a:schemeClr val="tx1"/>
                </a:solidFill>
                <a:latin typeface="Arial" panose="020B0604020202020204" pitchFamily="34" charset="0"/>
                <a:cs typeface="Arial" panose="020B0604020202020204" pitchFamily="34" charset="0"/>
              </a:defRPr>
            </a:lvl5pPr>
            <a:lvl6pPr marL="29686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34258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8830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43402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688975" lvl="1" indent="0" fontAlgn="base">
              <a:spcBef>
                <a:spcPct val="0"/>
              </a:spcBef>
              <a:spcAft>
                <a:spcPct val="0"/>
              </a:spcAft>
              <a:defRPr/>
            </a:pPr>
            <a:r>
              <a:rPr lang="en-US" altLang="en-US" sz="1000" b="1" dirty="0" err="1"/>
              <a:t>Gentech</a:t>
            </a:r>
            <a:r>
              <a:rPr lang="en-US" altLang="en-US" sz="1000" b="1" dirty="0"/>
              <a:t> has experience loss in bids and which has negatively impacted revenue by 18%.</a:t>
            </a:r>
          </a:p>
        </p:txBody>
      </p:sp>
      <p:sp>
        <p:nvSpPr>
          <p:cNvPr id="10" name="Text Box 57">
            <a:extLst>
              <a:ext uri="{FF2B5EF4-FFF2-40B4-BE49-F238E27FC236}">
                <a16:creationId xmlns:a16="http://schemas.microsoft.com/office/drawing/2014/main" id="{A8ACE456-1B1D-4CA3-A552-A5FA70BAADD7}"/>
              </a:ext>
            </a:extLst>
          </p:cNvPr>
          <p:cNvSpPr txBox="1">
            <a:spLocks noChangeArrowheads="1"/>
          </p:cNvSpPr>
          <p:nvPr/>
        </p:nvSpPr>
        <p:spPr bwMode="auto">
          <a:xfrm>
            <a:off x="3632199" y="1888611"/>
            <a:ext cx="3276600" cy="649986"/>
          </a:xfrm>
          <a:prstGeom prst="rect">
            <a:avLst/>
          </a:prstGeom>
          <a:solidFill>
            <a:schemeClr val="bg1"/>
          </a:solidFill>
          <a:ln>
            <a:noFill/>
          </a:ln>
          <a:effectLst/>
        </p:spPr>
        <p:txBody>
          <a:bodyPr wrap="square" lIns="45720" rIns="45720">
            <a:spAutoFit/>
          </a:bodyPr>
          <a:lstStyle>
            <a:lvl1pPr marL="165100" indent="-165100">
              <a:defRPr sz="2400">
                <a:solidFill>
                  <a:schemeClr val="tx1"/>
                </a:solidFill>
                <a:latin typeface="Arial" panose="020B0604020202020204" pitchFamily="34" charset="0"/>
                <a:cs typeface="Arial" panose="020B0604020202020204" pitchFamily="34" charset="0"/>
              </a:defRPr>
            </a:lvl1pPr>
            <a:lvl2pPr marL="1139825" indent="-450850">
              <a:defRPr sz="2400">
                <a:solidFill>
                  <a:schemeClr val="tx1"/>
                </a:solidFill>
                <a:latin typeface="Arial" panose="020B0604020202020204" pitchFamily="34" charset="0"/>
                <a:cs typeface="Arial" panose="020B0604020202020204" pitchFamily="34" charset="0"/>
              </a:defRPr>
            </a:lvl2pPr>
            <a:lvl3pPr marL="1597025" indent="-342900">
              <a:defRPr sz="2400">
                <a:solidFill>
                  <a:schemeClr val="tx1"/>
                </a:solidFill>
                <a:latin typeface="Arial" panose="020B0604020202020204" pitchFamily="34" charset="0"/>
                <a:cs typeface="Arial" panose="020B0604020202020204" pitchFamily="34" charset="0"/>
              </a:defRPr>
            </a:lvl3pPr>
            <a:lvl4pPr marL="2054225" indent="-342900">
              <a:defRPr sz="2400">
                <a:solidFill>
                  <a:schemeClr val="tx1"/>
                </a:solidFill>
                <a:latin typeface="Arial" panose="020B0604020202020204" pitchFamily="34" charset="0"/>
                <a:cs typeface="Arial" panose="020B0604020202020204" pitchFamily="34" charset="0"/>
              </a:defRPr>
            </a:lvl4pPr>
            <a:lvl5pPr marL="2511425" indent="-342900">
              <a:defRPr sz="2400">
                <a:solidFill>
                  <a:schemeClr val="tx1"/>
                </a:solidFill>
                <a:latin typeface="Arial" panose="020B0604020202020204" pitchFamily="34" charset="0"/>
                <a:cs typeface="Arial" panose="020B0604020202020204" pitchFamily="34" charset="0"/>
              </a:defRPr>
            </a:lvl5pPr>
            <a:lvl6pPr marL="29686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34258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8830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43402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fontAlgn="base">
              <a:lnSpc>
                <a:spcPct val="60000"/>
              </a:lnSpc>
              <a:spcBef>
                <a:spcPct val="20000"/>
              </a:spcBef>
              <a:spcAft>
                <a:spcPct val="0"/>
              </a:spcAft>
              <a:buClr>
                <a:srgbClr val="7889FB"/>
              </a:buClr>
              <a:buFont typeface="Wingdings" panose="05000000000000000000" pitchFamily="2" charset="2"/>
              <a:buAutoNum type="arabicPeriod"/>
              <a:defRPr/>
            </a:pPr>
            <a:r>
              <a:rPr lang="en-US" altLang="en-US" sz="900" dirty="0">
                <a:solidFill>
                  <a:srgbClr val="000000"/>
                </a:solidFill>
              </a:rPr>
              <a:t>Reduce Proposal Creation Cycle Time </a:t>
            </a:r>
          </a:p>
          <a:p>
            <a:pPr fontAlgn="base">
              <a:lnSpc>
                <a:spcPct val="60000"/>
              </a:lnSpc>
              <a:spcBef>
                <a:spcPct val="20000"/>
              </a:spcBef>
              <a:spcAft>
                <a:spcPct val="0"/>
              </a:spcAft>
              <a:buClr>
                <a:srgbClr val="7889FB"/>
              </a:buClr>
              <a:buFont typeface="Wingdings" panose="05000000000000000000" pitchFamily="2" charset="2"/>
              <a:buAutoNum type="arabicPeriod"/>
              <a:defRPr/>
            </a:pPr>
            <a:r>
              <a:rPr lang="en-US" altLang="en-US" sz="900" dirty="0">
                <a:solidFill>
                  <a:srgbClr val="000000"/>
                </a:solidFill>
              </a:rPr>
              <a:t>Eliminate Non-Standard Practices</a:t>
            </a:r>
          </a:p>
          <a:p>
            <a:pPr fontAlgn="base">
              <a:lnSpc>
                <a:spcPct val="60000"/>
              </a:lnSpc>
              <a:spcBef>
                <a:spcPct val="20000"/>
              </a:spcBef>
              <a:spcAft>
                <a:spcPct val="0"/>
              </a:spcAft>
              <a:buClr>
                <a:srgbClr val="7889FB"/>
              </a:buClr>
              <a:buFont typeface="Wingdings" panose="05000000000000000000" pitchFamily="2" charset="2"/>
              <a:buAutoNum type="arabicPeriod"/>
              <a:defRPr/>
            </a:pPr>
            <a:r>
              <a:rPr lang="en-US" altLang="en-US" sz="900" dirty="0">
                <a:solidFill>
                  <a:srgbClr val="000000"/>
                </a:solidFill>
              </a:rPr>
              <a:t>Improve on skipping unnecessary approvals.</a:t>
            </a:r>
          </a:p>
          <a:p>
            <a:pPr fontAlgn="base">
              <a:lnSpc>
                <a:spcPct val="60000"/>
              </a:lnSpc>
              <a:spcBef>
                <a:spcPct val="20000"/>
              </a:spcBef>
              <a:spcAft>
                <a:spcPct val="0"/>
              </a:spcAft>
              <a:buClr>
                <a:srgbClr val="7889FB"/>
              </a:buClr>
              <a:buFont typeface="Wingdings" panose="05000000000000000000" pitchFamily="2" charset="2"/>
              <a:buAutoNum type="arabicPeriod"/>
              <a:defRPr/>
            </a:pPr>
            <a:r>
              <a:rPr lang="en-US" altLang="en-US" sz="900" dirty="0">
                <a:solidFill>
                  <a:srgbClr val="000000"/>
                </a:solidFill>
              </a:rPr>
              <a:t>Reduce Inefficiencies and remove redundant tasks.</a:t>
            </a:r>
          </a:p>
          <a:p>
            <a:pPr fontAlgn="base">
              <a:lnSpc>
                <a:spcPct val="60000"/>
              </a:lnSpc>
              <a:spcBef>
                <a:spcPct val="20000"/>
              </a:spcBef>
              <a:spcAft>
                <a:spcPct val="0"/>
              </a:spcAft>
              <a:buClr>
                <a:srgbClr val="7889FB"/>
              </a:buClr>
              <a:buFont typeface="Wingdings" panose="05000000000000000000" pitchFamily="2" charset="2"/>
              <a:buAutoNum type="arabicPeriod"/>
              <a:defRPr/>
            </a:pPr>
            <a:endParaRPr lang="en-US" altLang="en-US" sz="1100" dirty="0">
              <a:solidFill>
                <a:srgbClr val="000000"/>
              </a:solidFill>
            </a:endParaRPr>
          </a:p>
        </p:txBody>
      </p:sp>
      <p:sp>
        <p:nvSpPr>
          <p:cNvPr id="12" name="Text Box 58">
            <a:extLst>
              <a:ext uri="{FF2B5EF4-FFF2-40B4-BE49-F238E27FC236}">
                <a16:creationId xmlns:a16="http://schemas.microsoft.com/office/drawing/2014/main" id="{8234341D-F216-48B4-9EC0-EAC5521A6AE3}"/>
              </a:ext>
            </a:extLst>
          </p:cNvPr>
          <p:cNvSpPr txBox="1">
            <a:spLocks noChangeArrowheads="1"/>
          </p:cNvSpPr>
          <p:nvPr/>
        </p:nvSpPr>
        <p:spPr bwMode="auto">
          <a:xfrm>
            <a:off x="3528489" y="2439273"/>
            <a:ext cx="5422901" cy="203133"/>
          </a:xfrm>
          <a:prstGeom prst="rect">
            <a:avLst/>
          </a:prstGeom>
          <a:solidFill>
            <a:schemeClr val="bg1"/>
          </a:solidFill>
          <a:ln>
            <a:noFill/>
          </a:ln>
          <a:effectLst/>
        </p:spPr>
        <p:txBody>
          <a:bodyPr wrap="square" lIns="45720" rIns="45720">
            <a:spAutoFit/>
          </a:bodyPr>
          <a:lstStyle>
            <a:lvl1pPr marL="165100" indent="-165100">
              <a:defRPr sz="2400">
                <a:solidFill>
                  <a:schemeClr val="tx1"/>
                </a:solidFill>
                <a:latin typeface="Arial" panose="020B0604020202020204" pitchFamily="34" charset="0"/>
                <a:cs typeface="Arial" panose="020B0604020202020204" pitchFamily="34" charset="0"/>
              </a:defRPr>
            </a:lvl1pPr>
            <a:lvl2pPr marL="1139825" indent="-450850">
              <a:defRPr sz="2400">
                <a:solidFill>
                  <a:schemeClr val="tx1"/>
                </a:solidFill>
                <a:latin typeface="Arial" panose="020B0604020202020204" pitchFamily="34" charset="0"/>
                <a:cs typeface="Arial" panose="020B0604020202020204" pitchFamily="34" charset="0"/>
              </a:defRPr>
            </a:lvl2pPr>
            <a:lvl3pPr marL="1597025" indent="-342900">
              <a:defRPr sz="2400">
                <a:solidFill>
                  <a:schemeClr val="tx1"/>
                </a:solidFill>
                <a:latin typeface="Arial" panose="020B0604020202020204" pitchFamily="34" charset="0"/>
                <a:cs typeface="Arial" panose="020B0604020202020204" pitchFamily="34" charset="0"/>
              </a:defRPr>
            </a:lvl3pPr>
            <a:lvl4pPr marL="2054225" indent="-342900">
              <a:defRPr sz="2400">
                <a:solidFill>
                  <a:schemeClr val="tx1"/>
                </a:solidFill>
                <a:latin typeface="Arial" panose="020B0604020202020204" pitchFamily="34" charset="0"/>
                <a:cs typeface="Arial" panose="020B0604020202020204" pitchFamily="34" charset="0"/>
              </a:defRPr>
            </a:lvl4pPr>
            <a:lvl5pPr marL="2511425" indent="-342900">
              <a:defRPr sz="2400">
                <a:solidFill>
                  <a:schemeClr val="tx1"/>
                </a:solidFill>
                <a:latin typeface="Arial" panose="020B0604020202020204" pitchFamily="34" charset="0"/>
                <a:cs typeface="Arial" panose="020B0604020202020204" pitchFamily="34" charset="0"/>
              </a:defRPr>
            </a:lvl5pPr>
            <a:lvl6pPr marL="29686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34258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8830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4340225" indent="-3429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indent="0" fontAlgn="base">
              <a:lnSpc>
                <a:spcPct val="80000"/>
              </a:lnSpc>
              <a:spcBef>
                <a:spcPct val="20000"/>
              </a:spcBef>
              <a:spcAft>
                <a:spcPct val="0"/>
              </a:spcAft>
              <a:buClr>
                <a:srgbClr val="7889FB"/>
              </a:buClr>
              <a:defRPr/>
            </a:pPr>
            <a:r>
              <a:rPr lang="en-US" altLang="en-US" sz="900" dirty="0">
                <a:solidFill>
                  <a:srgbClr val="000000"/>
                </a:solidFill>
              </a:rPr>
              <a:t>In Scope: End-to-End Proposal creation process. Out of Scope: New Hire and On-board training.</a:t>
            </a:r>
          </a:p>
        </p:txBody>
      </p:sp>
    </p:spTree>
    <p:extLst>
      <p:ext uri="{BB962C8B-B14F-4D97-AF65-F5344CB8AC3E}">
        <p14:creationId xmlns:p14="http://schemas.microsoft.com/office/powerpoint/2010/main" val="418711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4" grpId="0" animBg="1"/>
      <p:bldP spid="8" grpId="0" animBg="1"/>
      <p:bldP spid="10"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86B859BB-BF05-4390-8854-A43DE025D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810" y="723665"/>
            <a:ext cx="8992379" cy="5410669"/>
          </a:xfrm>
          <a:prstGeom prst="rect">
            <a:avLst/>
          </a:prstGeom>
        </p:spPr>
      </p:pic>
    </p:spTree>
    <p:extLst>
      <p:ext uri="{BB962C8B-B14F-4D97-AF65-F5344CB8AC3E}">
        <p14:creationId xmlns:p14="http://schemas.microsoft.com/office/powerpoint/2010/main" val="205686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CE0BF4A-2BD0-473C-9203-FA3124B2A65B}"/>
              </a:ext>
            </a:extLst>
          </p:cNvPr>
          <p:cNvPicPr>
            <a:picLocks noChangeAspect="1"/>
          </p:cNvPicPr>
          <p:nvPr/>
        </p:nvPicPr>
        <p:blipFill>
          <a:blip r:embed="rId2"/>
          <a:stretch>
            <a:fillRect/>
          </a:stretch>
        </p:blipFill>
        <p:spPr>
          <a:xfrm>
            <a:off x="643467" y="1483550"/>
            <a:ext cx="10905066" cy="3890899"/>
          </a:xfrm>
          <a:prstGeom prst="rect">
            <a:avLst/>
          </a:prstGeom>
          <a:ln>
            <a:noFill/>
          </a:ln>
        </p:spPr>
      </p:pic>
    </p:spTree>
    <p:extLst>
      <p:ext uri="{BB962C8B-B14F-4D97-AF65-F5344CB8AC3E}">
        <p14:creationId xmlns:p14="http://schemas.microsoft.com/office/powerpoint/2010/main" val="398006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plus(in)">
                                      <p:cBhvr>
                                        <p:cTn id="7" dur="2000"/>
                                        <p:tgtEl>
                                          <p:spTgt spid="7"/>
                                        </p:tgtEl>
                                      </p:cBhvr>
                                    </p:animEffect>
                                  </p:childTnLst>
                                </p:cTn>
                              </p:par>
                              <p:par>
                                <p:cTn id="8" presetID="13"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plus(in)">
                                      <p:cBhvr>
                                        <p:cTn id="10" dur="2000"/>
                                        <p:tgtEl>
                                          <p:spTgt spid="9"/>
                                        </p:tgtEl>
                                      </p:cBhvr>
                                    </p:animEffect>
                                  </p:childTnLst>
                                </p:cTn>
                              </p:par>
                              <p:par>
                                <p:cTn id="11" presetID="13" presetClass="entr" presetSubtype="16"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plus(in)">
                                      <p:cBhvr>
                                        <p:cTn id="13" dur="2000"/>
                                        <p:tgtEl>
                                          <p:spTgt spid="13"/>
                                        </p:tgtEl>
                                      </p:cBhvr>
                                    </p:animEffect>
                                  </p:childTnLst>
                                </p:cTn>
                              </p:par>
                              <p:par>
                                <p:cTn id="14" presetID="13" presetClass="entr" presetSubtype="16"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plus(in)">
                                      <p:cBhvr>
                                        <p:cTn id="16" dur="2000"/>
                                        <p:tgtEl>
                                          <p:spTgt spid="15"/>
                                        </p:tgtEl>
                                      </p:cBhvr>
                                    </p:animEffect>
                                  </p:childTnLst>
                                </p:cTn>
                              </p:par>
                              <p:par>
                                <p:cTn id="17" presetID="1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plus(in)">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DF2F7CA-4455-4BC5-82E9-6E4B69FE4000}"/>
              </a:ext>
            </a:extLst>
          </p:cNvPr>
          <p:cNvGraphicFramePr/>
          <p:nvPr>
            <p:extLst>
              <p:ext uri="{D42A27DB-BD31-4B8C-83A1-F6EECF244321}">
                <p14:modId xmlns:p14="http://schemas.microsoft.com/office/powerpoint/2010/main" val="2039505248"/>
              </p:ext>
            </p:extLst>
          </p:nvPr>
        </p:nvGraphicFramePr>
        <p:xfrm>
          <a:off x="4022912" y="302372"/>
          <a:ext cx="4146176" cy="576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90D95938-156D-477D-A699-5EF7580BE260}"/>
              </a:ext>
            </a:extLst>
          </p:cNvPr>
          <p:cNvGraphicFramePr>
            <a:graphicFrameLocks noGrp="1"/>
          </p:cNvGraphicFramePr>
          <p:nvPr>
            <p:ph idx="1"/>
            <p:extLst>
              <p:ext uri="{D42A27DB-BD31-4B8C-83A1-F6EECF244321}">
                <p14:modId xmlns:p14="http://schemas.microsoft.com/office/powerpoint/2010/main" val="4114270350"/>
              </p:ext>
            </p:extLst>
          </p:nvPr>
        </p:nvGraphicFramePr>
        <p:xfrm>
          <a:off x="318978" y="1595717"/>
          <a:ext cx="11747516" cy="49599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3E997671-61BF-417E-ADF5-44FFECED711B}"/>
              </a:ext>
            </a:extLst>
          </p:cNvPr>
          <p:cNvGraphicFramePr/>
          <p:nvPr>
            <p:extLst>
              <p:ext uri="{D42A27DB-BD31-4B8C-83A1-F6EECF244321}">
                <p14:modId xmlns:p14="http://schemas.microsoft.com/office/powerpoint/2010/main" val="3386922838"/>
              </p:ext>
            </p:extLst>
          </p:nvPr>
        </p:nvGraphicFramePr>
        <p:xfrm>
          <a:off x="1640541" y="1828800"/>
          <a:ext cx="7700683" cy="89647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09730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3"/>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3"/>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Graphic spid="6"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A6B2E05-BEBD-47D9-BB59-3440318EA653}"/>
              </a:ext>
            </a:extLst>
          </p:cNvPr>
          <p:cNvGraphicFramePr/>
          <p:nvPr>
            <p:extLst>
              <p:ext uri="{D42A27DB-BD31-4B8C-83A1-F6EECF244321}">
                <p14:modId xmlns:p14="http://schemas.microsoft.com/office/powerpoint/2010/main" val="1697157991"/>
              </p:ext>
            </p:extLst>
          </p:nvPr>
        </p:nvGraphicFramePr>
        <p:xfrm>
          <a:off x="838200" y="365126"/>
          <a:ext cx="10515600" cy="93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9B763F58-5AEC-4979-A76A-6B3FBD7069B5}"/>
              </a:ext>
            </a:extLst>
          </p:cNvPr>
          <p:cNvGraphicFramePr>
            <a:graphicFrameLocks noGrp="1"/>
          </p:cNvGraphicFramePr>
          <p:nvPr>
            <p:ph idx="1"/>
            <p:extLst>
              <p:ext uri="{D42A27DB-BD31-4B8C-83A1-F6EECF244321}">
                <p14:modId xmlns:p14="http://schemas.microsoft.com/office/powerpoint/2010/main" val="3645465981"/>
              </p:ext>
            </p:extLst>
          </p:nvPr>
        </p:nvGraphicFramePr>
        <p:xfrm>
          <a:off x="285750" y="1219200"/>
          <a:ext cx="11677650" cy="52736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3472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571B0F9-AE02-4C5A-AFAC-7E7B3C4B2D2E}"/>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DAF7871B-0509-41FC-A643-B7688CE48D6D}"/>
              </a:ext>
            </a:extLst>
          </p:cNvPr>
          <p:cNvGraphicFramePr>
            <a:graphicFrameLocks noGrp="1"/>
          </p:cNvGraphicFramePr>
          <p:nvPr>
            <p:ph idx="1"/>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1730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4"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A8B40D2-2367-46EE-9DCF-CAB72A1A79D3}"/>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t>Based on feedback and their counts, Jeff can initiate Root Cause Analysis to minimize those feedbacks. Some of the recommendations have already been implemented through FMEA, and as the RCA results are out, it will give a better picture to direct Jeff for the next Action plan to cut down feedback counts. Once the actions have been implemented, Jeff can start giving BSS and sellers the options to put all good as feedback, which will help Jeff know whether the implementation was effective.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69DB328-9279-4CCE-86E3-502592389D93}"/>
              </a:ext>
            </a:extLst>
          </p:cNvPr>
          <p:cNvSpPr txBox="1"/>
          <p:nvPr/>
        </p:nvSpPr>
        <p:spPr>
          <a:xfrm>
            <a:off x="563193" y="308610"/>
            <a:ext cx="4297680" cy="1569660"/>
          </a:xfrm>
          <a:prstGeom prst="rect">
            <a:avLst/>
          </a:prstGeom>
          <a:noFill/>
        </p:spPr>
        <p:txBody>
          <a:bodyPr wrap="square" rtlCol="0">
            <a:spAutoFit/>
          </a:bodyPr>
          <a:lstStyle/>
          <a:p>
            <a:r>
              <a:rPr lang="en-US" sz="3200" dirty="0"/>
              <a:t>Effective utilization of open text data to gain valuable insights</a:t>
            </a:r>
          </a:p>
        </p:txBody>
      </p:sp>
      <p:pic>
        <p:nvPicPr>
          <p:cNvPr id="8" name="Picture 7" descr="Chart, pie chart&#10;&#10;Description automatically generated">
            <a:extLst>
              <a:ext uri="{FF2B5EF4-FFF2-40B4-BE49-F238E27FC236}">
                <a16:creationId xmlns:a16="http://schemas.microsoft.com/office/drawing/2014/main" id="{2C1AA98B-6D37-4E49-8DAB-8C29D3C27793}"/>
              </a:ext>
            </a:extLst>
          </p:cNvPr>
          <p:cNvPicPr>
            <a:picLocks noChangeAspect="1"/>
          </p:cNvPicPr>
          <p:nvPr/>
        </p:nvPicPr>
        <p:blipFill rotWithShape="1">
          <a:blip r:embed="rId2">
            <a:extLst>
              <a:ext uri="{28A0092B-C50C-407E-A947-70E740481C1C}">
                <a14:useLocalDpi xmlns:a14="http://schemas.microsoft.com/office/drawing/2010/main" val="0"/>
              </a:ext>
            </a:extLst>
          </a:blip>
          <a:srcRect l="5495" t="4500" r="3976" b="1000"/>
          <a:stretch/>
        </p:blipFill>
        <p:spPr>
          <a:xfrm>
            <a:off x="5783615" y="1083484"/>
            <a:ext cx="5813756" cy="4484897"/>
          </a:xfrm>
          <a:prstGeom prst="rect">
            <a:avLst/>
          </a:prstGeom>
        </p:spPr>
      </p:pic>
    </p:spTree>
    <p:extLst>
      <p:ext uri="{BB962C8B-B14F-4D97-AF65-F5344CB8AC3E}">
        <p14:creationId xmlns:p14="http://schemas.microsoft.com/office/powerpoint/2010/main" val="423213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par>
                                <p:cTn id="8" presetID="21"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heel(1)">
                                      <p:cBhvr>
                                        <p:cTn id="10" dur="2000"/>
                                        <p:tgtEl>
                                          <p:spTgt spid="1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heel(1)">
                                      <p:cBhvr>
                                        <p:cTn id="19" dur="2000"/>
                                        <p:tgtEl>
                                          <p:spTgt spid="1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heel(1)">
                                      <p:cBhvr>
                                        <p:cTn id="22" dur="2000"/>
                                        <p:tgtEl>
                                          <p:spTgt spid="2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2000"/>
                                        <p:tgtEl>
                                          <p:spTgt spid="6"/>
                                        </p:tgtEl>
                                      </p:cBhvr>
                                    </p:animEffect>
                                  </p:childTnLst>
                                </p:cTn>
                              </p:par>
                              <p:par>
                                <p:cTn id="26" presetID="21" presetClass="entr" presetSubtype="1"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 grpId="0"/>
      <p:bldP spid="18" grpId="0" animBg="1"/>
      <p:bldP spid="20"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1" name="Rectangle 10">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a:extLst>
              <a:ext uri="{FF2B5EF4-FFF2-40B4-BE49-F238E27FC236}">
                <a16:creationId xmlns:a16="http://schemas.microsoft.com/office/drawing/2014/main" id="{9E83F263-0EBD-4598-AC09-9C73E2B759BB}"/>
              </a:ext>
            </a:extLst>
          </p:cNvPr>
          <p:cNvPicPr>
            <a:picLocks noChangeAspect="1"/>
          </p:cNvPicPr>
          <p:nvPr/>
        </p:nvPicPr>
        <p:blipFill rotWithShape="1">
          <a:blip r:embed="rId2">
            <a:extLst>
              <a:ext uri="{28A0092B-C50C-407E-A947-70E740481C1C}">
                <a14:useLocalDpi xmlns:a14="http://schemas.microsoft.com/office/drawing/2010/main" val="0"/>
              </a:ext>
            </a:extLst>
          </a:blip>
          <a:srcRect t="6647" r="16" b="13772"/>
          <a:stretch/>
        </p:blipFill>
        <p:spPr>
          <a:xfrm>
            <a:off x="838200" y="704765"/>
            <a:ext cx="10628376" cy="5440003"/>
          </a:xfrm>
          <a:prstGeom prst="rect">
            <a:avLst/>
          </a:prstGeom>
        </p:spPr>
      </p:pic>
    </p:spTree>
    <p:extLst>
      <p:ext uri="{BB962C8B-B14F-4D97-AF65-F5344CB8AC3E}">
        <p14:creationId xmlns:p14="http://schemas.microsoft.com/office/powerpoint/2010/main" val="291377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FFA1078-FA08-4994-B5AD-83CA7CBC42F7}"/>
              </a:ext>
            </a:extLst>
          </p:cNvPr>
          <p:cNvSpPr txBox="1"/>
          <p:nvPr/>
        </p:nvSpPr>
        <p:spPr>
          <a:xfrm>
            <a:off x="970908" y="1220919"/>
            <a:ext cx="5425781" cy="238760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6000" kern="1200" dirty="0">
                <a:solidFill>
                  <a:schemeClr val="tx1"/>
                </a:solidFill>
                <a:latin typeface="+mj-lt"/>
                <a:ea typeface="+mj-ea"/>
                <a:cs typeface="+mj-cs"/>
              </a:rPr>
              <a:t>Thank You!</a:t>
            </a:r>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74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9" grpId="0" animBg="1"/>
      <p:bldP spid="11" grpId="0" animBg="1"/>
      <p:bldP spid="13" grpId="0" animBg="1"/>
      <p:bldP spid="15" grpId="0" animBg="1"/>
      <p:bldP spid="19" grpId="0" animBg="1"/>
      <p:bldP spid="21"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7DFBE97-5B16-40DA-903B-C192A413F94F}"/>
              </a:ext>
            </a:extLst>
          </p:cNvPr>
          <p:cNvSpPr>
            <a:spLocks noGrp="1"/>
          </p:cNvSpPr>
          <p:nvPr>
            <p:ph type="title"/>
          </p:nvPr>
        </p:nvSpPr>
        <p:spPr>
          <a:xfrm>
            <a:off x="1006778" y="2423068"/>
            <a:ext cx="2013558" cy="2011863"/>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Swim Lane</a:t>
            </a:r>
          </a:p>
        </p:txBody>
      </p:sp>
      <p:pic>
        <p:nvPicPr>
          <p:cNvPr id="5" name="Picture 4" descr="Diagram&#10;&#10;Description automatically generated">
            <a:extLst>
              <a:ext uri="{FF2B5EF4-FFF2-40B4-BE49-F238E27FC236}">
                <a16:creationId xmlns:a16="http://schemas.microsoft.com/office/drawing/2014/main" id="{2B5248D3-2BCA-42D3-B782-802EF667F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916" y="1027371"/>
            <a:ext cx="7642221" cy="4803258"/>
          </a:xfrm>
          <a:prstGeom prst="rect">
            <a:avLst/>
          </a:prstGeom>
        </p:spPr>
      </p:pic>
      <p:sp>
        <p:nvSpPr>
          <p:cNvPr id="2" name="TextBox 1">
            <a:extLst>
              <a:ext uri="{FF2B5EF4-FFF2-40B4-BE49-F238E27FC236}">
                <a16:creationId xmlns:a16="http://schemas.microsoft.com/office/drawing/2014/main" id="{2B23A9FB-123A-4C6F-A1C6-5FA368F6846E}"/>
              </a:ext>
            </a:extLst>
          </p:cNvPr>
          <p:cNvSpPr txBox="1"/>
          <p:nvPr/>
        </p:nvSpPr>
        <p:spPr>
          <a:xfrm>
            <a:off x="2579840" y="6488165"/>
            <a:ext cx="9867430" cy="369834"/>
          </a:xfrm>
          <a:prstGeom prst="rect">
            <a:avLst/>
          </a:prstGeom>
          <a:noFill/>
        </p:spPr>
        <p:txBody>
          <a:bodyPr wrap="square" rtlCol="0">
            <a:spAutoFit/>
          </a:bodyPr>
          <a:lstStyle/>
          <a:p>
            <a:r>
              <a:rPr lang="en-US" dirty="0"/>
              <a:t>Assumption: Values provided for each process is considered as time taken by the process to complete.</a:t>
            </a:r>
          </a:p>
        </p:txBody>
      </p:sp>
    </p:spTree>
    <p:extLst>
      <p:ext uri="{BB962C8B-B14F-4D97-AF65-F5344CB8AC3E}">
        <p14:creationId xmlns:p14="http://schemas.microsoft.com/office/powerpoint/2010/main" val="35737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21"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4"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CE2D6-1C58-4219-9876-1D7CCD83BD3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4600" kern="1200">
                <a:solidFill>
                  <a:schemeClr val="bg1"/>
                </a:solidFill>
                <a:latin typeface="+mj-lt"/>
                <a:ea typeface="+mj-ea"/>
                <a:cs typeface="+mj-cs"/>
              </a:rPr>
              <a:t>End-To-End Cycle Time at Geo and Brand level</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hart, bar chart&#10;&#10;Description automatically generated">
            <a:extLst>
              <a:ext uri="{FF2B5EF4-FFF2-40B4-BE49-F238E27FC236}">
                <a16:creationId xmlns:a16="http://schemas.microsoft.com/office/drawing/2014/main" id="{BC3C0F68-1343-4B2C-B067-E09CC5A7E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316" y="2427541"/>
            <a:ext cx="7800268" cy="3997637"/>
          </a:xfrm>
          <a:prstGeom prst="rect">
            <a:avLst/>
          </a:prstGeom>
        </p:spPr>
      </p:pic>
      <p:sp>
        <p:nvSpPr>
          <p:cNvPr id="3" name="TextBox 2">
            <a:extLst>
              <a:ext uri="{FF2B5EF4-FFF2-40B4-BE49-F238E27FC236}">
                <a16:creationId xmlns:a16="http://schemas.microsoft.com/office/drawing/2014/main" id="{FCC0BD2B-562C-4990-96FA-EAAB5E30A74E}"/>
              </a:ext>
            </a:extLst>
          </p:cNvPr>
          <p:cNvSpPr txBox="1"/>
          <p:nvPr/>
        </p:nvSpPr>
        <p:spPr>
          <a:xfrm>
            <a:off x="274320" y="2427541"/>
            <a:ext cx="1949096" cy="646331"/>
          </a:xfrm>
          <a:prstGeom prst="rect">
            <a:avLst/>
          </a:prstGeom>
          <a:noFill/>
        </p:spPr>
        <p:txBody>
          <a:bodyPr wrap="square" rtlCol="0">
            <a:spAutoFit/>
          </a:bodyPr>
          <a:lstStyle/>
          <a:p>
            <a:r>
              <a:rPr lang="en-US" b="1" dirty="0"/>
              <a:t>Baseline Metric: 31.86 days</a:t>
            </a:r>
          </a:p>
        </p:txBody>
      </p:sp>
    </p:spTree>
    <p:extLst>
      <p:ext uri="{BB962C8B-B14F-4D97-AF65-F5344CB8AC3E}">
        <p14:creationId xmlns:p14="http://schemas.microsoft.com/office/powerpoint/2010/main" val="386520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7DFBE97-5B16-40DA-903B-C192A413F94F}"/>
              </a:ext>
            </a:extLst>
          </p:cNvPr>
          <p:cNvSpPr>
            <a:spLocks noGrp="1"/>
          </p:cNvSpPr>
          <p:nvPr>
            <p:ph type="title"/>
          </p:nvPr>
        </p:nvSpPr>
        <p:spPr>
          <a:xfrm>
            <a:off x="1006778" y="2423068"/>
            <a:ext cx="2013558" cy="2011863"/>
          </a:xfrm>
          <a:prstGeom prst="ellipse">
            <a:avLst/>
          </a:prstGeom>
          <a:solidFill>
            <a:srgbClr val="262626"/>
          </a:solidFill>
          <a:ln w="174625" cmpd="thinThick">
            <a:solidFill>
              <a:srgbClr val="262626"/>
            </a:solidFill>
          </a:ln>
        </p:spPr>
        <p:txBody>
          <a:bodyPr anchor="ctr">
            <a:normAutofit fontScale="90000"/>
          </a:bodyPr>
          <a:lstStyle/>
          <a:p>
            <a:pPr algn="ctr"/>
            <a:br>
              <a:rPr lang="en-US" sz="2000" dirty="0">
                <a:solidFill>
                  <a:srgbClr val="FFFFFF"/>
                </a:solidFill>
              </a:rPr>
            </a:br>
            <a:r>
              <a:rPr lang="en-US" sz="2000" dirty="0">
                <a:solidFill>
                  <a:srgbClr val="FFFFFF"/>
                </a:solidFill>
              </a:rPr>
              <a:t>Comparing with Baseline</a:t>
            </a:r>
            <a:br>
              <a:rPr lang="en-US" sz="2000" dirty="0">
                <a:solidFill>
                  <a:srgbClr val="FFFFFF"/>
                </a:solidFill>
              </a:rPr>
            </a:br>
            <a:endParaRPr lang="en-US" sz="2000" dirty="0">
              <a:solidFill>
                <a:srgbClr val="FFFFFF"/>
              </a:solidFill>
            </a:endParaRPr>
          </a:p>
        </p:txBody>
      </p:sp>
      <p:pic>
        <p:nvPicPr>
          <p:cNvPr id="6" name="Picture 5">
            <a:extLst>
              <a:ext uri="{FF2B5EF4-FFF2-40B4-BE49-F238E27FC236}">
                <a16:creationId xmlns:a16="http://schemas.microsoft.com/office/drawing/2014/main" id="{D632272F-CE57-4202-B2BA-89901B563C0E}"/>
              </a:ext>
            </a:extLst>
          </p:cNvPr>
          <p:cNvPicPr>
            <a:picLocks noChangeAspect="1"/>
          </p:cNvPicPr>
          <p:nvPr/>
        </p:nvPicPr>
        <p:blipFill>
          <a:blip r:embed="rId2"/>
          <a:stretch>
            <a:fillRect/>
          </a:stretch>
        </p:blipFill>
        <p:spPr>
          <a:xfrm>
            <a:off x="4419600" y="777875"/>
            <a:ext cx="6838950" cy="5302250"/>
          </a:xfrm>
          <a:prstGeom prst="rect">
            <a:avLst/>
          </a:prstGeom>
        </p:spPr>
      </p:pic>
      <p:sp>
        <p:nvSpPr>
          <p:cNvPr id="7" name="TextBox 6">
            <a:extLst>
              <a:ext uri="{FF2B5EF4-FFF2-40B4-BE49-F238E27FC236}">
                <a16:creationId xmlns:a16="http://schemas.microsoft.com/office/drawing/2014/main" id="{5FD5326A-FE8C-4A94-8E1C-06265A8EA359}"/>
              </a:ext>
            </a:extLst>
          </p:cNvPr>
          <p:cNvSpPr txBox="1"/>
          <p:nvPr/>
        </p:nvSpPr>
        <p:spPr>
          <a:xfrm>
            <a:off x="4048125" y="408543"/>
            <a:ext cx="7477126" cy="369332"/>
          </a:xfrm>
          <a:prstGeom prst="rect">
            <a:avLst/>
          </a:prstGeom>
          <a:noFill/>
        </p:spPr>
        <p:txBody>
          <a:bodyPr wrap="square" rtlCol="0">
            <a:spAutoFit/>
          </a:bodyPr>
          <a:lstStyle/>
          <a:p>
            <a:r>
              <a:rPr lang="en-US" dirty="0"/>
              <a:t>Average time based on country and brands formatted with respect to Baseline</a:t>
            </a:r>
          </a:p>
        </p:txBody>
      </p:sp>
      <p:sp>
        <p:nvSpPr>
          <p:cNvPr id="8" name="TextBox 7">
            <a:extLst>
              <a:ext uri="{FF2B5EF4-FFF2-40B4-BE49-F238E27FC236}">
                <a16:creationId xmlns:a16="http://schemas.microsoft.com/office/drawing/2014/main" id="{9498C6FF-0814-4D47-BD91-7CD6BDD851CD}"/>
              </a:ext>
            </a:extLst>
          </p:cNvPr>
          <p:cNvSpPr txBox="1"/>
          <p:nvPr/>
        </p:nvSpPr>
        <p:spPr>
          <a:xfrm>
            <a:off x="4419600" y="6080125"/>
            <a:ext cx="6838950" cy="646331"/>
          </a:xfrm>
          <a:prstGeom prst="rect">
            <a:avLst/>
          </a:prstGeom>
          <a:noFill/>
        </p:spPr>
        <p:txBody>
          <a:bodyPr wrap="square" rtlCol="0">
            <a:spAutoFit/>
          </a:bodyPr>
          <a:lstStyle/>
          <a:p>
            <a:pPr algn="ctr"/>
            <a:r>
              <a:rPr lang="en-US" b="1" dirty="0"/>
              <a:t>Observation: </a:t>
            </a:r>
            <a:r>
              <a:rPr lang="en-US" dirty="0"/>
              <a:t>Japan’s Consulting and SWG Brands fall within the </a:t>
            </a:r>
            <a:br>
              <a:rPr lang="en-US" dirty="0"/>
            </a:br>
            <a:r>
              <a:rPr lang="en-US" dirty="0"/>
              <a:t>Baseline Metric at each process step.</a:t>
            </a:r>
          </a:p>
        </p:txBody>
      </p:sp>
    </p:spTree>
    <p:extLst>
      <p:ext uri="{BB962C8B-B14F-4D97-AF65-F5344CB8AC3E}">
        <p14:creationId xmlns:p14="http://schemas.microsoft.com/office/powerpoint/2010/main" val="180002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3"/>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3"/>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strVal val="#ppt_w+.3"/>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animEffect transition="in" filter="fade">
                                      <p:cBhvr>
                                        <p:cTn id="24" dur="1000"/>
                                        <p:tgtEl>
                                          <p:spTgt spid="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strVal val="#ppt_w+.3"/>
                                          </p:val>
                                        </p:tav>
                                        <p:tav tm="100000">
                                          <p:val>
                                            <p:strVal val="#ppt_w"/>
                                          </p:val>
                                        </p:tav>
                                      </p:tavLst>
                                    </p:anim>
                                    <p:anim calcmode="lin" valueType="num">
                                      <p:cBhvr>
                                        <p:cTn id="28" dur="1000" fill="hold"/>
                                        <p:tgtEl>
                                          <p:spTgt spid="7"/>
                                        </p:tgtEl>
                                        <p:attrNameLst>
                                          <p:attrName>ppt_h</p:attrName>
                                        </p:attrNameLst>
                                      </p:cBhvr>
                                      <p:tavLst>
                                        <p:tav tm="0">
                                          <p:val>
                                            <p:strVal val="#ppt_h"/>
                                          </p:val>
                                        </p:tav>
                                        <p:tav tm="100000">
                                          <p:val>
                                            <p:strVal val="#ppt_h"/>
                                          </p:val>
                                        </p:tav>
                                      </p:tavLst>
                                    </p:anim>
                                    <p:animEffect transition="in" filter="fade">
                                      <p:cBhvr>
                                        <p:cTn id="29" dur="1000"/>
                                        <p:tgtEl>
                                          <p:spTgt spid="7"/>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strVal val="#ppt_w+.3"/>
                                          </p:val>
                                        </p:tav>
                                        <p:tav tm="100000">
                                          <p:val>
                                            <p:strVal val="#ppt_w"/>
                                          </p:val>
                                        </p:tav>
                                      </p:tavLst>
                                    </p:anim>
                                    <p:anim calcmode="lin" valueType="num">
                                      <p:cBhvr>
                                        <p:cTn id="33" dur="1000" fill="hold"/>
                                        <p:tgtEl>
                                          <p:spTgt spid="8"/>
                                        </p:tgtEl>
                                        <p:attrNameLst>
                                          <p:attrName>ppt_h</p:attrName>
                                        </p:attrNameLst>
                                      </p:cBhvr>
                                      <p:tavLst>
                                        <p:tav tm="0">
                                          <p:val>
                                            <p:strVal val="#ppt_h"/>
                                          </p:val>
                                        </p:tav>
                                        <p:tav tm="100000">
                                          <p:val>
                                            <p:strVal val="#ppt_h"/>
                                          </p:val>
                                        </p:tav>
                                      </p:tavLst>
                                    </p:anim>
                                    <p:animEffect transition="in" filter="fade">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4"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a:extLst>
              <a:ext uri="{FF2B5EF4-FFF2-40B4-BE49-F238E27FC236}">
                <a16:creationId xmlns:a16="http://schemas.microsoft.com/office/drawing/2014/main" id="{8E55A9EB-9094-4D9C-A83B-94258A1EA0D0}"/>
              </a:ext>
            </a:extLst>
          </p:cNvPr>
          <p:cNvGraphicFramePr/>
          <p:nvPr>
            <p:extLst>
              <p:ext uri="{D42A27DB-BD31-4B8C-83A1-F6EECF244321}">
                <p14:modId xmlns:p14="http://schemas.microsoft.com/office/powerpoint/2010/main" val="3940956907"/>
              </p:ext>
            </p:extLst>
          </p:nvPr>
        </p:nvGraphicFramePr>
        <p:xfrm>
          <a:off x="594360" y="637125"/>
          <a:ext cx="3802276" cy="5256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TextBox 9">
            <a:extLst>
              <a:ext uri="{FF2B5EF4-FFF2-40B4-BE49-F238E27FC236}">
                <a16:creationId xmlns:a16="http://schemas.microsoft.com/office/drawing/2014/main" id="{63A29161-1701-4145-8BF0-7B776020F179}"/>
              </a:ext>
            </a:extLst>
          </p:cNvPr>
          <p:cNvGraphicFramePr/>
          <p:nvPr>
            <p:extLst>
              <p:ext uri="{D42A27DB-BD31-4B8C-83A1-F6EECF244321}">
                <p14:modId xmlns:p14="http://schemas.microsoft.com/office/powerpoint/2010/main" val="63474881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288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style.rotation</p:attrName>
                                        </p:attrNameLst>
                                      </p:cBhvr>
                                      <p:tavLst>
                                        <p:tav tm="0">
                                          <p:val>
                                            <p:fltVal val="90"/>
                                          </p:val>
                                        </p:tav>
                                        <p:tav tm="100000">
                                          <p:val>
                                            <p:fltVal val="0"/>
                                          </p:val>
                                        </p:tav>
                                      </p:tavLst>
                                    </p:anim>
                                    <p:animEffect transition="in" filter="fad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Graphic spid="3" grpId="0">
        <p:bldAsOne/>
      </p:bldGraphic>
      <p:bldGraphic spid="1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B95FBC4-3091-49A5-8AD9-123EEACD1207}"/>
              </a:ext>
            </a:extLst>
          </p:cNvPr>
          <p:cNvGraphicFramePr/>
          <p:nvPr>
            <p:extLst>
              <p:ext uri="{D42A27DB-BD31-4B8C-83A1-F6EECF244321}">
                <p14:modId xmlns:p14="http://schemas.microsoft.com/office/powerpoint/2010/main" val="3167082371"/>
              </p:ext>
            </p:extLst>
          </p:nvPr>
        </p:nvGraphicFramePr>
        <p:xfrm>
          <a:off x="1043631" y="809898"/>
          <a:ext cx="10173010" cy="1554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extBox 3">
            <a:extLst>
              <a:ext uri="{FF2B5EF4-FFF2-40B4-BE49-F238E27FC236}">
                <a16:creationId xmlns:a16="http://schemas.microsoft.com/office/drawing/2014/main" id="{FBC05B8C-5F3E-4B96-AC36-2CBFDE24FC39}"/>
              </a:ext>
            </a:extLst>
          </p:cNvPr>
          <p:cNvGraphicFramePr/>
          <p:nvPr>
            <p:extLst>
              <p:ext uri="{D42A27DB-BD31-4B8C-83A1-F6EECF244321}">
                <p14:modId xmlns:p14="http://schemas.microsoft.com/office/powerpoint/2010/main" val="162853116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7920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CCA01AE7-F5FD-4388-BA81-E0354259D0D2}"/>
              </a:ext>
            </a:extLst>
          </p:cNvPr>
          <p:cNvPicPr>
            <a:picLocks noChangeAspect="1"/>
          </p:cNvPicPr>
          <p:nvPr/>
        </p:nvPicPr>
        <p:blipFill rotWithShape="1">
          <a:blip r:embed="rId2">
            <a:extLst>
              <a:ext uri="{28A0092B-C50C-407E-A947-70E740481C1C}">
                <a14:useLocalDpi xmlns:a14="http://schemas.microsoft.com/office/drawing/2010/main" val="0"/>
              </a:ext>
            </a:extLst>
          </a:blip>
          <a:srcRect t="3846"/>
          <a:stretch/>
        </p:blipFill>
        <p:spPr>
          <a:xfrm>
            <a:off x="1578774" y="0"/>
            <a:ext cx="9144000" cy="5139167"/>
          </a:xfrm>
          <a:prstGeom prst="rect">
            <a:avLst/>
          </a:prstGeom>
        </p:spPr>
      </p:pic>
      <p:sp>
        <p:nvSpPr>
          <p:cNvPr id="2" name="Title 1">
            <a:extLst>
              <a:ext uri="{FF2B5EF4-FFF2-40B4-BE49-F238E27FC236}">
                <a16:creationId xmlns:a16="http://schemas.microsoft.com/office/drawing/2014/main" id="{66CF125C-EC25-4AF0-830B-3D7296061550}"/>
              </a:ext>
            </a:extLst>
          </p:cNvPr>
          <p:cNvSpPr>
            <a:spLocks noGrp="1"/>
          </p:cNvSpPr>
          <p:nvPr>
            <p:ph type="title"/>
          </p:nvPr>
        </p:nvSpPr>
        <p:spPr>
          <a:xfrm>
            <a:off x="523875" y="5317240"/>
            <a:ext cx="11210925" cy="744836"/>
          </a:xfrm>
        </p:spPr>
        <p:txBody>
          <a:bodyPr>
            <a:normAutofit/>
          </a:bodyPr>
          <a:lstStyle/>
          <a:p>
            <a:pPr algn="ctr"/>
            <a:r>
              <a:rPr lang="en-US" sz="3600">
                <a:solidFill>
                  <a:schemeClr val="tx1">
                    <a:lumMod val="85000"/>
                    <a:lumOff val="15000"/>
                  </a:schemeClr>
                </a:solidFill>
              </a:rPr>
              <a:t>Performance of Brands per Region</a:t>
            </a:r>
          </a:p>
        </p:txBody>
      </p:sp>
      <p:pic>
        <p:nvPicPr>
          <p:cNvPr id="6" name="Picture 5" descr="Chart, bar chart&#10;&#10;Description automatically generated">
            <a:extLst>
              <a:ext uri="{FF2B5EF4-FFF2-40B4-BE49-F238E27FC236}">
                <a16:creationId xmlns:a16="http://schemas.microsoft.com/office/drawing/2014/main" id="{EA10FC14-A928-4BFA-AE38-79B20B628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774" y="1202"/>
            <a:ext cx="9144000" cy="5346533"/>
          </a:xfrm>
          <a:prstGeom prst="rect">
            <a:avLst/>
          </a:prstGeom>
        </p:spPr>
      </p:pic>
      <p:pic>
        <p:nvPicPr>
          <p:cNvPr id="8" name="Picture 7" descr="Chart, bar chart&#10;&#10;Description automatically generated">
            <a:extLst>
              <a:ext uri="{FF2B5EF4-FFF2-40B4-BE49-F238E27FC236}">
                <a16:creationId xmlns:a16="http://schemas.microsoft.com/office/drawing/2014/main" id="{2C00A53C-5F3E-42E7-BFB6-E13C59FCF1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776" y="-4210"/>
            <a:ext cx="9144000" cy="5346533"/>
          </a:xfrm>
          <a:prstGeom prst="rect">
            <a:avLst/>
          </a:prstGeom>
        </p:spPr>
      </p:pic>
      <p:pic>
        <p:nvPicPr>
          <p:cNvPr id="16" name="Picture 15" descr="Chart, bar chart&#10;&#10;Description automatically generated">
            <a:extLst>
              <a:ext uri="{FF2B5EF4-FFF2-40B4-BE49-F238E27FC236}">
                <a16:creationId xmlns:a16="http://schemas.microsoft.com/office/drawing/2014/main" id="{4CFDCC16-4551-47E4-AD18-F489A9FBE3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8774" y="0"/>
            <a:ext cx="9144000" cy="5346533"/>
          </a:xfrm>
          <a:prstGeom prst="rect">
            <a:avLst/>
          </a:prstGeom>
        </p:spPr>
      </p:pic>
      <p:pic>
        <p:nvPicPr>
          <p:cNvPr id="21" name="Picture 20" descr="Chart&#10;&#10;Description automatically generated">
            <a:extLst>
              <a:ext uri="{FF2B5EF4-FFF2-40B4-BE49-F238E27FC236}">
                <a16:creationId xmlns:a16="http://schemas.microsoft.com/office/drawing/2014/main" id="{3D852C19-F5BB-44A0-9627-378C98A560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5413" y="4526"/>
            <a:ext cx="9144000" cy="5346533"/>
          </a:xfrm>
          <a:prstGeom prst="rect">
            <a:avLst/>
          </a:prstGeom>
        </p:spPr>
      </p:pic>
    </p:spTree>
    <p:extLst>
      <p:ext uri="{BB962C8B-B14F-4D97-AF65-F5344CB8AC3E}">
        <p14:creationId xmlns:p14="http://schemas.microsoft.com/office/powerpoint/2010/main" val="113830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60846-C97C-49A0-AF64-5B85D900D5B6}"/>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000" kern="1200">
                <a:solidFill>
                  <a:schemeClr val="tx1"/>
                </a:solidFill>
                <a:latin typeface="+mj-lt"/>
                <a:ea typeface="+mj-ea"/>
                <a:cs typeface="+mj-cs"/>
              </a:rPr>
              <a:t>Process time contribution to the cycle time</a:t>
            </a:r>
          </a:p>
        </p:txBody>
      </p:sp>
      <p:grpSp>
        <p:nvGrpSpPr>
          <p:cNvPr id="29" name="Group 2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pie chart&#10;&#10;Description automatically generated">
            <a:extLst>
              <a:ext uri="{FF2B5EF4-FFF2-40B4-BE49-F238E27FC236}">
                <a16:creationId xmlns:a16="http://schemas.microsoft.com/office/drawing/2014/main" id="{682A6939-45C7-4AA0-B1EC-E15B20CE9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492" y="1261343"/>
            <a:ext cx="5536001" cy="4276561"/>
          </a:xfrm>
          <a:prstGeom prst="rect">
            <a:avLst/>
          </a:prstGeom>
        </p:spPr>
      </p:pic>
    </p:spTree>
    <p:extLst>
      <p:ext uri="{BB962C8B-B14F-4D97-AF65-F5344CB8AC3E}">
        <p14:creationId xmlns:p14="http://schemas.microsoft.com/office/powerpoint/2010/main" val="397920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edge">
                                      <p:cBhvr>
                                        <p:cTn id="10" dur="2000"/>
                                        <p:tgtEl>
                                          <p:spTgt spid="27"/>
                                        </p:tgtEl>
                                      </p:cBhvr>
                                    </p:animEffect>
                                  </p:childTnLst>
                                </p:cTn>
                              </p:par>
                              <p:par>
                                <p:cTn id="11" presetID="2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edge">
                                      <p:cBhvr>
                                        <p:cTn id="13" dur="2000"/>
                                        <p:tgtEl>
                                          <p:spTgt spid="29"/>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edge">
                                      <p:cBhvr>
                                        <p:cTn id="16" dur="2000"/>
                                        <p:tgtEl>
                                          <p:spTgt spid="34"/>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edge">
                                      <p:cBhvr>
                                        <p:cTn id="19" dur="2000"/>
                                        <p:tgtEl>
                                          <p:spTgt spid="36"/>
                                        </p:tgtEl>
                                      </p:cBhvr>
                                    </p:animEffect>
                                  </p:childTnLst>
                                </p:cTn>
                              </p:par>
                              <p:par>
                                <p:cTn id="20" presetID="2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 grpId="0"/>
      <p:bldP spid="34" grpId="0" animBg="1"/>
      <p:bldP spid="36"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TotalTime>
  <Words>878</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Lean Six Sigma Case Study – Gentech       By Team D16 </vt:lpstr>
      <vt:lpstr>Project Charter</vt:lpstr>
      <vt:lpstr>Swim Lane</vt:lpstr>
      <vt:lpstr>End-To-End Cycle Time at Geo and Brand level</vt:lpstr>
      <vt:lpstr> Comparing with Baseline </vt:lpstr>
      <vt:lpstr>PowerPoint Presentation</vt:lpstr>
      <vt:lpstr>PowerPoint Presentation</vt:lpstr>
      <vt:lpstr>Performance of Brands per Region</vt:lpstr>
      <vt:lpstr>Process time contribution to the cycle time</vt:lpstr>
      <vt:lpstr>PowerPoint Presentation</vt:lpstr>
      <vt:lpstr>PowerPoint Presentation</vt:lpstr>
      <vt:lpstr>PowerPoint Presentation</vt:lpstr>
      <vt:lpstr>Correlation between Bid Size, its Complexity and Cycle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Deep Kumar (Student)</dc:creator>
  <cp:lastModifiedBy>Akash Deep Kumar (Student)</cp:lastModifiedBy>
  <cp:revision>36</cp:revision>
  <dcterms:created xsi:type="dcterms:W3CDTF">2021-11-08T03:37:43Z</dcterms:created>
  <dcterms:modified xsi:type="dcterms:W3CDTF">2021-11-10T02:07:40Z</dcterms:modified>
</cp:coreProperties>
</file>