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9" r:id="rId3"/>
    <p:sldId id="258" r:id="rId4"/>
    <p:sldId id="261" r:id="rId5"/>
    <p:sldId id="262" r:id="rId6"/>
    <p:sldId id="264" r:id="rId7"/>
    <p:sldId id="265"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8F3E0-DE88-432C-8E7C-661ED578A5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47E3F6-0AAD-4D6B-9652-25C329A784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7533C3-7DC0-4632-96AF-552FEEE60117}"/>
              </a:ext>
            </a:extLst>
          </p:cNvPr>
          <p:cNvSpPr>
            <a:spLocks noGrp="1"/>
          </p:cNvSpPr>
          <p:nvPr>
            <p:ph type="dt" sz="half" idx="10"/>
          </p:nvPr>
        </p:nvSpPr>
        <p:spPr/>
        <p:txBody>
          <a:bodyPr/>
          <a:lstStyle/>
          <a:p>
            <a:fld id="{72EA7947-E287-4738-8C82-07CE4F01EF03}" type="datetime2">
              <a:rPr lang="en-US" smtClean="0"/>
              <a:t>Wednesday, November 17, 2021</a:t>
            </a:fld>
            <a:endParaRPr lang="en-US" dirty="0"/>
          </a:p>
        </p:txBody>
      </p:sp>
      <p:sp>
        <p:nvSpPr>
          <p:cNvPr id="5" name="Footer Placeholder 4">
            <a:extLst>
              <a:ext uri="{FF2B5EF4-FFF2-40B4-BE49-F238E27FC236}">
                <a16:creationId xmlns:a16="http://schemas.microsoft.com/office/drawing/2014/main" id="{BCB90AB4-F91C-4876-899B-5EB5F3107A26}"/>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5B51097E-A3A4-4786-869E-CE4ED0034FA7}"/>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70897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6B7EA-0EFB-4BE9-B548-686ACC99FA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D55656-1984-48A4-A27E-885252B0A6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CB21F-5F0B-4965-85FC-03A5A1035BA2}"/>
              </a:ext>
            </a:extLst>
          </p:cNvPr>
          <p:cNvSpPr>
            <a:spLocks noGrp="1"/>
          </p:cNvSpPr>
          <p:nvPr>
            <p:ph type="dt" sz="half" idx="10"/>
          </p:nvPr>
        </p:nvSpPr>
        <p:spPr/>
        <p:txBody>
          <a:bodyPr/>
          <a:lstStyle/>
          <a:p>
            <a:fld id="{EE2EBD84-71F4-4271-8C46-0D47C0A9B12E}" type="datetime2">
              <a:rPr lang="en-US" smtClean="0"/>
              <a:t>Wednesday, November 17, 2021</a:t>
            </a:fld>
            <a:endParaRPr lang="en-US"/>
          </a:p>
        </p:txBody>
      </p:sp>
      <p:sp>
        <p:nvSpPr>
          <p:cNvPr id="5" name="Footer Placeholder 4">
            <a:extLst>
              <a:ext uri="{FF2B5EF4-FFF2-40B4-BE49-F238E27FC236}">
                <a16:creationId xmlns:a16="http://schemas.microsoft.com/office/drawing/2014/main" id="{0B607606-B7F3-4943-8929-0CAEED446B86}"/>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15DA735F-1489-4DA2-8602-04BFD06031A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543462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9F4D5D-6680-4F1D-8CD9-84CCE0485D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C20C52-4798-484C-BA76-9629DB13C6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0C28B6-8F49-4183-8DF3-05D196675B45}"/>
              </a:ext>
            </a:extLst>
          </p:cNvPr>
          <p:cNvSpPr>
            <a:spLocks noGrp="1"/>
          </p:cNvSpPr>
          <p:nvPr>
            <p:ph type="dt" sz="half" idx="10"/>
          </p:nvPr>
        </p:nvSpPr>
        <p:spPr/>
        <p:txBody>
          <a:bodyPr/>
          <a:lstStyle/>
          <a:p>
            <a:fld id="{ABAE0CE1-F450-4107-B2CB-17B18F8A3F4A}" type="datetime2">
              <a:rPr lang="en-US" smtClean="0"/>
              <a:t>Wednesday, November 17, 2021</a:t>
            </a:fld>
            <a:endParaRPr lang="en-US"/>
          </a:p>
        </p:txBody>
      </p:sp>
      <p:sp>
        <p:nvSpPr>
          <p:cNvPr id="5" name="Footer Placeholder 4">
            <a:extLst>
              <a:ext uri="{FF2B5EF4-FFF2-40B4-BE49-F238E27FC236}">
                <a16:creationId xmlns:a16="http://schemas.microsoft.com/office/drawing/2014/main" id="{B2D83B89-83CD-4E0F-920F-A8337F34F8E7}"/>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F08B5EA0-8A6A-4C49-8CA9-0835E162C495}"/>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86596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ADEAB-B653-4784-BA95-AAA5FB8B7F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6C6172-7361-4825-A4B0-D551ADEF07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0781D7-59AA-4A15-A5E2-86FE762B791B}"/>
              </a:ext>
            </a:extLst>
          </p:cNvPr>
          <p:cNvSpPr>
            <a:spLocks noGrp="1"/>
          </p:cNvSpPr>
          <p:nvPr>
            <p:ph type="dt" sz="half" idx="10"/>
          </p:nvPr>
        </p:nvSpPr>
        <p:spPr/>
        <p:txBody>
          <a:bodyPr/>
          <a:lstStyle/>
          <a:p>
            <a:fld id="{6FE8C025-CD7A-4966-867E-81CF82B15267}" type="datetime2">
              <a:rPr lang="en-US" smtClean="0"/>
              <a:t>Wednesday, November 17, 2021</a:t>
            </a:fld>
            <a:endParaRPr lang="en-US"/>
          </a:p>
        </p:txBody>
      </p:sp>
      <p:sp>
        <p:nvSpPr>
          <p:cNvPr id="5" name="Footer Placeholder 4">
            <a:extLst>
              <a:ext uri="{FF2B5EF4-FFF2-40B4-BE49-F238E27FC236}">
                <a16:creationId xmlns:a16="http://schemas.microsoft.com/office/drawing/2014/main" id="{794FD5C1-60E0-428D-A796-97B8C1E26B41}"/>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82F3D48-19F7-42DF-B45F-EAC23AFA38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804196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8FC4C-5E99-41D4-8542-E69478CE0C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91B583-0AAE-4A8D-9DA0-386444E9B3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2D576E-54A9-4367-85A2-C01C4A14C9DF}"/>
              </a:ext>
            </a:extLst>
          </p:cNvPr>
          <p:cNvSpPr>
            <a:spLocks noGrp="1"/>
          </p:cNvSpPr>
          <p:nvPr>
            <p:ph type="dt" sz="half" idx="10"/>
          </p:nvPr>
        </p:nvSpPr>
        <p:spPr/>
        <p:txBody>
          <a:bodyPr/>
          <a:lstStyle/>
          <a:p>
            <a:fld id="{FE809929-0719-4517-94D6-FDF7F99E70F6}" type="datetime2">
              <a:rPr lang="en-US" smtClean="0"/>
              <a:t>Wednesday, November 17, 2021</a:t>
            </a:fld>
            <a:endParaRPr lang="en-US"/>
          </a:p>
        </p:txBody>
      </p:sp>
      <p:sp>
        <p:nvSpPr>
          <p:cNvPr id="5" name="Footer Placeholder 4">
            <a:extLst>
              <a:ext uri="{FF2B5EF4-FFF2-40B4-BE49-F238E27FC236}">
                <a16:creationId xmlns:a16="http://schemas.microsoft.com/office/drawing/2014/main" id="{82819E77-42C9-4AAF-9AB2-7B47C4A2CFE7}"/>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57FD65FA-D0F6-4620-B63F-902A070E8918}"/>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71364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28922-7A62-49ED-B381-1B36B16879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8E8652-8701-4DB1-886D-D0C7DC5E6C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777216-09D0-409E-B276-55D7D02B47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78D0F2-A1F5-482B-8D08-5F35EA3FAC2A}"/>
              </a:ext>
            </a:extLst>
          </p:cNvPr>
          <p:cNvSpPr>
            <a:spLocks noGrp="1"/>
          </p:cNvSpPr>
          <p:nvPr>
            <p:ph type="dt" sz="half" idx="10"/>
          </p:nvPr>
        </p:nvSpPr>
        <p:spPr/>
        <p:txBody>
          <a:bodyPr/>
          <a:lstStyle/>
          <a:p>
            <a:fld id="{20E95673-5512-4AAA-9AEB-E00C61EC65D5}" type="datetime2">
              <a:rPr lang="en-US" smtClean="0"/>
              <a:t>Wednesday, November 17, 2021</a:t>
            </a:fld>
            <a:endParaRPr lang="en-US"/>
          </a:p>
        </p:txBody>
      </p:sp>
      <p:sp>
        <p:nvSpPr>
          <p:cNvPr id="6" name="Footer Placeholder 5">
            <a:extLst>
              <a:ext uri="{FF2B5EF4-FFF2-40B4-BE49-F238E27FC236}">
                <a16:creationId xmlns:a16="http://schemas.microsoft.com/office/drawing/2014/main" id="{BC5DD2CB-56CF-4B99-A3AC-EAE0DB7499DA}"/>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8620A6B1-0223-4BFE-B4DA-A0DA951CE88E}"/>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10413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58CED-C0BA-4CF6-8787-811EF30AFF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671BDB-6E0D-4E31-8EB2-66B8BDD42E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2FEA47-7092-4BEF-A782-61AD47B8D6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35A5AC-DE6B-4470-BD9D-A2412FB239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F12B5B-23E9-4D8C-881E-6DA9918EBA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A6DD77-7F83-4E58-BC3C-2DF95B9FD954}"/>
              </a:ext>
            </a:extLst>
          </p:cNvPr>
          <p:cNvSpPr>
            <a:spLocks noGrp="1"/>
          </p:cNvSpPr>
          <p:nvPr>
            <p:ph type="dt" sz="half" idx="10"/>
          </p:nvPr>
        </p:nvSpPr>
        <p:spPr/>
        <p:txBody>
          <a:bodyPr/>
          <a:lstStyle/>
          <a:p>
            <a:fld id="{C13138FA-2E87-4873-8BBA-13E447C9A99A}" type="datetime2">
              <a:rPr lang="en-US" smtClean="0"/>
              <a:t>Wednesday, November 17, 2021</a:t>
            </a:fld>
            <a:endParaRPr lang="en-US"/>
          </a:p>
        </p:txBody>
      </p:sp>
      <p:sp>
        <p:nvSpPr>
          <p:cNvPr id="8" name="Footer Placeholder 7">
            <a:extLst>
              <a:ext uri="{FF2B5EF4-FFF2-40B4-BE49-F238E27FC236}">
                <a16:creationId xmlns:a16="http://schemas.microsoft.com/office/drawing/2014/main" id="{936A6833-0D81-4E0C-97F8-005793E85A0D}"/>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96C29939-5130-4891-90E6-BA9DBFBB8B74}"/>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23299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5DC1D-C7E2-4DEB-B2FC-28D85800F0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3F2ED1-3A4A-45A6-8E55-115243D6FC5A}"/>
              </a:ext>
            </a:extLst>
          </p:cNvPr>
          <p:cNvSpPr>
            <a:spLocks noGrp="1"/>
          </p:cNvSpPr>
          <p:nvPr>
            <p:ph type="dt" sz="half" idx="10"/>
          </p:nvPr>
        </p:nvSpPr>
        <p:spPr/>
        <p:txBody>
          <a:bodyPr/>
          <a:lstStyle/>
          <a:p>
            <a:fld id="{D75BB40A-97BD-4BFB-B639-0BFF95FDE8B7}" type="datetime2">
              <a:rPr lang="en-US" smtClean="0"/>
              <a:t>Wednesday, November 17, 2021</a:t>
            </a:fld>
            <a:endParaRPr lang="en-US"/>
          </a:p>
        </p:txBody>
      </p:sp>
      <p:sp>
        <p:nvSpPr>
          <p:cNvPr id="4" name="Footer Placeholder 3">
            <a:extLst>
              <a:ext uri="{FF2B5EF4-FFF2-40B4-BE49-F238E27FC236}">
                <a16:creationId xmlns:a16="http://schemas.microsoft.com/office/drawing/2014/main" id="{AB8730D4-C8C5-4F99-9C57-1B278D9E854A}"/>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10DC6210-1261-4186-BDAE-72AA4D9305D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26291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FF5729-AC86-481B-A656-B3468FB9B77B}"/>
              </a:ext>
            </a:extLst>
          </p:cNvPr>
          <p:cNvSpPr>
            <a:spLocks noGrp="1"/>
          </p:cNvSpPr>
          <p:nvPr>
            <p:ph type="dt" sz="half" idx="10"/>
          </p:nvPr>
        </p:nvSpPr>
        <p:spPr/>
        <p:txBody>
          <a:bodyPr/>
          <a:lstStyle/>
          <a:p>
            <a:fld id="{9EE9E0E3-ECF6-4CFE-8698-AEFEBCECC3C0}" type="datetime2">
              <a:rPr lang="en-US" smtClean="0"/>
              <a:t>Wednesday, November 17, 2021</a:t>
            </a:fld>
            <a:endParaRPr lang="en-US"/>
          </a:p>
        </p:txBody>
      </p:sp>
      <p:sp>
        <p:nvSpPr>
          <p:cNvPr id="3" name="Footer Placeholder 2">
            <a:extLst>
              <a:ext uri="{FF2B5EF4-FFF2-40B4-BE49-F238E27FC236}">
                <a16:creationId xmlns:a16="http://schemas.microsoft.com/office/drawing/2014/main" id="{8DDF8E3F-C7E3-4A06-B480-A52EAC7AF422}"/>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5B8091B5-A760-4AAE-9909-9029AD2DCF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06617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BFD4C-16A3-4BEF-94F8-07854EF709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82518C-F7EE-49FD-AE4A-86C7C9EEFD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7ED481-5452-4854-8A0B-35466CAF48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74C051-7FBE-4686-BB76-E84BBBB609B4}"/>
              </a:ext>
            </a:extLst>
          </p:cNvPr>
          <p:cNvSpPr>
            <a:spLocks noGrp="1"/>
          </p:cNvSpPr>
          <p:nvPr>
            <p:ph type="dt" sz="half" idx="10"/>
          </p:nvPr>
        </p:nvSpPr>
        <p:spPr/>
        <p:txBody>
          <a:bodyPr/>
          <a:lstStyle/>
          <a:p>
            <a:fld id="{251462FC-960E-4740-921F-B36862979F21}" type="datetime2">
              <a:rPr lang="en-US" smtClean="0"/>
              <a:t>Wednesday, November 17, 2021</a:t>
            </a:fld>
            <a:endParaRPr lang="en-US"/>
          </a:p>
        </p:txBody>
      </p:sp>
      <p:sp>
        <p:nvSpPr>
          <p:cNvPr id="6" name="Footer Placeholder 5">
            <a:extLst>
              <a:ext uri="{FF2B5EF4-FFF2-40B4-BE49-F238E27FC236}">
                <a16:creationId xmlns:a16="http://schemas.microsoft.com/office/drawing/2014/main" id="{5D51A0F5-A54C-45B7-A76D-802E75FB26E7}"/>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8BC6E13-517A-420F-8D6E-49E1A95E92AB}"/>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43898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8542D-91F2-499E-BC0C-676BB1BC29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7A8BD9-7E78-461B-9C03-D936BF49D7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B40D88-AA72-494E-BFDE-DE4225CB09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E3362C-E999-4EC7-82A0-0CDDABD4D181}"/>
              </a:ext>
            </a:extLst>
          </p:cNvPr>
          <p:cNvSpPr>
            <a:spLocks noGrp="1"/>
          </p:cNvSpPr>
          <p:nvPr>
            <p:ph type="dt" sz="half" idx="10"/>
          </p:nvPr>
        </p:nvSpPr>
        <p:spPr/>
        <p:txBody>
          <a:bodyPr/>
          <a:lstStyle/>
          <a:p>
            <a:fld id="{E50BC9E2-CB44-4C05-9BB5-496C18A241E0}" type="datetime2">
              <a:rPr lang="en-US" smtClean="0"/>
              <a:t>Wednesday, November 17, 2021</a:t>
            </a:fld>
            <a:endParaRPr lang="en-US"/>
          </a:p>
        </p:txBody>
      </p:sp>
      <p:sp>
        <p:nvSpPr>
          <p:cNvPr id="6" name="Footer Placeholder 5">
            <a:extLst>
              <a:ext uri="{FF2B5EF4-FFF2-40B4-BE49-F238E27FC236}">
                <a16:creationId xmlns:a16="http://schemas.microsoft.com/office/drawing/2014/main" id="{EF44B7D4-A602-4A37-BB72-B63D6BAB7D09}"/>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4AC2C57-54AE-45C4-B572-85FAEE5C0517}"/>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74633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F7FA49-811F-440D-9989-A8AFBA61D2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A1CE3C-CC14-409A-BD52-56B6DA944E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7FDB65-5141-423E-A153-F79F333101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6CB39B-5F4C-4A7E-9BE3-AAFD45576D16}" type="datetime2">
              <a:rPr lang="en-US" smtClean="0"/>
              <a:t>Wednesday, November 17, 2021</a:t>
            </a:fld>
            <a:endParaRPr lang="en-US" dirty="0"/>
          </a:p>
        </p:txBody>
      </p:sp>
      <p:sp>
        <p:nvSpPr>
          <p:cNvPr id="5" name="Footer Placeholder 4">
            <a:extLst>
              <a:ext uri="{FF2B5EF4-FFF2-40B4-BE49-F238E27FC236}">
                <a16:creationId xmlns:a16="http://schemas.microsoft.com/office/drawing/2014/main" id="{F82F5BEA-986D-44A7-B6F1-BF0141B45E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591B878D-6A6F-472B-A962-350E2AA315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340568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BABEF-9C4D-48A1-ADC8-E48761408923}"/>
              </a:ext>
            </a:extLst>
          </p:cNvPr>
          <p:cNvSpPr>
            <a:spLocks noGrp="1"/>
          </p:cNvSpPr>
          <p:nvPr>
            <p:ph type="ctrTitle"/>
          </p:nvPr>
        </p:nvSpPr>
        <p:spPr>
          <a:xfrm>
            <a:off x="550864" y="1051551"/>
            <a:ext cx="3565524" cy="2384898"/>
          </a:xfrm>
        </p:spPr>
        <p:txBody>
          <a:bodyPr anchor="b">
            <a:normAutofit/>
          </a:bodyPr>
          <a:lstStyle/>
          <a:p>
            <a:pPr>
              <a:lnSpc>
                <a:spcPct val="90000"/>
              </a:lnSpc>
            </a:pPr>
            <a:r>
              <a:rPr lang="en-US" sz="4100" dirty="0"/>
              <a:t>Case-2 </a:t>
            </a:r>
            <a:br>
              <a:rPr lang="en-US" sz="4100" dirty="0"/>
            </a:br>
            <a:r>
              <a:rPr lang="en-US" sz="4100" dirty="0">
                <a:effectLst/>
                <a:latin typeface="Calibri-Bold"/>
                <a:ea typeface="Calibri" panose="020F0502020204030204" pitchFamily="34" charset="0"/>
                <a:cs typeface="Times New Roman" panose="02020603050405020304" pitchFamily="18" charset="0"/>
              </a:rPr>
              <a:t>Morelia Mortgage Company</a:t>
            </a:r>
            <a:endParaRPr lang="en-US" sz="4100" dirty="0"/>
          </a:p>
        </p:txBody>
      </p:sp>
      <p:sp>
        <p:nvSpPr>
          <p:cNvPr id="3" name="Subtitle 2">
            <a:extLst>
              <a:ext uri="{FF2B5EF4-FFF2-40B4-BE49-F238E27FC236}">
                <a16:creationId xmlns:a16="http://schemas.microsoft.com/office/drawing/2014/main" id="{26135BE4-78F5-4B87-80E6-5AC8EEBFD769}"/>
              </a:ext>
            </a:extLst>
          </p:cNvPr>
          <p:cNvSpPr>
            <a:spLocks noGrp="1"/>
          </p:cNvSpPr>
          <p:nvPr>
            <p:ph type="subTitle" idx="1"/>
          </p:nvPr>
        </p:nvSpPr>
        <p:spPr>
          <a:xfrm>
            <a:off x="550863" y="3569008"/>
            <a:ext cx="3565525" cy="1731656"/>
          </a:xfrm>
        </p:spPr>
        <p:txBody>
          <a:bodyPr>
            <a:normAutofit/>
          </a:bodyPr>
          <a:lstStyle/>
          <a:p>
            <a:r>
              <a:rPr lang="en-US" sz="2000" b="1" dirty="0">
                <a:solidFill>
                  <a:schemeClr val="tx1">
                    <a:alpha val="60000"/>
                  </a:schemeClr>
                </a:solidFill>
              </a:rPr>
              <a:t>Team D16</a:t>
            </a:r>
          </a:p>
        </p:txBody>
      </p:sp>
      <p:pic>
        <p:nvPicPr>
          <p:cNvPr id="4" name="Picture 3" descr="Outdoor warehouse">
            <a:extLst>
              <a:ext uri="{FF2B5EF4-FFF2-40B4-BE49-F238E27FC236}">
                <a16:creationId xmlns:a16="http://schemas.microsoft.com/office/drawing/2014/main" id="{9A9243D9-361B-498D-BD2D-92FEBD4DC856}"/>
              </a:ext>
            </a:extLst>
          </p:cNvPr>
          <p:cNvPicPr>
            <a:picLocks noChangeAspect="1"/>
          </p:cNvPicPr>
          <p:nvPr/>
        </p:nvPicPr>
        <p:blipFill rotWithShape="1">
          <a:blip r:embed="rId2"/>
          <a:srcRect l="8314" r="19459"/>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Tree>
    <p:extLst>
      <p:ext uri="{BB962C8B-B14F-4D97-AF65-F5344CB8AC3E}">
        <p14:creationId xmlns:p14="http://schemas.microsoft.com/office/powerpoint/2010/main" val="814825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B1FC25-8CA3-4BAA-89C1-FEF6B03BEE00}"/>
              </a:ext>
            </a:extLst>
          </p:cNvPr>
          <p:cNvSpPr>
            <a:spLocks noGrp="1"/>
          </p:cNvSpPr>
          <p:nvPr>
            <p:ph type="title"/>
          </p:nvPr>
        </p:nvSpPr>
        <p:spPr>
          <a:xfrm>
            <a:off x="804672" y="640080"/>
            <a:ext cx="3282696" cy="5257800"/>
          </a:xfrm>
        </p:spPr>
        <p:txBody>
          <a:bodyPr>
            <a:normAutofit/>
          </a:bodyPr>
          <a:lstStyle/>
          <a:p>
            <a:r>
              <a:rPr lang="en-US">
                <a:solidFill>
                  <a:schemeClr val="bg1"/>
                </a:solidFill>
              </a:rPr>
              <a:t>Observations</a:t>
            </a:r>
          </a:p>
        </p:txBody>
      </p:sp>
      <p:sp>
        <p:nvSpPr>
          <p:cNvPr id="3" name="Content Placeholder 2">
            <a:extLst>
              <a:ext uri="{FF2B5EF4-FFF2-40B4-BE49-F238E27FC236}">
                <a16:creationId xmlns:a16="http://schemas.microsoft.com/office/drawing/2014/main" id="{93383C12-3252-4E0E-95F4-B0FBDD942535}"/>
              </a:ext>
            </a:extLst>
          </p:cNvPr>
          <p:cNvSpPr>
            <a:spLocks noGrp="1"/>
          </p:cNvSpPr>
          <p:nvPr>
            <p:ph idx="1"/>
          </p:nvPr>
        </p:nvSpPr>
        <p:spPr>
          <a:xfrm>
            <a:off x="5358384" y="640081"/>
            <a:ext cx="6024654" cy="5257800"/>
          </a:xfrm>
        </p:spPr>
        <p:txBody>
          <a:bodyPr anchor="ctr">
            <a:normAutofit/>
          </a:bodyPr>
          <a:lstStyle/>
          <a:p>
            <a:pPr marL="0" marR="0" indent="0">
              <a:spcBef>
                <a:spcPts val="0"/>
              </a:spcBef>
              <a:spcAft>
                <a:spcPts val="800"/>
              </a:spcAft>
              <a:buNone/>
            </a:pPr>
            <a:r>
              <a:rPr lang="en-US" sz="2000" b="1">
                <a:effectLst/>
                <a:latin typeface="Calibri" panose="020F0502020204030204" pitchFamily="34" charset="0"/>
                <a:ea typeface="PMingLiU" panose="02020500000000000000" pitchFamily="18" charset="-120"/>
                <a:cs typeface="Times New Roman" panose="02020603050405020304" pitchFamily="18" charset="0"/>
              </a:rPr>
              <a:t>What should the company investigate?</a:t>
            </a:r>
            <a:endParaRPr lang="en-US" sz="2000">
              <a:effectLst/>
              <a:latin typeface="Calibri" panose="020F0502020204030204" pitchFamily="34" charset="0"/>
              <a:ea typeface="PMingLiU" panose="02020500000000000000" pitchFamily="18" charset="-120"/>
              <a:cs typeface="Times New Roman" panose="02020603050405020304" pitchFamily="18" charset="0"/>
            </a:endParaRPr>
          </a:p>
          <a:p>
            <a:pPr marL="0" marR="0">
              <a:spcBef>
                <a:spcPts val="0"/>
              </a:spcBef>
              <a:spcAft>
                <a:spcPts val="800"/>
              </a:spcAft>
            </a:pPr>
            <a:r>
              <a:rPr lang="en-US" sz="2000">
                <a:effectLst/>
                <a:latin typeface="Calibri" panose="020F0502020204030204" pitchFamily="34" charset="0"/>
                <a:ea typeface="PMingLiU" panose="02020500000000000000" pitchFamily="18" charset="-120"/>
                <a:cs typeface="Times New Roman" panose="02020603050405020304" pitchFamily="18" charset="0"/>
              </a:rPr>
              <a:t>As the previous question we know that Shaun’s performance is worse that the other too, we can also see that the shift for Shaun is less than the other too. So, is there any related issue between the performance and shift been assigned is what the company need to investigate. If they are somehow connected than the company should reconsider how to assign shifts for their employees to meet the best performance.</a:t>
            </a:r>
          </a:p>
          <a:p>
            <a:pPr marL="0" marR="0" indent="0">
              <a:spcBef>
                <a:spcPts val="0"/>
              </a:spcBef>
              <a:spcAft>
                <a:spcPts val="800"/>
              </a:spcAft>
              <a:buNone/>
            </a:pPr>
            <a:endParaRPr lang="en-US" sz="2000">
              <a:effectLst/>
              <a:latin typeface="Calibri" panose="020F0502020204030204" pitchFamily="34" charset="0"/>
              <a:ea typeface="PMingLiU" panose="02020500000000000000" pitchFamily="18" charset="-120"/>
              <a:cs typeface="Times New Roman" panose="02020603050405020304" pitchFamily="18" charset="0"/>
            </a:endParaRPr>
          </a:p>
          <a:p>
            <a:pPr marL="0" marR="0">
              <a:spcBef>
                <a:spcPts val="0"/>
              </a:spcBef>
              <a:spcAft>
                <a:spcPts val="800"/>
              </a:spcAft>
            </a:pPr>
            <a:r>
              <a:rPr lang="en-US" sz="2000">
                <a:effectLst/>
                <a:latin typeface="Calibri" panose="020F0502020204030204" pitchFamily="34" charset="0"/>
                <a:ea typeface="PMingLiU" panose="02020500000000000000" pitchFamily="18" charset="-120"/>
                <a:cs typeface="Times New Roman" panose="02020603050405020304" pitchFamily="18" charset="0"/>
              </a:rPr>
              <a:t>Also, the company can investigate whether there is a recording error in point 35. If there is not recording error in this point, then the company can ask Carmen how did he do that that transaction so that company can learn from his case, decreasing the processing time.</a:t>
            </a:r>
          </a:p>
          <a:p>
            <a:pPr marL="0" indent="0">
              <a:buNone/>
            </a:pPr>
            <a:endParaRPr lang="en-US" sz="2000"/>
          </a:p>
        </p:txBody>
      </p:sp>
    </p:spTree>
    <p:extLst>
      <p:ext uri="{BB962C8B-B14F-4D97-AF65-F5344CB8AC3E}">
        <p14:creationId xmlns:p14="http://schemas.microsoft.com/office/powerpoint/2010/main" val="2307531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5752EAE7-B8BD-4E5E-BD7B-D85629A4C64C}"/>
              </a:ext>
            </a:extLst>
          </p:cNvPr>
          <p:cNvSpPr txBox="1"/>
          <p:nvPr/>
        </p:nvSpPr>
        <p:spPr>
          <a:xfrm>
            <a:off x="660041" y="2767106"/>
            <a:ext cx="2880828" cy="307190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400" kern="1200">
                <a:solidFill>
                  <a:srgbClr val="FFFFFF"/>
                </a:solidFill>
                <a:latin typeface="+mj-lt"/>
                <a:ea typeface="+mj-ea"/>
                <a:cs typeface="+mj-cs"/>
              </a:rPr>
              <a:t>Initial Control Chart showing the process not in statistical control</a:t>
            </a:r>
          </a:p>
        </p:txBody>
      </p:sp>
      <p:pic>
        <p:nvPicPr>
          <p:cNvPr id="3" name="Picture 2" descr="Chart, line chart&#10;&#10;Description automatically generated">
            <a:extLst>
              <a:ext uri="{FF2B5EF4-FFF2-40B4-BE49-F238E27FC236}">
                <a16:creationId xmlns:a16="http://schemas.microsoft.com/office/drawing/2014/main" id="{03C5E0AA-68A7-4891-B816-28D3DF831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2428" y="1020417"/>
            <a:ext cx="7225748" cy="4817165"/>
          </a:xfrm>
          <a:prstGeom prst="rect">
            <a:avLst/>
          </a:prstGeom>
        </p:spPr>
      </p:pic>
    </p:spTree>
    <p:extLst>
      <p:ext uri="{BB962C8B-B14F-4D97-AF65-F5344CB8AC3E}">
        <p14:creationId xmlns:p14="http://schemas.microsoft.com/office/powerpoint/2010/main" val="1575904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891736CD-2DAB-40B8-9ACB-EC0120D81BD5}"/>
              </a:ext>
            </a:extLst>
          </p:cNvPr>
          <p:cNvSpPr txBox="1"/>
          <p:nvPr/>
        </p:nvSpPr>
        <p:spPr>
          <a:xfrm>
            <a:off x="660041" y="2767106"/>
            <a:ext cx="2880828" cy="307190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100" kern="1200">
                <a:solidFill>
                  <a:srgbClr val="FFFFFF"/>
                </a:solidFill>
                <a:latin typeface="+mj-lt"/>
                <a:ea typeface="+mj-ea"/>
                <a:cs typeface="+mj-cs"/>
              </a:rPr>
              <a:t>Control Chart after removal of out-of-control point and in a state of Statistical Control</a:t>
            </a:r>
          </a:p>
        </p:txBody>
      </p:sp>
      <p:pic>
        <p:nvPicPr>
          <p:cNvPr id="3" name="Picture 2" descr="Chart, line chart&#10;&#10;Description automatically generated">
            <a:extLst>
              <a:ext uri="{FF2B5EF4-FFF2-40B4-BE49-F238E27FC236}">
                <a16:creationId xmlns:a16="http://schemas.microsoft.com/office/drawing/2014/main" id="{6099B91D-6019-447B-BE54-D3173328F3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2428" y="1020417"/>
            <a:ext cx="7225748" cy="4817165"/>
          </a:xfrm>
          <a:prstGeom prst="rect">
            <a:avLst/>
          </a:prstGeom>
        </p:spPr>
      </p:pic>
    </p:spTree>
    <p:extLst>
      <p:ext uri="{BB962C8B-B14F-4D97-AF65-F5344CB8AC3E}">
        <p14:creationId xmlns:p14="http://schemas.microsoft.com/office/powerpoint/2010/main" val="1397633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810FFB-28CE-461B-B092-9891E8BA6B1F}"/>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Observations</a:t>
            </a:r>
          </a:p>
        </p:txBody>
      </p:sp>
      <p:sp>
        <p:nvSpPr>
          <p:cNvPr id="3" name="Content Placeholder 2">
            <a:extLst>
              <a:ext uri="{FF2B5EF4-FFF2-40B4-BE49-F238E27FC236}">
                <a16:creationId xmlns:a16="http://schemas.microsoft.com/office/drawing/2014/main" id="{986DD750-B6B8-470F-BA33-9B5721D0F734}"/>
              </a:ext>
            </a:extLst>
          </p:cNvPr>
          <p:cNvSpPr>
            <a:spLocks noGrp="1"/>
          </p:cNvSpPr>
          <p:nvPr>
            <p:ph idx="1"/>
          </p:nvPr>
        </p:nvSpPr>
        <p:spPr>
          <a:xfrm>
            <a:off x="4810259" y="649480"/>
            <a:ext cx="6555347" cy="5546047"/>
          </a:xfrm>
        </p:spPr>
        <p:txBody>
          <a:bodyPr anchor="ctr">
            <a:normAutofit/>
          </a:bodyPr>
          <a:lstStyle/>
          <a:p>
            <a:pPr marL="0" marR="0" indent="0">
              <a:spcBef>
                <a:spcPts val="0"/>
              </a:spcBef>
              <a:spcAft>
                <a:spcPts val="80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What do the initial control charts tell you? </a:t>
            </a:r>
          </a:p>
          <a:p>
            <a:pPr marL="0" marR="0" indent="0">
              <a:spcBef>
                <a:spcPts val="0"/>
              </a:spcBef>
              <a:spcAft>
                <a:spcPts val="800"/>
              </a:spcAft>
              <a:buNone/>
            </a:pPr>
            <a:r>
              <a:rPr lang="en-US" sz="2000" dirty="0">
                <a:latin typeface="Calibri" panose="020F0502020204030204" pitchFamily="34" charset="0"/>
                <a:ea typeface="Calibri" panose="020F0502020204030204" pitchFamily="34" charset="0"/>
                <a:cs typeface="Times New Roman" panose="02020603050405020304" pitchFamily="18" charset="0"/>
              </a:rPr>
              <a:t>There are some pointers after observing the initial control chart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1. No specific pattern is found, and the data seems to be placed randomly.</a:t>
            </a:r>
          </a:p>
          <a:p>
            <a:pPr marL="0" marR="0">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2. The data points are evenly distributed on either side of the central line.</a:t>
            </a:r>
          </a:p>
          <a:p>
            <a:pPr marL="0" marR="0">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3. Two peaks are noticed that make the chart out-of-control as these go beyond the Upper Control Limits.</a:t>
            </a:r>
          </a:p>
          <a:p>
            <a:pPr marL="0" marR="0" indent="0">
              <a:spcBef>
                <a:spcPts val="0"/>
              </a:spcBef>
              <a:spcAft>
                <a:spcPts val="80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Do any out-of-control conditions exist?</a:t>
            </a:r>
          </a:p>
          <a:p>
            <a:pPr marL="0" marR="0" indent="0">
              <a:spcBef>
                <a:spcPts val="0"/>
              </a:spcBef>
              <a:spcAft>
                <a:spcPts val="800"/>
              </a:spcAft>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Yes, a couple of special cause variations drifts the Upper Control limit beyond the mentioned Upper Specification limit of 20.5 Hours. These instances are spotted at points 9 and 21.</a:t>
            </a:r>
          </a:p>
          <a:p>
            <a:pPr marL="0" indent="0">
              <a:buNone/>
            </a:pPr>
            <a:endParaRPr lang="en-US" sz="2000" dirty="0"/>
          </a:p>
        </p:txBody>
      </p:sp>
    </p:spTree>
    <p:extLst>
      <p:ext uri="{BB962C8B-B14F-4D97-AF65-F5344CB8AC3E}">
        <p14:creationId xmlns:p14="http://schemas.microsoft.com/office/powerpoint/2010/main" val="1997869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807C0D-09D7-434B-9F80-7E804A85F09E}"/>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Observations</a:t>
            </a:r>
          </a:p>
        </p:txBody>
      </p:sp>
      <p:sp>
        <p:nvSpPr>
          <p:cNvPr id="3" name="Content Placeholder 2">
            <a:extLst>
              <a:ext uri="{FF2B5EF4-FFF2-40B4-BE49-F238E27FC236}">
                <a16:creationId xmlns:a16="http://schemas.microsoft.com/office/drawing/2014/main" id="{75991126-A63B-4168-B2BB-53C8C11452E4}"/>
              </a:ext>
            </a:extLst>
          </p:cNvPr>
          <p:cNvSpPr>
            <a:spLocks noGrp="1"/>
          </p:cNvSpPr>
          <p:nvPr>
            <p:ph idx="1"/>
          </p:nvPr>
        </p:nvSpPr>
        <p:spPr>
          <a:xfrm>
            <a:off x="4810259" y="649480"/>
            <a:ext cx="6555347" cy="5546047"/>
          </a:xfrm>
        </p:spPr>
        <p:txBody>
          <a:bodyPr anchor="ctr">
            <a:normAutofit/>
          </a:bodyPr>
          <a:lstStyle/>
          <a:p>
            <a:pPr marL="0" marR="0" indent="0">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If the process is not in control, what might be the likely causes, based on the available information? </a:t>
            </a:r>
          </a:p>
          <a:p>
            <a:pPr marL="0" marR="0">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Shaun seems to be contributing to the delay as Shaun had three shifts in the first 15 days, and the average time taken by Shaun is 20.36. Of these three days, the processing time for two days exceeds the specification limits, causing the anomaly seen in the control chart.</a:t>
            </a:r>
          </a:p>
          <a:p>
            <a:pPr marL="0" marR="0" indent="0">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Is MMC facing a serious problem that it needs to address?</a:t>
            </a:r>
          </a:p>
          <a:p>
            <a:pPr marL="0" marR="0">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As we know that MMC expanded its mortgage refinancing and home remodeling credit operations, it seems that even after doing 2 shifts they are not able to handle the increase in business. </a:t>
            </a:r>
          </a:p>
          <a:p>
            <a:pPr marL="0" marR="0" indent="0">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How might the company eliminate the problems of slow loan processing?</a:t>
            </a:r>
          </a:p>
          <a:p>
            <a:pPr marL="0" marR="0">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They could hire new employees to accommodate the growing business needs of MMC. As we already established that Shaun is adding to the high processing time, the management can have Shaun undergo a training process to help Shaun catch up to speed with other employees.</a:t>
            </a:r>
          </a:p>
          <a:p>
            <a:endParaRPr lang="en-US" sz="1800" dirty="0"/>
          </a:p>
        </p:txBody>
      </p:sp>
    </p:spTree>
    <p:extLst>
      <p:ext uri="{BB962C8B-B14F-4D97-AF65-F5344CB8AC3E}">
        <p14:creationId xmlns:p14="http://schemas.microsoft.com/office/powerpoint/2010/main" val="1467081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0"/>
            <a:ext cx="3904488" cy="4233672"/>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E60E2DF3-D405-4A7B-8CA0-C0BA9285E628}"/>
              </a:ext>
            </a:extLst>
          </p:cNvPr>
          <p:cNvSpPr txBox="1"/>
          <p:nvPr/>
        </p:nvSpPr>
        <p:spPr>
          <a:xfrm>
            <a:off x="731520" y="1115568"/>
            <a:ext cx="3364992" cy="284378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000" kern="1200">
                <a:solidFill>
                  <a:srgbClr val="FFFFFF"/>
                </a:solidFill>
                <a:latin typeface="+mj-lt"/>
                <a:ea typeface="+mj-ea"/>
                <a:cs typeface="+mj-cs"/>
              </a:rPr>
              <a:t>Control Charts Post Achieving Control</a:t>
            </a:r>
          </a:p>
        </p:txBody>
      </p:sp>
      <p:sp>
        <p:nvSpPr>
          <p:cNvPr id="10" name="Rectangle 9">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846320"/>
            <a:ext cx="2395728" cy="1563624"/>
          </a:xfrm>
          <a:prstGeom prst="rect">
            <a:avLst/>
          </a:prstGeom>
          <a:solidFill>
            <a:schemeClr val="accent1">
              <a:alpha val="94902"/>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2C910467-8185-45DD-B8A2-A88DF20DF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1995" y="450221"/>
            <a:ext cx="7207948" cy="5948859"/>
          </a:xfrm>
          <a:prstGeom prst="rect">
            <a:avLst/>
          </a:prstGeom>
          <a:solidFill>
            <a:srgbClr val="7F7F7F">
              <a:alpha val="24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CC3C3505-A7E0-411B-A316-C30CD0564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723687" y="1160814"/>
            <a:ext cx="6795868" cy="4534504"/>
          </a:xfrm>
          <a:prstGeom prst="rect">
            <a:avLst/>
          </a:prstGeom>
          <a:noFill/>
        </p:spPr>
      </p:pic>
      <p:sp>
        <p:nvSpPr>
          <p:cNvPr id="26" name="Rectangle 13">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7520" y="4835010"/>
            <a:ext cx="1349026" cy="157276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6649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1E40DB5D-C49D-4206-8FE2-714D6E706B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921318" y="643467"/>
            <a:ext cx="8349363" cy="5571066"/>
          </a:xfrm>
          <a:prstGeom prst="rect">
            <a:avLst/>
          </a:prstGeom>
          <a:noFill/>
        </p:spPr>
      </p:pic>
    </p:spTree>
    <p:extLst>
      <p:ext uri="{BB962C8B-B14F-4D97-AF65-F5344CB8AC3E}">
        <p14:creationId xmlns:p14="http://schemas.microsoft.com/office/powerpoint/2010/main" val="1309077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9CAB8CEE-F5E4-424F-BA35-649016AC05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921318" y="643467"/>
            <a:ext cx="8349363" cy="5571066"/>
          </a:xfrm>
          <a:prstGeom prst="rect">
            <a:avLst/>
          </a:prstGeom>
          <a:noFill/>
        </p:spPr>
      </p:pic>
    </p:spTree>
    <p:extLst>
      <p:ext uri="{BB962C8B-B14F-4D97-AF65-F5344CB8AC3E}">
        <p14:creationId xmlns:p14="http://schemas.microsoft.com/office/powerpoint/2010/main" val="677302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E7DB93-330D-493D-AEF9-CE1E4CAC3F7B}"/>
              </a:ext>
            </a:extLst>
          </p:cNvPr>
          <p:cNvSpPr>
            <a:spLocks noGrp="1"/>
          </p:cNvSpPr>
          <p:nvPr>
            <p:ph type="title"/>
          </p:nvPr>
        </p:nvSpPr>
        <p:spPr>
          <a:xfrm>
            <a:off x="804672" y="640080"/>
            <a:ext cx="3282696" cy="5257800"/>
          </a:xfrm>
        </p:spPr>
        <p:txBody>
          <a:bodyPr>
            <a:normAutofit/>
          </a:bodyPr>
          <a:lstStyle/>
          <a:p>
            <a:r>
              <a:rPr lang="en-US">
                <a:solidFill>
                  <a:schemeClr val="bg1"/>
                </a:solidFill>
              </a:rPr>
              <a:t>Observations</a:t>
            </a:r>
          </a:p>
        </p:txBody>
      </p:sp>
      <p:sp>
        <p:nvSpPr>
          <p:cNvPr id="3" name="Content Placeholder 2">
            <a:extLst>
              <a:ext uri="{FF2B5EF4-FFF2-40B4-BE49-F238E27FC236}">
                <a16:creationId xmlns:a16="http://schemas.microsoft.com/office/drawing/2014/main" id="{221C2F01-BE3D-414B-9679-65F622C6E14D}"/>
              </a:ext>
            </a:extLst>
          </p:cNvPr>
          <p:cNvSpPr>
            <a:spLocks noGrp="1"/>
          </p:cNvSpPr>
          <p:nvPr>
            <p:ph idx="1"/>
          </p:nvPr>
        </p:nvSpPr>
        <p:spPr>
          <a:xfrm>
            <a:off x="5358384" y="640081"/>
            <a:ext cx="6024654" cy="5257800"/>
          </a:xfrm>
        </p:spPr>
        <p:txBody>
          <a:bodyPr anchor="ctr">
            <a:normAutofit/>
          </a:bodyPr>
          <a:lstStyle/>
          <a:p>
            <a:pPr marL="0" marR="0" indent="0">
              <a:spcBef>
                <a:spcPts val="0"/>
              </a:spcBef>
              <a:spcAft>
                <a:spcPts val="800"/>
              </a:spcAft>
              <a:buNone/>
            </a:pPr>
            <a:r>
              <a:rPr lang="en-US" sz="1900" b="1" dirty="0">
                <a:effectLst/>
                <a:latin typeface="Calibri" panose="020F0502020204030204" pitchFamily="34" charset="0"/>
                <a:ea typeface="PMingLiU" panose="02020500000000000000" pitchFamily="18" charset="-120"/>
                <a:cs typeface="Times New Roman" panose="02020603050405020304" pitchFamily="18" charset="0"/>
              </a:rPr>
              <a:t>Does any evidence suggest that the process has changed relative to the established control limits?</a:t>
            </a:r>
            <a:endParaRPr lang="en-US" sz="19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a:spcBef>
                <a:spcPts val="0"/>
              </a:spcBef>
              <a:spcAft>
                <a:spcPts val="800"/>
              </a:spcAft>
            </a:pPr>
            <a:r>
              <a:rPr lang="en-US" sz="1900" dirty="0">
                <a:effectLst/>
                <a:latin typeface="Calibri" panose="020F0502020204030204" pitchFamily="34" charset="0"/>
                <a:ea typeface="PMingLiU" panose="02020500000000000000" pitchFamily="18" charset="-120"/>
                <a:cs typeface="Times New Roman" panose="02020603050405020304" pitchFamily="18" charset="0"/>
              </a:rPr>
              <a:t>We can tell from the first chart that UCL and LCL limits have been squeezed than it used to be, so the control limits have good progress. </a:t>
            </a:r>
          </a:p>
          <a:p>
            <a:pPr marL="0" marR="0" indent="0">
              <a:spcBef>
                <a:spcPts val="0"/>
              </a:spcBef>
              <a:spcAft>
                <a:spcPts val="800"/>
              </a:spcAft>
              <a:buNone/>
            </a:pPr>
            <a:r>
              <a:rPr lang="en-US" sz="1900" b="1" dirty="0">
                <a:effectLst/>
                <a:latin typeface="Calibri" panose="020F0502020204030204" pitchFamily="34" charset="0"/>
                <a:ea typeface="PMingLiU" panose="02020500000000000000" pitchFamily="18" charset="-120"/>
                <a:cs typeface="Times New Roman" panose="02020603050405020304" pitchFamily="18" charset="0"/>
              </a:rPr>
              <a:t>If any out-of-control patterns are suspected, what might be the cause?</a:t>
            </a:r>
            <a:endParaRPr lang="en-US" sz="19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a:spcBef>
                <a:spcPts val="0"/>
              </a:spcBef>
              <a:spcAft>
                <a:spcPts val="800"/>
              </a:spcAft>
            </a:pPr>
            <a:r>
              <a:rPr lang="en-US" sz="1900" dirty="0">
                <a:effectLst/>
                <a:latin typeface="Calibri" panose="020F0502020204030204" pitchFamily="34" charset="0"/>
                <a:ea typeface="PMingLiU" panose="02020500000000000000" pitchFamily="18" charset="-120"/>
                <a:cs typeface="Times New Roman" panose="02020603050405020304" pitchFamily="18" charset="0"/>
              </a:rPr>
              <a:t>In the first chart we can tell that the points out of control are 9, 21, 46. We can easily tell from the data that this happens while Shaun was working, so we should check whether Shaun is again having some problem that needs to be help. </a:t>
            </a:r>
          </a:p>
          <a:p>
            <a:pPr marL="0" marR="0">
              <a:spcBef>
                <a:spcPts val="0"/>
              </a:spcBef>
              <a:spcAft>
                <a:spcPts val="800"/>
              </a:spcAft>
            </a:pPr>
            <a:r>
              <a:rPr lang="en-US" sz="1900" dirty="0">
                <a:effectLst/>
                <a:latin typeface="Calibri" panose="020F0502020204030204" pitchFamily="34" charset="0"/>
                <a:ea typeface="PMingLiU" panose="02020500000000000000" pitchFamily="18" charset="-120"/>
                <a:cs typeface="Times New Roman" panose="02020603050405020304" pitchFamily="18" charset="0"/>
              </a:rPr>
              <a:t>In the second chart, point 35, which represents Carmen, is out of control. By observing the raw data, we find that the reason might be the fifth processing time is extreme small, which may reflect there is a recording error in this point. </a:t>
            </a:r>
          </a:p>
          <a:p>
            <a:endParaRPr lang="en-US" sz="1900" dirty="0"/>
          </a:p>
        </p:txBody>
      </p:sp>
    </p:spTree>
    <p:extLst>
      <p:ext uri="{BB962C8B-B14F-4D97-AF65-F5344CB8AC3E}">
        <p14:creationId xmlns:p14="http://schemas.microsoft.com/office/powerpoint/2010/main" val="2356734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TotalTime>
  <Words>631</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Calibri-Bold</vt:lpstr>
      <vt:lpstr>Office Theme</vt:lpstr>
      <vt:lpstr>Case-2  Morelia Mortgage Company</vt:lpstr>
      <vt:lpstr>PowerPoint Presentation</vt:lpstr>
      <vt:lpstr>PowerPoint Presentation</vt:lpstr>
      <vt:lpstr>Observations</vt:lpstr>
      <vt:lpstr>Observations</vt:lpstr>
      <vt:lpstr>PowerPoint Presentation</vt:lpstr>
      <vt:lpstr>PowerPoint Presentation</vt:lpstr>
      <vt:lpstr>PowerPoint Presentation</vt:lpstr>
      <vt:lpstr>Observations</vt:lpstr>
      <vt:lpstr>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Case-2  Morelia Mortgage Company</dc:title>
  <dc:creator>Shitij Gusain</dc:creator>
  <cp:lastModifiedBy>Shitij Gusain</cp:lastModifiedBy>
  <cp:revision>10</cp:revision>
  <dcterms:created xsi:type="dcterms:W3CDTF">2021-11-18T00:13:31Z</dcterms:created>
  <dcterms:modified xsi:type="dcterms:W3CDTF">2021-11-18T03:03:51Z</dcterms:modified>
</cp:coreProperties>
</file>