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000" dirty="0" smtClean="0"/>
              <a:t>CS525:</a:t>
            </a:r>
            <a:r>
              <a:rPr lang="en-US" sz="4000" dirty="0"/>
              <a:t> </a:t>
            </a:r>
            <a:r>
              <a:rPr lang="en-US" sz="4000" dirty="0" smtClean="0"/>
              <a:t>Special Topics in DBs</a:t>
            </a:r>
            <a:br>
              <a:rPr lang="en-US" sz="4000" dirty="0" smtClean="0"/>
            </a:br>
            <a:r>
              <a:rPr lang="en-US" sz="4400" dirty="0" smtClean="0"/>
              <a:t>Large-Scale Data Management</a:t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77500" lnSpcReduction="20000"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Hadoop/</a:t>
            </a:r>
            <a:r>
              <a:rPr lang="en-US" sz="4300" b="1" dirty="0" err="1" smtClean="0">
                <a:solidFill>
                  <a:srgbClr val="800000"/>
                </a:solidFill>
              </a:rPr>
              <a:t>MapReduce</a:t>
            </a:r>
            <a:r>
              <a:rPr lang="en-US" sz="4300" b="1" dirty="0" smtClean="0">
                <a:solidFill>
                  <a:srgbClr val="800000"/>
                </a:solidFill>
              </a:rPr>
              <a:t> Computing Paradigm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/>
              <a:t>Spring 2013</a:t>
            </a:r>
            <a:br>
              <a:rPr lang="en-US" sz="3000" dirty="0"/>
            </a:br>
            <a:r>
              <a:rPr lang="en-US" sz="3000" dirty="0"/>
              <a:t>WPI,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672633"/>
            <a:ext cx="7345362" cy="1339850"/>
          </a:xfrm>
        </p:spPr>
        <p:txBody>
          <a:bodyPr/>
          <a:lstStyle/>
          <a:p>
            <a:r>
              <a:rPr lang="en-US" dirty="0" smtClean="0"/>
              <a:t>Hadoop: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hadoop clust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24" y="2866162"/>
            <a:ext cx="3855384" cy="345558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64030" y="4466448"/>
            <a:ext cx="4945633" cy="0"/>
          </a:xfrm>
          <a:prstGeom prst="line">
            <a:avLst/>
          </a:prstGeom>
          <a:ln w="146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02309" y="3434009"/>
            <a:ext cx="280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Master node (single node)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2309" y="5147860"/>
            <a:ext cx="22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Many slave nodes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219208" y="2948758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242251" y="4639497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31824" y="5517192"/>
            <a:ext cx="531308" cy="0"/>
          </a:xfrm>
          <a:prstGeom prst="line">
            <a:avLst/>
          </a:prstGeom>
          <a:ln w="3048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5807" y="1824030"/>
            <a:ext cx="70777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292934"/>
                </a:solidFill>
              </a:rPr>
              <a:t>Distributed file system (HDFS)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292934"/>
                </a:solidFill>
              </a:rPr>
              <a:t>Execution engine (</a:t>
            </a:r>
            <a:r>
              <a:rPr lang="en-US" sz="2300" dirty="0" err="1">
                <a:solidFill>
                  <a:srgbClr val="292934"/>
                </a:solidFill>
              </a:rPr>
              <a:t>MapReduce</a:t>
            </a:r>
            <a:r>
              <a:rPr lang="en-US" sz="2300" dirty="0">
                <a:solidFill>
                  <a:srgbClr val="292934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2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7" descr="hdfsdatanode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407" r="-57407"/>
          <a:stretch>
            <a:fillRect/>
          </a:stretch>
        </p:blipFill>
        <p:spPr>
          <a:xfrm>
            <a:off x="-1803400" y="2349299"/>
            <a:ext cx="8229600" cy="3340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Hadoop Distributed File System (HDFS)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50900" y="3545216"/>
            <a:ext cx="2908300" cy="660400"/>
            <a:chOff x="3086100" y="2743200"/>
            <a:chExt cx="2908300" cy="6604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086100" y="2743200"/>
              <a:ext cx="14224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38600" y="2743200"/>
              <a:ext cx="469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508500" y="2743200"/>
              <a:ext cx="596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08500" y="2743200"/>
              <a:ext cx="1485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79086" y="2310425"/>
            <a:ext cx="4748529" cy="657292"/>
            <a:chOff x="4279086" y="2310425"/>
            <a:chExt cx="4748529" cy="657292"/>
          </a:xfrm>
        </p:grpSpPr>
        <p:sp>
          <p:nvSpPr>
            <p:cNvPr id="11" name="Left Arrow 10"/>
            <p:cNvSpPr/>
            <p:nvPr/>
          </p:nvSpPr>
          <p:spPr>
            <a:xfrm rot="20163939">
              <a:off x="4279086" y="2648596"/>
              <a:ext cx="603252" cy="31912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9512" y="2310425"/>
              <a:ext cx="4168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Centralized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namenode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Maintains metadata info about files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38462" y="4306019"/>
            <a:ext cx="4789153" cy="1477328"/>
            <a:chOff x="4238462" y="4020943"/>
            <a:chExt cx="4789153" cy="1477328"/>
          </a:xfrm>
        </p:grpSpPr>
        <p:sp>
          <p:nvSpPr>
            <p:cNvPr id="14" name="Left Arrow 13"/>
            <p:cNvSpPr/>
            <p:nvPr/>
          </p:nvSpPr>
          <p:spPr>
            <a:xfrm rot="20163939">
              <a:off x="4238462" y="4359114"/>
              <a:ext cx="603252" cy="31912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18888" y="4020943"/>
              <a:ext cx="42087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Many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datanode</a:t>
              </a:r>
              <a:r>
                <a:rPr lang="en-US" b="1" dirty="0" smtClean="0">
                  <a:solidFill>
                    <a:srgbClr val="FF0000"/>
                  </a:solidFill>
                </a:rPr>
                <a:t> (1000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s</a:t>
              </a:r>
              <a:r>
                <a:rPr lang="en-US" b="1" dirty="0" smtClean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Store the actual data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Files are divided into blocks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Each block is replicated </a:t>
              </a:r>
              <a:r>
                <a:rPr lang="en-US" i="1" dirty="0" smtClean="0"/>
                <a:t>N</a:t>
              </a:r>
              <a:r>
                <a:rPr lang="en-US" dirty="0" smtClean="0"/>
                <a:t> times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(Default = 3)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4717" y="3259160"/>
            <a:ext cx="2506518" cy="379915"/>
            <a:chOff x="5090225" y="3220286"/>
            <a:chExt cx="2506518" cy="379915"/>
          </a:xfrm>
        </p:grpSpPr>
        <p:sp>
          <p:nvSpPr>
            <p:cNvPr id="17" name="Rectangle 16"/>
            <p:cNvSpPr/>
            <p:nvPr/>
          </p:nvSpPr>
          <p:spPr>
            <a:xfrm>
              <a:off x="5924558" y="3220286"/>
              <a:ext cx="1672185" cy="338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0225" y="3230869"/>
              <a:ext cx="812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</a:t>
              </a:r>
              <a:r>
                <a:rPr lang="en-US" i="1" dirty="0" smtClean="0"/>
                <a:t>F</a:t>
              </a:r>
              <a:endParaRPr lang="en-US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73289" y="3259160"/>
            <a:ext cx="1667946" cy="338667"/>
            <a:chOff x="5369989" y="2131488"/>
            <a:chExt cx="1667946" cy="338667"/>
          </a:xfrm>
        </p:grpSpPr>
        <p:sp>
          <p:nvSpPr>
            <p:cNvPr id="20" name="Rectangle 19"/>
            <p:cNvSpPr/>
            <p:nvPr/>
          </p:nvSpPr>
          <p:spPr>
            <a:xfrm>
              <a:off x="536998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0778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156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92358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2466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08924" y="3597827"/>
            <a:ext cx="1764763" cy="490439"/>
            <a:chOff x="7108924" y="3597827"/>
            <a:chExt cx="1764763" cy="490439"/>
          </a:xfrm>
        </p:grpSpPr>
        <p:cxnSp>
          <p:nvCxnSpPr>
            <p:cNvPr id="26" name="Straight Arrow Connector 25"/>
            <p:cNvCxnSpPr>
              <a:endCxn id="24" idx="2"/>
            </p:cNvCxnSpPr>
            <p:nvPr/>
          </p:nvCxnSpPr>
          <p:spPr>
            <a:xfrm flipH="1" flipV="1">
              <a:off x="7284602" y="3597827"/>
              <a:ext cx="516547" cy="1729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08924" y="3718934"/>
              <a:ext cx="176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Blocks (64 MB)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20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Properties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90" y="1898119"/>
            <a:ext cx="8275302" cy="4167402"/>
          </a:xfrm>
        </p:spPr>
        <p:txBody>
          <a:bodyPr>
            <a:normAutofit fontScale="92500"/>
          </a:bodyPr>
          <a:lstStyle/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Large:</a:t>
            </a:r>
            <a:r>
              <a:rPr lang="en-US" dirty="0" smtClean="0">
                <a:latin typeface="Georgia" charset="0"/>
              </a:rPr>
              <a:t> A </a:t>
            </a:r>
            <a:r>
              <a:rPr lang="en-US" dirty="0">
                <a:latin typeface="Georgia" charset="0"/>
              </a:rPr>
              <a:t>HDFS instance may consist of thousands of server machines, each storing part of the file </a:t>
            </a:r>
            <a:r>
              <a:rPr lang="en-US" dirty="0" smtClean="0">
                <a:latin typeface="Georgia" charset="0"/>
              </a:rPr>
              <a:t>system’s data</a:t>
            </a: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Replication: </a:t>
            </a:r>
            <a:r>
              <a:rPr lang="en-US" dirty="0" smtClean="0">
                <a:latin typeface="Georgia" charset="0"/>
              </a:rPr>
              <a:t>Each data block is replicated many times (default is 3)</a:t>
            </a:r>
            <a:endParaRPr lang="en-US" dirty="0">
              <a:latin typeface="Georgia" charset="0"/>
            </a:endParaRP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Failure:</a:t>
            </a:r>
            <a:r>
              <a:rPr lang="en-US" dirty="0" smtClean="0">
                <a:latin typeface="Georgia" charset="0"/>
              </a:rPr>
              <a:t> Failure </a:t>
            </a:r>
            <a:r>
              <a:rPr lang="en-US" dirty="0">
                <a:latin typeface="Georgia" charset="0"/>
              </a:rPr>
              <a:t>is the norm rather than exception</a:t>
            </a: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Fault Tolerance:</a:t>
            </a:r>
            <a:r>
              <a:rPr lang="en-US" dirty="0" smtClean="0">
                <a:latin typeface="Georgia" charset="0"/>
              </a:rPr>
              <a:t> Detection </a:t>
            </a:r>
            <a:r>
              <a:rPr lang="en-US" dirty="0">
                <a:latin typeface="Georgia" charset="0"/>
              </a:rPr>
              <a:t>of faults and quick, automatic recovery from them is a core architectural goal of </a:t>
            </a:r>
            <a:r>
              <a:rPr lang="en-US" dirty="0" smtClean="0">
                <a:latin typeface="Georgia" charset="0"/>
              </a:rPr>
              <a:t>HDFS</a:t>
            </a:r>
          </a:p>
          <a:p>
            <a:pPr lvl="1"/>
            <a:r>
              <a:rPr lang="en-US" dirty="0" err="1" smtClean="0">
                <a:latin typeface="Georgia" charset="0"/>
              </a:rPr>
              <a:t>Namenode</a:t>
            </a:r>
            <a:r>
              <a:rPr lang="en-US" dirty="0" smtClean="0">
                <a:latin typeface="Georgia" charset="0"/>
              </a:rPr>
              <a:t> is consistently checking </a:t>
            </a:r>
            <a:r>
              <a:rPr lang="en-US" dirty="0" err="1" smtClean="0">
                <a:latin typeface="Georgia" charset="0"/>
              </a:rPr>
              <a:t>Datanodes</a:t>
            </a:r>
            <a:r>
              <a:rPr lang="en-US" dirty="0" smtClean="0">
                <a:latin typeface="Georgia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638131" cy="1339850"/>
          </a:xfrm>
        </p:spPr>
        <p:txBody>
          <a:bodyPr>
            <a:normAutofit/>
          </a:bodyPr>
          <a:lstStyle/>
          <a:p>
            <a:r>
              <a:rPr lang="en-US" sz="3600" dirty="0"/>
              <a:t>Map-Reduce Execution Engine</a:t>
            </a:r>
            <a:br>
              <a:rPr lang="en-US" sz="3600" dirty="0"/>
            </a:br>
            <a:r>
              <a:rPr lang="en-US" sz="3600" dirty="0">
                <a:solidFill>
                  <a:srgbClr val="800000"/>
                </a:solidFill>
              </a:rPr>
              <a:t>(Example: Color Count)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5937" y="1680352"/>
            <a:ext cx="2099313" cy="4152939"/>
            <a:chOff x="2876837" y="1568696"/>
            <a:chExt cx="2099313" cy="4152939"/>
          </a:xfrm>
        </p:grpSpPr>
        <p:sp>
          <p:nvSpPr>
            <p:cNvPr id="6" name="Rectangle 5"/>
            <p:cNvSpPr/>
            <p:nvPr/>
          </p:nvSpPr>
          <p:spPr>
            <a:xfrm>
              <a:off x="2876837" y="2119311"/>
              <a:ext cx="2099313" cy="36023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3398" y="1568696"/>
              <a:ext cx="166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Shuffle &amp; Sorting based on </a:t>
              </a:r>
              <a:r>
                <a:rPr lang="en-US" sz="1400" i="1" dirty="0" smtClean="0"/>
                <a:t>k</a:t>
              </a:r>
              <a:endParaRPr lang="en-US" sz="1400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230967"/>
            <a:ext cx="1147647" cy="3602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816298" y="2709428"/>
            <a:ext cx="1084652" cy="2300254"/>
            <a:chOff x="5537198" y="2597772"/>
            <a:chExt cx="1084652" cy="23002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198" y="2597772"/>
              <a:ext cx="1084652" cy="5518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198" y="3414130"/>
              <a:ext cx="1084650" cy="5518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198" y="4355774"/>
              <a:ext cx="1084652" cy="54225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639765" y="2412379"/>
            <a:ext cx="1269956" cy="3256938"/>
            <a:chOff x="1360665" y="2300723"/>
            <a:chExt cx="1269956" cy="32569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3442" y="2300723"/>
              <a:ext cx="817179" cy="6185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3164323"/>
              <a:ext cx="817179" cy="6185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048123"/>
              <a:ext cx="817179" cy="618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939127"/>
              <a:ext cx="817179" cy="61853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360665" y="2609990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60665" y="3462122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60665" y="4356641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60665" y="5247645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92118" y="1680352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27432" y="1680352"/>
            <a:ext cx="1396968" cy="523220"/>
            <a:chOff x="1648332" y="1568696"/>
            <a:chExt cx="139696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648332" y="1568696"/>
              <a:ext cx="1396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 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(    , 1)</a:t>
              </a: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945958" y="1895712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92138" y="2532568"/>
            <a:ext cx="1398165" cy="3015810"/>
            <a:chOff x="2613038" y="2420912"/>
            <a:chExt cx="1398165" cy="30158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5815" y="2420912"/>
              <a:ext cx="945388" cy="3781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3311918"/>
              <a:ext cx="945388" cy="37815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4166696"/>
              <a:ext cx="945388" cy="3781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5058567"/>
              <a:ext cx="945388" cy="378155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2613038" y="2632810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30621" y="3513954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18441" y="4381808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18441" y="5260603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76348" y="2721646"/>
            <a:ext cx="1525995" cy="2016910"/>
            <a:chOff x="3997248" y="2609990"/>
            <a:chExt cx="1525995" cy="2016910"/>
          </a:xfrm>
        </p:grpSpPr>
        <p:cxnSp>
          <p:nvCxnSpPr>
            <p:cNvPr id="36" name="Straight Connector 35"/>
            <p:cNvCxnSpPr>
              <a:stCxn id="27" idx="3"/>
              <a:endCxn id="11" idx="1"/>
            </p:cNvCxnSpPr>
            <p:nvPr/>
          </p:nvCxnSpPr>
          <p:spPr>
            <a:xfrm>
              <a:off x="3997248" y="2609990"/>
              <a:ext cx="1525995" cy="1080083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3"/>
              <a:endCxn id="10" idx="1"/>
            </p:cNvCxnSpPr>
            <p:nvPr/>
          </p:nvCxnSpPr>
          <p:spPr>
            <a:xfrm>
              <a:off x="3997248" y="2609990"/>
              <a:ext cx="1525995" cy="263725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12" idx="1"/>
            </p:cNvCxnSpPr>
            <p:nvPr/>
          </p:nvCxnSpPr>
          <p:spPr>
            <a:xfrm>
              <a:off x="3997248" y="2609990"/>
              <a:ext cx="1525995" cy="2016910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276348" y="2985371"/>
            <a:ext cx="1525995" cy="1753185"/>
            <a:chOff x="3997248" y="2873715"/>
            <a:chExt cx="1525995" cy="1753185"/>
          </a:xfrm>
        </p:grpSpPr>
        <p:cxnSp>
          <p:nvCxnSpPr>
            <p:cNvPr id="40" name="Straight Connector 39"/>
            <p:cNvCxnSpPr>
              <a:stCxn id="28" idx="3"/>
              <a:endCxn id="11" idx="1"/>
            </p:cNvCxnSpPr>
            <p:nvPr/>
          </p:nvCxnSpPr>
          <p:spPr>
            <a:xfrm>
              <a:off x="3997248" y="3500996"/>
              <a:ext cx="1525995" cy="189077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3"/>
              <a:endCxn id="10" idx="1"/>
            </p:cNvCxnSpPr>
            <p:nvPr/>
          </p:nvCxnSpPr>
          <p:spPr>
            <a:xfrm flipV="1">
              <a:off x="3997248" y="2873715"/>
              <a:ext cx="1525995" cy="627281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3"/>
              <a:endCxn id="12" idx="1"/>
            </p:cNvCxnSpPr>
            <p:nvPr/>
          </p:nvCxnSpPr>
          <p:spPr>
            <a:xfrm>
              <a:off x="3997248" y="3500996"/>
              <a:ext cx="1525995" cy="1125904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276348" y="2985371"/>
            <a:ext cx="1525995" cy="1753185"/>
            <a:chOff x="3997248" y="2873715"/>
            <a:chExt cx="1525995" cy="1753185"/>
          </a:xfrm>
        </p:grpSpPr>
        <p:cxnSp>
          <p:nvCxnSpPr>
            <p:cNvPr id="44" name="Straight Connector 43"/>
            <p:cNvCxnSpPr>
              <a:stCxn id="29" idx="3"/>
              <a:endCxn id="11" idx="1"/>
            </p:cNvCxnSpPr>
            <p:nvPr/>
          </p:nvCxnSpPr>
          <p:spPr>
            <a:xfrm flipV="1">
              <a:off x="3997248" y="3690073"/>
              <a:ext cx="1525995" cy="665701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3"/>
              <a:endCxn id="10" idx="1"/>
            </p:cNvCxnSpPr>
            <p:nvPr/>
          </p:nvCxnSpPr>
          <p:spPr>
            <a:xfrm flipV="1">
              <a:off x="3997248" y="2873715"/>
              <a:ext cx="1525995" cy="1482059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3"/>
              <a:endCxn id="12" idx="1"/>
            </p:cNvCxnSpPr>
            <p:nvPr/>
          </p:nvCxnSpPr>
          <p:spPr>
            <a:xfrm>
              <a:off x="3997248" y="4355774"/>
              <a:ext cx="1525995" cy="271126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276348" y="2985371"/>
            <a:ext cx="1525995" cy="2373930"/>
            <a:chOff x="3997248" y="2873715"/>
            <a:chExt cx="1525995" cy="2373930"/>
          </a:xfrm>
        </p:grpSpPr>
        <p:cxnSp>
          <p:nvCxnSpPr>
            <p:cNvPr id="48" name="Straight Connector 47"/>
            <p:cNvCxnSpPr>
              <a:stCxn id="30" idx="3"/>
              <a:endCxn id="11" idx="1"/>
            </p:cNvCxnSpPr>
            <p:nvPr/>
          </p:nvCxnSpPr>
          <p:spPr>
            <a:xfrm flipV="1">
              <a:off x="3997248" y="3690073"/>
              <a:ext cx="1525995" cy="1557572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0" idx="3"/>
              <a:endCxn id="10" idx="1"/>
            </p:cNvCxnSpPr>
            <p:nvPr/>
          </p:nvCxnSpPr>
          <p:spPr>
            <a:xfrm flipV="1">
              <a:off x="3997248" y="2873715"/>
              <a:ext cx="1525995" cy="2373930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3"/>
              <a:endCxn id="12" idx="1"/>
            </p:cNvCxnSpPr>
            <p:nvPr/>
          </p:nvCxnSpPr>
          <p:spPr>
            <a:xfrm flipV="1">
              <a:off x="3997248" y="4626900"/>
              <a:ext cx="1525995" cy="620745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03981" y="1680352"/>
            <a:ext cx="1915375" cy="523220"/>
            <a:chOff x="5224881" y="1568696"/>
            <a:chExt cx="1915375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5224881" y="1568696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Consumes(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[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])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[1,1,1,1,1,1..])</a:t>
              </a:r>
              <a:endParaRPr lang="en-US" sz="1400" dirty="0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5571370" y="1892616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10235" y="2361664"/>
            <a:ext cx="1915375" cy="2383809"/>
            <a:chOff x="6531135" y="2250008"/>
            <a:chExt cx="1915375" cy="2383809"/>
          </a:xfrm>
        </p:grpSpPr>
        <p:sp>
          <p:nvSpPr>
            <p:cNvPr id="55" name="TextBox 54"/>
            <p:cNvSpPr txBox="1"/>
            <p:nvPr/>
          </p:nvSpPr>
          <p:spPr>
            <a:xfrm>
              <a:off x="6531135" y="2250008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Produces(</a:t>
              </a:r>
              <a:r>
                <a:rPr lang="en-US" sz="1400" i="1" dirty="0" smtClean="0"/>
                <a:t>k’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v’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100)</a:t>
              </a:r>
              <a:endParaRPr lang="en-US" sz="1400" dirty="0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6903039" y="2576294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595930" y="287371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582973" y="369007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82973" y="4633817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366859" y="5968653"/>
            <a:ext cx="66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800000"/>
                </a:solidFill>
              </a:rPr>
              <a:t>Users only provide the “</a:t>
            </a:r>
            <a:r>
              <a:rPr lang="en-US" b="1" i="1" dirty="0" smtClean="0"/>
              <a:t>Map</a:t>
            </a:r>
            <a:r>
              <a:rPr lang="en-US" b="1" i="1" dirty="0" smtClean="0">
                <a:solidFill>
                  <a:srgbClr val="800000"/>
                </a:solidFill>
              </a:rPr>
              <a:t>” and “</a:t>
            </a:r>
            <a:r>
              <a:rPr lang="en-US" b="1" i="1" dirty="0" smtClean="0">
                <a:solidFill>
                  <a:srgbClr val="000000"/>
                </a:solidFill>
              </a:rPr>
              <a:t>Reduce</a:t>
            </a:r>
            <a:r>
              <a:rPr lang="en-US" b="1" i="1" dirty="0" smtClean="0">
                <a:solidFill>
                  <a:srgbClr val="800000"/>
                </a:solidFill>
              </a:rPr>
              <a:t>” functions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5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56" y="244158"/>
            <a:ext cx="8568356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MapReduce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4" y="1828334"/>
            <a:ext cx="8275303" cy="156315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Job Tracker is the master node (runs with the </a:t>
            </a:r>
            <a:r>
              <a:rPr lang="en-US" b="1" dirty="0" err="1" smtClean="0">
                <a:solidFill>
                  <a:srgbClr val="800000"/>
                </a:solidFill>
              </a:rPr>
              <a:t>namenode</a:t>
            </a:r>
            <a:r>
              <a:rPr lang="en-US" b="1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dirty="0" smtClean="0"/>
              <a:t>Receives the user’s job</a:t>
            </a:r>
          </a:p>
          <a:p>
            <a:pPr lvl="1"/>
            <a:r>
              <a:rPr lang="en-US" dirty="0" smtClean="0"/>
              <a:t>Decides on how many tasks will run (number of mappers)</a:t>
            </a:r>
          </a:p>
          <a:p>
            <a:pPr lvl="1"/>
            <a:r>
              <a:rPr lang="en-US" dirty="0" smtClean="0"/>
              <a:t>Decides on where to run each mapper (concept of locality)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Screen shot 2013-01-15 at 7.4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6" y="3784439"/>
            <a:ext cx="3418968" cy="1898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9033" y="408716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This file has 5 Blocks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run 5 map tasks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sym typeface="Wingdings"/>
              </a:rPr>
              <a:t>Where to run the task reading block “1”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>
                <a:solidFill>
                  <a:srgbClr val="800000"/>
                </a:solidFill>
                <a:sym typeface="Wingdings"/>
              </a:rPr>
              <a:t>Try to run it on Node 1 or Node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604" y="3518894"/>
            <a:ext cx="74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1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5777" y="3518894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2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08242" y="3503810"/>
            <a:ext cx="74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5888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56" y="244158"/>
            <a:ext cx="8568356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MapReduce</a:t>
            </a:r>
            <a:r>
              <a:rPr lang="en-US" dirty="0" smtClean="0"/>
              <a:t> Engine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4" y="1828334"/>
            <a:ext cx="8275303" cy="1563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Task Tracker is the slave node (runs on each </a:t>
            </a:r>
            <a:r>
              <a:rPr lang="en-US" b="1" dirty="0" err="1" smtClean="0">
                <a:solidFill>
                  <a:srgbClr val="800000"/>
                </a:solidFill>
              </a:rPr>
              <a:t>datanode</a:t>
            </a:r>
            <a:r>
              <a:rPr lang="en-US" b="1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dirty="0" smtClean="0"/>
              <a:t>Receives the task from Job Tracker</a:t>
            </a:r>
          </a:p>
          <a:p>
            <a:pPr lvl="1"/>
            <a:r>
              <a:rPr lang="en-US" dirty="0" smtClean="0"/>
              <a:t>Runs the task until completion (either map or reduce task)</a:t>
            </a:r>
          </a:p>
          <a:p>
            <a:pPr lvl="1"/>
            <a:r>
              <a:rPr lang="en-US" dirty="0" smtClean="0"/>
              <a:t>Always in communication with the Job Tracker reporting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5" y="3538932"/>
            <a:ext cx="4046944" cy="2713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4918" y="4396378"/>
            <a:ext cx="327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In this example, </a:t>
            </a:r>
            <a:r>
              <a:rPr lang="en-US" i="1" dirty="0" smtClean="0">
                <a:solidFill>
                  <a:srgbClr val="0000FF"/>
                </a:solidFill>
              </a:rPr>
              <a:t>1 map-reduce job </a:t>
            </a:r>
            <a:r>
              <a:rPr lang="en-US" i="1" dirty="0" smtClean="0">
                <a:solidFill>
                  <a:srgbClr val="0000FF"/>
                </a:solidFill>
              </a:rPr>
              <a:t>consists of  </a:t>
            </a:r>
            <a:r>
              <a:rPr lang="en-US" i="1" dirty="0" smtClean="0">
                <a:solidFill>
                  <a:srgbClr val="0000FF"/>
                </a:solidFill>
              </a:rPr>
              <a:t>4 map tasks and 3 reduce tasks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2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Pairs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14" y="1842292"/>
            <a:ext cx="8275303" cy="43684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Mappers and Reducers are users’ code (provided functions)</a:t>
            </a:r>
            <a:endParaRPr lang="en-US" dirty="0"/>
          </a:p>
          <a:p>
            <a:r>
              <a:rPr lang="en-US" dirty="0" smtClean="0"/>
              <a:t>Just need to obey the Key-Value pairs interface 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Mappers:</a:t>
            </a:r>
          </a:p>
          <a:p>
            <a:pPr lvl="1"/>
            <a:r>
              <a:rPr lang="en-US" dirty="0" smtClean="0"/>
              <a:t>Consume &lt;key, value&gt; pairs</a:t>
            </a:r>
          </a:p>
          <a:p>
            <a:pPr lvl="1"/>
            <a:r>
              <a:rPr lang="en-US" dirty="0" smtClean="0"/>
              <a:t>Produce &lt;key, value&gt; pairs</a:t>
            </a:r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Reducers:</a:t>
            </a:r>
          </a:p>
          <a:p>
            <a:pPr lvl="1"/>
            <a:r>
              <a:rPr lang="en-US" dirty="0" smtClean="0"/>
              <a:t>Consume &lt;key, &lt;list of values&gt;&gt;</a:t>
            </a:r>
          </a:p>
          <a:p>
            <a:pPr lvl="1"/>
            <a:r>
              <a:rPr lang="en-US" dirty="0" smtClean="0"/>
              <a:t>Produce &lt;key, value&gt;</a:t>
            </a:r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Shuffling and Sorting:</a:t>
            </a:r>
          </a:p>
          <a:p>
            <a:pPr lvl="1"/>
            <a:r>
              <a:rPr lang="en-US" dirty="0" smtClean="0"/>
              <a:t>Hidden phase between mappers and reducers</a:t>
            </a:r>
          </a:p>
          <a:p>
            <a:pPr lvl="1"/>
            <a:r>
              <a:rPr lang="en-US" dirty="0" smtClean="0"/>
              <a:t>Groups all similar keys from all mappers, sorts and passes them to a certain reducer in the form of &lt;key, &lt;list of values&gt;&gt;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2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02" y="1720917"/>
            <a:ext cx="7005385" cy="3624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704" y="5540831"/>
            <a:ext cx="776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Deciding on what will be the </a:t>
            </a:r>
            <a:r>
              <a:rPr lang="en-US" b="1" i="1" dirty="0" smtClean="0">
                <a:solidFill>
                  <a:srgbClr val="800000"/>
                </a:solidFill>
              </a:rPr>
              <a:t>key</a:t>
            </a:r>
            <a:r>
              <a:rPr lang="en-US" b="1" i="1" dirty="0" smtClean="0">
                <a:solidFill>
                  <a:srgbClr val="0000FF"/>
                </a:solidFill>
              </a:rPr>
              <a:t> and what will be the </a:t>
            </a:r>
            <a:r>
              <a:rPr lang="en-US" b="1" i="1" dirty="0" smtClean="0">
                <a:solidFill>
                  <a:srgbClr val="800000"/>
                </a:solidFill>
              </a:rPr>
              <a:t>value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Wingdings"/>
              </a:rPr>
              <a:t> developer’s responsibility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557"/>
            <a:ext cx="8229600" cy="4376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635692"/>
            <a:ext cx="677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Map </a:t>
            </a:r>
          </a:p>
          <a:p>
            <a:r>
              <a:rPr lang="en-US" sz="1400" b="1" dirty="0" smtClean="0">
                <a:solidFill>
                  <a:srgbClr val="292934"/>
                </a:solidFill>
              </a:rPr>
              <a:t>Tasks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5625512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Reduce</a:t>
            </a:r>
          </a:p>
          <a:p>
            <a:r>
              <a:rPr lang="en-US" sz="1400" b="1" dirty="0" smtClean="0">
                <a:solidFill>
                  <a:srgbClr val="292934"/>
                </a:solidFill>
              </a:rPr>
              <a:t>Tasks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Job: Count the occurrences of each word in a data set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154" y="1898119"/>
            <a:ext cx="8093888" cy="62805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MapReduce</a:t>
            </a:r>
            <a:r>
              <a:rPr lang="en-US" dirty="0">
                <a:solidFill>
                  <a:srgbClr val="0000FF"/>
                </a:solidFill>
              </a:rPr>
              <a:t> computing paradigm (E.g., Hadoop)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Traditional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database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73" y="2710339"/>
            <a:ext cx="1573900" cy="11691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302083" y="2710339"/>
            <a:ext cx="1404262" cy="1169183"/>
            <a:chOff x="4651598" y="2686234"/>
            <a:chExt cx="1404262" cy="11691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1598" y="2686234"/>
              <a:ext cx="1404262" cy="11691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18888" y="2708384"/>
              <a:ext cx="1126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Database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57629" y="3101821"/>
            <a:ext cx="4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93518" y="4079550"/>
            <a:ext cx="8158852" cy="195960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800000"/>
                </a:solidFill>
              </a:rPr>
              <a:t>Many enterprises are turning to Hadoop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Especially applications generating </a:t>
            </a:r>
            <a:r>
              <a:rPr lang="en-US" sz="1800" b="1" i="1" dirty="0" smtClean="0">
                <a:solidFill>
                  <a:schemeClr val="tx1"/>
                </a:solidFill>
              </a:rPr>
              <a:t>big data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Web applications, social networks, scientific applications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357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638131" cy="13398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2: Color Count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5937" y="2154890"/>
            <a:ext cx="2099313" cy="4152939"/>
            <a:chOff x="2876837" y="1568696"/>
            <a:chExt cx="2099313" cy="4152939"/>
          </a:xfrm>
        </p:grpSpPr>
        <p:sp>
          <p:nvSpPr>
            <p:cNvPr id="6" name="Rectangle 5"/>
            <p:cNvSpPr/>
            <p:nvPr/>
          </p:nvSpPr>
          <p:spPr>
            <a:xfrm>
              <a:off x="2876837" y="2119311"/>
              <a:ext cx="2099313" cy="36023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3398" y="1568696"/>
              <a:ext cx="166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Shuffle &amp; Sorting based on </a:t>
              </a:r>
              <a:r>
                <a:rPr lang="en-US" sz="1400" i="1" dirty="0" smtClean="0"/>
                <a:t>k</a:t>
              </a:r>
              <a:endParaRPr lang="en-US" sz="1400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705505"/>
            <a:ext cx="1147647" cy="3602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816298" y="3183966"/>
            <a:ext cx="1084652" cy="2300254"/>
            <a:chOff x="5537198" y="2597772"/>
            <a:chExt cx="1084652" cy="23002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198" y="2597772"/>
              <a:ext cx="1084652" cy="5518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198" y="3414130"/>
              <a:ext cx="1084650" cy="5518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198" y="4355774"/>
              <a:ext cx="1084652" cy="54225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639765" y="2886917"/>
            <a:ext cx="1269956" cy="3256938"/>
            <a:chOff x="1360665" y="2300723"/>
            <a:chExt cx="1269956" cy="32569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3442" y="2300723"/>
              <a:ext cx="817179" cy="6185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3164323"/>
              <a:ext cx="817179" cy="6185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048123"/>
              <a:ext cx="817179" cy="618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939127"/>
              <a:ext cx="817179" cy="61853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360665" y="2609990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60665" y="3462122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60665" y="4356641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60665" y="5247645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92118" y="2154890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27432" y="2154890"/>
            <a:ext cx="1396968" cy="523220"/>
            <a:chOff x="1648332" y="1568696"/>
            <a:chExt cx="139696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648332" y="1568696"/>
              <a:ext cx="1396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 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(    , 1)</a:t>
              </a: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945958" y="1895712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92138" y="3007106"/>
            <a:ext cx="1398165" cy="3015810"/>
            <a:chOff x="2613038" y="2420912"/>
            <a:chExt cx="1398165" cy="30158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5815" y="2420912"/>
              <a:ext cx="945388" cy="3781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3311918"/>
              <a:ext cx="945388" cy="37815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4166696"/>
              <a:ext cx="945388" cy="3781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5058567"/>
              <a:ext cx="945388" cy="378155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2613038" y="2632810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30621" y="3513954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18441" y="4381808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18441" y="5260603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90303" y="3182227"/>
            <a:ext cx="1525995" cy="2016910"/>
            <a:chOff x="4011203" y="2596033"/>
            <a:chExt cx="1525995" cy="2016910"/>
          </a:xfrm>
        </p:grpSpPr>
        <p:cxnSp>
          <p:nvCxnSpPr>
            <p:cNvPr id="36" name="Straight Connector 35"/>
            <p:cNvCxnSpPr>
              <a:stCxn id="27" idx="3"/>
              <a:endCxn id="11" idx="1"/>
            </p:cNvCxnSpPr>
            <p:nvPr/>
          </p:nvCxnSpPr>
          <p:spPr>
            <a:xfrm>
              <a:off x="4011203" y="2596033"/>
              <a:ext cx="1525995" cy="1080083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3"/>
              <a:endCxn id="10" idx="1"/>
            </p:cNvCxnSpPr>
            <p:nvPr/>
          </p:nvCxnSpPr>
          <p:spPr>
            <a:xfrm>
              <a:off x="4011203" y="2596033"/>
              <a:ext cx="1525995" cy="263725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12" idx="1"/>
            </p:cNvCxnSpPr>
            <p:nvPr/>
          </p:nvCxnSpPr>
          <p:spPr>
            <a:xfrm>
              <a:off x="4011203" y="2596033"/>
              <a:ext cx="1525995" cy="2016910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290303" y="3445952"/>
            <a:ext cx="1525995" cy="1753185"/>
            <a:chOff x="4011203" y="2859758"/>
            <a:chExt cx="1525995" cy="1753185"/>
          </a:xfrm>
        </p:grpSpPr>
        <p:cxnSp>
          <p:nvCxnSpPr>
            <p:cNvPr id="40" name="Straight Connector 39"/>
            <p:cNvCxnSpPr>
              <a:stCxn id="28" idx="3"/>
              <a:endCxn id="11" idx="1"/>
            </p:cNvCxnSpPr>
            <p:nvPr/>
          </p:nvCxnSpPr>
          <p:spPr>
            <a:xfrm>
              <a:off x="4011203" y="3487039"/>
              <a:ext cx="1525995" cy="189077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3"/>
              <a:endCxn id="10" idx="1"/>
            </p:cNvCxnSpPr>
            <p:nvPr/>
          </p:nvCxnSpPr>
          <p:spPr>
            <a:xfrm flipV="1">
              <a:off x="4011203" y="2859758"/>
              <a:ext cx="1525995" cy="627281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3"/>
              <a:endCxn id="12" idx="1"/>
            </p:cNvCxnSpPr>
            <p:nvPr/>
          </p:nvCxnSpPr>
          <p:spPr>
            <a:xfrm>
              <a:off x="4011203" y="3487039"/>
              <a:ext cx="1525995" cy="1125904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290303" y="3445952"/>
            <a:ext cx="1525995" cy="1753185"/>
            <a:chOff x="4011203" y="2859758"/>
            <a:chExt cx="1525995" cy="1753185"/>
          </a:xfrm>
        </p:grpSpPr>
        <p:cxnSp>
          <p:nvCxnSpPr>
            <p:cNvPr id="44" name="Straight Connector 43"/>
            <p:cNvCxnSpPr>
              <a:stCxn id="29" idx="3"/>
              <a:endCxn id="11" idx="1"/>
            </p:cNvCxnSpPr>
            <p:nvPr/>
          </p:nvCxnSpPr>
          <p:spPr>
            <a:xfrm flipV="1">
              <a:off x="4011203" y="3676116"/>
              <a:ext cx="1525995" cy="665701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3"/>
              <a:endCxn id="10" idx="1"/>
            </p:cNvCxnSpPr>
            <p:nvPr/>
          </p:nvCxnSpPr>
          <p:spPr>
            <a:xfrm flipV="1">
              <a:off x="4011203" y="2859758"/>
              <a:ext cx="1525995" cy="1482059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3"/>
              <a:endCxn id="12" idx="1"/>
            </p:cNvCxnSpPr>
            <p:nvPr/>
          </p:nvCxnSpPr>
          <p:spPr>
            <a:xfrm>
              <a:off x="4011203" y="4341817"/>
              <a:ext cx="1525995" cy="271126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290303" y="3445952"/>
            <a:ext cx="1525995" cy="2373930"/>
            <a:chOff x="4011203" y="2859758"/>
            <a:chExt cx="1525995" cy="2373930"/>
          </a:xfrm>
        </p:grpSpPr>
        <p:cxnSp>
          <p:nvCxnSpPr>
            <p:cNvPr id="48" name="Straight Connector 47"/>
            <p:cNvCxnSpPr>
              <a:stCxn id="30" idx="3"/>
              <a:endCxn id="11" idx="1"/>
            </p:cNvCxnSpPr>
            <p:nvPr/>
          </p:nvCxnSpPr>
          <p:spPr>
            <a:xfrm flipV="1">
              <a:off x="4011203" y="3676116"/>
              <a:ext cx="1525995" cy="1557572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0" idx="3"/>
              <a:endCxn id="10" idx="1"/>
            </p:cNvCxnSpPr>
            <p:nvPr/>
          </p:nvCxnSpPr>
          <p:spPr>
            <a:xfrm flipV="1">
              <a:off x="4011203" y="2859758"/>
              <a:ext cx="1525995" cy="2373930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3"/>
              <a:endCxn id="12" idx="1"/>
            </p:cNvCxnSpPr>
            <p:nvPr/>
          </p:nvCxnSpPr>
          <p:spPr>
            <a:xfrm flipV="1">
              <a:off x="4011203" y="4612943"/>
              <a:ext cx="1525995" cy="620745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03981" y="2154890"/>
            <a:ext cx="1915375" cy="523220"/>
            <a:chOff x="5224881" y="1568696"/>
            <a:chExt cx="1915375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5224881" y="1568696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Consumes(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[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])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[1,1,1,1,1,1..])</a:t>
              </a:r>
              <a:endParaRPr lang="en-US" sz="1400" dirty="0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5571370" y="1892616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10235" y="2836202"/>
            <a:ext cx="1915375" cy="2383809"/>
            <a:chOff x="6531135" y="2250008"/>
            <a:chExt cx="1915375" cy="2383809"/>
          </a:xfrm>
        </p:grpSpPr>
        <p:sp>
          <p:nvSpPr>
            <p:cNvPr id="55" name="TextBox 54"/>
            <p:cNvSpPr txBox="1"/>
            <p:nvPr/>
          </p:nvSpPr>
          <p:spPr>
            <a:xfrm>
              <a:off x="6531135" y="2250008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Produces(</a:t>
              </a:r>
              <a:r>
                <a:rPr lang="en-US" sz="1400" i="1" dirty="0" smtClean="0"/>
                <a:t>k’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v’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100)</a:t>
              </a:r>
              <a:endParaRPr lang="en-US" sz="1400" dirty="0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6903039" y="2576294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595930" y="287371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582973" y="369007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82973" y="4633817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92117" y="1606258"/>
            <a:ext cx="7308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Job: Count the </a:t>
            </a:r>
            <a:r>
              <a:rPr lang="en-US" b="1" dirty="0" smtClean="0">
                <a:solidFill>
                  <a:srgbClr val="800000"/>
                </a:solidFill>
              </a:rPr>
              <a:t>number of </a:t>
            </a:r>
            <a:r>
              <a:rPr lang="en-US" b="1" dirty="0">
                <a:solidFill>
                  <a:srgbClr val="800000"/>
                </a:solidFill>
              </a:rPr>
              <a:t>each </a:t>
            </a:r>
            <a:r>
              <a:rPr lang="en-US" b="1" dirty="0" smtClean="0">
                <a:solidFill>
                  <a:srgbClr val="800000"/>
                </a:solidFill>
              </a:rPr>
              <a:t>color </a:t>
            </a:r>
            <a:r>
              <a:rPr lang="en-US" b="1" dirty="0">
                <a:solidFill>
                  <a:srgbClr val="800000"/>
                </a:solidFill>
              </a:rPr>
              <a:t>in a data set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633901" y="3229374"/>
            <a:ext cx="3307291" cy="3390945"/>
            <a:chOff x="5633901" y="3229374"/>
            <a:chExt cx="3307291" cy="3390945"/>
          </a:xfrm>
        </p:grpSpPr>
        <p:sp>
          <p:nvSpPr>
            <p:cNvPr id="64" name="TextBox 63"/>
            <p:cNvSpPr txBox="1"/>
            <p:nvPr/>
          </p:nvSpPr>
          <p:spPr>
            <a:xfrm>
              <a:off x="8037439" y="3229374"/>
              <a:ext cx="884873" cy="22959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50274" y="5045248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Part0003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50274" y="4108421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Part0002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74235" y="3265948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Part0001</a:t>
              </a:r>
              <a:endParaRPr lang="en-US" sz="1400" dirty="0"/>
            </a:p>
          </p:txBody>
        </p:sp>
        <p:cxnSp>
          <p:nvCxnSpPr>
            <p:cNvPr id="65" name="Straight Arrow Connector 64"/>
            <p:cNvCxnSpPr>
              <a:stCxn id="66" idx="0"/>
              <a:endCxn id="64" idx="2"/>
            </p:cNvCxnSpPr>
            <p:nvPr/>
          </p:nvCxnSpPr>
          <p:spPr>
            <a:xfrm flipV="1">
              <a:off x="6900950" y="5525322"/>
              <a:ext cx="1578926" cy="26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633901" y="5789322"/>
              <a:ext cx="2534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That’s the output file, it has 3 parts on probably 3 different machines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42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Color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999" y="1765987"/>
            <a:ext cx="73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Job: </a:t>
            </a:r>
            <a:r>
              <a:rPr lang="en-US" b="1" dirty="0" smtClean="0">
                <a:solidFill>
                  <a:srgbClr val="800000"/>
                </a:solidFill>
              </a:rPr>
              <a:t>Select only the blue and the green colors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705505"/>
            <a:ext cx="1147647" cy="3602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118" y="2154890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39765" y="2154890"/>
            <a:ext cx="2630681" cy="3988965"/>
            <a:chOff x="1639765" y="2154890"/>
            <a:chExt cx="2630681" cy="3988965"/>
          </a:xfrm>
        </p:grpSpPr>
        <p:grpSp>
          <p:nvGrpSpPr>
            <p:cNvPr id="7" name="Group 6"/>
            <p:cNvGrpSpPr/>
            <p:nvPr/>
          </p:nvGrpSpPr>
          <p:grpSpPr>
            <a:xfrm>
              <a:off x="1639765" y="2886917"/>
              <a:ext cx="1269956" cy="3256938"/>
              <a:chOff x="1360665" y="2300723"/>
              <a:chExt cx="1269956" cy="325693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442" y="23007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31643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40481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4939127"/>
                <a:ext cx="817179" cy="618534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1360665" y="2609990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360665" y="3462122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60665" y="4356641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360665" y="5247645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927432" y="2154890"/>
              <a:ext cx="1396968" cy="523220"/>
              <a:chOff x="1648332" y="1568696"/>
              <a:chExt cx="1396968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48332" y="1568696"/>
                <a:ext cx="1396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Produces (</a:t>
                </a:r>
                <a:r>
                  <a:rPr lang="en-US" sz="1400" i="1" dirty="0" smtClean="0"/>
                  <a:t>k</a:t>
                </a:r>
                <a:r>
                  <a:rPr lang="en-US" sz="1400" dirty="0" smtClean="0"/>
                  <a:t>, </a:t>
                </a:r>
                <a:r>
                  <a:rPr lang="en-US" sz="1400" i="1" dirty="0" smtClean="0"/>
                  <a:t>v</a:t>
                </a:r>
                <a:r>
                  <a:rPr lang="en-US" sz="1400" dirty="0" smtClean="0"/>
                  <a:t>)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(    , 1)</a:t>
                </a:r>
              </a:p>
            </p:txBody>
          </p:sp>
          <p:sp>
            <p:nvSpPr>
              <p:cNvPr id="19" name="Rounded Rectangle 18"/>
              <p:cNvSpPr>
                <a:spLocks noChangeAspect="1"/>
              </p:cNvSpPr>
              <p:nvPr/>
            </p:nvSpPr>
            <p:spPr>
              <a:xfrm>
                <a:off x="1945958" y="1895712"/>
                <a:ext cx="109728" cy="10972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2909721" y="3222731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81811" y="408778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81811" y="494283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81811" y="5833839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0272" y="2914954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0272" y="3740539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0272" y="4631914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00272" y="5526062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77659" y="1897850"/>
            <a:ext cx="3584497" cy="1200329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Each map task will select only the blue or green colors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No need for reduce phase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73067" y="2967861"/>
            <a:ext cx="4560648" cy="3175993"/>
            <a:chOff x="4173067" y="2967861"/>
            <a:chExt cx="4560648" cy="3175993"/>
          </a:xfrm>
        </p:grpSpPr>
        <p:sp>
          <p:nvSpPr>
            <p:cNvPr id="34" name="TextBox 33"/>
            <p:cNvSpPr txBox="1"/>
            <p:nvPr/>
          </p:nvSpPr>
          <p:spPr>
            <a:xfrm>
              <a:off x="4191000" y="2967861"/>
              <a:ext cx="970413" cy="31759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73067" y="3040304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Part0001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73067" y="3933894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Part0002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3067" y="4785802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Part0003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73067" y="5679950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Part0004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endCxn id="34" idx="3"/>
            </p:cNvCxnSpPr>
            <p:nvPr/>
          </p:nvCxnSpPr>
          <p:spPr>
            <a:xfrm flipH="1" flipV="1">
              <a:off x="5161413" y="4555858"/>
              <a:ext cx="1060646" cy="784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199618" y="4226976"/>
              <a:ext cx="2534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That’s the output file, it has 4 parts on probably 4 different machines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18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91" y="286029"/>
            <a:ext cx="8539240" cy="997993"/>
          </a:xfrm>
        </p:spPr>
        <p:txBody>
          <a:bodyPr>
            <a:noAutofit/>
          </a:bodyPr>
          <a:lstStyle/>
          <a:p>
            <a:r>
              <a:rPr lang="en-US" sz="3600" dirty="0"/>
              <a:t>Bigger Picture: Hadoop vs.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479087"/>
              </p:ext>
            </p:extLst>
          </p:nvPr>
        </p:nvGraphicFramePr>
        <p:xfrm>
          <a:off x="324491" y="1393805"/>
          <a:ext cx="8539240" cy="31908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6218"/>
                <a:gridCol w="3459793"/>
                <a:gridCol w="3153229"/>
              </a:tblGrid>
              <a:tr h="28856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Distributed Databases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Hadoop</a:t>
                      </a:r>
                      <a:endParaRPr lang="en-US" sz="1400" dirty="0"/>
                    </a:p>
                  </a:txBody>
                  <a:tcPr/>
                </a:tc>
              </a:tr>
              <a:tr h="77572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Computing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Notion of transactions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Transaction is the unit of work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ACID properties, Concurrency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Notion of jobs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Job</a:t>
                      </a:r>
                      <a:r>
                        <a:rPr lang="en-US" sz="1400" baseline="0" dirty="0" smtClean="0"/>
                        <a:t> is the unit of work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No c</a:t>
                      </a:r>
                      <a:r>
                        <a:rPr lang="en-US" sz="1400" baseline="0" dirty="0" smtClean="0"/>
                        <a:t>oncurrency control</a:t>
                      </a:r>
                      <a:endParaRPr lang="en-US" sz="1400" dirty="0"/>
                    </a:p>
                  </a:txBody>
                  <a:tcPr/>
                </a:tc>
              </a:tr>
              <a:tr h="69254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Structured</a:t>
                      </a:r>
                      <a:r>
                        <a:rPr lang="en-US" sz="1400" baseline="0" dirty="0" smtClean="0"/>
                        <a:t> data with known schema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Read/Write mode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Any</a:t>
                      </a:r>
                      <a:r>
                        <a:rPr lang="en-US" sz="1400" baseline="0" dirty="0" smtClean="0"/>
                        <a:t> data will fit in any format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(un)(semi)structured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 smtClean="0"/>
                        <a:t>ReadOnly</a:t>
                      </a:r>
                      <a:r>
                        <a:rPr lang="en-US" sz="1400" baseline="0" dirty="0" smtClean="0"/>
                        <a:t> mode</a:t>
                      </a:r>
                      <a:endParaRPr lang="en-US" sz="1400" dirty="0"/>
                    </a:p>
                  </a:txBody>
                  <a:tcPr/>
                </a:tc>
              </a:tr>
              <a:tr h="3425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Cost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Expensive</a:t>
                      </a:r>
                      <a:r>
                        <a:rPr lang="en-US" sz="1400" baseline="0" dirty="0" smtClean="0"/>
                        <a:t> servers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Cheap commodity machines </a:t>
                      </a:r>
                      <a:endParaRPr lang="en-US" sz="1400" dirty="0"/>
                    </a:p>
                  </a:txBody>
                  <a:tcPr/>
                </a:tc>
              </a:tr>
              <a:tr h="69254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Fault Tolerance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Failures are rare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Recovery mechanisms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Failures are common over thousands</a:t>
                      </a:r>
                      <a:r>
                        <a:rPr lang="en-US" sz="1400" baseline="0" dirty="0" smtClean="0"/>
                        <a:t> of machines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Simple yet efficient fault tolerance</a:t>
                      </a:r>
                      <a:endParaRPr lang="en-US" sz="1400" dirty="0"/>
                    </a:p>
                  </a:txBody>
                  <a:tcPr/>
                </a:tc>
              </a:tr>
              <a:tr h="288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Key Characteristics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Efficiency, optimizations, fine-tuning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Scalability, flexibility, fault tolerance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662px-Cloud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1" y="4558859"/>
            <a:ext cx="2888982" cy="17974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1387" y="4668614"/>
            <a:ext cx="5634938" cy="181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 smtClean="0">
                <a:solidFill>
                  <a:srgbClr val="800000"/>
                </a:solidFill>
              </a:rPr>
              <a:t>Cloud Computing</a:t>
            </a:r>
          </a:p>
          <a:p>
            <a:pPr lvl="1"/>
            <a:r>
              <a:rPr lang="en-US" sz="1600" dirty="0" smtClean="0"/>
              <a:t>A computing model where any computing infrastructure can run on the cloud</a:t>
            </a:r>
          </a:p>
          <a:p>
            <a:pPr lvl="1"/>
            <a:r>
              <a:rPr lang="en-US" sz="1600" dirty="0" smtClean="0"/>
              <a:t>Hardware &amp; Software are provided as remote services</a:t>
            </a:r>
          </a:p>
          <a:p>
            <a:pPr lvl="1"/>
            <a:r>
              <a:rPr lang="en-US" sz="1600" dirty="0" smtClean="0"/>
              <a:t>Elastic: grows and shrinks based on the user’s demand</a:t>
            </a:r>
          </a:p>
          <a:p>
            <a:pPr lvl="1"/>
            <a:r>
              <a:rPr lang="en-US" sz="1600" dirty="0" smtClean="0"/>
              <a:t>Example: Amazon EC2  </a:t>
            </a:r>
          </a:p>
        </p:txBody>
      </p:sp>
    </p:spTree>
    <p:extLst>
      <p:ext uri="{BB962C8B-B14F-4D97-AF65-F5344CB8AC3E}">
        <p14:creationId xmlns:p14="http://schemas.microsoft.com/office/powerpoint/2010/main" val="33451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04" y="244158"/>
            <a:ext cx="8289257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Hadoop is able to compete?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6" y="1813180"/>
            <a:ext cx="1573900" cy="11691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1752" y="3263641"/>
            <a:ext cx="3514570" cy="523220"/>
            <a:chOff x="301752" y="3040329"/>
            <a:chExt cx="351457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955828" y="3040329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Scalability (petabytes of data, thousands </a:t>
              </a:r>
              <a:r>
                <a:rPr lang="en-US" sz="1400" dirty="0">
                  <a:solidFill>
                    <a:srgbClr val="0000FF"/>
                  </a:solidFill>
                </a:rPr>
                <a:t>o</a:t>
              </a:r>
              <a:r>
                <a:rPr lang="en-US" sz="1400" dirty="0" smtClean="0">
                  <a:solidFill>
                    <a:srgbClr val="0000FF"/>
                  </a:solidFill>
                </a:rPr>
                <a:t>f machines)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52" y="3068203"/>
              <a:ext cx="681487" cy="49534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417144" y="1813180"/>
            <a:ext cx="1404262" cy="1169183"/>
            <a:chOff x="4651598" y="2686234"/>
            <a:chExt cx="1404262" cy="11691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598" y="2686234"/>
              <a:ext cx="1404262" cy="11691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18888" y="2708384"/>
              <a:ext cx="1126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Database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57629" y="2296026"/>
            <a:ext cx="4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1752" y="3921298"/>
            <a:ext cx="3514570" cy="523220"/>
            <a:chOff x="301752" y="3697986"/>
            <a:chExt cx="3514570" cy="52322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752" y="3716111"/>
              <a:ext cx="681487" cy="5050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55828" y="3697986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Flexibility in accepting all data formats (no schema)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752" y="5384550"/>
            <a:ext cx="3514570" cy="523220"/>
            <a:chOff x="301752" y="5161238"/>
            <a:chExt cx="3514570" cy="523220"/>
          </a:xfrm>
        </p:grpSpPr>
        <p:pic>
          <p:nvPicPr>
            <p:cNvPr id="17" name="Picture 16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752" y="5181538"/>
              <a:ext cx="685800" cy="5029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55828" y="5161238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Commodity inexpensive hardware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1752" y="4621254"/>
            <a:ext cx="3307421" cy="523220"/>
            <a:chOff x="301752" y="4397942"/>
            <a:chExt cx="3307421" cy="523220"/>
          </a:xfrm>
        </p:grpSpPr>
        <p:pic>
          <p:nvPicPr>
            <p:cNvPr id="20" name="Picture 1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1752" y="4418242"/>
              <a:ext cx="685800" cy="5029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55828" y="4397942"/>
              <a:ext cx="2653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Efficient and simple fault-tolerant mechanism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72234" y="3283941"/>
            <a:ext cx="3540706" cy="523220"/>
            <a:chOff x="5572234" y="3060629"/>
            <a:chExt cx="3540706" cy="523220"/>
          </a:xfrm>
        </p:grpSpPr>
        <p:pic>
          <p:nvPicPr>
            <p:cNvPr id="23" name="Picture 22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2234" y="3060629"/>
              <a:ext cx="685800" cy="50292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252446" y="3060629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Performance</a:t>
              </a:r>
              <a:r>
                <a:rPr lang="en-US" sz="1400" dirty="0" smtClean="0">
                  <a:solidFill>
                    <a:srgbClr val="800000"/>
                  </a:solidFill>
                </a:rPr>
                <a:t> (tons of indexing, tuning, data organization tech.) </a:t>
              </a:r>
              <a:endParaRPr lang="en-US" sz="1600" baseline="300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72234" y="4172758"/>
            <a:ext cx="3540706" cy="1200328"/>
            <a:chOff x="5572234" y="3949446"/>
            <a:chExt cx="3540706" cy="1200328"/>
          </a:xfrm>
        </p:grpSpPr>
        <p:pic>
          <p:nvPicPr>
            <p:cNvPr id="26" name="Picture 25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72234" y="3969746"/>
              <a:ext cx="685800" cy="50292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252446" y="3949446"/>
              <a:ext cx="2860494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Features:</a:t>
              </a:r>
              <a:endParaRPr lang="en-US" sz="1600" baseline="30000" dirty="0" smtClean="0">
                <a:solidFill>
                  <a:srgbClr val="FF0000"/>
                </a:solidFill>
              </a:endParaRPr>
            </a:p>
            <a:p>
              <a:r>
                <a:rPr lang="en-US" sz="1600" dirty="0">
                  <a:solidFill>
                    <a:srgbClr val="800000"/>
                  </a:solidFill>
                </a:rPr>
                <a:t> </a:t>
              </a:r>
              <a:r>
                <a:rPr lang="en-US" sz="1600" dirty="0" smtClean="0">
                  <a:solidFill>
                    <a:srgbClr val="800000"/>
                  </a:solidFill>
                </a:rPr>
                <a:t>  </a:t>
              </a:r>
              <a:r>
                <a:rPr lang="en-US" sz="1400" dirty="0" smtClean="0">
                  <a:solidFill>
                    <a:srgbClr val="800000"/>
                  </a:solidFill>
                </a:rPr>
                <a:t> - Provenance tracking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- Annotation management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- …. 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  </a:t>
              </a:r>
              <a:endParaRPr lang="en-US" sz="1200" dirty="0" smtClean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99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0" y="1828335"/>
            <a:ext cx="8247392" cy="400558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Hadoop is a software framework for </a:t>
            </a:r>
            <a:r>
              <a:rPr lang="en-US" i="1" dirty="0">
                <a:solidFill>
                  <a:srgbClr val="3366FF"/>
                </a:solidFill>
              </a:rPr>
              <a:t>distributed processing </a:t>
            </a:r>
            <a:r>
              <a:rPr lang="en-US" dirty="0"/>
              <a:t>of </a:t>
            </a:r>
            <a:r>
              <a:rPr lang="en-US" i="1" dirty="0">
                <a:solidFill>
                  <a:srgbClr val="3366FF"/>
                </a:solidFill>
              </a:rPr>
              <a:t>large datasets </a:t>
            </a:r>
            <a:r>
              <a:rPr lang="en-US" dirty="0"/>
              <a:t>across </a:t>
            </a:r>
            <a:r>
              <a:rPr lang="en-US" i="1" dirty="0">
                <a:solidFill>
                  <a:srgbClr val="3366FF"/>
                </a:solidFill>
              </a:rPr>
              <a:t>large clusters </a:t>
            </a:r>
            <a:r>
              <a:rPr lang="en-US" dirty="0"/>
              <a:t>of </a:t>
            </a:r>
            <a:r>
              <a:rPr lang="en-US" dirty="0" smtClean="0"/>
              <a:t>computers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/>
              <a:t>Large datasets </a:t>
            </a:r>
            <a:r>
              <a:rPr lang="en-US" dirty="0" smtClean="0">
                <a:sym typeface="Wingdings"/>
              </a:rPr>
              <a:t> Terabytes </a:t>
            </a:r>
            <a:r>
              <a:rPr lang="en-US" dirty="0" smtClean="0">
                <a:sym typeface="Wingdings"/>
              </a:rPr>
              <a:t>or </a:t>
            </a:r>
            <a:r>
              <a:rPr lang="en-US" dirty="0" smtClean="0">
                <a:sym typeface="Wingdings"/>
              </a:rPr>
              <a:t>petabytes of data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ym typeface="Wingdings"/>
              </a:rPr>
              <a:t>Large clusters </a:t>
            </a:r>
            <a:r>
              <a:rPr lang="en-US" dirty="0" smtClean="0">
                <a:sym typeface="Wingdings"/>
              </a:rPr>
              <a:t> hundreds or thousands of nodes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Hadoop is open-source implementation for Google </a:t>
            </a:r>
            <a:r>
              <a:rPr lang="en-US" b="1" i="1" dirty="0" err="1" smtClean="0">
                <a:solidFill>
                  <a:srgbClr val="800000"/>
                </a:solidFill>
              </a:rPr>
              <a:t>MapReduce</a:t>
            </a:r>
            <a:endParaRPr lang="en-US" b="1" i="1" dirty="0">
              <a:solidFill>
                <a:srgbClr val="8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Hadoop is based on a simple programming model called </a:t>
            </a:r>
            <a:r>
              <a:rPr lang="en-US" i="1" dirty="0" err="1" smtClean="0">
                <a:solidFill>
                  <a:srgbClr val="3366FF"/>
                </a:solidFill>
              </a:rPr>
              <a:t>MapReduce</a:t>
            </a:r>
            <a:endParaRPr lang="en-US" i="1" dirty="0">
              <a:solidFill>
                <a:srgbClr val="3366FF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Hadoop is based on a simple data model, </a:t>
            </a:r>
            <a:r>
              <a:rPr lang="en-US" i="1" dirty="0">
                <a:solidFill>
                  <a:srgbClr val="3366FF"/>
                </a:solidFill>
              </a:rPr>
              <a:t>any data will </a:t>
            </a:r>
            <a:r>
              <a:rPr lang="en-US" i="1" dirty="0" smtClean="0">
                <a:solidFill>
                  <a:srgbClr val="3366FF"/>
                </a:solidFill>
              </a:rPr>
              <a:t>fit</a:t>
            </a:r>
            <a:endParaRPr lang="en-US" i="1" dirty="0">
              <a:solidFill>
                <a:srgbClr val="3366FF"/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Hadoop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0509"/>
            <a:ext cx="7345363" cy="11741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Hadoop framework consists on two main layers</a:t>
            </a:r>
          </a:p>
          <a:p>
            <a:pPr lvl="1"/>
            <a:r>
              <a:rPr lang="en-US" sz="2300" dirty="0">
                <a:solidFill>
                  <a:srgbClr val="292934"/>
                </a:solidFill>
              </a:rPr>
              <a:t>Distributed file system (HDFS)</a:t>
            </a:r>
          </a:p>
          <a:p>
            <a:pPr lvl="1"/>
            <a:r>
              <a:rPr lang="en-US" sz="2300" dirty="0">
                <a:solidFill>
                  <a:srgbClr val="292934"/>
                </a:solidFill>
              </a:rPr>
              <a:t>Execution engine (</a:t>
            </a:r>
            <a:r>
              <a:rPr lang="en-US" sz="2300" dirty="0" err="1">
                <a:solidFill>
                  <a:srgbClr val="292934"/>
                </a:solidFill>
              </a:rPr>
              <a:t>MapReduce</a:t>
            </a:r>
            <a:r>
              <a:rPr lang="en-US" sz="2300" dirty="0">
                <a:solidFill>
                  <a:srgbClr val="292934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34" y="3159611"/>
            <a:ext cx="5405516" cy="26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35" y="244158"/>
            <a:ext cx="8610222" cy="13398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Hadoop Master/Slave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40" y="1828335"/>
            <a:ext cx="8219482" cy="5443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Hadoop is designed as a </a:t>
            </a:r>
            <a:r>
              <a:rPr lang="en-US" i="1" dirty="0" smtClean="0">
                <a:solidFill>
                  <a:srgbClr val="0000FF"/>
                </a:solidFill>
              </a:rPr>
              <a:t>master</a:t>
            </a:r>
            <a:r>
              <a:rPr lang="en-US" i="1" dirty="0">
                <a:solidFill>
                  <a:srgbClr val="0000FF"/>
                </a:solidFill>
              </a:rPr>
              <a:t>-slave </a:t>
            </a:r>
            <a:r>
              <a:rPr lang="en-US" i="1" dirty="0" smtClean="0">
                <a:solidFill>
                  <a:srgbClr val="008000"/>
                </a:solidFill>
              </a:rPr>
              <a:t>shared-nothing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hadoop clust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6" y="2642843"/>
            <a:ext cx="3855384" cy="345558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23722" y="4243129"/>
            <a:ext cx="4945633" cy="0"/>
          </a:xfrm>
          <a:prstGeom prst="line">
            <a:avLst/>
          </a:prstGeom>
          <a:ln w="146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2001" y="3210690"/>
            <a:ext cx="280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Master node (single node)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2001" y="4924541"/>
            <a:ext cx="22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Many slave nodes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278900" y="2725439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301943" y="4416178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91516" y="5293873"/>
            <a:ext cx="531308" cy="0"/>
          </a:xfrm>
          <a:prstGeom prst="line">
            <a:avLst/>
          </a:prstGeom>
          <a:ln w="3048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6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of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34" y="1870205"/>
            <a:ext cx="8261348" cy="4195316"/>
          </a:xfrm>
        </p:spPr>
        <p:txBody>
          <a:bodyPr/>
          <a:lstStyle/>
          <a:p>
            <a:r>
              <a:rPr lang="en-US" dirty="0" smtClean="0"/>
              <a:t>Need to process big data </a:t>
            </a:r>
          </a:p>
          <a:p>
            <a:r>
              <a:rPr lang="en-US" dirty="0" smtClean="0"/>
              <a:t>Need to parallelize computation across thousands of nodes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Commodity hardware</a:t>
            </a:r>
          </a:p>
          <a:p>
            <a:pPr lvl="1"/>
            <a:r>
              <a:rPr lang="en-US" dirty="0" smtClean="0"/>
              <a:t>Large </a:t>
            </a:r>
            <a:r>
              <a:rPr lang="en-US" dirty="0" smtClean="0"/>
              <a:t>number </a:t>
            </a:r>
            <a:r>
              <a:rPr lang="en-US" dirty="0"/>
              <a:t>of low-</a:t>
            </a:r>
            <a:r>
              <a:rPr lang="en-US" dirty="0" smtClean="0"/>
              <a:t>end cheap machines </a:t>
            </a:r>
            <a:r>
              <a:rPr lang="en-US" dirty="0"/>
              <a:t>working in parallel to solve a computing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This is in contrast to </a:t>
            </a:r>
            <a:r>
              <a:rPr lang="en-US" b="1" dirty="0" smtClean="0">
                <a:solidFill>
                  <a:srgbClr val="800000"/>
                </a:solidFill>
              </a:rPr>
              <a:t>Parallel DBs</a:t>
            </a:r>
          </a:p>
          <a:p>
            <a:pPr lvl="1"/>
            <a:r>
              <a:rPr lang="en-US" dirty="0" smtClean="0"/>
              <a:t>Small number of high-end expensive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Principles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24" y="1870205"/>
            <a:ext cx="8121798" cy="4195316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Automatic parallelization &amp; </a:t>
            </a:r>
            <a:r>
              <a:rPr lang="en-US" b="1" dirty="0" smtClean="0">
                <a:solidFill>
                  <a:srgbClr val="800000"/>
                </a:solidFill>
              </a:rPr>
              <a:t>distribution</a:t>
            </a:r>
          </a:p>
          <a:p>
            <a:pPr lvl="1"/>
            <a:r>
              <a:rPr lang="en-US" dirty="0" smtClean="0"/>
              <a:t>Hidden from the end-user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Fault tolerance and automatic recovery</a:t>
            </a:r>
          </a:p>
          <a:p>
            <a:pPr lvl="1"/>
            <a:r>
              <a:rPr lang="en-US" dirty="0" smtClean="0"/>
              <a:t>Nodes/tasks will fail and will </a:t>
            </a:r>
            <a:r>
              <a:rPr lang="en-US" dirty="0" smtClean="0"/>
              <a:t>recover automatically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Clean and simple programming abstraction</a:t>
            </a:r>
          </a:p>
          <a:p>
            <a:pPr lvl="1"/>
            <a:r>
              <a:rPr lang="en-US" dirty="0" smtClean="0"/>
              <a:t>Users only provide two functions “map” and “reduce”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582311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How Uses </a:t>
            </a:r>
            <a:r>
              <a:rPr lang="en-US" dirty="0" err="1" smtClean="0"/>
              <a:t>MapReduce</a:t>
            </a:r>
            <a:r>
              <a:rPr lang="en-US" dirty="0" smtClean="0"/>
              <a:t>/Hadoop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50" y="1981859"/>
            <a:ext cx="8107842" cy="4083662"/>
          </a:xfrm>
        </p:spPr>
        <p:txBody>
          <a:bodyPr/>
          <a:lstStyle/>
          <a:p>
            <a:r>
              <a:rPr lang="en-US" dirty="0" smtClean="0"/>
              <a:t>Google: Inventors of </a:t>
            </a:r>
            <a:r>
              <a:rPr lang="en-US" dirty="0" err="1" smtClean="0"/>
              <a:t>MapReduce</a:t>
            </a:r>
            <a:r>
              <a:rPr lang="en-US" dirty="0" smtClean="0"/>
              <a:t> computing paradigm</a:t>
            </a:r>
          </a:p>
          <a:p>
            <a:r>
              <a:rPr lang="en-US" dirty="0" smtClean="0"/>
              <a:t>Yahoo: Developing Hadoop open-source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/>
              <a:t>IBM, Microsoft, Oracle</a:t>
            </a:r>
          </a:p>
          <a:p>
            <a:r>
              <a:rPr lang="en-US" dirty="0" smtClean="0"/>
              <a:t>Facebook, Amazon, AOL, </a:t>
            </a:r>
            <a:r>
              <a:rPr lang="en-US" dirty="0" err="1" smtClean="0"/>
              <a:t>NetFlex</a:t>
            </a:r>
            <a:endParaRPr lang="en-US" dirty="0" smtClean="0"/>
          </a:p>
          <a:p>
            <a:r>
              <a:rPr lang="en-US" dirty="0" smtClean="0"/>
              <a:t>Many others + universities and research labs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511</TotalTime>
  <Words>1211</Words>
  <Application>Microsoft Macintosh PowerPoint</Application>
  <PresentationFormat>On-screen Show (4:3)</PresentationFormat>
  <Paragraphs>222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Capital</vt:lpstr>
      <vt:lpstr>CS525: Special Topics in DBs Large-Scale Data Management </vt:lpstr>
      <vt:lpstr>Large-Scale Data Analytics</vt:lpstr>
      <vt:lpstr>Why Hadoop is able to compete? </vt:lpstr>
      <vt:lpstr>What is Hadoop</vt:lpstr>
      <vt:lpstr>What is Hadoop (Cont’d)</vt:lpstr>
      <vt:lpstr>Hadoop Master/Slave Architecture</vt:lpstr>
      <vt:lpstr>Design Principles of Hadoop</vt:lpstr>
      <vt:lpstr>Design Principles of Hadoop</vt:lpstr>
      <vt:lpstr>How Uses MapReduce/Hadoop</vt:lpstr>
      <vt:lpstr>Hadoop: How it Works</vt:lpstr>
      <vt:lpstr>Hadoop Architecture</vt:lpstr>
      <vt:lpstr>Hadoop Distributed File System (HDFS)</vt:lpstr>
      <vt:lpstr>Main Properties of HDFS</vt:lpstr>
      <vt:lpstr>Map-Reduce Execution Engine (Example: Color Count)</vt:lpstr>
      <vt:lpstr>Properties of MapReduce Engine</vt:lpstr>
      <vt:lpstr>Properties of MapReduce Engine (Cont’d)</vt:lpstr>
      <vt:lpstr>Key-Value Pairs </vt:lpstr>
      <vt:lpstr>MapReduce Phases</vt:lpstr>
      <vt:lpstr>Example 1: Word Count</vt:lpstr>
      <vt:lpstr>Example 2: Color Count</vt:lpstr>
      <vt:lpstr>Example 3: Color Filter</vt:lpstr>
      <vt:lpstr>Bigger Picture: Hadoop vs. Other Systems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106</cp:revision>
  <dcterms:created xsi:type="dcterms:W3CDTF">2013-01-13T20:33:29Z</dcterms:created>
  <dcterms:modified xsi:type="dcterms:W3CDTF">2013-01-15T18:33:46Z</dcterms:modified>
</cp:coreProperties>
</file>