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74" r:id="rId34"/>
    <p:sldId id="281" r:id="rId35"/>
    <p:sldId id="275" r:id="rId36"/>
    <p:sldId id="276" r:id="rId37"/>
    <p:sldId id="277" r:id="rId38"/>
    <p:sldId id="278" r:id="rId39"/>
    <p:sldId id="279" r:id="rId40"/>
    <p:sldId id="280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2/26/13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2/26/13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2/26/13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/" TargetMode="External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000" dirty="0" smtClean="0"/>
              <a:t>CS525:</a:t>
            </a:r>
            <a:r>
              <a:rPr lang="en-US" sz="4000" dirty="0"/>
              <a:t> </a:t>
            </a:r>
            <a:r>
              <a:rPr lang="en-US" sz="4000" dirty="0" smtClean="0"/>
              <a:t>Special Topics in DBs</a:t>
            </a:r>
            <a:br>
              <a:rPr lang="en-US" sz="4000" dirty="0" smtClean="0"/>
            </a:br>
            <a:r>
              <a:rPr lang="en-US" sz="4400" dirty="0" smtClean="0"/>
              <a:t>Large-Scale Data Management</a:t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77500" lnSpcReduction="20000"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Advanced Analytics </a:t>
            </a:r>
          </a:p>
          <a:p>
            <a:r>
              <a:rPr lang="en-US" sz="4300" b="1" dirty="0" smtClean="0">
                <a:solidFill>
                  <a:srgbClr val="800000"/>
                </a:solidFill>
              </a:rPr>
              <a:t>on Hadoop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r>
              <a:rPr lang="en-US" sz="3000" dirty="0"/>
              <a:t>Spring 2013</a:t>
            </a:r>
            <a:br>
              <a:rPr lang="en-US" sz="3000" dirty="0"/>
            </a:br>
            <a:r>
              <a:rPr lang="en-US" sz="3000" dirty="0"/>
              <a:t>WPI,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5760814" cy="1339850"/>
          </a:xfrm>
        </p:spPr>
        <p:txBody>
          <a:bodyPr/>
          <a:lstStyle/>
          <a:p>
            <a:r>
              <a:rPr lang="en-US" dirty="0"/>
              <a:t>Apache Mahout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42" y="1982568"/>
            <a:ext cx="8029056" cy="4082953"/>
          </a:xfrm>
        </p:spPr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/>
              <a:t>Software Foundation project </a:t>
            </a:r>
          </a:p>
          <a:p>
            <a:r>
              <a:rPr lang="en-US" dirty="0" smtClean="0"/>
              <a:t>Create </a:t>
            </a:r>
            <a:r>
              <a:rPr lang="en-US" dirty="0"/>
              <a:t>scalable machine learning libraries </a:t>
            </a:r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Why </a:t>
            </a:r>
            <a:r>
              <a:rPr lang="en-US" b="1" dirty="0">
                <a:solidFill>
                  <a:srgbClr val="800000"/>
                </a:solidFill>
              </a:rPr>
              <a:t>Mahout</a:t>
            </a:r>
            <a:r>
              <a:rPr lang="en-US" b="1" dirty="0" smtClean="0">
                <a:solidFill>
                  <a:srgbClr val="800000"/>
                </a:solidFill>
              </a:rPr>
              <a:t>? </a:t>
            </a:r>
            <a:r>
              <a:rPr lang="en-US" dirty="0" smtClean="0"/>
              <a:t>Many </a:t>
            </a:r>
            <a:r>
              <a:rPr lang="en-US" dirty="0"/>
              <a:t>Open Source ML libraries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Lack Community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Lack Documentation and 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Lack </a:t>
            </a:r>
            <a:r>
              <a:rPr lang="en-US" dirty="0" smtClean="0"/>
              <a:t>Scalability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Or are research-oriented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27" y="244158"/>
            <a:ext cx="1178351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1: Machine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891467"/>
            <a:ext cx="7810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2: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40" y="3080442"/>
            <a:ext cx="7345363" cy="2736891"/>
          </a:xfrm>
        </p:spPr>
        <p:txBody>
          <a:bodyPr>
            <a:normAutofit/>
          </a:bodyPr>
          <a:lstStyle/>
          <a:p>
            <a:r>
              <a:rPr lang="en-US" dirty="0"/>
              <a:t>Be as fast and efficient as the possible given the intrinsic design of the </a:t>
            </a:r>
            <a:r>
              <a:rPr lang="en-US" dirty="0" smtClean="0"/>
              <a:t>algorithm</a:t>
            </a:r>
          </a:p>
          <a:p>
            <a:pPr lvl="0"/>
            <a:r>
              <a:rPr lang="en-US" dirty="0"/>
              <a:t>Most Mahout implementations are Map Reduce </a:t>
            </a:r>
            <a:r>
              <a:rPr lang="en-US" dirty="0" smtClean="0"/>
              <a:t>enabled</a:t>
            </a:r>
          </a:p>
          <a:p>
            <a:pPr lvl="0"/>
            <a:r>
              <a:rPr lang="en-US" dirty="0"/>
              <a:t>Work in Progress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93" y="1738230"/>
            <a:ext cx="3284613" cy="13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2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Screen shot 2013-02-26 at 1.2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39" y="2362840"/>
            <a:ext cx="6637773" cy="26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C1: Collaborative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75" y="2133601"/>
            <a:ext cx="3396187" cy="3154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7" name="Picture 6" descr="Screen shot 2013-02-26 at 1.24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1" y="2060606"/>
            <a:ext cx="4510870" cy="34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44" y="1751911"/>
            <a:ext cx="5007212" cy="4313610"/>
          </a:xfrm>
        </p:spPr>
        <p:txBody>
          <a:bodyPr/>
          <a:lstStyle/>
          <a:p>
            <a:r>
              <a:rPr lang="en-US" dirty="0" smtClean="0"/>
              <a:t>Group similar objects together</a:t>
            </a:r>
          </a:p>
          <a:p>
            <a:endParaRPr lang="en-US" dirty="0"/>
          </a:p>
          <a:p>
            <a:r>
              <a:rPr lang="en-US" dirty="0" smtClean="0"/>
              <a:t>K-Means, Fuzzy K-Means, </a:t>
            </a:r>
            <a:r>
              <a:rPr lang="en-US" dirty="0" smtClean="0"/>
              <a:t>Density-Based</a:t>
            </a:r>
            <a:r>
              <a:rPr lang="en-US" dirty="0" smtClean="0"/>
              <a:t>,…</a:t>
            </a:r>
          </a:p>
          <a:p>
            <a:endParaRPr lang="en-US" dirty="0"/>
          </a:p>
          <a:p>
            <a:r>
              <a:rPr lang="en-US" dirty="0" smtClean="0"/>
              <a:t>Different distance measures</a:t>
            </a:r>
          </a:p>
          <a:p>
            <a:pPr lvl="1"/>
            <a:r>
              <a:rPr lang="en-US" dirty="0" smtClean="0"/>
              <a:t>Manhattan, Euclidean,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85" y="4198621"/>
            <a:ext cx="2794000" cy="1866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37" y="1702908"/>
            <a:ext cx="3199307" cy="23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C3: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42" y="1731156"/>
            <a:ext cx="2408715" cy="2001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42" y="4279068"/>
            <a:ext cx="2357833" cy="2077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shot 2013-02-26 at 1.3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3" y="1731156"/>
            <a:ext cx="4496188" cy="44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FPM: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3" y="1900013"/>
            <a:ext cx="5172774" cy="3931920"/>
          </a:xfrm>
        </p:spPr>
        <p:txBody>
          <a:bodyPr/>
          <a:lstStyle/>
          <a:p>
            <a:r>
              <a:rPr lang="en-US" b="1" dirty="0" smtClean="0"/>
              <a:t>Find the frequent </a:t>
            </a:r>
            <a:r>
              <a:rPr lang="en-US" b="1" dirty="0" err="1" smtClean="0"/>
              <a:t>itemsets</a:t>
            </a:r>
            <a:endParaRPr lang="en-US" b="1" dirty="0" smtClean="0"/>
          </a:p>
          <a:p>
            <a:pPr lvl="1"/>
            <a:r>
              <a:rPr lang="en-US" dirty="0" smtClean="0"/>
              <a:t>&lt;milk, bread, cheese&gt; are sold frequently together</a:t>
            </a:r>
          </a:p>
          <a:p>
            <a:pPr lvl="1"/>
            <a:endParaRPr lang="en-US" dirty="0"/>
          </a:p>
          <a:p>
            <a:r>
              <a:rPr lang="en-US" dirty="0" smtClean="0"/>
              <a:t>Very common in market analysis, access pattern analysis, 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Screen shot 2013-02-26 at 1.4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48" y="2755251"/>
            <a:ext cx="2290909" cy="2383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47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O: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0" y="1897903"/>
            <a:ext cx="7734535" cy="4167618"/>
          </a:xfrm>
        </p:spPr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  <a:p>
            <a:r>
              <a:rPr lang="en-US" dirty="0" smtClean="0"/>
              <a:t>Math </a:t>
            </a:r>
            <a:r>
              <a:rPr lang="en-US" dirty="0" err="1" smtClean="0"/>
              <a:t>libirary</a:t>
            </a:r>
            <a:endParaRPr lang="en-US" dirty="0" smtClean="0"/>
          </a:p>
          <a:p>
            <a:pPr lvl="1"/>
            <a:r>
              <a:rPr lang="en-US" dirty="0" smtClean="0"/>
              <a:t>Vectors, matrices, etc. </a:t>
            </a:r>
            <a:endParaRPr lang="en-US" dirty="0"/>
          </a:p>
          <a:p>
            <a:r>
              <a:rPr lang="en-US" dirty="0" smtClean="0"/>
              <a:t>Noise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Focus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0" y="1985499"/>
            <a:ext cx="7734535" cy="40800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Clustering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ym typeface="Wingdings"/>
              </a:rPr>
              <a:t> K-Means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Classification</a:t>
            </a:r>
            <a:r>
              <a:rPr lang="en-US" sz="2000" dirty="0" smtClean="0">
                <a:solidFill>
                  <a:srgbClr val="800000"/>
                </a:solidFill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 Naïve Bayes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Frequent Pattern Mining </a:t>
            </a:r>
            <a:r>
              <a:rPr lang="en-US" sz="2000" dirty="0" smtClean="0">
                <a:sym typeface="Wingdings"/>
              </a:rPr>
              <a:t> </a:t>
            </a:r>
            <a:r>
              <a:rPr lang="en-US" sz="2000" dirty="0" err="1">
                <a:latin typeface="Arial" charset="0"/>
              </a:rPr>
              <a:t>Apriori</a:t>
            </a:r>
            <a:r>
              <a:rPr lang="en-US" sz="2000" dirty="0">
                <a:latin typeface="Arial" charset="0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69264" y="2744660"/>
            <a:ext cx="4102118" cy="1270135"/>
          </a:xfrm>
          <a:prstGeom prst="wedgeRoundRectCallout">
            <a:avLst>
              <a:gd name="adj1" fmla="val -53348"/>
              <a:gd name="adj2" fmla="val -805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-- Technique logic</a:t>
            </a:r>
          </a:p>
          <a:p>
            <a:endParaRPr lang="en-US" sz="2000" b="1" dirty="0"/>
          </a:p>
          <a:p>
            <a:r>
              <a:rPr lang="en-US" sz="2000" b="1" dirty="0" smtClean="0"/>
              <a:t>-- How to implement in Hadoop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962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120" y="1868705"/>
            <a:ext cx="7559356" cy="4196816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Include machine learning and data mining tools</a:t>
            </a:r>
          </a:p>
          <a:p>
            <a:pPr lvl="1"/>
            <a:r>
              <a:rPr lang="en-US" dirty="0" smtClean="0"/>
              <a:t>Analyze/mine/summarize large datasets</a:t>
            </a:r>
          </a:p>
          <a:p>
            <a:pPr lvl="1"/>
            <a:r>
              <a:rPr lang="en-US" dirty="0" smtClean="0"/>
              <a:t>Extract knowledge from past data</a:t>
            </a:r>
          </a:p>
          <a:p>
            <a:pPr lvl="1"/>
            <a:r>
              <a:rPr lang="en-US" dirty="0" smtClean="0"/>
              <a:t>Predict trends in future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37" y="3948597"/>
            <a:ext cx="1804737" cy="1804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4050267"/>
            <a:ext cx="2221923" cy="1468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71" y="3611690"/>
            <a:ext cx="2365746" cy="2243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69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Screen shot 2013-02-26 at 2.04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0" y="1762926"/>
            <a:ext cx="8582994" cy="34052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0991" y="5168136"/>
            <a:ext cx="5664134" cy="948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Iterative algorithm until converges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50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36" y="1781109"/>
            <a:ext cx="7705339" cy="4284412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Step 1: </a:t>
            </a:r>
            <a:r>
              <a:rPr lang="en-US" dirty="0" smtClean="0"/>
              <a:t>Select K points at random (Centers)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Step 2</a:t>
            </a:r>
            <a:r>
              <a:rPr lang="en-US" dirty="0" smtClean="0"/>
              <a:t>: For each data point, assign it to the closest center</a:t>
            </a:r>
          </a:p>
          <a:p>
            <a:pPr lvl="1"/>
            <a:r>
              <a:rPr lang="en-US" dirty="0" smtClean="0"/>
              <a:t>Now we formed K clusters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Step 3: </a:t>
            </a:r>
            <a:r>
              <a:rPr lang="en-US" dirty="0" smtClean="0"/>
              <a:t>For each cluster, re-compute the centers</a:t>
            </a:r>
          </a:p>
          <a:p>
            <a:pPr lvl="1"/>
            <a:r>
              <a:rPr lang="en-US" dirty="0" smtClean="0"/>
              <a:t>E.g., in the case of 2D points </a:t>
            </a:r>
            <a:r>
              <a:rPr lang="en-US" dirty="0" smtClean="0">
                <a:sym typeface="Wingdings"/>
              </a:rPr>
              <a:t> </a:t>
            </a:r>
          </a:p>
          <a:p>
            <a:pPr lvl="2"/>
            <a:r>
              <a:rPr lang="en-US" dirty="0" smtClean="0">
                <a:sym typeface="Wingdings"/>
              </a:rPr>
              <a:t>X: average over all x-axis points in the cluster</a:t>
            </a:r>
          </a:p>
          <a:p>
            <a:pPr lvl="2"/>
            <a:r>
              <a:rPr lang="en-US" dirty="0" smtClean="0">
                <a:sym typeface="Wingdings"/>
              </a:rPr>
              <a:t>Y: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average over all </a:t>
            </a:r>
            <a:r>
              <a:rPr lang="en-US" dirty="0" smtClean="0">
                <a:sym typeface="Wingdings"/>
              </a:rPr>
              <a:t>y-</a:t>
            </a:r>
            <a:r>
              <a:rPr lang="en-US" dirty="0">
                <a:sym typeface="Wingdings"/>
              </a:rPr>
              <a:t>axis points in the </a:t>
            </a:r>
            <a:r>
              <a:rPr lang="en-US" dirty="0" smtClean="0">
                <a:sym typeface="Wingdings"/>
              </a:rPr>
              <a:t>cluster</a:t>
            </a:r>
          </a:p>
          <a:p>
            <a:r>
              <a:rPr lang="en-US" b="1" dirty="0" smtClean="0">
                <a:solidFill>
                  <a:srgbClr val="800000"/>
                </a:solidFill>
                <a:sym typeface="Wingdings"/>
              </a:rPr>
              <a:t>Step 4: </a:t>
            </a:r>
            <a:r>
              <a:rPr lang="en-US" dirty="0" smtClean="0">
                <a:sym typeface="Wingdings"/>
              </a:rPr>
              <a:t>If the new centers are different from the old centers (previous iteration)  Go to Step 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5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4455"/>
            <a:ext cx="7890293" cy="393192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Input</a:t>
            </a:r>
          </a:p>
          <a:p>
            <a:pPr lvl="1"/>
            <a:r>
              <a:rPr lang="en-US" dirty="0" smtClean="0"/>
              <a:t>Dataset (set of points in 2D) --Large</a:t>
            </a:r>
          </a:p>
          <a:p>
            <a:pPr lvl="1"/>
            <a:r>
              <a:rPr lang="en-US" dirty="0" smtClean="0"/>
              <a:t>Initial centroids (K points) --Small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Map Side</a:t>
            </a:r>
          </a:p>
          <a:p>
            <a:pPr lvl="1"/>
            <a:r>
              <a:rPr lang="en-US" dirty="0" smtClean="0"/>
              <a:t>Each map reads the K-centroids + one block from dataset </a:t>
            </a:r>
          </a:p>
          <a:p>
            <a:pPr lvl="1"/>
            <a:r>
              <a:rPr lang="en-US" dirty="0" smtClean="0"/>
              <a:t>Assign each point to the closest centroid </a:t>
            </a:r>
          </a:p>
          <a:p>
            <a:pPr lvl="1"/>
            <a:r>
              <a:rPr lang="en-US" dirty="0" smtClean="0"/>
              <a:t>Output &lt;centroid, point&gt;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65" y="1813147"/>
            <a:ext cx="2642290" cy="1978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32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64" y="244158"/>
            <a:ext cx="8583791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MapReduce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4455"/>
            <a:ext cx="7890293" cy="39319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Reduce Side</a:t>
            </a:r>
            <a:endParaRPr lang="en-US" dirty="0" smtClean="0"/>
          </a:p>
          <a:p>
            <a:pPr lvl="1"/>
            <a:r>
              <a:rPr lang="en-US" dirty="0" smtClean="0"/>
              <a:t>Gets all points for a given centroid </a:t>
            </a:r>
          </a:p>
          <a:p>
            <a:pPr lvl="1"/>
            <a:r>
              <a:rPr lang="en-US" dirty="0" smtClean="0"/>
              <a:t>Re-compute a new centroid for this cluster</a:t>
            </a:r>
          </a:p>
          <a:p>
            <a:pPr lvl="1"/>
            <a:r>
              <a:rPr lang="en-US" dirty="0" smtClean="0"/>
              <a:t>Output: &lt;new centroid&gt;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Iteration Control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Compare the old and new set of K-centroids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If similar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 Stop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sym typeface="Wingdings"/>
              </a:rPr>
              <a:t>Else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sym typeface="Wingdings"/>
              </a:rPr>
              <a:t>If max iterations has reached  Stop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sym typeface="Wingdings"/>
              </a:rPr>
              <a:t>Else  Start another Map-Reduce Iteration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65" y="1813147"/>
            <a:ext cx="2642290" cy="1978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16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43" y="1810308"/>
            <a:ext cx="8291825" cy="4255213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800000"/>
                </a:solidFill>
              </a:rPr>
              <a:t>Use of Combiners</a:t>
            </a:r>
          </a:p>
          <a:p>
            <a:pPr lvl="1"/>
            <a:r>
              <a:rPr lang="en-US" sz="1800" dirty="0" smtClean="0"/>
              <a:t>Similar to the reducer</a:t>
            </a:r>
          </a:p>
          <a:p>
            <a:pPr lvl="1"/>
            <a:r>
              <a:rPr lang="en-US" sz="1800" dirty="0" smtClean="0"/>
              <a:t>Computes for each centroid the local sums (and counts) of the assigned points</a:t>
            </a:r>
          </a:p>
          <a:p>
            <a:pPr lvl="1"/>
            <a:r>
              <a:rPr lang="en-US" sz="1800" dirty="0" smtClean="0"/>
              <a:t>Sends to the reducer &lt;centroid, &lt;partial sums&gt;&gt;</a:t>
            </a:r>
          </a:p>
          <a:p>
            <a:pPr lvl="1"/>
            <a:endParaRPr lang="en-US" sz="1800" dirty="0"/>
          </a:p>
          <a:p>
            <a:r>
              <a:rPr lang="en-US" sz="1800" b="1" dirty="0" smtClean="0">
                <a:solidFill>
                  <a:srgbClr val="800000"/>
                </a:solidFill>
              </a:rPr>
              <a:t>Use of Single Reducer</a:t>
            </a:r>
          </a:p>
          <a:p>
            <a:pPr lvl="1"/>
            <a:r>
              <a:rPr lang="en-US" sz="1800" dirty="0" smtClean="0"/>
              <a:t>Amount of data to reducers is very small</a:t>
            </a:r>
          </a:p>
          <a:p>
            <a:pPr lvl="1"/>
            <a:r>
              <a:rPr lang="en-US" sz="1800" dirty="0" smtClean="0"/>
              <a:t>Single reducer can tell whether any of the centers has changed or not</a:t>
            </a:r>
          </a:p>
          <a:p>
            <a:pPr lvl="1"/>
            <a:r>
              <a:rPr lang="en-US" sz="1800" dirty="0" smtClean="0"/>
              <a:t>Creates a single output file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52" y="1868703"/>
            <a:ext cx="8175039" cy="433598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Given a dataset (training data), we learn (build) a statistical model</a:t>
            </a:r>
          </a:p>
          <a:p>
            <a:pPr lvl="1"/>
            <a:r>
              <a:rPr lang="en-US" sz="2000" dirty="0" smtClean="0"/>
              <a:t>This model is called “Classifier”</a:t>
            </a:r>
          </a:p>
          <a:p>
            <a:pPr lvl="1"/>
            <a:endParaRPr lang="en-US" sz="2000" dirty="0"/>
          </a:p>
          <a:p>
            <a:r>
              <a:rPr lang="en-US" sz="2000" b="1" dirty="0" smtClean="0">
                <a:solidFill>
                  <a:srgbClr val="800000"/>
                </a:solidFill>
              </a:rPr>
              <a:t>Each point </a:t>
            </a:r>
            <a:r>
              <a:rPr lang="en-US" sz="2000" b="1" dirty="0" smtClean="0">
                <a:solidFill>
                  <a:srgbClr val="800000"/>
                </a:solidFill>
              </a:rPr>
              <a:t>in the training </a:t>
            </a:r>
            <a:r>
              <a:rPr lang="en-US" sz="2000" b="1" dirty="0" smtClean="0">
                <a:solidFill>
                  <a:srgbClr val="800000"/>
                </a:solidFill>
              </a:rPr>
              <a:t>data is in the form of:</a:t>
            </a:r>
          </a:p>
          <a:p>
            <a:pPr lvl="1"/>
            <a:r>
              <a:rPr lang="en-US" sz="1800" dirty="0" smtClean="0"/>
              <a:t>&lt;label, feature 1, feature 2, ….feature N&gt;</a:t>
            </a:r>
          </a:p>
          <a:p>
            <a:pPr lvl="1"/>
            <a:r>
              <a:rPr lang="en-US" sz="1800" dirty="0" smtClean="0"/>
              <a:t>Label </a:t>
            </a:r>
            <a:r>
              <a:rPr lang="en-US" sz="1800" dirty="0" smtClean="0">
                <a:sym typeface="Wingdings"/>
              </a:rPr>
              <a:t> is the class label</a:t>
            </a:r>
          </a:p>
          <a:p>
            <a:pPr lvl="1"/>
            <a:r>
              <a:rPr lang="en-US" sz="1800" dirty="0" smtClean="0">
                <a:sym typeface="Wingdings"/>
              </a:rPr>
              <a:t>Features 1..N  the features (dimensions of the point)</a:t>
            </a:r>
          </a:p>
          <a:p>
            <a:pPr lvl="1"/>
            <a:endParaRPr lang="en-US" sz="1800" dirty="0">
              <a:sym typeface="Wingdings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Then, given a point without a label &lt;??, feature 1, ….feature N&gt;</a:t>
            </a:r>
          </a:p>
          <a:p>
            <a:pPr lvl="1"/>
            <a:r>
              <a:rPr lang="en-US" sz="1800" dirty="0" smtClean="0">
                <a:sym typeface="Wingdings"/>
              </a:rPr>
              <a:t>Use the model to decide on its label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60" y="3052617"/>
            <a:ext cx="1594632" cy="1404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263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52" y="244158"/>
            <a:ext cx="8423209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Bayes Classifier: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52" y="1868704"/>
            <a:ext cx="8175039" cy="554772"/>
          </a:xfrm>
        </p:spPr>
        <p:txBody>
          <a:bodyPr>
            <a:normAutofit/>
          </a:bodyPr>
          <a:lstStyle/>
          <a:p>
            <a:r>
              <a:rPr lang="en-US" dirty="0" smtClean="0"/>
              <a:t>Best described through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 descr="Screen shot 2013-02-26 at 2.3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98" y="3063867"/>
            <a:ext cx="4076700" cy="2857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66393" y="3368474"/>
            <a:ext cx="1021879" cy="569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752" y="3919292"/>
            <a:ext cx="183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Class label (male or female)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8597" y="5921367"/>
            <a:ext cx="21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Training dataset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4740758" y="1235392"/>
            <a:ext cx="423350" cy="32335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88951" y="2317349"/>
            <a:ext cx="183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Three features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4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9" y="244158"/>
            <a:ext cx="8686800" cy="1339850"/>
          </a:xfrm>
        </p:spPr>
        <p:txBody>
          <a:bodyPr>
            <a:normAutofit/>
          </a:bodyPr>
          <a:lstStyle/>
          <a:p>
            <a:r>
              <a:rPr lang="en-US" dirty="0"/>
              <a:t>Naïve Bayes </a:t>
            </a:r>
            <a:r>
              <a:rPr lang="en-US" dirty="0" smtClean="0"/>
              <a:t>Classifier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8" y="2700862"/>
            <a:ext cx="4875827" cy="1357731"/>
          </a:xfrm>
        </p:spPr>
        <p:txBody>
          <a:bodyPr/>
          <a:lstStyle/>
          <a:p>
            <a:r>
              <a:rPr lang="en-US" dirty="0" smtClean="0"/>
              <a:t>For each feature in each label</a:t>
            </a:r>
          </a:p>
          <a:p>
            <a:pPr lvl="1"/>
            <a:r>
              <a:rPr lang="en-US" dirty="0" smtClean="0"/>
              <a:t>Compute the </a:t>
            </a:r>
            <a:r>
              <a:rPr lang="en-US" b="1" i="1" dirty="0" smtClean="0">
                <a:solidFill>
                  <a:srgbClr val="0000FF"/>
                </a:solidFill>
              </a:rPr>
              <a:t>mean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0000FF"/>
                </a:solidFill>
              </a:rPr>
              <a:t>variance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 descr="Screen shot 2013-02-26 at 2.3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40" y="1693514"/>
            <a:ext cx="3177080" cy="303664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62769" y="3693611"/>
            <a:ext cx="8686800" cy="2627866"/>
            <a:chOff x="262769" y="3693611"/>
            <a:chExt cx="8686800" cy="2627866"/>
          </a:xfrm>
        </p:grpSpPr>
        <p:sp>
          <p:nvSpPr>
            <p:cNvPr id="7" name="Down Arrow 6"/>
            <p:cNvSpPr/>
            <p:nvPr/>
          </p:nvSpPr>
          <p:spPr>
            <a:xfrm>
              <a:off x="2598495" y="3693611"/>
              <a:ext cx="1109469" cy="118205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2769" y="4788074"/>
              <a:ext cx="8686800" cy="1533403"/>
              <a:chOff x="262769" y="4788074"/>
              <a:chExt cx="8686800" cy="1533403"/>
            </a:xfrm>
          </p:grpSpPr>
          <p:pic>
            <p:nvPicPr>
              <p:cNvPr id="6" name="Picture 5" descr="Screen shot 2013-02-26 at 2.47.37 A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769" y="4788074"/>
                <a:ext cx="8686800" cy="11303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934256" y="5921367"/>
                <a:ext cx="3415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800000"/>
                    </a:solidFill>
                  </a:rPr>
                  <a:t>That is the model (classifier)</a:t>
                </a:r>
                <a:endParaRPr lang="en-US" sz="2000" b="1" dirty="0">
                  <a:solidFill>
                    <a:srgbClr val="8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81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Bayes: Classify New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77" y="2780687"/>
            <a:ext cx="8037851" cy="1437557"/>
          </a:xfrm>
        </p:spPr>
        <p:txBody>
          <a:bodyPr>
            <a:normAutofit/>
          </a:bodyPr>
          <a:lstStyle/>
          <a:p>
            <a:r>
              <a:rPr lang="en-US" dirty="0" smtClean="0"/>
              <a:t>For each label </a:t>
            </a:r>
            <a:r>
              <a:rPr lang="en-US" dirty="0" smtClean="0">
                <a:sym typeface="Wingdings"/>
              </a:rPr>
              <a:t> Compute </a:t>
            </a:r>
            <a:r>
              <a:rPr lang="en-US" b="1" i="1" dirty="0" smtClean="0">
                <a:solidFill>
                  <a:srgbClr val="FF0000"/>
                </a:solidFill>
                <a:sym typeface="Wingdings"/>
              </a:rPr>
              <a:t>posterior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value</a:t>
            </a:r>
          </a:p>
          <a:p>
            <a:r>
              <a:rPr lang="en-US" dirty="0" smtClean="0">
                <a:sym typeface="Wingdings"/>
              </a:rPr>
              <a:t>The label with the largest posterior is the suggested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Male or female?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3053" y="4463963"/>
            <a:ext cx="8156575" cy="1594715"/>
            <a:chOff x="483053" y="4463963"/>
            <a:chExt cx="8156575" cy="1594715"/>
          </a:xfrm>
        </p:grpSpPr>
        <p:pic>
          <p:nvPicPr>
            <p:cNvPr id="9" name="Picture 8" descr="Screen shot 2013-02-26 at 2.53.2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53" y="4463963"/>
              <a:ext cx="8156575" cy="698500"/>
            </a:xfrm>
            <a:prstGeom prst="rect">
              <a:avLst/>
            </a:prstGeom>
          </p:spPr>
        </p:pic>
        <p:pic>
          <p:nvPicPr>
            <p:cNvPr id="10" name="Picture 9" descr="Screen shot 2013-02-26 at 2.53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11" y="5447541"/>
              <a:ext cx="7969637" cy="611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0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Bayes: Classify New Object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Male or female?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10" name="Picture 9" descr="Screen shot 2013-02-26 at 2.53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549671"/>
            <a:ext cx="7969637" cy="61113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37987" y="4389728"/>
            <a:ext cx="7923751" cy="1742984"/>
            <a:chOff x="900113" y="4452777"/>
            <a:chExt cx="7923751" cy="1742984"/>
          </a:xfrm>
        </p:grpSpPr>
        <p:sp>
          <p:nvSpPr>
            <p:cNvPr id="11" name="TextBox 10"/>
            <p:cNvSpPr txBox="1"/>
            <p:nvPr/>
          </p:nvSpPr>
          <p:spPr>
            <a:xfrm>
              <a:off x="900113" y="4452777"/>
              <a:ext cx="792375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&gt;&gt; evidence: </a:t>
              </a:r>
              <a:r>
                <a:rPr lang="en-US" dirty="0" smtClean="0"/>
                <a:t>Can be ignored since it is the same constant for all labels</a:t>
              </a:r>
            </a:p>
            <a:p>
              <a:endParaRPr lang="en-US" dirty="0"/>
            </a:p>
            <a:p>
              <a:r>
                <a:rPr lang="en-US" b="1" dirty="0" smtClean="0">
                  <a:solidFill>
                    <a:srgbClr val="800000"/>
                  </a:solidFill>
                </a:rPr>
                <a:t>&gt;&gt; P(label): </a:t>
              </a:r>
              <a:r>
                <a:rPr lang="en-US" dirty="0" smtClean="0"/>
                <a:t>% of training points with this label </a:t>
              </a:r>
            </a:p>
            <a:p>
              <a:endParaRPr lang="en-US" dirty="0"/>
            </a:p>
            <a:p>
              <a:r>
                <a:rPr lang="en-US" b="1" dirty="0" smtClean="0">
                  <a:solidFill>
                    <a:srgbClr val="800000"/>
                  </a:solidFill>
                </a:rPr>
                <a:t>&gt;&gt; p(</a:t>
              </a:r>
              <a:r>
                <a:rPr lang="en-US" b="1" dirty="0" err="1" smtClean="0">
                  <a:solidFill>
                    <a:srgbClr val="800000"/>
                  </a:solidFill>
                </a:rPr>
                <a:t>feature|label</a:t>
              </a:r>
              <a:r>
                <a:rPr lang="en-US" b="1" dirty="0" smtClean="0">
                  <a:solidFill>
                    <a:srgbClr val="800000"/>
                  </a:solidFill>
                </a:rPr>
                <a:t>) </a:t>
              </a:r>
              <a:r>
                <a:rPr lang="en-US" dirty="0" smtClean="0"/>
                <a:t>=                                                , f is feature </a:t>
              </a:r>
              <a:r>
                <a:rPr lang="en-US" dirty="0" smtClean="0"/>
                <a:t>value in sample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29416" y="5398113"/>
              <a:ext cx="2679700" cy="797648"/>
              <a:chOff x="3229416" y="5398113"/>
              <a:chExt cx="2679700" cy="797648"/>
            </a:xfrm>
          </p:grpSpPr>
          <p:pic>
            <p:nvPicPr>
              <p:cNvPr id="12" name="Picture 11" descr="Screen shot 2013-02-26 at 3.05.48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416" y="5408361"/>
                <a:ext cx="2679700" cy="7874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953000" y="5398113"/>
                <a:ext cx="2744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25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&amp;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of Artificial Intelligence (AI)</a:t>
            </a:r>
            <a:endParaRPr lang="en-US" dirty="0"/>
          </a:p>
          <a:p>
            <a:r>
              <a:rPr lang="en-US" dirty="0" smtClean="0"/>
              <a:t>Lots of related fields and applications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Biology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Marketing and Sales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2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90" y="3503821"/>
            <a:ext cx="7852734" cy="2569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Bayes: Classify New Object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Male or female?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3" name="Picture 2" descr="Screen shot 2013-02-26 at 3.09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" y="3671838"/>
            <a:ext cx="6070600" cy="977900"/>
          </a:xfrm>
          <a:prstGeom prst="rect">
            <a:avLst/>
          </a:prstGeom>
        </p:spPr>
      </p:pic>
      <p:pic>
        <p:nvPicPr>
          <p:cNvPr id="6" name="Picture 5" descr="Screen shot 2013-02-26 at 3.09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8" y="4829627"/>
            <a:ext cx="706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90" y="3503821"/>
            <a:ext cx="7852734" cy="2569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Bayes: Classify New Object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Male or female?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10" name="Picture 9" descr="Screen shot 2013-02-26 at 3.11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7" y="3765671"/>
            <a:ext cx="7035800" cy="1549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8717" y="5633330"/>
            <a:ext cx="46852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00FF"/>
                </a:solidFill>
              </a:rPr>
              <a:t>The sample is predicted to be female</a:t>
            </a:r>
            <a:endParaRPr lang="en-US" sz="2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3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26" y="1941701"/>
            <a:ext cx="7617749" cy="4123820"/>
          </a:xfrm>
        </p:spPr>
        <p:txBody>
          <a:bodyPr/>
          <a:lstStyle/>
          <a:p>
            <a:r>
              <a:rPr lang="en-US" dirty="0" smtClean="0"/>
              <a:t>How to implement Naïve Bayes as a map-reduce job?</a:t>
            </a:r>
          </a:p>
          <a:p>
            <a:endParaRPr lang="en-US" dirty="0"/>
          </a:p>
          <a:p>
            <a:r>
              <a:rPr lang="en-US" dirty="0" smtClean="0"/>
              <a:t>Part of project 4…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14" y="2883036"/>
            <a:ext cx="2957248" cy="2416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73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Frequent Pattern Mining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854105"/>
            <a:ext cx="5909348" cy="43505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charset="0"/>
              </a:rPr>
              <a:t>Very common problem in Market-Basket </a:t>
            </a:r>
            <a:r>
              <a:rPr lang="en-US" sz="2000" dirty="0" smtClean="0">
                <a:latin typeface="Century Gothic" charset="0"/>
              </a:rPr>
              <a:t>applications</a:t>
            </a:r>
          </a:p>
          <a:p>
            <a:endParaRPr lang="en-US" sz="2000" dirty="0">
              <a:latin typeface="Century Gothic" charset="0"/>
            </a:endParaRPr>
          </a:p>
          <a:p>
            <a:r>
              <a:rPr lang="en-US" sz="2000" dirty="0">
                <a:latin typeface="Century Gothic" charset="0"/>
              </a:rPr>
              <a:t>Given a set of items I ={milk, bread, jelly, …</a:t>
            </a:r>
            <a:r>
              <a:rPr lang="en-US" sz="2000" dirty="0" smtClean="0">
                <a:latin typeface="Century Gothic" charset="0"/>
              </a:rPr>
              <a:t>}</a:t>
            </a:r>
          </a:p>
          <a:p>
            <a:endParaRPr lang="en-US" sz="2000" dirty="0">
              <a:latin typeface="Century Gothic" charset="0"/>
            </a:endParaRPr>
          </a:p>
          <a:p>
            <a:r>
              <a:rPr lang="en-US" sz="2000" dirty="0">
                <a:latin typeface="Century Gothic" charset="0"/>
              </a:rPr>
              <a:t>Given a set of transactions where each transaction contains subset of items</a:t>
            </a:r>
          </a:p>
          <a:p>
            <a:pPr lvl="1"/>
            <a:r>
              <a:rPr lang="en-US" sz="1800" dirty="0">
                <a:latin typeface="Century Gothic" charset="0"/>
              </a:rPr>
              <a:t>t1 = {milk, bread, water}</a:t>
            </a:r>
          </a:p>
          <a:p>
            <a:pPr lvl="1"/>
            <a:r>
              <a:rPr lang="en-US" sz="1800" dirty="0">
                <a:latin typeface="Century Gothic" charset="0"/>
              </a:rPr>
              <a:t>t2 = {milk, nuts, butter, rice}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91A07-4E48-3341-8FB5-F4AC5AAB1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9" name="Picture 8" descr="Screen shot 2013-02-26 at 1.4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48" y="2755251"/>
            <a:ext cx="2290909" cy="2383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29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Frequent Pattern Mining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33519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entury Gothic" charset="0"/>
              </a:rPr>
              <a:t>Given </a:t>
            </a:r>
            <a:r>
              <a:rPr lang="en-US" sz="2000" dirty="0">
                <a:latin typeface="Century Gothic" charset="0"/>
              </a:rPr>
              <a:t>a set of items I ={milk, bread, jelly, …}</a:t>
            </a:r>
          </a:p>
          <a:p>
            <a:r>
              <a:rPr lang="en-US" sz="2000" dirty="0">
                <a:latin typeface="Century Gothic" charset="0"/>
              </a:rPr>
              <a:t>Given a set of transactions where each transaction contains subset of items</a:t>
            </a:r>
          </a:p>
          <a:p>
            <a:pPr lvl="1"/>
            <a:r>
              <a:rPr lang="en-US" sz="1800" dirty="0">
                <a:latin typeface="Century Gothic" charset="0"/>
              </a:rPr>
              <a:t>t1 = {milk, bread, water}</a:t>
            </a:r>
          </a:p>
          <a:p>
            <a:pPr lvl="1"/>
            <a:r>
              <a:rPr lang="en-US" sz="1800" dirty="0">
                <a:latin typeface="Century Gothic" charset="0"/>
              </a:rPr>
              <a:t>t2 = {milk, nuts, butter, rice}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91A07-4E48-3341-8FB5-F4AC5AAB18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95521" y="3996319"/>
            <a:ext cx="6918325" cy="1758950"/>
            <a:chOff x="588551" y="4638153"/>
            <a:chExt cx="6918737" cy="1759472"/>
          </a:xfrm>
        </p:grpSpPr>
        <p:sp>
          <p:nvSpPr>
            <p:cNvPr id="5" name="Rectangle 4"/>
            <p:cNvSpPr/>
            <p:nvPr/>
          </p:nvSpPr>
          <p:spPr>
            <a:xfrm>
              <a:off x="588551" y="4638153"/>
              <a:ext cx="6918289" cy="748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/>
                <a:t>What are the </a:t>
              </a:r>
              <a:r>
                <a:rPr lang="en-US" sz="2000" b="1" dirty="0" err="1"/>
                <a:t>itemsets</a:t>
              </a:r>
              <a:r>
                <a:rPr lang="en-US" sz="2000" b="1" dirty="0"/>
                <a:t> frequently sold together ??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297172" y="5216174"/>
              <a:ext cx="295293" cy="8511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041" name="TextBox 7"/>
            <p:cNvSpPr txBox="1">
              <a:spLocks noChangeArrowheads="1"/>
            </p:cNvSpPr>
            <p:nvPr/>
          </p:nvSpPr>
          <p:spPr bwMode="auto">
            <a:xfrm>
              <a:off x="1584325" y="6027738"/>
              <a:ext cx="59229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800000"/>
                  </a:solidFill>
                </a:rPr>
                <a:t>% of transactions in which the itemset appears &gt;= </a:t>
              </a:r>
              <a:r>
                <a:rPr lang="en-US" sz="1800" b="1">
                  <a:solidFill>
                    <a:srgbClr val="800000"/>
                  </a:solidFill>
                  <a:latin typeface="Lucida Grande" charset="0"/>
                  <a:cs typeface="Lucida Grande" charset="0"/>
                </a:rPr>
                <a:t>α</a:t>
              </a:r>
              <a:r>
                <a:rPr lang="en-US" sz="1800" b="1">
                  <a:solidFill>
                    <a:srgbClr val="80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80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pPr>
              <a:defRPr/>
            </a:pPr>
            <a:fld id="{DE6F1FC8-C484-E646-88DF-C3A1A5E625B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5059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29" y="1752600"/>
            <a:ext cx="4971992" cy="2087967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279400" y="4036007"/>
            <a:ext cx="574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Assume </a:t>
            </a:r>
            <a:r>
              <a:rPr lang="en-US" sz="1800" b="1">
                <a:solidFill>
                  <a:srgbClr val="800000"/>
                </a:solidFill>
                <a:latin typeface="Lucida Grande" charset="0"/>
                <a:cs typeface="Lucida Grande" charset="0"/>
              </a:rPr>
              <a:t>α</a:t>
            </a:r>
            <a:r>
              <a:rPr lang="en-US" sz="1800" b="1">
                <a:solidFill>
                  <a:srgbClr val="800000"/>
                </a:solidFill>
              </a:rPr>
              <a:t>  = 60%, what are the frequent itemsets</a:t>
            </a:r>
          </a:p>
        </p:txBody>
      </p:sp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25383" y="4561110"/>
            <a:ext cx="8229600" cy="13017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entury Gothic" charset="0"/>
              </a:rPr>
              <a:t>{Bread}  </a:t>
            </a:r>
            <a:r>
              <a:rPr lang="en-US" sz="1800" dirty="0">
                <a:latin typeface="Century Gothic" charset="0"/>
                <a:sym typeface="Wingdings" charset="0"/>
              </a:rPr>
              <a:t> 80%</a:t>
            </a:r>
          </a:p>
          <a:p>
            <a:r>
              <a:rPr lang="en-US" sz="1800" dirty="0">
                <a:latin typeface="Century Gothic" charset="0"/>
                <a:sym typeface="Wingdings" charset="0"/>
              </a:rPr>
              <a:t>{</a:t>
            </a:r>
            <a:r>
              <a:rPr lang="en-US" sz="1800" dirty="0" err="1">
                <a:latin typeface="Century Gothic" charset="0"/>
                <a:sym typeface="Wingdings" charset="0"/>
              </a:rPr>
              <a:t>PeanutButter</a:t>
            </a:r>
            <a:r>
              <a:rPr lang="en-US" sz="1800" dirty="0">
                <a:latin typeface="Century Gothic" charset="0"/>
                <a:sym typeface="Wingdings" charset="0"/>
              </a:rPr>
              <a:t>}  60%</a:t>
            </a:r>
          </a:p>
          <a:p>
            <a:r>
              <a:rPr lang="en-US" sz="1800" dirty="0">
                <a:latin typeface="Century Gothic" charset="0"/>
                <a:sym typeface="Wingdings" charset="0"/>
              </a:rPr>
              <a:t>{Bread, </a:t>
            </a:r>
            <a:r>
              <a:rPr lang="en-US" sz="1800" dirty="0" err="1">
                <a:latin typeface="Century Gothic" charset="0"/>
                <a:sym typeface="Wingdings" charset="0"/>
              </a:rPr>
              <a:t>PeanutButter</a:t>
            </a:r>
            <a:r>
              <a:rPr lang="en-US" sz="1800" dirty="0">
                <a:latin typeface="Century Gothic" charset="0"/>
                <a:sym typeface="Wingdings" charset="0"/>
              </a:rPr>
              <a:t>}  60%</a:t>
            </a:r>
            <a:endParaRPr lang="en-US" sz="1600" dirty="0">
              <a:latin typeface="Century Gothic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38883" y="4761605"/>
            <a:ext cx="4394200" cy="703263"/>
            <a:chOff x="2493963" y="5194300"/>
            <a:chExt cx="4394200" cy="703263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493963" y="5194300"/>
              <a:ext cx="2341562" cy="249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208338" y="5443538"/>
              <a:ext cx="1627187" cy="136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946525" y="5443538"/>
              <a:ext cx="889000" cy="4540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066" name="TextBox 16"/>
            <p:cNvSpPr txBox="1">
              <a:spLocks noChangeArrowheads="1"/>
            </p:cNvSpPr>
            <p:nvPr/>
          </p:nvSpPr>
          <p:spPr bwMode="auto">
            <a:xfrm>
              <a:off x="4835525" y="5259388"/>
              <a:ext cx="20526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/>
                <a:t>called “</a:t>
              </a:r>
              <a:r>
                <a:rPr lang="en-US" altLang="ja-JP" sz="1800" b="1" i="1" dirty="0">
                  <a:solidFill>
                    <a:srgbClr val="0000FF"/>
                  </a:solidFill>
                </a:rPr>
                <a:t>Support</a:t>
              </a:r>
              <a:r>
                <a:rPr lang="en-US" sz="1800" b="1" dirty="0"/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25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How to find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082675"/>
          </a:xfrm>
        </p:spPr>
        <p:txBody>
          <a:bodyPr>
            <a:normAutofit fontScale="92500"/>
          </a:bodyPr>
          <a:lstStyle/>
          <a:p>
            <a:r>
              <a:rPr lang="en-US" b="1">
                <a:solidFill>
                  <a:srgbClr val="800000"/>
                </a:solidFill>
                <a:latin typeface="Century Gothic" charset="0"/>
              </a:rPr>
              <a:t>Naïve Approach </a:t>
            </a:r>
          </a:p>
          <a:p>
            <a:pPr lvl="1"/>
            <a:r>
              <a:rPr lang="en-US">
                <a:latin typeface="Century Gothic" charset="0"/>
              </a:rPr>
              <a:t>Enumerate all possible itemsets and then count each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2636-DE6E-774C-BF84-04BFCC8F1F1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6084" name="Picture 3" descr="lat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716213"/>
            <a:ext cx="3703638" cy="380365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697288" y="3582988"/>
            <a:ext cx="862012" cy="12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4524375" y="3297238"/>
            <a:ext cx="3011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All possible itemsets of size 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0625" y="4438650"/>
            <a:ext cx="862013" cy="125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4559300" y="4152900"/>
            <a:ext cx="3011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All possible itemsets of size 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65550" y="5373688"/>
            <a:ext cx="860425" cy="12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90" name="TextBox 11"/>
          <p:cNvSpPr txBox="1">
            <a:spLocks noChangeArrowheads="1"/>
          </p:cNvSpPr>
          <p:nvPr/>
        </p:nvSpPr>
        <p:spPr bwMode="auto">
          <a:xfrm>
            <a:off x="4592638" y="5087938"/>
            <a:ext cx="3011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All possible itemsets of size 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79650" y="6154738"/>
            <a:ext cx="2381250" cy="20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92" name="TextBox 13"/>
          <p:cNvSpPr txBox="1">
            <a:spLocks noChangeArrowheads="1"/>
          </p:cNvSpPr>
          <p:nvPr/>
        </p:nvSpPr>
        <p:spPr bwMode="auto">
          <a:xfrm>
            <a:off x="4625975" y="5868988"/>
            <a:ext cx="3011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All possible itemsets of size 4</a:t>
            </a:r>
          </a:p>
        </p:txBody>
      </p:sp>
    </p:spTree>
    <p:extLst>
      <p:ext uri="{BB962C8B-B14F-4D97-AF65-F5344CB8AC3E}">
        <p14:creationId xmlns:p14="http://schemas.microsoft.com/office/powerpoint/2010/main" val="29242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 we optimize??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F2E0F-7FF0-0D40-BE0F-4EE2278688C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7107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651000"/>
            <a:ext cx="4260171" cy="1788205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279400" y="3574949"/>
            <a:ext cx="574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Assume </a:t>
            </a:r>
            <a:r>
              <a:rPr lang="en-US" sz="1800" b="1">
                <a:solidFill>
                  <a:srgbClr val="800000"/>
                </a:solidFill>
                <a:latin typeface="Lucida Grande" charset="0"/>
                <a:cs typeface="Lucida Grande" charset="0"/>
              </a:rPr>
              <a:t>α</a:t>
            </a:r>
            <a:r>
              <a:rPr lang="en-US" sz="1800" b="1">
                <a:solidFill>
                  <a:srgbClr val="800000"/>
                </a:solidFill>
              </a:rPr>
              <a:t>  = 60%, what are the frequent itemsets</a:t>
            </a:r>
          </a:p>
        </p:txBody>
      </p:sp>
      <p:sp>
        <p:nvSpPr>
          <p:cNvPr id="47109" name="Content Placeholder 2"/>
          <p:cNvSpPr>
            <a:spLocks noGrp="1"/>
          </p:cNvSpPr>
          <p:nvPr>
            <p:ph idx="1"/>
          </p:nvPr>
        </p:nvSpPr>
        <p:spPr>
          <a:xfrm>
            <a:off x="279400" y="3971171"/>
            <a:ext cx="8229600" cy="13017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entury Gothic" charset="0"/>
              </a:rPr>
              <a:t>{Bread}  </a:t>
            </a:r>
            <a:r>
              <a:rPr lang="en-US" sz="1800" dirty="0">
                <a:latin typeface="Century Gothic" charset="0"/>
                <a:sym typeface="Wingdings" charset="0"/>
              </a:rPr>
              <a:t> 80%</a:t>
            </a:r>
          </a:p>
          <a:p>
            <a:r>
              <a:rPr lang="en-US" sz="1800" dirty="0">
                <a:latin typeface="Century Gothic" charset="0"/>
                <a:sym typeface="Wingdings" charset="0"/>
              </a:rPr>
              <a:t>{</a:t>
            </a:r>
            <a:r>
              <a:rPr lang="en-US" sz="1800" dirty="0" err="1">
                <a:latin typeface="Century Gothic" charset="0"/>
                <a:sym typeface="Wingdings" charset="0"/>
              </a:rPr>
              <a:t>PeanutButter</a:t>
            </a:r>
            <a:r>
              <a:rPr lang="en-US" sz="1800" dirty="0">
                <a:latin typeface="Century Gothic" charset="0"/>
                <a:sym typeface="Wingdings" charset="0"/>
              </a:rPr>
              <a:t>}  60%</a:t>
            </a:r>
          </a:p>
          <a:p>
            <a:r>
              <a:rPr lang="en-US" sz="1800" dirty="0">
                <a:latin typeface="Century Gothic" charset="0"/>
                <a:sym typeface="Wingdings" charset="0"/>
              </a:rPr>
              <a:t>{Bread, </a:t>
            </a:r>
            <a:r>
              <a:rPr lang="en-US" sz="1800" dirty="0" err="1">
                <a:latin typeface="Century Gothic" charset="0"/>
                <a:sym typeface="Wingdings" charset="0"/>
              </a:rPr>
              <a:t>PeanutButter</a:t>
            </a:r>
            <a:r>
              <a:rPr lang="en-US" sz="1800" dirty="0">
                <a:latin typeface="Century Gothic" charset="0"/>
                <a:sym typeface="Wingdings" charset="0"/>
              </a:rPr>
              <a:t>}  60%</a:t>
            </a:r>
            <a:endParaRPr lang="en-US" sz="1600" dirty="0">
              <a:latin typeface="Century Gothic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93963" y="4089299"/>
            <a:ext cx="2341562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8338" y="4340124"/>
            <a:ext cx="1627187" cy="134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46525" y="4340124"/>
            <a:ext cx="889000" cy="452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13" name="TextBox 16"/>
          <p:cNvSpPr txBox="1">
            <a:spLocks noChangeArrowheads="1"/>
          </p:cNvSpPr>
          <p:nvPr/>
        </p:nvSpPr>
        <p:spPr bwMode="auto">
          <a:xfrm>
            <a:off x="4835525" y="4154386"/>
            <a:ext cx="205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called “</a:t>
            </a:r>
            <a:r>
              <a:rPr lang="en-US" altLang="ja-JP" sz="1800" b="1" i="1">
                <a:solidFill>
                  <a:srgbClr val="0000FF"/>
                </a:solidFill>
              </a:rPr>
              <a:t>Support</a:t>
            </a:r>
            <a:r>
              <a:rPr lang="en-US" sz="1800" b="1"/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6643" y="5296755"/>
            <a:ext cx="6565650" cy="986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solidFill>
                  <a:schemeClr val="tx1"/>
                </a:solidFill>
              </a:rPr>
              <a:t>Property</a:t>
            </a:r>
          </a:p>
          <a:p>
            <a:pPr>
              <a:defRPr/>
            </a:pPr>
            <a:r>
              <a:rPr lang="en-US" i="1" dirty="0">
                <a:solidFill>
                  <a:srgbClr val="FF0000"/>
                </a:solidFill>
              </a:rPr>
              <a:t>For </a:t>
            </a:r>
            <a:r>
              <a:rPr lang="en-US" i="1" dirty="0" err="1">
                <a:solidFill>
                  <a:srgbClr val="FF0000"/>
                </a:solidFill>
              </a:rPr>
              <a:t>itemset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S={X, Y, Z, …} </a:t>
            </a:r>
            <a:r>
              <a:rPr lang="en-US" i="1" dirty="0">
                <a:solidFill>
                  <a:srgbClr val="FF0000"/>
                </a:solidFill>
              </a:rPr>
              <a:t>of size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 to be frequent, all its subsets of size</a:t>
            </a:r>
            <a:r>
              <a:rPr lang="en-US" i="1" dirty="0">
                <a:solidFill>
                  <a:srgbClr val="0000FF"/>
                </a:solidFill>
              </a:rPr>
              <a:t> n-1</a:t>
            </a:r>
            <a:r>
              <a:rPr lang="en-US" i="1" dirty="0">
                <a:solidFill>
                  <a:srgbClr val="FF0000"/>
                </a:solidFill>
              </a:rPr>
              <a:t> must be frequent as well</a:t>
            </a:r>
          </a:p>
        </p:txBody>
      </p:sp>
    </p:spTree>
    <p:extLst>
      <p:ext uri="{BB962C8B-B14F-4D97-AF65-F5344CB8AC3E}">
        <p14:creationId xmlns:p14="http://schemas.microsoft.com/office/powerpoint/2010/main" val="41014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Arial" charset="0"/>
              </a:rPr>
              <a:t>Apriori</a:t>
            </a:r>
            <a:r>
              <a:rPr lang="en-US" dirty="0" smtClean="0">
                <a:latin typeface="Arial" charset="0"/>
              </a:rPr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752600"/>
            <a:ext cx="8459787" cy="2949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Executes in </a:t>
            </a:r>
            <a:r>
              <a:rPr lang="en-US" sz="2000" b="1" dirty="0" smtClean="0">
                <a:solidFill>
                  <a:srgbClr val="0000FF"/>
                </a:solidFill>
              </a:rPr>
              <a:t>scans (iterations), </a:t>
            </a:r>
            <a:r>
              <a:rPr lang="en-US" sz="2000" b="1" dirty="0" smtClean="0">
                <a:solidFill>
                  <a:srgbClr val="0000FF"/>
                </a:solidFill>
              </a:rPr>
              <a:t>each scan has two phases</a:t>
            </a:r>
          </a:p>
          <a:p>
            <a:pPr lvl="1">
              <a:defRPr/>
            </a:pPr>
            <a:r>
              <a:rPr lang="en-US" sz="1800" dirty="0" smtClean="0"/>
              <a:t>Given a list of candidate </a:t>
            </a:r>
            <a:r>
              <a:rPr lang="en-US" sz="1800" dirty="0" err="1" smtClean="0"/>
              <a:t>itemsets</a:t>
            </a:r>
            <a:r>
              <a:rPr lang="en-US" sz="1800" dirty="0" smtClean="0"/>
              <a:t> of size n, count their appearance and find frequent ones</a:t>
            </a:r>
          </a:p>
          <a:p>
            <a:pPr lvl="1">
              <a:defRPr/>
            </a:pPr>
            <a:r>
              <a:rPr lang="en-US" sz="1800" dirty="0" smtClean="0"/>
              <a:t>From the frequent ones generate candidates of size n+1 </a:t>
            </a:r>
            <a:r>
              <a:rPr lang="en-US" sz="1800" i="1" dirty="0" smtClean="0">
                <a:solidFill>
                  <a:srgbClr val="800000"/>
                </a:solidFill>
              </a:rPr>
              <a:t>(previous property must hold) </a:t>
            </a:r>
            <a:endParaRPr lang="en-US" sz="1800" i="1" dirty="0">
              <a:solidFill>
                <a:srgbClr val="800000"/>
              </a:solidFill>
            </a:endParaRPr>
          </a:p>
          <a:p>
            <a:pPr lvl="2">
              <a:defRPr/>
            </a:pPr>
            <a:r>
              <a:rPr lang="en-US" sz="1600" dirty="0" smtClean="0">
                <a:solidFill>
                  <a:srgbClr val="800000"/>
                </a:solidFill>
              </a:rPr>
              <a:t>All subsets of size n must be frequent to be a candidate </a:t>
            </a:r>
            <a:endParaRPr lang="en-US" sz="1600" dirty="0" smtClean="0">
              <a:solidFill>
                <a:srgbClr val="800000"/>
              </a:solidFill>
            </a:endParaRPr>
          </a:p>
          <a:p>
            <a:pPr lvl="1">
              <a:defRPr/>
            </a:pPr>
            <a:r>
              <a:rPr lang="en-US" sz="1800" dirty="0" smtClean="0"/>
              <a:t>Start the algorithm where n =1, then repeat</a:t>
            </a:r>
          </a:p>
          <a:p>
            <a:pPr marL="114300" indent="0">
              <a:buFont typeface="Arial" charset="0"/>
              <a:buNone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3C6A9-54DE-9242-97FC-55E632C70B7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9624" y="4494811"/>
            <a:ext cx="5012119" cy="1020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Use the property reduce the number of </a:t>
            </a:r>
            <a:r>
              <a:rPr lang="en-US" dirty="0" err="1"/>
              <a:t>itemsets</a:t>
            </a:r>
            <a:r>
              <a:rPr lang="en-US" dirty="0"/>
              <a:t> to check</a:t>
            </a:r>
          </a:p>
        </p:txBody>
      </p:sp>
    </p:spTree>
    <p:extLst>
      <p:ext uri="{BB962C8B-B14F-4D97-AF65-F5344CB8AC3E}">
        <p14:creationId xmlns:p14="http://schemas.microsoft.com/office/powerpoint/2010/main" val="161838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Arial" charset="0"/>
              </a:rPr>
              <a:t>Apriori</a:t>
            </a:r>
            <a:r>
              <a:rPr lang="en-US" dirty="0" smtClean="0">
                <a:latin typeface="Arial" charset="0"/>
              </a:rPr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5790E-DB2C-814F-BC95-E9114BE7565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9155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804988"/>
            <a:ext cx="5321595" cy="437393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80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24" y="1987611"/>
            <a:ext cx="7345363" cy="3931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Clustering Techniques</a:t>
            </a:r>
          </a:p>
          <a:p>
            <a:r>
              <a:rPr lang="en-US" dirty="0" smtClean="0"/>
              <a:t>Classification Algorithms</a:t>
            </a:r>
          </a:p>
          <a:p>
            <a:r>
              <a:rPr lang="en-US" dirty="0" smtClean="0"/>
              <a:t>Association Rules</a:t>
            </a:r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Statistical libraries (Regression, SVM, …)</a:t>
            </a:r>
          </a:p>
          <a:p>
            <a:r>
              <a:rPr lang="en-US" dirty="0" smtClean="0"/>
              <a:t>Others…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1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Arial" charset="0"/>
              </a:rPr>
              <a:t>Apriori</a:t>
            </a:r>
            <a:r>
              <a:rPr lang="en-US" dirty="0" smtClean="0">
                <a:latin typeface="Arial" charset="0"/>
              </a:rPr>
              <a:t> Example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BC7BC-7930-F345-B4B4-D57936E51A4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0179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882775"/>
            <a:ext cx="7064375" cy="44735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910138" y="2824163"/>
            <a:ext cx="714375" cy="1111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91113" y="2976563"/>
            <a:ext cx="533400" cy="3683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62538" y="3962400"/>
            <a:ext cx="714375" cy="1111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62538" y="4092575"/>
            <a:ext cx="533400" cy="3698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91113" y="4795838"/>
            <a:ext cx="714375" cy="1111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62538" y="5175250"/>
            <a:ext cx="533400" cy="3683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2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FPM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26" y="1941701"/>
            <a:ext cx="7617749" cy="613169"/>
          </a:xfrm>
        </p:spPr>
        <p:txBody>
          <a:bodyPr/>
          <a:lstStyle/>
          <a:p>
            <a:r>
              <a:rPr lang="en-US" dirty="0" smtClean="0"/>
              <a:t>How to implement FMP as  map-reduce jobs?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76" y="2780841"/>
            <a:ext cx="2957248" cy="2416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20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Apache Mahout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0" y="1868705"/>
            <a:ext cx="7734535" cy="56937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http://mahout.apache.org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 descr="Screen shot 2013-02-26 at 3.23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9" y="2589785"/>
            <a:ext cx="8368490" cy="33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8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Screen shot 2013-02-26 at 12.1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0" y="1853123"/>
            <a:ext cx="7147528" cy="41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8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Context…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02" y="1778458"/>
            <a:ext cx="1141394" cy="1141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2" y="1924448"/>
            <a:ext cx="1506355" cy="995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14" y="3065843"/>
            <a:ext cx="1268348" cy="9635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130" y="4275599"/>
            <a:ext cx="3711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--Efficient in analyzing/mining data</a:t>
            </a:r>
          </a:p>
          <a:p>
            <a:r>
              <a:rPr lang="en-US" dirty="0" smtClean="0"/>
              <a:t>--Do not scale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67598" y="2074013"/>
            <a:ext cx="3685624" cy="2833318"/>
            <a:chOff x="4967598" y="2074013"/>
            <a:chExt cx="3685624" cy="28333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7793" y="2074013"/>
              <a:ext cx="3284613" cy="13422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67598" y="4261000"/>
              <a:ext cx="3685624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--Efficient in managing big data</a:t>
              </a:r>
            </a:p>
            <a:p>
              <a:r>
                <a:rPr lang="en-US" dirty="0" smtClean="0"/>
                <a:t>--Does not analyze or mine the data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158297" y="5284930"/>
            <a:ext cx="5255380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How to integrate these two worlds together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008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Going Research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1" y="4459179"/>
            <a:ext cx="3724653" cy="821222"/>
          </a:xfrm>
          <a:solidFill>
            <a:srgbClr val="FFFFE9"/>
          </a:solidFill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Ricardo (VLDB’10): Integrating Hadoop and R using </a:t>
            </a:r>
            <a:r>
              <a:rPr lang="en-US" sz="2000" dirty="0" err="1" smtClean="0">
                <a:solidFill>
                  <a:srgbClr val="0000FF"/>
                </a:solidFill>
              </a:rPr>
              <a:t>Jaql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Screen shot 2013-02-26 at 12.58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4" y="1864508"/>
            <a:ext cx="4461033" cy="25152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757368" y="1711528"/>
            <a:ext cx="4088797" cy="3721274"/>
            <a:chOff x="4757368" y="1711528"/>
            <a:chExt cx="4088797" cy="3721274"/>
          </a:xfrm>
        </p:grpSpPr>
        <p:pic>
          <p:nvPicPr>
            <p:cNvPr id="6" name="Picture 5" descr="Screen shot 2013-02-26 at 12.58.0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1711528"/>
              <a:ext cx="3893165" cy="274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757368" y="4538583"/>
              <a:ext cx="4088797" cy="894219"/>
            </a:xfrm>
            <a:prstGeom prst="rect">
              <a:avLst/>
            </a:prstGeom>
            <a:solidFill>
              <a:srgbClr val="FFFFE9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ts val="2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79438" indent="-228600" algn="l" defTabSz="914400" rtl="0" eaLnBrk="1" latinLnBrk="0" hangingPunct="1">
                <a:spcBef>
                  <a:spcPts val="6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08038" indent="-228600" algn="l" defTabSz="914400" rtl="0" eaLnBrk="1" latinLnBrk="0" hangingPunct="1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36638" indent="-228600" algn="l" defTabSz="914400" rtl="0" eaLnBrk="1" latinLnBrk="0" hangingPunct="1">
                <a:spcBef>
                  <a:spcPts val="6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65238" indent="-228600" algn="l" defTabSz="914400" rtl="0" eaLnBrk="1" latinLnBrk="0" hangingPunct="1">
                <a:spcBef>
                  <a:spcPts val="6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485900" indent="-228600" algn="l" defTabSz="914400" rtl="0" eaLnBrk="1" latinLnBrk="0" hangingPunct="1">
                <a:spcBef>
                  <a:spcPct val="200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712913" indent="-228600" algn="l" defTabSz="914400" rtl="0" eaLnBrk="1" latinLnBrk="0" hangingPunct="1">
                <a:spcBef>
                  <a:spcPct val="20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947863" indent="-228600" algn="l" defTabSz="914400" rtl="0" eaLnBrk="1" latinLnBrk="0" hangingPunct="1">
                <a:spcBef>
                  <a:spcPct val="20000"/>
                </a:spcBef>
                <a:buClr>
                  <a:schemeClr val="bg2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174875" indent="-228600" algn="l" defTabSz="914400" rtl="0" eaLnBrk="1" latinLnBrk="0" hangingPunct="1">
                <a:spcBef>
                  <a:spcPct val="20000"/>
                </a:spcBef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US" sz="2000" dirty="0" err="1" smtClean="0">
                  <a:solidFill>
                    <a:srgbClr val="0000FF"/>
                  </a:solidFill>
                </a:rPr>
                <a:t>Haloop</a:t>
              </a:r>
              <a:r>
                <a:rPr lang="en-US" sz="2000" dirty="0" smtClean="0">
                  <a:solidFill>
                    <a:srgbClr val="0000FF"/>
                  </a:solidFill>
                </a:rPr>
                <a:t> (SIGMOD’10): Supporting iterative processing in Hadoop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3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34" y="1824907"/>
            <a:ext cx="6262663" cy="42406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Apache Mahout</a:t>
            </a:r>
          </a:p>
          <a:p>
            <a:pPr lvl="1"/>
            <a:r>
              <a:rPr lang="en-US" dirty="0" smtClean="0"/>
              <a:t>Open-source package on Hadoop for data mining and machine learning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Revolution R (R-Hadoop)</a:t>
            </a:r>
          </a:p>
          <a:p>
            <a:pPr lvl="1"/>
            <a:r>
              <a:rPr lang="en-US" dirty="0" smtClean="0"/>
              <a:t>Extensions to R package to run on Hadoop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Mahou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1737312"/>
            <a:ext cx="136525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82" y="4820921"/>
            <a:ext cx="3048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5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829008"/>
            <a:ext cx="7345362" cy="1339850"/>
          </a:xfrm>
        </p:spPr>
        <p:txBody>
          <a:bodyPr/>
          <a:lstStyle/>
          <a:p>
            <a:r>
              <a:rPr lang="en-US" dirty="0" smtClean="0"/>
              <a:t>Apache Mahout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32" y="2949866"/>
            <a:ext cx="5232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4474</TotalTime>
  <Words>1387</Words>
  <Application>Microsoft Macintosh PowerPoint</Application>
  <PresentationFormat>On-screen Show (4:3)</PresentationFormat>
  <Paragraphs>260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Capital</vt:lpstr>
      <vt:lpstr>CS525: Special Topics in DBs Large-Scale Data Management </vt:lpstr>
      <vt:lpstr>Data Analytics</vt:lpstr>
      <vt:lpstr>Data Mining &amp; Machine Learning</vt:lpstr>
      <vt:lpstr>Tools &amp; Algorithms</vt:lpstr>
      <vt:lpstr>Common Use Cases</vt:lpstr>
      <vt:lpstr>In Our Context…</vt:lpstr>
      <vt:lpstr>On Going Research Effort</vt:lpstr>
      <vt:lpstr>Other Projects</vt:lpstr>
      <vt:lpstr>Apache Mahout</vt:lpstr>
      <vt:lpstr>Apache Mahout</vt:lpstr>
      <vt:lpstr>Goal 1: Machine Learning</vt:lpstr>
      <vt:lpstr>Goal 2: Scalability</vt:lpstr>
      <vt:lpstr>Mahout Package</vt:lpstr>
      <vt:lpstr>C1: Collaborative Filtering</vt:lpstr>
      <vt:lpstr>C2: Clustering</vt:lpstr>
      <vt:lpstr>C3: Classification</vt:lpstr>
      <vt:lpstr>FPM: Frequent Pattern Mining</vt:lpstr>
      <vt:lpstr>O: Others</vt:lpstr>
      <vt:lpstr>We Focus On…</vt:lpstr>
      <vt:lpstr>K-Means Algorithm</vt:lpstr>
      <vt:lpstr>K-Means Algorithm</vt:lpstr>
      <vt:lpstr>K-Means in MapReduce</vt:lpstr>
      <vt:lpstr>K-Means in MapReduce (Cont’d)</vt:lpstr>
      <vt:lpstr>K-Means Optimizations</vt:lpstr>
      <vt:lpstr>Naïve Bayes Classifier</vt:lpstr>
      <vt:lpstr>Naïve Bayes Classifier: Example</vt:lpstr>
      <vt:lpstr>Naïve Bayes Classifier (Cont’d)</vt:lpstr>
      <vt:lpstr>Naïve Bayes: Classify New Object</vt:lpstr>
      <vt:lpstr>Naïve Bayes: Classify New Object (Cont’d)</vt:lpstr>
      <vt:lpstr>Naïve Bayes: Classify New Object (Cont’d)</vt:lpstr>
      <vt:lpstr>Naïve Bayes: Classify New Object (Cont’d)</vt:lpstr>
      <vt:lpstr>Naïve Bayes in Hadoop</vt:lpstr>
      <vt:lpstr>Frequent Pattern Mining</vt:lpstr>
      <vt:lpstr>Frequent Pattern Mining</vt:lpstr>
      <vt:lpstr>Example</vt:lpstr>
      <vt:lpstr>How to find frequent itemsets</vt:lpstr>
      <vt:lpstr>Can we optimize??</vt:lpstr>
      <vt:lpstr>Apriori Algorithm</vt:lpstr>
      <vt:lpstr>Apriori Example</vt:lpstr>
      <vt:lpstr>Apriori Example (Cont’d)</vt:lpstr>
      <vt:lpstr>FPM in Hadoop</vt:lpstr>
      <vt:lpstr>Apache Mahout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402</cp:revision>
  <dcterms:created xsi:type="dcterms:W3CDTF">2013-01-13T20:33:29Z</dcterms:created>
  <dcterms:modified xsi:type="dcterms:W3CDTF">2013-02-26T20:57:39Z</dcterms:modified>
</cp:coreProperties>
</file>