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notesMasterIdLst>
    <p:notesMasterId r:id="rId34"/>
  </p:notesMasterIdLst>
  <p:handoutMasterIdLst>
    <p:handoutMasterId r:id="rId35"/>
  </p:handoutMasterIdLst>
  <p:sldIdLst>
    <p:sldId id="256" r:id="rId2"/>
    <p:sldId id="278" r:id="rId3"/>
    <p:sldId id="281" r:id="rId4"/>
    <p:sldId id="305" r:id="rId5"/>
    <p:sldId id="321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2" r:id="rId22"/>
    <p:sldId id="324" r:id="rId23"/>
    <p:sldId id="323" r:id="rId24"/>
    <p:sldId id="326" r:id="rId25"/>
    <p:sldId id="325" r:id="rId26"/>
    <p:sldId id="327" r:id="rId27"/>
    <p:sldId id="328" r:id="rId28"/>
    <p:sldId id="329" r:id="rId29"/>
    <p:sldId id="331" r:id="rId30"/>
    <p:sldId id="332" r:id="rId31"/>
    <p:sldId id="333" r:id="rId32"/>
    <p:sldId id="334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FB9"/>
    <a:srgbClr val="FFF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5" d="100"/>
          <a:sy n="165" d="100"/>
        </p:scale>
        <p:origin x="-7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9761D-1F95-3B4C-BE9C-CDD1389A8812}" type="datetimeFigureOut">
              <a:rPr lang="en-US" smtClean="0"/>
              <a:t>1/24/13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DCD51-711A-044D-9B2C-C47F74A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9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5A596-FA52-0448-9C24-EA3FEFB30C0E}" type="datetimeFigureOut">
              <a:rPr lang="en-US" smtClean="0"/>
              <a:t>1/24/13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C5791-7364-9E4F-986D-297FD347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99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0E8B24-2159-9E40-9925-47FD5E2714E7}" type="slidenum">
              <a:rPr lang="en-US"/>
              <a:pPr/>
              <a:t>19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CF164A81-75B2-194C-A843-C64EC5C16B31}" type="datetime1">
              <a:rPr lang="en-US" smtClean="0"/>
              <a:t>1/24/13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DB3-0A53-D340-B3CF-599B34F5F3EB}" type="datetime1">
              <a:rPr lang="en-US" smtClean="0"/>
              <a:t>1/24/13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2E5-7E97-2F44-B961-B3631B15779F}" type="datetime1">
              <a:rPr lang="en-US" smtClean="0"/>
              <a:t>1/24/13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2E74-C78C-C942-965B-B6CC6D494C40}" type="datetime1">
              <a:rPr lang="en-US" smtClean="0"/>
              <a:t>1/24/13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67E5-F24F-664E-AC9C-26173D2CF6BA}" type="datetime1">
              <a:rPr lang="en-US" smtClean="0"/>
              <a:t>1/24/13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139F-CB8F-D149-BA56-8B0C015E5021}" type="datetime1">
              <a:rPr lang="en-US" smtClean="0"/>
              <a:t>1/24/13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CA6-DA21-D448-9BFF-3B41542CED08}" type="datetime1">
              <a:rPr lang="en-US" smtClean="0"/>
              <a:t>1/24/13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87D6CFC-0B4B-2148-A17F-CDDE4D02F4BF}" type="datetime1">
              <a:rPr lang="en-US" smtClean="0"/>
              <a:t>1/24/13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0D79-2A23-4C40-804A-C01F394F0C72}" type="datetime1">
              <a:rPr lang="en-US" smtClean="0"/>
              <a:t>1/24/13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B835-C713-9846-B110-24995DE671EF}" type="datetime1">
              <a:rPr lang="en-US" smtClean="0"/>
              <a:t>1/24/13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3BC9-E94F-5B47-BD76-EECA0CBE7CA1}" type="datetime1">
              <a:rPr lang="en-US" smtClean="0"/>
              <a:t>1/24/13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08A2-EBB5-744B-B5B4-7699A7EC7B98}" type="datetime1">
              <a:rPr lang="en-US" smtClean="0"/>
              <a:t>1/24/13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72E7-27FD-CA40-8E81-E7A5851A1F00}" type="datetime1">
              <a:rPr lang="en-US" smtClean="0"/>
              <a:t>1/24/13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C8EB-B6A2-A747-83AD-60E35A0235F5}" type="datetime1">
              <a:rPr lang="en-US" smtClean="0"/>
              <a:t>1/24/13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6F81F14-9AEC-394B-B8F6-AE69A194437D}" type="datetime1">
              <a:rPr lang="en-US" smtClean="0"/>
              <a:t>1/24/13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173" y="578700"/>
            <a:ext cx="7781442" cy="2459476"/>
          </a:xfrm>
        </p:spPr>
        <p:txBody>
          <a:bodyPr/>
          <a:lstStyle/>
          <a:p>
            <a:r>
              <a:rPr lang="en-US" sz="4000" dirty="0" smtClean="0"/>
              <a:t>CS525:</a:t>
            </a:r>
            <a:r>
              <a:rPr lang="en-US" sz="4000" dirty="0"/>
              <a:t> </a:t>
            </a:r>
            <a:r>
              <a:rPr lang="en-US" sz="4000" dirty="0" smtClean="0"/>
              <a:t>Special Topics in DBs</a:t>
            </a:r>
            <a:br>
              <a:rPr lang="en-US" sz="4000" dirty="0" smtClean="0"/>
            </a:br>
            <a:r>
              <a:rPr lang="en-US" sz="4400" dirty="0" smtClean="0"/>
              <a:t>Large-Scale Data Management</a:t>
            </a:r>
            <a:br>
              <a:rPr lang="en-US" sz="4400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8999"/>
            <a:ext cx="7342188" cy="2358003"/>
          </a:xfrm>
        </p:spPr>
        <p:txBody>
          <a:bodyPr>
            <a:normAutofit fontScale="77500" lnSpcReduction="20000"/>
          </a:bodyPr>
          <a:lstStyle/>
          <a:p>
            <a:r>
              <a:rPr lang="en-US" sz="4300" b="1" dirty="0" err="1" smtClean="0">
                <a:solidFill>
                  <a:srgbClr val="800000"/>
                </a:solidFill>
              </a:rPr>
              <a:t>MapReduce</a:t>
            </a:r>
            <a:r>
              <a:rPr lang="en-US" sz="4300" b="1" dirty="0" smtClean="0">
                <a:solidFill>
                  <a:srgbClr val="800000"/>
                </a:solidFill>
              </a:rPr>
              <a:t> High-Level </a:t>
            </a:r>
            <a:r>
              <a:rPr lang="en-US" sz="4300" b="1" dirty="0" err="1" smtClean="0">
                <a:solidFill>
                  <a:srgbClr val="800000"/>
                </a:solidFill>
              </a:rPr>
              <a:t>Langauges</a:t>
            </a:r>
            <a:endParaRPr lang="en-US" sz="4300" b="1" dirty="0" smtClean="0">
              <a:solidFill>
                <a:srgbClr val="800000"/>
              </a:solidFill>
            </a:endParaRPr>
          </a:p>
          <a:p>
            <a:endParaRPr lang="en-US" sz="3600" b="1" dirty="0" smtClean="0">
              <a:solidFill>
                <a:srgbClr val="800000"/>
              </a:solidFill>
            </a:endParaRPr>
          </a:p>
          <a:p>
            <a:endParaRPr lang="en-US" sz="3600" b="1" dirty="0">
              <a:solidFill>
                <a:srgbClr val="800000"/>
              </a:solidFill>
            </a:endParaRPr>
          </a:p>
          <a:p>
            <a:r>
              <a:rPr lang="en-US" sz="3000" dirty="0"/>
              <a:t>Spring 2013</a:t>
            </a:r>
            <a:br>
              <a:rPr lang="en-US" sz="3000" dirty="0"/>
            </a:br>
            <a:r>
              <a:rPr lang="en-US" sz="3000" dirty="0"/>
              <a:t>WPI, Mohamed Eltabakh</a:t>
            </a:r>
            <a:endParaRPr lang="en-US" sz="3000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38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DML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438" y="2429421"/>
            <a:ext cx="8017272" cy="2337377"/>
          </a:xfrm>
          <a:solidFill>
            <a:srgbClr val="FFFFE9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68300" indent="-368300">
              <a:buSzPct val="104000"/>
              <a:buFont typeface="Times New Roman" charset="0"/>
              <a:buBlip>
                <a:blip r:embed="rId2"/>
              </a:buBlip>
              <a:tabLst>
                <a:tab pos="368300" algn="l"/>
                <a:tab pos="481013" algn="l"/>
                <a:tab pos="938213" algn="l"/>
                <a:tab pos="1395413" algn="l"/>
                <a:tab pos="1852613" algn="l"/>
                <a:tab pos="2309813" algn="l"/>
                <a:tab pos="2767013" algn="l"/>
                <a:tab pos="3224213" algn="l"/>
                <a:tab pos="3681413" algn="l"/>
                <a:tab pos="4138613" algn="l"/>
                <a:tab pos="4595813" algn="l"/>
                <a:tab pos="5053013" algn="l"/>
                <a:tab pos="5510213" algn="l"/>
                <a:tab pos="5967413" algn="l"/>
                <a:tab pos="6424613" algn="l"/>
                <a:tab pos="6881813" algn="l"/>
                <a:tab pos="7339013" algn="l"/>
                <a:tab pos="7796213" algn="l"/>
                <a:tab pos="8253413" algn="l"/>
                <a:tab pos="8710613" algn="l"/>
                <a:tab pos="9167813" algn="l"/>
              </a:tabLst>
            </a:pPr>
            <a:r>
              <a:rPr lang="en-US" sz="1600" b="1" dirty="0">
                <a:solidFill>
                  <a:srgbClr val="0000FF"/>
                </a:solidFill>
              </a:rPr>
              <a:t>LOAD DATA LOCAL INPATH </a:t>
            </a:r>
            <a:r>
              <a:rPr lang="en-US" sz="1600" dirty="0"/>
              <a:t>'./</a:t>
            </a:r>
            <a:r>
              <a:rPr lang="en-US" sz="1600" dirty="0" err="1"/>
              <a:t>sample.txt</a:t>
            </a:r>
            <a:r>
              <a:rPr lang="en-US" sz="1600" dirty="0"/>
              <a:t>' </a:t>
            </a:r>
            <a:r>
              <a:rPr lang="en-US" sz="1600" b="1" dirty="0">
                <a:solidFill>
                  <a:srgbClr val="0000FF"/>
                </a:solidFill>
              </a:rPr>
              <a:t>OVERWRITE INTO TABLE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smtClean="0"/>
              <a:t>sample;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marL="368300" indent="-368300">
              <a:buSzPct val="104000"/>
              <a:buFont typeface="Times New Roman" charset="0"/>
              <a:buBlip>
                <a:blip r:embed="rId2"/>
              </a:buBlip>
              <a:tabLst>
                <a:tab pos="368300" algn="l"/>
                <a:tab pos="481013" algn="l"/>
                <a:tab pos="938213" algn="l"/>
                <a:tab pos="1395413" algn="l"/>
                <a:tab pos="1852613" algn="l"/>
                <a:tab pos="2309813" algn="l"/>
                <a:tab pos="2767013" algn="l"/>
                <a:tab pos="3224213" algn="l"/>
                <a:tab pos="3681413" algn="l"/>
                <a:tab pos="4138613" algn="l"/>
                <a:tab pos="4595813" algn="l"/>
                <a:tab pos="5053013" algn="l"/>
                <a:tab pos="5510213" algn="l"/>
                <a:tab pos="5967413" algn="l"/>
                <a:tab pos="6424613" algn="l"/>
                <a:tab pos="6881813" algn="l"/>
                <a:tab pos="7339013" algn="l"/>
                <a:tab pos="7796213" algn="l"/>
                <a:tab pos="8253413" algn="l"/>
                <a:tab pos="8710613" algn="l"/>
                <a:tab pos="9167813" algn="l"/>
              </a:tabLst>
            </a:pPr>
            <a:endParaRPr lang="en-US" sz="1600" b="1" dirty="0" smtClean="0">
              <a:solidFill>
                <a:srgbClr val="800000"/>
              </a:solidFill>
            </a:endParaRPr>
          </a:p>
          <a:p>
            <a:pPr marL="368300" indent="-368300">
              <a:buSzPct val="104000"/>
              <a:buFont typeface="Times New Roman" charset="0"/>
              <a:buBlip>
                <a:blip r:embed="rId2"/>
              </a:buBlip>
              <a:tabLst>
                <a:tab pos="368300" algn="l"/>
                <a:tab pos="481013" algn="l"/>
                <a:tab pos="938213" algn="l"/>
                <a:tab pos="1395413" algn="l"/>
                <a:tab pos="1852613" algn="l"/>
                <a:tab pos="2309813" algn="l"/>
                <a:tab pos="2767013" algn="l"/>
                <a:tab pos="3224213" algn="l"/>
                <a:tab pos="3681413" algn="l"/>
                <a:tab pos="4138613" algn="l"/>
                <a:tab pos="4595813" algn="l"/>
                <a:tab pos="5053013" algn="l"/>
                <a:tab pos="5510213" algn="l"/>
                <a:tab pos="5967413" algn="l"/>
                <a:tab pos="6424613" algn="l"/>
                <a:tab pos="6881813" algn="l"/>
                <a:tab pos="7339013" algn="l"/>
                <a:tab pos="7796213" algn="l"/>
                <a:tab pos="8253413" algn="l"/>
                <a:tab pos="8710613" algn="l"/>
                <a:tab pos="9167813" algn="l"/>
              </a:tabLst>
            </a:pPr>
            <a:r>
              <a:rPr lang="en-US" sz="1600" b="1" dirty="0" smtClean="0">
                <a:solidFill>
                  <a:srgbClr val="800000"/>
                </a:solidFill>
              </a:rPr>
              <a:t>LOAD </a:t>
            </a:r>
            <a:r>
              <a:rPr lang="en-US" sz="1600" b="1" dirty="0">
                <a:solidFill>
                  <a:srgbClr val="800000"/>
                </a:solidFill>
              </a:rPr>
              <a:t>DATA INPATH </a:t>
            </a:r>
            <a:r>
              <a:rPr lang="en-US" sz="1600" dirty="0"/>
              <a:t>'/user/</a:t>
            </a:r>
            <a:r>
              <a:rPr lang="en-US" sz="1600" dirty="0" err="1"/>
              <a:t>falvariz</a:t>
            </a:r>
            <a:r>
              <a:rPr lang="en-US" sz="1600" dirty="0"/>
              <a:t>/hive/</a:t>
            </a:r>
            <a:r>
              <a:rPr lang="en-US" sz="1600" dirty="0" err="1" smtClean="0"/>
              <a:t>sample.txt</a:t>
            </a:r>
            <a:r>
              <a:rPr lang="en-US" sz="1600" dirty="0" smtClean="0"/>
              <a:t>’ </a:t>
            </a:r>
            <a:r>
              <a:rPr lang="en-US" sz="1600" b="1" dirty="0" smtClean="0">
                <a:solidFill>
                  <a:srgbClr val="800000"/>
                </a:solidFill>
              </a:rPr>
              <a:t>INTO </a:t>
            </a:r>
            <a:r>
              <a:rPr lang="en-US" sz="1600" b="1" dirty="0">
                <a:solidFill>
                  <a:srgbClr val="800000"/>
                </a:solidFill>
              </a:rPr>
              <a:t>TABLE</a:t>
            </a:r>
            <a:r>
              <a:rPr lang="en-US" sz="1600" dirty="0"/>
              <a:t> </a:t>
            </a:r>
            <a:r>
              <a:rPr lang="en-US" sz="1600" dirty="0" err="1" smtClean="0"/>
              <a:t>partitioned_sample</a:t>
            </a:r>
            <a:r>
              <a:rPr lang="en-US" sz="1600" dirty="0" smtClean="0"/>
              <a:t> </a:t>
            </a:r>
            <a:r>
              <a:rPr lang="en-US" sz="1600" b="1" dirty="0">
                <a:solidFill>
                  <a:srgbClr val="800000"/>
                </a:solidFill>
              </a:rPr>
              <a:t>PARTITION </a:t>
            </a:r>
            <a:r>
              <a:rPr lang="en-US" sz="1600" dirty="0"/>
              <a:t>(ds='2012-02-24');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64061" y="1709962"/>
            <a:ext cx="6359044" cy="811481"/>
            <a:chOff x="364061" y="1709962"/>
            <a:chExt cx="6359044" cy="811481"/>
          </a:xfrm>
        </p:grpSpPr>
        <p:sp>
          <p:nvSpPr>
            <p:cNvPr id="5" name="TextBox 4"/>
            <p:cNvSpPr txBox="1"/>
            <p:nvPr/>
          </p:nvSpPr>
          <p:spPr>
            <a:xfrm>
              <a:off x="364061" y="1709962"/>
              <a:ext cx="2454518" cy="292388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Load data from local file system</a:t>
              </a:r>
              <a:endParaRPr lang="en-US" sz="13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052195" y="2079733"/>
              <a:ext cx="690200" cy="4417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10322" y="1787345"/>
              <a:ext cx="2712783" cy="292388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Delete previous data from that table</a:t>
              </a:r>
              <a:endParaRPr lang="en-US" sz="13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5219917" y="2079733"/>
              <a:ext cx="690200" cy="4417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119421" y="3132279"/>
            <a:ext cx="6706994" cy="594667"/>
            <a:chOff x="1119421" y="3132279"/>
            <a:chExt cx="6706994" cy="594667"/>
          </a:xfrm>
        </p:grpSpPr>
        <p:sp>
          <p:nvSpPr>
            <p:cNvPr id="9" name="TextBox 8"/>
            <p:cNvSpPr txBox="1"/>
            <p:nvPr/>
          </p:nvSpPr>
          <p:spPr>
            <a:xfrm>
              <a:off x="1119421" y="3132282"/>
              <a:ext cx="1793830" cy="292388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Load data from HDFS</a:t>
              </a:r>
              <a:endParaRPr lang="en-US" sz="13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052196" y="3424670"/>
              <a:ext cx="1" cy="2930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606442" y="3132279"/>
              <a:ext cx="2219973" cy="292388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Augment to the existing data</a:t>
              </a:r>
              <a:endParaRPr lang="en-US" sz="13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576308" y="3433871"/>
              <a:ext cx="256562" cy="2930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636305" y="4223865"/>
            <a:ext cx="3874071" cy="1017414"/>
            <a:chOff x="2636305" y="4223865"/>
            <a:chExt cx="3874071" cy="1017414"/>
          </a:xfrm>
        </p:grpSpPr>
        <p:sp>
          <p:nvSpPr>
            <p:cNvPr id="19" name="TextBox 18"/>
            <p:cNvSpPr txBox="1"/>
            <p:nvPr/>
          </p:nvSpPr>
          <p:spPr>
            <a:xfrm>
              <a:off x="2636305" y="4948891"/>
              <a:ext cx="3874071" cy="292388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Must define a specific partition for partitioned tables</a:t>
              </a:r>
              <a:endParaRPr lang="en-US" sz="13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3193325" y="4223865"/>
              <a:ext cx="579769" cy="7250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817258" y="5472931"/>
            <a:ext cx="5448804" cy="7202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Loaded data are files copied to HDFS under the corresponding directory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352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11</a:t>
            </a:fld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53633" y="2098842"/>
            <a:ext cx="4070795" cy="3609473"/>
          </a:xfrm>
        </p:spPr>
        <p:txBody>
          <a:bodyPr>
            <a:normAutofit lnSpcReduction="10000"/>
          </a:bodyPr>
          <a:lstStyle/>
          <a:p>
            <a:r>
              <a:rPr lang="en-US" sz="1800" b="1" dirty="0" smtClean="0">
                <a:solidFill>
                  <a:srgbClr val="800000"/>
                </a:solidFill>
              </a:rPr>
              <a:t>Hive CLI: </a:t>
            </a:r>
            <a:r>
              <a:rPr lang="en-US" sz="1800" dirty="0" smtClean="0"/>
              <a:t>Hive Command Line Interface</a:t>
            </a:r>
          </a:p>
          <a:p>
            <a:r>
              <a:rPr lang="en-US" sz="1800" b="1" dirty="0" err="1" smtClean="0">
                <a:solidFill>
                  <a:srgbClr val="800000"/>
                </a:solidFill>
              </a:rPr>
              <a:t>MetaStore</a:t>
            </a:r>
            <a:r>
              <a:rPr lang="en-US" sz="1800" b="1" dirty="0" smtClean="0"/>
              <a:t>: </a:t>
            </a:r>
            <a:r>
              <a:rPr lang="en-US" sz="1800" dirty="0" smtClean="0"/>
              <a:t>For storing the schema information, data types, partitioning columns, etc…</a:t>
            </a:r>
          </a:p>
          <a:p>
            <a:r>
              <a:rPr lang="en-US" sz="1800" b="1" dirty="0" smtClean="0">
                <a:solidFill>
                  <a:srgbClr val="800000"/>
                </a:solidFill>
              </a:rPr>
              <a:t>Hive QL: </a:t>
            </a:r>
            <a:r>
              <a:rPr lang="en-US" sz="1800" dirty="0" smtClean="0"/>
              <a:t>The query language, compiler, and executer </a:t>
            </a:r>
          </a:p>
          <a:p>
            <a:r>
              <a:rPr lang="en-US" sz="1800" b="1" dirty="0" smtClean="0">
                <a:solidFill>
                  <a:srgbClr val="800000"/>
                </a:solidFill>
              </a:rPr>
              <a:t>Thrift Server: </a:t>
            </a:r>
            <a:r>
              <a:rPr lang="en-US" sz="1800" dirty="0" smtClean="0"/>
              <a:t>cross-language framework to support many languages C, Java, Python, Ruby, PHP</a:t>
            </a:r>
            <a:endParaRPr lang="en-US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91000" y="1711158"/>
            <a:ext cx="4565650" cy="4486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071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76" y="1875936"/>
            <a:ext cx="8173718" cy="351660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3-Levels: </a:t>
            </a:r>
            <a:r>
              <a:rPr lang="en-US" b="1" dirty="0" smtClean="0"/>
              <a:t>Tables </a:t>
            </a:r>
            <a:r>
              <a:rPr lang="en-US" b="1" dirty="0" smtClean="0">
                <a:sym typeface="Wingdings"/>
              </a:rPr>
              <a:t> Partitions  Buckets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800000"/>
                </a:solidFill>
                <a:sym typeface="Wingdings"/>
              </a:rPr>
              <a:t>Table: maps to a HDFS directory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ym typeface="Wingdings"/>
              </a:rPr>
              <a:t>Table R: Users all over the world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800000"/>
                </a:solidFill>
                <a:sym typeface="Wingdings"/>
              </a:rPr>
              <a:t>Partition: maps to sub-directories under the table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Partition R by country name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It is the user’s responsibility to upload the right data to the right partition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800000"/>
                </a:solidFill>
              </a:rPr>
              <a:t>Bucket: maps to files under each partition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Divide a partition into buckets based on a hash</a:t>
            </a:r>
            <a:r>
              <a:rPr lang="en-US" dirty="0"/>
              <a:t> </a:t>
            </a:r>
            <a:r>
              <a:rPr lang="en-US" dirty="0" smtClean="0"/>
              <a:t>function on a certain column(s)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91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 (Cont’d)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79" y="1917990"/>
            <a:ext cx="6782016" cy="410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70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Query Examples I: Select &amp; Filter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750" y="2685737"/>
            <a:ext cx="6581656" cy="2633181"/>
          </a:xfrm>
          <a:solidFill>
            <a:srgbClr val="FFFFE9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68300" indent="-368300">
              <a:buSzPct val="104000"/>
              <a:buFont typeface="Times New Roman" charset="0"/>
              <a:buBlip>
                <a:blip r:embed="rId2"/>
              </a:buBlip>
              <a:tabLst>
                <a:tab pos="368300" algn="l"/>
                <a:tab pos="481013" algn="l"/>
                <a:tab pos="938213" algn="l"/>
                <a:tab pos="1395413" algn="l"/>
                <a:tab pos="1852613" algn="l"/>
                <a:tab pos="2309813" algn="l"/>
                <a:tab pos="2767013" algn="l"/>
                <a:tab pos="3224213" algn="l"/>
                <a:tab pos="3681413" algn="l"/>
                <a:tab pos="4138613" algn="l"/>
                <a:tab pos="4595813" algn="l"/>
                <a:tab pos="5053013" algn="l"/>
                <a:tab pos="5510213" algn="l"/>
                <a:tab pos="5967413" algn="l"/>
                <a:tab pos="6424613" algn="l"/>
                <a:tab pos="6881813" algn="l"/>
                <a:tab pos="7339013" algn="l"/>
                <a:tab pos="7796213" algn="l"/>
                <a:tab pos="8253413" algn="l"/>
                <a:tab pos="8710613" algn="l"/>
                <a:tab pos="9167813" algn="l"/>
              </a:tabLst>
            </a:pPr>
            <a:r>
              <a:rPr lang="en-US" sz="1600" b="1" dirty="0">
                <a:solidFill>
                  <a:srgbClr val="0000FF"/>
                </a:solidFill>
              </a:rPr>
              <a:t>SELECT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/>
              <a:t>foo </a:t>
            </a:r>
            <a:r>
              <a:rPr lang="en-US" sz="1600" b="1" dirty="0">
                <a:solidFill>
                  <a:srgbClr val="0000FF"/>
                </a:solidFill>
              </a:rPr>
              <a:t>FROM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/>
              <a:t>sample  </a:t>
            </a:r>
            <a:r>
              <a:rPr lang="en-US" sz="1600" b="1" dirty="0">
                <a:solidFill>
                  <a:srgbClr val="0000FF"/>
                </a:solidFill>
              </a:rPr>
              <a:t>WHERE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/>
              <a:t>ds='2012-02-24';</a:t>
            </a:r>
            <a:br>
              <a:rPr lang="en-US" sz="1600" dirty="0"/>
            </a:br>
            <a:endParaRPr lang="en-US" sz="1600" dirty="0"/>
          </a:p>
          <a:p>
            <a:pPr marL="368300" indent="-368300">
              <a:buSzPct val="104000"/>
              <a:buFont typeface="Times New Roman" charset="0"/>
              <a:buBlip>
                <a:blip r:embed="rId2"/>
              </a:buBlip>
              <a:tabLst>
                <a:tab pos="368300" algn="l"/>
                <a:tab pos="481013" algn="l"/>
                <a:tab pos="938213" algn="l"/>
                <a:tab pos="1395413" algn="l"/>
                <a:tab pos="1852613" algn="l"/>
                <a:tab pos="2309813" algn="l"/>
                <a:tab pos="2767013" algn="l"/>
                <a:tab pos="3224213" algn="l"/>
                <a:tab pos="3681413" algn="l"/>
                <a:tab pos="4138613" algn="l"/>
                <a:tab pos="4595813" algn="l"/>
                <a:tab pos="5053013" algn="l"/>
                <a:tab pos="5510213" algn="l"/>
                <a:tab pos="5967413" algn="l"/>
                <a:tab pos="6424613" algn="l"/>
                <a:tab pos="6881813" algn="l"/>
                <a:tab pos="7339013" algn="l"/>
                <a:tab pos="7796213" algn="l"/>
                <a:tab pos="8253413" algn="l"/>
                <a:tab pos="8710613" algn="l"/>
                <a:tab pos="9167813" algn="l"/>
              </a:tabLst>
            </a:pPr>
            <a:r>
              <a:rPr lang="en-US" sz="1600" b="1" dirty="0">
                <a:solidFill>
                  <a:srgbClr val="0000FF"/>
                </a:solidFill>
              </a:rPr>
              <a:t>INSERT OVERWRITE DIRECTORY </a:t>
            </a:r>
            <a:r>
              <a:rPr lang="en-US" sz="1600" dirty="0"/>
              <a:t>'/</a:t>
            </a:r>
            <a:r>
              <a:rPr lang="en-US" sz="1600" dirty="0" err="1"/>
              <a:t>tmp</a:t>
            </a:r>
            <a:r>
              <a:rPr lang="en-US" sz="1600" dirty="0"/>
              <a:t>/</a:t>
            </a:r>
            <a:r>
              <a:rPr lang="en-US" sz="1600" dirty="0" err="1"/>
              <a:t>hdfs_out</a:t>
            </a:r>
            <a:r>
              <a:rPr lang="en-US" sz="1600" dirty="0"/>
              <a:t>' </a:t>
            </a:r>
            <a:r>
              <a:rPr lang="en-US" sz="1600" b="1" dirty="0"/>
              <a:t>SELECT</a:t>
            </a:r>
            <a:r>
              <a:rPr lang="en-US" sz="1600" dirty="0"/>
              <a:t> * </a:t>
            </a:r>
            <a:r>
              <a:rPr lang="en-US" sz="1600" b="1" dirty="0"/>
              <a:t>FROM </a:t>
            </a:r>
            <a:r>
              <a:rPr lang="en-US" sz="1600" dirty="0"/>
              <a:t>sample </a:t>
            </a:r>
            <a:r>
              <a:rPr lang="en-US" sz="1600" b="1" dirty="0"/>
              <a:t>WHERE</a:t>
            </a:r>
            <a:r>
              <a:rPr lang="en-US" sz="1600" dirty="0"/>
              <a:t> ds='2012-02-24';</a:t>
            </a:r>
            <a:br>
              <a:rPr lang="en-US" sz="1600" dirty="0"/>
            </a:br>
            <a:endParaRPr lang="en-US" sz="1600" dirty="0"/>
          </a:p>
          <a:p>
            <a:pPr marL="368300" indent="-368300">
              <a:buSzPct val="104000"/>
              <a:buFont typeface="Times New Roman" charset="0"/>
              <a:buBlip>
                <a:blip r:embed="rId2"/>
              </a:buBlip>
              <a:tabLst>
                <a:tab pos="368300" algn="l"/>
                <a:tab pos="481013" algn="l"/>
                <a:tab pos="938213" algn="l"/>
                <a:tab pos="1395413" algn="l"/>
                <a:tab pos="1852613" algn="l"/>
                <a:tab pos="2309813" algn="l"/>
                <a:tab pos="2767013" algn="l"/>
                <a:tab pos="3224213" algn="l"/>
                <a:tab pos="3681413" algn="l"/>
                <a:tab pos="4138613" algn="l"/>
                <a:tab pos="4595813" algn="l"/>
                <a:tab pos="5053013" algn="l"/>
                <a:tab pos="5510213" algn="l"/>
                <a:tab pos="5967413" algn="l"/>
                <a:tab pos="6424613" algn="l"/>
                <a:tab pos="6881813" algn="l"/>
                <a:tab pos="7339013" algn="l"/>
                <a:tab pos="7796213" algn="l"/>
                <a:tab pos="8253413" algn="l"/>
                <a:tab pos="8710613" algn="l"/>
                <a:tab pos="9167813" algn="l"/>
              </a:tabLst>
            </a:pPr>
            <a:r>
              <a:rPr lang="en-US" sz="1600" b="1" dirty="0">
                <a:solidFill>
                  <a:srgbClr val="0000FF"/>
                </a:solidFill>
              </a:rPr>
              <a:t>INSERT OVERWRITE LOCAL DIRECTORY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/>
              <a:t>'/</a:t>
            </a:r>
            <a:r>
              <a:rPr lang="en-US" sz="1600" dirty="0" err="1"/>
              <a:t>tmp</a:t>
            </a:r>
            <a:r>
              <a:rPr lang="en-US" sz="1600" dirty="0"/>
              <a:t>/hive-sample-out' </a:t>
            </a:r>
            <a:r>
              <a:rPr lang="en-US" sz="1600" b="1" dirty="0"/>
              <a:t>SELECT</a:t>
            </a:r>
            <a:r>
              <a:rPr lang="en-US" sz="1600" dirty="0"/>
              <a:t> * </a:t>
            </a:r>
            <a:r>
              <a:rPr lang="en-US" sz="1600" b="1" dirty="0"/>
              <a:t>FROM</a:t>
            </a:r>
            <a:r>
              <a:rPr lang="en-US" sz="1600" dirty="0"/>
              <a:t> sample</a:t>
            </a:r>
            <a:r>
              <a:rPr lang="en-US" sz="1600" dirty="0" smtClean="0"/>
              <a:t>;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78918" y="2685737"/>
            <a:ext cx="2404105" cy="292388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Create HDFS </a:t>
            </a:r>
            <a:r>
              <a:rPr lang="en-US" sz="1300" dirty="0" err="1" smtClean="0"/>
              <a:t>dir</a:t>
            </a:r>
            <a:r>
              <a:rPr lang="en-US" sz="1300" dirty="0" smtClean="0"/>
              <a:t> for the output</a:t>
            </a:r>
            <a:endParaRPr lang="en-US" sz="13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53001" y="2999944"/>
            <a:ext cx="1406042" cy="41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715453" y="3949864"/>
            <a:ext cx="3484637" cy="527608"/>
            <a:chOff x="4715453" y="3949864"/>
            <a:chExt cx="3484637" cy="527608"/>
          </a:xfrm>
        </p:grpSpPr>
        <p:sp>
          <p:nvSpPr>
            <p:cNvPr id="9" name="TextBox 8"/>
            <p:cNvSpPr txBox="1"/>
            <p:nvPr/>
          </p:nvSpPr>
          <p:spPr>
            <a:xfrm>
              <a:off x="5924194" y="3949864"/>
              <a:ext cx="2275896" cy="292388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Create local </a:t>
              </a:r>
              <a:r>
                <a:rPr lang="en-US" sz="1300" dirty="0" err="1" smtClean="0"/>
                <a:t>dir</a:t>
              </a:r>
              <a:r>
                <a:rPr lang="en-US" sz="1300" dirty="0" smtClean="0"/>
                <a:t> for the output</a:t>
              </a:r>
              <a:endParaRPr lang="en-US" sz="13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4715453" y="4242252"/>
              <a:ext cx="1363465" cy="2352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418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Query Examples </a:t>
            </a:r>
            <a:r>
              <a:rPr lang="en-US" sz="3600" dirty="0" smtClean="0"/>
              <a:t>II</a:t>
            </a:r>
            <a:r>
              <a:rPr lang="en-US" sz="3600" dirty="0"/>
              <a:t>: Aggregation &amp;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491" y="2087590"/>
            <a:ext cx="7345363" cy="2669989"/>
          </a:xfrm>
          <a:solidFill>
            <a:srgbClr val="FFFFE9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68300" indent="-368300">
              <a:spcBef>
                <a:spcPts val="863"/>
              </a:spcBef>
              <a:spcAft>
                <a:spcPts val="863"/>
              </a:spcAft>
              <a:buSzPct val="104000"/>
              <a:buFont typeface="Times New Roman" charset="0"/>
              <a:buBlip>
                <a:blip r:embed="rId2"/>
              </a:buBlip>
              <a:tabLst>
                <a:tab pos="368300" algn="l"/>
                <a:tab pos="481013" algn="l"/>
                <a:tab pos="938213" algn="l"/>
                <a:tab pos="1395413" algn="l"/>
                <a:tab pos="1852613" algn="l"/>
                <a:tab pos="2309813" algn="l"/>
                <a:tab pos="2767013" algn="l"/>
                <a:tab pos="3224213" algn="l"/>
                <a:tab pos="3681413" algn="l"/>
                <a:tab pos="4138613" algn="l"/>
                <a:tab pos="4595813" algn="l"/>
                <a:tab pos="5053013" algn="l"/>
                <a:tab pos="5510213" algn="l"/>
                <a:tab pos="5967413" algn="l"/>
                <a:tab pos="6424613" algn="l"/>
                <a:tab pos="6881813" algn="l"/>
                <a:tab pos="7339013" algn="l"/>
                <a:tab pos="7796213" algn="l"/>
                <a:tab pos="8253413" algn="l"/>
                <a:tab pos="8710613" algn="l"/>
                <a:tab pos="9167813" algn="l"/>
              </a:tabLst>
            </a:pPr>
            <a:r>
              <a:rPr lang="en-US" sz="1600" b="1" dirty="0">
                <a:solidFill>
                  <a:srgbClr val="0000FF"/>
                </a:solidFill>
              </a:rPr>
              <a:t>SELECT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b="1" dirty="0"/>
              <a:t>MAX</a:t>
            </a:r>
            <a:r>
              <a:rPr lang="en-US" sz="1600" dirty="0"/>
              <a:t>(foo) </a:t>
            </a:r>
            <a:r>
              <a:rPr lang="en-US" sz="1600" b="1" dirty="0">
                <a:solidFill>
                  <a:srgbClr val="0000FF"/>
                </a:solidFill>
              </a:rPr>
              <a:t>FROM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/>
              <a:t>sample;</a:t>
            </a:r>
            <a:br>
              <a:rPr lang="en-US" sz="1600" dirty="0"/>
            </a:br>
            <a:endParaRPr lang="en-US" sz="1600" dirty="0"/>
          </a:p>
          <a:p>
            <a:pPr marL="368300" indent="-368300">
              <a:spcBef>
                <a:spcPts val="863"/>
              </a:spcBef>
              <a:spcAft>
                <a:spcPts val="863"/>
              </a:spcAft>
              <a:buSzPct val="104000"/>
              <a:buFont typeface="Times New Roman" charset="0"/>
              <a:buBlip>
                <a:blip r:embed="rId2"/>
              </a:buBlip>
              <a:tabLst>
                <a:tab pos="368300" algn="l"/>
                <a:tab pos="481013" algn="l"/>
                <a:tab pos="938213" algn="l"/>
                <a:tab pos="1395413" algn="l"/>
                <a:tab pos="1852613" algn="l"/>
                <a:tab pos="2309813" algn="l"/>
                <a:tab pos="2767013" algn="l"/>
                <a:tab pos="3224213" algn="l"/>
                <a:tab pos="3681413" algn="l"/>
                <a:tab pos="4138613" algn="l"/>
                <a:tab pos="4595813" algn="l"/>
                <a:tab pos="5053013" algn="l"/>
                <a:tab pos="5510213" algn="l"/>
                <a:tab pos="5967413" algn="l"/>
                <a:tab pos="6424613" algn="l"/>
                <a:tab pos="6881813" algn="l"/>
                <a:tab pos="7339013" algn="l"/>
                <a:tab pos="7796213" algn="l"/>
                <a:tab pos="8253413" algn="l"/>
                <a:tab pos="8710613" algn="l"/>
                <a:tab pos="9167813" algn="l"/>
              </a:tabLst>
            </a:pPr>
            <a:r>
              <a:rPr lang="en-US" sz="1600" b="1" dirty="0">
                <a:solidFill>
                  <a:srgbClr val="0000FF"/>
                </a:solidFill>
              </a:rPr>
              <a:t>SELECT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/>
              <a:t>ds, </a:t>
            </a:r>
            <a:r>
              <a:rPr lang="en-US" sz="1600" b="1" dirty="0"/>
              <a:t>COUNT</a:t>
            </a:r>
            <a:r>
              <a:rPr lang="en-US" sz="1600" dirty="0"/>
              <a:t>(*), </a:t>
            </a:r>
            <a:r>
              <a:rPr lang="en-US" sz="1600" b="1" dirty="0"/>
              <a:t>SUM</a:t>
            </a:r>
            <a:r>
              <a:rPr lang="en-US" sz="1600" dirty="0"/>
              <a:t>(foo) </a:t>
            </a:r>
            <a:r>
              <a:rPr lang="en-US" sz="1600" b="1" dirty="0">
                <a:solidFill>
                  <a:srgbClr val="0000FF"/>
                </a:solidFill>
              </a:rPr>
              <a:t>FROM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/>
              <a:t>sample  </a:t>
            </a:r>
            <a:r>
              <a:rPr lang="en-US" sz="1600" b="1" dirty="0">
                <a:solidFill>
                  <a:srgbClr val="0000FF"/>
                </a:solidFill>
              </a:rPr>
              <a:t>GROUP BY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/>
              <a:t>ds;</a:t>
            </a:r>
            <a:br>
              <a:rPr lang="en-US" sz="1600" dirty="0"/>
            </a:br>
            <a:endParaRPr lang="en-US" sz="1600" dirty="0" smtClean="0"/>
          </a:p>
          <a:p>
            <a:pPr marL="368300" indent="-368300">
              <a:spcBef>
                <a:spcPts val="863"/>
              </a:spcBef>
              <a:spcAft>
                <a:spcPts val="863"/>
              </a:spcAft>
              <a:buSzPct val="104000"/>
              <a:buFont typeface="Times New Roman" charset="0"/>
              <a:buBlip>
                <a:blip r:embed="rId2"/>
              </a:buBlip>
              <a:tabLst>
                <a:tab pos="368300" algn="l"/>
                <a:tab pos="481013" algn="l"/>
                <a:tab pos="938213" algn="l"/>
                <a:tab pos="1395413" algn="l"/>
                <a:tab pos="1852613" algn="l"/>
                <a:tab pos="2309813" algn="l"/>
                <a:tab pos="2767013" algn="l"/>
                <a:tab pos="3224213" algn="l"/>
                <a:tab pos="3681413" algn="l"/>
                <a:tab pos="4138613" algn="l"/>
                <a:tab pos="4595813" algn="l"/>
                <a:tab pos="5053013" algn="l"/>
                <a:tab pos="5510213" algn="l"/>
                <a:tab pos="5967413" algn="l"/>
                <a:tab pos="6424613" algn="l"/>
                <a:tab pos="6881813" algn="l"/>
                <a:tab pos="7339013" algn="l"/>
                <a:tab pos="7796213" algn="l"/>
                <a:tab pos="8253413" algn="l"/>
                <a:tab pos="8710613" algn="l"/>
                <a:tab pos="9167813" algn="l"/>
              </a:tabLst>
            </a:pPr>
            <a:endParaRPr lang="en-US" sz="1600" dirty="0"/>
          </a:p>
          <a:p>
            <a:pPr marL="368300" indent="-368300">
              <a:spcBef>
                <a:spcPts val="863"/>
              </a:spcBef>
              <a:spcAft>
                <a:spcPts val="863"/>
              </a:spcAft>
              <a:buSzPct val="104000"/>
              <a:buFont typeface="Times New Roman" charset="0"/>
              <a:buBlip>
                <a:blip r:embed="rId2"/>
              </a:buBlip>
              <a:tabLst>
                <a:tab pos="368300" algn="l"/>
                <a:tab pos="481013" algn="l"/>
                <a:tab pos="938213" algn="l"/>
                <a:tab pos="1395413" algn="l"/>
                <a:tab pos="1852613" algn="l"/>
                <a:tab pos="2309813" algn="l"/>
                <a:tab pos="2767013" algn="l"/>
                <a:tab pos="3224213" algn="l"/>
                <a:tab pos="3681413" algn="l"/>
                <a:tab pos="4138613" algn="l"/>
                <a:tab pos="4595813" algn="l"/>
                <a:tab pos="5053013" algn="l"/>
                <a:tab pos="5510213" algn="l"/>
                <a:tab pos="5967413" algn="l"/>
                <a:tab pos="6424613" algn="l"/>
                <a:tab pos="6881813" algn="l"/>
                <a:tab pos="7339013" algn="l"/>
                <a:tab pos="7796213" algn="l"/>
                <a:tab pos="8253413" algn="l"/>
                <a:tab pos="8710613" algn="l"/>
                <a:tab pos="9167813" algn="l"/>
              </a:tabLst>
            </a:pPr>
            <a:r>
              <a:rPr lang="en-US" sz="1600" b="1" dirty="0">
                <a:solidFill>
                  <a:srgbClr val="0000FF"/>
                </a:solidFill>
              </a:rPr>
              <a:t>FROM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/>
              <a:t>sample s </a:t>
            </a:r>
            <a:r>
              <a:rPr lang="en-US" sz="1600" b="1" dirty="0">
                <a:solidFill>
                  <a:srgbClr val="0000FF"/>
                </a:solidFill>
              </a:rPr>
              <a:t>INSERT OVERWRITE TABLE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/>
              <a:t>bar </a:t>
            </a:r>
            <a:r>
              <a:rPr lang="en-US" sz="1600" b="1" dirty="0">
                <a:solidFill>
                  <a:srgbClr val="0000FF"/>
                </a:solidFill>
              </a:rPr>
              <a:t>SELECT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/>
              <a:t>s.bar</a:t>
            </a:r>
            <a:r>
              <a:rPr lang="en-US" sz="1600" dirty="0"/>
              <a:t>, count(*) WHERE </a:t>
            </a:r>
            <a:r>
              <a:rPr lang="en-US" sz="1600" dirty="0" err="1"/>
              <a:t>s.foo</a:t>
            </a:r>
            <a:r>
              <a:rPr lang="en-US" sz="1600" dirty="0"/>
              <a:t> &gt; 0 </a:t>
            </a:r>
            <a:r>
              <a:rPr lang="en-US" sz="1600" b="1" dirty="0">
                <a:solidFill>
                  <a:srgbClr val="0000FF"/>
                </a:solidFill>
              </a:rPr>
              <a:t>GROUP BY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 smtClean="0"/>
              <a:t>s.bar</a:t>
            </a:r>
            <a:r>
              <a:rPr lang="en-US" sz="1600" dirty="0" smtClean="0"/>
              <a:t>;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00113" y="3489750"/>
            <a:ext cx="6575360" cy="492885"/>
            <a:chOff x="900113" y="3489750"/>
            <a:chExt cx="6575360" cy="492885"/>
          </a:xfrm>
        </p:grpSpPr>
        <p:sp>
          <p:nvSpPr>
            <p:cNvPr id="5" name="TextBox 4"/>
            <p:cNvSpPr txBox="1"/>
            <p:nvPr/>
          </p:nvSpPr>
          <p:spPr>
            <a:xfrm>
              <a:off x="900113" y="3489750"/>
              <a:ext cx="3284473" cy="292388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Hive allows the From clause to come first !!!</a:t>
              </a:r>
              <a:endParaRPr lang="en-US" sz="13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752195" y="3782138"/>
              <a:ext cx="401229" cy="1677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153494" y="3522521"/>
              <a:ext cx="2321979" cy="292388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Store the results into a table </a:t>
              </a:r>
              <a:endParaRPr lang="en-US" sz="13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5043083" y="3814909"/>
              <a:ext cx="401229" cy="1677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1752195" y="5081363"/>
            <a:ext cx="5448804" cy="7202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This new syntax is to facilitate the “Multi-Insertion”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48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Query Examples </a:t>
            </a:r>
            <a:r>
              <a:rPr lang="en-US" sz="3600" dirty="0" smtClean="0"/>
              <a:t>III: Multi-Insertion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76" y="1829926"/>
            <a:ext cx="8072488" cy="3286542"/>
          </a:xfrm>
          <a:solidFill>
            <a:srgbClr val="FFFFE9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indent="-336550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solidFill>
                  <a:srgbClr val="0000FF"/>
                </a:solidFill>
              </a:rPr>
              <a:t>FROM</a:t>
            </a:r>
            <a:r>
              <a:rPr lang="en-US" sz="1400" b="1" dirty="0"/>
              <a:t> </a:t>
            </a:r>
            <a:r>
              <a:rPr lang="en-US" sz="1400" dirty="0" err="1"/>
              <a:t>page_view_stg</a:t>
            </a:r>
            <a:r>
              <a:rPr lang="en-US" sz="1400" dirty="0"/>
              <a:t> </a:t>
            </a:r>
            <a:r>
              <a:rPr lang="en-US" sz="1400" dirty="0" err="1"/>
              <a:t>pvs</a:t>
            </a:r>
            <a:endParaRPr lang="en-US" sz="1400" dirty="0"/>
          </a:p>
          <a:p>
            <a:pPr indent="-336550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dirty="0"/>
              <a:t>   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b="1" dirty="0">
                <a:solidFill>
                  <a:srgbClr val="0000FF"/>
                </a:solidFill>
              </a:rPr>
              <a:t>INSERT OVERWRITE TABLE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/>
              <a:t>page_view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0000FF"/>
                </a:solidFill>
              </a:rPr>
              <a:t>PARTITION</a:t>
            </a:r>
            <a:r>
              <a:rPr lang="en-US" sz="1400" dirty="0"/>
              <a:t>(</a:t>
            </a:r>
            <a:r>
              <a:rPr lang="en-US" sz="1400" dirty="0" err="1"/>
              <a:t>dt</a:t>
            </a:r>
            <a:r>
              <a:rPr lang="en-US" sz="1400" dirty="0"/>
              <a:t>='2008-06-08', country='US')</a:t>
            </a:r>
          </a:p>
          <a:p>
            <a:pPr indent="-336550">
              <a:buClrTx/>
              <a:buSzPct val="257000"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dirty="0"/>
              <a:t>           </a:t>
            </a:r>
            <a:r>
              <a:rPr lang="en-US" sz="1400" b="1" dirty="0">
                <a:solidFill>
                  <a:srgbClr val="800000"/>
                </a:solidFill>
              </a:rPr>
              <a:t>SELECT</a:t>
            </a:r>
            <a:r>
              <a:rPr lang="en-US" sz="1400" dirty="0">
                <a:solidFill>
                  <a:srgbClr val="800000"/>
                </a:solidFill>
              </a:rPr>
              <a:t> </a:t>
            </a:r>
            <a:r>
              <a:rPr lang="en-US" sz="1400" dirty="0" err="1"/>
              <a:t>pvs.viewTime</a:t>
            </a:r>
            <a:r>
              <a:rPr lang="en-US" sz="1400" dirty="0"/>
              <a:t>, … </a:t>
            </a:r>
            <a:r>
              <a:rPr lang="en-US" sz="1400" b="1" dirty="0">
                <a:solidFill>
                  <a:srgbClr val="800000"/>
                </a:solidFill>
              </a:rPr>
              <a:t>WHERE</a:t>
            </a:r>
            <a:r>
              <a:rPr lang="en-US" sz="1400" dirty="0">
                <a:solidFill>
                  <a:srgbClr val="800000"/>
                </a:solidFill>
              </a:rPr>
              <a:t> </a:t>
            </a:r>
            <a:r>
              <a:rPr lang="en-US" sz="1400" dirty="0" err="1"/>
              <a:t>pvs.country</a:t>
            </a:r>
            <a:r>
              <a:rPr lang="en-US" sz="1400" dirty="0"/>
              <a:t> = 'US'</a:t>
            </a:r>
          </a:p>
          <a:p>
            <a:pPr indent="-336550">
              <a:buClrTx/>
              <a:buSzPct val="257000"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dirty="0"/>
              <a:t>    </a:t>
            </a:r>
            <a:r>
              <a:rPr lang="en-US" sz="1400" b="1" dirty="0">
                <a:solidFill>
                  <a:srgbClr val="0000FF"/>
                </a:solidFill>
              </a:rPr>
              <a:t>INSERT OVERWRITE TABLE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/>
              <a:t>page_view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0000FF"/>
                </a:solidFill>
              </a:rPr>
              <a:t>PARTITION</a:t>
            </a:r>
            <a:r>
              <a:rPr lang="en-US" sz="1400" dirty="0"/>
              <a:t>(</a:t>
            </a:r>
            <a:r>
              <a:rPr lang="en-US" sz="1400" dirty="0" err="1"/>
              <a:t>dt</a:t>
            </a:r>
            <a:r>
              <a:rPr lang="en-US" sz="1400" dirty="0"/>
              <a:t>='2008-06-08', country='CA')</a:t>
            </a:r>
          </a:p>
          <a:p>
            <a:pPr indent="-336550">
              <a:buClrTx/>
              <a:buSzPct val="257000"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dirty="0"/>
              <a:t>           </a:t>
            </a:r>
            <a:r>
              <a:rPr lang="en-US" sz="1400" b="1" dirty="0">
                <a:solidFill>
                  <a:srgbClr val="800000"/>
                </a:solidFill>
              </a:rPr>
              <a:t>SELECT</a:t>
            </a:r>
            <a:r>
              <a:rPr lang="en-US" sz="1400" dirty="0">
                <a:solidFill>
                  <a:srgbClr val="800000"/>
                </a:solidFill>
              </a:rPr>
              <a:t> </a:t>
            </a:r>
            <a:r>
              <a:rPr lang="en-US" sz="1400" dirty="0" err="1"/>
              <a:t>pvs.viewTime</a:t>
            </a:r>
            <a:r>
              <a:rPr lang="en-US" sz="1400" dirty="0"/>
              <a:t>, ... </a:t>
            </a:r>
            <a:r>
              <a:rPr lang="en-US" sz="1400" b="1" dirty="0">
                <a:solidFill>
                  <a:srgbClr val="800000"/>
                </a:solidFill>
              </a:rPr>
              <a:t>WHERE</a:t>
            </a:r>
            <a:r>
              <a:rPr lang="en-US" sz="1400" dirty="0">
                <a:solidFill>
                  <a:srgbClr val="800000"/>
                </a:solidFill>
              </a:rPr>
              <a:t> </a:t>
            </a:r>
            <a:r>
              <a:rPr lang="en-US" sz="1400" dirty="0" err="1"/>
              <a:t>pvs.country</a:t>
            </a:r>
            <a:r>
              <a:rPr lang="en-US" sz="1400" dirty="0"/>
              <a:t> = 'CA'</a:t>
            </a:r>
          </a:p>
          <a:p>
            <a:pPr indent="-336550">
              <a:buClrTx/>
              <a:buSzPct val="257000"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  </a:t>
            </a:r>
            <a:r>
              <a:rPr lang="en-US" sz="1400" b="1" dirty="0">
                <a:solidFill>
                  <a:srgbClr val="0000FF"/>
                </a:solidFill>
              </a:rPr>
              <a:t>INSERT OVERWRITE TABLE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/>
              <a:t>page_view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0000FF"/>
                </a:solidFill>
              </a:rPr>
              <a:t>PARTITION</a:t>
            </a:r>
            <a:r>
              <a:rPr lang="en-US" sz="1400" dirty="0"/>
              <a:t>(</a:t>
            </a:r>
            <a:r>
              <a:rPr lang="en-US" sz="1400" dirty="0" err="1"/>
              <a:t>dt</a:t>
            </a:r>
            <a:r>
              <a:rPr lang="en-US" sz="1400" dirty="0"/>
              <a:t>='2008-06-08', country='UK')</a:t>
            </a:r>
          </a:p>
          <a:p>
            <a:pPr indent="-336550">
              <a:buClrTx/>
              <a:buSzPct val="257000"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dirty="0"/>
              <a:t>           </a:t>
            </a:r>
            <a:r>
              <a:rPr lang="en-US" sz="1400" b="1" dirty="0">
                <a:solidFill>
                  <a:srgbClr val="800000"/>
                </a:solidFill>
              </a:rPr>
              <a:t>SELECT</a:t>
            </a:r>
            <a:r>
              <a:rPr lang="en-US" sz="1400" dirty="0">
                <a:solidFill>
                  <a:srgbClr val="800000"/>
                </a:solidFill>
              </a:rPr>
              <a:t> </a:t>
            </a:r>
            <a:r>
              <a:rPr lang="en-US" sz="1400" dirty="0" err="1"/>
              <a:t>pvs.viewTime</a:t>
            </a:r>
            <a:r>
              <a:rPr lang="en-US" sz="1400" dirty="0"/>
              <a:t>, ... </a:t>
            </a:r>
            <a:r>
              <a:rPr lang="en-US" sz="1400" b="1" dirty="0">
                <a:solidFill>
                  <a:srgbClr val="800000"/>
                </a:solidFill>
              </a:rPr>
              <a:t>WHERE</a:t>
            </a:r>
            <a:r>
              <a:rPr lang="en-US" sz="1400" dirty="0">
                <a:solidFill>
                  <a:srgbClr val="800000"/>
                </a:solidFill>
              </a:rPr>
              <a:t> </a:t>
            </a:r>
            <a:r>
              <a:rPr lang="en-US" sz="1400" dirty="0" err="1"/>
              <a:t>pvs.country</a:t>
            </a:r>
            <a:r>
              <a:rPr lang="en-US" sz="1400" dirty="0"/>
              <a:t> = 'UK';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5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IV: Joins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86886" y="1776553"/>
            <a:ext cx="6752558" cy="1499459"/>
          </a:xfrm>
          <a:prstGeom prst="rect">
            <a:avLst/>
          </a:prstGeom>
          <a:solidFill>
            <a:srgbClr val="94BD5E"/>
          </a:solidFill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dirty="0">
                <a:solidFill>
                  <a:srgbClr val="000000"/>
                </a:solidFill>
              </a:rPr>
              <a:t>CREATE TABLE</a:t>
            </a:r>
            <a:r>
              <a:rPr lang="en-US" sz="1600" dirty="0">
                <a:solidFill>
                  <a:srgbClr val="000000"/>
                </a:solidFill>
              </a:rPr>
              <a:t> customer (id </a:t>
            </a:r>
            <a:r>
              <a:rPr lang="en-US" sz="1600" dirty="0" err="1">
                <a:solidFill>
                  <a:srgbClr val="000000"/>
                </a:solidFill>
              </a:rPr>
              <a:t>INT,name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STRING,address</a:t>
            </a:r>
            <a:r>
              <a:rPr lang="en-US" sz="1600" dirty="0">
                <a:solidFill>
                  <a:srgbClr val="000000"/>
                </a:solidFill>
              </a:rPr>
              <a:t> STRING)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   </a:t>
            </a:r>
            <a:r>
              <a:rPr lang="en-US" sz="1600" b="1" dirty="0">
                <a:solidFill>
                  <a:srgbClr val="000000"/>
                </a:solidFill>
              </a:rPr>
              <a:t>ROW FORMAT DELIMITED FIELDS TERMINATED BY </a:t>
            </a:r>
            <a:r>
              <a:rPr lang="en-US" sz="1600" dirty="0">
                <a:solidFill>
                  <a:srgbClr val="000000"/>
                </a:solidFill>
              </a:rPr>
              <a:t>'#'</a:t>
            </a:r>
            <a:r>
              <a:rPr lang="en-US" sz="1600" dirty="0" smtClean="0">
                <a:solidFill>
                  <a:srgbClr val="000000"/>
                </a:solidFill>
              </a:rPr>
              <a:t>;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dirty="0">
                <a:solidFill>
                  <a:srgbClr val="000000"/>
                </a:solidFill>
              </a:rPr>
              <a:t>CREATE TABLE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order_cust</a:t>
            </a:r>
            <a:r>
              <a:rPr lang="en-US" sz="1600" dirty="0">
                <a:solidFill>
                  <a:srgbClr val="000000"/>
                </a:solidFill>
              </a:rPr>
              <a:t> (id </a:t>
            </a:r>
            <a:r>
              <a:rPr lang="en-US" sz="1600" dirty="0" err="1">
                <a:solidFill>
                  <a:srgbClr val="000000"/>
                </a:solidFill>
              </a:rPr>
              <a:t>INT,cus_id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INT,prod_id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INT,price</a:t>
            </a:r>
            <a:r>
              <a:rPr lang="en-US" sz="1600" dirty="0">
                <a:solidFill>
                  <a:srgbClr val="000000"/>
                </a:solidFill>
              </a:rPr>
              <a:t> INT) 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dirty="0">
                <a:solidFill>
                  <a:srgbClr val="000000"/>
                </a:solidFill>
              </a:rPr>
              <a:t>  ROW FORMAT DELIMITED FIELDS TERMINATED BY</a:t>
            </a:r>
            <a:r>
              <a:rPr lang="en-US" sz="1600" dirty="0">
                <a:solidFill>
                  <a:srgbClr val="000000"/>
                </a:solidFill>
              </a:rPr>
              <a:t> '\t';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85775" y="3644103"/>
            <a:ext cx="7502140" cy="2079715"/>
          </a:xfrm>
          <a:prstGeom prst="rect">
            <a:avLst/>
          </a:prstGeom>
          <a:solidFill>
            <a:srgbClr val="FFFFE9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1475" indent="-368300">
              <a:spcBef>
                <a:spcPts val="863"/>
              </a:spcBef>
              <a:spcAft>
                <a:spcPts val="863"/>
              </a:spcAft>
              <a:buClrTx/>
              <a:buSzPct val="166000"/>
              <a:buFontTx/>
              <a:buNone/>
              <a:tabLst>
                <a:tab pos="371475" algn="l"/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endParaRPr lang="en-US" sz="1200" dirty="0" smtClean="0"/>
          </a:p>
          <a:p>
            <a:pPr marL="371475" indent="-368300">
              <a:spcBef>
                <a:spcPts val="863"/>
              </a:spcBef>
              <a:spcAft>
                <a:spcPts val="863"/>
              </a:spcAft>
              <a:buSzPct val="128000"/>
              <a:buFont typeface="Times New Roman" charset="0"/>
              <a:buBlip>
                <a:blip r:embed="rId2"/>
              </a:buBlip>
              <a:tabLst>
                <a:tab pos="371475" algn="l"/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r>
              <a:rPr lang="en-US" sz="1600" b="1" dirty="0" smtClean="0">
                <a:solidFill>
                  <a:srgbClr val="0000FF"/>
                </a:solidFill>
              </a:rPr>
              <a:t>SELECT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smtClean="0"/>
              <a:t>* </a:t>
            </a:r>
            <a:r>
              <a:rPr lang="en-US" sz="1600" b="1" dirty="0" smtClean="0">
                <a:solidFill>
                  <a:srgbClr val="0000FF"/>
                </a:solidFill>
              </a:rPr>
              <a:t>FROM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smtClean="0"/>
              <a:t>customer c </a:t>
            </a:r>
            <a:r>
              <a:rPr lang="en-US" sz="1600" b="1" dirty="0" smtClean="0">
                <a:solidFill>
                  <a:srgbClr val="0000FF"/>
                </a:solidFill>
              </a:rPr>
              <a:t>JOIN</a:t>
            </a:r>
            <a:r>
              <a:rPr lang="en-US" sz="1600" b="1" dirty="0" smtClean="0"/>
              <a:t> </a:t>
            </a:r>
            <a:r>
              <a:rPr lang="en-US" sz="1600" dirty="0" err="1" smtClean="0"/>
              <a:t>order_cust</a:t>
            </a:r>
            <a:r>
              <a:rPr lang="en-US" sz="1600" dirty="0" smtClean="0"/>
              <a:t> o </a:t>
            </a:r>
            <a:r>
              <a:rPr lang="en-US" sz="1600" b="1" dirty="0" smtClean="0">
                <a:solidFill>
                  <a:srgbClr val="0000FF"/>
                </a:solidFill>
              </a:rPr>
              <a:t>ON</a:t>
            </a:r>
            <a:r>
              <a:rPr lang="en-US" sz="1600" b="1" dirty="0" smtClean="0"/>
              <a:t> </a:t>
            </a:r>
            <a:r>
              <a:rPr lang="en-US" sz="1600" dirty="0" smtClean="0"/>
              <a:t>(</a:t>
            </a:r>
            <a:r>
              <a:rPr lang="en-US" sz="1600" dirty="0" err="1" smtClean="0"/>
              <a:t>c.id</a:t>
            </a:r>
            <a:r>
              <a:rPr lang="en-US" sz="1600" dirty="0" smtClean="0"/>
              <a:t>=</a:t>
            </a:r>
            <a:r>
              <a:rPr lang="en-US" sz="1600" dirty="0" err="1" smtClean="0"/>
              <a:t>o.cus_id</a:t>
            </a:r>
            <a:r>
              <a:rPr lang="en-US" sz="1600" dirty="0" smtClean="0"/>
              <a:t>);</a:t>
            </a:r>
          </a:p>
          <a:p>
            <a:pPr marL="371475" indent="-368300">
              <a:spcBef>
                <a:spcPts val="1200"/>
              </a:spcBef>
              <a:spcAft>
                <a:spcPts val="600"/>
              </a:spcAft>
              <a:buSzPct val="128000"/>
              <a:buFont typeface="Times New Roman" charset="0"/>
              <a:buBlip>
                <a:blip r:embed="rId2"/>
              </a:buBlip>
              <a:tabLst>
                <a:tab pos="371475" algn="l"/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r>
              <a:rPr lang="en-US" sz="1600" b="1" dirty="0" smtClean="0">
                <a:solidFill>
                  <a:srgbClr val="0000FF"/>
                </a:solidFill>
              </a:rPr>
              <a:t>SELECT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err="1" smtClean="0"/>
              <a:t>c.id</a:t>
            </a:r>
            <a:r>
              <a:rPr lang="en-US" sz="1600" dirty="0" smtClean="0"/>
              <a:t>, </a:t>
            </a:r>
            <a:r>
              <a:rPr lang="en-US" sz="1600" dirty="0" err="1" smtClean="0"/>
              <a:t>c.name</a:t>
            </a:r>
            <a:r>
              <a:rPr lang="en-US" sz="1600" dirty="0" smtClean="0"/>
              <a:t>, </a:t>
            </a:r>
            <a:r>
              <a:rPr lang="en-US" sz="1600" dirty="0" err="1" smtClean="0"/>
              <a:t>c.address</a:t>
            </a:r>
            <a:r>
              <a:rPr lang="en-US" sz="1600" dirty="0" smtClean="0"/>
              <a:t>, </a:t>
            </a:r>
            <a:r>
              <a:rPr lang="en-US" sz="1600" dirty="0" err="1" smtClean="0"/>
              <a:t>ce.exp</a:t>
            </a:r>
            <a:r>
              <a:rPr lang="en-US" sz="1600" dirty="0" smtClean="0"/>
              <a:t> </a:t>
            </a:r>
          </a:p>
          <a:p>
            <a:pPr marL="3175" indent="0">
              <a:spcBef>
                <a:spcPts val="0"/>
              </a:spcBef>
              <a:spcAft>
                <a:spcPts val="600"/>
              </a:spcAft>
              <a:buSzPct val="128000"/>
              <a:buNone/>
              <a:tabLst>
                <a:tab pos="371475" algn="l"/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r>
              <a:rPr lang="en-US" sz="1600" b="1" dirty="0">
                <a:solidFill>
                  <a:srgbClr val="0000FF"/>
                </a:solidFill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</a:rPr>
              <a:t>      FROM</a:t>
            </a:r>
            <a:r>
              <a:rPr lang="en-US" sz="1600" b="1" dirty="0" smtClean="0"/>
              <a:t> </a:t>
            </a:r>
            <a:r>
              <a:rPr lang="en-US" sz="1600" dirty="0" smtClean="0"/>
              <a:t>customer c </a:t>
            </a:r>
            <a:r>
              <a:rPr lang="en-US" sz="1600" b="1" dirty="0" smtClean="0">
                <a:solidFill>
                  <a:srgbClr val="0000FF"/>
                </a:solidFill>
              </a:rPr>
              <a:t>JOIN</a:t>
            </a:r>
            <a:r>
              <a:rPr lang="en-US" sz="1600" b="1" dirty="0" smtClean="0"/>
              <a:t> (SELECT </a:t>
            </a:r>
            <a:r>
              <a:rPr lang="en-US" sz="1600" dirty="0" err="1" smtClean="0"/>
              <a:t>cus_id,sum</a:t>
            </a:r>
            <a:r>
              <a:rPr lang="en-US" sz="1600" dirty="0" smtClean="0"/>
              <a:t>(price) AS </a:t>
            </a:r>
            <a:r>
              <a:rPr lang="en-US" sz="1600" dirty="0" err="1" smtClean="0"/>
              <a:t>exp</a:t>
            </a:r>
            <a:r>
              <a:rPr lang="en-US" sz="1600" dirty="0" smtClean="0"/>
              <a:t> </a:t>
            </a:r>
          </a:p>
          <a:p>
            <a:pPr marL="3175" indent="0">
              <a:spcBef>
                <a:spcPts val="0"/>
              </a:spcBef>
              <a:spcAft>
                <a:spcPts val="600"/>
              </a:spcAft>
              <a:buSzPct val="128000"/>
              <a:buNone/>
              <a:tabLst>
                <a:tab pos="371475" algn="l"/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r>
              <a:rPr lang="en-US" sz="1600" b="1" dirty="0"/>
              <a:t> </a:t>
            </a:r>
            <a:r>
              <a:rPr lang="en-US" sz="1600" b="1" dirty="0" smtClean="0"/>
              <a:t>                                                  FROM </a:t>
            </a:r>
            <a:r>
              <a:rPr lang="en-US" sz="1600" dirty="0" err="1" smtClean="0"/>
              <a:t>order_cust</a:t>
            </a:r>
            <a:r>
              <a:rPr lang="en-US" sz="1600" dirty="0" smtClean="0"/>
              <a:t> </a:t>
            </a:r>
          </a:p>
          <a:p>
            <a:pPr marL="3175" indent="0">
              <a:spcBef>
                <a:spcPts val="0"/>
              </a:spcBef>
              <a:spcAft>
                <a:spcPts val="600"/>
              </a:spcAft>
              <a:buSzPct val="128000"/>
              <a:buNone/>
              <a:tabLst>
                <a:tab pos="371475" algn="l"/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r>
              <a:rPr lang="en-US" sz="1600" b="1" dirty="0"/>
              <a:t> </a:t>
            </a:r>
            <a:r>
              <a:rPr lang="en-US" sz="1600" b="1" dirty="0" smtClean="0"/>
              <a:t>                                                  GROUP BY</a:t>
            </a:r>
            <a:r>
              <a:rPr lang="en-US" sz="1600" dirty="0" smtClean="0"/>
              <a:t> </a:t>
            </a:r>
            <a:r>
              <a:rPr lang="en-US" sz="1600" dirty="0" err="1" smtClean="0"/>
              <a:t>cus_id</a:t>
            </a:r>
            <a:r>
              <a:rPr lang="en-US" sz="1600" b="1" dirty="0" smtClean="0"/>
              <a:t>)</a:t>
            </a:r>
            <a:r>
              <a:rPr lang="en-US" sz="1600" dirty="0" smtClean="0"/>
              <a:t> </a:t>
            </a:r>
            <a:r>
              <a:rPr lang="en-US" sz="1600" dirty="0" err="1" smtClean="0"/>
              <a:t>ce</a:t>
            </a:r>
            <a:r>
              <a:rPr lang="en-US" sz="1600" dirty="0" smtClean="0"/>
              <a:t> ON (</a:t>
            </a:r>
            <a:r>
              <a:rPr lang="en-US" sz="1600" dirty="0" err="1" smtClean="0"/>
              <a:t>c.id</a:t>
            </a:r>
            <a:r>
              <a:rPr lang="en-US" sz="1600" dirty="0" smtClean="0"/>
              <a:t>=</a:t>
            </a:r>
            <a:r>
              <a:rPr lang="en-US" sz="1600" dirty="0" err="1" smtClean="0"/>
              <a:t>ce.cus_id</a:t>
            </a:r>
            <a:r>
              <a:rPr lang="en-US" sz="1600" dirty="0" smtClean="0"/>
              <a:t>);</a:t>
            </a:r>
          </a:p>
          <a:p>
            <a:pPr marL="371475" indent="-368300">
              <a:buClrTx/>
              <a:buSzPct val="119000"/>
              <a:buFontTx/>
              <a:buNone/>
              <a:tabLst>
                <a:tab pos="371475" algn="l"/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26152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V: Another Syntax for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949813" y="1906210"/>
            <a:ext cx="5837488" cy="1730002"/>
          </a:xfrm>
          <a:prstGeom prst="rect">
            <a:avLst/>
          </a:prstGeom>
          <a:solidFill>
            <a:srgbClr val="FFFFE9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3">
              <a:buFontTx/>
              <a:buNone/>
            </a:pPr>
            <a:r>
              <a:rPr lang="en-US" b="1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/>
              <a:t>page_view</a:t>
            </a:r>
            <a:r>
              <a:rPr lang="en-US" dirty="0"/>
              <a:t> </a:t>
            </a:r>
            <a:r>
              <a:rPr lang="en-US" dirty="0" err="1"/>
              <a:t>pv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JOIN</a:t>
            </a:r>
            <a:r>
              <a:rPr lang="en-US" dirty="0"/>
              <a:t> user u ON (</a:t>
            </a:r>
            <a:r>
              <a:rPr lang="en-US" dirty="0" err="1"/>
              <a:t>pv.userid</a:t>
            </a:r>
            <a:r>
              <a:rPr lang="en-US" dirty="0"/>
              <a:t> = </a:t>
            </a:r>
            <a:r>
              <a:rPr lang="en-US" dirty="0" err="1" smtClean="0"/>
              <a:t>u.id</a:t>
            </a:r>
            <a:r>
              <a:rPr lang="en-US" dirty="0" smtClean="0"/>
              <a:t>)</a:t>
            </a:r>
            <a:endParaRPr lang="en-US" dirty="0"/>
          </a:p>
          <a:p>
            <a:pPr marL="228600" lvl="3">
              <a:buFontTx/>
              <a:buNone/>
            </a:pPr>
            <a:r>
              <a:rPr lang="en-US" b="1" dirty="0" smtClean="0">
                <a:solidFill>
                  <a:srgbClr val="0000FF"/>
                </a:solidFill>
              </a:rPr>
              <a:t>INSERT </a:t>
            </a:r>
            <a:r>
              <a:rPr lang="en-US" b="1" dirty="0">
                <a:solidFill>
                  <a:srgbClr val="0000FF"/>
                </a:solidFill>
              </a:rPr>
              <a:t>INTO TABLE </a:t>
            </a:r>
            <a:r>
              <a:rPr lang="en-US" dirty="0" err="1"/>
              <a:t>pv_users</a:t>
            </a:r>
            <a:r>
              <a:rPr lang="en-US" dirty="0"/>
              <a:t> </a:t>
            </a:r>
          </a:p>
          <a:p>
            <a:pPr marL="228600" lvl="3">
              <a:buFontTx/>
              <a:buNone/>
            </a:pPr>
            <a:r>
              <a:rPr lang="en-US" b="1" dirty="0">
                <a:solidFill>
                  <a:srgbClr val="0000FF"/>
                </a:solidFill>
              </a:rPr>
              <a:t>SELECT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/>
              <a:t>pv</a:t>
            </a:r>
            <a:r>
              <a:rPr lang="en-US" dirty="0"/>
              <a:t>.*, </a:t>
            </a:r>
            <a:r>
              <a:rPr lang="en-US" dirty="0" err="1"/>
              <a:t>u.gender</a:t>
            </a:r>
            <a:r>
              <a:rPr lang="en-US" dirty="0"/>
              <a:t>, </a:t>
            </a:r>
            <a:r>
              <a:rPr lang="en-US" dirty="0" err="1"/>
              <a:t>u.age</a:t>
            </a:r>
            <a:r>
              <a:rPr lang="en-US" dirty="0"/>
              <a:t> </a:t>
            </a:r>
          </a:p>
          <a:p>
            <a:pPr marL="228600" lvl="3">
              <a:buFontTx/>
              <a:buNone/>
            </a:pPr>
            <a:r>
              <a:rPr lang="en-US" b="1" dirty="0">
                <a:solidFill>
                  <a:srgbClr val="0000FF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pv.date</a:t>
            </a:r>
            <a:r>
              <a:rPr lang="en-US" dirty="0"/>
              <a:t> = 2008-03-03;</a:t>
            </a:r>
          </a:p>
          <a:p>
            <a:pPr marL="371475" indent="-368300">
              <a:spcBef>
                <a:spcPts val="863"/>
              </a:spcBef>
              <a:spcAft>
                <a:spcPts val="863"/>
              </a:spcAft>
              <a:buClrTx/>
              <a:buSzPct val="166000"/>
              <a:buFontTx/>
              <a:buNone/>
              <a:tabLst>
                <a:tab pos="371475" algn="l"/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580731" y="2408168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800000"/>
                </a:solidFill>
              </a:rPr>
              <a:t>Join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8128" y="4298462"/>
            <a:ext cx="1866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800000"/>
                </a:solidFill>
              </a:rPr>
              <a:t>Outer Join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949813" y="4077240"/>
            <a:ext cx="5837488" cy="2058865"/>
          </a:xfrm>
          <a:prstGeom prst="rect">
            <a:avLst/>
          </a:prstGeom>
          <a:solidFill>
            <a:srgbClr val="FFFFE9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  <a:buFontTx/>
              <a:buNone/>
            </a:pPr>
            <a:r>
              <a:rPr lang="en-US" sz="1800" b="1" dirty="0">
                <a:solidFill>
                  <a:srgbClr val="0000FF"/>
                </a:solidFill>
              </a:rPr>
              <a:t>FROM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 err="1"/>
              <a:t>page_view</a:t>
            </a:r>
            <a:r>
              <a:rPr lang="en-US" sz="1800" dirty="0"/>
              <a:t> </a:t>
            </a:r>
            <a:r>
              <a:rPr lang="en-US" sz="1800" dirty="0" err="1"/>
              <a:t>pv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00FF"/>
                </a:solidFill>
              </a:rPr>
              <a:t>FULL OUTER</a:t>
            </a:r>
            <a:r>
              <a:rPr lang="en-US" sz="1800" dirty="0"/>
              <a:t> JOIN user u </a:t>
            </a:r>
            <a:endParaRPr lang="en-US" sz="1800" dirty="0" smtClean="0"/>
          </a:p>
          <a:p>
            <a:pPr>
              <a:spcBef>
                <a:spcPts val="1400"/>
              </a:spcBef>
              <a:buFontTx/>
              <a:buNone/>
            </a:pPr>
            <a:r>
              <a:rPr lang="en-US" sz="1800" dirty="0"/>
              <a:t>	</a:t>
            </a:r>
            <a:r>
              <a:rPr lang="en-US" sz="1800" dirty="0" smtClean="0"/>
              <a:t>ON </a:t>
            </a:r>
            <a:r>
              <a:rPr lang="en-US" sz="1800" dirty="0"/>
              <a:t>(</a:t>
            </a:r>
            <a:r>
              <a:rPr lang="en-US" sz="1800" dirty="0" err="1"/>
              <a:t>pv.userid</a:t>
            </a:r>
            <a:r>
              <a:rPr lang="en-US" sz="1800" dirty="0"/>
              <a:t> = </a:t>
            </a:r>
            <a:r>
              <a:rPr lang="en-US" sz="1800" dirty="0" err="1"/>
              <a:t>u.id</a:t>
            </a:r>
            <a:r>
              <a:rPr lang="en-US" sz="1800" dirty="0"/>
              <a:t>) </a:t>
            </a:r>
            <a:endParaRPr lang="en-US" sz="1800" dirty="0" smtClean="0"/>
          </a:p>
          <a:p>
            <a:pPr>
              <a:spcBef>
                <a:spcPts val="1400"/>
              </a:spcBef>
              <a:buFontTx/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INSERT </a:t>
            </a:r>
            <a:r>
              <a:rPr lang="en-US" sz="1800" b="1" dirty="0">
                <a:solidFill>
                  <a:srgbClr val="0000FF"/>
                </a:solidFill>
              </a:rPr>
              <a:t>INTO TABLE </a:t>
            </a:r>
            <a:r>
              <a:rPr lang="en-US" sz="1800" dirty="0" err="1"/>
              <a:t>pv_users</a:t>
            </a:r>
            <a:r>
              <a:rPr lang="en-US" sz="1800" dirty="0"/>
              <a:t> </a:t>
            </a:r>
          </a:p>
          <a:p>
            <a:pPr>
              <a:spcBef>
                <a:spcPts val="1400"/>
              </a:spcBef>
              <a:buFontTx/>
              <a:buNone/>
            </a:pPr>
            <a:r>
              <a:rPr lang="en-US" sz="1800" dirty="0"/>
              <a:t>	</a:t>
            </a:r>
            <a:r>
              <a:rPr lang="en-US" sz="1800" b="1" dirty="0">
                <a:solidFill>
                  <a:srgbClr val="0000FF"/>
                </a:solidFill>
              </a:rPr>
              <a:t>SELECT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 err="1"/>
              <a:t>pv</a:t>
            </a:r>
            <a:r>
              <a:rPr lang="en-US" sz="1800" dirty="0"/>
              <a:t>.*, </a:t>
            </a:r>
            <a:r>
              <a:rPr lang="en-US" sz="1800" dirty="0" err="1"/>
              <a:t>u.gender</a:t>
            </a:r>
            <a:r>
              <a:rPr lang="en-US" sz="1800" dirty="0"/>
              <a:t>, </a:t>
            </a:r>
            <a:r>
              <a:rPr lang="en-US" sz="1800" dirty="0" err="1"/>
              <a:t>u.age</a:t>
            </a:r>
            <a:r>
              <a:rPr lang="en-US" sz="1800" dirty="0"/>
              <a:t> </a:t>
            </a:r>
          </a:p>
          <a:p>
            <a:pPr>
              <a:spcBef>
                <a:spcPts val="1400"/>
              </a:spcBef>
              <a:buFontTx/>
              <a:buNone/>
            </a:pPr>
            <a:r>
              <a:rPr lang="en-US" sz="1800" dirty="0"/>
              <a:t>	</a:t>
            </a:r>
            <a:r>
              <a:rPr lang="en-US" sz="1800" b="1" dirty="0">
                <a:solidFill>
                  <a:srgbClr val="0000FF"/>
                </a:solidFill>
              </a:rPr>
              <a:t>WHERE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 err="1"/>
              <a:t>pv.date</a:t>
            </a:r>
            <a:r>
              <a:rPr lang="en-US" sz="1800" dirty="0"/>
              <a:t> = 2008-03-03;</a:t>
            </a:r>
          </a:p>
          <a:p>
            <a:pPr marL="371475" indent="-368300">
              <a:spcBef>
                <a:spcPts val="1400"/>
              </a:spcBef>
              <a:spcAft>
                <a:spcPts val="863"/>
              </a:spcAft>
              <a:buClrTx/>
              <a:buSzPct val="166000"/>
              <a:buFontTx/>
              <a:buNone/>
              <a:tabLst>
                <a:tab pos="371475" algn="l"/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73423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Inserts into Files, Tables and Local Files 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2" y="1991895"/>
            <a:ext cx="7345363" cy="4073626"/>
          </a:xfrm>
          <a:solidFill>
            <a:srgbClr val="FFFFE9"/>
          </a:solidFill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lvl="2">
              <a:buFont typeface="Wingdings" charset="0"/>
              <a:buNone/>
            </a:pPr>
            <a:r>
              <a:rPr lang="en-US" sz="2000" b="1" dirty="0">
                <a:solidFill>
                  <a:srgbClr val="0000FF"/>
                </a:solidFill>
              </a:rPr>
              <a:t>FROM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/>
              <a:t>pv_users</a:t>
            </a:r>
            <a:r>
              <a:rPr lang="en-US" sz="2000" dirty="0"/>
              <a:t> </a:t>
            </a:r>
          </a:p>
          <a:p>
            <a:pPr lvl="2">
              <a:buFont typeface="Wingdings" charset="0"/>
              <a:buNone/>
            </a:pPr>
            <a:r>
              <a:rPr lang="en-US" sz="2000" b="1" dirty="0">
                <a:solidFill>
                  <a:srgbClr val="0000FF"/>
                </a:solidFill>
              </a:rPr>
              <a:t>INSERT INTO TABLE </a:t>
            </a:r>
            <a:r>
              <a:rPr lang="en-US" sz="2000" dirty="0" err="1"/>
              <a:t>pv_gender_sum</a:t>
            </a:r>
            <a:r>
              <a:rPr lang="en-US" sz="2000" dirty="0"/>
              <a:t> </a:t>
            </a:r>
          </a:p>
          <a:p>
            <a:pPr lvl="3">
              <a:buFontTx/>
              <a:buNone/>
            </a:pPr>
            <a:r>
              <a:rPr lang="en-US" sz="2000" dirty="0"/>
              <a:t>SELECT </a:t>
            </a:r>
            <a:r>
              <a:rPr lang="en-US" sz="2000" dirty="0" err="1"/>
              <a:t>pv_users.gender</a:t>
            </a:r>
            <a:r>
              <a:rPr lang="en-US" sz="2000" dirty="0"/>
              <a:t>, </a:t>
            </a:r>
            <a:r>
              <a:rPr lang="en-US" sz="2000" dirty="0" err="1"/>
              <a:t>count_distinct</a:t>
            </a:r>
            <a:r>
              <a:rPr lang="en-US" sz="2000" dirty="0"/>
              <a:t>(</a:t>
            </a:r>
            <a:r>
              <a:rPr lang="en-US" sz="2000" dirty="0" err="1"/>
              <a:t>pv_users.userid</a:t>
            </a:r>
            <a:r>
              <a:rPr lang="en-US" sz="2000" dirty="0"/>
              <a:t>) </a:t>
            </a:r>
          </a:p>
          <a:p>
            <a:pPr lvl="3">
              <a:buFontTx/>
              <a:buNone/>
            </a:pPr>
            <a:r>
              <a:rPr lang="en-US" sz="2000" dirty="0"/>
              <a:t>GROUP BY(</a:t>
            </a:r>
            <a:r>
              <a:rPr lang="en-US" sz="2000" dirty="0" err="1"/>
              <a:t>pv_users.gender</a:t>
            </a:r>
            <a:r>
              <a:rPr lang="en-US" sz="2000" dirty="0"/>
              <a:t>) </a:t>
            </a:r>
          </a:p>
          <a:p>
            <a:pPr lvl="2">
              <a:buFont typeface="Wingdings" charset="0"/>
              <a:buNone/>
            </a:pPr>
            <a:r>
              <a:rPr lang="en-US" sz="2000" b="1" dirty="0">
                <a:solidFill>
                  <a:srgbClr val="0000FF"/>
                </a:solidFill>
              </a:rPr>
              <a:t>INSERT INTO DIRECTORY </a:t>
            </a:r>
            <a:r>
              <a:rPr lang="ja-JP" altLang="en-US" sz="2000" dirty="0"/>
              <a:t>‘</a:t>
            </a:r>
            <a:r>
              <a:rPr lang="en-US" sz="2000" dirty="0"/>
              <a:t>/user</a:t>
            </a:r>
            <a:r>
              <a:rPr lang="en-US" sz="2000" dirty="0" smtClean="0"/>
              <a:t>/</a:t>
            </a:r>
            <a:r>
              <a:rPr lang="en-US" sz="2000" dirty="0" err="1" smtClean="0"/>
              <a:t>tmp</a:t>
            </a:r>
            <a:r>
              <a:rPr lang="en-US" sz="2000" dirty="0" smtClean="0"/>
              <a:t>/</a:t>
            </a:r>
            <a:r>
              <a:rPr lang="en-US" sz="2000" dirty="0" err="1" smtClean="0"/>
              <a:t>dir</a:t>
            </a:r>
            <a:r>
              <a:rPr lang="ja-JP" altLang="en-US" sz="2000" dirty="0"/>
              <a:t>’</a:t>
            </a:r>
            <a:r>
              <a:rPr lang="en-US" sz="2000" dirty="0"/>
              <a:t> </a:t>
            </a:r>
          </a:p>
          <a:p>
            <a:pPr lvl="3">
              <a:buFontTx/>
              <a:buNone/>
            </a:pPr>
            <a:r>
              <a:rPr lang="en-US" sz="2000" dirty="0"/>
              <a:t>SELECT </a:t>
            </a:r>
            <a:r>
              <a:rPr lang="en-US" sz="2000" dirty="0" err="1"/>
              <a:t>pv_users.age</a:t>
            </a:r>
            <a:r>
              <a:rPr lang="en-US" sz="2000" dirty="0"/>
              <a:t>, </a:t>
            </a:r>
            <a:r>
              <a:rPr lang="en-US" sz="2000" dirty="0" err="1"/>
              <a:t>count_distinct</a:t>
            </a:r>
            <a:r>
              <a:rPr lang="en-US" sz="2000" dirty="0"/>
              <a:t>(</a:t>
            </a:r>
            <a:r>
              <a:rPr lang="en-US" sz="2000" dirty="0" err="1"/>
              <a:t>pv_users.userid</a:t>
            </a:r>
            <a:r>
              <a:rPr lang="en-US" sz="2000" dirty="0"/>
              <a:t>) </a:t>
            </a:r>
          </a:p>
          <a:p>
            <a:pPr lvl="3">
              <a:buFontTx/>
              <a:buNone/>
            </a:pPr>
            <a:r>
              <a:rPr lang="en-US" sz="2000" dirty="0"/>
              <a:t>GROUP BY(</a:t>
            </a:r>
            <a:r>
              <a:rPr lang="en-US" sz="2000" dirty="0" err="1"/>
              <a:t>pv_users.age</a:t>
            </a:r>
            <a:r>
              <a:rPr lang="en-US" sz="2000" dirty="0"/>
              <a:t>) </a:t>
            </a:r>
          </a:p>
          <a:p>
            <a:pPr lvl="2">
              <a:buFont typeface="Wingdings" charset="0"/>
              <a:buNone/>
            </a:pPr>
            <a:r>
              <a:rPr lang="en-US" sz="2000" b="1" dirty="0">
                <a:solidFill>
                  <a:srgbClr val="0000FF"/>
                </a:solidFill>
              </a:rPr>
              <a:t>INSERT INTO LOCAL DIRECTORY </a:t>
            </a:r>
            <a:r>
              <a:rPr lang="ja-JP" altLang="en-US" sz="2000" dirty="0"/>
              <a:t>‘</a:t>
            </a:r>
            <a:r>
              <a:rPr lang="en-US" sz="2000" dirty="0"/>
              <a:t>/home</a:t>
            </a:r>
            <a:r>
              <a:rPr lang="en-US" sz="2000" dirty="0" smtClean="0"/>
              <a:t>/</a:t>
            </a:r>
            <a:r>
              <a:rPr lang="en-US" dirty="0" smtClean="0"/>
              <a:t>local/</a:t>
            </a:r>
            <a:r>
              <a:rPr lang="en-US" sz="2000" dirty="0" err="1" smtClean="0"/>
              <a:t>dir</a:t>
            </a:r>
            <a:r>
              <a:rPr lang="ja-JP" altLang="en-US" sz="2000" dirty="0"/>
              <a:t>’</a:t>
            </a:r>
            <a:endParaRPr lang="en-US" sz="2000" dirty="0"/>
          </a:p>
          <a:p>
            <a:pPr lvl="2">
              <a:buFont typeface="Wingdings" charset="0"/>
              <a:buNone/>
            </a:pPr>
            <a:r>
              <a:rPr lang="en-US" sz="2000" dirty="0"/>
              <a:t>	   </a:t>
            </a:r>
            <a:r>
              <a:rPr lang="en-US" sz="2000" b="1" dirty="0">
                <a:solidFill>
                  <a:srgbClr val="800000"/>
                </a:solidFill>
              </a:rPr>
              <a:t>FIELDS TERMINATED</a:t>
            </a:r>
            <a:r>
              <a:rPr lang="en-US" sz="2000" dirty="0"/>
              <a:t> BY </a:t>
            </a:r>
            <a:r>
              <a:rPr lang="ja-JP" altLang="en-US" sz="2000" dirty="0"/>
              <a:t>‘</a:t>
            </a:r>
            <a:r>
              <a:rPr lang="en-US" sz="2000" dirty="0"/>
              <a:t>,</a:t>
            </a:r>
            <a:r>
              <a:rPr lang="ja-JP" altLang="en-US" sz="2000" dirty="0"/>
              <a:t>’</a:t>
            </a:r>
            <a:r>
              <a:rPr lang="en-US" sz="2000" dirty="0"/>
              <a:t> </a:t>
            </a:r>
            <a:endParaRPr lang="en-US" sz="2000" dirty="0" smtClean="0"/>
          </a:p>
          <a:p>
            <a:pPr lvl="2">
              <a:buFont typeface="Wingdings" charset="0"/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2000" b="1" dirty="0" smtClean="0">
                <a:solidFill>
                  <a:srgbClr val="800000"/>
                </a:solidFill>
              </a:rPr>
              <a:t>LINES</a:t>
            </a:r>
            <a:r>
              <a:rPr lang="en-US" sz="2000" dirty="0" smtClean="0"/>
              <a:t> </a:t>
            </a:r>
            <a:r>
              <a:rPr lang="en-US" sz="2000" b="1" dirty="0">
                <a:solidFill>
                  <a:srgbClr val="800000"/>
                </a:solidFill>
              </a:rPr>
              <a:t>TERMINATED BY </a:t>
            </a:r>
            <a:r>
              <a:rPr lang="en-US" sz="2000" dirty="0"/>
              <a:t>\013 </a:t>
            </a:r>
          </a:p>
          <a:p>
            <a:pPr lvl="3">
              <a:buFontTx/>
              <a:buNone/>
            </a:pPr>
            <a:r>
              <a:rPr lang="en-US" sz="2000" dirty="0"/>
              <a:t>SELECT </a:t>
            </a:r>
            <a:r>
              <a:rPr lang="en-US" sz="2000" dirty="0" err="1"/>
              <a:t>pv_users.age</a:t>
            </a:r>
            <a:r>
              <a:rPr lang="en-US" sz="2000" dirty="0"/>
              <a:t>, </a:t>
            </a:r>
            <a:r>
              <a:rPr lang="en-US" sz="2000" dirty="0" err="1"/>
              <a:t>count_distinct</a:t>
            </a:r>
            <a:r>
              <a:rPr lang="en-US" sz="2000" dirty="0"/>
              <a:t>(</a:t>
            </a:r>
            <a:r>
              <a:rPr lang="en-US" sz="2000" dirty="0" err="1"/>
              <a:t>pv_users.userid</a:t>
            </a:r>
            <a:r>
              <a:rPr lang="en-US" sz="2000" dirty="0"/>
              <a:t>) </a:t>
            </a:r>
          </a:p>
          <a:p>
            <a:pPr lvl="3">
              <a:buFontTx/>
              <a:buNone/>
            </a:pPr>
            <a:r>
              <a:rPr lang="en-US" sz="2000" dirty="0"/>
              <a:t>GROUP BY(</a:t>
            </a:r>
            <a:r>
              <a:rPr lang="en-US" sz="2000" dirty="0" err="1"/>
              <a:t>pv_users.age</a:t>
            </a:r>
            <a:r>
              <a:rPr lang="en-US" sz="2000" dirty="0"/>
              <a:t>); 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5733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Ecosystem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945" y="2015561"/>
            <a:ext cx="5376530" cy="3927012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>
            <a:off x="2453607" y="4426107"/>
            <a:ext cx="415338" cy="140550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4570" y="4944193"/>
            <a:ext cx="19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We covered these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2394035" y="2157573"/>
            <a:ext cx="415338" cy="211270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8008" y="2862433"/>
            <a:ext cx="2421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Next week we cover more of these</a:t>
            </a:r>
            <a:endParaRPr lang="en-US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027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 descr="Screen shot 2013-01-24 at 1.45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3" y="1457158"/>
            <a:ext cx="7003901" cy="47992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062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Word Count </a:t>
            </a:r>
            <a:r>
              <a:rPr lang="en-US" dirty="0">
                <a:latin typeface="Calibri" charset="0"/>
              </a:rPr>
              <a:t>in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134309" cy="2719136"/>
          </a:xfrm>
          <a:solidFill>
            <a:srgbClr val="FFFFE9"/>
          </a:solidFill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1400"/>
              </a:spcBef>
              <a:buFont typeface="Arial" charset="0"/>
              <a:buNone/>
            </a:pPr>
            <a:r>
              <a:rPr lang="en-US" b="1" dirty="0">
                <a:solidFill>
                  <a:srgbClr val="800000"/>
                </a:solidFill>
                <a:latin typeface="Calibri" charset="0"/>
              </a:rPr>
              <a:t>FROM</a:t>
            </a:r>
            <a:r>
              <a:rPr lang="en-US" dirty="0">
                <a:latin typeface="Calibri" charset="0"/>
              </a:rPr>
              <a:t> (</a:t>
            </a:r>
          </a:p>
          <a:p>
            <a:pPr lvl="1">
              <a:lnSpc>
                <a:spcPct val="120000"/>
              </a:lnSpc>
              <a:spcBef>
                <a:spcPts val="1400"/>
              </a:spcBef>
              <a:buFont typeface="Arial" charset="0"/>
              <a:buNone/>
            </a:pPr>
            <a:r>
              <a:rPr lang="en-US" b="1" dirty="0">
                <a:solidFill>
                  <a:srgbClr val="0000FF"/>
                </a:solidFill>
                <a:latin typeface="Calibri" charset="0"/>
              </a:rPr>
              <a:t>MAP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doctext</a:t>
            </a:r>
            <a:r>
              <a:rPr lang="en-US" dirty="0">
                <a:latin typeface="Calibri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alibri" charset="0"/>
              </a:rPr>
              <a:t>USING</a:t>
            </a:r>
            <a:r>
              <a:rPr lang="en-US" dirty="0">
                <a:latin typeface="Calibri" charset="0"/>
              </a:rPr>
              <a:t> 'python </a:t>
            </a:r>
            <a:r>
              <a:rPr lang="en-US" dirty="0" err="1">
                <a:latin typeface="Calibri" charset="0"/>
              </a:rPr>
              <a:t>wc_mapper.py</a:t>
            </a:r>
            <a:r>
              <a:rPr lang="en-US" dirty="0">
                <a:latin typeface="Calibri" charset="0"/>
              </a:rPr>
              <a:t>' AS (word, </a:t>
            </a:r>
            <a:r>
              <a:rPr lang="en-US" dirty="0" err="1">
                <a:latin typeface="Calibri" charset="0"/>
              </a:rPr>
              <a:t>cnt</a:t>
            </a:r>
            <a:r>
              <a:rPr lang="en-US" dirty="0">
                <a:latin typeface="Calibri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1400"/>
              </a:spcBef>
              <a:buFont typeface="Arial" charset="0"/>
              <a:buNone/>
            </a:pPr>
            <a:r>
              <a:rPr lang="en-US" b="1" dirty="0">
                <a:solidFill>
                  <a:srgbClr val="0000FF"/>
                </a:solidFill>
                <a:latin typeface="Calibri" charset="0"/>
              </a:rPr>
              <a:t>FROM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docs</a:t>
            </a:r>
          </a:p>
          <a:p>
            <a:pPr lvl="1">
              <a:lnSpc>
                <a:spcPct val="120000"/>
              </a:lnSpc>
              <a:spcBef>
                <a:spcPts val="1400"/>
              </a:spcBef>
              <a:buFont typeface="Arial" charset="0"/>
              <a:buNone/>
            </a:pPr>
            <a:r>
              <a:rPr lang="en-US" b="1" dirty="0">
                <a:solidFill>
                  <a:srgbClr val="0000FF"/>
                </a:solidFill>
                <a:latin typeface="Calibri" charset="0"/>
              </a:rPr>
              <a:t>CLUSTER BY </a:t>
            </a:r>
            <a:r>
              <a:rPr lang="en-US" dirty="0" smtClean="0">
                <a:latin typeface="Calibri" charset="0"/>
              </a:rPr>
              <a:t>word ) </a:t>
            </a:r>
            <a:r>
              <a:rPr lang="en-US" dirty="0">
                <a:latin typeface="Calibri" charset="0"/>
              </a:rPr>
              <a:t>a</a:t>
            </a:r>
          </a:p>
          <a:p>
            <a:pPr>
              <a:lnSpc>
                <a:spcPct val="120000"/>
              </a:lnSpc>
              <a:spcBef>
                <a:spcPts val="1400"/>
              </a:spcBef>
              <a:buFont typeface="Arial" charset="0"/>
              <a:buNone/>
            </a:pPr>
            <a:r>
              <a:rPr lang="en-US" b="1" dirty="0">
                <a:solidFill>
                  <a:srgbClr val="0000FF"/>
                </a:solidFill>
                <a:latin typeface="Calibri" charset="0"/>
              </a:rPr>
              <a:t>REDUCE</a:t>
            </a:r>
            <a:r>
              <a:rPr lang="en-US" dirty="0">
                <a:latin typeface="Calibri" charset="0"/>
              </a:rPr>
              <a:t> word, </a:t>
            </a:r>
            <a:r>
              <a:rPr lang="en-US" dirty="0" err="1">
                <a:latin typeface="Calibri" charset="0"/>
              </a:rPr>
              <a:t>cnt</a:t>
            </a:r>
            <a:r>
              <a:rPr lang="en-US" dirty="0">
                <a:latin typeface="Calibri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alibri" charset="0"/>
              </a:rPr>
              <a:t>USING</a:t>
            </a:r>
            <a:r>
              <a:rPr lang="en-US" dirty="0">
                <a:latin typeface="Calibri" charset="0"/>
              </a:rPr>
              <a:t> '</a:t>
            </a:r>
            <a:r>
              <a:rPr lang="en-US" dirty="0" err="1" smtClean="0">
                <a:latin typeface="Calibri" charset="0"/>
              </a:rPr>
              <a:t>pythonwc_reduce.py</a:t>
            </a:r>
            <a:r>
              <a:rPr lang="en-US" dirty="0" smtClean="0">
                <a:latin typeface="Calibri" charset="0"/>
              </a:rPr>
              <a:t>’;</a:t>
            </a:r>
            <a:endParaRPr lang="en-US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4842" y="5026527"/>
            <a:ext cx="7327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&gt;&gt; The map &amp; reduce functions are black-box written in Python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10671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2" y="2895578"/>
            <a:ext cx="7345362" cy="1339850"/>
          </a:xfrm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Hadoop Streaming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0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71579"/>
            <a:ext cx="8181474" cy="334210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Hadoop streaming is a utility that comes with the Hadoop </a:t>
            </a:r>
            <a:r>
              <a:rPr lang="en-US" dirty="0" smtClean="0"/>
              <a:t>distribution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/>
              <a:t>utility allows you to create and run map/reduce jobs with </a:t>
            </a:r>
            <a:r>
              <a:rPr lang="en-US" b="1" i="1" dirty="0">
                <a:solidFill>
                  <a:srgbClr val="800000"/>
                </a:solidFill>
              </a:rPr>
              <a:t>any executable </a:t>
            </a:r>
            <a:r>
              <a:rPr lang="en-US" dirty="0"/>
              <a:t>or script as the mapper and/or the </a:t>
            </a:r>
            <a:r>
              <a:rPr lang="en-US" dirty="0" smtClean="0"/>
              <a:t>reducer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rgbClr val="0000FF"/>
                </a:solidFill>
              </a:rPr>
              <a:t>C, Python, Java, Ruby, C#, </a:t>
            </a:r>
            <a:r>
              <a:rPr lang="en-US" dirty="0" err="1" smtClean="0">
                <a:solidFill>
                  <a:srgbClr val="0000FF"/>
                </a:solidFill>
              </a:rPr>
              <a:t>perl</a:t>
            </a:r>
            <a:r>
              <a:rPr lang="en-US" dirty="0" smtClean="0">
                <a:solidFill>
                  <a:srgbClr val="0000FF"/>
                </a:solidFill>
              </a:rPr>
              <a:t>, shell commands</a:t>
            </a:r>
            <a:endParaRPr lang="en-US" dirty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Map and Reduce classes can even be written in different 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833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Streaming 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372" y="2334128"/>
            <a:ext cx="5069682" cy="3093452"/>
          </a:xfrm>
          <a:solidFill>
            <a:srgbClr val="FFFFE9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&gt; </a:t>
            </a:r>
            <a:r>
              <a:rPr lang="en-US" sz="1800" b="1" dirty="0" err="1" smtClean="0">
                <a:solidFill>
                  <a:srgbClr val="0000FF"/>
                </a:solidFill>
              </a:rPr>
              <a:t>hadoop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/>
              <a:t>jar </a:t>
            </a:r>
            <a:r>
              <a:rPr lang="en-US" sz="1800" dirty="0" smtClean="0"/>
              <a:t>&lt;</a:t>
            </a:r>
            <a:r>
              <a:rPr lang="en-US" sz="1800" dirty="0" err="1" smtClean="0"/>
              <a:t>dir</a:t>
            </a:r>
            <a:r>
              <a:rPr lang="en-US" sz="1800" dirty="0" smtClean="0"/>
              <a:t>&gt;/</a:t>
            </a:r>
            <a:r>
              <a:rPr lang="en-US" sz="1800" dirty="0" err="1"/>
              <a:t>hadoop</a:t>
            </a:r>
            <a:r>
              <a:rPr lang="en-US" sz="1800" dirty="0"/>
              <a:t>-*streaming*.jar \</a:t>
            </a:r>
          </a:p>
          <a:p>
            <a:pPr marL="465138" lvl="2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-</a:t>
            </a:r>
            <a:r>
              <a:rPr lang="en-US" sz="1800" b="1" dirty="0">
                <a:solidFill>
                  <a:srgbClr val="0000FF"/>
                </a:solidFill>
              </a:rPr>
              <a:t>file </a:t>
            </a:r>
            <a:r>
              <a:rPr lang="en-US" sz="1800" dirty="0"/>
              <a:t>/path/to/</a:t>
            </a:r>
            <a:r>
              <a:rPr lang="en-US" sz="1800" dirty="0" err="1"/>
              <a:t>mapper.py</a:t>
            </a:r>
            <a:r>
              <a:rPr lang="en-US" sz="1800" dirty="0"/>
              <a:t> \</a:t>
            </a:r>
          </a:p>
          <a:p>
            <a:pPr marL="465138" lvl="2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-</a:t>
            </a:r>
            <a:r>
              <a:rPr lang="en-US" sz="1800" b="1" dirty="0">
                <a:solidFill>
                  <a:srgbClr val="0000FF"/>
                </a:solidFill>
              </a:rPr>
              <a:t>mapper </a:t>
            </a:r>
            <a:r>
              <a:rPr lang="en-US" sz="1800" dirty="0"/>
              <a:t>/path/to/</a:t>
            </a:r>
            <a:r>
              <a:rPr lang="en-US" sz="1800" dirty="0" err="1"/>
              <a:t>mapper.py</a:t>
            </a:r>
            <a:r>
              <a:rPr lang="en-US" sz="1800" dirty="0"/>
              <a:t> \</a:t>
            </a:r>
          </a:p>
          <a:p>
            <a:pPr marL="465138" lvl="2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-</a:t>
            </a:r>
            <a:r>
              <a:rPr lang="en-US" sz="1800" b="1" dirty="0">
                <a:solidFill>
                  <a:srgbClr val="0000FF"/>
                </a:solidFill>
              </a:rPr>
              <a:t>file </a:t>
            </a:r>
            <a:r>
              <a:rPr lang="en-US" sz="1800" dirty="0"/>
              <a:t>/path/to/</a:t>
            </a:r>
            <a:r>
              <a:rPr lang="en-US" sz="1800" dirty="0" err="1"/>
              <a:t>reducer.py</a:t>
            </a:r>
            <a:r>
              <a:rPr lang="en-US" sz="1800" dirty="0"/>
              <a:t> \</a:t>
            </a:r>
          </a:p>
          <a:p>
            <a:pPr marL="465138" lvl="2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-</a:t>
            </a:r>
            <a:r>
              <a:rPr lang="en-US" sz="1800" b="1" dirty="0">
                <a:solidFill>
                  <a:srgbClr val="0000FF"/>
                </a:solidFill>
              </a:rPr>
              <a:t>reducer </a:t>
            </a:r>
            <a:r>
              <a:rPr lang="en-US" sz="1800" dirty="0"/>
              <a:t>/path/to/</a:t>
            </a:r>
            <a:r>
              <a:rPr lang="en-US" sz="1800" dirty="0" err="1"/>
              <a:t>reducer.py</a:t>
            </a:r>
            <a:r>
              <a:rPr lang="en-US" sz="1800" dirty="0"/>
              <a:t> \</a:t>
            </a:r>
          </a:p>
          <a:p>
            <a:pPr marL="465138" lvl="2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-</a:t>
            </a:r>
            <a:r>
              <a:rPr lang="en-US" sz="1800" b="1" dirty="0">
                <a:solidFill>
                  <a:srgbClr val="0000FF"/>
                </a:solidFill>
              </a:rPr>
              <a:t>input </a:t>
            </a:r>
            <a:r>
              <a:rPr lang="en-US" sz="1800" dirty="0"/>
              <a:t>/user/</a:t>
            </a:r>
            <a:r>
              <a:rPr lang="en-US" sz="1800" dirty="0" err="1"/>
              <a:t>hduser</a:t>
            </a:r>
            <a:r>
              <a:rPr lang="en-US" sz="1800" dirty="0"/>
              <a:t>/books/* \</a:t>
            </a:r>
          </a:p>
          <a:p>
            <a:pPr marL="465138" lvl="2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-</a:t>
            </a:r>
            <a:r>
              <a:rPr lang="en-US" sz="1800" b="1" dirty="0">
                <a:solidFill>
                  <a:srgbClr val="0000FF"/>
                </a:solidFill>
              </a:rPr>
              <a:t>output </a:t>
            </a:r>
            <a:r>
              <a:rPr lang="en-US" sz="1800" dirty="0"/>
              <a:t>/user/</a:t>
            </a:r>
            <a:r>
              <a:rPr lang="en-US" sz="1800" dirty="0" err="1"/>
              <a:t>hduser</a:t>
            </a:r>
            <a:r>
              <a:rPr lang="en-US" sz="1800" dirty="0"/>
              <a:t>/books-</a:t>
            </a:r>
            <a:r>
              <a:rPr lang="en-US" sz="1800" dirty="0" smtClean="0"/>
              <a:t>output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24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093369" y="2138947"/>
            <a:ext cx="815473" cy="414421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35053" y="1800393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800000"/>
                </a:solidFill>
              </a:rPr>
              <a:t>Path to the streaming jar library</a:t>
            </a:r>
            <a:endParaRPr lang="en-US" sz="1600" b="1" dirty="0">
              <a:solidFill>
                <a:srgbClr val="8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478420" y="3181684"/>
            <a:ext cx="1022686" cy="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01106" y="2883228"/>
            <a:ext cx="3108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800000"/>
                </a:solidFill>
              </a:rPr>
              <a:t>Location of mapper file, and define it as mapper</a:t>
            </a:r>
            <a:endParaRPr lang="en-US" sz="1600" b="1" dirty="0">
              <a:solidFill>
                <a:srgbClr val="800000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4190999" y="2873538"/>
            <a:ext cx="287421" cy="655725"/>
          </a:xfrm>
          <a:prstGeom prst="rightBrac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478421" y="4021893"/>
            <a:ext cx="1022686" cy="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01107" y="3723437"/>
            <a:ext cx="3108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800000"/>
                </a:solidFill>
              </a:rPr>
              <a:t>Location of reducer file, and define it as reducer</a:t>
            </a:r>
            <a:endParaRPr lang="en-US" sz="1600" b="1" dirty="0">
              <a:solidFill>
                <a:srgbClr val="800000"/>
              </a:solidFill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4191000" y="3713747"/>
            <a:ext cx="287421" cy="655725"/>
          </a:xfrm>
          <a:prstGeom prst="rightBrac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886156" y="4963029"/>
            <a:ext cx="1022686" cy="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08842" y="4664573"/>
            <a:ext cx="3108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800000"/>
                </a:solidFill>
              </a:rPr>
              <a:t>Input and output locations</a:t>
            </a:r>
            <a:endParaRPr lang="en-US" sz="1600" b="1" dirty="0">
              <a:solidFill>
                <a:srgbClr val="800000"/>
              </a:solidFill>
            </a:endParaRPr>
          </a:p>
        </p:txBody>
      </p:sp>
      <p:sp>
        <p:nvSpPr>
          <p:cNvPr id="19" name="Right Brace 18"/>
          <p:cNvSpPr/>
          <p:nvPr/>
        </p:nvSpPr>
        <p:spPr>
          <a:xfrm>
            <a:off x="4598735" y="4654883"/>
            <a:ext cx="287421" cy="655725"/>
          </a:xfrm>
          <a:prstGeom prst="rightBrac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Hadoop Streaming: Basic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212" y="1884947"/>
            <a:ext cx="7927472" cy="376989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Map and reduce functions read their input from STDIN and produce their output to STDOUT</a:t>
            </a: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800000"/>
                </a:solidFill>
              </a:rPr>
              <a:t>Map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Hadoop streaming reads the input data line by line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Pass it to the map function through the STDIN</a:t>
            </a:r>
          </a:p>
          <a:p>
            <a:pPr lvl="1">
              <a:lnSpc>
                <a:spcPct val="110000"/>
              </a:lnSpc>
            </a:pPr>
            <a:r>
              <a:rPr lang="en-US" b="1" i="1" dirty="0" smtClean="0">
                <a:solidFill>
                  <a:srgbClr val="0000FF"/>
                </a:solidFill>
              </a:rPr>
              <a:t>Do your code (any language)</a:t>
            </a:r>
          </a:p>
          <a:p>
            <a:pPr lvl="1">
              <a:lnSpc>
                <a:spcPct val="110000"/>
              </a:lnSpc>
            </a:pPr>
            <a:r>
              <a:rPr lang="en-US" b="1" i="1" dirty="0" smtClean="0">
                <a:solidFill>
                  <a:srgbClr val="0000FF"/>
                </a:solidFill>
              </a:rPr>
              <a:t>Produce output to STDOUT</a:t>
            </a:r>
          </a:p>
          <a:p>
            <a:pPr lvl="2">
              <a:lnSpc>
                <a:spcPct val="110000"/>
              </a:lnSpc>
            </a:pPr>
            <a:r>
              <a:rPr lang="en-US" b="1" i="1" dirty="0" smtClean="0">
                <a:solidFill>
                  <a:srgbClr val="0000FF"/>
                </a:solidFill>
              </a:rPr>
              <a:t>Key + \t + value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Hadoop streaming reads the output from STDOUT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Performs the shuffling and sorting based on the Key part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25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598736" y="4398210"/>
            <a:ext cx="1022686" cy="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21423" y="4228933"/>
            <a:ext cx="1423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800000"/>
                </a:solidFill>
              </a:rPr>
              <a:t>User’s code</a:t>
            </a:r>
            <a:endParaRPr lang="en-US" sz="1600" b="1" dirty="0">
              <a:solidFill>
                <a:srgbClr val="800000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4311315" y="3966071"/>
            <a:ext cx="287421" cy="912638"/>
          </a:xfrm>
          <a:prstGeom prst="rightBrac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37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: </a:t>
            </a:r>
            <a:r>
              <a:rPr lang="en-US" dirty="0" err="1" smtClean="0"/>
              <a:t>Mapper.py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 descr="Screen shot 2013-01-24 at 7.54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34" y="1731060"/>
            <a:ext cx="7697163" cy="47413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02608" y="1885418"/>
            <a:ext cx="380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The code is simply reading from STDIN and writing to STDOUT</a:t>
            </a:r>
            <a:endParaRPr lang="en-US" b="1" dirty="0">
              <a:solidFill>
                <a:srgbClr val="8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53000" y="6289746"/>
            <a:ext cx="1022686" cy="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75687" y="6120469"/>
            <a:ext cx="2834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800000"/>
                </a:solidFill>
              </a:rPr>
              <a:t>Tab delimited Key + value</a:t>
            </a:r>
            <a:endParaRPr lang="en-US" sz="16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929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Hadoop Streaming: Basic Concept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211" y="1884947"/>
            <a:ext cx="8194841" cy="376989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800000"/>
                </a:solidFill>
              </a:rPr>
              <a:t>Reducer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Hadoop streaming shuffles </a:t>
            </a:r>
            <a:r>
              <a:rPr lang="en-US" sz="1800" dirty="0"/>
              <a:t>and </a:t>
            </a:r>
            <a:r>
              <a:rPr lang="en-US" sz="1800" dirty="0" smtClean="0"/>
              <a:t>sorts the map outputs based </a:t>
            </a:r>
            <a:r>
              <a:rPr lang="en-US" sz="1800" dirty="0"/>
              <a:t>on the </a:t>
            </a:r>
            <a:r>
              <a:rPr lang="en-US" sz="1800" dirty="0" smtClean="0"/>
              <a:t>Key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Passes one record at a time to the reduce function through the STDIN</a:t>
            </a:r>
          </a:p>
          <a:p>
            <a:pPr lvl="1">
              <a:lnSpc>
                <a:spcPct val="110000"/>
              </a:lnSpc>
            </a:pPr>
            <a:r>
              <a:rPr lang="en-US" sz="1800" b="1" i="1" dirty="0" smtClean="0">
                <a:solidFill>
                  <a:srgbClr val="0000FF"/>
                </a:solidFill>
              </a:rPr>
              <a:t>Do your code (any language)</a:t>
            </a:r>
          </a:p>
          <a:p>
            <a:pPr lvl="1">
              <a:lnSpc>
                <a:spcPct val="110000"/>
              </a:lnSpc>
            </a:pPr>
            <a:r>
              <a:rPr lang="en-US" sz="1800" b="1" i="1" dirty="0" smtClean="0">
                <a:solidFill>
                  <a:srgbClr val="0000FF"/>
                </a:solidFill>
              </a:rPr>
              <a:t>Produce output to STDOUT</a:t>
            </a:r>
          </a:p>
          <a:p>
            <a:pPr lvl="2">
              <a:lnSpc>
                <a:spcPct val="110000"/>
              </a:lnSpc>
            </a:pPr>
            <a:r>
              <a:rPr lang="en-US" sz="1800" b="1" i="1" dirty="0" smtClean="0">
                <a:solidFill>
                  <a:srgbClr val="0000FF"/>
                </a:solidFill>
              </a:rPr>
              <a:t>Key + \t + value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Hadoop streaming reads the output from STDOUT</a:t>
            </a:r>
          </a:p>
          <a:p>
            <a:pPr lvl="2">
              <a:lnSpc>
                <a:spcPct val="110000"/>
              </a:lnSpc>
            </a:pPr>
            <a:r>
              <a:rPr lang="en-US" sz="1800" dirty="0" smtClean="0"/>
              <a:t>Writes to the output file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27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334710" y="3603337"/>
            <a:ext cx="1022688" cy="99716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57398" y="3310949"/>
            <a:ext cx="2854156" cy="58477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800000"/>
                </a:solidFill>
              </a:rPr>
              <a:t>Assume the data is sorted but not grouped</a:t>
            </a:r>
            <a:endParaRPr lang="en-US" sz="1600" b="1" dirty="0">
              <a:solidFill>
                <a:srgbClr val="800000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4047289" y="3134727"/>
            <a:ext cx="287421" cy="1053386"/>
          </a:xfrm>
          <a:prstGeom prst="rightBrac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5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 descr="Screen shot 2013-01-24 at 8.03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86" y="387684"/>
            <a:ext cx="5324819" cy="62401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1045" y="364470"/>
            <a:ext cx="5504949" cy="92933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</a:t>
            </a:r>
            <a:r>
              <a:rPr lang="en-US" dirty="0" err="1" smtClean="0"/>
              <a:t>Reducer.py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890207" y="2138952"/>
            <a:ext cx="1022686" cy="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12893" y="1969675"/>
            <a:ext cx="2626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800000"/>
                </a:solidFill>
              </a:rPr>
              <a:t>Read from STDIN</a:t>
            </a:r>
            <a:endParaRPr lang="en-US" sz="1600" b="1" dirty="0">
              <a:solidFill>
                <a:srgbClr val="8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90207" y="2812721"/>
            <a:ext cx="1022686" cy="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12893" y="2643444"/>
            <a:ext cx="31215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800000"/>
                </a:solidFill>
              </a:rPr>
              <a:t>Make one split to get the word and the count</a:t>
            </a:r>
            <a:endParaRPr lang="en-US" sz="1600" b="1" dirty="0">
              <a:solidFill>
                <a:srgbClr val="8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12893" y="4836700"/>
            <a:ext cx="1022686" cy="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22211" y="4600583"/>
            <a:ext cx="3121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800000"/>
                </a:solidFill>
              </a:rPr>
              <a:t>If it is like the previous word, then increment. Otherwise, report.</a:t>
            </a:r>
            <a:endParaRPr lang="en-US" sz="16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550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the Utility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952" y="1826132"/>
            <a:ext cx="5069682" cy="3093452"/>
          </a:xfrm>
          <a:solidFill>
            <a:srgbClr val="FFFFE9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&gt; </a:t>
            </a:r>
            <a:r>
              <a:rPr lang="en-US" sz="1800" b="1" dirty="0" err="1" smtClean="0">
                <a:solidFill>
                  <a:srgbClr val="0000FF"/>
                </a:solidFill>
              </a:rPr>
              <a:t>hadoop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/>
              <a:t>jar </a:t>
            </a:r>
            <a:r>
              <a:rPr lang="en-US" sz="1800" dirty="0" smtClean="0"/>
              <a:t>&lt;</a:t>
            </a:r>
            <a:r>
              <a:rPr lang="en-US" sz="1800" dirty="0" err="1" smtClean="0"/>
              <a:t>dir</a:t>
            </a:r>
            <a:r>
              <a:rPr lang="en-US" sz="1800" dirty="0" smtClean="0"/>
              <a:t>&gt;/</a:t>
            </a:r>
            <a:r>
              <a:rPr lang="en-US" sz="1800" dirty="0" err="1"/>
              <a:t>hadoop</a:t>
            </a:r>
            <a:r>
              <a:rPr lang="en-US" sz="1800" dirty="0"/>
              <a:t>-*streaming*.jar \</a:t>
            </a:r>
          </a:p>
          <a:p>
            <a:pPr marL="465138" lvl="2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-</a:t>
            </a:r>
            <a:r>
              <a:rPr lang="en-US" sz="1800" b="1" dirty="0">
                <a:solidFill>
                  <a:srgbClr val="0000FF"/>
                </a:solidFill>
              </a:rPr>
              <a:t>file </a:t>
            </a:r>
            <a:r>
              <a:rPr lang="en-US" sz="1800" dirty="0"/>
              <a:t>/path/to/</a:t>
            </a:r>
            <a:r>
              <a:rPr lang="en-US" sz="1800" dirty="0" err="1"/>
              <a:t>mapper.py</a:t>
            </a:r>
            <a:r>
              <a:rPr lang="en-US" sz="1800" dirty="0"/>
              <a:t> \</a:t>
            </a:r>
          </a:p>
          <a:p>
            <a:pPr marL="465138" lvl="2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-</a:t>
            </a:r>
            <a:r>
              <a:rPr lang="en-US" sz="1800" b="1" dirty="0">
                <a:solidFill>
                  <a:srgbClr val="0000FF"/>
                </a:solidFill>
              </a:rPr>
              <a:t>mapper </a:t>
            </a:r>
            <a:r>
              <a:rPr lang="en-US" sz="1800" dirty="0"/>
              <a:t>/path/to/</a:t>
            </a:r>
            <a:r>
              <a:rPr lang="en-US" sz="1800" dirty="0" err="1"/>
              <a:t>mapper.py</a:t>
            </a:r>
            <a:r>
              <a:rPr lang="en-US" sz="1800" dirty="0"/>
              <a:t> \</a:t>
            </a:r>
          </a:p>
          <a:p>
            <a:pPr marL="465138" lvl="2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-</a:t>
            </a:r>
            <a:r>
              <a:rPr lang="en-US" sz="1800" b="1" dirty="0">
                <a:solidFill>
                  <a:srgbClr val="0000FF"/>
                </a:solidFill>
              </a:rPr>
              <a:t>file </a:t>
            </a:r>
            <a:r>
              <a:rPr lang="en-US" sz="1800" dirty="0"/>
              <a:t>/path/to/</a:t>
            </a:r>
            <a:r>
              <a:rPr lang="en-US" sz="1800" dirty="0" err="1"/>
              <a:t>reducer.py</a:t>
            </a:r>
            <a:r>
              <a:rPr lang="en-US" sz="1800" dirty="0"/>
              <a:t> \</a:t>
            </a:r>
          </a:p>
          <a:p>
            <a:pPr marL="465138" lvl="2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-</a:t>
            </a:r>
            <a:r>
              <a:rPr lang="en-US" sz="1800" b="1" dirty="0">
                <a:solidFill>
                  <a:srgbClr val="0000FF"/>
                </a:solidFill>
              </a:rPr>
              <a:t>reducer </a:t>
            </a:r>
            <a:r>
              <a:rPr lang="en-US" sz="1800" dirty="0"/>
              <a:t>/path/to/</a:t>
            </a:r>
            <a:r>
              <a:rPr lang="en-US" sz="1800" dirty="0" err="1"/>
              <a:t>reducer.py</a:t>
            </a:r>
            <a:r>
              <a:rPr lang="en-US" sz="1800" dirty="0"/>
              <a:t> \</a:t>
            </a:r>
          </a:p>
          <a:p>
            <a:pPr marL="465138" lvl="2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-</a:t>
            </a:r>
            <a:r>
              <a:rPr lang="en-US" sz="1800" b="1" dirty="0">
                <a:solidFill>
                  <a:srgbClr val="0000FF"/>
                </a:solidFill>
              </a:rPr>
              <a:t>input </a:t>
            </a:r>
            <a:r>
              <a:rPr lang="en-US" sz="1800" dirty="0"/>
              <a:t>/user/</a:t>
            </a:r>
            <a:r>
              <a:rPr lang="en-US" sz="1800" dirty="0" err="1"/>
              <a:t>hduser</a:t>
            </a:r>
            <a:r>
              <a:rPr lang="en-US" sz="1800" dirty="0"/>
              <a:t>/books/* \</a:t>
            </a:r>
          </a:p>
          <a:p>
            <a:pPr marL="465138" lvl="2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-</a:t>
            </a:r>
            <a:r>
              <a:rPr lang="en-US" sz="1800" b="1" dirty="0">
                <a:solidFill>
                  <a:srgbClr val="0000FF"/>
                </a:solidFill>
              </a:rPr>
              <a:t>output </a:t>
            </a:r>
            <a:r>
              <a:rPr lang="en-US" sz="1800" dirty="0"/>
              <a:t>/user/</a:t>
            </a:r>
            <a:r>
              <a:rPr lang="en-US" sz="1800" dirty="0" err="1"/>
              <a:t>hduser</a:t>
            </a:r>
            <a:r>
              <a:rPr lang="en-US" sz="1800" dirty="0"/>
              <a:t>/books-</a:t>
            </a:r>
            <a:r>
              <a:rPr lang="en-US" sz="1800" dirty="0" smtClean="0"/>
              <a:t>output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29</a:t>
            </a:fld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>
            <a:off x="4953000" y="4117474"/>
            <a:ext cx="287421" cy="822710"/>
          </a:xfrm>
          <a:prstGeom prst="rightBrac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216307" y="3859128"/>
            <a:ext cx="129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800000"/>
                </a:solidFill>
              </a:rPr>
              <a:t>HDFS files</a:t>
            </a:r>
            <a:endParaRPr lang="en-US" sz="1600" b="1" dirty="0">
              <a:solidFill>
                <a:srgbClr val="80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206998" y="4117474"/>
            <a:ext cx="1022686" cy="398384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677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Query Languages for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625" y="2466211"/>
            <a:ext cx="7804707" cy="3754427"/>
          </a:xfrm>
        </p:spPr>
        <p:txBody>
          <a:bodyPr/>
          <a:lstStyle/>
          <a:p>
            <a:r>
              <a:rPr lang="en-US" b="1" dirty="0" smtClean="0">
                <a:solidFill>
                  <a:srgbClr val="800000"/>
                </a:solidFill>
              </a:rPr>
              <a:t>Java: </a:t>
            </a:r>
            <a:r>
              <a:rPr lang="en-US" dirty="0" smtClean="0"/>
              <a:t>Hadoop’s Native Language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Pig: </a:t>
            </a:r>
            <a:r>
              <a:rPr lang="en-US" dirty="0" smtClean="0"/>
              <a:t>Query and Workflow Language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Hive: </a:t>
            </a:r>
            <a:r>
              <a:rPr lang="en-US" dirty="0" smtClean="0"/>
              <a:t>SQL-Based </a:t>
            </a:r>
            <a:r>
              <a:rPr lang="en-US" dirty="0" smtClean="0"/>
              <a:t>Language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Hadoop Streaming</a:t>
            </a:r>
            <a:endParaRPr lang="en-US" b="1" dirty="0" smtClean="0">
              <a:solidFill>
                <a:srgbClr val="800000"/>
              </a:solidFill>
            </a:endParaRPr>
          </a:p>
          <a:p>
            <a:r>
              <a:rPr lang="en-US" b="1" dirty="0" err="1" smtClean="0">
                <a:solidFill>
                  <a:srgbClr val="800000"/>
                </a:solidFill>
              </a:rPr>
              <a:t>HBase</a:t>
            </a:r>
            <a:r>
              <a:rPr lang="en-US" b="1" dirty="0" smtClean="0">
                <a:solidFill>
                  <a:srgbClr val="800000"/>
                </a:solidFill>
              </a:rPr>
              <a:t>: </a:t>
            </a:r>
            <a:r>
              <a:rPr lang="en-US" dirty="0" smtClean="0"/>
              <a:t>Column-oriented Database for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54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Code in Local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060" y="2347497"/>
            <a:ext cx="7345363" cy="620294"/>
          </a:xfrm>
          <a:solidFill>
            <a:srgbClr val="FFFFE9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&gt; cat </a:t>
            </a:r>
            <a:r>
              <a:rPr lang="en-US" dirty="0"/>
              <a:t>inputs | </a:t>
            </a:r>
            <a:r>
              <a:rPr lang="en-US" dirty="0" smtClean="0"/>
              <a:t>./</a:t>
            </a:r>
            <a:r>
              <a:rPr lang="en-US" dirty="0" err="1"/>
              <a:t>mappper.py</a:t>
            </a:r>
            <a:r>
              <a:rPr lang="en-US" dirty="0"/>
              <a:t> | sort | ./</a:t>
            </a:r>
            <a:r>
              <a:rPr lang="en-US" dirty="0" err="1"/>
              <a:t>reducer.py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Up Arrow 4"/>
          <p:cNvSpPr/>
          <p:nvPr/>
        </p:nvSpPr>
        <p:spPr>
          <a:xfrm>
            <a:off x="3876842" y="3101474"/>
            <a:ext cx="721895" cy="81547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59789" y="3916947"/>
            <a:ext cx="4104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800000"/>
                </a:solidFill>
              </a:rPr>
              <a:t>Should </a:t>
            </a:r>
            <a:r>
              <a:rPr lang="en-US" sz="2000" b="1" dirty="0" err="1" smtClean="0">
                <a:solidFill>
                  <a:srgbClr val="800000"/>
                </a:solidFill>
              </a:rPr>
              <a:t>preduce</a:t>
            </a:r>
            <a:r>
              <a:rPr lang="en-US" sz="2000" b="1" dirty="0" smtClean="0">
                <a:solidFill>
                  <a:srgbClr val="800000"/>
                </a:solidFill>
              </a:rPr>
              <a:t> each word and its count (in local mode)</a:t>
            </a:r>
            <a:endParaRPr lang="en-US" sz="20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134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Customization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632" y="2138946"/>
            <a:ext cx="7345363" cy="675547"/>
          </a:xfrm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Many parameters to set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 descr="Screen shot 2013-01-24 at 8.36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32" y="2779735"/>
            <a:ext cx="6964947" cy="1792265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5260474" y="4035475"/>
            <a:ext cx="287421" cy="536525"/>
          </a:xfrm>
          <a:prstGeom prst="rightBrac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64001" y="4940184"/>
            <a:ext cx="4181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800000"/>
                </a:solidFill>
              </a:rPr>
              <a:t>-- The map output fields are “.” separated</a:t>
            </a:r>
          </a:p>
          <a:p>
            <a:endParaRPr lang="en-US" sz="1600" b="1" dirty="0" smtClean="0">
              <a:solidFill>
                <a:srgbClr val="800000"/>
              </a:solidFill>
            </a:endParaRPr>
          </a:p>
          <a:p>
            <a:r>
              <a:rPr lang="en-US" sz="1600" b="1" dirty="0" smtClean="0">
                <a:solidFill>
                  <a:srgbClr val="800000"/>
                </a:solidFill>
              </a:rPr>
              <a:t>-- The first 4 fields form the key</a:t>
            </a:r>
            <a:endParaRPr lang="en-US" sz="1600" b="1" dirty="0">
              <a:solidFill>
                <a:srgbClr val="800000"/>
              </a:solidFill>
            </a:endParaRPr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 flipH="1" flipV="1">
            <a:off x="5547895" y="4303738"/>
            <a:ext cx="401052" cy="636446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34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2" y="2895578"/>
            <a:ext cx="7345362" cy="1339850"/>
          </a:xfrm>
        </p:spPr>
        <p:txBody>
          <a:bodyPr/>
          <a:lstStyle/>
          <a:p>
            <a:r>
              <a:rPr lang="en-US" b="1" smtClean="0">
                <a:solidFill>
                  <a:srgbClr val="0000FF"/>
                </a:solidFill>
              </a:rPr>
              <a:t>HBase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9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2" y="2895578"/>
            <a:ext cx="7345362" cy="1339850"/>
          </a:xfrm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Hive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19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04736"/>
            <a:ext cx="8034421" cy="435810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Yahoo worked on Pig to facilitate application deployment on Hadoop.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Their need mainly was focused on unstructured data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>
              <a:ea typeface="+mn-ea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Simultaneously Facebook started working on deploying warehouse solutions on Hadoop that resulted in Hive.</a:t>
            </a:r>
          </a:p>
          <a:p>
            <a:pPr lvl="1">
              <a:defRPr/>
            </a:pPr>
            <a:r>
              <a:rPr lang="en-US" dirty="0" smtClean="0"/>
              <a:t>They focused on structured data</a:t>
            </a:r>
            <a:endParaRPr lang="en-US" dirty="0" smtClean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456CCE32-A7B7-1348-B493-D86FB204D4A9}" type="datetime1">
              <a:rPr lang="en-US">
                <a:solidFill>
                  <a:srgbClr val="898989"/>
                </a:solidFill>
              </a:rPr>
              <a:pPr/>
              <a:t>1/24/13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6FF4B1D0-53CE-804C-9479-8136CB6F1449}" type="slidenum">
              <a:rPr lang="en-US">
                <a:solidFill>
                  <a:srgbClr val="898989"/>
                </a:solidFill>
              </a:rPr>
              <a:pPr/>
              <a:t>5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902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24" y="1776040"/>
            <a:ext cx="7822152" cy="428948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data warehouse infrastructure built on top of Hadoop for providing data summarization, query, and </a:t>
            </a:r>
            <a:r>
              <a:rPr lang="en-US" dirty="0" smtClean="0"/>
              <a:t>analysis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800000"/>
                </a:solidFill>
              </a:rPr>
              <a:t>Hive Provides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ETL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Structure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Access to different storage (HDFS or </a:t>
            </a:r>
            <a:r>
              <a:rPr lang="en-US" dirty="0" err="1" smtClean="0"/>
              <a:t>HBase</a:t>
            </a:r>
            <a:r>
              <a:rPr lang="en-US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Query execution via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800000"/>
                </a:solidFill>
              </a:rPr>
              <a:t>Key Building Principles</a:t>
            </a:r>
            <a:endParaRPr lang="en-US" b="1" dirty="0">
              <a:solidFill>
                <a:srgbClr val="800000"/>
              </a:solidFill>
            </a:endParaRPr>
          </a:p>
          <a:p>
            <a:pPr marL="812800" lvl="1" indent="-309563">
              <a:lnSpc>
                <a:spcPct val="120000"/>
              </a:lnSpc>
              <a:buFont typeface="Arial" charset="0"/>
              <a:buChar char="–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 smtClean="0"/>
              <a:t> </a:t>
            </a:r>
            <a:r>
              <a:rPr lang="en-US" sz="2400" dirty="0"/>
              <a:t>SQL is a familiar language</a:t>
            </a:r>
          </a:p>
          <a:p>
            <a:pPr marL="812800" lvl="1" indent="-309563">
              <a:lnSpc>
                <a:spcPct val="120000"/>
              </a:lnSpc>
              <a:buFont typeface="Arial" charset="0"/>
              <a:buChar char="–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Extensibility – Types, Functions, Formats, Scripts</a:t>
            </a:r>
          </a:p>
          <a:p>
            <a:pPr marL="812800" lvl="1" indent="-309563">
              <a:lnSpc>
                <a:spcPct val="120000"/>
              </a:lnSpc>
              <a:buFont typeface="Arial" charset="0"/>
              <a:buChar char="–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 smtClean="0"/>
              <a:t>Performance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851" y="3441562"/>
            <a:ext cx="1664408" cy="14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1015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63848" y="1730148"/>
            <a:ext cx="3614527" cy="794247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800000"/>
                </a:solidFill>
              </a:rPr>
              <a:t>High-level language (</a:t>
            </a:r>
            <a:r>
              <a:rPr lang="en-US" sz="1800" dirty="0" err="1" smtClean="0">
                <a:solidFill>
                  <a:srgbClr val="800000"/>
                </a:solidFill>
              </a:rPr>
              <a:t>HiveQL</a:t>
            </a:r>
            <a:r>
              <a:rPr lang="en-US" sz="1800" dirty="0" smtClean="0">
                <a:solidFill>
                  <a:srgbClr val="800000"/>
                </a:solidFill>
              </a:rPr>
              <a:t>)</a:t>
            </a:r>
          </a:p>
          <a:p>
            <a:pPr lvl="1"/>
            <a:r>
              <a:rPr lang="en-US" sz="1600" dirty="0" smtClean="0"/>
              <a:t>Set of commands</a:t>
            </a:r>
            <a:endParaRPr lang="en-US" sz="1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91000" y="2560552"/>
            <a:ext cx="4310418" cy="1368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800000"/>
                </a:solidFill>
              </a:rPr>
              <a:t>Two execution modes</a:t>
            </a:r>
          </a:p>
          <a:p>
            <a:pPr lvl="1"/>
            <a:r>
              <a:rPr lang="en-US" sz="1600" dirty="0" smtClean="0"/>
              <a:t>Local: reads/write to local file system</a:t>
            </a:r>
          </a:p>
          <a:p>
            <a:pPr lvl="1"/>
            <a:r>
              <a:rPr lang="en-US" sz="1600" dirty="0" smtClean="0"/>
              <a:t>Mapreduce: connects to Hadoop cluster and reads/writes to HDFS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27513" y="2201229"/>
            <a:ext cx="1641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Two Main Components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 flipV="1">
            <a:off x="2068631" y="1987693"/>
            <a:ext cx="2011657" cy="536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68631" y="2658110"/>
            <a:ext cx="2122369" cy="189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7513" y="4915677"/>
            <a:ext cx="164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Two modes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068631" y="4702141"/>
            <a:ext cx="2011657" cy="213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68631" y="5276721"/>
            <a:ext cx="2122369" cy="309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4080288" y="4481405"/>
            <a:ext cx="3614527" cy="794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800000"/>
                </a:solidFill>
              </a:rPr>
              <a:t>Interactive mode</a:t>
            </a:r>
          </a:p>
          <a:p>
            <a:pPr lvl="1"/>
            <a:r>
              <a:rPr lang="en-US" sz="1600" dirty="0" smtClean="0"/>
              <a:t>Console </a:t>
            </a:r>
            <a:endParaRPr lang="en-US" sz="16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191000" y="5454365"/>
            <a:ext cx="3614527" cy="794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800000"/>
                </a:solidFill>
              </a:rPr>
              <a:t>Batch mode</a:t>
            </a:r>
          </a:p>
          <a:p>
            <a:pPr lvl="1"/>
            <a:r>
              <a:rPr lang="en-US" sz="1600" dirty="0" smtClean="0"/>
              <a:t>Submit a script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5146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Hive deals with 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" y="1885139"/>
            <a:ext cx="8086176" cy="4298794"/>
          </a:xfrm>
        </p:spPr>
        <p:txBody>
          <a:bodyPr/>
          <a:lstStyle/>
          <a:p>
            <a:r>
              <a:rPr lang="en-US" dirty="0" smtClean="0"/>
              <a:t>Data Units</a:t>
            </a:r>
          </a:p>
          <a:p>
            <a:pPr lvl="1"/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Partitions</a:t>
            </a:r>
          </a:p>
          <a:p>
            <a:pPr lvl="1"/>
            <a:r>
              <a:rPr lang="en-US" dirty="0" smtClean="0"/>
              <a:t>Buckets (or clusters)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96979" y="4334274"/>
            <a:ext cx="5254723" cy="10398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Very similar to SQL and Relational DBs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3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DDL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 descr="Screen shot 2013-01-21 at 10.20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68" y="4438626"/>
            <a:ext cx="2771751" cy="14508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15974" y="1831254"/>
            <a:ext cx="8050480" cy="2374189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8300" indent="-368300">
              <a:buSzPct val="93000"/>
              <a:buFont typeface="Times New Roman" charset="0"/>
              <a:buBlip>
                <a:blip r:embed="rId3"/>
              </a:buBlip>
              <a:tabLst>
                <a:tab pos="368300" algn="l"/>
                <a:tab pos="481013" algn="l"/>
                <a:tab pos="938213" algn="l"/>
                <a:tab pos="1395413" algn="l"/>
                <a:tab pos="1852613" algn="l"/>
                <a:tab pos="2309813" algn="l"/>
                <a:tab pos="2767013" algn="l"/>
                <a:tab pos="3224213" algn="l"/>
                <a:tab pos="3681413" algn="l"/>
                <a:tab pos="4138613" algn="l"/>
                <a:tab pos="4595813" algn="l"/>
                <a:tab pos="5053013" algn="l"/>
                <a:tab pos="5510213" algn="l"/>
                <a:tab pos="5967413" algn="l"/>
                <a:tab pos="6424613" algn="l"/>
                <a:tab pos="6881813" algn="l"/>
                <a:tab pos="7339013" algn="l"/>
                <a:tab pos="7796213" algn="l"/>
                <a:tab pos="8253413" algn="l"/>
                <a:tab pos="8710613" algn="l"/>
                <a:tab pos="9167813" algn="l"/>
              </a:tabLst>
            </a:pPr>
            <a:r>
              <a:rPr lang="en-US" sz="1600" b="1" dirty="0" smtClean="0"/>
              <a:t>CREATE TABLE</a:t>
            </a:r>
            <a:r>
              <a:rPr lang="en-US" sz="1600" dirty="0" smtClean="0"/>
              <a:t> sample (foo INT, bar STRING) </a:t>
            </a:r>
            <a:r>
              <a:rPr lang="en-US" sz="1600" b="1" dirty="0" smtClean="0"/>
              <a:t>PARTITIONED BY </a:t>
            </a:r>
            <a:r>
              <a:rPr lang="en-US" sz="1600" dirty="0" smtClean="0"/>
              <a:t>(ds STRING); </a:t>
            </a:r>
          </a:p>
          <a:p>
            <a:pPr marL="368300" indent="-368300">
              <a:buSzPct val="93000"/>
              <a:buFont typeface="Times New Roman" charset="0"/>
              <a:buBlip>
                <a:blip r:embed="rId3"/>
              </a:buBlip>
              <a:tabLst>
                <a:tab pos="368300" algn="l"/>
                <a:tab pos="481013" algn="l"/>
                <a:tab pos="938213" algn="l"/>
                <a:tab pos="1395413" algn="l"/>
                <a:tab pos="1852613" algn="l"/>
                <a:tab pos="2309813" algn="l"/>
                <a:tab pos="2767013" algn="l"/>
                <a:tab pos="3224213" algn="l"/>
                <a:tab pos="3681413" algn="l"/>
                <a:tab pos="4138613" algn="l"/>
                <a:tab pos="4595813" algn="l"/>
                <a:tab pos="5053013" algn="l"/>
                <a:tab pos="5510213" algn="l"/>
                <a:tab pos="5967413" algn="l"/>
                <a:tab pos="6424613" algn="l"/>
                <a:tab pos="6881813" algn="l"/>
                <a:tab pos="7339013" algn="l"/>
                <a:tab pos="7796213" algn="l"/>
                <a:tab pos="8253413" algn="l"/>
                <a:tab pos="8710613" algn="l"/>
                <a:tab pos="9167813" algn="l"/>
              </a:tabLst>
            </a:pPr>
            <a:r>
              <a:rPr lang="en-US" sz="1600" b="1" dirty="0" smtClean="0"/>
              <a:t>SHOW TABLES</a:t>
            </a:r>
            <a:r>
              <a:rPr lang="en-US" sz="1600" dirty="0" smtClean="0"/>
              <a:t> '.*s';</a:t>
            </a:r>
          </a:p>
          <a:p>
            <a:pPr marL="368300" indent="-368300">
              <a:buSzPct val="93000"/>
              <a:buFont typeface="Times New Roman" charset="0"/>
              <a:buBlip>
                <a:blip r:embed="rId3"/>
              </a:buBlip>
              <a:tabLst>
                <a:tab pos="368300" algn="l"/>
                <a:tab pos="481013" algn="l"/>
                <a:tab pos="938213" algn="l"/>
                <a:tab pos="1395413" algn="l"/>
                <a:tab pos="1852613" algn="l"/>
                <a:tab pos="2309813" algn="l"/>
                <a:tab pos="2767013" algn="l"/>
                <a:tab pos="3224213" algn="l"/>
                <a:tab pos="3681413" algn="l"/>
                <a:tab pos="4138613" algn="l"/>
                <a:tab pos="4595813" algn="l"/>
                <a:tab pos="5053013" algn="l"/>
                <a:tab pos="5510213" algn="l"/>
                <a:tab pos="5967413" algn="l"/>
                <a:tab pos="6424613" algn="l"/>
                <a:tab pos="6881813" algn="l"/>
                <a:tab pos="7339013" algn="l"/>
                <a:tab pos="7796213" algn="l"/>
                <a:tab pos="8253413" algn="l"/>
                <a:tab pos="8710613" algn="l"/>
                <a:tab pos="9167813" algn="l"/>
              </a:tabLst>
            </a:pPr>
            <a:r>
              <a:rPr lang="en-US" sz="1600" b="1" dirty="0" smtClean="0"/>
              <a:t>DESCRIBE</a:t>
            </a:r>
            <a:r>
              <a:rPr lang="en-US" sz="1600" dirty="0" smtClean="0"/>
              <a:t> sample;</a:t>
            </a:r>
          </a:p>
          <a:p>
            <a:pPr marL="368300" indent="-368300">
              <a:buSzPct val="93000"/>
              <a:buFont typeface="Times New Roman" charset="0"/>
              <a:buBlip>
                <a:blip r:embed="rId3"/>
              </a:buBlip>
              <a:tabLst>
                <a:tab pos="368300" algn="l"/>
                <a:tab pos="481013" algn="l"/>
                <a:tab pos="938213" algn="l"/>
                <a:tab pos="1395413" algn="l"/>
                <a:tab pos="1852613" algn="l"/>
                <a:tab pos="2309813" algn="l"/>
                <a:tab pos="2767013" algn="l"/>
                <a:tab pos="3224213" algn="l"/>
                <a:tab pos="3681413" algn="l"/>
                <a:tab pos="4138613" algn="l"/>
                <a:tab pos="4595813" algn="l"/>
                <a:tab pos="5053013" algn="l"/>
                <a:tab pos="5510213" algn="l"/>
                <a:tab pos="5967413" algn="l"/>
                <a:tab pos="6424613" algn="l"/>
                <a:tab pos="6881813" algn="l"/>
                <a:tab pos="7339013" algn="l"/>
                <a:tab pos="7796213" algn="l"/>
                <a:tab pos="8253413" algn="l"/>
                <a:tab pos="8710613" algn="l"/>
                <a:tab pos="9167813" algn="l"/>
              </a:tabLst>
            </a:pPr>
            <a:r>
              <a:rPr lang="en-US" sz="1600" b="1" dirty="0" smtClean="0"/>
              <a:t>ALTER TABLE </a:t>
            </a:r>
            <a:r>
              <a:rPr lang="en-US" sz="1600" dirty="0" smtClean="0"/>
              <a:t>sample </a:t>
            </a:r>
            <a:r>
              <a:rPr lang="en-US" sz="1600" b="1" dirty="0" smtClean="0"/>
              <a:t>ADD COLUMNS</a:t>
            </a:r>
            <a:r>
              <a:rPr lang="en-US" sz="1600" dirty="0" smtClean="0"/>
              <a:t> (</a:t>
            </a:r>
            <a:r>
              <a:rPr lang="en-US" sz="1600" dirty="0" err="1" smtClean="0"/>
              <a:t>new_col</a:t>
            </a:r>
            <a:r>
              <a:rPr lang="en-US" sz="1600" dirty="0" smtClean="0"/>
              <a:t> INT);</a:t>
            </a:r>
          </a:p>
          <a:p>
            <a:pPr marL="368300" indent="-368300">
              <a:buSzPct val="93000"/>
              <a:buFont typeface="Times New Roman" charset="0"/>
              <a:buBlip>
                <a:blip r:embed="rId3"/>
              </a:buBlip>
              <a:tabLst>
                <a:tab pos="368300" algn="l"/>
                <a:tab pos="481013" algn="l"/>
                <a:tab pos="938213" algn="l"/>
                <a:tab pos="1395413" algn="l"/>
                <a:tab pos="1852613" algn="l"/>
                <a:tab pos="2309813" algn="l"/>
                <a:tab pos="2767013" algn="l"/>
                <a:tab pos="3224213" algn="l"/>
                <a:tab pos="3681413" algn="l"/>
                <a:tab pos="4138613" algn="l"/>
                <a:tab pos="4595813" algn="l"/>
                <a:tab pos="5053013" algn="l"/>
                <a:tab pos="5510213" algn="l"/>
                <a:tab pos="5967413" algn="l"/>
                <a:tab pos="6424613" algn="l"/>
                <a:tab pos="6881813" algn="l"/>
                <a:tab pos="7339013" algn="l"/>
                <a:tab pos="7796213" algn="l"/>
                <a:tab pos="8253413" algn="l"/>
                <a:tab pos="8710613" algn="l"/>
                <a:tab pos="9167813" algn="l"/>
              </a:tabLst>
            </a:pPr>
            <a:r>
              <a:rPr lang="en-US" sz="1600" b="1" dirty="0" smtClean="0"/>
              <a:t>DROP TABLE</a:t>
            </a:r>
            <a:r>
              <a:rPr lang="en-US" sz="1600" dirty="0" smtClean="0"/>
              <a:t> sample;</a:t>
            </a:r>
            <a:endParaRPr lang="en-US" sz="1600" dirty="0"/>
          </a:p>
        </p:txBody>
      </p:sp>
      <p:grpSp>
        <p:nvGrpSpPr>
          <p:cNvPr id="3" name="Group 2"/>
          <p:cNvGrpSpPr/>
          <p:nvPr/>
        </p:nvGrpSpPr>
        <p:grpSpPr>
          <a:xfrm>
            <a:off x="3322163" y="5199693"/>
            <a:ext cx="5491567" cy="835961"/>
            <a:chOff x="3322163" y="5199693"/>
            <a:chExt cx="5491567" cy="835961"/>
          </a:xfrm>
        </p:grpSpPr>
        <p:sp>
          <p:nvSpPr>
            <p:cNvPr id="16" name="TextBox 15"/>
            <p:cNvSpPr txBox="1"/>
            <p:nvPr/>
          </p:nvSpPr>
          <p:spPr>
            <a:xfrm>
              <a:off x="4191000" y="5199693"/>
              <a:ext cx="3826939" cy="292388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Schema is known at creation time (like DB schema)</a:t>
              </a:r>
              <a:endParaRPr lang="en-US" sz="13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3515419" y="5291312"/>
              <a:ext cx="675581" cy="828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191000" y="5743266"/>
              <a:ext cx="4622730" cy="292388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Partitioned tables have “sub-directories”, one for each partition</a:t>
              </a:r>
              <a:endParaRPr lang="en-US" sz="13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3322163" y="5668605"/>
              <a:ext cx="868838" cy="249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5032110" y="3846554"/>
            <a:ext cx="3277899" cy="10398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 table in Hive is an HDFS directory in Hadoop</a:t>
            </a:r>
          </a:p>
        </p:txBody>
      </p:sp>
    </p:spTree>
    <p:extLst>
      <p:ext uri="{BB962C8B-B14F-4D97-AF65-F5344CB8AC3E}">
        <p14:creationId xmlns:p14="http://schemas.microsoft.com/office/powerpoint/2010/main" val="2201350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1543</TotalTime>
  <Words>1504</Words>
  <Application>Microsoft Macintosh PowerPoint</Application>
  <PresentationFormat>On-screen Show (4:3)</PresentationFormat>
  <Paragraphs>249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Capital</vt:lpstr>
      <vt:lpstr>CS525: Special Topics in DBs Large-Scale Data Management </vt:lpstr>
      <vt:lpstr>Hadoop Ecosystem</vt:lpstr>
      <vt:lpstr>Query Languages for Hadoop</vt:lpstr>
      <vt:lpstr>Hive</vt:lpstr>
      <vt:lpstr>Motivation</vt:lpstr>
      <vt:lpstr>Apache Hive</vt:lpstr>
      <vt:lpstr>Hive Components</vt:lpstr>
      <vt:lpstr>Hive deals with Structured Data</vt:lpstr>
      <vt:lpstr>Hive DDL Commands</vt:lpstr>
      <vt:lpstr>Hive DML</vt:lpstr>
      <vt:lpstr>Hive Components</vt:lpstr>
      <vt:lpstr>Data Model</vt:lpstr>
      <vt:lpstr>Data Model (Cont’d)</vt:lpstr>
      <vt:lpstr>Query Examples I: Select &amp; Filter</vt:lpstr>
      <vt:lpstr>Query Examples II: Aggregation &amp; Grouping</vt:lpstr>
      <vt:lpstr>Query Examples III: Multi-Insertion</vt:lpstr>
      <vt:lpstr>Example IV: Joins</vt:lpstr>
      <vt:lpstr>Example V: Another Syntax for Join</vt:lpstr>
      <vt:lpstr>Inserts into Files, Tables and Local Files </vt:lpstr>
      <vt:lpstr>User-Defined Functions</vt:lpstr>
      <vt:lpstr>Word Count in Hive</vt:lpstr>
      <vt:lpstr>Hadoop Streaming</vt:lpstr>
      <vt:lpstr>Hadoop Streaming</vt:lpstr>
      <vt:lpstr>Using Streaming Utility</vt:lpstr>
      <vt:lpstr>Hadoop Streaming: Basic Concept</vt:lpstr>
      <vt:lpstr>WordCount: Mapper.py</vt:lpstr>
      <vt:lpstr>Hadoop Streaming: Basic Concept (Cont’d)</vt:lpstr>
      <vt:lpstr>WordCount: Reducer.py</vt:lpstr>
      <vt:lpstr>Call the Utility</vt:lpstr>
      <vt:lpstr>Test Code in Local Mode</vt:lpstr>
      <vt:lpstr>Possible Customization</vt:lpstr>
      <vt:lpstr>HBase</vt:lpstr>
    </vt:vector>
  </TitlesOfParts>
  <Company>WPI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Eltabakh</dc:creator>
  <cp:lastModifiedBy>Mohamed Eltabakh</cp:lastModifiedBy>
  <cp:revision>273</cp:revision>
  <dcterms:created xsi:type="dcterms:W3CDTF">2013-01-13T20:33:29Z</dcterms:created>
  <dcterms:modified xsi:type="dcterms:W3CDTF">2013-01-24T20:58:36Z</dcterms:modified>
</cp:coreProperties>
</file>