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6.xml"/><Relationship Id="rId33" Type="http://schemas.openxmlformats.org/officeDocument/2006/relationships/font" Target="fonts/Karla-boldItalic.fntdata"/><Relationship Id="rId10" Type="http://schemas.openxmlformats.org/officeDocument/2006/relationships/slide" Target="slides/slide5.xml"/><Relationship Id="rId32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03d34b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03d34b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3d34b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3d34b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397f7b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397f7b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cea7db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cea7db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cea7db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cea7db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cea7db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cea7db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cd831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cd831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cd8313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8cd8313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cd8313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8cd8313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cd8313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cd8313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03d34b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03d34b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e8debb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e8debb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e8debbc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e8debb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cea7db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cea7db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cea7db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cea7db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8e8debbc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8e8debbc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6961b51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6961b5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961b51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6961b51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961b51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961b51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e8debb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e8debb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e8debb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e8debb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cd8313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cd8313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961b51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961b51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05325" y="1442000"/>
            <a:ext cx="897000" cy="9084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87425" y="4677975"/>
            <a:ext cx="6562800" cy="35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414725" y="1799600"/>
            <a:ext cx="55455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LiHei Pro"/>
                <a:ea typeface="LiHei Pro"/>
                <a:cs typeface="LiHei Pro"/>
                <a:sym typeface="LiHei Pro"/>
              </a:rPr>
              <a:t>波士頓房價預測</a:t>
            </a:r>
            <a:endParaRPr sz="4000"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35500" y="4658025"/>
            <a:ext cx="74730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Karla"/>
                <a:ea typeface="Karla"/>
                <a:cs typeface="Karla"/>
                <a:sym typeface="Karla"/>
              </a:rPr>
              <a:t>資數三 407170460 關佳怡 資數三 407170214 李耀輝</a:t>
            </a:r>
            <a:endParaRPr sz="15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811775" y="-306550"/>
            <a:ext cx="1566900" cy="1629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016975" y="601775"/>
            <a:ext cx="1442100" cy="1566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625" y="0"/>
            <a:ext cx="5143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340250" y="550650"/>
            <a:ext cx="612600" cy="4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房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價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與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其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他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七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項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特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徵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的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相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關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性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Karla"/>
                <a:ea typeface="Karla"/>
                <a:cs typeface="Karla"/>
                <a:sym typeface="Karla"/>
              </a:rPr>
              <a:t>：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2762788" y="4326000"/>
            <a:ext cx="5257200" cy="730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192675" y="2923800"/>
            <a:ext cx="68100" cy="1402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715325" y="533675"/>
            <a:ext cx="1544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建立模型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66400" y="1814700"/>
            <a:ext cx="8916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Price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=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48.2146760343629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-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12.74556909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NOX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2.9020719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RM</a:t>
            </a:r>
            <a:r>
              <a:rPr b="1"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-1.10350973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0.14409144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RAD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-0.00778245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TAX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-0.87922358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PTRATIO</a:t>
            </a:r>
            <a:r>
              <a:rPr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-1.65460024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LSTAT </a:t>
            </a:r>
            <a:r>
              <a:rPr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0.0301826 x </a:t>
            </a:r>
            <a:r>
              <a:rPr b="1" lang="zh-TW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LSTAT_Square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13125" y="613125"/>
            <a:ext cx="102300" cy="340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66400" y="1421100"/>
            <a:ext cx="99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Karla"/>
                <a:ea typeface="Karla"/>
                <a:cs typeface="Karla"/>
                <a:sym typeface="Karla"/>
              </a:rPr>
              <a:t>結果：</a:t>
            </a:r>
            <a:endParaRPr b="1"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914200" y="2793150"/>
            <a:ext cx="3315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R-square : 0.8005534905563245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Adjust R^2 : 0.783019731484353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2664300" y="2974850"/>
            <a:ext cx="249900" cy="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664300" y="3399750"/>
            <a:ext cx="249900" cy="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50" y="0"/>
            <a:ext cx="5226750" cy="3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5775"/>
            <a:ext cx="4121624" cy="2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2963475" y="4359925"/>
            <a:ext cx="295200" cy="30330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7703000" y="2355025"/>
            <a:ext cx="295200" cy="30330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5599575" y="3781000"/>
            <a:ext cx="1862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發現異常值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928900" y="3281375"/>
            <a:ext cx="3069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Mean Square Error ; 16.689299578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862925" y="397425"/>
            <a:ext cx="1010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殘差圖</a:t>
            </a:r>
            <a:endParaRPr sz="2000"/>
          </a:p>
        </p:txBody>
      </p:sp>
      <p:sp>
        <p:nvSpPr>
          <p:cNvPr id="160" name="Google Shape;160;p24"/>
          <p:cNvSpPr/>
          <p:nvPr/>
        </p:nvSpPr>
        <p:spPr>
          <a:xfrm>
            <a:off x="794825" y="493875"/>
            <a:ext cx="68100" cy="2499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83450" y="1010550"/>
            <a:ext cx="4133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把</a:t>
            </a:r>
            <a:r>
              <a:rPr lang="zh-TW" sz="2000">
                <a:latin typeface="Karla"/>
                <a:ea typeface="Karla"/>
                <a:cs typeface="Karla"/>
                <a:sym typeface="Karla"/>
              </a:rPr>
              <a:t>房價為50且ZN為０的數據刪除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2055125"/>
            <a:ext cx="35242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906700" y="2100550"/>
            <a:ext cx="10332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03950" y="1074900"/>
            <a:ext cx="79500" cy="393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41200" y="1782625"/>
            <a:ext cx="8061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Price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=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42.59428466641875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- 13.43088174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NOX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3.35481904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RM</a:t>
            </a: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- 0.88583371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DIS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0.14593972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RAD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-0.01201451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TAX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-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0.87329045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PTRATIO</a:t>
            </a:r>
            <a:r>
              <a:rPr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-1.2464831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 </a:t>
            </a:r>
            <a:r>
              <a:rPr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0.02249613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LSTAT_Square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iHei Pro"/>
              <a:ea typeface="LiHei Pro"/>
              <a:cs typeface="LiHei Pro"/>
              <a:sym typeface="LiHei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703975" y="510950"/>
            <a:ext cx="18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建立模型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601675" y="567700"/>
            <a:ext cx="102300" cy="393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425250" y="2963475"/>
            <a:ext cx="2293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R-square : 0.777673125776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Adjust R^2 : 0.757688687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3190550" y="3111075"/>
            <a:ext cx="234600" cy="79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190550" y="3547325"/>
            <a:ext cx="234600" cy="79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875" y="174925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25" y="2123800"/>
            <a:ext cx="4114800" cy="282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5043450" y="3352388"/>
            <a:ext cx="3429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Mean Square Error : 15.999356028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976475" y="533675"/>
            <a:ext cx="1089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殘差圖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908375" y="635825"/>
            <a:ext cx="68100" cy="28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583850" y="2265150"/>
            <a:ext cx="5976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Karla"/>
                <a:ea typeface="Karla"/>
                <a:cs typeface="Karla"/>
                <a:sym typeface="Karla"/>
              </a:rPr>
              <a:t>Recursive Feature Eliminatation</a:t>
            </a:r>
            <a:endParaRPr sz="3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874275" y="1010525"/>
            <a:ext cx="124800" cy="2883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5421600" y="3304100"/>
            <a:ext cx="3156600" cy="136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150" y="152400"/>
            <a:ext cx="1436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919700" y="772100"/>
            <a:ext cx="199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特徵重要性排序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840225" y="828875"/>
            <a:ext cx="79500" cy="393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892200" y="1594025"/>
            <a:ext cx="73596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Price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=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43.50602499368788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- 1.2819046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3.37606075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RM</a:t>
            </a: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 -0.9694682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DIS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- 0.90784582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 PTRATIO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-17.56363238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DIS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-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0.87329045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NOX</a:t>
            </a:r>
            <a:r>
              <a:rPr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0.02292815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LSTAT_Square</a:t>
            </a:r>
            <a:endParaRPr b="1" sz="1200">
              <a:solidFill>
                <a:schemeClr val="dk1"/>
              </a:solidFill>
              <a:latin typeface="LiHei Pro"/>
              <a:ea typeface="LiHei Pro"/>
              <a:cs typeface="LiHei Pro"/>
              <a:sym typeface="LiHei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iHei Pro"/>
              <a:ea typeface="LiHei Pro"/>
              <a:cs typeface="LiHei Pro"/>
              <a:sym typeface="LiHei Pr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101375" y="533650"/>
            <a:ext cx="1339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建立模型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1021875" y="533650"/>
            <a:ext cx="79500" cy="393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088375" y="2827225"/>
            <a:ext cx="2577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R-square : 0.76525933298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Adjust R^2 : 0.7525016880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877425" y="2963450"/>
            <a:ext cx="204300" cy="68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877425" y="3433775"/>
            <a:ext cx="204300" cy="68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47" y="102225"/>
            <a:ext cx="5220403" cy="30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25" y="2191425"/>
            <a:ext cx="3878400" cy="28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5020700" y="3746925"/>
            <a:ext cx="3667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Mean Square Error : 16.892692433122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908350" y="601775"/>
            <a:ext cx="1260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殘差圖</a:t>
            </a:r>
            <a:endParaRPr sz="2000"/>
          </a:p>
        </p:txBody>
      </p:sp>
      <p:sp>
        <p:nvSpPr>
          <p:cNvPr id="227" name="Google Shape;227;p31"/>
          <p:cNvSpPr/>
          <p:nvPr/>
        </p:nvSpPr>
        <p:spPr>
          <a:xfrm>
            <a:off x="817450" y="658550"/>
            <a:ext cx="90900" cy="340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6403825" y="4155825"/>
            <a:ext cx="2463900" cy="5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6300"/>
            <a:ext cx="9144000" cy="315274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49250" y="324725"/>
            <a:ext cx="104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流程圖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669900" y="760750"/>
            <a:ext cx="2282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SelecFromModel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3750"/>
            <a:ext cx="8839201" cy="66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4792"/>
            <a:ext cx="8839201" cy="583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806150" y="2827225"/>
            <a:ext cx="1884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RFE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590425" y="885625"/>
            <a:ext cx="113700" cy="374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669900" y="2979600"/>
            <a:ext cx="113700" cy="374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541200" y="2202750"/>
            <a:ext cx="80616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Price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=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42.59428466641875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- 13.43088174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NOX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3.35481904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RM</a:t>
            </a: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- 0.88583371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DIS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+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0.14593972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RAD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-0.01201451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TAX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-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0.87329045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PTRATIO</a:t>
            </a:r>
            <a:r>
              <a:rPr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-1.2464831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 </a:t>
            </a:r>
            <a:r>
              <a:rPr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+ 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</a:rPr>
              <a:t>0.02249613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LiHei Pro"/>
                <a:ea typeface="LiHei Pro"/>
                <a:cs typeface="LiHei Pro"/>
                <a:sym typeface="LiHei Pro"/>
              </a:rPr>
              <a:t> x </a:t>
            </a:r>
            <a:r>
              <a:rPr b="1" lang="zh-TW" sz="1200">
                <a:solidFill>
                  <a:schemeClr val="dk1"/>
                </a:solidFill>
                <a:latin typeface="LiHei Pro"/>
                <a:ea typeface="LiHei Pro"/>
                <a:cs typeface="LiHei Pro"/>
                <a:sym typeface="LiHei Pro"/>
              </a:rPr>
              <a:t>LSTAT_Square</a:t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5109450" y="2770450"/>
            <a:ext cx="3839700" cy="68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306575" y="1566875"/>
            <a:ext cx="161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最終模型：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811950" y="674800"/>
            <a:ext cx="2322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Karla"/>
                <a:ea typeface="Karla"/>
                <a:cs typeface="Karla"/>
                <a:sym typeface="Karla"/>
              </a:rPr>
              <a:t>學習到...</a:t>
            </a:r>
            <a:endParaRPr sz="3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589600" y="1544200"/>
            <a:ext cx="34743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資料清理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特徵工程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建立模型、預測、評估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1271675" y="1714500"/>
            <a:ext cx="272400" cy="1137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1271675" y="2332425"/>
            <a:ext cx="272400" cy="113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1271675" y="2950350"/>
            <a:ext cx="272400" cy="113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720325" y="709050"/>
            <a:ext cx="1958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3685500" y="2062725"/>
            <a:ext cx="17730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Karla"/>
                <a:ea typeface="Karla"/>
                <a:cs typeface="Karla"/>
                <a:sym typeface="Karla"/>
              </a:rPr>
              <a:t>未來規劃</a:t>
            </a:r>
            <a:endParaRPr sz="3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1665300" y="2759075"/>
            <a:ext cx="5813400" cy="45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3919200" y="3338150"/>
            <a:ext cx="130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出國留學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2997525" y="2202725"/>
            <a:ext cx="3292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Karla"/>
                <a:ea typeface="Karla"/>
                <a:cs typeface="Karla"/>
                <a:sym typeface="Karla"/>
              </a:rPr>
              <a:t>The end</a:t>
            </a:r>
            <a:endParaRPr sz="3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2441175" y="1453350"/>
            <a:ext cx="113400" cy="2236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3939950" y="3054300"/>
            <a:ext cx="3292800" cy="56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450" y="1922059"/>
            <a:ext cx="3972150" cy="264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0" y="1270400"/>
            <a:ext cx="4399650" cy="3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673200" y="510925"/>
            <a:ext cx="1720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房價呈現右偏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35975" y="1803525"/>
            <a:ext cx="931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mean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median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088375" y="2009725"/>
            <a:ext cx="147600" cy="68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088375" y="2230225"/>
            <a:ext cx="147600" cy="6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022200" y="4663225"/>
            <a:ext cx="3099600" cy="344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p-value = 1.2728536882378637e-16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8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8975" y="942325"/>
            <a:ext cx="275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與房價有較高相關性</a:t>
            </a:r>
            <a:r>
              <a:rPr lang="zh-TW">
                <a:latin typeface="Karla"/>
                <a:ea typeface="Karla"/>
                <a:cs typeface="Karla"/>
                <a:sym typeface="Karla"/>
              </a:rPr>
              <a:t>：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10525" y="1708825"/>
            <a:ext cx="2430000" cy="393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</a:t>
            </a:r>
            <a:r>
              <a:rPr lang="zh-TW"/>
              <a:t>正相關：</a:t>
            </a: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房間數(RM)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74275" y="2102425"/>
            <a:ext cx="2622900" cy="393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    負相關：</a:t>
            </a: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低社經地位(LSTAT)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862925" y="681275"/>
            <a:ext cx="182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去掉遺失值</a:t>
            </a:r>
            <a:endParaRPr sz="2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50" y="624063"/>
            <a:ext cx="1932700" cy="389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419275" y="942400"/>
            <a:ext cx="2157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拆分數據</a:t>
            </a:r>
            <a:endParaRPr sz="2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2209800"/>
            <a:ext cx="3505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2212225"/>
            <a:ext cx="8167657" cy="7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840225" y="749400"/>
            <a:ext cx="1782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標準化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6596875" y="664125"/>
            <a:ext cx="1544100" cy="15897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64450" y="1521625"/>
            <a:ext cx="1122900" cy="115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296350" y="2180100"/>
            <a:ext cx="4551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Karla"/>
                <a:ea typeface="Karla"/>
                <a:cs typeface="Karla"/>
                <a:sym typeface="Karla"/>
              </a:rPr>
              <a:t>SelectFromModel</a:t>
            </a:r>
            <a:endParaRPr sz="4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50" y="1839400"/>
            <a:ext cx="7393901" cy="30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222075" y="300975"/>
            <a:ext cx="17487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arla"/>
                <a:ea typeface="Karla"/>
                <a:cs typeface="Karla"/>
                <a:sym typeface="Karla"/>
              </a:rPr>
              <a:t>高於平均：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LSTAT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DIS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RAD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NOX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PTRATIO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RM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TAX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051025" y="2374950"/>
            <a:ext cx="85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703950" y="692600"/>
            <a:ext cx="2134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arla"/>
                <a:ea typeface="Karla"/>
                <a:cs typeface="Karla"/>
                <a:sym typeface="Karla"/>
              </a:rPr>
              <a:t>特徵重要性排序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601775" y="760750"/>
            <a:ext cx="102300" cy="321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