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59" r:id="rId3"/>
    <p:sldId id="260" r:id="rId4"/>
    <p:sldId id="298" r:id="rId5"/>
    <p:sldId id="302" r:id="rId6"/>
    <p:sldId id="320" r:id="rId7"/>
    <p:sldId id="290" r:id="rId8"/>
    <p:sldId id="315" r:id="rId9"/>
    <p:sldId id="316" r:id="rId10"/>
    <p:sldId id="321" r:id="rId11"/>
    <p:sldId id="296" r:id="rId12"/>
    <p:sldId id="305" r:id="rId13"/>
    <p:sldId id="294" r:id="rId14"/>
    <p:sldId id="257" r:id="rId15"/>
    <p:sldId id="308" r:id="rId16"/>
    <p:sldId id="317" r:id="rId17"/>
    <p:sldId id="318" r:id="rId18"/>
    <p:sldId id="313" r:id="rId19"/>
    <p:sldId id="319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900"/>
    <a:srgbClr val="FBFBFB"/>
    <a:srgbClr val="AEA499"/>
    <a:srgbClr val="595959"/>
    <a:srgbClr val="FEF7EB"/>
    <a:srgbClr val="E7ECF0"/>
    <a:srgbClr val="2C85C3"/>
    <a:srgbClr val="F3F8FC"/>
    <a:srgbClr val="006EBB"/>
    <a:srgbClr val="FEA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7654" autoAdjust="0"/>
  </p:normalViewPr>
  <p:slideViewPr>
    <p:cSldViewPr snapToGrid="0">
      <p:cViewPr varScale="1">
        <p:scale>
          <a:sx n="48" d="100"/>
          <a:sy n="48" d="100"/>
        </p:scale>
        <p:origin x="9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C7B1-0413-4358-99AC-0C6E12F45BBA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478AB-46AF-41C8-B889-21F330B8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5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例如在輸入時可以輸入現有可以投入的現金</a:t>
            </a:r>
            <a:endParaRPr lang="en-US" altLang="zh-TW" dirty="0" smtClean="0"/>
          </a:p>
          <a:p>
            <a:r>
              <a:rPr lang="zh-TW" altLang="en-US" dirty="0" smtClean="0"/>
              <a:t>現有的輸出太籠統</a:t>
            </a:r>
            <a:r>
              <a:rPr lang="en-US" altLang="zh-TW" dirty="0" smtClean="0"/>
              <a:t>~</a:t>
            </a:r>
            <a:r>
              <a:rPr lang="zh-TW" altLang="en-US" dirty="0" smtClean="0"/>
              <a:t> 看不出近一兩年績效 很像口說無憑</a:t>
            </a:r>
            <a:endParaRPr lang="en-US" altLang="zh-TW" dirty="0" smtClean="0"/>
          </a:p>
          <a:p>
            <a:r>
              <a:rPr lang="zh-TW" altLang="en-US" dirty="0" smtClean="0"/>
              <a:t>計算風險增大真的有增加報酬嗎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9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2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2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r>
              <a:rPr lang="en-US" altLang="zh-TW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1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r>
              <a:rPr lang="en-US" altLang="zh-TW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4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r>
              <a:rPr lang="en-US" altLang="zh-TW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8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r>
              <a:rPr lang="en-US" altLang="zh-TW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8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4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不知道風險與報酬</a:t>
            </a:r>
            <a:r>
              <a:rPr lang="en-US" altLang="zh-TW" dirty="0"/>
              <a:t>.</a:t>
            </a:r>
            <a:r>
              <a:rPr lang="zh-TW" altLang="en-US" dirty="0"/>
              <a:t>所以我們不知道怎麼</a:t>
            </a:r>
            <a:r>
              <a:rPr lang="zh-TW" altLang="en-US" dirty="0" smtClean="0"/>
              <a:t>投資</a:t>
            </a:r>
            <a:endParaRPr lang="en-US" altLang="zh-TW" dirty="0" smtClean="0"/>
          </a:p>
          <a:p>
            <a:r>
              <a:rPr lang="zh-TW" altLang="en-US" dirty="0" smtClean="0"/>
              <a:t>最大化成功率的方法是選取 能達到目標且風險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標準差最小的方式</a:t>
            </a:r>
            <a:r>
              <a:rPr lang="en-US" altLang="zh-TW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3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2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解釋投資組合  多元化以及</a:t>
            </a:r>
            <a:r>
              <a:rPr lang="en-US" altLang="zh-TW" dirty="0"/>
              <a:t>ETF</a:t>
            </a:r>
            <a:r>
              <a:rPr lang="zh-TW" altLang="en-US" dirty="0"/>
              <a:t>的好處</a:t>
            </a:r>
            <a:endParaRPr lang="en-US" altLang="zh-TW" dirty="0"/>
          </a:p>
          <a:p>
            <a:r>
              <a:rPr lang="zh-TW" altLang="en-US" dirty="0"/>
              <a:t>解釋再</a:t>
            </a:r>
            <a:r>
              <a:rPr lang="zh-TW" altLang="en-US" dirty="0" smtClean="0"/>
              <a:t>平衡</a:t>
            </a:r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解釋投資組合  多元化以及</a:t>
            </a:r>
            <a:r>
              <a:rPr lang="en-US" altLang="zh-TW" dirty="0"/>
              <a:t>ETF</a:t>
            </a:r>
            <a:r>
              <a:rPr lang="zh-TW" altLang="en-US" dirty="0"/>
              <a:t>的好處</a:t>
            </a:r>
            <a:endParaRPr lang="en-US" altLang="zh-TW" dirty="0"/>
          </a:p>
          <a:p>
            <a:r>
              <a:rPr lang="zh-TW" altLang="en-US" dirty="0"/>
              <a:t>解釋再平衡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9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3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B4AA39-FEE5-480E-84A6-BD23720CC9AE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04F5BB-EC3D-4289-A593-900ADE7C0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F67E853-B7FC-4522-8C17-6E8708F313CB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DC4F6C-D2A4-4981-A4AE-496B9D3D181D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71E11B8-D7EB-4F05-AE4F-24FD46CBF426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F720F7DA-4837-47BE-BE27-C0DB505CAC3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56C5FE5F-2E34-4F32-BD37-741A38888B26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E18F4E2-C968-4331-ABC1-C0248BA25345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50778738-0B07-4276-950C-E29CB57A5FD0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1A8F4995-0880-406A-B6EE-C9DC9C195B15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7A5785-B52B-4075-9885-7615FF325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
第二層
第三層
第四層
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08674F-7A9B-4F71-B50B-9D1ACCA575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7A1095-521D-45AB-AD5F-B0B473B32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8593C3-5505-4465-8AFA-B388E6545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319B15-B78B-4C6C-B2F6-55DCFDA0B6D7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49551-FFE3-4587-8D78-9389F2B1D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C5B6B79-90B3-484C-A57D-E7AA6B1A4197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9D13A8-95D9-4FA4-8535-7DF686BA773C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4871C9E-2CE7-4BB0-9696-FEC27AFD54B3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C84DF2B6-872B-4F97-9A6E-D6240D171A4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8E0979C8-53F9-42D3-9B67-C3067F38E654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BDD3AE8-6007-45AB-802E-A33C19B03B12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429B687B-156C-439F-8A0B-1C9693C07855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EB190BC2-5A77-4C6B-BAC0-70732421967F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70B099-635D-4B4F-9F65-B8C172012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cro.me/time_line?id=1&amp;stat=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3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323384" y="2030793"/>
            <a:ext cx="5534351" cy="2185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4E23981-A6BC-4039-B418-8AF06DAC40B3}"/>
              </a:ext>
            </a:extLst>
          </p:cNvPr>
          <p:cNvSpPr/>
          <p:nvPr/>
        </p:nvSpPr>
        <p:spPr>
          <a:xfrm>
            <a:off x="4985018" y="3462633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資產配置模型</a:t>
            </a:r>
            <a:endParaRPr kumimoji="0" lang="zh-CN" altLang="en-US" sz="2400" i="0" u="none" strike="noStrike" kern="1200" cap="none" spc="300" normalizeH="0" baseline="0" noProof="0" dirty="0">
              <a:ln>
                <a:noFill/>
              </a:ln>
              <a:solidFill>
                <a:srgbClr val="464646"/>
              </a:solidFill>
              <a:effectLst>
                <a:reflection blurRad="6350" stA="28000" endPos="25000" dist="60007" dir="5400000" sy="-100000" algn="bl" rotWithShape="0"/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543460" y="2437202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智能資產配置理財服務</a:t>
            </a:r>
            <a:endParaRPr lang="zh-CN" altLang="en-US" sz="40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0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3191037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2590800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639706" y="3026866"/>
            <a:ext cx="23903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改善方向</a:t>
            </a:r>
            <a:endParaRPr lang="zh-CN" altLang="en-US" sz="4000" b="1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5826163" y="540327"/>
            <a:ext cx="62307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User-friendly</a:t>
            </a:r>
            <a:endParaRPr lang="en-US" altLang="zh-TW" sz="2000" spc="300" dirty="0" smtClean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使用者對於預測的數字概念較弱，可改成選項式讓使用者選擇</a:t>
            </a:r>
            <a:endParaRPr lang="en-US" altLang="zh-TW" sz="2000" spc="300" dirty="0" smtClean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加入實際模擬成果，增加可信度</a:t>
            </a:r>
            <a:endParaRPr lang="en-US" altLang="zh-TW" sz="2000" spc="300" dirty="0" smtClean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加入不同風險承受能力的投資人調整投資組合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加快更新速度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將選股結果每日更新在資料庫中，根據使用者需求直接取用，不需重新</a:t>
            </a:r>
            <a:r>
              <a:rPr lang="zh-TW" altLang="en-US" sz="20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計算</a:t>
            </a:r>
            <a:endParaRPr lang="en-US" altLang="zh-TW" sz="2000" spc="300" dirty="0" smtClean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可以開多台電腦平行計算存入資料庫中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試著用完整計算的結果從中推導出「公式」，未來運用此公式去選股即可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考慮更多因素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目前只看使用報酬率與波動度，未來打算去詢問資深投資人的選股策略，試著把策略轉化成程式碼去實作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3191037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2590800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928313" y="2985807"/>
            <a:ext cx="18389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下一步</a:t>
            </a:r>
            <a:endParaRPr lang="zh-CN" altLang="en-US" sz="4000" b="1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5794482" y="1012954"/>
            <a:ext cx="62307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輸入與輸出設計</a:t>
            </a:r>
            <a:endParaRPr lang="en-US" altLang="zh-TW" sz="2800" spc="300" dirty="0">
              <a:solidFill>
                <a:srgbClr val="0070C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0070C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再平衡計算</a:t>
            </a:r>
            <a:endParaRPr lang="en-US" altLang="zh-TW" sz="2800" spc="300" dirty="0">
              <a:solidFill>
                <a:srgbClr val="0070C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模擬交易</a:t>
            </a:r>
            <a:r>
              <a:rPr lang="zh-TW" altLang="en-US" sz="2800" spc="300" dirty="0" smtClean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成果</a:t>
            </a:r>
            <a:endParaRPr lang="en-US" altLang="zh-TW" sz="2800" spc="300" dirty="0" smtClean="0">
              <a:solidFill>
                <a:srgbClr val="0070C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 smtClean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選</a:t>
            </a:r>
            <a:r>
              <a:rPr lang="zh-TW" altLang="en-US" sz="2800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股加速</a:t>
            </a:r>
            <a:endParaRPr lang="en-US" altLang="zh-TW" sz="2800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以程式實作選股策略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對選股完的資料進行</a:t>
            </a:r>
            <a:r>
              <a:rPr lang="zh-TW" altLang="en-US" sz="2800" spc="3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分析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股市預測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4616437" y="3107236"/>
            <a:ext cx="3005951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algn="just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問題與討論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  <p:sp>
        <p:nvSpPr>
          <p:cNvPr id="8" name="圓角矩形 11">
            <a:extLst>
              <a:ext uri="{FF2B5EF4-FFF2-40B4-BE49-F238E27FC236}">
                <a16:creationId xmlns:a16="http://schemas.microsoft.com/office/drawing/2014/main" id="{4EC1FEAD-3724-4167-9F9F-62517C74D4AB}"/>
              </a:ext>
            </a:extLst>
          </p:cNvPr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210206" y="2244551"/>
            <a:ext cx="5760707" cy="1821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827363" y="2429954"/>
            <a:ext cx="573041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YOU</a:t>
            </a:r>
            <a:endParaRPr lang="zh-CN" altLang="en-US" sz="75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5945" y="343681"/>
            <a:ext cx="4308134" cy="301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D25C8-646F-4B58-B041-AD93F3C84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465" y="6279187"/>
            <a:ext cx="527386" cy="196908"/>
          </a:xfrm>
        </p:spPr>
        <p:txBody>
          <a:bodyPr/>
          <a:lstStyle/>
          <a:p>
            <a:fld id="{B48593C3-5505-4465-8AFA-B388E65454F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6539BC-F1F1-44DA-9D68-A55DD4669019}"/>
              </a:ext>
            </a:extLst>
          </p:cNvPr>
          <p:cNvSpPr/>
          <p:nvPr/>
        </p:nvSpPr>
        <p:spPr>
          <a:xfrm>
            <a:off x="3010677" y="2006369"/>
            <a:ext cx="5045389" cy="341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至少一個成員</a:t>
            </a:r>
            <a:r>
              <a:rPr lang="en-US" altLang="zh-TW" dirty="0">
                <a:solidFill>
                  <a:schemeClr val="tx1"/>
                </a:solidFill>
              </a:rPr>
              <a:t>reward&gt;</a:t>
            </a:r>
            <a:r>
              <a:rPr lang="en-US" altLang="zh-TW" dirty="0" err="1">
                <a:solidFill>
                  <a:schemeClr val="tx1"/>
                </a:solidFill>
              </a:rPr>
              <a:t>expect_reward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C9C007-FE35-4C1F-91D4-BBD372D4384B}"/>
              </a:ext>
            </a:extLst>
          </p:cNvPr>
          <p:cNvSpPr txBox="1"/>
          <p:nvPr/>
        </p:nvSpPr>
        <p:spPr>
          <a:xfrm>
            <a:off x="1695012" y="1209744"/>
            <a:ext cx="748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由使用者輸入的資料決定</a:t>
            </a:r>
            <a:r>
              <a:rPr lang="en-US" altLang="zh-TW" dirty="0" err="1"/>
              <a:t>expect_reward</a:t>
            </a:r>
            <a:r>
              <a:rPr lang="zh-TW" altLang="en-US" dirty="0"/>
              <a:t>，預設以每月投入金額計算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406D37-8C24-4A3E-81F4-64E13DFD5A46}"/>
              </a:ext>
            </a:extLst>
          </p:cNvPr>
          <p:cNvSpPr txBox="1"/>
          <p:nvPr/>
        </p:nvSpPr>
        <p:spPr>
          <a:xfrm>
            <a:off x="1695013" y="1592659"/>
            <a:ext cx="171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/>
              <a:t>所有組合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C052A6-5B89-4E50-A957-27E1481A9BC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5530045" y="2347661"/>
            <a:ext cx="3327" cy="3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6E3B04-BD36-46EE-A07A-E2C40EE03F4B}"/>
              </a:ext>
            </a:extLst>
          </p:cNvPr>
          <p:cNvCxnSpPr>
            <a:cxnSpLocks/>
          </p:cNvCxnSpPr>
          <p:nvPr/>
        </p:nvCxnSpPr>
        <p:spPr>
          <a:xfrm>
            <a:off x="7002675" y="2356406"/>
            <a:ext cx="1200032" cy="1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9522B1-D2FC-4ACB-B1B0-A8A8E6337F43}"/>
              </a:ext>
            </a:extLst>
          </p:cNvPr>
          <p:cNvSpPr txBox="1"/>
          <p:nvPr/>
        </p:nvSpPr>
        <p:spPr>
          <a:xfrm>
            <a:off x="8164159" y="2358844"/>
            <a:ext cx="120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74D61D-6E5A-467D-935C-71E93CBCC044}"/>
              </a:ext>
            </a:extLst>
          </p:cNvPr>
          <p:cNvSpPr txBox="1"/>
          <p:nvPr/>
        </p:nvSpPr>
        <p:spPr>
          <a:xfrm>
            <a:off x="5031116" y="2348694"/>
            <a:ext cx="61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 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2CA9724-C010-4D3C-8B82-85D57B23B3B5}"/>
              </a:ext>
            </a:extLst>
          </p:cNvPr>
          <p:cNvSpPr txBox="1"/>
          <p:nvPr/>
        </p:nvSpPr>
        <p:spPr>
          <a:xfrm>
            <a:off x="7012254" y="2323168"/>
            <a:ext cx="65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A12CC4-E546-4E87-984F-9A5C5F719D4F}"/>
              </a:ext>
            </a:extLst>
          </p:cNvPr>
          <p:cNvSpPr/>
          <p:nvPr/>
        </p:nvSpPr>
        <p:spPr>
          <a:xfrm>
            <a:off x="2933559" y="2717328"/>
            <a:ext cx="5192970" cy="680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en-US" altLang="zh-TW" dirty="0" err="1">
                <a:solidFill>
                  <a:schemeClr val="tx1"/>
                </a:solidFill>
              </a:rPr>
              <a:t>expect_reward</a:t>
            </a:r>
            <a:r>
              <a:rPr lang="zh-TW" altLang="en-US" dirty="0">
                <a:solidFill>
                  <a:schemeClr val="tx1"/>
                </a:solidFill>
              </a:rPr>
              <a:t>的成員存入</a:t>
            </a:r>
            <a:r>
              <a:rPr lang="en-US" altLang="zh-TW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找</a:t>
            </a:r>
            <a:r>
              <a:rPr lang="en-US" altLang="zh-TW" dirty="0">
                <a:solidFill>
                  <a:schemeClr val="tx1"/>
                </a:solidFill>
              </a:rPr>
              <a:t>list</a:t>
            </a:r>
            <a:r>
              <a:rPr lang="zh-TW" altLang="en-US" dirty="0">
                <a:solidFill>
                  <a:schemeClr val="tx1"/>
                </a:solidFill>
              </a:rPr>
              <a:t>中標準差最小的 並尋找是否有與他負相關的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B6A25AD-17DD-4FC6-BF12-521D41B88F5E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5530045" y="3397899"/>
            <a:ext cx="2029927" cy="31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7616570-F127-4303-909D-DE2C6294BC7E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3745156" y="3397898"/>
            <a:ext cx="1784888" cy="32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74DD0C-6174-4E6C-8530-5942B5FDD5E4}"/>
              </a:ext>
            </a:extLst>
          </p:cNvPr>
          <p:cNvSpPr txBox="1"/>
          <p:nvPr/>
        </p:nvSpPr>
        <p:spPr>
          <a:xfrm>
            <a:off x="3616525" y="3333143"/>
            <a:ext cx="62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799E75-093D-443F-BC08-60086C65C326}"/>
              </a:ext>
            </a:extLst>
          </p:cNvPr>
          <p:cNvSpPr txBox="1"/>
          <p:nvPr/>
        </p:nvSpPr>
        <p:spPr>
          <a:xfrm>
            <a:off x="6505911" y="3311761"/>
            <a:ext cx="5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1DD27B-F732-4ABB-8259-D8E1E6ED0F7D}"/>
              </a:ext>
            </a:extLst>
          </p:cNvPr>
          <p:cNvSpPr txBox="1"/>
          <p:nvPr/>
        </p:nvSpPr>
        <p:spPr>
          <a:xfrm>
            <a:off x="5139943" y="3419385"/>
            <a:ext cx="9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調比例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986DEC-7330-47A1-8B83-41F6306F484C}"/>
              </a:ext>
            </a:extLst>
          </p:cNvPr>
          <p:cNvSpPr/>
          <p:nvPr/>
        </p:nvSpPr>
        <p:spPr>
          <a:xfrm>
            <a:off x="2346753" y="3718134"/>
            <a:ext cx="2796806" cy="341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個一起調高比例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F08AB4-D1CE-4636-933D-0E6BF89B20F3}"/>
              </a:ext>
            </a:extLst>
          </p:cNvPr>
          <p:cNvSpPr/>
          <p:nvPr/>
        </p:nvSpPr>
        <p:spPr>
          <a:xfrm>
            <a:off x="6161568" y="3709171"/>
            <a:ext cx="2796806" cy="341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只調高標準差最小的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BB8FEE-33A8-4BF5-BFA9-D63044AD0C7A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745157" y="4059427"/>
            <a:ext cx="1940965" cy="14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F5503C1-CCD2-4EE5-B9EB-95D4186CBF0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5686121" y="4050463"/>
            <a:ext cx="1873850" cy="1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BFFDE58-B8E9-4224-88A3-877A336CF36B}"/>
              </a:ext>
            </a:extLst>
          </p:cNvPr>
          <p:cNvSpPr/>
          <p:nvPr/>
        </p:nvSpPr>
        <p:spPr>
          <a:xfrm>
            <a:off x="3572950" y="4199923"/>
            <a:ext cx="4226342" cy="341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list</a:t>
            </a:r>
            <a:r>
              <a:rPr lang="zh-TW" altLang="en-US" dirty="0">
                <a:solidFill>
                  <a:schemeClr val="tx1"/>
                </a:solidFill>
              </a:rPr>
              <a:t>是否還有成員</a:t>
            </a:r>
            <a:r>
              <a:rPr lang="en-US" altLang="zh-TW" dirty="0">
                <a:solidFill>
                  <a:schemeClr val="tx1"/>
                </a:solidFill>
              </a:rPr>
              <a:t>reward&gt;</a:t>
            </a:r>
            <a:r>
              <a:rPr lang="en-US" altLang="zh-TW" dirty="0" err="1">
                <a:solidFill>
                  <a:schemeClr val="tx1"/>
                </a:solidFill>
              </a:rPr>
              <a:t>expect_reward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9B38841-34A2-4CCD-B00E-58C55BAFFB60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5686122" y="4541215"/>
            <a:ext cx="5439" cy="34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C11B65D-AAAA-4D7C-9C39-FAE03827B122}"/>
              </a:ext>
            </a:extLst>
          </p:cNvPr>
          <p:cNvCxnSpPr>
            <a:cxnSpLocks/>
          </p:cNvCxnSpPr>
          <p:nvPr/>
        </p:nvCxnSpPr>
        <p:spPr>
          <a:xfrm>
            <a:off x="4419834" y="4491662"/>
            <a:ext cx="2570" cy="2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40DCE8-1D41-4BFF-A9DE-EBEECCD27D14}"/>
              </a:ext>
            </a:extLst>
          </p:cNvPr>
          <p:cNvSpPr txBox="1"/>
          <p:nvPr/>
        </p:nvSpPr>
        <p:spPr>
          <a:xfrm>
            <a:off x="3058900" y="4439888"/>
            <a:ext cx="77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106DCB5-18EC-4100-9CAE-74BB513F84A1}"/>
              </a:ext>
            </a:extLst>
          </p:cNvPr>
          <p:cNvCxnSpPr>
            <a:cxnSpLocks/>
          </p:cNvCxnSpPr>
          <p:nvPr/>
        </p:nvCxnSpPr>
        <p:spPr>
          <a:xfrm flipH="1">
            <a:off x="1871307" y="3158148"/>
            <a:ext cx="11079" cy="155756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BE05749-9DE6-4807-9C3B-F50F1BE1FDC0}"/>
              </a:ext>
            </a:extLst>
          </p:cNvPr>
          <p:cNvCxnSpPr>
            <a:cxnSpLocks/>
          </p:cNvCxnSpPr>
          <p:nvPr/>
        </p:nvCxnSpPr>
        <p:spPr>
          <a:xfrm>
            <a:off x="1871307" y="3158148"/>
            <a:ext cx="1062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0DC9969-6547-48B2-916D-D466741939E6}"/>
              </a:ext>
            </a:extLst>
          </p:cNvPr>
          <p:cNvSpPr/>
          <p:nvPr/>
        </p:nvSpPr>
        <p:spPr>
          <a:xfrm>
            <a:off x="3501258" y="4890210"/>
            <a:ext cx="4380604" cy="312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計算目前報酬率</a:t>
            </a:r>
            <a:r>
              <a:rPr lang="en-US" altLang="zh-TW" dirty="0">
                <a:solidFill>
                  <a:schemeClr val="tx1"/>
                </a:solidFill>
              </a:rPr>
              <a:t>calc</a:t>
            </a:r>
            <a:r>
              <a:rPr lang="zh-TW" altLang="en-US" dirty="0">
                <a:solidFill>
                  <a:schemeClr val="tx1"/>
                </a:solidFill>
              </a:rPr>
              <a:t>是否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</a:rPr>
              <a:t>expect_reward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2DA0D5A-1115-400F-9598-07F2895577F1}"/>
              </a:ext>
            </a:extLst>
          </p:cNvPr>
          <p:cNvCxnSpPr>
            <a:cxnSpLocks/>
            <a:stCxn id="72" idx="2"/>
            <a:endCxn id="93" idx="0"/>
          </p:cNvCxnSpPr>
          <p:nvPr/>
        </p:nvCxnSpPr>
        <p:spPr>
          <a:xfrm>
            <a:off x="5691560" y="5202483"/>
            <a:ext cx="6218" cy="3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7E22918-E019-4759-B652-5F40871BE9E8}"/>
              </a:ext>
            </a:extLst>
          </p:cNvPr>
          <p:cNvSpPr txBox="1"/>
          <p:nvPr/>
        </p:nvSpPr>
        <p:spPr>
          <a:xfrm>
            <a:off x="4992828" y="5220753"/>
            <a:ext cx="5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E2E7A62-5537-49C4-9F5F-65CF511F2B20}"/>
              </a:ext>
            </a:extLst>
          </p:cNvPr>
          <p:cNvSpPr/>
          <p:nvPr/>
        </p:nvSpPr>
        <p:spPr>
          <a:xfrm>
            <a:off x="3551737" y="5530447"/>
            <a:ext cx="4292083" cy="341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計算目前標準差</a:t>
            </a:r>
            <a:r>
              <a:rPr lang="en-US" altLang="zh-TW" dirty="0">
                <a:solidFill>
                  <a:schemeClr val="tx1"/>
                </a:solidFill>
              </a:rPr>
              <a:t>risk</a:t>
            </a:r>
            <a:r>
              <a:rPr lang="zh-TW" altLang="en-US" dirty="0">
                <a:solidFill>
                  <a:schemeClr val="tx1"/>
                </a:solidFill>
              </a:rPr>
              <a:t>是否</a:t>
            </a:r>
            <a:r>
              <a:rPr lang="en-US" altLang="zh-TW" dirty="0">
                <a:solidFill>
                  <a:schemeClr val="tx1"/>
                </a:solidFill>
              </a:rPr>
              <a:t>&lt;</a:t>
            </a:r>
            <a:r>
              <a:rPr lang="zh-TW" altLang="en-US" dirty="0">
                <a:solidFill>
                  <a:schemeClr val="tx1"/>
                </a:solidFill>
              </a:rPr>
              <a:t>之前的</a:t>
            </a:r>
            <a:r>
              <a:rPr lang="en-US" altLang="zh-TW" dirty="0">
                <a:solidFill>
                  <a:schemeClr val="tx1"/>
                </a:solidFill>
              </a:rPr>
              <a:t>risk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BA352678-FC9E-4A3B-B8DD-9BDF8F1A3D3A}"/>
              </a:ext>
            </a:extLst>
          </p:cNvPr>
          <p:cNvCxnSpPr>
            <a:cxnSpLocks/>
          </p:cNvCxnSpPr>
          <p:nvPr/>
        </p:nvCxnSpPr>
        <p:spPr>
          <a:xfrm>
            <a:off x="6817618" y="5230234"/>
            <a:ext cx="1200032" cy="1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876074A-35CB-4793-A9E7-1FCBCB409361}"/>
              </a:ext>
            </a:extLst>
          </p:cNvPr>
          <p:cNvSpPr txBox="1"/>
          <p:nvPr/>
        </p:nvSpPr>
        <p:spPr>
          <a:xfrm>
            <a:off x="7979102" y="5232672"/>
            <a:ext cx="120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AEF915C9-20BF-4E4F-8B2E-C9295BB258D2}"/>
              </a:ext>
            </a:extLst>
          </p:cNvPr>
          <p:cNvSpPr txBox="1"/>
          <p:nvPr/>
        </p:nvSpPr>
        <p:spPr>
          <a:xfrm>
            <a:off x="6827197" y="5196996"/>
            <a:ext cx="65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C3E72046-B367-4973-B7F5-E6EF02C34F3C}"/>
              </a:ext>
            </a:extLst>
          </p:cNvPr>
          <p:cNvSpPr txBox="1"/>
          <p:nvPr/>
        </p:nvSpPr>
        <p:spPr>
          <a:xfrm>
            <a:off x="5782168" y="4489425"/>
            <a:ext cx="65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60BFC062-7762-4B5F-97D4-E086A495E583}"/>
              </a:ext>
            </a:extLst>
          </p:cNvPr>
          <p:cNvCxnSpPr>
            <a:cxnSpLocks/>
          </p:cNvCxnSpPr>
          <p:nvPr/>
        </p:nvCxnSpPr>
        <p:spPr>
          <a:xfrm>
            <a:off x="6893818" y="5894264"/>
            <a:ext cx="1200032" cy="1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15C74011-0C0F-4126-8947-8053D8524AD2}"/>
              </a:ext>
            </a:extLst>
          </p:cNvPr>
          <p:cNvSpPr txBox="1"/>
          <p:nvPr/>
        </p:nvSpPr>
        <p:spPr>
          <a:xfrm>
            <a:off x="8055302" y="5896702"/>
            <a:ext cx="120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38C07AB3-086D-461B-B4AF-7C178808AC0F}"/>
              </a:ext>
            </a:extLst>
          </p:cNvPr>
          <p:cNvSpPr txBox="1"/>
          <p:nvPr/>
        </p:nvSpPr>
        <p:spPr>
          <a:xfrm>
            <a:off x="6903397" y="5861026"/>
            <a:ext cx="65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67F984F4-B57F-42E9-B29C-91DB0E4C9C19}"/>
              </a:ext>
            </a:extLst>
          </p:cNvPr>
          <p:cNvCxnSpPr>
            <a:cxnSpLocks/>
          </p:cNvCxnSpPr>
          <p:nvPr/>
        </p:nvCxnSpPr>
        <p:spPr>
          <a:xfrm flipH="1">
            <a:off x="1871306" y="4722132"/>
            <a:ext cx="25374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595A684-26FF-4499-8914-E337640E48EF}"/>
              </a:ext>
            </a:extLst>
          </p:cNvPr>
          <p:cNvCxnSpPr>
            <a:cxnSpLocks/>
            <a:stCxn id="93" idx="2"/>
            <a:endCxn id="163" idx="0"/>
          </p:cNvCxnSpPr>
          <p:nvPr/>
        </p:nvCxnSpPr>
        <p:spPr>
          <a:xfrm flipH="1">
            <a:off x="5697514" y="5871740"/>
            <a:ext cx="265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A5EA3E8-3221-4836-8616-7D92F8F944AA}"/>
              </a:ext>
            </a:extLst>
          </p:cNvPr>
          <p:cNvSpPr txBox="1"/>
          <p:nvPr/>
        </p:nvSpPr>
        <p:spPr>
          <a:xfrm>
            <a:off x="4971057" y="5863011"/>
            <a:ext cx="5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7CEC0BD-B642-4590-BB5F-80BD7020117F}"/>
              </a:ext>
            </a:extLst>
          </p:cNvPr>
          <p:cNvSpPr/>
          <p:nvPr/>
        </p:nvSpPr>
        <p:spPr>
          <a:xfrm>
            <a:off x="4963990" y="6188799"/>
            <a:ext cx="1467046" cy="311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刷新結果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4FB0D5-8A31-40CF-B7FB-F5D45EBD9F87}"/>
              </a:ext>
            </a:extLst>
          </p:cNvPr>
          <p:cNvSpPr/>
          <p:nvPr/>
        </p:nvSpPr>
        <p:spPr>
          <a:xfrm>
            <a:off x="3965945" y="343681"/>
            <a:ext cx="4308134" cy="301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DC883C-6CBC-4AE0-A6D5-6AB79225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29" y="554670"/>
            <a:ext cx="8030229" cy="577995"/>
          </a:xfrm>
        </p:spPr>
        <p:txBody>
          <a:bodyPr/>
          <a:lstStyle/>
          <a:p>
            <a:r>
              <a:rPr lang="zh-TW" altLang="en-US" sz="3200" dirty="0"/>
              <a:t>初衷</a:t>
            </a:r>
            <a:r>
              <a:rPr lang="en-US" altLang="zh-TW" sz="3200" dirty="0"/>
              <a:t>:</a:t>
            </a:r>
            <a:r>
              <a:rPr lang="zh-TW" altLang="en-US" sz="3200" dirty="0"/>
              <a:t>達到預期報酬率的最低風險組合</a:t>
            </a:r>
          </a:p>
        </p:txBody>
      </p:sp>
    </p:spTree>
    <p:extLst>
      <p:ext uri="{BB962C8B-B14F-4D97-AF65-F5344CB8AC3E}">
        <p14:creationId xmlns:p14="http://schemas.microsoft.com/office/powerpoint/2010/main" val="212502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210206" y="2244551"/>
            <a:ext cx="5760707" cy="1821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827363" y="2429954"/>
            <a:ext cx="573041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YOU</a:t>
            </a:r>
            <a:endParaRPr lang="zh-CN" altLang="en-US" sz="75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5945" y="343681"/>
            <a:ext cx="4308134" cy="301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A2985A6-4872-425E-874D-85AE267766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5648" y="1110183"/>
            <a:ext cx="10023796" cy="5084418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44450"/>
        </p:spPr>
      </p:pic>
    </p:spTree>
    <p:extLst>
      <p:ext uri="{BB962C8B-B14F-4D97-AF65-F5344CB8AC3E}">
        <p14:creationId xmlns:p14="http://schemas.microsoft.com/office/powerpoint/2010/main" val="2376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3191037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2590800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639706" y="3026866"/>
            <a:ext cx="23903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預測方法</a:t>
            </a:r>
            <a:endParaRPr lang="zh-CN" altLang="en-US" sz="4000" b="1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5612022" y="1369979"/>
            <a:ext cx="62307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文字分析</a:t>
            </a:r>
            <a:r>
              <a:rPr lang="en-US" altLang="zh-TW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財經新聞</a:t>
            </a:r>
            <a:r>
              <a:rPr lang="en-US" altLang="zh-TW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&amp;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群眾情緒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金融事件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股市分析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其他指標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0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410212" y="177468"/>
            <a:ext cx="111964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文字分析</a:t>
            </a:r>
            <a:r>
              <a:rPr lang="en-US" altLang="zh-TW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財經新聞</a:t>
            </a:r>
            <a:r>
              <a:rPr lang="en-US" altLang="zh-TW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&amp;</a:t>
            </a: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群眾情緒</a:t>
            </a:r>
            <a:endParaRPr lang="en-US" altLang="zh-TW" sz="24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將投資目標的名稱查詢相關新聞，利用</a:t>
            </a:r>
            <a:r>
              <a:rPr lang="en-US" altLang="zh-TW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SVM</a:t>
            </a: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分類與漲跌有關的字群</a:t>
            </a:r>
            <a:endParaRPr lang="en-US" altLang="zh-TW" sz="24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同時也做群眾情緒分析</a:t>
            </a:r>
            <a:endParaRPr lang="en-US" altLang="zh-TW" sz="24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zh-TW" altLang="en-US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金融事件</a:t>
            </a:r>
            <a:endParaRPr lang="en-US" altLang="zh-TW" sz="28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股市分析</a:t>
            </a:r>
            <a:endParaRPr lang="en-US" altLang="zh-TW" sz="28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其他指標</a:t>
            </a:r>
            <a:endParaRPr lang="en-US" altLang="zh-TW" sz="28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1EE9E0-4C29-4585-8CC3-E969360B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07" y="1919192"/>
            <a:ext cx="9811662" cy="48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407724" y="175491"/>
            <a:ext cx="112460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文字分析</a:t>
            </a:r>
            <a:r>
              <a:rPr lang="en-US" altLang="zh-TW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lang="zh-TW" altLang="en-US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財經新聞</a:t>
            </a:r>
            <a:r>
              <a:rPr lang="en-US" altLang="zh-TW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&amp;</a:t>
            </a:r>
            <a:r>
              <a:rPr lang="zh-TW" altLang="en-US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群眾情緒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將投資目標的名稱查詢相關新聞，利用</a:t>
            </a:r>
            <a:r>
              <a:rPr lang="en-US" altLang="zh-TW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SVM</a:t>
            </a:r>
            <a:r>
              <a:rPr lang="zh-TW" altLang="en-US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分類與漲跌有關的字群</a:t>
            </a:r>
            <a:endParaRPr lang="en-US" altLang="zh-TW" sz="24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同時也做群眾情緒分析</a:t>
            </a:r>
            <a:endParaRPr lang="en-US" altLang="zh-TW" sz="24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金融事件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將過去發生的金融事件整理</a:t>
            </a:r>
            <a:r>
              <a:rPr lang="en-US" altLang="zh-TW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</a:t>
            </a:r>
          </a:p>
          <a:p>
            <a:pPr lvl="1"/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可用於比較現在的金融狀況做預測</a:t>
            </a:r>
            <a:endParaRPr lang="en-US" altLang="zh-TW" sz="24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TW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TW" altLang="en-US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資料來源</a:t>
            </a:r>
            <a:r>
              <a:rPr lang="en-US" altLang="zh-TW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</a:t>
            </a:r>
            <a:r>
              <a:rPr lang="en-US" altLang="zh-TW" sz="1600" dirty="0">
                <a:hlinkClick r:id="rId3"/>
              </a:rPr>
              <a:t>https://www.macromicro.me/time_line?id=1&amp;stat=2</a:t>
            </a:r>
            <a:endParaRPr lang="en-US" altLang="zh-TW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股市分析</a:t>
            </a:r>
            <a:endParaRPr lang="en-US" altLang="zh-TW" sz="28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其他指標</a:t>
            </a:r>
            <a:endParaRPr lang="en-US" altLang="zh-TW" sz="2800" spc="3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199A37-8369-46B2-8260-9E32EA5D1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85"/>
          <a:stretch/>
        </p:blipFill>
        <p:spPr>
          <a:xfrm>
            <a:off x="7006752" y="174617"/>
            <a:ext cx="4423248" cy="6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407724" y="175491"/>
            <a:ext cx="1124601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文字分析</a:t>
            </a:r>
            <a:r>
              <a:rPr lang="en-US" altLang="zh-TW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財經新聞</a:t>
            </a:r>
            <a:r>
              <a:rPr lang="en-US" altLang="zh-TW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&amp;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群眾情緒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將投資目標的名稱查詢相關新聞，利用</a:t>
            </a:r>
            <a:r>
              <a:rPr lang="en-US" altLang="zh-TW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SVM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分類與漲跌有關的字群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同時也做群眾情緒分析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金融事件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將過去發生的金融事件整理，可用於比較現在的金融狀況做預測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股市分析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將投資目標做相關性分析，以及嘗試用深度學習找出可用的技術指標</a:t>
            </a:r>
            <a:endParaRPr lang="en-US" altLang="zh-TW" sz="24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32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其他指標</a:t>
            </a:r>
            <a:endParaRPr lang="en-US" altLang="zh-TW" sz="28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5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788CF2-9BAB-4F49-896C-71513B43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75417" r="49076" b="686"/>
          <a:stretch/>
        </p:blipFill>
        <p:spPr>
          <a:xfrm>
            <a:off x="-103471" y="-142016"/>
            <a:ext cx="3815071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486680-1EEE-44AF-A079-E792FD7D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842839" y="5071937"/>
            <a:ext cx="2109676" cy="156834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21CDDB7-EE10-49E5-AE8B-7901125CDE20}"/>
              </a:ext>
            </a:extLst>
          </p:cNvPr>
          <p:cNvGrpSpPr/>
          <p:nvPr/>
        </p:nvGrpSpPr>
        <p:grpSpPr>
          <a:xfrm>
            <a:off x="8218714" y="409740"/>
            <a:ext cx="734787" cy="489858"/>
            <a:chOff x="5682343" y="1959429"/>
            <a:chExt cx="1828800" cy="1219200"/>
          </a:xfrm>
          <a:solidFill>
            <a:srgbClr val="E7ECF0"/>
          </a:solidFill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224F2E1D-5386-4D50-B666-2A6FEAC1A69D}"/>
                </a:ext>
              </a:extLst>
            </p:cNvPr>
            <p:cNvSpPr/>
            <p:nvPr/>
          </p:nvSpPr>
          <p:spPr>
            <a:xfrm>
              <a:off x="56823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48AE403E-2261-4479-8AE8-EA3E14FA250A}"/>
                </a:ext>
              </a:extLst>
            </p:cNvPr>
            <p:cNvSpPr/>
            <p:nvPr/>
          </p:nvSpPr>
          <p:spPr>
            <a:xfrm>
              <a:off x="62919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D317A0-35CF-415F-BBD6-C983D977CD97}"/>
              </a:ext>
            </a:extLst>
          </p:cNvPr>
          <p:cNvSpPr txBox="1"/>
          <p:nvPr/>
        </p:nvSpPr>
        <p:spPr>
          <a:xfrm>
            <a:off x="9096462" y="409740"/>
            <a:ext cx="259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CONTENTS</a:t>
            </a:r>
            <a:endParaRPr lang="zh-CN" altLang="en-US" sz="3200" b="1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A48839-121B-4104-A33E-A52DBA336C79}"/>
              </a:ext>
            </a:extLst>
          </p:cNvPr>
          <p:cNvGrpSpPr/>
          <p:nvPr/>
        </p:nvGrpSpPr>
        <p:grpSpPr>
          <a:xfrm>
            <a:off x="2048046" y="2025723"/>
            <a:ext cx="4121966" cy="923330"/>
            <a:chOff x="2048046" y="2025723"/>
            <a:chExt cx="4121966" cy="92333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31008A-3561-48AE-A4DB-CA71BD2A466C}"/>
                </a:ext>
              </a:extLst>
            </p:cNvPr>
            <p:cNvSpPr txBox="1"/>
            <p:nvPr/>
          </p:nvSpPr>
          <p:spPr>
            <a:xfrm>
              <a:off x="3143219" y="226979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核心目標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48E185-08C4-4605-A786-E1AC07655AB7}"/>
                </a:ext>
              </a:extLst>
            </p:cNvPr>
            <p:cNvSpPr/>
            <p:nvPr/>
          </p:nvSpPr>
          <p:spPr>
            <a:xfrm rot="5400000" flipV="1">
              <a:off x="4091937" y="763097"/>
              <a:ext cx="707567" cy="3448583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292E1E-340B-4C90-94F6-2013F77F23E1}"/>
                </a:ext>
              </a:extLst>
            </p:cNvPr>
            <p:cNvSpPr txBox="1"/>
            <p:nvPr/>
          </p:nvSpPr>
          <p:spPr>
            <a:xfrm>
              <a:off x="2048046" y="2025723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45A1D8-9504-4835-9884-1F1DA3911DDC}"/>
              </a:ext>
            </a:extLst>
          </p:cNvPr>
          <p:cNvGrpSpPr/>
          <p:nvPr/>
        </p:nvGrpSpPr>
        <p:grpSpPr>
          <a:xfrm>
            <a:off x="1228699" y="3461689"/>
            <a:ext cx="4634438" cy="923330"/>
            <a:chOff x="828001" y="3179102"/>
            <a:chExt cx="4634438" cy="9233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ED6327-6C24-4BF8-AC54-221FCE812801}"/>
                </a:ext>
              </a:extLst>
            </p:cNvPr>
            <p:cNvSpPr txBox="1"/>
            <p:nvPr/>
          </p:nvSpPr>
          <p:spPr>
            <a:xfrm>
              <a:off x="1804065" y="342676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目前進度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67178B-A903-487C-8CB2-2BE9F938BE20}"/>
                </a:ext>
              </a:extLst>
            </p:cNvPr>
            <p:cNvSpPr/>
            <p:nvPr/>
          </p:nvSpPr>
          <p:spPr>
            <a:xfrm rot="5400000" flipV="1">
              <a:off x="3128128" y="1660240"/>
              <a:ext cx="707567" cy="3961055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133CDB-572B-45B0-9C04-28728CA0DAD4}"/>
                </a:ext>
              </a:extLst>
            </p:cNvPr>
            <p:cNvSpPr txBox="1"/>
            <p:nvPr/>
          </p:nvSpPr>
          <p:spPr>
            <a:xfrm>
              <a:off x="828001" y="3179102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F09408-A34A-4DFA-9A23-1C8F0526EDFE}"/>
              </a:ext>
            </a:extLst>
          </p:cNvPr>
          <p:cNvGrpSpPr/>
          <p:nvPr/>
        </p:nvGrpSpPr>
        <p:grpSpPr>
          <a:xfrm>
            <a:off x="6037566" y="2892713"/>
            <a:ext cx="5210538" cy="923330"/>
            <a:chOff x="5348605" y="2731461"/>
            <a:chExt cx="5210538" cy="92333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136BD3-96A9-4775-9A56-2FF05BF75434}"/>
                </a:ext>
              </a:extLst>
            </p:cNvPr>
            <p:cNvSpPr txBox="1"/>
            <p:nvPr/>
          </p:nvSpPr>
          <p:spPr>
            <a:xfrm>
              <a:off x="6400659" y="2965102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下一步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8B0ECB4-5986-4F28-B0D5-312F7C0AA8BC}"/>
                </a:ext>
              </a:extLst>
            </p:cNvPr>
            <p:cNvSpPr/>
            <p:nvPr/>
          </p:nvSpPr>
          <p:spPr>
            <a:xfrm rot="5400000" flipV="1">
              <a:off x="7936782" y="924549"/>
              <a:ext cx="707567" cy="4537155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DCECC1-2045-4D17-93F0-AB48FE0CB784}"/>
                </a:ext>
              </a:extLst>
            </p:cNvPr>
            <p:cNvSpPr txBox="1"/>
            <p:nvPr/>
          </p:nvSpPr>
          <p:spPr>
            <a:xfrm>
              <a:off x="5348605" y="2731461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A7E66-E42A-4460-B25E-F6D502DBCD36}"/>
              </a:ext>
            </a:extLst>
          </p:cNvPr>
          <p:cNvGrpSpPr/>
          <p:nvPr/>
        </p:nvGrpSpPr>
        <p:grpSpPr>
          <a:xfrm>
            <a:off x="5496897" y="4385019"/>
            <a:ext cx="3755960" cy="923330"/>
            <a:chOff x="4831535" y="3978698"/>
            <a:chExt cx="3755960" cy="9233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74973A-5E62-4AAD-9559-2497F705324E}"/>
                </a:ext>
              </a:extLst>
            </p:cNvPr>
            <p:cNvSpPr txBox="1"/>
            <p:nvPr/>
          </p:nvSpPr>
          <p:spPr>
            <a:xfrm>
              <a:off x="5876495" y="4263068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問題與討論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C4313E8-8143-4B93-8B7C-E1D4738B2244}"/>
                </a:ext>
              </a:extLst>
            </p:cNvPr>
            <p:cNvSpPr/>
            <p:nvPr/>
          </p:nvSpPr>
          <p:spPr>
            <a:xfrm rot="5400000" flipV="1">
              <a:off x="6692423" y="2899076"/>
              <a:ext cx="707567" cy="3082576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E3B118-89C6-4C91-9E77-1416F96859BE}"/>
                </a:ext>
              </a:extLst>
            </p:cNvPr>
            <p:cNvSpPr txBox="1"/>
            <p:nvPr/>
          </p:nvSpPr>
          <p:spPr>
            <a:xfrm>
              <a:off x="4831535" y="3978698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8EE35C-894F-4C36-930A-3E37CE0B97B4}"/>
              </a:ext>
            </a:extLst>
          </p:cNvPr>
          <p:cNvSpPr/>
          <p:nvPr/>
        </p:nvSpPr>
        <p:spPr>
          <a:xfrm>
            <a:off x="9174659" y="1059630"/>
            <a:ext cx="259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   </a:t>
            </a:r>
            <a:r>
              <a:rPr lang="zh-TW" altLang="en-US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錄</a:t>
            </a:r>
            <a:endParaRPr lang="zh-CN" altLang="en-US" sz="4800" b="1" spc="6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7728C94-8E60-4545-B48C-9F5780028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179117" y="5559721"/>
            <a:ext cx="2358234" cy="25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4875152" y="3107236"/>
            <a:ext cx="2441694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核心目標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2377557" y="3044279"/>
            <a:ext cx="7520007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最大化達成理財目標的成功率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4875152" y="3107236"/>
            <a:ext cx="2441694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目前進度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  <p:sp>
        <p:nvSpPr>
          <p:cNvPr id="8" name="圓角矩形 11">
            <a:extLst>
              <a:ext uri="{FF2B5EF4-FFF2-40B4-BE49-F238E27FC236}">
                <a16:creationId xmlns:a16="http://schemas.microsoft.com/office/drawing/2014/main" id="{4EC1FEAD-3724-4167-9F9F-62517C74D4AB}"/>
              </a:ext>
            </a:extLst>
          </p:cNvPr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3191037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2590800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376880" y="2985807"/>
            <a:ext cx="29418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zh-TW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整體流程</a:t>
            </a:r>
            <a:endParaRPr lang="zh-CN" altLang="en-US" sz="4000" b="1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5961225" y="2257424"/>
            <a:ext cx="62307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輸入：計算出所需報酬率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選股：選擇出達到理想報酬率並  </a:t>
            </a:r>
            <a:r>
              <a:rPr lang="en-US" altLang="zh-TW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  且是最低風險的組合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輸出：在網頁呈現金流模擬，投</a:t>
            </a:r>
            <a:r>
              <a:rPr lang="en-US" altLang="zh-TW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</a:t>
            </a: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  資</a:t>
            </a:r>
            <a:r>
              <a:rPr lang="zh-TW" altLang="en-US" sz="2800" spc="300" dirty="0" smtClean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組合。</a:t>
            </a:r>
            <a:r>
              <a:rPr lang="zh-TW" altLang="en-US" sz="2800" spc="3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以及</a:t>
            </a:r>
            <a:r>
              <a:rPr lang="zh-TW" altLang="en-US" sz="2800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歷史回測</a:t>
            </a:r>
            <a:endParaRPr lang="en-US" altLang="zh-TW" sz="2800" spc="3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3191037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2590800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652595" y="2985807"/>
            <a:ext cx="23903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選股方式</a:t>
            </a:r>
            <a:endParaRPr lang="zh-CN" altLang="en-US" sz="4000" b="1" spc="3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C787B2-EE94-427C-B5AF-7EE14DDE7946}"/>
              </a:ext>
            </a:extLst>
          </p:cNvPr>
          <p:cNvSpPr/>
          <p:nvPr/>
        </p:nvSpPr>
        <p:spPr>
          <a:xfrm>
            <a:off x="5961225" y="2257424"/>
            <a:ext cx="6230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第一步：選出各種組合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第二步：調整比例達到期望報酬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第三步：選出最低風險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AB15A7-3B7D-4AB0-A697-46B587165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87" y="327052"/>
            <a:ext cx="10467026" cy="61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4875152" y="3107236"/>
            <a:ext cx="1877437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下一步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  <p:sp>
        <p:nvSpPr>
          <p:cNvPr id="8" name="圓角矩形 11">
            <a:extLst>
              <a:ext uri="{FF2B5EF4-FFF2-40B4-BE49-F238E27FC236}">
                <a16:creationId xmlns:a16="http://schemas.microsoft.com/office/drawing/2014/main" id="{4EC1FEAD-3724-4167-9F9F-62517C74D4AB}"/>
              </a:ext>
            </a:extLst>
          </p:cNvPr>
          <p:cNvSpPr/>
          <p:nvPr/>
        </p:nvSpPr>
        <p:spPr>
          <a:xfrm>
            <a:off x="3629891" y="175491"/>
            <a:ext cx="5015345" cy="72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辛德拉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4645</TotalTime>
  <Words>650</Words>
  <Application>Microsoft Office PowerPoint</Application>
  <PresentationFormat>寬螢幕</PresentationFormat>
  <Paragraphs>164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等线</vt:lpstr>
      <vt:lpstr>思源黑体 CN Bold</vt:lpstr>
      <vt:lpstr>思源黑体 CN Regular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初衷:達到預期報酬率的最低風險組合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Wayne</cp:lastModifiedBy>
  <cp:revision>262</cp:revision>
  <dcterms:created xsi:type="dcterms:W3CDTF">2017-08-18T03:02:00Z</dcterms:created>
  <dcterms:modified xsi:type="dcterms:W3CDTF">2020-07-09T12:54:38Z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