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6" r:id="rId4"/>
    <p:sldId id="283" r:id="rId5"/>
    <p:sldId id="288" r:id="rId6"/>
    <p:sldId id="289" r:id="rId7"/>
    <p:sldId id="284" r:id="rId8"/>
    <p:sldId id="281" r:id="rId9"/>
    <p:sldId id="285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4787" y="1099962"/>
            <a:ext cx="9062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Improved Fourier-</a:t>
            </a:r>
            <a:r>
              <a:rPr lang="en-US" altLang="zh-CN" sz="4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Mellin</a:t>
            </a:r>
            <a:r>
              <a:rPr lang="en-US" altLang="zh-CN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Invariant for Image Registration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4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44104" y="3429000"/>
            <a:ext cx="450666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Kuang Haofei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928449" y="2736928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6849" y="141182"/>
            <a:ext cx="25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03C20E8-3A1D-4BF8-93EE-1866DAC52CFC}"/>
              </a:ext>
            </a:extLst>
          </p:cNvPr>
          <p:cNvSpPr/>
          <p:nvPr/>
        </p:nvSpPr>
        <p:spPr>
          <a:xfrm>
            <a:off x="4072398" y="5178378"/>
            <a:ext cx="3737499" cy="2396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14D11E5B-27C0-4DD3-A9E4-853E865A849D}"/>
              </a:ext>
            </a:extLst>
          </p:cNvPr>
          <p:cNvSpPr txBox="1"/>
          <p:nvPr/>
        </p:nvSpPr>
        <p:spPr>
          <a:xfrm>
            <a:off x="4684807" y="4655158"/>
            <a:ext cx="251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T(P) ?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>
            <a:extLst>
              <a:ext uri="{FF2B5EF4-FFF2-40B4-BE49-F238E27FC236}">
                <a16:creationId xmlns:a16="http://schemas.microsoft.com/office/drawing/2014/main" id="{1697223C-E512-4639-A88E-8EFE029F0BE8}"/>
              </a:ext>
            </a:extLst>
          </p:cNvPr>
          <p:cNvSpPr txBox="1"/>
          <p:nvPr/>
        </p:nvSpPr>
        <p:spPr>
          <a:xfrm>
            <a:off x="496849" y="915019"/>
            <a:ext cx="731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Registration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Rotations and Scaling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B0448-9740-446C-9D8B-1F47A577C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4" t="19521" r="-82" b="47033"/>
          <a:stretch/>
        </p:blipFill>
        <p:spPr>
          <a:xfrm>
            <a:off x="7908897" y="1459477"/>
            <a:ext cx="2019279" cy="22637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89DF80-10F8-477D-BD92-30513D3B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8" t="2994" r="15831" b="87705"/>
          <a:stretch/>
        </p:blipFill>
        <p:spPr>
          <a:xfrm>
            <a:off x="1350735" y="2392346"/>
            <a:ext cx="3240349" cy="629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F04420-0B75-4731-982F-B56842DE8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6" r="50470" b="53530"/>
          <a:stretch/>
        </p:blipFill>
        <p:spPr>
          <a:xfrm>
            <a:off x="5069372" y="2026328"/>
            <a:ext cx="2361237" cy="1402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FBFD8D-922A-4A78-9613-27D70FAFB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4" t="25905" r="36652" b="25905"/>
          <a:stretch/>
        </p:blipFill>
        <p:spPr>
          <a:xfrm>
            <a:off x="8116101" y="3723191"/>
            <a:ext cx="2947386" cy="31197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AAD077-4006-4F6B-B245-EA20D3427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t="25905" r="63447" b="25905"/>
          <a:stretch/>
        </p:blipFill>
        <p:spPr>
          <a:xfrm>
            <a:off x="738908" y="3723190"/>
            <a:ext cx="3027285" cy="3119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6850" y="141182"/>
            <a:ext cx="440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Preliminary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76">
            <a:extLst>
              <a:ext uri="{FF2B5EF4-FFF2-40B4-BE49-F238E27FC236}">
                <a16:creationId xmlns:a16="http://schemas.microsoft.com/office/drawing/2014/main" id="{1697223C-E512-4639-A88E-8EFE029F0BE8}"/>
              </a:ext>
            </a:extLst>
          </p:cNvPr>
          <p:cNvSpPr txBox="1"/>
          <p:nvPr/>
        </p:nvSpPr>
        <p:spPr>
          <a:xfrm>
            <a:off x="496851" y="664402"/>
            <a:ext cx="365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Correlation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852DAB-05EE-45A1-AFEA-F8FB5DE92105}"/>
              </a:ext>
            </a:extLst>
          </p:cNvPr>
          <p:cNvSpPr/>
          <p:nvPr/>
        </p:nvSpPr>
        <p:spPr>
          <a:xfrm>
            <a:off x="157097" y="6070487"/>
            <a:ext cx="1187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Chen, Qin-sheng, Michel Defrise, and Frank Deconinck. "Symmetric phase-only matched filtering of Fourier-Mellin transforms for image registration and recognition." </a:t>
            </a:r>
            <a:r>
              <a:rPr lang="zh-CN" altLang="en-US" i="1" dirty="0"/>
              <a:t>IEEE Transactions on Pattern Analysis &amp; Machine Intelligence </a:t>
            </a:r>
            <a:r>
              <a:rPr lang="zh-CN" altLang="en-US" dirty="0"/>
              <a:t>12 (1994): 1156-1168.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5F650-6907-4BF9-9A05-6EFD4D950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2" b="28802"/>
          <a:stretch/>
        </p:blipFill>
        <p:spPr>
          <a:xfrm>
            <a:off x="409433" y="3523012"/>
            <a:ext cx="5816931" cy="8309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3DF227-05A0-494B-A306-AF980C9DA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3" t="74072" r="24484" b="16503"/>
          <a:stretch/>
        </p:blipFill>
        <p:spPr>
          <a:xfrm>
            <a:off x="1120574" y="4870899"/>
            <a:ext cx="3584448" cy="544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AF5CA9-16E1-47F8-8A7E-696DD64E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91452" r="7156"/>
          <a:stretch/>
        </p:blipFill>
        <p:spPr>
          <a:xfrm>
            <a:off x="496850" y="1442237"/>
            <a:ext cx="6051679" cy="4967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63A4569-0785-43C7-B529-9C849E4BE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52795" r="7175"/>
          <a:stretch/>
        </p:blipFill>
        <p:spPr>
          <a:xfrm>
            <a:off x="7166922" y="1265644"/>
            <a:ext cx="4717804" cy="160060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967C61-E90A-4DD0-A71B-CC69BD67D3A7}"/>
              </a:ext>
            </a:extLst>
          </p:cNvPr>
          <p:cNvCxnSpPr>
            <a:cxnSpLocks/>
          </p:cNvCxnSpPr>
          <p:nvPr/>
        </p:nvCxnSpPr>
        <p:spPr>
          <a:xfrm>
            <a:off x="6640675" y="1265644"/>
            <a:ext cx="0" cy="470037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BE3D834-99C9-4FD9-84F1-43206F382D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6" r="10977"/>
          <a:stretch/>
        </p:blipFill>
        <p:spPr>
          <a:xfrm>
            <a:off x="1336115" y="2065949"/>
            <a:ext cx="3153366" cy="10773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9DF2C5-E40E-4D64-ACAB-972E7411F5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5954" r="5840" b="7428"/>
          <a:stretch/>
        </p:blipFill>
        <p:spPr>
          <a:xfrm>
            <a:off x="6828034" y="3115941"/>
            <a:ext cx="5271292" cy="29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6850" y="141182"/>
            <a:ext cx="440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76">
            <a:extLst>
              <a:ext uri="{FF2B5EF4-FFF2-40B4-BE49-F238E27FC236}">
                <a16:creationId xmlns:a16="http://schemas.microsoft.com/office/drawing/2014/main" id="{1697223C-E512-4639-A88E-8EFE029F0BE8}"/>
              </a:ext>
            </a:extLst>
          </p:cNvPr>
          <p:cNvSpPr txBox="1"/>
          <p:nvPr/>
        </p:nvSpPr>
        <p:spPr>
          <a:xfrm>
            <a:off x="496850" y="664401"/>
            <a:ext cx="78747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Fourier-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Mellin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Invariant descriptor(FMI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spectrum magnitude to remove translation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4D630-9F60-42EA-B54B-5B9C196810B2}"/>
              </a:ext>
            </a:extLst>
          </p:cNvPr>
          <p:cNvSpPr/>
          <p:nvPr/>
        </p:nvSpPr>
        <p:spPr>
          <a:xfrm>
            <a:off x="157097" y="6070487"/>
            <a:ext cx="1187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Chen, Qin-sheng, Michel Defrise, and Frank Deconinck. "Symmetric phase-only matched filtering of Fourier-Mellin transforms for image registration and recognition." </a:t>
            </a:r>
            <a:r>
              <a:rPr lang="zh-CN" altLang="en-US" i="1" dirty="0"/>
              <a:t>IEEE Transactions on Pattern Analysis &amp; Machine Intelligence </a:t>
            </a:r>
            <a:r>
              <a:rPr lang="zh-CN" altLang="en-US" dirty="0"/>
              <a:t>12 (1994): 1156-1168.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E9816F-8A1C-47DF-9EA2-E906F4FC1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t="251" r="7215" b="89573"/>
          <a:stretch/>
        </p:blipFill>
        <p:spPr>
          <a:xfrm>
            <a:off x="2218794" y="1880966"/>
            <a:ext cx="7586741" cy="417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CB68AA-DD26-4D98-AF62-5B472DF0F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9497" b="68570"/>
          <a:stretch/>
        </p:blipFill>
        <p:spPr>
          <a:xfrm>
            <a:off x="1543168" y="2629894"/>
            <a:ext cx="8808494" cy="4890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A1CF1C-35C9-4CFA-BE12-6E6907719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39697" r="6191" b="48370"/>
          <a:stretch/>
        </p:blipFill>
        <p:spPr>
          <a:xfrm>
            <a:off x="2095151" y="3348882"/>
            <a:ext cx="7810333" cy="489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3CA5A0-B149-4B98-9899-21E774C1D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9" t="85749" r="30391"/>
          <a:stretch/>
        </p:blipFill>
        <p:spPr>
          <a:xfrm>
            <a:off x="6890276" y="4837604"/>
            <a:ext cx="3320248" cy="584088"/>
          </a:xfrm>
          <a:prstGeom prst="rect">
            <a:avLst/>
          </a:prstGeom>
        </p:spPr>
      </p:pic>
      <p:sp>
        <p:nvSpPr>
          <p:cNvPr id="11" name="TextBox 76">
            <a:extLst>
              <a:ext uri="{FF2B5EF4-FFF2-40B4-BE49-F238E27FC236}">
                <a16:creationId xmlns:a16="http://schemas.microsoft.com/office/drawing/2014/main" id="{F6FE4000-56BD-487C-BE96-06A022374659}"/>
              </a:ext>
            </a:extLst>
          </p:cNvPr>
          <p:cNvSpPr txBox="1"/>
          <p:nvPr/>
        </p:nvSpPr>
        <p:spPr>
          <a:xfrm>
            <a:off x="496849" y="3994558"/>
            <a:ext cx="787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Cartesian coordinates to Polar coordinates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1B26D9-64A9-445A-BEDA-CBA43A29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16" r="59260" b="17416"/>
          <a:stretch/>
        </p:blipFill>
        <p:spPr>
          <a:xfrm>
            <a:off x="1543168" y="4624133"/>
            <a:ext cx="3758558" cy="10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6850" y="141182"/>
            <a:ext cx="440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76">
            <a:extLst>
              <a:ext uri="{FF2B5EF4-FFF2-40B4-BE49-F238E27FC236}">
                <a16:creationId xmlns:a16="http://schemas.microsoft.com/office/drawing/2014/main" id="{1697223C-E512-4639-A88E-8EFE029F0BE8}"/>
              </a:ext>
            </a:extLst>
          </p:cNvPr>
          <p:cNvSpPr txBox="1"/>
          <p:nvPr/>
        </p:nvSpPr>
        <p:spPr>
          <a:xfrm>
            <a:off x="496850" y="664402"/>
            <a:ext cx="78747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Fourier-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Mellin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Invariant descriptor(FMI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Polar coordinates to Polar-logarithmic coordinates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4D630-9F60-42EA-B54B-5B9C196810B2}"/>
              </a:ext>
            </a:extLst>
          </p:cNvPr>
          <p:cNvSpPr/>
          <p:nvPr/>
        </p:nvSpPr>
        <p:spPr>
          <a:xfrm>
            <a:off x="157097" y="6070487"/>
            <a:ext cx="1187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Chen, Qin-sheng, Michel Defrise, and Frank Deconinck. "Symmetric phase-only matched filtering of Fourier-Mellin transforms for image registration and recognition." </a:t>
            </a:r>
            <a:r>
              <a:rPr lang="zh-CN" altLang="en-US" i="1" dirty="0"/>
              <a:t>IEEE Transactions on Pattern Analysis &amp; Machine Intelligence </a:t>
            </a:r>
            <a:r>
              <a:rPr lang="zh-CN" altLang="en-US" dirty="0"/>
              <a:t>12 (1994): 1156-1168.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ABBA58-13B9-4F21-9B67-002FEC44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r="24159" b="86837"/>
          <a:stretch/>
        </p:blipFill>
        <p:spPr>
          <a:xfrm>
            <a:off x="3733930" y="3688036"/>
            <a:ext cx="3516775" cy="4786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5384C5-6DE8-4BDE-A9C5-DE1F542A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06" b="32754"/>
          <a:stretch/>
        </p:blipFill>
        <p:spPr>
          <a:xfrm>
            <a:off x="2764467" y="2071823"/>
            <a:ext cx="7533073" cy="11185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78C29D-91B8-4809-9F2A-4208B5893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t="86837" r="7071"/>
          <a:stretch/>
        </p:blipFill>
        <p:spPr>
          <a:xfrm>
            <a:off x="2895599" y="4664338"/>
            <a:ext cx="5955437" cy="4854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E6DA23-12FD-4498-B4D2-0EEB39FB3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t="9635" r="8089" b="10061"/>
          <a:stretch/>
        </p:blipFill>
        <p:spPr>
          <a:xfrm>
            <a:off x="1617215" y="1746913"/>
            <a:ext cx="8957569" cy="43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433" y="141182"/>
            <a:ext cx="901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FMI Image Registration Pipeline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546263-0AB0-4457-86A2-1A8142CD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4" y="992168"/>
            <a:ext cx="10236151" cy="56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6848" y="141182"/>
            <a:ext cx="901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improved Fourier-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Mellin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Invariant descriptor(</a:t>
            </a:r>
            <a:r>
              <a:rPr lang="en-US" altLang="zh-CN" sz="28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iFMI</a:t>
            </a: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76">
            <a:extLst>
              <a:ext uri="{FF2B5EF4-FFF2-40B4-BE49-F238E27FC236}">
                <a16:creationId xmlns:a16="http://schemas.microsoft.com/office/drawing/2014/main" id="{1697223C-E512-4639-A88E-8EFE029F0BE8}"/>
              </a:ext>
            </a:extLst>
          </p:cNvPr>
          <p:cNvSpPr txBox="1"/>
          <p:nvPr/>
        </p:nvSpPr>
        <p:spPr>
          <a:xfrm>
            <a:off x="496848" y="915019"/>
            <a:ext cx="109997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 in contrast to FMI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logarithmic representation of the spectral magnitude of FMI descriptor is used.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filter on the frequency where the shift is supposed to appear is applied.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9D9B3B-D159-49A2-A0DC-D543BF76C4BC}"/>
              </a:ext>
            </a:extLst>
          </p:cNvPr>
          <p:cNvSpPr/>
          <p:nvPr/>
        </p:nvSpPr>
        <p:spPr>
          <a:xfrm>
            <a:off x="312728" y="6075545"/>
            <a:ext cx="11566543" cy="64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Bulow, Heiko, Andreas Birk, and Vikram Unnithan. "Online generation of an underwater photo map with improved Fourier Mellin based registration." </a:t>
            </a:r>
            <a:r>
              <a:rPr lang="zh-CN" altLang="en-US" i="1" dirty="0"/>
              <a:t>OCEANS 2009-EUROPE</a:t>
            </a:r>
            <a:r>
              <a:rPr lang="zh-CN" altLang="en-US" dirty="0"/>
              <a:t>. IEEE, 2009.</a:t>
            </a:r>
          </a:p>
        </p:txBody>
      </p:sp>
    </p:spTree>
    <p:extLst>
      <p:ext uri="{BB962C8B-B14F-4D97-AF65-F5344CB8AC3E}">
        <p14:creationId xmlns:p14="http://schemas.microsoft.com/office/powerpoint/2010/main" val="625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24844" y="141182"/>
            <a:ext cx="536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Registration Results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FBC88B-F17E-409E-ADBD-3010746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25420" r="8324" b="26859"/>
          <a:stretch/>
        </p:blipFill>
        <p:spPr>
          <a:xfrm>
            <a:off x="1164455" y="679142"/>
            <a:ext cx="9721048" cy="3089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BB2BC-37AB-4FF5-8E32-C62F40F9F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t="25831" r="8483" b="26448"/>
          <a:stretch/>
        </p:blipFill>
        <p:spPr>
          <a:xfrm>
            <a:off x="1164455" y="3783311"/>
            <a:ext cx="9721048" cy="3089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8CB250-4905-4A1D-9503-8921A92204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t="24211" r="7433" b="25569"/>
          <a:stretch/>
        </p:blipFill>
        <p:spPr>
          <a:xfrm>
            <a:off x="91736" y="1606579"/>
            <a:ext cx="12100264" cy="40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433" y="141182"/>
            <a:ext cx="650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Odometry with Omni-Camera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486B4104-FEC5-4866-A2E0-724D57DAA790}"/>
              </a:ext>
            </a:extLst>
          </p:cNvPr>
          <p:cNvSpPr txBox="1"/>
          <p:nvPr/>
        </p:nvSpPr>
        <p:spPr>
          <a:xfrm>
            <a:off x="496848" y="1092572"/>
            <a:ext cx="4519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correspondences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camera 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Pose estimation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Rescaling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053DC8-A79F-4E0F-9C6D-F3CD3A418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35" y="1233115"/>
            <a:ext cx="6291770" cy="6291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36B74C-1B74-46BB-A398-40E54CAD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35" y="2552897"/>
            <a:ext cx="6291770" cy="6291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C248F6-A2D3-494C-BCC2-4BF49930F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25" y="3770228"/>
            <a:ext cx="6291780" cy="62917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C72DF51-F325-4CAE-B897-0CDD597FE605}"/>
              </a:ext>
            </a:extLst>
          </p:cNvPr>
          <p:cNvCxnSpPr/>
          <p:nvPr/>
        </p:nvCxnSpPr>
        <p:spPr>
          <a:xfrm>
            <a:off x="923277" y="1615737"/>
            <a:ext cx="39239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297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Haofei Kuang</cp:lastModifiedBy>
  <cp:revision>82</cp:revision>
  <dcterms:created xsi:type="dcterms:W3CDTF">2016-12-09T01:44:00Z</dcterms:created>
  <dcterms:modified xsi:type="dcterms:W3CDTF">2019-01-03T03:09:52Z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