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8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305" r:id="rId6"/>
    <p:sldId id="306" r:id="rId7"/>
    <p:sldId id="307" r:id="rId8"/>
    <p:sldId id="308" r:id="rId9"/>
    <p:sldId id="309" r:id="rId10"/>
    <p:sldId id="310" r:id="rId11"/>
    <p:sldId id="294" r:id="rId12"/>
    <p:sldId id="311" r:id="rId13"/>
    <p:sldId id="331" r:id="rId14"/>
    <p:sldId id="332" r:id="rId15"/>
    <p:sldId id="313" r:id="rId16"/>
    <p:sldId id="315" r:id="rId17"/>
    <p:sldId id="317" r:id="rId18"/>
    <p:sldId id="316" r:id="rId19"/>
    <p:sldId id="321" r:id="rId20"/>
    <p:sldId id="318" r:id="rId21"/>
    <p:sldId id="319" r:id="rId22"/>
    <p:sldId id="322" r:id="rId23"/>
    <p:sldId id="324" r:id="rId24"/>
    <p:sldId id="28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闫茂源" initials="闫茂源"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8B8"/>
    <a:srgbClr val="FFFFFF"/>
    <a:srgbClr val="6F8BBE"/>
    <a:srgbClr val="005692"/>
    <a:srgbClr val="0070C6"/>
    <a:srgbClr val="445B9D"/>
    <a:srgbClr val="0068B7"/>
    <a:srgbClr val="0069B7"/>
    <a:srgbClr val="071651"/>
    <a:srgbClr val="4A6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41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ustomXml" Target="../customXml/item1.xml"/><Relationship Id="rId30" Type="http://schemas.openxmlformats.org/officeDocument/2006/relationships/customXmlProps" Target="../customXml/itemProps83.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85750" indent="-285750">
              <a:lnSpc>
                <a:spcPct val="155000"/>
              </a:lnSpc>
              <a:spcBef>
                <a:spcPts val="0"/>
              </a:spcBef>
              <a:spcAft>
                <a:spcPts val="0"/>
              </a:spcAft>
              <a:buFont typeface="Wingdings" panose="05000000000000000000" charset="0"/>
              <a:buChar char="Ø"/>
            </a:pPr>
            <a:r>
              <a:rPr lang="zh-CN" altLang="en-US">
                <a:sym typeface="+mn-ea"/>
              </a:rPr>
              <a:t>取指阶段：根据译码阶段传输过来的信息判断下一条指令的地址，并将指令地址送入存储器(Sram或者 AXI) 中取指，并将指令送入译码阶段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译码阶段：根据取指阶段和指令存储器送入的信息将指令解析成对应的指令信号，并从寄存器堆中取数据，将信号送入执行阶段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执行阶段：执行除存储相关的指令，并将信号送入访存阶段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访存阶段：在这一阶段将处理读写内存相关的指令，具体为根据不同的指令调整读取和写入的数据信号量，并将其送入数据存储器 (AXI/DSram) 中，在这一段也会进行异常处理，将信息送入 CP0中。</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写回阶段：在这一阶段将执行写回寄存器的操作。</a:t>
            </a:r>
            <a:endParaRPr lang="zh-CN" altLang="en-US">
              <a:latin typeface="微软雅黑" panose="020B0503020204020204" pitchFamily="34" charset="-122"/>
              <a:cs typeface="微软雅黑" panose="020B0503020204020204" pitchFamily="34" charset="-122"/>
              <a:sym typeface="+mn-ea"/>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85750" indent="-285750">
              <a:lnSpc>
                <a:spcPct val="155000"/>
              </a:lnSpc>
              <a:spcBef>
                <a:spcPts val="0"/>
              </a:spcBef>
              <a:spcAft>
                <a:spcPts val="0"/>
              </a:spcAft>
              <a:buFont typeface="Wingdings" panose="05000000000000000000" charset="0"/>
              <a:buChar char="Ø"/>
            </a:pPr>
            <a:r>
              <a:rPr lang="zh-CN" altLang="en-US">
                <a:sym typeface="+mn-ea"/>
              </a:rPr>
              <a:t>取指阶段：根据译码阶段传输过来的信息判断下一条指令的地址，并将指令地址送入存储器(Sram或者 AXI) 中取指，并将指令送入译码阶段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译码阶段：根据取指阶段和指令存储器送入的信息将指令解析成对应的指令信号，并从寄存器堆中取数据，将信号送入执行阶段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执行阶段：执行除存储相关的指令，并将信号送入访存阶段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访存阶段：在这一阶段将处理读写内存相关的指令，具体为根据不同的指令调整读取和写入的数据信号量，并将其送入数据存储器 (AXI/DSram) 中，在这一段也会进行异常处理，将信息送入 CP0中。</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写回阶段：在这一阶段将执行写回寄存器的操作。</a:t>
            </a:r>
            <a:endParaRPr lang="zh-CN" altLang="en-US">
              <a:latin typeface="微软雅黑" panose="020B0503020204020204" pitchFamily="34" charset="-122"/>
              <a:cs typeface="微软雅黑" panose="020B0503020204020204" pitchFamily="34" charset="-122"/>
              <a:sym typeface="+mn-ea"/>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85750" indent="-285750">
              <a:lnSpc>
                <a:spcPct val="155000"/>
              </a:lnSpc>
              <a:spcBef>
                <a:spcPts val="0"/>
              </a:spcBef>
              <a:spcAft>
                <a:spcPts val="0"/>
              </a:spcAft>
              <a:buFont typeface="Wingdings" panose="05000000000000000000" charset="0"/>
              <a:buChar char="Ø"/>
            </a:pPr>
            <a:r>
              <a:rPr lang="zh-CN" altLang="en-US">
                <a:sym typeface="+mn-ea"/>
              </a:rPr>
              <a:t>取指阶段：根据译码阶段传输过来的信息判断下一条指令的地址，并将指令地址送入存储器(Sram或者 AXI) 中取指，并将指令送入译码阶段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译码阶段：根据取指阶段和指令存储器送入的信息将指令解析成对应的指令信号，并从寄存器堆中取数据，将信号送入执行阶段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执行阶段：执行除存储相关的指令，并将信号送入访存阶段</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访存阶段：在这一阶段将处理读写内存相关的指令，具体为根据不同的指令调整读取和写入的数据信号量，并将其送入数据存储器 (AXI/DSram) 中，在这一段也会进行异常处理，将信息送入 CP0中。</a:t>
            </a:r>
            <a:endParaRPr lang="zh-CN" altLang="en-US"/>
          </a:p>
          <a:p>
            <a:pPr marL="285750" indent="-285750">
              <a:lnSpc>
                <a:spcPct val="155000"/>
              </a:lnSpc>
              <a:spcBef>
                <a:spcPts val="0"/>
              </a:spcBef>
              <a:spcAft>
                <a:spcPts val="0"/>
              </a:spcAft>
              <a:buFont typeface="Wingdings" panose="05000000000000000000" charset="0"/>
              <a:buChar char="Ø"/>
            </a:pPr>
            <a:r>
              <a:rPr lang="zh-CN" altLang="en-US">
                <a:sym typeface="+mn-ea"/>
              </a:rPr>
              <a:t>写回阶段：在这一阶段将执行写回寄存器的操作。</a:t>
            </a:r>
            <a:endParaRPr lang="zh-CN" altLang="en-US">
              <a:latin typeface="微软雅黑" panose="020B0503020204020204" pitchFamily="34" charset="-122"/>
              <a:cs typeface="微软雅黑" panose="020B0503020204020204" pitchFamily="34" charset="-122"/>
              <a:sym typeface="+mn-ea"/>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pitchFamily="34" charset="-122"/>
                <a:cs typeface="微软雅黑" panose="020B0503020204020204" pitchFamily="34" charset="-122"/>
                <a:sym typeface="+mn-ea"/>
              </a:rPr>
              <a:t>分支预测是在流水线取指阶段提前猜测分支指令。我们使用基于 BHT 的方法来实现动态分支预测。</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在实现中我们实现了几个</a:t>
            </a:r>
            <a:r>
              <a:rPr lang="zh-CN" altLang="en-US" b="1">
                <a:latin typeface="微软雅黑" panose="020B0503020204020204" pitchFamily="34" charset="-122"/>
                <a:cs typeface="微软雅黑" panose="020B0503020204020204" pitchFamily="34" charset="-122"/>
                <a:sym typeface="+mn-ea"/>
              </a:rPr>
              <a:t>存放历史信息的查找表(存放分支指令的类型、跳转信息以及跳转情况)</a:t>
            </a:r>
            <a:r>
              <a:rPr lang="zh-CN" altLang="en-US">
                <a:latin typeface="微软雅黑" panose="020B0503020204020204" pitchFamily="34" charset="-122"/>
                <a:cs typeface="微软雅黑" panose="020B0503020204020204" pitchFamily="34" charset="-122"/>
                <a:sym typeface="+mn-ea"/>
              </a:rPr>
              <a:t>。</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因为程序中分支指令不多，我们决定采用直接映射的 Cache 存放分支信息，这样可以将 PC 直接作为索引，简化逻辑也确保存入查找表的是分支指令（因为用到 Cache 后期会继续调试和完善，先完成了查找表等基础部分代码）。</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对于循环类型的分支结构（通常出现在 BEQ、BNE 等指令），采用缓存直接存储近期出现的分支跳转指令和分支指令类型，这些信息由执行阶段提供。</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对于调用类型的分支预测，预测期中实现了一个返回地址栈。此时， JAL 指令继续采用缓存预测跳转地址，因为缓存中存放了跳转类型，那么在对 JAL 指令进行预测后可以将其对应的 PC + 8 后压入栈，再遇到 JR 指令时直接从栈中获取跳转地址。</a:t>
            </a:r>
            <a:endParaRPr lang="zh-CN" altLang="en-US">
              <a:latin typeface="微软雅黑" panose="020B0503020204020204" pitchFamily="34" charset="-122"/>
              <a:cs typeface="微软雅黑" panose="020B0503020204020204" pitchFamily="34" charset="-122"/>
              <a:sym typeface="+mn-ea"/>
            </a:endParaRPr>
          </a:p>
          <a:p>
            <a:endParaRPr lang="zh-CN" altLang="en-US"/>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MIPS 中的异常是“精确异常”。对于实现 “精确异常” 的处理器，若有一条发生异常的指令，则在这条指令之前的指令都要正常执行，而这条指令之后的指令都将被取消。为了实现 “精确异常”，在流水线上执行的指令若发生了异常，并不会立即处理它，而是把它记录下来，送到一个指定的阶段统一处理。在我们的处理器中，每条指令发生的异常都会在 MEM 阶段统一处理。</a:t>
            </a:r>
            <a:endParaRPr lang="zh-CN" altLang="en-US"/>
          </a:p>
          <a:p>
            <a:endParaRPr lang="zh-CN" altLang="en-US"/>
          </a:p>
          <a:p>
            <a:r>
              <a:rPr lang="zh-CN" altLang="en-US">
                <a:sym typeface="+mn-ea"/>
              </a:rPr>
              <a:t>访存阶段检测到异常后，将按照优先级顺序向 CP0 寄存器报告异常类型，并向流水线控制部件告知发生了异常。MEM 及前面流水段的指令将全部清除，异常基地址将被送入 PC 寄存器， Cause 寄存器记录异常编号以及是不是延迟槽指令发生异常，Status 寄存器的 EXL 位置1，表示进入异常处理阶段。这时，中断被屏蔽，即不会处理外部中断。对于地址错类型的一场，除了执行上述操作，还会将错误的地址写入 BadVAddr 寄存器。中断处理例程完成后，一般会执行异常返回指令。在我们的处理器中，异常返回被视为一种特殊的异常，处理机制类似于其他异常，只不过处理过程中送入 PC 寄存器的是 EPC 寄存器 的值，Status 寄存器的 EXL 位置0，表示异常处理完成，Status 寄存器的其他位以及其他 CP0 寄存器不会做任何修改。</a:t>
            </a:r>
            <a:endParaRPr lang="zh-CN" altLang="en-US"/>
          </a:p>
          <a:p>
            <a:endParaRPr lang="zh-CN" altLang="en-US"/>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ags" Target="../tags/tag7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9.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2.xml"/><Relationship Id="rId3" Type="http://schemas.openxmlformats.org/officeDocument/2006/relationships/image" Target="../media/image1.png"/><Relationship Id="rId2" Type="http://schemas.openxmlformats.org/officeDocument/2006/relationships/tags" Target="../tags/tag81.xml"/><Relationship Id="rId1" Type="http://schemas.openxmlformats.org/officeDocument/2006/relationships/tags" Target="../tags/tag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7620" y="5022215"/>
            <a:ext cx="12164695" cy="1299845"/>
          </a:xfrm>
        </p:spPr>
        <p:txBody>
          <a:bodyPr>
            <a:normAutofit lnSpcReduction="20000"/>
          </a:bodyPr>
          <a:p>
            <a:pPr algn="ctr">
              <a:lnSpc>
                <a:spcPct val="150000"/>
              </a:lnSpc>
              <a:spcAft>
                <a:spcPts val="0"/>
              </a:spcAft>
            </a:pPr>
            <a:r>
              <a:rPr lang="zh-CN" altLang="en-US" b="1">
                <a:latin typeface="微软雅黑" panose="020B0503020204020204" pitchFamily="34" charset="-122"/>
                <a:cs typeface="微软雅黑" panose="020B0503020204020204" pitchFamily="34" charset="-122"/>
              </a:rPr>
              <a:t>第</a:t>
            </a:r>
            <a:r>
              <a:rPr lang="en-US" altLang="zh-CN" b="1">
                <a:latin typeface="微软雅黑" panose="020B0503020204020204" pitchFamily="34" charset="-122"/>
                <a:cs typeface="微软雅黑" panose="020B0503020204020204" pitchFamily="34" charset="-122"/>
              </a:rPr>
              <a:t>14</a:t>
            </a:r>
            <a:r>
              <a:rPr lang="zh-CN" altLang="en-US" b="1">
                <a:latin typeface="微软雅黑" panose="020B0503020204020204" pitchFamily="34" charset="-122"/>
                <a:cs typeface="微软雅黑" panose="020B0503020204020204" pitchFamily="34" charset="-122"/>
              </a:rPr>
              <a:t>组</a:t>
            </a:r>
            <a:r>
              <a:rPr lang="en-US" altLang="zh-CN" b="1">
                <a:latin typeface="微软雅黑" panose="020B0503020204020204" pitchFamily="34" charset="-122"/>
                <a:cs typeface="微软雅黑" panose="020B0503020204020204" pitchFamily="34" charset="-122"/>
              </a:rPr>
              <a:t>  </a:t>
            </a:r>
            <a:r>
              <a:rPr lang="zh-CN" altLang="en-US" b="1">
                <a:latin typeface="微软雅黑" panose="020B0503020204020204" pitchFamily="34" charset="-122"/>
                <a:cs typeface="微软雅黑" panose="020B0503020204020204" pitchFamily="34" charset="-122"/>
              </a:rPr>
              <a:t>组长：</a:t>
            </a:r>
            <a:r>
              <a:rPr lang="zh-CN" altLang="en-US" b="1">
                <a:latin typeface="微软雅黑" panose="020B0503020204020204" pitchFamily="34" charset="-122"/>
                <a:cs typeface="微软雅黑" panose="020B0503020204020204" pitchFamily="34" charset="-122"/>
              </a:rPr>
              <a:t>齐呈祥</a:t>
            </a:r>
            <a:endParaRPr lang="zh-CN" altLang="en-US" b="1">
              <a:latin typeface="微软雅黑" panose="020B0503020204020204" pitchFamily="34" charset="-122"/>
              <a:cs typeface="微软雅黑" panose="020B0503020204020204" pitchFamily="34" charset="-122"/>
            </a:endParaRPr>
          </a:p>
          <a:p>
            <a:pPr algn="ctr">
              <a:lnSpc>
                <a:spcPct val="150000"/>
              </a:lnSpc>
              <a:spcAft>
                <a:spcPts val="0"/>
              </a:spcAft>
            </a:pPr>
            <a:r>
              <a:rPr lang="zh-CN" altLang="en-US" b="1">
                <a:latin typeface="微软雅黑" panose="020B0503020204020204" pitchFamily="34" charset="-122"/>
                <a:cs typeface="微软雅黑" panose="020B0503020204020204" pitchFamily="34" charset="-122"/>
              </a:rPr>
              <a:t>团队成员</a:t>
            </a:r>
            <a:r>
              <a:rPr lang="zh-CN" altLang="en-US">
                <a:latin typeface="微软雅黑" panose="020B0503020204020204" pitchFamily="34" charset="-122"/>
                <a:cs typeface="微软雅黑" panose="020B0503020204020204" pitchFamily="34" charset="-122"/>
              </a:rPr>
              <a:t>：高树韬 王志鸣 岳珺鹏 刘梦迪 闫璟</a:t>
            </a:r>
            <a:r>
              <a:rPr lang="en-US" altLang="zh-CN">
                <a:latin typeface="微软雅黑" panose="020B0503020204020204" pitchFamily="34" charset="-122"/>
                <a:cs typeface="微软雅黑" panose="020B0503020204020204" pitchFamily="34" charset="-122"/>
              </a:rPr>
              <a:t> </a:t>
            </a:r>
            <a:endParaRPr lang="zh-CN" altLang="en-US">
              <a:latin typeface="微软雅黑" panose="020B0503020204020204" pitchFamily="34" charset="-122"/>
              <a:cs typeface="微软雅黑" panose="020B0503020204020204" pitchFamily="34" charset="-122"/>
            </a:endParaRPr>
          </a:p>
          <a:p>
            <a:pPr algn="ctr">
              <a:lnSpc>
                <a:spcPct val="150000"/>
              </a:lnSpc>
              <a:spcAft>
                <a:spcPts val="0"/>
              </a:spcAft>
            </a:pPr>
            <a:endParaRPr lang="zh-CN" altLang="en-US">
              <a:latin typeface="微软雅黑" panose="020B0503020204020204" pitchFamily="34" charset="-122"/>
              <a:cs typeface="微软雅黑" panose="020B0503020204020204" pitchFamily="34" charset="-122"/>
            </a:endParaRPr>
          </a:p>
        </p:txBody>
      </p:sp>
      <p:sp>
        <p:nvSpPr>
          <p:cNvPr id="5" name="矩形 4"/>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6" name="矩形 5"/>
          <p:cNvSpPr/>
          <p:nvPr/>
        </p:nvSpPr>
        <p:spPr>
          <a:xfrm flipV="1">
            <a:off x="0" y="4630912"/>
            <a:ext cx="6103620" cy="45719"/>
          </a:xfrm>
          <a:prstGeom prst="rect">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7" name="平行四边形 6"/>
          <p:cNvSpPr/>
          <p:nvPr/>
        </p:nvSpPr>
        <p:spPr>
          <a:xfrm>
            <a:off x="6223752"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8" name="平行四边形 7"/>
          <p:cNvSpPr/>
          <p:nvPr/>
        </p:nvSpPr>
        <p:spPr>
          <a:xfrm>
            <a:off x="6442944"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0" name="文本框 19"/>
          <p:cNvSpPr txBox="1"/>
          <p:nvPr/>
        </p:nvSpPr>
        <p:spPr>
          <a:xfrm>
            <a:off x="36195" y="2670175"/>
            <a:ext cx="12110720" cy="1014730"/>
          </a:xfrm>
          <a:prstGeom prst="rect">
            <a:avLst/>
          </a:prstGeom>
          <a:noFill/>
        </p:spPr>
        <p:txBody>
          <a:bodyPr wrap="square" rtlCol="0">
            <a:spAutoFit/>
          </a:bodyPr>
          <a:p>
            <a:pPr algn="ctr">
              <a:lnSpc>
                <a:spcPct val="150000"/>
              </a:lnSpc>
            </a:pPr>
            <a:r>
              <a:rPr lang="zh-CN" altLang="en-US" sz="4000" b="1" dirty="0" smtClean="0">
                <a:solidFill>
                  <a:srgbClr val="0068B8"/>
                </a:solidFill>
                <a:latin typeface="华光行楷_CNKI" panose="02000500000000000000" charset="-122"/>
                <a:ea typeface="华光行楷_CNKI" panose="02000500000000000000" charset="-122"/>
                <a:sym typeface="+mn-ea"/>
              </a:rPr>
              <a:t>计算机组成与体系结构答辩报告</a:t>
            </a:r>
            <a:endParaRPr lang="zh-CN" altLang="en-US" sz="4000" b="1" dirty="0" smtClean="0">
              <a:solidFill>
                <a:srgbClr val="0068B8"/>
              </a:solidFill>
              <a:latin typeface="华光行楷_CNKI" panose="02000500000000000000" charset="-122"/>
              <a:ea typeface="华光行楷_CNKI" panose="02000500000000000000" charset="-122"/>
              <a:sym typeface="+mn-ea"/>
            </a:endParaRPr>
          </a:p>
        </p:txBody>
      </p:sp>
      <p:sp>
        <p:nvSpPr>
          <p:cNvPr id="27" name="文本框 26"/>
          <p:cNvSpPr txBox="1"/>
          <p:nvPr/>
        </p:nvSpPr>
        <p:spPr>
          <a:xfrm>
            <a:off x="8225155" y="3943985"/>
            <a:ext cx="2484755" cy="521970"/>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2021.12.23</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6510" y="1473835"/>
            <a:ext cx="12175490" cy="1014730"/>
          </a:xfrm>
          <a:prstGeom prst="rect">
            <a:avLst/>
          </a:prstGeom>
          <a:noFill/>
        </p:spPr>
        <p:txBody>
          <a:bodyPr wrap="square" rtlCol="0">
            <a:spAutoFit/>
          </a:bodyPr>
          <a:p>
            <a:pPr algn="ctr"/>
            <a:r>
              <a:rPr lang="zh-CN" altLang="en-US" sz="6000" b="1">
                <a:solidFill>
                  <a:schemeClr val="tx1"/>
                </a:solidFill>
                <a:latin typeface="华光行楷_CNKI" panose="02000500000000000000" charset="-122"/>
                <a:ea typeface="华光行楷_CNKI" panose="02000500000000000000" charset="-122"/>
                <a:cs typeface="华光行楷_CNKI" panose="02000500000000000000" charset="-122"/>
              </a:rPr>
              <a:t>SimpleMIPS CPU</a:t>
            </a:r>
            <a:r>
              <a:rPr lang="en-US" altLang="zh-CN" sz="6000" b="1">
                <a:solidFill>
                  <a:schemeClr val="tx1"/>
                </a:solidFill>
                <a:latin typeface="华光行楷_CNKI" panose="02000500000000000000" charset="-122"/>
                <a:ea typeface="华光行楷_CNKI" panose="02000500000000000000" charset="-122"/>
                <a:cs typeface="华光行楷_CNKI" panose="02000500000000000000" charset="-122"/>
              </a:rPr>
              <a:t> </a:t>
            </a:r>
            <a:r>
              <a:rPr lang="zh-CN" altLang="en-US" sz="6000" b="1">
                <a:solidFill>
                  <a:schemeClr val="tx1"/>
                </a:solidFill>
                <a:latin typeface="华光行楷_CNKI" panose="02000500000000000000" charset="-122"/>
                <a:ea typeface="华光行楷_CNKI" panose="02000500000000000000" charset="-122"/>
                <a:cs typeface="华光行楷_CNKI" panose="02000500000000000000" charset="-122"/>
              </a:rPr>
              <a:t>设计实践</a:t>
            </a:r>
            <a:endParaRPr lang="zh-CN" altLang="en-US" sz="6000" b="1">
              <a:solidFill>
                <a:schemeClr val="tx1"/>
              </a:solidFill>
              <a:latin typeface="华光行楷_CNKI" panose="02000500000000000000" charset="-122"/>
              <a:ea typeface="华光行楷_CNKI" panose="02000500000000000000" charset="-122"/>
              <a:cs typeface="华光行楷_CNKI" panose="02000500000000000000" charset="-122"/>
            </a:endParaRPr>
          </a:p>
        </p:txBody>
      </p:sp>
      <p:pic>
        <p:nvPicPr>
          <p:cNvPr id="4" name="图片 3" descr="天大智算logo组合"/>
          <p:cNvPicPr>
            <a:picLocks noChangeAspect="1"/>
          </p:cNvPicPr>
          <p:nvPr>
            <p:custDataLst>
              <p:tags r:id="rId2"/>
            </p:custDataLst>
          </p:nvPr>
        </p:nvPicPr>
        <p:blipFill>
          <a:blip r:embed="rId3"/>
          <a:stretch>
            <a:fillRect/>
          </a:stretch>
        </p:blipFill>
        <p:spPr>
          <a:xfrm>
            <a:off x="7817485" y="162560"/>
            <a:ext cx="4425315" cy="7975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五级流水线</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pic>
        <p:nvPicPr>
          <p:cNvPr id="4" name="图片 3" descr="取指阶段"/>
          <p:cNvPicPr>
            <a:picLocks noChangeAspect="1"/>
          </p:cNvPicPr>
          <p:nvPr/>
        </p:nvPicPr>
        <p:blipFill>
          <a:blip r:embed="rId3"/>
          <a:srcRect t="10115" b="7092"/>
          <a:stretch>
            <a:fillRect/>
          </a:stretch>
        </p:blipFill>
        <p:spPr>
          <a:xfrm>
            <a:off x="627380" y="1205230"/>
            <a:ext cx="11055350" cy="4638675"/>
          </a:xfrm>
          <a:prstGeom prst="rect">
            <a:avLst/>
          </a:prstGeom>
        </p:spPr>
      </p:pic>
      <p:sp>
        <p:nvSpPr>
          <p:cNvPr id="6" name="文本框 5"/>
          <p:cNvSpPr txBox="1"/>
          <p:nvPr/>
        </p:nvSpPr>
        <p:spPr>
          <a:xfrm>
            <a:off x="685800" y="5781675"/>
            <a:ext cx="10959465" cy="368300"/>
          </a:xfrm>
          <a:prstGeom prst="rect">
            <a:avLst/>
          </a:prstGeom>
          <a:noFill/>
        </p:spPr>
        <p:txBody>
          <a:bodyPr wrap="square" rtlCol="0">
            <a:spAutoFit/>
          </a:bodyPr>
          <a:p>
            <a:pPr algn="ctr"/>
            <a:r>
              <a:rPr lang="zh-CN" altLang="en-US">
                <a:sym typeface="+mn-ea"/>
              </a:rPr>
              <a:t>取指阶段</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五级流水线</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799590" y="6184900"/>
            <a:ext cx="2489200" cy="368300"/>
          </a:xfrm>
          <a:prstGeom prst="rect">
            <a:avLst/>
          </a:prstGeom>
          <a:noFill/>
        </p:spPr>
        <p:txBody>
          <a:bodyPr wrap="square" rtlCol="0">
            <a:spAutoFit/>
          </a:bodyPr>
          <a:p>
            <a:pPr algn="ctr"/>
            <a:r>
              <a:rPr lang="zh-CN" altLang="en-US">
                <a:sym typeface="+mn-ea"/>
              </a:rPr>
              <a:t>译码阶段</a:t>
            </a:r>
            <a:endParaRPr lang="zh-CN" altLang="en-US"/>
          </a:p>
        </p:txBody>
      </p:sp>
      <p:pic>
        <p:nvPicPr>
          <p:cNvPr id="7" name="图片 6" descr="译码阶段"/>
          <p:cNvPicPr>
            <a:picLocks noChangeAspect="1"/>
          </p:cNvPicPr>
          <p:nvPr/>
        </p:nvPicPr>
        <p:blipFill>
          <a:blip r:embed="rId3"/>
          <a:srcRect l="15451" t="13241" b="4250"/>
          <a:stretch>
            <a:fillRect/>
          </a:stretch>
        </p:blipFill>
        <p:spPr>
          <a:xfrm>
            <a:off x="411480" y="1153160"/>
            <a:ext cx="5265420" cy="5008880"/>
          </a:xfrm>
          <a:prstGeom prst="rect">
            <a:avLst/>
          </a:prstGeom>
        </p:spPr>
      </p:pic>
      <p:pic>
        <p:nvPicPr>
          <p:cNvPr id="4" name="图片 3" descr="执行阶段"/>
          <p:cNvPicPr>
            <a:picLocks noChangeAspect="1"/>
          </p:cNvPicPr>
          <p:nvPr/>
        </p:nvPicPr>
        <p:blipFill>
          <a:blip r:embed="rId4"/>
          <a:srcRect t="6947" b="9588"/>
          <a:stretch>
            <a:fillRect/>
          </a:stretch>
        </p:blipFill>
        <p:spPr>
          <a:xfrm>
            <a:off x="6070600" y="1057275"/>
            <a:ext cx="5609590" cy="5205730"/>
          </a:xfrm>
          <a:prstGeom prst="rect">
            <a:avLst/>
          </a:prstGeom>
        </p:spPr>
      </p:pic>
      <p:sp>
        <p:nvSpPr>
          <p:cNvPr id="8" name="文本框 7"/>
          <p:cNvSpPr txBox="1"/>
          <p:nvPr/>
        </p:nvSpPr>
        <p:spPr>
          <a:xfrm>
            <a:off x="7630795" y="6184900"/>
            <a:ext cx="2489200" cy="368300"/>
          </a:xfrm>
          <a:prstGeom prst="rect">
            <a:avLst/>
          </a:prstGeom>
          <a:noFill/>
        </p:spPr>
        <p:txBody>
          <a:bodyPr wrap="square" rtlCol="0">
            <a:spAutoFit/>
          </a:bodyPr>
          <a:p>
            <a:pPr algn="ctr"/>
            <a:r>
              <a:rPr lang="zh-CN" altLang="en-US">
                <a:sym typeface="+mn-ea"/>
              </a:rPr>
              <a:t>执行阶段</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五级流水线</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85800" y="6066790"/>
            <a:ext cx="10959465" cy="368300"/>
          </a:xfrm>
          <a:prstGeom prst="rect">
            <a:avLst/>
          </a:prstGeom>
          <a:noFill/>
        </p:spPr>
        <p:txBody>
          <a:bodyPr wrap="square" rtlCol="0">
            <a:spAutoFit/>
          </a:bodyPr>
          <a:p>
            <a:pPr algn="ctr"/>
            <a:r>
              <a:rPr lang="zh-CN" altLang="en-US">
                <a:sym typeface="+mn-ea"/>
              </a:rPr>
              <a:t>访存阶段</a:t>
            </a:r>
            <a:endParaRPr lang="zh-CN" altLang="en-US"/>
          </a:p>
        </p:txBody>
      </p:sp>
      <p:pic>
        <p:nvPicPr>
          <p:cNvPr id="7" name="图片 6" descr="访存阶段"/>
          <p:cNvPicPr>
            <a:picLocks noChangeAspect="1"/>
          </p:cNvPicPr>
          <p:nvPr/>
        </p:nvPicPr>
        <p:blipFill>
          <a:blip r:embed="rId3"/>
          <a:stretch>
            <a:fillRect/>
          </a:stretch>
        </p:blipFill>
        <p:spPr>
          <a:xfrm>
            <a:off x="556895" y="1341120"/>
            <a:ext cx="11088370" cy="4628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分支预测器</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3"/>
          <a:srcRect l="9618" t="7505" r="8970" b="4427"/>
          <a:stretch>
            <a:fillRect/>
          </a:stretch>
        </p:blipFill>
        <p:spPr>
          <a:xfrm>
            <a:off x="775335" y="1219835"/>
            <a:ext cx="6440170" cy="5313680"/>
          </a:xfrm>
          <a:prstGeom prst="rect">
            <a:avLst/>
          </a:prstGeom>
        </p:spPr>
      </p:pic>
      <p:sp>
        <p:nvSpPr>
          <p:cNvPr id="17" name="文本框 22"/>
          <p:cNvSpPr txBox="1"/>
          <p:nvPr/>
        </p:nvSpPr>
        <p:spPr>
          <a:xfrm>
            <a:off x="7816215" y="2716530"/>
            <a:ext cx="3710305" cy="706755"/>
          </a:xfrm>
          <a:prstGeom prst="rect">
            <a:avLst/>
          </a:prstGeom>
          <a:solidFill>
            <a:srgbClr val="D9D9D9"/>
          </a:solidFill>
        </p:spPr>
        <p:txBody>
          <a:bodyPr wrap="square">
            <a:spAutoFit/>
          </a:bodyPr>
          <a:p>
            <a:pPr algn="l" eaLnBrk="0" hangingPunct="0">
              <a:defRPr/>
            </a:pPr>
            <a:r>
              <a:rPr lang="zh-CN" altLang="en-US" sz="2000" b="1" dirty="0" smtClean="0">
                <a:solidFill>
                  <a:srgbClr val="C00000"/>
                </a:solidFill>
                <a:latin typeface="微软雅黑" panose="020B0503020204020204" pitchFamily="34" charset="-122"/>
                <a:ea typeface="微软雅黑" panose="020B0503020204020204" pitchFamily="34" charset="-122"/>
                <a:sym typeface="+mn-ea"/>
              </a:rPr>
              <a:t>实现方法</a:t>
            </a:r>
            <a:r>
              <a:rPr lang="zh-CN" altLang="en-US" sz="2000" b="1" dirty="0" smtClean="0">
                <a:latin typeface="微软雅黑" panose="020B0503020204020204" pitchFamily="34" charset="-122"/>
                <a:ea typeface="微软雅黑" panose="020B0503020204020204" pitchFamily="34" charset="-122"/>
                <a:sym typeface="+mn-ea"/>
              </a:rPr>
              <a:t>：</a:t>
            </a:r>
            <a:r>
              <a:rPr sz="2000" b="1" dirty="0">
                <a:latin typeface="微软雅黑" panose="020B0503020204020204" pitchFamily="34" charset="-122"/>
                <a:ea typeface="微软雅黑" panose="020B0503020204020204" pitchFamily="34" charset="-122"/>
              </a:rPr>
              <a:t>基于 </a:t>
            </a:r>
            <a:r>
              <a:rPr sz="2000" b="1" dirty="0">
                <a:solidFill>
                  <a:srgbClr val="C00000"/>
                </a:solidFill>
                <a:latin typeface="微软雅黑" panose="020B0503020204020204" pitchFamily="34" charset="-122"/>
                <a:ea typeface="微软雅黑" panose="020B0503020204020204" pitchFamily="34" charset="-122"/>
              </a:rPr>
              <a:t>BHT</a:t>
            </a:r>
            <a:r>
              <a:rPr sz="2000" b="1" dirty="0">
                <a:latin typeface="微软雅黑" panose="020B0503020204020204" pitchFamily="34" charset="-122"/>
                <a:ea typeface="微软雅黑" panose="020B0503020204020204" pitchFamily="34" charset="-122"/>
              </a:rPr>
              <a:t> 的方法</a:t>
            </a:r>
            <a:r>
              <a:rPr lang="zh-CN" sz="2000" b="1" dirty="0">
                <a:latin typeface="微软雅黑" panose="020B0503020204020204" pitchFamily="34" charset="-122"/>
                <a:ea typeface="微软雅黑" panose="020B0503020204020204" pitchFamily="34" charset="-122"/>
              </a:rPr>
              <a:t>实现动态分支预测</a:t>
            </a:r>
            <a:endParaRPr lang="zh-CN" sz="2000" b="1" dirty="0">
              <a:latin typeface="微软雅黑" panose="020B0503020204020204" pitchFamily="34" charset="-122"/>
              <a:ea typeface="微软雅黑" panose="020B0503020204020204" pitchFamily="34" charset="-122"/>
            </a:endParaRPr>
          </a:p>
        </p:txBody>
      </p:sp>
      <p:sp>
        <p:nvSpPr>
          <p:cNvPr id="6" name="文本框 22"/>
          <p:cNvSpPr txBox="1"/>
          <p:nvPr/>
        </p:nvSpPr>
        <p:spPr>
          <a:xfrm>
            <a:off x="7816215" y="3766185"/>
            <a:ext cx="3710305" cy="1014730"/>
          </a:xfrm>
          <a:prstGeom prst="rect">
            <a:avLst/>
          </a:prstGeom>
          <a:solidFill>
            <a:srgbClr val="D9D9D9"/>
          </a:solidFill>
        </p:spPr>
        <p:txBody>
          <a:bodyPr wrap="square">
            <a:spAutoFit/>
          </a:bodyPr>
          <a:p>
            <a:pPr algn="l" eaLnBrk="0" hangingPunct="0">
              <a:defRPr/>
            </a:pPr>
            <a:r>
              <a:rPr lang="zh-CN" altLang="en-US" sz="2000" b="1" dirty="0" smtClean="0">
                <a:solidFill>
                  <a:srgbClr val="C00000"/>
                </a:solidFill>
                <a:latin typeface="微软雅黑" panose="020B0503020204020204" pitchFamily="34" charset="-122"/>
                <a:ea typeface="微软雅黑" panose="020B0503020204020204" pitchFamily="34" charset="-122"/>
                <a:sym typeface="+mn-ea"/>
              </a:rPr>
              <a:t>实现原理</a:t>
            </a:r>
            <a:r>
              <a:rPr lang="zh-CN" altLang="en-US" sz="2000" b="1" dirty="0" smtClean="0">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cs typeface="微软雅黑" panose="020B0503020204020204" pitchFamily="34" charset="-122"/>
                <a:sym typeface="+mn-ea"/>
              </a:rPr>
              <a:t>存放历史信息的</a:t>
            </a:r>
            <a:r>
              <a:rPr lang="zh-CN" altLang="en-US" sz="2000" b="1">
                <a:solidFill>
                  <a:srgbClr val="C00000"/>
                </a:solidFill>
                <a:latin typeface="微软雅黑" panose="020B0503020204020204" pitchFamily="34" charset="-122"/>
                <a:cs typeface="微软雅黑" panose="020B0503020204020204" pitchFamily="34" charset="-122"/>
                <a:sym typeface="+mn-ea"/>
              </a:rPr>
              <a:t>查找表</a:t>
            </a:r>
            <a:r>
              <a:rPr lang="zh-CN" altLang="en-US" sz="2000" b="1">
                <a:latin typeface="微软雅黑" panose="020B0503020204020204" pitchFamily="34" charset="-122"/>
                <a:cs typeface="微软雅黑" panose="020B0503020204020204" pitchFamily="34" charset="-122"/>
                <a:sym typeface="+mn-ea"/>
              </a:rPr>
              <a:t>(存放分支指令的类型、跳转信息以及跳转情况)</a:t>
            </a:r>
            <a:endParaRPr 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3"/>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3"/>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异常处理</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03960" y="1323975"/>
            <a:ext cx="9783445"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处理器支持的异常处理</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3"/>
          <a:stretch>
            <a:fillRect/>
          </a:stretch>
        </p:blipFill>
        <p:spPr>
          <a:xfrm>
            <a:off x="865505" y="1850390"/>
            <a:ext cx="10528300" cy="47929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异常处理</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03960" y="1323975"/>
            <a:ext cx="9783445"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处理器实现的 CP0 寄存器</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3"/>
          <a:stretch>
            <a:fillRect/>
          </a:stretch>
        </p:blipFill>
        <p:spPr>
          <a:xfrm>
            <a:off x="733425" y="1991360"/>
            <a:ext cx="10725150" cy="42767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5689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AXI 协议适配</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388620" y="1501140"/>
            <a:ext cx="11415395" cy="465645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indent="0">
              <a:lnSpc>
                <a:spcPct val="155000"/>
              </a:lnSpc>
              <a:spcBef>
                <a:spcPts val="0"/>
              </a:spcBef>
              <a:spcAft>
                <a:spcPts val="0"/>
              </a:spcAft>
              <a:buFont typeface="Wingdings" panose="05000000000000000000" charset="0"/>
              <a:buNone/>
            </a:pPr>
            <a:r>
              <a:rPr lang="en-US" sz="2000">
                <a:sym typeface="+mn-ea"/>
              </a:rPr>
              <a:t>      </a:t>
            </a:r>
            <a:r>
              <a:rPr sz="2000">
                <a:sym typeface="+mn-ea"/>
              </a:rPr>
              <a:t>为了提高 CPU 的可扩展性并为之后实现 ICache/DCache 做准备，我们实现了 CPU 对于 AXI 接口的适配，由于没有 Cache，因此我们不需要实现 read/write burst，所以我们使用了龙芯提供的cpi_axi_interface ，我们只要实现了对应的类 SRAM 接口即可</a:t>
            </a:r>
            <a:r>
              <a:rPr lang="zh-CN" sz="2000">
                <a:sym typeface="+mn-ea"/>
              </a:rPr>
              <a:t>，采用了</a:t>
            </a:r>
            <a:r>
              <a:rPr lang="zh-CN" sz="2000" b="1">
                <a:sym typeface="+mn-ea"/>
              </a:rPr>
              <a:t>状态机策略</a:t>
            </a:r>
            <a:r>
              <a:rPr lang="zh-CN" sz="2000">
                <a:sym typeface="+mn-ea"/>
              </a:rPr>
              <a:t>实现。</a:t>
            </a:r>
            <a:endParaRPr lang="zh-CN" sz="2000">
              <a:sym typeface="+mn-ea"/>
            </a:endParaRPr>
          </a:p>
          <a:p>
            <a:pPr indent="0">
              <a:lnSpc>
                <a:spcPct val="155000"/>
              </a:lnSpc>
              <a:spcBef>
                <a:spcPts val="0"/>
              </a:spcBef>
              <a:spcAft>
                <a:spcPts val="0"/>
              </a:spcAft>
              <a:buFont typeface="Wingdings" panose="05000000000000000000" charset="0"/>
              <a:buNone/>
            </a:pPr>
            <a:r>
              <a:rPr lang="en-US" sz="2000">
                <a:sym typeface="+mn-ea"/>
              </a:rPr>
              <a:t>      </a:t>
            </a:r>
            <a:r>
              <a:rPr sz="2000">
                <a:sym typeface="+mn-ea"/>
              </a:rPr>
              <a:t>以</a:t>
            </a:r>
            <a:r>
              <a:rPr sz="2000" b="1">
                <a:sym typeface="+mn-ea"/>
              </a:rPr>
              <a:t>读取</a:t>
            </a:r>
            <a:r>
              <a:rPr sz="2000">
                <a:sym typeface="+mn-ea"/>
              </a:rPr>
              <a:t>来举例，我们分别使用 </a:t>
            </a:r>
            <a:r>
              <a:rPr sz="2000" b="1">
                <a:solidFill>
                  <a:srgbClr val="C00000"/>
                </a:solidFill>
                <a:sym typeface="+mn-ea"/>
              </a:rPr>
              <a:t>rcurrent_state</a:t>
            </a:r>
            <a:r>
              <a:rPr lang="en-US" sz="2000">
                <a:sym typeface="+mn-ea"/>
              </a:rPr>
              <a:t> </a:t>
            </a:r>
            <a:r>
              <a:rPr sz="2000">
                <a:sym typeface="+mn-ea"/>
              </a:rPr>
              <a:t>和 </a:t>
            </a:r>
            <a:r>
              <a:rPr sz="2000" b="1">
                <a:solidFill>
                  <a:srgbClr val="C00000"/>
                </a:solidFill>
                <a:sym typeface="+mn-ea"/>
              </a:rPr>
              <a:t>rnext_state</a:t>
            </a:r>
            <a:r>
              <a:rPr sz="2000">
                <a:sym typeface="+mn-ea"/>
              </a:rPr>
              <a:t> 来记录</a:t>
            </a:r>
            <a:r>
              <a:rPr sz="2000" b="1">
                <a:solidFill>
                  <a:schemeClr val="tx1"/>
                </a:solidFill>
                <a:sym typeface="+mn-ea"/>
              </a:rPr>
              <a:t>当前的状态</a:t>
            </a:r>
            <a:r>
              <a:rPr sz="2000">
                <a:sym typeface="+mn-ea"/>
              </a:rPr>
              <a:t>和</a:t>
            </a:r>
            <a:r>
              <a:rPr sz="2000" b="1">
                <a:solidFill>
                  <a:schemeClr val="tx1"/>
                </a:solidFill>
                <a:sym typeface="+mn-ea"/>
              </a:rPr>
              <a:t>下一个状态</a:t>
            </a:r>
            <a:r>
              <a:rPr lang="zh-CN" sz="2000">
                <a:sym typeface="+mn-ea"/>
              </a:rPr>
              <a:t>。</a:t>
            </a:r>
            <a:r>
              <a:rPr sz="2000">
                <a:sym typeface="+mn-ea"/>
              </a:rPr>
              <a:t>首先，由</a:t>
            </a:r>
            <a:r>
              <a:rPr sz="2000" b="1">
                <a:sym typeface="+mn-ea"/>
              </a:rPr>
              <a:t>组合逻辑</a:t>
            </a:r>
            <a:r>
              <a:rPr sz="2000">
                <a:sym typeface="+mn-ea"/>
              </a:rPr>
              <a:t>来修改 </a:t>
            </a:r>
            <a:r>
              <a:rPr sz="2000" b="1">
                <a:solidFill>
                  <a:srgbClr val="C00000"/>
                </a:solidFill>
                <a:sym typeface="+mn-ea"/>
              </a:rPr>
              <a:t>rnext_state</a:t>
            </a:r>
            <a:r>
              <a:rPr sz="2000">
                <a:sym typeface="+mn-ea"/>
              </a:rPr>
              <a:t>,</a:t>
            </a:r>
            <a:r>
              <a:rPr lang="en-US" sz="2000">
                <a:sym typeface="+mn-ea"/>
              </a:rPr>
              <a:t> </a:t>
            </a:r>
            <a:r>
              <a:rPr sz="2000">
                <a:sym typeface="+mn-ea"/>
              </a:rPr>
              <a:t>主要通过查看 </a:t>
            </a:r>
            <a:r>
              <a:rPr sz="2000" b="1">
                <a:solidFill>
                  <a:srgbClr val="C00000"/>
                </a:solidFill>
                <a:sym typeface="+mn-ea"/>
              </a:rPr>
              <a:t>ice，addr_ok</a:t>
            </a:r>
            <a:r>
              <a:rPr lang="zh-CN" sz="2000" b="1">
                <a:solidFill>
                  <a:srgbClr val="C00000"/>
                </a:solidFill>
                <a:sym typeface="+mn-ea"/>
              </a:rPr>
              <a:t>，</a:t>
            </a:r>
            <a:r>
              <a:rPr sz="2000" b="1">
                <a:solidFill>
                  <a:srgbClr val="C00000"/>
                </a:solidFill>
                <a:sym typeface="+mn-ea"/>
              </a:rPr>
              <a:t>data_ok </a:t>
            </a:r>
            <a:r>
              <a:rPr sz="2000">
                <a:sym typeface="+mn-ea"/>
              </a:rPr>
              <a:t>几个状态来修改状态机的下个状态，而在</a:t>
            </a:r>
            <a:r>
              <a:rPr sz="2000" b="1">
                <a:sym typeface="+mn-ea"/>
              </a:rPr>
              <a:t>时序逻辑</a:t>
            </a:r>
            <a:r>
              <a:rPr sz="2000">
                <a:sym typeface="+mn-ea"/>
              </a:rPr>
              <a:t>中，当每次时钟的上升沿到来时，我们都判断当前状态，并将当前状态修改为下个状态，并修改输出信号。在读取的时候，我们也需要判断</a:t>
            </a:r>
            <a:r>
              <a:rPr sz="2000" b="1">
                <a:sym typeface="+mn-ea"/>
              </a:rPr>
              <a:t>是否现在正在写</a:t>
            </a:r>
            <a:r>
              <a:rPr sz="2000">
                <a:sym typeface="+mn-ea"/>
              </a:rPr>
              <a:t>，倘若正在写的话，</a:t>
            </a:r>
            <a:r>
              <a:rPr sz="2000" b="1">
                <a:sym typeface="+mn-ea"/>
              </a:rPr>
              <a:t>也不可以读</a:t>
            </a:r>
            <a:r>
              <a:rPr sz="2000">
                <a:sym typeface="+mn-ea"/>
              </a:rPr>
              <a:t>，否则会产生</a:t>
            </a:r>
            <a:r>
              <a:rPr sz="2000" b="1">
                <a:solidFill>
                  <a:schemeClr val="tx1"/>
                </a:solidFill>
                <a:sym typeface="+mn-ea"/>
              </a:rPr>
              <a:t>读写冲突</a:t>
            </a:r>
            <a:r>
              <a:rPr sz="2000">
                <a:sym typeface="+mn-ea"/>
              </a:rPr>
              <a:t>。在每次读取的时候，都要产生</a:t>
            </a:r>
            <a:r>
              <a:rPr sz="2000" b="1">
                <a:sym typeface="+mn-ea"/>
              </a:rPr>
              <a:t>暂停</a:t>
            </a:r>
            <a:r>
              <a:rPr sz="2000">
                <a:sym typeface="+mn-ea"/>
              </a:rPr>
              <a:t>，在读取完成后取消暂停。</a:t>
            </a:r>
            <a:endParaRPr sz="200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5689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设计变更</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388620" y="1996440"/>
            <a:ext cx="11415395" cy="287083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indent="0">
              <a:lnSpc>
                <a:spcPct val="155000"/>
              </a:lnSpc>
              <a:spcBef>
                <a:spcPts val="0"/>
              </a:spcBef>
              <a:spcAft>
                <a:spcPts val="0"/>
              </a:spcAft>
              <a:buFont typeface="Wingdings" panose="05000000000000000000" charset="0"/>
              <a:buNone/>
            </a:pPr>
            <a:r>
              <a:rPr lang="en-US" sz="2000">
                <a:sym typeface="+mn-ea"/>
              </a:rPr>
              <a:t>      </a:t>
            </a:r>
            <a:r>
              <a:rPr sz="2000">
                <a:sym typeface="+mn-ea"/>
              </a:rPr>
              <a:t>除了课程的要求外，我们还</a:t>
            </a:r>
            <a:r>
              <a:rPr sz="2000" b="1">
                <a:sym typeface="+mn-ea"/>
              </a:rPr>
              <a:t>为 cp0 实现了 </a:t>
            </a:r>
            <a:r>
              <a:rPr sz="2000" b="1">
                <a:solidFill>
                  <a:srgbClr val="C00000"/>
                </a:solidFill>
                <a:sym typeface="+mn-ea"/>
              </a:rPr>
              <a:t>count </a:t>
            </a:r>
            <a:r>
              <a:rPr sz="2000" b="1">
                <a:sym typeface="+mn-ea"/>
              </a:rPr>
              <a:t>和 </a:t>
            </a:r>
            <a:r>
              <a:rPr sz="2000" b="1">
                <a:solidFill>
                  <a:srgbClr val="C00000"/>
                </a:solidFill>
                <a:sym typeface="+mn-ea"/>
              </a:rPr>
              <a:t>compare 寄存器</a:t>
            </a:r>
            <a:r>
              <a:rPr sz="2000">
                <a:sym typeface="+mn-ea"/>
              </a:rPr>
              <a:t>用于做时钟中断，当指令为compare 寄存器赋值后即开始计时，当 count 的值等于 compare 的时候及产生时钟中断信号。为了模拟外设时钟中断，我们将 timer_int 引入顶层模块，并作为中断信号输入模块内，当 CPU 检测到时钟中断信号，即可检查 status 有没有开启时钟中断并为 cause 寄存器赋值从而产生时钟中断。除此之外的时钟中断，还可以用来做性能测试。</a:t>
            </a:r>
            <a:endParaRPr sz="2000">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C00000"/>
                  </a:solidFill>
                  <a:latin typeface="微软雅黑" panose="020B0503020204020204" pitchFamily="34" charset="-122"/>
                  <a:sym typeface="+mn-ea"/>
                </a:rPr>
                <a:t>实验结果</a:t>
              </a:r>
              <a:endParaRPr lang="zh-CN" altLang="en-US" sz="3600" b="1" dirty="0">
                <a:solidFill>
                  <a:srgbClr val="C00000"/>
                </a:solidFill>
                <a:latin typeface="微软雅黑" panose="020B0503020204020204" pitchFamily="34" charset="-122"/>
                <a:sym typeface="+mn-ea"/>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04</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655955" y="571500"/>
            <a:ext cx="2630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实验结果</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grpSp>
        <p:nvGrpSpPr>
          <p:cNvPr id="8" name="组合 7"/>
          <p:cNvGrpSpPr/>
          <p:nvPr/>
        </p:nvGrpSpPr>
        <p:grpSpPr>
          <a:xfrm>
            <a:off x="910590" y="1188085"/>
            <a:ext cx="10445115" cy="5459095"/>
            <a:chOff x="1392" y="1912"/>
            <a:chExt cx="16449" cy="8597"/>
          </a:xfrm>
        </p:grpSpPr>
        <p:pic>
          <p:nvPicPr>
            <p:cNvPr id="6" name="图片 5"/>
            <p:cNvPicPr>
              <a:picLocks noChangeAspect="1"/>
            </p:cNvPicPr>
            <p:nvPr/>
          </p:nvPicPr>
          <p:blipFill>
            <a:blip r:embed="rId3"/>
            <a:srcRect t="11301" b="10037"/>
            <a:stretch>
              <a:fillRect/>
            </a:stretch>
          </p:blipFill>
          <p:spPr>
            <a:xfrm>
              <a:off x="1392" y="1912"/>
              <a:ext cx="5047" cy="8597"/>
            </a:xfrm>
            <a:prstGeom prst="rect">
              <a:avLst/>
            </a:prstGeom>
          </p:spPr>
        </p:pic>
        <p:pic>
          <p:nvPicPr>
            <p:cNvPr id="7" name="图片 6"/>
            <p:cNvPicPr>
              <a:picLocks noChangeAspect="1"/>
            </p:cNvPicPr>
            <p:nvPr/>
          </p:nvPicPr>
          <p:blipFill>
            <a:blip r:embed="rId4"/>
            <a:stretch>
              <a:fillRect/>
            </a:stretch>
          </p:blipFill>
          <p:spPr>
            <a:xfrm>
              <a:off x="6431" y="1951"/>
              <a:ext cx="11411" cy="855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C00000"/>
                  </a:solidFill>
                  <a:latin typeface="微软雅黑" panose="020B0503020204020204" pitchFamily="34" charset="-122"/>
                </a:rPr>
                <a:t>未来展望</a:t>
              </a:r>
              <a:endParaRPr lang="zh-CN" altLang="en-US" sz="3600" b="1" dirty="0">
                <a:solidFill>
                  <a:srgbClr val="C0000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C00000"/>
                    </a:solidFill>
                    <a:latin typeface="微软雅黑" panose="020B0503020204020204" pitchFamily="34" charset="-122"/>
                    <a:ea typeface="微软雅黑" panose="020B0503020204020204" pitchFamily="34" charset="-122"/>
                  </a:rPr>
                  <a:t>05</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5689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未来</a:t>
            </a:r>
            <a:r>
              <a:rPr lang="zh-CN" altLang="en-US" sz="2800" b="1" dirty="0">
                <a:solidFill>
                  <a:srgbClr val="0068B8"/>
                </a:solidFill>
                <a:latin typeface="微软雅黑" panose="020B0503020204020204" pitchFamily="34" charset="-122"/>
                <a:ea typeface="微软雅黑" panose="020B0503020204020204" pitchFamily="34" charset="-122"/>
                <a:sym typeface="+mn-ea"/>
              </a:rPr>
              <a:t>展望</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56895" y="1894205"/>
            <a:ext cx="8839835" cy="2861310"/>
          </a:xfrm>
          <a:prstGeom prst="rect">
            <a:avLst/>
          </a:prstGeom>
          <a:noFill/>
        </p:spPr>
        <p:txBody>
          <a:bodyPr wrap="square" rtlCol="0" anchor="t">
            <a:spAutoFit/>
          </a:bodyPr>
          <a:p>
            <a:pPr marL="285750" indent="-285750">
              <a:lnSpc>
                <a:spcPct val="150000"/>
              </a:lnSpc>
              <a:buFont typeface="Wingdings" panose="05000000000000000000" charset="0"/>
              <a:buChar char="Ø"/>
            </a:pPr>
            <a:r>
              <a:rPr lang="zh-CN" altLang="en-US" sz="2000"/>
              <a:t>将分支预测器适配成功</a:t>
            </a:r>
            <a:endParaRPr lang="zh-CN" altLang="en-US" sz="2000"/>
          </a:p>
          <a:p>
            <a:pPr marL="285750" indent="-285750">
              <a:lnSpc>
                <a:spcPct val="150000"/>
              </a:lnSpc>
              <a:buFont typeface="Wingdings" panose="05000000000000000000" charset="0"/>
              <a:buChar char="Ø"/>
            </a:pPr>
            <a:r>
              <a:rPr lang="zh-CN" altLang="en-US" sz="2000"/>
              <a:t>实现 ICache/DCache 以提升性能</a:t>
            </a:r>
            <a:endParaRPr lang="zh-CN" altLang="en-US" sz="2000"/>
          </a:p>
          <a:p>
            <a:pPr marL="285750" indent="-285750">
              <a:lnSpc>
                <a:spcPct val="150000"/>
              </a:lnSpc>
              <a:buFont typeface="Wingdings" panose="05000000000000000000" charset="0"/>
              <a:buChar char="Ø"/>
            </a:pPr>
            <a:r>
              <a:rPr lang="zh-CN" altLang="en-US" sz="2000"/>
              <a:t>切分成更多的流水线以提升性能</a:t>
            </a:r>
            <a:endParaRPr lang="zh-CN" altLang="en-US" sz="2000"/>
          </a:p>
          <a:p>
            <a:pPr marL="285750" indent="-285750">
              <a:lnSpc>
                <a:spcPct val="150000"/>
              </a:lnSpc>
              <a:buFont typeface="Wingdings" panose="05000000000000000000" charset="0"/>
              <a:buChar char="Ø"/>
            </a:pPr>
            <a:r>
              <a:rPr lang="zh-CN" altLang="en-US" sz="2000"/>
              <a:t>实现 动态取指/不对等算术逻辑运算/华莱士树乘法器</a:t>
            </a:r>
            <a:endParaRPr lang="zh-CN" altLang="en-US" sz="2000"/>
          </a:p>
          <a:p>
            <a:pPr marL="285750" indent="-285750">
              <a:lnSpc>
                <a:spcPct val="150000"/>
              </a:lnSpc>
              <a:buFont typeface="Wingdings" panose="05000000000000000000" charset="0"/>
              <a:buChar char="Ø"/>
            </a:pPr>
            <a:r>
              <a:rPr lang="zh-CN" altLang="en-US" sz="2000"/>
              <a:t>实现更多的指令</a:t>
            </a:r>
            <a:endParaRPr lang="zh-CN" altLang="en-US" sz="2000"/>
          </a:p>
          <a:p>
            <a:pPr marL="285750" indent="-285750">
              <a:lnSpc>
                <a:spcPct val="150000"/>
              </a:lnSpc>
              <a:buFont typeface="Wingdings" panose="05000000000000000000" charset="0"/>
              <a:buChar char="Ø"/>
            </a:pPr>
            <a:r>
              <a:rPr lang="zh-CN" altLang="en-US" sz="2000"/>
              <a:t>运行一个小型的操作系统</a:t>
            </a:r>
            <a:endParaRPr lang="zh-CN" altLang="en-U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6" name="矩形 5"/>
          <p:cNvSpPr/>
          <p:nvPr/>
        </p:nvSpPr>
        <p:spPr>
          <a:xfrm flipV="1">
            <a:off x="0" y="4630912"/>
            <a:ext cx="6103620" cy="45719"/>
          </a:xfrm>
          <a:prstGeom prst="rect">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7" name="平行四边形 6"/>
          <p:cNvSpPr/>
          <p:nvPr/>
        </p:nvSpPr>
        <p:spPr>
          <a:xfrm>
            <a:off x="6223752"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8" name="平行四边形 7"/>
          <p:cNvSpPr/>
          <p:nvPr/>
        </p:nvSpPr>
        <p:spPr>
          <a:xfrm>
            <a:off x="6442944"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0" name="文本框 19"/>
          <p:cNvSpPr txBox="1"/>
          <p:nvPr/>
        </p:nvSpPr>
        <p:spPr>
          <a:xfrm>
            <a:off x="588645" y="1864995"/>
            <a:ext cx="11136630" cy="1198880"/>
          </a:xfrm>
          <a:prstGeom prst="rect">
            <a:avLst/>
          </a:prstGeom>
          <a:noFill/>
        </p:spPr>
        <p:txBody>
          <a:bodyPr wrap="square" rtlCol="0">
            <a:spAutoFit/>
          </a:bodyPr>
          <a:p>
            <a:pPr algn="ctr">
              <a:lnSpc>
                <a:spcPct val="150000"/>
              </a:lnSpc>
            </a:pPr>
            <a:r>
              <a:rPr lang="zh-CN" altLang="en-US" sz="4800" b="1" dirty="0" smtClean="0">
                <a:solidFill>
                  <a:srgbClr val="0068B7"/>
                </a:solidFill>
                <a:latin typeface="微软雅黑" panose="020B0503020204020204" pitchFamily="34" charset="-122"/>
                <a:ea typeface="微软雅黑" panose="020B0503020204020204" pitchFamily="34" charset="-122"/>
                <a:sym typeface="+mn-ea"/>
              </a:rPr>
              <a:t>请老师批评指正！</a:t>
            </a:r>
            <a:r>
              <a:rPr lang="en-US" altLang="zh-CN" b="1" dirty="0" smtClean="0">
                <a:solidFill>
                  <a:schemeClr val="tx1"/>
                </a:solidFill>
                <a:latin typeface="+mn-ea"/>
                <a:sym typeface="+mn-ea"/>
              </a:rPr>
              <a:t> </a:t>
            </a:r>
            <a:endParaRPr lang="zh-CN" altLang="en-US" sz="3600" b="1" dirty="0" smtClean="0">
              <a:solidFill>
                <a:schemeClr val="tx1"/>
              </a:solidFill>
              <a:latin typeface="宋体" panose="02010600030101010101" pitchFamily="2" charset="-122"/>
              <a:ea typeface="宋体" panose="02010600030101010101" pitchFamily="2" charset="-122"/>
              <a:sym typeface="+mn-ea"/>
            </a:endParaRPr>
          </a:p>
        </p:txBody>
      </p:sp>
      <p:sp>
        <p:nvSpPr>
          <p:cNvPr id="27" name="文本框 26"/>
          <p:cNvSpPr txBox="1"/>
          <p:nvPr/>
        </p:nvSpPr>
        <p:spPr>
          <a:xfrm>
            <a:off x="5592472" y="3794426"/>
            <a:ext cx="3069776" cy="460375"/>
          </a:xfrm>
          <a:prstGeom prst="rect">
            <a:avLst/>
          </a:prstGeom>
          <a:noFill/>
        </p:spPr>
        <p:txBody>
          <a:bodyPr wrap="square" rtlCol="0">
            <a:spAutoFit/>
          </a:bodyPr>
          <a:p>
            <a:pPr algn="ctr"/>
            <a:r>
              <a:rPr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rPr>
              <a:t>2021.12.23</a:t>
            </a:r>
            <a:endParaRPr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副标题 3"/>
          <p:cNvSpPr>
            <a:spLocks noGrp="1"/>
          </p:cNvSpPr>
          <p:nvPr>
            <p:ph type="subTitle" idx="1"/>
            <p:custDataLst>
              <p:tags r:id="rId1"/>
            </p:custDataLst>
          </p:nvPr>
        </p:nvSpPr>
        <p:spPr>
          <a:xfrm>
            <a:off x="7620" y="5022215"/>
            <a:ext cx="12164695" cy="1299845"/>
          </a:xfrm>
        </p:spPr>
        <p:txBody>
          <a:bodyPr>
            <a:normAutofit lnSpcReduction="20000"/>
          </a:bodyPr>
          <a:p>
            <a:pPr algn="ctr">
              <a:lnSpc>
                <a:spcPct val="150000"/>
              </a:lnSpc>
              <a:spcAft>
                <a:spcPts val="0"/>
              </a:spcAft>
            </a:pPr>
            <a:r>
              <a:rPr lang="zh-CN" altLang="en-US" b="1">
                <a:latin typeface="微软雅黑" panose="020B0503020204020204" pitchFamily="34" charset="-122"/>
                <a:cs typeface="微软雅黑" panose="020B0503020204020204" pitchFamily="34" charset="-122"/>
              </a:rPr>
              <a:t>第</a:t>
            </a:r>
            <a:r>
              <a:rPr lang="en-US" altLang="zh-CN" b="1">
                <a:latin typeface="微软雅黑" panose="020B0503020204020204" pitchFamily="34" charset="-122"/>
                <a:cs typeface="微软雅黑" panose="020B0503020204020204" pitchFamily="34" charset="-122"/>
              </a:rPr>
              <a:t>14</a:t>
            </a:r>
            <a:r>
              <a:rPr lang="zh-CN" altLang="en-US" b="1">
                <a:latin typeface="微软雅黑" panose="020B0503020204020204" pitchFamily="34" charset="-122"/>
                <a:cs typeface="微软雅黑" panose="020B0503020204020204" pitchFamily="34" charset="-122"/>
              </a:rPr>
              <a:t>组</a:t>
            </a:r>
            <a:r>
              <a:rPr lang="en-US" altLang="zh-CN" b="1">
                <a:latin typeface="微软雅黑" panose="020B0503020204020204" pitchFamily="34" charset="-122"/>
                <a:cs typeface="微软雅黑" panose="020B0503020204020204" pitchFamily="34" charset="-122"/>
              </a:rPr>
              <a:t>  </a:t>
            </a:r>
            <a:r>
              <a:rPr lang="zh-CN" altLang="en-US" b="1">
                <a:latin typeface="微软雅黑" panose="020B0503020204020204" pitchFamily="34" charset="-122"/>
                <a:cs typeface="微软雅黑" panose="020B0503020204020204" pitchFamily="34" charset="-122"/>
              </a:rPr>
              <a:t>组长：</a:t>
            </a:r>
            <a:r>
              <a:rPr lang="zh-CN" altLang="en-US" b="1">
                <a:latin typeface="微软雅黑" panose="020B0503020204020204" pitchFamily="34" charset="-122"/>
                <a:cs typeface="微软雅黑" panose="020B0503020204020204" pitchFamily="34" charset="-122"/>
              </a:rPr>
              <a:t>齐呈祥</a:t>
            </a:r>
            <a:endParaRPr lang="zh-CN" altLang="en-US" b="1">
              <a:latin typeface="微软雅黑" panose="020B0503020204020204" pitchFamily="34" charset="-122"/>
              <a:cs typeface="微软雅黑" panose="020B0503020204020204" pitchFamily="34" charset="-122"/>
            </a:endParaRPr>
          </a:p>
          <a:p>
            <a:pPr algn="ctr">
              <a:lnSpc>
                <a:spcPct val="150000"/>
              </a:lnSpc>
              <a:spcAft>
                <a:spcPts val="0"/>
              </a:spcAft>
            </a:pPr>
            <a:r>
              <a:rPr lang="zh-CN" altLang="en-US" b="1">
                <a:latin typeface="微软雅黑" panose="020B0503020204020204" pitchFamily="34" charset="-122"/>
                <a:cs typeface="微软雅黑" panose="020B0503020204020204" pitchFamily="34" charset="-122"/>
              </a:rPr>
              <a:t>团队成员</a:t>
            </a:r>
            <a:r>
              <a:rPr lang="zh-CN" altLang="en-US">
                <a:latin typeface="微软雅黑" panose="020B0503020204020204" pitchFamily="34" charset="-122"/>
                <a:cs typeface="微软雅黑" panose="020B0503020204020204" pitchFamily="34" charset="-122"/>
              </a:rPr>
              <a:t>：高树韬 王志鸣 岳珺鹏 刘梦迪 闫璟</a:t>
            </a:r>
            <a:r>
              <a:rPr lang="en-US" altLang="zh-CN">
                <a:latin typeface="微软雅黑" panose="020B0503020204020204" pitchFamily="34" charset="-122"/>
                <a:cs typeface="微软雅黑" panose="020B0503020204020204" pitchFamily="34" charset="-122"/>
              </a:rPr>
              <a:t> </a:t>
            </a:r>
            <a:endParaRPr lang="zh-CN" altLang="en-US">
              <a:latin typeface="微软雅黑" panose="020B0503020204020204" pitchFamily="34" charset="-122"/>
              <a:cs typeface="微软雅黑" panose="020B0503020204020204" pitchFamily="34" charset="-122"/>
            </a:endParaRPr>
          </a:p>
          <a:p>
            <a:pPr algn="ctr">
              <a:lnSpc>
                <a:spcPct val="150000"/>
              </a:lnSpc>
              <a:spcAft>
                <a:spcPts val="0"/>
              </a:spcAft>
            </a:pPr>
            <a:endParaRPr lang="zh-CN" altLang="en-US">
              <a:latin typeface="微软雅黑" panose="020B0503020204020204" pitchFamily="34" charset="-122"/>
              <a:cs typeface="微软雅黑" panose="020B0503020204020204" pitchFamily="34" charset="-122"/>
            </a:endParaRPr>
          </a:p>
        </p:txBody>
      </p:sp>
      <p:pic>
        <p:nvPicPr>
          <p:cNvPr id="2" name="图片 1" descr="天大智算logo组合"/>
          <p:cNvPicPr>
            <a:picLocks noChangeAspect="1"/>
          </p:cNvPicPr>
          <p:nvPr>
            <p:custDataLst>
              <p:tags r:id="rId2"/>
            </p:custDataLst>
          </p:nvPr>
        </p:nvPicPr>
        <p:blipFill>
          <a:blip r:embed="rId3"/>
          <a:stretch>
            <a:fillRect/>
          </a:stretch>
        </p:blipFill>
        <p:spPr>
          <a:xfrm>
            <a:off x="7817485" y="162560"/>
            <a:ext cx="4425315" cy="7975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C00000"/>
                  </a:solidFill>
                  <a:latin typeface="微软雅黑" panose="020B0503020204020204" pitchFamily="34" charset="-122"/>
                </a:rPr>
                <a:t>小组成员及分工</a:t>
              </a:r>
              <a:endParaRPr lang="zh-CN" altLang="en-US" sz="3600" b="1" dirty="0">
                <a:solidFill>
                  <a:srgbClr val="C0000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01</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476885" y="608330"/>
            <a:ext cx="31959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小组成员及分工</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1079500" y="2140585"/>
            <a:ext cx="9914255" cy="319595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algn="l" fontAlgn="auto">
              <a:lnSpc>
                <a:spcPct val="140000"/>
              </a:lnSpc>
              <a:spcBef>
                <a:spcPts val="0"/>
              </a:spcBef>
              <a:spcAft>
                <a:spcPts val="0"/>
              </a:spcAft>
            </a:pPr>
            <a:r>
              <a:rPr lang="en-US" altLang="zh-CN" sz="2400">
                <a:sym typeface="+mn-ea"/>
              </a:rPr>
              <a:t>    </a:t>
            </a:r>
            <a:r>
              <a:rPr lang="zh-CN" altLang="en-US" sz="2400">
                <a:sym typeface="+mn-ea"/>
              </a:rPr>
              <a:t>统筹规划：齐呈祥</a:t>
            </a:r>
            <a:endParaRPr lang="zh-CN" altLang="en-US" sz="2400">
              <a:sym typeface="+mn-ea"/>
            </a:endParaRPr>
          </a:p>
          <a:p>
            <a:pPr algn="l" fontAlgn="auto">
              <a:lnSpc>
                <a:spcPct val="140000"/>
              </a:lnSpc>
              <a:spcBef>
                <a:spcPts val="0"/>
              </a:spcBef>
              <a:spcAft>
                <a:spcPts val="0"/>
              </a:spcAft>
            </a:pPr>
            <a:r>
              <a:rPr lang="en-US" altLang="zh-CN" sz="2400">
                <a:sym typeface="+mn-ea"/>
              </a:rPr>
              <a:t>    </a:t>
            </a:r>
            <a:r>
              <a:rPr lang="zh-CN" altLang="en-US" sz="2400">
                <a:sym typeface="+mn-ea"/>
              </a:rPr>
              <a:t>指令集仿真器设计小组（实验一）：高树韬、齐呈祥</a:t>
            </a:r>
            <a:endParaRPr lang="zh-CN" altLang="en-US" sz="2400"/>
          </a:p>
          <a:p>
            <a:pPr algn="l" fontAlgn="auto">
              <a:lnSpc>
                <a:spcPct val="140000"/>
              </a:lnSpc>
              <a:spcBef>
                <a:spcPts val="0"/>
              </a:spcBef>
              <a:spcAft>
                <a:spcPts val="0"/>
              </a:spcAft>
            </a:pPr>
            <a:r>
              <a:rPr lang="en-US" altLang="zh-CN" sz="2400">
                <a:sym typeface="+mn-ea"/>
              </a:rPr>
              <a:t>    </a:t>
            </a:r>
            <a:r>
              <a:rPr lang="zh-CN" altLang="en-US" sz="2400">
                <a:sym typeface="+mn-ea"/>
              </a:rPr>
              <a:t>处理器设计与验证小组（实验二、三）：齐呈祥、</a:t>
            </a:r>
            <a:r>
              <a:rPr lang="zh-CN" altLang="en-US" sz="2400">
                <a:latin typeface="微软雅黑" panose="020B0503020204020204" pitchFamily="34" charset="-122"/>
                <a:cs typeface="微软雅黑" panose="020B0503020204020204" pitchFamily="34" charset="-122"/>
                <a:sym typeface="+mn-ea"/>
              </a:rPr>
              <a:t>闫璟、王志鸣</a:t>
            </a:r>
            <a:endParaRPr lang="zh-CN" altLang="en-US" sz="2400"/>
          </a:p>
          <a:p>
            <a:pPr algn="l" fontAlgn="auto">
              <a:lnSpc>
                <a:spcPct val="140000"/>
              </a:lnSpc>
              <a:spcBef>
                <a:spcPts val="0"/>
              </a:spcBef>
              <a:spcAft>
                <a:spcPts val="0"/>
              </a:spcAft>
            </a:pPr>
            <a:r>
              <a:rPr lang="en-US" altLang="zh-CN" sz="2400">
                <a:sym typeface="+mn-ea"/>
              </a:rPr>
              <a:t>    </a:t>
            </a:r>
            <a:r>
              <a:rPr lang="zh-CN" altLang="en-US" sz="2400">
                <a:sym typeface="+mn-ea"/>
              </a:rPr>
              <a:t>综合测试（</a:t>
            </a:r>
            <a:r>
              <a:rPr lang="zh-CN" altLang="en-US" sz="2400">
                <a:sym typeface="+mn-ea"/>
              </a:rPr>
              <a:t>实验四</a:t>
            </a:r>
            <a:r>
              <a:rPr lang="zh-CN" altLang="en-US" sz="2400">
                <a:sym typeface="+mn-ea"/>
              </a:rPr>
              <a:t>）：齐呈祥、</a:t>
            </a:r>
            <a:r>
              <a:rPr lang="zh-CN" altLang="en-US" sz="2400">
                <a:latin typeface="微软雅黑" panose="020B0503020204020204" pitchFamily="34" charset="-122"/>
                <a:cs typeface="微软雅黑" panose="020B0503020204020204" pitchFamily="34" charset="-122"/>
                <a:sym typeface="+mn-ea"/>
              </a:rPr>
              <a:t>岳珺鹏</a:t>
            </a:r>
            <a:r>
              <a:rPr lang="zh-CN" altLang="en-US" sz="2400">
                <a:sym typeface="+mn-ea"/>
              </a:rPr>
              <a:t>、刘梦迪、闫璟</a:t>
            </a:r>
            <a:endParaRPr lang="zh-CN" altLang="en-US" sz="2400"/>
          </a:p>
          <a:p>
            <a:pPr algn="l" fontAlgn="auto">
              <a:lnSpc>
                <a:spcPct val="140000"/>
              </a:lnSpc>
              <a:spcBef>
                <a:spcPts val="0"/>
              </a:spcBef>
              <a:spcAft>
                <a:spcPts val="0"/>
              </a:spcAft>
            </a:pPr>
            <a:r>
              <a:rPr lang="en-US" altLang="zh-CN" sz="2400">
                <a:sym typeface="+mn-ea"/>
              </a:rPr>
              <a:t>    </a:t>
            </a:r>
            <a:r>
              <a:rPr lang="zh-CN" altLang="en-US" sz="2400">
                <a:sym typeface="+mn-ea"/>
              </a:rPr>
              <a:t>文档撰写、汇报小组：齐呈祥、</a:t>
            </a:r>
            <a:r>
              <a:rPr lang="zh-CN" altLang="en-US" sz="2400">
                <a:sym typeface="+mn-ea"/>
              </a:rPr>
              <a:t>刘梦迪、</a:t>
            </a:r>
            <a:r>
              <a:rPr lang="zh-CN" altLang="en-US" sz="2400">
                <a:latin typeface="微软雅黑" panose="020B0503020204020204" pitchFamily="34" charset="-122"/>
                <a:cs typeface="微软雅黑" panose="020B0503020204020204" pitchFamily="34" charset="-122"/>
                <a:sym typeface="+mn-ea"/>
              </a:rPr>
              <a:t>王志鸣、</a:t>
            </a:r>
            <a:r>
              <a:rPr lang="zh-CN" altLang="en-US" sz="2400">
                <a:sym typeface="+mn-ea"/>
              </a:rPr>
              <a:t>高树韬、</a:t>
            </a:r>
            <a:r>
              <a:rPr lang="zh-CN" altLang="en-US" sz="2400">
                <a:latin typeface="微软雅黑" panose="020B0503020204020204" pitchFamily="34" charset="-122"/>
                <a:cs typeface="微软雅黑" panose="020B0503020204020204" pitchFamily="34" charset="-122"/>
                <a:sym typeface="+mn-ea"/>
              </a:rPr>
              <a:t>岳珺鹏</a:t>
            </a:r>
            <a:endParaRPr lang="zh-CN" altLang="en-US" sz="2400">
              <a:latin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C00000"/>
                  </a:solidFill>
                  <a:latin typeface="+mj-ea"/>
                  <a:cs typeface="+mj-ea"/>
                </a:rPr>
                <a:t>设计方案</a:t>
              </a:r>
              <a:endParaRPr lang="zh-CN" altLang="en-US" sz="3600" b="1" dirty="0">
                <a:solidFill>
                  <a:srgbClr val="C0000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02</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en-US"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699770" y="571500"/>
            <a:ext cx="2630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设计方案</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7" name="圆角矩形 6"/>
          <p:cNvSpPr/>
          <p:nvPr/>
        </p:nvSpPr>
        <p:spPr>
          <a:xfrm>
            <a:off x="451485" y="1974215"/>
            <a:ext cx="5600065" cy="4472940"/>
          </a:xfrm>
          <a:prstGeom prst="roundRect">
            <a:avLst>
              <a:gd name="adj" fmla="val 10205"/>
            </a:avLst>
          </a:prstGeom>
          <a:solidFill>
            <a:schemeClr val="bg1"/>
          </a:solidFill>
          <a:ln w="28575"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spcBef>
                <a:spcPts val="0"/>
              </a:spcBef>
              <a:spcAft>
                <a:spcPts val="0"/>
              </a:spcAft>
            </a:pPr>
            <a:r>
              <a:rPr lang="zh-CN" altLang="en-US" sz="2000">
                <a:solidFill>
                  <a:schemeClr val="tx1"/>
                </a:solidFill>
              </a:rPr>
              <a:t>SimpleMIPS 是一个开源的基于 MIPS 指令集的 CPU，他有以下特性：</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基于 C 语言开发的 MIPS 指令模拟器，可用来做差分测试</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朴素的五级流水线 CPU</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支持 57 条MIPS 指令</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支持 SRAM 和 AXI 的访存形式</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支持延迟槽和基于BHT的分支预测器（由于时间原因完全调试成功，因此我们在项目中选用延迟槽的策略)</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适配</a:t>
            </a:r>
            <a:r>
              <a:rPr lang="en-US" altLang="zh-CN" sz="2000">
                <a:solidFill>
                  <a:schemeClr val="tx1"/>
                </a:solidFill>
              </a:rPr>
              <a:t> </a:t>
            </a:r>
            <a:r>
              <a:rPr lang="zh-CN" altLang="en-US" sz="2000">
                <a:solidFill>
                  <a:schemeClr val="tx1"/>
                </a:solidFill>
              </a:rPr>
              <a:t>GENESYS2 </a:t>
            </a:r>
            <a:r>
              <a:rPr lang="en-US" altLang="zh-CN" sz="2000">
                <a:solidFill>
                  <a:schemeClr val="tx1"/>
                </a:solidFill>
              </a:rPr>
              <a:t> </a:t>
            </a:r>
            <a:r>
              <a:rPr lang="zh-CN" altLang="en-US" sz="2000">
                <a:solidFill>
                  <a:schemeClr val="tx1"/>
                </a:solidFill>
              </a:rPr>
              <a:t>FPGA</a:t>
            </a:r>
            <a:endParaRPr lang="zh-CN" altLang="en-US" sz="2000">
              <a:solidFill>
                <a:schemeClr val="tx1"/>
              </a:solidFill>
            </a:endParaRPr>
          </a:p>
        </p:txBody>
      </p:sp>
      <p:sp>
        <p:nvSpPr>
          <p:cNvPr id="8" name="文本框 7"/>
          <p:cNvSpPr txBox="1"/>
          <p:nvPr/>
        </p:nvSpPr>
        <p:spPr>
          <a:xfrm>
            <a:off x="6672580" y="1303655"/>
            <a:ext cx="4904105" cy="460375"/>
          </a:xfrm>
          <a:prstGeom prst="rect">
            <a:avLst/>
          </a:prstGeom>
          <a:solidFill>
            <a:srgbClr val="0069B7"/>
          </a:solidFill>
        </p:spPr>
        <p:txBody>
          <a:bodyPr wrap="square" rtlCol="0" anchor="t">
            <a:spAutoFit/>
          </a:bodyPr>
          <a:p>
            <a:pPr algn="ctr"/>
            <a:r>
              <a:rPr lang="zh-CN" altLang="en-US" sz="2400" b="1">
                <a:solidFill>
                  <a:schemeClr val="bg1"/>
                </a:solidFill>
              </a:rPr>
              <a:t>SoC 结构</a:t>
            </a:r>
            <a:endParaRPr lang="zh-CN" altLang="en-US" sz="2400" b="1">
              <a:solidFill>
                <a:schemeClr val="bg1"/>
              </a:solidFill>
            </a:endParaRPr>
          </a:p>
        </p:txBody>
      </p:sp>
      <p:sp>
        <p:nvSpPr>
          <p:cNvPr id="9" name="文本框 8"/>
          <p:cNvSpPr txBox="1"/>
          <p:nvPr/>
        </p:nvSpPr>
        <p:spPr>
          <a:xfrm>
            <a:off x="556260" y="1303655"/>
            <a:ext cx="5495290"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SimpleMIPS 简介</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15" name="图片 14" descr="Soc.drawio"/>
          <p:cNvPicPr>
            <a:picLocks noChangeAspect="1"/>
          </p:cNvPicPr>
          <p:nvPr/>
        </p:nvPicPr>
        <p:blipFill>
          <a:blip r:embed="rId3"/>
          <a:stretch>
            <a:fillRect/>
          </a:stretch>
        </p:blipFill>
        <p:spPr>
          <a:xfrm>
            <a:off x="6855460" y="2201545"/>
            <a:ext cx="4538345" cy="3869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699770" y="571500"/>
            <a:ext cx="2630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设计方案</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03960" y="1367790"/>
            <a:ext cx="9783445"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SimpleMIPS CPU 的主体架构</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4" name="图片 3" descr="CPU.drawio"/>
          <p:cNvPicPr>
            <a:picLocks noChangeAspect="1"/>
          </p:cNvPicPr>
          <p:nvPr/>
        </p:nvPicPr>
        <p:blipFill>
          <a:blip r:embed="rId3"/>
          <a:stretch>
            <a:fillRect/>
          </a:stretch>
        </p:blipFill>
        <p:spPr>
          <a:xfrm>
            <a:off x="1204595" y="2031365"/>
            <a:ext cx="9782810" cy="4441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C00000"/>
                  </a:solidFill>
                  <a:latin typeface="+mj-ea"/>
                  <a:cs typeface="华文行楷" panose="02010800040101010101" charset="-122"/>
                  <a:sym typeface="+mn-ea"/>
                </a:rPr>
                <a:t>CPU</a:t>
              </a:r>
              <a:r>
                <a:rPr lang="zh-CN" altLang="en-US" sz="3600" b="1" dirty="0">
                  <a:solidFill>
                    <a:srgbClr val="C00000"/>
                  </a:solidFill>
                  <a:latin typeface="+mj-ea"/>
                  <a:cs typeface="华文行楷" panose="02010800040101010101" charset="-122"/>
                  <a:sym typeface="+mn-ea"/>
                </a:rPr>
                <a:t>实现</a:t>
              </a:r>
              <a:endParaRPr lang="zh-CN" altLang="en-US" sz="3600" b="1" dirty="0">
                <a:solidFill>
                  <a:srgbClr val="C0000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03</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CPU实现</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pic>
        <p:nvPicPr>
          <p:cNvPr id="8" name="ECB019B1-382A-4266-B25C-5B523AA43C14-1" descr="C:/Users/14334/AppData/Local/Temp/wpp.OfTxeMwpp"/>
          <p:cNvPicPr>
            <a:picLocks noChangeAspect="1"/>
          </p:cNvPicPr>
          <p:nvPr/>
        </p:nvPicPr>
        <p:blipFill>
          <a:blip r:embed="rId3"/>
          <a:stretch>
            <a:fillRect/>
          </a:stretch>
        </p:blipFill>
        <p:spPr>
          <a:xfrm>
            <a:off x="1012190" y="1573213"/>
            <a:ext cx="10048240" cy="346456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PLACING_PICTURE_USER_VIEWPORT" val="{&quot;height&quot;:3460,&quot;width&quot;:19200}"/>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PLACING_PICTURE_USER_VIEWPORT" val="{&quot;height&quot;:3460,&quot;width&quot;:19200}"/>
</p:tagLst>
</file>

<file path=ppt/tags/tag67.xml><?xml version="1.0" encoding="utf-8"?>
<p:tagLst xmlns:p="http://schemas.openxmlformats.org/presentationml/2006/main">
  <p:tag name="KSO_WM_UNIT_PLACING_PICTURE_USER_VIEWPORT" val="{&quot;height&quot;:3460,&quot;width&quot;:19200}"/>
</p:tagLst>
</file>

<file path=ppt/tags/tag68.xml><?xml version="1.0" encoding="utf-8"?>
<p:tagLst xmlns:p="http://schemas.openxmlformats.org/presentationml/2006/main">
  <p:tag name="KSO_WM_UNIT_PLACING_PICTURE_USER_VIEWPORT" val="{&quot;height&quot;:3460,&quot;width&quot;:19200}"/>
</p:tagLst>
</file>

<file path=ppt/tags/tag69.xml><?xml version="1.0" encoding="utf-8"?>
<p:tagLst xmlns:p="http://schemas.openxmlformats.org/presentationml/2006/main">
  <p:tag name="KSO_WM_UNIT_PLACING_PICTURE_USER_VIEWPORT" val="{&quot;height&quot;:3460,&quot;width&quot;:1920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3460,&quot;width&quot;:19200}"/>
</p:tagLst>
</file>

<file path=ppt/tags/tag71.xml><?xml version="1.0" encoding="utf-8"?>
<p:tagLst xmlns:p="http://schemas.openxmlformats.org/presentationml/2006/main">
  <p:tag name="KSO_WM_UNIT_PLACING_PICTURE_USER_VIEWPORT" val="{&quot;height&quot;:3460,&quot;width&quot;:19200}"/>
</p:tagLst>
</file>

<file path=ppt/tags/tag72.xml><?xml version="1.0" encoding="utf-8"?>
<p:tagLst xmlns:p="http://schemas.openxmlformats.org/presentationml/2006/main">
  <p:tag name="KSO_WM_UNIT_PLACING_PICTURE_USER_VIEWPORT" val="{&quot;height&quot;:3460,&quot;width&quot;:19200}"/>
</p:tagLst>
</file>

<file path=ppt/tags/tag73.xml><?xml version="1.0" encoding="utf-8"?>
<p:tagLst xmlns:p="http://schemas.openxmlformats.org/presentationml/2006/main">
  <p:tag name="KSO_WM_UNIT_PLACING_PICTURE_USER_VIEWPORT" val="{&quot;height&quot;:3460,&quot;width&quot;:19200}"/>
</p:tagLst>
</file>

<file path=ppt/tags/tag74.xml><?xml version="1.0" encoding="utf-8"?>
<p:tagLst xmlns:p="http://schemas.openxmlformats.org/presentationml/2006/main">
  <p:tag name="KSO_WM_UNIT_PLACING_PICTURE_USER_VIEWPORT" val="{&quot;height&quot;:3460,&quot;width&quot;:19200}"/>
</p:tagLst>
</file>

<file path=ppt/tags/tag75.xml><?xml version="1.0" encoding="utf-8"?>
<p:tagLst xmlns:p="http://schemas.openxmlformats.org/presentationml/2006/main">
  <p:tag name="KSO_WM_UNIT_PLACING_PICTURE_USER_VIEWPORT" val="{&quot;height&quot;:3460,&quot;width&quot;:19200}"/>
</p:tagLst>
</file>

<file path=ppt/tags/tag76.xml><?xml version="1.0" encoding="utf-8"?>
<p:tagLst xmlns:p="http://schemas.openxmlformats.org/presentationml/2006/main">
  <p:tag name="KSO_WM_UNIT_PLACING_PICTURE_USER_VIEWPORT" val="{&quot;height&quot;:3460,&quot;width&quot;:19200}"/>
</p:tagLst>
</file>

<file path=ppt/tags/tag77.xml><?xml version="1.0" encoding="utf-8"?>
<p:tagLst xmlns:p="http://schemas.openxmlformats.org/presentationml/2006/main">
  <p:tag name="KSO_WM_UNIT_PLACING_PICTURE_USER_VIEWPORT" val="{&quot;height&quot;:3460,&quot;width&quot;:19200}"/>
</p:tagLst>
</file>

<file path=ppt/tags/tag78.xml><?xml version="1.0" encoding="utf-8"?>
<p:tagLst xmlns:p="http://schemas.openxmlformats.org/presentationml/2006/main">
  <p:tag name="KSO_WM_UNIT_PLACING_PICTURE_USER_VIEWPORT" val="{&quot;height&quot;:3460,&quot;width&quot;:19200}"/>
</p:tagLst>
</file>

<file path=ppt/tags/tag79.xml><?xml version="1.0" encoding="utf-8"?>
<p:tagLst xmlns:p="http://schemas.openxmlformats.org/presentationml/2006/main">
  <p:tag name="KSO_WM_UNIT_PLACING_PICTURE_USER_VIEWPORT" val="{&quot;height&quot;:3460,&quot;width&quot;:1920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UNIT_PLACING_PICTURE_USER_VIEWPORT" val="{&quot;height&quot;:3460,&quot;width&quot;:19200}"/>
</p:tagLst>
</file>

<file path=ppt/tags/tag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Q3ODI0NTE1ODU0IiwKCSJHcm91cElkIiA6ICI3MzEwNzE4NTQiLAoJIkltYWdlIiA6ICJpVkJPUncwS0dnb0FBQUFOU1VoRVVnQUFBcUFBQUFDV0NBWUFBQUFCZ0RwY0FBQUFDWEJJV1hNQUFBc1RBQUFMRXdFQW1wd1lBQUFXdkVsRVFWUjRuTzNkZVhTVjlaM0g4Yy92M3F3RVhBaExrRlVLRmcwSlNVQ1c0cmlDSXJqVml1MlVIcXhWcCtxMEJ6d282RGt6WlNvOUlqM1dZOTBJdUF5alZSUzE0bEZ4R1VVWW9ZQXM0UWJqZ0FSRFRJcFptRFRJRWtKeTcyLytpR0ZSUVpEay9wNWY4bjc5ZGIxSmVMNEpiK0NiNjVQbmt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NHR2RjRCtLSlhyMTZwNmVucFdhRlFhTEF4NWdlU0JscHJCeHBqT2x0ck8wcnFxS2F2NXg1anpCNXI3VDhrRlV2YWFxM2Rab3o1T0JxTkZoWVdGdTUxK1htZ2ZhRmIrSWh1NFNPNlBURXNvRWNYeXMzTnpaTjB1YVFyakRGNWtoSk84dGVNU29wWWE5K01ScU5MQ2dzTDEzNzFITkJTNkJZK29sdjRpRzVQQWd2bzErVGw1UTJ3MXY3S0dQTkxTVDJhbjA5S1N0S0FBUU0wY09CQTllN2RXNzE2OVZMdjNyMTE2cW1ucWtPSERrcE5UWlV4UnZ2MjdWTmRYWjEyN2RxbDh2SnlsWmVYcTZ5c1RGdTNibFZ4Y2JIMjc5OS8rT0YyV211ZmtmUlVRVUhCSjNIK1ZOR0cwQzE4Ukxmd0VkMjJEQmJRcitUazVJd05oVUxUSkYzVy9OeUFBUU0wY3VSSVhYenh4Y3JNekZSQ3dzbDlZeE9OUnJWNTgyWXRYYnBVcTFldjF1Yk5tdysrelZxN1BCYUxQUkNKUk40NHFZT2dYYUZiK0lodTRTTzZiVm50ZmdITnlja1piWXk1enhoenZpU2xwNmZyOHNzdjEvWFhYNitlUFh1MjZyRXJLeXYxMGtzdmFjbVNKYXFzckpRa1dXdlhScVBSdXdzTEM1ZTI2c0hoTmJxRmorZ1dQcUxiMXRGdUY5REJnd2QzVDBwS2VsalM5WkxVdDI5ZjNYVFRUUm8zYnB6QzRYQmNaNGxHby9yZ2d3LzA1Sk5QYXV2V3JjMVB2MWxmWDM5N1VWSFI1M0VkQm9GR3QvQVIzY0pIZE51NjJ1TUNhb1lNR1RJcEZBbzlZb3c1TFNNalE3ZmNjb3V1dXVvcWhVSWhwNE5aYS9YMjIyOXIzcng1S2lzcms2VGRzVmpzem8wYk56NGh5VG9kRHE3UkxYeEV0L0FSM2NaQnUxcEFzN096MDBLaFVING9GUHBGS0JUU1QzN3lFMDJkT2xVcEtTbXVSenRDZlgyOTVzNmRxK2VmZjE3UmFGVFcydGQyNzk0OXViaTQrRXZYc3lIKzZCWStvbHY0aUc3anA5MHNvR2VmZlhiZjFOVFV2MHJLNjlHamgvN3doejhvSnlmSDlWakh0R1hMRnQxenp6MHFMUzJWcE0zUmFQVHFTQ1R5cWV1NUVEOTBDeC9STFh4RXQvRVYzNU1ZSE1uTHl6czdJU0ZocFRGbXdMQmh3NVNmbjY5Ky9mcTVIdXM3ZGVuU1JSTW1URkJ4Y2JFKy8venpMc2FZWC9UbzBlUDlpb3FLSGE1blErdWpXL2lJYnVFanVvMi9OcitBRGhreUpETVVDaTAzeG5TOTdycnJOSHYyYktXbXByb2U2N2dsSlNYcHNzc3UwNEVEQnhTSlJGS05NZGQzNjlidGc4ckt5cis3bmcydGgyN2hJN3FGaitqV2pUYTlnR1puWi84d0lTSGhRMGxkZnY3em4ydjY5T2t5eHIrekRvd3hHakZpaEl3eFdyOStmVW9vRkxxK1o4K2U3K3pZc2FQQzlXeG9lWFFMSDlFdGZFUzM3clRaQlRRek03TnpZbUxpVW1OTXIwbVRKbW5hdEdtdVJ6cHBRNGNPVlNnVTBycDE2MUtzdGVQVDA5T2ZyNnFxYWhmM2pHMHY2Qlkrb2x2NGlHN2RhcXNMYUdMdjNyMWZNY1lNdi9EQ0N6Vno1a3d2djZQNU5ubDVlZnJpaXkvMDZhZWZuaG9PaDgvcjNMbnpzOVhWMVczeVBySHRFTjNDUjNRTEg5R3RZMjF5QWMzTnpmMDNZOHpOL2Z2MzE2T1BQcXJFeEVUWEk3VVlZNHhHalJxbDFhdFhxN3E2dWxkQ1FzTHBYM3p4eFZ1dTU4TEpvMXY0aUc3aEk3cDFyMjJzKzRmSnlzcktTa3hNTEVoSlNRa3ZYTGhRZmZyMGNUMVNxNmlzck5URWlSTzFkKy9lcUxYMm53b0tDbGE1bmduZkg5M0NSM1FMSDlGdE1MaTlwSDhMR3pwMGFHSkNRc0xUa3NLMzNISkxtNDFLa3JwMzc5NTh2a3JZR1BOVVptWm1rdXVaOFAzUUxYeEV0L0FSM1FaSG0xcEFvOUhvRGNhWVlZTUdEZExreVpOZGo5UHFycnp5U2cwYk5reVN6azVPVHI3TDlUejRmdWdXUHFKYitJaHVnNlBOTEtEOSt2VkxNY2I4aHlSTm56N2QrZjFhNHlFVUN1bk9PKytVSkZscnAyUm5aNmM1SGdrbmlHN3Axa2QwUzdjK290dGdkZHRtdnZxbm4zNzZMNDB4UFljUEg2NGhRNGE0SGlkdUJnNGNxTEZqeDhvWTB6VVVDdDNwZWg2Y0dMcWxXeC9STGQzNmlHNkQxVzFiV1VBVGpUSC9Ma20zM1hhYjYxbmk3dWFiYjVZa2hVS2hmdzNhT1I0NEpyb1YzWHFJYmtXM0hxSmJCYXZiTnJHQTV1WGxYU3pwakt5c0xHVm5aN3NlSis0R0RCaWdILzNvUjVMVU5URXhjYUxyZVhCODZKWnVmVVMzZE9zanVnMWV0MjFpQWJYVzNpaEpsMTkrdWV0Um5MbnFxcXNrU2NhWUd4eVBndU5FdDNUckk3cWxXeC9SYmZDNjlYNEJIVFJvVUxveDV0cms1R1JObUREQjlUak9uSGZlZVVwTlRaVXg1cUtoUTRmMmNEMFBqbzF1bTlDdFgraTJDZDM2aFc2YkJLMWI3eGZRMU5UVUN5VWxEaDgrWEIwN2RuUTlqak9wcWFrYU8zYXNKQ1ZJK3JIamNmQWQ2TFlKM2ZxRmJwdlFyVi9vdGtuUXV2VitBVFhHWEN5cCtUcFg3ZHFJRVNNa1NiRlk3R0xIbytBNzBPMGhkT3NQdWoyRWJ2MUJ0NGNFcVZ2dkYxQnI3WGhKR2oxNnRPdFJuR3Mrc2RvWU04cnhLUGdPZEhzSTNmcURiZytoVzMvUTdTRkI2dGJyQlRRM043ZXZNYVpmZW5xNit2WHI1M29jNTNyMDZLR01qQXhKT2lNN08vdUhydWZCdDZQYkk5R3RIK2oyU0hUckI3bzlVcEM2OVhvQnRkYWVKVFZkWHNBWTQzb2NsWldWT1QyK01lYmd4WFhENFhDZTAyRndWRUhyMWpXNjlRUGRIb2x1L1VDM1J3cFN0d2t1RDM2eVFxRlFmMGs2NDR3em5CemZXcXRQUHZsRXk1WXQwL0xseTdWdDJ6YXRYNy9leVN6Tnpqenp6T2JaTXAwT2dxTnkzZTMyN2R2MTNIUFBhYzJhTmFxcXFsSktTb3B5Y25KMDY2MjNhdENnUVU1bW90dmdjOTN0c21YTHRIanhZaFVWRlduWHJsMUtTMHRUVmxhV0prK2U3T3pjUHJvTlB0ZmRmdDNVcVZQMTRZY2ZLalUxVlN0V3JIQXlRMUM2OVhvQmxUUklrdnIyN2V2azRPUEdqZFBPblR1ZEhQdG9ldmZ1TFVreXh2ekE4U2c0T21mZGJ0bXlSVGZjY0lQQzRiRE9QZmRjalJneFF0dTJiZE9ISDM2b05Xdlc2SWtubnREZ3dZUGpQaGZkZXNIcDM3ZHo1c3hSY25LeVJvNGNxWlNVRkpXVWxHamx5cFZhdFdxVlpzK2VyVEZqeHNSOUpycjFndE51RC9mYWE2OXA1Y3FWcnNjSVRMZStMNkRuU0ZMLy92MmRITHhUcDA2NjVwcHJOR2JNR04xNDQ0MnFxNnR6TXNmaG1yL0xNOGFjNlhpVU5pODNOL2NTU1kwRkJRVXJKVFdld0ljNjY3YTJ0bFpqeDQ3VnRHblRkTnBwcHgxOC9za25uOVRjdVhQMTJHT1BhZTdjdVhHZmkyN2p4OGR1SmVuKysrLy94djI3Rnk5ZXJGbXpabW4rL1BsT0ZsQzZqUjlmdTIxV1VWR2hQLzNwVHhvM2JweVdMRm5pZEphZ2RPdjFBbXF0N1dtTWFUNmhOdTVlZnZsbEo4YzlsczZkT3pjLzdPcHlqbmJpY21QTXROemMzQnBKTDByNjYrN2R1ejhzTGk2dVA5WUh1ZXgyeUpBaEJ5L0RjYmhKa3lZcFB6OWZtelp0aXZ0TUV0M0dtWGZkU3ZyRzhpbEo0OGVQMTZ4WnMxUmRYZTFnSXJxTk15KzcvV29HL2Y3M3YxZENRb0x1dU9NTzV3dG9VTHIxK29lUUpIV1JkTVFyT2UxZHAwNmRKRW5XV3I0b2NXS002V3lNdWMwWTg5K25uSEpLVlc1dTdsTTVPVG5qenpqampBNUgrUkJuM2Fha3BCejErWEE0TEd0dG5DZHFRcmZ4NTFPM1IvUDU1NTlMa2pJejNaektScmZ4NTJPM2l4WXQwa2NmZmFTNzc3Nzc4T1hQbWFCMDYvVXJvSkk2U2xKYVdwcnJPUUtqZWNFd3hxUTZIcVc5T3NVWTh5dGp6Szh5TWpMMlptUmtMSTdGWWkvWDFkVzl2MlhMbHQxZnZVL2d1aTB1TGxaalk2T1Q4ejhsdWcwQWI3cU54V0xhdFd1WE5tellvRWNlZVVTbm4zNjY3cmpqRGllejBLMXpnZSsyckt4TUR6LzhzTWFPSGF0TEw3M1V5UXhmRjVSdXZWNUFqVEhKa3BTWW1PaDZsTUJJU0RqNFc1cVVsNWZuNXVVc05FdVROQ2tVQ2sxS1MwdmJuNXViKzRhMWRsRVF1MTJ3WUlFazZkcHJyM1Z5ZkxvTmxNQjJlOEVGRjJqUG5qMlNtaTRuYzhrbGwyakdqQm5PWGxXaTIwQUpYTGV4V0V3elo4NVVodzRkZE04OTk4VDkrRWR6ZUxkTzUzQjU4QmJBUmIyK2h1dWNCWk8xTm1TTTZTd3BRd0hyOXEyMzN0TGJiNyt0Yzg4OVYrUEhqM2N5QTkwR1U5QzZ2ZmJhYTFWWFY2ZTllL2VxcEtSRVM1Y3UxY2FORy9YYjMvNVdWMXh4UmR6bm9kdGdDa3Ezeno3N3JDS1JpQjU4OEVHZGV1cXByc2I0aHFCMDYvc0NXaStwUTBORGc4TGhzT3RaQXFHaG9lSGd3dzBiTnZqKyt4dG91Ym01RHhoanBoM2pYZW9rTFplMHVMR3hjZEdtVFp2K0lVbDVlWG4zS3lEZHJsKy9YdmZlZTY5Njl1eXArKzY3ejlsZlRIUWJQejUzTzJYS2xDUCt1N1MwVkhmZGRaZG16cHlwaElRRWpSczNMcTd6MEczOCtOYnR0bTNibEorZnJ5dXV1RUlYWEhCQjNJNTdQQTd2MXVVY1h2K0JzZGJ1TmNaMDJMZHYzMUYvdUtLOXFhOXYrb0ZBYTYzN2EwSzFRMTgxdVRRV2k3M1MwTkR3U2xGUjBaNmp2SS96YmovKytHTk5uVHBWblRwMTBxT1BQdXIwNUhpNmRjdW5iZy9YdDI5ZnpadzVVNU1uVDlhQ0JRdml2b0RTclZ0Qjd2WjN2L3VkRGh3NG9FNmRPbW5ldkhuZmVIdERROFBCNTMvOTYxL0hiUzRwT04xNnZZQktxcGJVdGJhMk5oQS9XUllFdTNjM24zZXRXcGR6dEROZlNuclBXdnRTZFhYMWErWGw1ZC8xaDlwNXQ1czNiOVp2ZnZNYnBhYW1LajgvWDMzNjlIRXlSek82ZGNLN2JyL05XV2VkSlVtcXFxcUsrN0hwMWdrdnV0MjhlYk1rYWVIQ2hkLzY5c2JHUnMyZlAxOVMvQmZRb0hUcjlRSnFqUGxDMGptVmxaWE9MekliRkRVMU5jMFBnM1dMcHJacFZTd1crM0ZEUThPU29xS2lBOGY3UWE2N0xTNHUxdTIzMzY3azVHVE5temRQL2ZyMWkvc01YMGUzY2VWbHQwZnoyV2VmU1pKNjllb1Y5MlBUYlZ4NTFlMnhic3M5ZE9oUXA3ZmlERXEzWGkrZzF0cFBqREdYZlBiWlp4bzFhcFRyY1FKaHg0NGRraVJqekhhM2s3UjlCUVVGcjN5ZmozUFpiVWxKaVc2NzdUWWxKeWNyUHo4L0VMZW5rK2cybm56czlyMzMzbFBYcmwyL2NUSDZuVHQzYXRhc1daTGNYTUdCYnVQSHgyNkRLaWpkZXIyQVN2cGZxZWxFZEJmbXpKbHo4SEh6U2IySFB5ZEpNMmJNaU90TTVlWGxraVJyYlhGY0Q0d1Q0YXpiVzIrOVZUVTFOUm85ZXJSZWVPR0ZiMzJmZURjcjBhMG5uSFc3YmRzMnpaZ3hRMzM3OXRVNTU1eWpEaDA2cUtLaVFtdlhydFdCQXdjMGNlSkVYWDMxMVhHZmkyNjk0SFJQQ0tLZ2RPdjFBaHFMeFQ0TGg4TUh0L2w0VzdSbzBYYytGKzkvekV0S1NpUkoxdHFpdUI0WXg4MWx0enQzTnYwZmw1VXJWeDcxZlZ3c29IUWJmQzY3dmZUU1MxVlJVYUdDZ2dLOS8vNzdpa2FqNnR5NXM4NDc3enhkZDkxMTMzcDcyWGlnMitCenZTY0VVVkM2OVgwQjNSb09oN1Z0MnpaWmErTitDWmxqbmVQaGdyWDI0TDI4cmJVYkhZK0RvM0RaYmRDYWxlaldGeTY3UGZQTU16Vno1c3k0SGU5NDBLMGZYTzhKMzhibDM4TkI2dGJyZThGdjJyVHBNMnR0ZVZWVmxjckt5bHlQNDF4bFphWEt5OHRscmEyS1JDSjhSeDVRZEhza3V2VUQzUjZKYnYxQXQwY0tVcmRlTDZDU1pLMWRJa2wvKzl2ZlhJL2lYUE4zTmNZWXZoZ0JSN2VIMEswLzZQWVF1dlVIM1I0U3BHNjlYMEJEb2RCU1NWcTdkcTNyVVp4ci9ob1lZNWE1blFUZmhXNFBvVnQvME8waGRPc1B1ajBrU04xNnY0RFcxOWN2bDlTNFpzMGExZFcxMzV0UjdOKy9YKys4ODQ0a1JTVzk2bmdjZkFlNmJVSzNmcUhiSm5UckY3cHRFclJ1dlY5QWk0cUtLaVM5WGxkWHA3ZmVlc3YxT002c1dyVktlL2Jza2JWMnhmcjE2ejkzUFErT2pXNmIwSzFmNkxZSjNmcUZicHNFclZ2dkYxQkppa2FqVDB0cTEyRzkvdnJya3FSWUxQWmZqa2ZCY2FKYnV2VVIzZEt0aitnMmVOMjJpUVcwc2JIeFhVblZHelpzMEpZdFcxeVBFM2VscGFWYXZueTVyTFcxdTNidCt2WWJ6eUp3NkpadWZVUzNkT3NqdWcxZXQyMWlBUzBxS2pvUWk4WHVrNlRISDMvYzlUaHg5L1RUVHpjL3pOKytmZnQrbDdQZytORXQzZnFJYnVuV1IzUWJ2RzdieEFJcVNiRlk3QWxKMVN0V3JORG16WnRkanhNM3BhV2xldU9OTjJTdC9jZnUzYnRudTU0SEo0WnU2ZFpIZEV1M1BxTGJZSFhiWmhiUXdzTEN2Wkx1bGFRLy92R1BzdFk2bnFqMVdXdjE0SU1QTmo5K3ZMaTQrRXZISStFRTBTM2Qrb2h1NmRaSGRCdXNic091QjJoSmFXbHBrYVNrcEdzckt5dTdubmJhYVJvOGVMRHJrVnJWTysrOG93VUxGc2hhVzFKYlcvdlQydHJhUnRjejRjVFJMZDM2aUc3cDFrZDBHNXh1Mjh3cm9KSlVYRnhjYjYzOXBhVG9ZNDg5cG9xS0N0Y2p0WnFhbWhyTm1UTkgxdHFZcEg4Snlqa2RPSEYwQ3gvUkxYeEV0OEhScGw0QmxhU0tpb29kM2J0M1QydHNiQnhkVUZDZ0NSTW1LQ0Vod2ZWWUxhcWhvVUYzM25tblNrcEtaSXo1ejRLQ2dvZGN6NFNUUTdmd0VkM0NSM1FiREcxdUFaV2s5UFQwL3dtSHc1ZnMzTG16OTQ0ZE8zVFJSUmZKR09ONnJCYlJmRDdIdSsrK0swbUZOVFUxUHc3U1MrcjQvdWdXUHFKYitJaHUzV3VUQzJoMWRYVzBTNWN1YjRiRDRaOFdGeGVmR2dxRk5IVG9VTmRqdFlnWFgzeFI4K2ZQbDdXMnNxR2g0YUpQUC8yMHh2Vk1hQmwwQ3gvUkxYeEV0KzYxeVFWVWtxcXFxdloyNzk3OUEyUE1QNjlidHk3RkdPTjFYTlphTFZ5NFVBODg4SUNzdFh1TU1kZEVJcEZOcnVkQ3k2SmIrSWh1NFNPNmRhdk5McUNTVkZGUlVkR3RXN2Vsb1ZCbzR2cjE2MU1hR2hvMGJOZ3c3MTVtajhWaWV1YVpaL1RRUXcvSldydEgwalVGQlFYTFhNK0Yxa0czOEJIZHdrZDA2MDZiWGtBbHFiS3k4dThaR1JudlM1cTRjZVBHMUsxYnQycjA2TkZLU2tweVBkcHhxYXVyMDZ4WnMvVGNjODlKMHU1WUxIYjF4bzBibDdxZUM2MkxidUVqdW9XUDZOYU5OcitBU2swLzhkYXRXN2ZGb1ZCbzdQYnQyN3NzVzdaTWVYbDVTazlQZHozYU1aV1dsbXJLbENsYXRXcVZKSlZHbzlGeGtVaGtsZXU1RUI5MEN4L1JMWHhFdC9IWExoWlFTYXFzclB5L3RMUzBaNUtUazdOcmEydlBldlhWVnhXTHhaU1ZsUlc0eXk4ME5EVG9MMy81aTZaUG42NnFxaXBaYTVjZE9IRGdrazJiTnBXNG5nM3hSYmZ3RWQzQ1IzUWJYMzZkNU5BeVRGNWUzaFExM1k2clU1OCtmVFIxNmxTZGYvNzV6cy81c05acTllclYrdk9mLzZ5dFc3ZEswajVKOTIzWXNHRzJwSmpUNGVBYTNjSkhkQXNmMFcwY3RNY0ZWSktVbVpuWkp5a3A2U2xqekJoSkdqUm9rRzYvL1hhTkhEbFM0WEI4WHhpT3hXSmF0MjZkOHZQekZZbEVtcDllRVkxR2I0cEVJcC9HZFJnRUd0M0NSM1FMSDlGdDYycTNDMml6bkp5Y0NhRlFhSmFrWEVuS3lNalF6MzcyTTQwYk4wNWR1M1p0MVdQWDFOVG8zWGZmMVFzdnZLQ3lzakpKa3JYMkUwa3pDd29LWG03Vmc4TnJkQXNmMFMxOFJMZXRvOTB2b00zeTh2SitLbW1xcEpITnoyVm5aMnZNbURFYVBueTQrdmZ2ZjlMZjhVU2pVWldXbG1ydDJyVjY3NzMzVkZCUUlHdHQ4NXMzUktQUlJ5T1J5QUpKOXVpL0NuQUkzY0pIZEFzZjBXM0xZZ0g5bXR6YzNDSEdtQ21TcnBUVXBmbjVsSlFVWldWbEtTY25SNzE2OVZLM2J0M1VyVnMzZGV6WVVTa3BLVXBPVHBZeFJ2djM3MWQ5ZmIzMjdObWpxcW9xVlZkWHE3eThYSkZJUklXRmhkcTNiOS9CWTFscmE0MHhiMGFqMFljamtjaEhEajVkdEJGMEN4L1JMWHhFdHkyREJmVG9RdG5aMlJlR3crR0prczQzeHZ4UUozL1ZnS2lrWW12dENtUE1TeHMyYkhqdnErZUFsa0szOEJIZHdrZDBleEpZUUk5VFptWm14OFRFeEZIR21GR1MraHRqZWx0cmV4bGpUcEdVS3FtRG1yNmUrNnkxZFpLK05NYVVXMnZMSlpWSVdwMlVsTFJ5elpvMVg3cjdMTkRlMEMxOFJMZndFZDBDQUFBQUFBQUFBQUFBQUFBQUFBQUFBQUFBQUFBQUFBQUFBQUFBQUFBQUFBQUFBQUFBQUFBQUFBQUFBQUFBQUFBQUFBQUFBQUFBQUFBQUFBQUFBQUFBQUFBQUFBQUFBQUFBQUFBQUFBQUFBQUFBQUFBQUFBQUFBQUFBQUFBQUFBQUFBQUFBQUFBQUFBQUFBQUFBQUFBQUFBQUFBQUFBQUFBQWFDSC9EekY0SndabzFCcUJBQUFBQUVsRlRrU3VRbUNDIiwKCSJUaGVtZSIgOiAiIiwKCSJUeXBlIiA6ICJmbG93IiwKCSJWZXJzaW9uIiA6ICIiCn0K"/>
    </extobj>
  </extobjs>
</s:customData>
</file>

<file path=customXml/itemProps83.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1674</Words>
  <Application>WPS 演示</Application>
  <PresentationFormat>宽屏</PresentationFormat>
  <Paragraphs>238</Paragraphs>
  <Slides>22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微软雅黑</vt:lpstr>
      <vt:lpstr>Wingdings</vt:lpstr>
      <vt:lpstr>华光行楷_CNKI</vt:lpstr>
      <vt:lpstr>Times New Roman</vt:lpstr>
      <vt:lpstr>华文行楷</vt:lpstr>
      <vt:lpstr>Calibri</vt:lpstr>
      <vt:lpstr>Arial Unicode MS</vt:lpstr>
      <vt:lpstr>华文中宋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比尔</cp:lastModifiedBy>
  <cp:revision>262</cp:revision>
  <dcterms:created xsi:type="dcterms:W3CDTF">2019-06-19T02:08:00Z</dcterms:created>
  <dcterms:modified xsi:type="dcterms:W3CDTF">2021-12-22T13:36:52Z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54C10976A67542CD98318051D62C2042</vt:lpwstr>
  </property>
</Properties>
</file>