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Lst>
  <p:notesMasterIdLst>
    <p:notesMasterId r:id="rId58"/>
  </p:notesMasterIdLst>
  <p:sldIdLst>
    <p:sldId id="257" r:id="rId3"/>
    <p:sldId id="892" r:id="rId4"/>
    <p:sldId id="814" r:id="rId5"/>
    <p:sldId id="893" r:id="rId6"/>
    <p:sldId id="894" r:id="rId7"/>
    <p:sldId id="895" r:id="rId8"/>
    <p:sldId id="896" r:id="rId9"/>
    <p:sldId id="897" r:id="rId10"/>
    <p:sldId id="899" r:id="rId11"/>
    <p:sldId id="898" r:id="rId12"/>
    <p:sldId id="900" r:id="rId13"/>
    <p:sldId id="901" r:id="rId14"/>
    <p:sldId id="902" r:id="rId15"/>
    <p:sldId id="903" r:id="rId16"/>
    <p:sldId id="904" r:id="rId17"/>
    <p:sldId id="905" r:id="rId18"/>
    <p:sldId id="906" r:id="rId19"/>
    <p:sldId id="907" r:id="rId20"/>
    <p:sldId id="908" r:id="rId21"/>
    <p:sldId id="909" r:id="rId22"/>
    <p:sldId id="910" r:id="rId23"/>
    <p:sldId id="911" r:id="rId24"/>
    <p:sldId id="912" r:id="rId25"/>
    <p:sldId id="913" r:id="rId26"/>
    <p:sldId id="914" r:id="rId27"/>
    <p:sldId id="846" r:id="rId28"/>
    <p:sldId id="916" r:id="rId29"/>
    <p:sldId id="917" r:id="rId30"/>
    <p:sldId id="918" r:id="rId31"/>
    <p:sldId id="920" r:id="rId32"/>
    <p:sldId id="921" r:id="rId33"/>
    <p:sldId id="922" r:id="rId34"/>
    <p:sldId id="919" r:id="rId35"/>
    <p:sldId id="923" r:id="rId36"/>
    <p:sldId id="847" r:id="rId37"/>
    <p:sldId id="924" r:id="rId38"/>
    <p:sldId id="941" r:id="rId39"/>
    <p:sldId id="942" r:id="rId40"/>
    <p:sldId id="940" r:id="rId41"/>
    <p:sldId id="925" r:id="rId42"/>
    <p:sldId id="926" r:id="rId43"/>
    <p:sldId id="927" r:id="rId44"/>
    <p:sldId id="928" r:id="rId45"/>
    <p:sldId id="929" r:id="rId46"/>
    <p:sldId id="930" r:id="rId47"/>
    <p:sldId id="943" r:id="rId48"/>
    <p:sldId id="931" r:id="rId49"/>
    <p:sldId id="932" r:id="rId50"/>
    <p:sldId id="933" r:id="rId51"/>
    <p:sldId id="934" r:id="rId52"/>
    <p:sldId id="937" r:id="rId53"/>
    <p:sldId id="936" r:id="rId54"/>
    <p:sldId id="935" r:id="rId55"/>
    <p:sldId id="938" r:id="rId56"/>
    <p:sldId id="939"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0">
          <p15:clr>
            <a:srgbClr val="A4A3A4"/>
          </p15:clr>
        </p15:guide>
        <p15:guide id="2" orient="horz" pos="1822">
          <p15:clr>
            <a:srgbClr val="A4A3A4"/>
          </p15:clr>
        </p15:guide>
        <p15:guide id="3" orient="horz" pos="2340">
          <p15:clr>
            <a:srgbClr val="A4A3A4"/>
          </p15:clr>
        </p15:guide>
        <p15:guide id="4" pos="3804">
          <p15:clr>
            <a:srgbClr val="A4A3A4"/>
          </p15:clr>
        </p15:guide>
        <p15:guide id="5" pos="746">
          <p15:clr>
            <a:srgbClr val="A4A3A4"/>
          </p15:clr>
        </p15:guide>
        <p15:guide id="6" pos="6994">
          <p15:clr>
            <a:srgbClr val="A4A3A4"/>
          </p15:clr>
        </p15:guide>
        <p15:guide id="7" pos="878">
          <p15:clr>
            <a:srgbClr val="A4A3A4"/>
          </p15:clr>
        </p15:guide>
        <p15:guide id="8" pos="747">
          <p15:clr>
            <a:srgbClr val="A4A3A4"/>
          </p15:clr>
        </p15:guide>
        <p15:guide id="9" pos="6995">
          <p15:clr>
            <a:srgbClr val="A4A3A4"/>
          </p15:clr>
        </p15:guide>
        <p15:guide id="10" pos="87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启成" initials="张启成" lastIdx="1" clrIdx="0"/>
  <p:cmAuthor id="2" name="WJZ" initials="W" lastIdx="1" clrIdx="1">
    <p:extLst>
      <p:ext uri="{19B8F6BF-5375-455C-9EA6-DF929625EA0E}">
        <p15:presenceInfo xmlns:p15="http://schemas.microsoft.com/office/powerpoint/2012/main" userId="WJ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0066"/>
    <a:srgbClr val="ED7D31"/>
    <a:srgbClr val="2E75B6"/>
    <a:srgbClr val="FF9900"/>
    <a:srgbClr val="0070C0"/>
    <a:srgbClr val="FF3200"/>
    <a:srgbClr val="0099CC"/>
    <a:srgbClr val="00478B"/>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115" autoAdjust="0"/>
    <p:restoredTop sz="81477" autoAdjust="0"/>
  </p:normalViewPr>
  <p:slideViewPr>
    <p:cSldViewPr snapToGrid="0" showGuides="1">
      <p:cViewPr varScale="1">
        <p:scale>
          <a:sx n="54" d="100"/>
          <a:sy n="54" d="100"/>
        </p:scale>
        <p:origin x="464" y="76"/>
      </p:cViewPr>
      <p:guideLst>
        <p:guide orient="horz" pos="2110"/>
        <p:guide orient="horz" pos="1822"/>
        <p:guide orient="horz" pos="2340"/>
        <p:guide pos="3804"/>
        <p:guide pos="746"/>
        <p:guide pos="6994"/>
        <p:guide pos="878"/>
        <p:guide pos="747"/>
        <p:guide pos="6995"/>
        <p:guide pos="879"/>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 Id="rId4" Type="http://schemas.openxmlformats.org/officeDocument/2006/relationships/image" Target="../media/image1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B3321-9625-48D7-A91D-CD4FF8EA26CB}" type="datetimeFigureOut">
              <a:rPr lang="zh-CN" altLang="en-US" smtClean="0"/>
              <a:pPr/>
              <a:t>2020/9/24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41EC39-8C03-4A1B-8776-95A63998E423}" type="slidenum">
              <a:rPr lang="zh-CN" altLang="en-US" smtClean="0"/>
              <a:pPr/>
              <a:t>‹#›</a:t>
            </a:fld>
            <a:endParaRPr lang="zh-CN" altLang="en-US"/>
          </a:p>
        </p:txBody>
      </p:sp>
    </p:spTree>
    <p:extLst>
      <p:ext uri="{BB962C8B-B14F-4D97-AF65-F5344CB8AC3E}">
        <p14:creationId xmlns:p14="http://schemas.microsoft.com/office/powerpoint/2010/main" val="2912423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a:t>
            </a:fld>
            <a:endParaRPr lang="zh-CN" altLang="en-US"/>
          </a:p>
        </p:txBody>
      </p:sp>
    </p:spTree>
    <p:extLst>
      <p:ext uri="{BB962C8B-B14F-4D97-AF65-F5344CB8AC3E}">
        <p14:creationId xmlns:p14="http://schemas.microsoft.com/office/powerpoint/2010/main" val="1689717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10</a:t>
            </a:fld>
            <a:endParaRPr lang="zh-CN" altLang="en-US"/>
          </a:p>
        </p:txBody>
      </p:sp>
    </p:spTree>
    <p:extLst>
      <p:ext uri="{BB962C8B-B14F-4D97-AF65-F5344CB8AC3E}">
        <p14:creationId xmlns:p14="http://schemas.microsoft.com/office/powerpoint/2010/main" val="3334023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11</a:t>
            </a:fld>
            <a:endParaRPr lang="zh-CN" altLang="en-US"/>
          </a:p>
        </p:txBody>
      </p:sp>
    </p:spTree>
    <p:extLst>
      <p:ext uri="{BB962C8B-B14F-4D97-AF65-F5344CB8AC3E}">
        <p14:creationId xmlns:p14="http://schemas.microsoft.com/office/powerpoint/2010/main" val="1871123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12</a:t>
            </a:fld>
            <a:endParaRPr lang="zh-CN" altLang="en-US"/>
          </a:p>
        </p:txBody>
      </p:sp>
    </p:spTree>
    <p:extLst>
      <p:ext uri="{BB962C8B-B14F-4D97-AF65-F5344CB8AC3E}">
        <p14:creationId xmlns:p14="http://schemas.microsoft.com/office/powerpoint/2010/main" val="4048602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13</a:t>
            </a:fld>
            <a:endParaRPr lang="zh-CN" altLang="en-US"/>
          </a:p>
        </p:txBody>
      </p:sp>
    </p:spTree>
    <p:extLst>
      <p:ext uri="{BB962C8B-B14F-4D97-AF65-F5344CB8AC3E}">
        <p14:creationId xmlns:p14="http://schemas.microsoft.com/office/powerpoint/2010/main" val="933699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14</a:t>
            </a:fld>
            <a:endParaRPr lang="zh-CN" altLang="en-US"/>
          </a:p>
        </p:txBody>
      </p:sp>
    </p:spTree>
    <p:extLst>
      <p:ext uri="{BB962C8B-B14F-4D97-AF65-F5344CB8AC3E}">
        <p14:creationId xmlns:p14="http://schemas.microsoft.com/office/powerpoint/2010/main" val="4026943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15</a:t>
            </a:fld>
            <a:endParaRPr lang="zh-CN" altLang="en-US"/>
          </a:p>
        </p:txBody>
      </p:sp>
    </p:spTree>
    <p:extLst>
      <p:ext uri="{BB962C8B-B14F-4D97-AF65-F5344CB8AC3E}">
        <p14:creationId xmlns:p14="http://schemas.microsoft.com/office/powerpoint/2010/main" val="1088926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16</a:t>
            </a:fld>
            <a:endParaRPr lang="zh-CN" altLang="en-US"/>
          </a:p>
        </p:txBody>
      </p:sp>
    </p:spTree>
    <p:extLst>
      <p:ext uri="{BB962C8B-B14F-4D97-AF65-F5344CB8AC3E}">
        <p14:creationId xmlns:p14="http://schemas.microsoft.com/office/powerpoint/2010/main" val="1786359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17</a:t>
            </a:fld>
            <a:endParaRPr lang="zh-CN" altLang="en-US"/>
          </a:p>
        </p:txBody>
      </p:sp>
    </p:spTree>
    <p:extLst>
      <p:ext uri="{BB962C8B-B14F-4D97-AF65-F5344CB8AC3E}">
        <p14:creationId xmlns:p14="http://schemas.microsoft.com/office/powerpoint/2010/main" val="1893238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742950" lvl="1" indent="-285750">
              <a:spcBef>
                <a:spcPct val="20000"/>
              </a:spcBef>
              <a:buClr>
                <a:srgbClr val="FF0000"/>
              </a:buClr>
              <a:buFont typeface="Monotype Sorts" pitchFamily="2" charset="2"/>
              <a:buNone/>
              <a:defRPr/>
            </a:pPr>
            <a:r>
              <a:rPr kumimoji="1" lang="en-US" altLang="zh-CN" kern="0" dirty="0">
                <a:latin typeface="+mn-lt"/>
                <a:ea typeface="宋体" pitchFamily="2" charset="-122"/>
              </a:rPr>
              <a:t>MIPS</a:t>
            </a:r>
            <a:r>
              <a:rPr kumimoji="1" lang="zh-CN" altLang="en-US" kern="0" dirty="0">
                <a:latin typeface="+mn-lt"/>
                <a:ea typeface="宋体" pitchFamily="2" charset="-122"/>
              </a:rPr>
              <a:t>依赖于指令集，不同指令集的计算机不能比较</a:t>
            </a:r>
            <a:r>
              <a:rPr kumimoji="1" lang="en-US" altLang="zh-CN" kern="0" dirty="0">
                <a:latin typeface="+mn-lt"/>
                <a:ea typeface="宋体" pitchFamily="2" charset="-122"/>
              </a:rPr>
              <a:t>MIPS</a:t>
            </a:r>
          </a:p>
          <a:p>
            <a:pPr marL="457200" lvl="1" indent="0">
              <a:spcBef>
                <a:spcPct val="20000"/>
              </a:spcBef>
              <a:buClr>
                <a:srgbClr val="FF0000"/>
              </a:buClr>
              <a:buFont typeface="Monotype Sorts" pitchFamily="2" charset="2"/>
              <a:buNone/>
              <a:defRPr/>
            </a:pPr>
            <a:br>
              <a:rPr kumimoji="1" lang="en-US" altLang="zh-CN" kern="0" dirty="0">
                <a:latin typeface="+mn-lt"/>
                <a:ea typeface="宋体" pitchFamily="2" charset="-122"/>
              </a:rPr>
            </a:br>
            <a:r>
              <a:rPr kumimoji="1" lang="zh-CN" altLang="en-US" kern="0" dirty="0">
                <a:latin typeface="+mn-lt"/>
                <a:ea typeface="宋体" pitchFamily="2" charset="-122"/>
              </a:rPr>
              <a:t>同一计算机上的</a:t>
            </a:r>
            <a:r>
              <a:rPr kumimoji="1" lang="en-US" altLang="zh-CN" kern="0" dirty="0">
                <a:latin typeface="+mn-lt"/>
                <a:ea typeface="宋体" pitchFamily="2" charset="-122"/>
              </a:rPr>
              <a:t>MIPS</a:t>
            </a:r>
            <a:r>
              <a:rPr kumimoji="1" lang="zh-CN" altLang="en-US" kern="0" dirty="0">
                <a:latin typeface="+mn-lt"/>
                <a:ea typeface="宋体" pitchFamily="2" charset="-122"/>
              </a:rPr>
              <a:t>可能因程序而异</a:t>
            </a:r>
            <a:endParaRPr kumimoji="1" lang="en-US" altLang="zh-CN" kern="0" dirty="0">
              <a:latin typeface="+mn-lt"/>
              <a:ea typeface="宋体" pitchFamily="2" charset="-122"/>
            </a:endParaRPr>
          </a:p>
          <a:p>
            <a:pPr marL="457200" lvl="1" indent="0">
              <a:spcBef>
                <a:spcPct val="20000"/>
              </a:spcBef>
              <a:buClr>
                <a:srgbClr val="FF0000"/>
              </a:buClr>
              <a:buFont typeface="Monotype Sorts" pitchFamily="2" charset="2"/>
              <a:buNone/>
              <a:defRPr/>
            </a:pPr>
            <a:br>
              <a:rPr kumimoji="1" lang="en-US" altLang="zh-CN" kern="0" dirty="0">
                <a:latin typeface="+mn-lt"/>
                <a:ea typeface="宋体" pitchFamily="2" charset="-122"/>
              </a:rPr>
            </a:br>
            <a:r>
              <a:rPr kumimoji="1" lang="en-US" altLang="zh-CN" kern="0" dirty="0">
                <a:latin typeface="+mn-lt"/>
                <a:ea typeface="宋体" pitchFamily="2" charset="-122"/>
              </a:rPr>
              <a:t>MIPS</a:t>
            </a:r>
            <a:r>
              <a:rPr kumimoji="1" lang="zh-CN" altLang="en-US" kern="0" dirty="0">
                <a:latin typeface="+mn-lt"/>
                <a:ea typeface="宋体" pitchFamily="2" charset="-122"/>
              </a:rPr>
              <a:t>可能与性能相反</a:t>
            </a:r>
            <a:endParaRPr kumimoji="1" lang="en-US" altLang="zh-CN" kern="0" dirty="0">
              <a:latin typeface="+mn-lt"/>
              <a:ea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18</a:t>
            </a:fld>
            <a:endParaRPr lang="zh-CN" altLang="en-US"/>
          </a:p>
        </p:txBody>
      </p:sp>
    </p:spTree>
    <p:extLst>
      <p:ext uri="{BB962C8B-B14F-4D97-AF65-F5344CB8AC3E}">
        <p14:creationId xmlns:p14="http://schemas.microsoft.com/office/powerpoint/2010/main" val="3813251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19</a:t>
            </a:fld>
            <a:endParaRPr lang="zh-CN" altLang="en-US"/>
          </a:p>
        </p:txBody>
      </p:sp>
    </p:spTree>
    <p:extLst>
      <p:ext uri="{BB962C8B-B14F-4D97-AF65-F5344CB8AC3E}">
        <p14:creationId xmlns:p14="http://schemas.microsoft.com/office/powerpoint/2010/main" val="4045713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a:t>
            </a:fld>
            <a:endParaRPr lang="zh-CN" altLang="en-US"/>
          </a:p>
        </p:txBody>
      </p:sp>
    </p:spTree>
    <p:extLst>
      <p:ext uri="{BB962C8B-B14F-4D97-AF65-F5344CB8AC3E}">
        <p14:creationId xmlns:p14="http://schemas.microsoft.com/office/powerpoint/2010/main" val="34530872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20</a:t>
            </a:fld>
            <a:endParaRPr lang="zh-CN" altLang="en-US"/>
          </a:p>
        </p:txBody>
      </p:sp>
    </p:spTree>
    <p:extLst>
      <p:ext uri="{BB962C8B-B14F-4D97-AF65-F5344CB8AC3E}">
        <p14:creationId xmlns:p14="http://schemas.microsoft.com/office/powerpoint/2010/main" val="733642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21</a:t>
            </a:fld>
            <a:endParaRPr lang="zh-CN" altLang="en-US"/>
          </a:p>
        </p:txBody>
      </p:sp>
    </p:spTree>
    <p:extLst>
      <p:ext uri="{BB962C8B-B14F-4D97-AF65-F5344CB8AC3E}">
        <p14:creationId xmlns:p14="http://schemas.microsoft.com/office/powerpoint/2010/main" val="4017165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22</a:t>
            </a:fld>
            <a:endParaRPr lang="zh-CN" altLang="en-US"/>
          </a:p>
        </p:txBody>
      </p:sp>
    </p:spTree>
    <p:extLst>
      <p:ext uri="{BB962C8B-B14F-4D97-AF65-F5344CB8AC3E}">
        <p14:creationId xmlns:p14="http://schemas.microsoft.com/office/powerpoint/2010/main" val="2657663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23</a:t>
            </a:fld>
            <a:endParaRPr lang="zh-CN" altLang="en-US"/>
          </a:p>
        </p:txBody>
      </p:sp>
    </p:spTree>
    <p:extLst>
      <p:ext uri="{BB962C8B-B14F-4D97-AF65-F5344CB8AC3E}">
        <p14:creationId xmlns:p14="http://schemas.microsoft.com/office/powerpoint/2010/main" val="19941259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24</a:t>
            </a:fld>
            <a:endParaRPr lang="zh-CN" altLang="en-US"/>
          </a:p>
        </p:txBody>
      </p:sp>
    </p:spTree>
    <p:extLst>
      <p:ext uri="{BB962C8B-B14F-4D97-AF65-F5344CB8AC3E}">
        <p14:creationId xmlns:p14="http://schemas.microsoft.com/office/powerpoint/2010/main" val="24791255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25</a:t>
            </a:fld>
            <a:endParaRPr lang="zh-CN" altLang="en-US"/>
          </a:p>
        </p:txBody>
      </p:sp>
    </p:spTree>
    <p:extLst>
      <p:ext uri="{BB962C8B-B14F-4D97-AF65-F5344CB8AC3E}">
        <p14:creationId xmlns:p14="http://schemas.microsoft.com/office/powerpoint/2010/main" val="6472502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26</a:t>
            </a:fld>
            <a:endParaRPr lang="zh-CN" altLang="en-US"/>
          </a:p>
        </p:txBody>
      </p:sp>
    </p:spTree>
    <p:extLst>
      <p:ext uri="{BB962C8B-B14F-4D97-AF65-F5344CB8AC3E}">
        <p14:creationId xmlns:p14="http://schemas.microsoft.com/office/powerpoint/2010/main" val="13688346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27</a:t>
            </a:fld>
            <a:endParaRPr lang="zh-CN" altLang="en-US"/>
          </a:p>
        </p:txBody>
      </p:sp>
    </p:spTree>
    <p:extLst>
      <p:ext uri="{BB962C8B-B14F-4D97-AF65-F5344CB8AC3E}">
        <p14:creationId xmlns:p14="http://schemas.microsoft.com/office/powerpoint/2010/main" val="20305668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28</a:t>
            </a:fld>
            <a:endParaRPr lang="zh-CN" altLang="en-US"/>
          </a:p>
        </p:txBody>
      </p:sp>
    </p:spTree>
    <p:extLst>
      <p:ext uri="{BB962C8B-B14F-4D97-AF65-F5344CB8AC3E}">
        <p14:creationId xmlns:p14="http://schemas.microsoft.com/office/powerpoint/2010/main" val="29517403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29</a:t>
            </a:fld>
            <a:endParaRPr lang="zh-CN" altLang="en-US"/>
          </a:p>
        </p:txBody>
      </p:sp>
    </p:spTree>
    <p:extLst>
      <p:ext uri="{BB962C8B-B14F-4D97-AF65-F5344CB8AC3E}">
        <p14:creationId xmlns:p14="http://schemas.microsoft.com/office/powerpoint/2010/main" val="2170127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a:t>
            </a:fld>
            <a:endParaRPr lang="zh-CN" altLang="en-US"/>
          </a:p>
        </p:txBody>
      </p:sp>
    </p:spTree>
    <p:extLst>
      <p:ext uri="{BB962C8B-B14F-4D97-AF65-F5344CB8AC3E}">
        <p14:creationId xmlns:p14="http://schemas.microsoft.com/office/powerpoint/2010/main" val="25300323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30</a:t>
            </a:fld>
            <a:endParaRPr lang="zh-CN" altLang="en-US"/>
          </a:p>
        </p:txBody>
      </p:sp>
    </p:spTree>
    <p:extLst>
      <p:ext uri="{BB962C8B-B14F-4D97-AF65-F5344CB8AC3E}">
        <p14:creationId xmlns:p14="http://schemas.microsoft.com/office/powerpoint/2010/main" val="21227232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31</a:t>
            </a:fld>
            <a:endParaRPr lang="zh-CN" altLang="en-US"/>
          </a:p>
        </p:txBody>
      </p:sp>
    </p:spTree>
    <p:extLst>
      <p:ext uri="{BB962C8B-B14F-4D97-AF65-F5344CB8AC3E}">
        <p14:creationId xmlns:p14="http://schemas.microsoft.com/office/powerpoint/2010/main" val="18719443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32</a:t>
            </a:fld>
            <a:endParaRPr lang="zh-CN" altLang="en-US"/>
          </a:p>
        </p:txBody>
      </p:sp>
    </p:spTree>
    <p:extLst>
      <p:ext uri="{BB962C8B-B14F-4D97-AF65-F5344CB8AC3E}">
        <p14:creationId xmlns:p14="http://schemas.microsoft.com/office/powerpoint/2010/main" val="42818954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33</a:t>
            </a:fld>
            <a:endParaRPr lang="zh-CN" altLang="en-US"/>
          </a:p>
        </p:txBody>
      </p:sp>
    </p:spTree>
    <p:extLst>
      <p:ext uri="{BB962C8B-B14F-4D97-AF65-F5344CB8AC3E}">
        <p14:creationId xmlns:p14="http://schemas.microsoft.com/office/powerpoint/2010/main" val="24648342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34</a:t>
            </a:fld>
            <a:endParaRPr lang="zh-CN" altLang="en-US"/>
          </a:p>
        </p:txBody>
      </p:sp>
    </p:spTree>
    <p:extLst>
      <p:ext uri="{BB962C8B-B14F-4D97-AF65-F5344CB8AC3E}">
        <p14:creationId xmlns:p14="http://schemas.microsoft.com/office/powerpoint/2010/main" val="21701940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35</a:t>
            </a:fld>
            <a:endParaRPr lang="zh-CN" altLang="en-US"/>
          </a:p>
        </p:txBody>
      </p:sp>
    </p:spTree>
    <p:extLst>
      <p:ext uri="{BB962C8B-B14F-4D97-AF65-F5344CB8AC3E}">
        <p14:creationId xmlns:p14="http://schemas.microsoft.com/office/powerpoint/2010/main" val="36071164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36</a:t>
            </a:fld>
            <a:endParaRPr lang="zh-CN" altLang="en-US"/>
          </a:p>
        </p:txBody>
      </p:sp>
    </p:spTree>
    <p:extLst>
      <p:ext uri="{BB962C8B-B14F-4D97-AF65-F5344CB8AC3E}">
        <p14:creationId xmlns:p14="http://schemas.microsoft.com/office/powerpoint/2010/main" val="14814206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37</a:t>
            </a:fld>
            <a:endParaRPr lang="zh-CN" altLang="en-US"/>
          </a:p>
        </p:txBody>
      </p:sp>
    </p:spTree>
    <p:extLst>
      <p:ext uri="{BB962C8B-B14F-4D97-AF65-F5344CB8AC3E}">
        <p14:creationId xmlns:p14="http://schemas.microsoft.com/office/powerpoint/2010/main" val="3269002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38</a:t>
            </a:fld>
            <a:endParaRPr lang="zh-CN" altLang="en-US"/>
          </a:p>
        </p:txBody>
      </p:sp>
    </p:spTree>
    <p:extLst>
      <p:ext uri="{BB962C8B-B14F-4D97-AF65-F5344CB8AC3E}">
        <p14:creationId xmlns:p14="http://schemas.microsoft.com/office/powerpoint/2010/main" val="4172679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39</a:t>
            </a:fld>
            <a:endParaRPr lang="zh-CN" altLang="en-US"/>
          </a:p>
        </p:txBody>
      </p:sp>
    </p:spTree>
    <p:extLst>
      <p:ext uri="{BB962C8B-B14F-4D97-AF65-F5344CB8AC3E}">
        <p14:creationId xmlns:p14="http://schemas.microsoft.com/office/powerpoint/2010/main" val="2635625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a:t>
            </a:fld>
            <a:endParaRPr lang="zh-CN" altLang="en-US"/>
          </a:p>
        </p:txBody>
      </p:sp>
    </p:spTree>
    <p:extLst>
      <p:ext uri="{BB962C8B-B14F-4D97-AF65-F5344CB8AC3E}">
        <p14:creationId xmlns:p14="http://schemas.microsoft.com/office/powerpoint/2010/main" val="40882462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40</a:t>
            </a:fld>
            <a:endParaRPr lang="zh-CN" altLang="en-US"/>
          </a:p>
        </p:txBody>
      </p:sp>
    </p:spTree>
    <p:extLst>
      <p:ext uri="{BB962C8B-B14F-4D97-AF65-F5344CB8AC3E}">
        <p14:creationId xmlns:p14="http://schemas.microsoft.com/office/powerpoint/2010/main" val="42536888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41</a:t>
            </a:fld>
            <a:endParaRPr lang="zh-CN" altLang="en-US"/>
          </a:p>
        </p:txBody>
      </p:sp>
    </p:spTree>
    <p:extLst>
      <p:ext uri="{BB962C8B-B14F-4D97-AF65-F5344CB8AC3E}">
        <p14:creationId xmlns:p14="http://schemas.microsoft.com/office/powerpoint/2010/main" val="7225493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42</a:t>
            </a:fld>
            <a:endParaRPr lang="zh-CN" altLang="en-US"/>
          </a:p>
        </p:txBody>
      </p:sp>
    </p:spTree>
    <p:extLst>
      <p:ext uri="{BB962C8B-B14F-4D97-AF65-F5344CB8AC3E}">
        <p14:creationId xmlns:p14="http://schemas.microsoft.com/office/powerpoint/2010/main" val="13277925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800" b="0" i="0" u="none" strike="noStrike" baseline="0" dirty="0" err="1">
                <a:solidFill>
                  <a:srgbClr val="2D2D2D"/>
                </a:solidFill>
                <a:latin typeface="HiddenHorzOCR"/>
              </a:rPr>
              <a:t>SPECratio</a:t>
            </a:r>
            <a:r>
              <a:rPr lang="en-US" altLang="zh-CN" sz="1800" b="0" i="0" u="none" strike="noStrike" baseline="0" dirty="0">
                <a:solidFill>
                  <a:srgbClr val="2D2D2D"/>
                </a:solidFill>
                <a:latin typeface="HiddenHorzOCR"/>
              </a:rPr>
              <a:t> </a:t>
            </a:r>
            <a:r>
              <a:rPr lang="zh-CN" altLang="en-US" sz="1800" b="0" i="0" u="none" strike="noStrike" baseline="0" dirty="0">
                <a:solidFill>
                  <a:srgbClr val="2D2D2D"/>
                </a:solidFill>
                <a:latin typeface="HiddenHorzOCR"/>
              </a:rPr>
              <a:t>值越大，表示性能越快</a:t>
            </a:r>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43</a:t>
            </a:fld>
            <a:endParaRPr lang="zh-CN" altLang="en-US"/>
          </a:p>
        </p:txBody>
      </p:sp>
    </p:spTree>
    <p:extLst>
      <p:ext uri="{BB962C8B-B14F-4D97-AF65-F5344CB8AC3E}">
        <p14:creationId xmlns:p14="http://schemas.microsoft.com/office/powerpoint/2010/main" val="19522947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44</a:t>
            </a:fld>
            <a:endParaRPr lang="zh-CN" altLang="en-US"/>
          </a:p>
        </p:txBody>
      </p:sp>
    </p:spTree>
    <p:extLst>
      <p:ext uri="{BB962C8B-B14F-4D97-AF65-F5344CB8AC3E}">
        <p14:creationId xmlns:p14="http://schemas.microsoft.com/office/powerpoint/2010/main" val="197731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45</a:t>
            </a:fld>
            <a:endParaRPr lang="zh-CN" altLang="en-US"/>
          </a:p>
        </p:txBody>
      </p:sp>
    </p:spTree>
    <p:extLst>
      <p:ext uri="{BB962C8B-B14F-4D97-AF65-F5344CB8AC3E}">
        <p14:creationId xmlns:p14="http://schemas.microsoft.com/office/powerpoint/2010/main" val="2287719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46</a:t>
            </a:fld>
            <a:endParaRPr lang="zh-CN" altLang="en-US"/>
          </a:p>
        </p:txBody>
      </p:sp>
    </p:spTree>
    <p:extLst>
      <p:ext uri="{BB962C8B-B14F-4D97-AF65-F5344CB8AC3E}">
        <p14:creationId xmlns:p14="http://schemas.microsoft.com/office/powerpoint/2010/main" val="26078966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47</a:t>
            </a:fld>
            <a:endParaRPr lang="zh-CN" altLang="en-US"/>
          </a:p>
        </p:txBody>
      </p:sp>
    </p:spTree>
    <p:extLst>
      <p:ext uri="{BB962C8B-B14F-4D97-AF65-F5344CB8AC3E}">
        <p14:creationId xmlns:p14="http://schemas.microsoft.com/office/powerpoint/2010/main" val="14388763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48</a:t>
            </a:fld>
            <a:endParaRPr lang="zh-CN" altLang="en-US"/>
          </a:p>
        </p:txBody>
      </p:sp>
    </p:spTree>
    <p:extLst>
      <p:ext uri="{BB962C8B-B14F-4D97-AF65-F5344CB8AC3E}">
        <p14:creationId xmlns:p14="http://schemas.microsoft.com/office/powerpoint/2010/main" val="33764960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49</a:t>
            </a:fld>
            <a:endParaRPr lang="zh-CN" altLang="en-US"/>
          </a:p>
        </p:txBody>
      </p:sp>
    </p:spTree>
    <p:extLst>
      <p:ext uri="{BB962C8B-B14F-4D97-AF65-F5344CB8AC3E}">
        <p14:creationId xmlns:p14="http://schemas.microsoft.com/office/powerpoint/2010/main" val="2412205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5</a:t>
            </a:fld>
            <a:endParaRPr lang="zh-CN" altLang="en-US"/>
          </a:p>
        </p:txBody>
      </p:sp>
    </p:spTree>
    <p:extLst>
      <p:ext uri="{BB962C8B-B14F-4D97-AF65-F5344CB8AC3E}">
        <p14:creationId xmlns:p14="http://schemas.microsoft.com/office/powerpoint/2010/main" val="30359517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50</a:t>
            </a:fld>
            <a:endParaRPr lang="zh-CN" altLang="en-US"/>
          </a:p>
        </p:txBody>
      </p:sp>
    </p:spTree>
    <p:extLst>
      <p:ext uri="{BB962C8B-B14F-4D97-AF65-F5344CB8AC3E}">
        <p14:creationId xmlns:p14="http://schemas.microsoft.com/office/powerpoint/2010/main" val="37338291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51</a:t>
            </a:fld>
            <a:endParaRPr lang="zh-CN" altLang="en-US"/>
          </a:p>
        </p:txBody>
      </p:sp>
    </p:spTree>
    <p:extLst>
      <p:ext uri="{BB962C8B-B14F-4D97-AF65-F5344CB8AC3E}">
        <p14:creationId xmlns:p14="http://schemas.microsoft.com/office/powerpoint/2010/main" val="18962397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52</a:t>
            </a:fld>
            <a:endParaRPr lang="zh-CN" altLang="en-US"/>
          </a:p>
        </p:txBody>
      </p:sp>
    </p:spTree>
    <p:extLst>
      <p:ext uri="{BB962C8B-B14F-4D97-AF65-F5344CB8AC3E}">
        <p14:creationId xmlns:p14="http://schemas.microsoft.com/office/powerpoint/2010/main" val="23140343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53</a:t>
            </a:fld>
            <a:endParaRPr lang="zh-CN" altLang="en-US"/>
          </a:p>
        </p:txBody>
      </p:sp>
    </p:spTree>
    <p:extLst>
      <p:ext uri="{BB962C8B-B14F-4D97-AF65-F5344CB8AC3E}">
        <p14:creationId xmlns:p14="http://schemas.microsoft.com/office/powerpoint/2010/main" val="38463097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54</a:t>
            </a:fld>
            <a:endParaRPr lang="zh-CN" altLang="en-US"/>
          </a:p>
        </p:txBody>
      </p:sp>
    </p:spTree>
    <p:extLst>
      <p:ext uri="{BB962C8B-B14F-4D97-AF65-F5344CB8AC3E}">
        <p14:creationId xmlns:p14="http://schemas.microsoft.com/office/powerpoint/2010/main" val="2938564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55</a:t>
            </a:fld>
            <a:endParaRPr lang="zh-CN" altLang="en-US"/>
          </a:p>
        </p:txBody>
      </p:sp>
    </p:spTree>
    <p:extLst>
      <p:ext uri="{BB962C8B-B14F-4D97-AF65-F5344CB8AC3E}">
        <p14:creationId xmlns:p14="http://schemas.microsoft.com/office/powerpoint/2010/main" val="2968628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6</a:t>
            </a:fld>
            <a:endParaRPr lang="zh-CN" altLang="en-US"/>
          </a:p>
        </p:txBody>
      </p:sp>
    </p:spTree>
    <p:extLst>
      <p:ext uri="{BB962C8B-B14F-4D97-AF65-F5344CB8AC3E}">
        <p14:creationId xmlns:p14="http://schemas.microsoft.com/office/powerpoint/2010/main" val="3789164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7</a:t>
            </a:fld>
            <a:endParaRPr lang="zh-CN" altLang="en-US"/>
          </a:p>
        </p:txBody>
      </p:sp>
    </p:spTree>
    <p:extLst>
      <p:ext uri="{BB962C8B-B14F-4D97-AF65-F5344CB8AC3E}">
        <p14:creationId xmlns:p14="http://schemas.microsoft.com/office/powerpoint/2010/main" val="862258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8</a:t>
            </a:fld>
            <a:endParaRPr lang="zh-CN" altLang="en-US"/>
          </a:p>
        </p:txBody>
      </p:sp>
    </p:spTree>
    <p:extLst>
      <p:ext uri="{BB962C8B-B14F-4D97-AF65-F5344CB8AC3E}">
        <p14:creationId xmlns:p14="http://schemas.microsoft.com/office/powerpoint/2010/main" val="314259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pPr/>
              <a:t>9</a:t>
            </a:fld>
            <a:endParaRPr lang="zh-CN" altLang="en-US"/>
          </a:p>
        </p:txBody>
      </p:sp>
    </p:spTree>
    <p:extLst>
      <p:ext uri="{BB962C8B-B14F-4D97-AF65-F5344CB8AC3E}">
        <p14:creationId xmlns:p14="http://schemas.microsoft.com/office/powerpoint/2010/main" val="19950257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起始">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b="7397"/>
          <a:stretch>
            <a:fillRect/>
          </a:stretch>
        </p:blipFill>
        <p:spPr>
          <a:xfrm>
            <a:off x="-1963" y="0"/>
            <a:ext cx="12193963" cy="6858000"/>
          </a:xfrm>
          <a:prstGeom prst="rect">
            <a:avLst/>
          </a:prstGeom>
        </p:spPr>
      </p:pic>
      <p:sp>
        <p:nvSpPr>
          <p:cNvPr id="8" name="矩形 7"/>
          <p:cNvSpPr/>
          <p:nvPr userDrawn="1"/>
        </p:nvSpPr>
        <p:spPr>
          <a:xfrm>
            <a:off x="1838669" y="-827351"/>
            <a:ext cx="8512703" cy="8512702"/>
          </a:xfrm>
          <a:prstGeom prst="rect">
            <a:avLst/>
          </a:prstGeom>
          <a:blipFill dpi="0" rotWithShape="1">
            <a:blip r:embed="rId3" cstate="print">
              <a:alphaModFix amt="41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7" name="矩形 6"/>
          <p:cNvSpPr/>
          <p:nvPr userDrawn="1"/>
        </p:nvSpPr>
        <p:spPr>
          <a:xfrm>
            <a:off x="0" y="0"/>
            <a:ext cx="12192000" cy="6858000"/>
          </a:xfrm>
          <a:prstGeom prst="rect">
            <a:avLst/>
          </a:prstGeom>
          <a:gradFill flip="none" rotWithShape="1">
            <a:gsLst>
              <a:gs pos="54000">
                <a:schemeClr val="bg1">
                  <a:alpha val="55000"/>
                </a:schemeClr>
              </a:gs>
              <a:gs pos="0">
                <a:schemeClr val="bg1">
                  <a:alpha val="15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177959-C031-4A43-A33E-C1E21AD403F6}" type="datetimeFigureOut">
              <a:rPr lang="zh-CN" altLang="en-US" smtClean="0"/>
              <a:pPr/>
              <a:t>2020/9/24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A292A7-489F-4829-8D83-37348628AE3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2"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177959-C031-4A43-A33E-C1E21AD403F6}" type="datetimeFigureOut">
              <a:rPr lang="zh-CN" altLang="en-US" smtClean="0"/>
              <a:pPr/>
              <a:t>2020/9/24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A292A7-489F-4829-8D83-37348628AE33}"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23FF728-F7E0-4A72-8D4E-63CE94987A7E}" type="datetimeFigureOut">
              <a:rPr lang="zh-CN" altLang="en-US" smtClean="0"/>
              <a:pPr/>
              <a:t>2020/9/24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ABA997-7E56-47AF-9487-CD39886ECA47}"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B177959-C031-4A43-A33E-C1E21AD403F6}" type="datetimeFigureOut">
              <a:rPr lang="zh-CN" altLang="en-US" smtClean="0"/>
              <a:pPr/>
              <a:t>2020/9/24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9A292A7-489F-4829-8D83-37348628AE33}"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cxnSp>
        <p:nvCxnSpPr>
          <p:cNvPr id="10" name="直接连接符 9"/>
          <p:cNvCxnSpPr/>
          <p:nvPr userDrawn="1"/>
        </p:nvCxnSpPr>
        <p:spPr>
          <a:xfrm>
            <a:off x="2552701"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4191001"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5829301"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7448551"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sz="quarter" idx="10" hasCustomPrompt="1"/>
          </p:nvPr>
        </p:nvSpPr>
        <p:spPr>
          <a:xfrm>
            <a:off x="3805633" y="379640"/>
            <a:ext cx="4136571" cy="362404"/>
          </a:xfrm>
          <a:prstGeom prst="rect">
            <a:avLst/>
          </a:prstGeom>
        </p:spPr>
        <p:txBody>
          <a:bodyPr/>
          <a:lstStyle>
            <a:lvl1pPr marL="0" indent="0">
              <a:buNone/>
              <a:defRPr sz="2400" b="1" baseline="0"/>
            </a:lvl1pPr>
          </a:lstStyle>
          <a:p>
            <a:pPr lvl="0"/>
            <a:r>
              <a:rPr lang="zh-CN" altLang="en-US" dirty="0"/>
              <a:t>点击此处添加标题 </a:t>
            </a:r>
            <a:r>
              <a:rPr lang="en-US" altLang="zh-CN" dirty="0"/>
              <a:t>TITLE HERE </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452663" y="2214555"/>
            <a:ext cx="6929487" cy="1000124"/>
          </a:xfrm>
          <a:prstGeom prst="rect">
            <a:avLst/>
          </a:prstGeom>
        </p:spPr>
        <p:txBody>
          <a:bodyPr lIns="68579" tIns="34289" rIns="68579" bIns="34289"/>
          <a:lstStyle>
            <a:lvl1pPr algn="l">
              <a:defRPr/>
            </a:lvl1pPr>
          </a:lstStyle>
          <a:p>
            <a:r>
              <a:rPr lang="zh-CN" altLang="en-US" dirty="0"/>
              <a:t>单击此处编辑母版标题样式</a:t>
            </a:r>
          </a:p>
        </p:txBody>
      </p:sp>
      <p:grpSp>
        <p:nvGrpSpPr>
          <p:cNvPr id="5" name="组合 4"/>
          <p:cNvGrpSpPr/>
          <p:nvPr userDrawn="1"/>
        </p:nvGrpSpPr>
        <p:grpSpPr>
          <a:xfrm>
            <a:off x="-22224" y="5169001"/>
            <a:ext cx="12214224" cy="1706972"/>
            <a:chOff x="-16668" y="3876750"/>
            <a:chExt cx="9160668" cy="1280229"/>
          </a:xfrm>
        </p:grpSpPr>
        <p:sp>
          <p:nvSpPr>
            <p:cNvPr id="6" name="矩形 5"/>
            <p:cNvSpPr/>
            <p:nvPr userDrawn="1"/>
          </p:nvSpPr>
          <p:spPr>
            <a:xfrm>
              <a:off x="-16668" y="3876750"/>
              <a:ext cx="9160667" cy="1280229"/>
            </a:xfrm>
            <a:prstGeom prst="rect">
              <a:avLst/>
            </a:prstGeom>
            <a:solidFill>
              <a:srgbClr val="1F497D"/>
            </a:solidFill>
            <a:ln w="38100" cap="flat" cmpd="sng" algn="ctr">
              <a:solidFill>
                <a:sysClr val="window" lastClr="FFFFFF"/>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5390921" y="3906000"/>
              <a:ext cx="2061079" cy="1247113"/>
            </a:xfrm>
            <a:prstGeom prst="rect">
              <a:avLst/>
            </a:prstGeom>
            <a:ln w="38100">
              <a:solidFill>
                <a:sysClr val="window" lastClr="FFFFFF"/>
              </a:solidFill>
            </a:ln>
          </p:spPr>
        </p:pic>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a:fillRect/>
            </a:stretch>
          </p:blipFill>
          <p:spPr>
            <a:xfrm>
              <a:off x="1647001" y="3905491"/>
              <a:ext cx="2025000" cy="1239993"/>
            </a:xfrm>
            <a:prstGeom prst="rect">
              <a:avLst/>
            </a:prstGeom>
            <a:ln w="38100">
              <a:solidFill>
                <a:sysClr val="window" lastClr="FFFFFF"/>
              </a:solidFill>
            </a:ln>
          </p:spPr>
        </p:pic>
        <p:cxnSp>
          <p:nvCxnSpPr>
            <p:cNvPr id="9" name="直接连接符 8"/>
            <p:cNvCxnSpPr/>
            <p:nvPr userDrawn="1"/>
          </p:nvCxnSpPr>
          <p:spPr bwMode="auto">
            <a:xfrm>
              <a:off x="-4751" y="3876750"/>
              <a:ext cx="9148751" cy="0"/>
            </a:xfrm>
            <a:prstGeom prst="line">
              <a:avLst/>
            </a:prstGeom>
            <a:noFill/>
            <a:ln w="127000" cap="flat" cmpd="sng" algn="ctr">
              <a:solidFill>
                <a:schemeClr val="bg1"/>
              </a:solidFill>
              <a:prstDash val="solid"/>
              <a:round/>
              <a:headEnd type="none" w="med" len="med"/>
              <a:tailEnd type="none" w="med" len="med"/>
            </a:ln>
            <a:effectLst/>
          </p:spPr>
        </p:cxnSp>
      </p:grpSp>
    </p:spTree>
    <p:extLst>
      <p:ext uri="{BB962C8B-B14F-4D97-AF65-F5344CB8AC3E}">
        <p14:creationId xmlns:p14="http://schemas.microsoft.com/office/powerpoint/2010/main" val="216322144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996000" y="2289001"/>
            <a:ext cx="10515600" cy="1325033"/>
          </a:xfrm>
          <a:prstGeom prst="rect">
            <a:avLst/>
          </a:prstGeom>
        </p:spPr>
        <p:txBody>
          <a:bodyPr/>
          <a:lstStyle>
            <a:lvl1pPr algn="l">
              <a:defRPr/>
            </a:lvl1pPr>
          </a:lstStyle>
          <a:p>
            <a:r>
              <a:rPr lang="zh-CN" altLang="en-US"/>
              <a:t>单击此处编辑母版标题样式</a:t>
            </a:r>
          </a:p>
        </p:txBody>
      </p:sp>
      <p:sp>
        <p:nvSpPr>
          <p:cNvPr id="3" name="矩形 2"/>
          <p:cNvSpPr/>
          <p:nvPr userDrawn="1"/>
        </p:nvSpPr>
        <p:spPr>
          <a:xfrm>
            <a:off x="0" y="6606301"/>
            <a:ext cx="2118851" cy="251699"/>
          </a:xfrm>
          <a:prstGeom prst="rect">
            <a:avLst/>
          </a:prstGeom>
          <a:solidFill>
            <a:srgbClr val="1F497D"/>
          </a:solidFill>
          <a:ln w="12700" cap="flat" cmpd="sng" algn="ctr">
            <a:no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矩形 3"/>
          <p:cNvSpPr/>
          <p:nvPr userDrawn="1"/>
        </p:nvSpPr>
        <p:spPr>
          <a:xfrm>
            <a:off x="4919070" y="6606301"/>
            <a:ext cx="2191676" cy="251700"/>
          </a:xfrm>
          <a:prstGeom prst="rect">
            <a:avLst/>
          </a:prstGeom>
          <a:solidFill>
            <a:srgbClr val="1F497D"/>
          </a:solidFill>
          <a:ln w="12700" cap="flat" cmpd="sng" algn="ctr">
            <a:no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p:cNvSpPr/>
          <p:nvPr userDrawn="1"/>
        </p:nvSpPr>
        <p:spPr>
          <a:xfrm>
            <a:off x="9850219" y="6606301"/>
            <a:ext cx="2363255" cy="251699"/>
          </a:xfrm>
          <a:prstGeom prst="rect">
            <a:avLst/>
          </a:prstGeom>
          <a:solidFill>
            <a:srgbClr val="1F497D"/>
          </a:solidFill>
          <a:ln w="12700" cap="flat" cmpd="sng" algn="ctr">
            <a:no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矩形 5"/>
          <p:cNvSpPr/>
          <p:nvPr userDrawn="1"/>
        </p:nvSpPr>
        <p:spPr>
          <a:xfrm>
            <a:off x="2219069" y="6606301"/>
            <a:ext cx="2600257" cy="251699"/>
          </a:xfrm>
          <a:prstGeom prst="rect">
            <a:avLst/>
          </a:prstGeom>
          <a:solidFill>
            <a:srgbClr val="A5A5A5"/>
          </a:solidFill>
          <a:ln w="12700" cap="flat" cmpd="sng" algn="ctr">
            <a:no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矩形 6"/>
          <p:cNvSpPr/>
          <p:nvPr userDrawn="1"/>
        </p:nvSpPr>
        <p:spPr>
          <a:xfrm>
            <a:off x="7210963" y="6606301"/>
            <a:ext cx="2539037" cy="251699"/>
          </a:xfrm>
          <a:prstGeom prst="rect">
            <a:avLst/>
          </a:prstGeom>
          <a:solidFill>
            <a:srgbClr val="A5A5A5"/>
          </a:solidFill>
          <a:ln w="12700" cap="flat" cmpd="sng" algn="ctr">
            <a:no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9743840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8128000"/>
          </a:xfrm>
          <a:prstGeom prst="rect">
            <a:avLst/>
          </a:prstGeom>
        </p:spPr>
      </p:pic>
      <p:sp>
        <p:nvSpPr>
          <p:cNvPr id="8" name="矩形 7"/>
          <p:cNvSpPr/>
          <p:nvPr userDrawn="1"/>
        </p:nvSpPr>
        <p:spPr>
          <a:xfrm>
            <a:off x="3" y="0"/>
            <a:ext cx="12191999" cy="6858000"/>
          </a:xfrm>
          <a:prstGeom prst="rect">
            <a:avLst/>
          </a:prstGeom>
          <a:gradFill flip="none" rotWithShape="1">
            <a:gsLst>
              <a:gs pos="75000">
                <a:schemeClr val="bg1">
                  <a:alpha val="79000"/>
                </a:schemeClr>
              </a:gs>
              <a:gs pos="100000">
                <a:schemeClr val="bg1">
                  <a:alpha val="71000"/>
                </a:schemeClr>
              </a:gs>
              <a:gs pos="5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矩形 8"/>
          <p:cNvSpPr/>
          <p:nvPr userDrawn="1"/>
        </p:nvSpPr>
        <p:spPr>
          <a:xfrm>
            <a:off x="1838669" y="-827351"/>
            <a:ext cx="8512703" cy="8512702"/>
          </a:xfrm>
          <a:prstGeom prst="rect">
            <a:avLst/>
          </a:prstGeom>
          <a:blipFill dpi="0" rotWithShape="1">
            <a:blip r:embed="rId3" cstate="print">
              <a:alphaModFix amt="5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t="8438" b="7188"/>
          <a:stretch>
            <a:fillRect/>
          </a:stretch>
        </p:blipFill>
        <p:spPr>
          <a:xfrm>
            <a:off x="0" y="0"/>
            <a:ext cx="12192000" cy="6858000"/>
          </a:xfrm>
          <a:prstGeom prst="rect">
            <a:avLst/>
          </a:prstGeom>
        </p:spPr>
      </p:pic>
      <p:sp>
        <p:nvSpPr>
          <p:cNvPr id="9" name="矩形 8"/>
          <p:cNvSpPr/>
          <p:nvPr userDrawn="1"/>
        </p:nvSpPr>
        <p:spPr>
          <a:xfrm>
            <a:off x="0" y="0"/>
            <a:ext cx="12192000" cy="6858000"/>
          </a:xfrm>
          <a:prstGeom prst="rect">
            <a:avLst/>
          </a:prstGeom>
          <a:gradFill flip="none" rotWithShape="1">
            <a:gsLst>
              <a:gs pos="54000">
                <a:schemeClr val="bg1">
                  <a:alpha val="77000"/>
                </a:schemeClr>
              </a:gs>
              <a:gs pos="0">
                <a:schemeClr val="bg1">
                  <a:alpha val="75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 name="矩形 9"/>
          <p:cNvSpPr/>
          <p:nvPr userDrawn="1"/>
        </p:nvSpPr>
        <p:spPr>
          <a:xfrm>
            <a:off x="7935651" y="-3614130"/>
            <a:ext cx="8512703" cy="8512702"/>
          </a:xfrm>
          <a:prstGeom prst="rect">
            <a:avLst/>
          </a:prstGeom>
          <a:blipFill dpi="0" rotWithShape="1">
            <a:blip r:embed="rId3" cstate="print">
              <a:alphaModFix amt="25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1">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cstate="print">
            <a:extLst>
              <a:ext uri="{28A0092B-C50C-407E-A947-70E740481C1C}">
                <a14:useLocalDpi xmlns:a14="http://schemas.microsoft.com/office/drawing/2010/main" val="0"/>
              </a:ext>
            </a:extLst>
          </a:blip>
          <a:srcRect r="622"/>
          <a:stretch>
            <a:fillRect/>
          </a:stretch>
        </p:blipFill>
        <p:spPr>
          <a:xfrm>
            <a:off x="0" y="-1"/>
            <a:ext cx="12192000" cy="6881693"/>
          </a:xfrm>
          <a:prstGeom prst="rect">
            <a:avLst/>
          </a:prstGeom>
        </p:spPr>
      </p:pic>
      <p:sp>
        <p:nvSpPr>
          <p:cNvPr id="8" name="矩形 7"/>
          <p:cNvSpPr/>
          <p:nvPr userDrawn="1"/>
        </p:nvSpPr>
        <p:spPr>
          <a:xfrm>
            <a:off x="7619159" y="2613495"/>
            <a:ext cx="8512703" cy="8512702"/>
          </a:xfrm>
          <a:prstGeom prst="rect">
            <a:avLst/>
          </a:prstGeom>
          <a:blipFill dpi="0" rotWithShape="1">
            <a:blip r:embed="rId3" cstate="print">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9" name="矩形 8"/>
          <p:cNvSpPr/>
          <p:nvPr userDrawn="1"/>
        </p:nvSpPr>
        <p:spPr>
          <a:xfrm>
            <a:off x="0" y="0"/>
            <a:ext cx="12192000" cy="6858000"/>
          </a:xfrm>
          <a:prstGeom prst="rect">
            <a:avLst/>
          </a:prstGeom>
          <a:gradFill flip="none" rotWithShape="1">
            <a:gsLst>
              <a:gs pos="54000">
                <a:schemeClr val="bg1">
                  <a:alpha val="77000"/>
                </a:schemeClr>
              </a:gs>
              <a:gs pos="0">
                <a:schemeClr val="bg1">
                  <a:alpha val="57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过渡页2">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39" t="15065" r="346"/>
          <a:stretch>
            <a:fillRect/>
          </a:stretch>
        </p:blipFill>
        <p:spPr>
          <a:xfrm>
            <a:off x="-1" y="0"/>
            <a:ext cx="12192001" cy="6893919"/>
          </a:xfrm>
          <a:prstGeom prst="rect">
            <a:avLst/>
          </a:prstGeom>
        </p:spPr>
      </p:pic>
      <p:sp>
        <p:nvSpPr>
          <p:cNvPr id="12" name="矩形 11"/>
          <p:cNvSpPr/>
          <p:nvPr userDrawn="1"/>
        </p:nvSpPr>
        <p:spPr>
          <a:xfrm>
            <a:off x="-4256352" y="2601649"/>
            <a:ext cx="8512703" cy="8512702"/>
          </a:xfrm>
          <a:prstGeom prst="rect">
            <a:avLst/>
          </a:prstGeom>
          <a:blipFill dpi="0" rotWithShape="1">
            <a:blip r:embed="rId3" cstate="print">
              <a:alphaModFix amt="36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7" name="矩形 6"/>
          <p:cNvSpPr/>
          <p:nvPr userDrawn="1"/>
        </p:nvSpPr>
        <p:spPr>
          <a:xfrm>
            <a:off x="0" y="0"/>
            <a:ext cx="12192000" cy="6858000"/>
          </a:xfrm>
          <a:prstGeom prst="rect">
            <a:avLst/>
          </a:prstGeom>
          <a:gradFill flip="none" rotWithShape="1">
            <a:gsLst>
              <a:gs pos="54000">
                <a:schemeClr val="bg1">
                  <a:alpha val="77000"/>
                </a:schemeClr>
              </a:gs>
              <a:gs pos="0">
                <a:schemeClr val="bg1">
                  <a:alpha val="57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过渡页3">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b="15146"/>
          <a:stretch>
            <a:fillRect/>
          </a:stretch>
        </p:blipFill>
        <p:spPr>
          <a:xfrm>
            <a:off x="2" y="0"/>
            <a:ext cx="12180271" cy="6858000"/>
          </a:xfrm>
          <a:prstGeom prst="rect">
            <a:avLst/>
          </a:prstGeom>
        </p:spPr>
      </p:pic>
      <p:sp>
        <p:nvSpPr>
          <p:cNvPr id="9" name="矩形 8"/>
          <p:cNvSpPr/>
          <p:nvPr userDrawn="1"/>
        </p:nvSpPr>
        <p:spPr>
          <a:xfrm>
            <a:off x="1833785" y="-4478741"/>
            <a:ext cx="8512703" cy="8512702"/>
          </a:xfrm>
          <a:prstGeom prst="rect">
            <a:avLst/>
          </a:prstGeom>
          <a:blipFill dpi="0" rotWithShape="1">
            <a:blip r:embed="rId3" cstate="print">
              <a:alphaModFix amt="1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12" name="矩形 11"/>
          <p:cNvSpPr/>
          <p:nvPr userDrawn="1"/>
        </p:nvSpPr>
        <p:spPr>
          <a:xfrm>
            <a:off x="0" y="0"/>
            <a:ext cx="12192000" cy="6858000"/>
          </a:xfrm>
          <a:prstGeom prst="rect">
            <a:avLst/>
          </a:prstGeom>
          <a:gradFill flip="none" rotWithShape="1">
            <a:gsLst>
              <a:gs pos="54000">
                <a:schemeClr val="bg1">
                  <a:alpha val="77000"/>
                </a:schemeClr>
              </a:gs>
              <a:gs pos="0">
                <a:schemeClr val="bg1">
                  <a:alpha val="57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b="15625"/>
          <a:stretch>
            <a:fillRect/>
          </a:stretch>
        </p:blipFill>
        <p:spPr>
          <a:xfrm>
            <a:off x="0" y="0"/>
            <a:ext cx="12192000" cy="6858000"/>
          </a:xfrm>
          <a:prstGeom prst="rect">
            <a:avLst/>
          </a:prstGeom>
        </p:spPr>
      </p:pic>
      <p:sp>
        <p:nvSpPr>
          <p:cNvPr id="9" name="矩形 8"/>
          <p:cNvSpPr/>
          <p:nvPr userDrawn="1"/>
        </p:nvSpPr>
        <p:spPr>
          <a:xfrm>
            <a:off x="1833785" y="4104820"/>
            <a:ext cx="8512703" cy="8512702"/>
          </a:xfrm>
          <a:prstGeom prst="rect">
            <a:avLst/>
          </a:prstGeom>
          <a:blipFill dpi="0" rotWithShape="1">
            <a:blip r:embed="rId3" cstate="print">
              <a:alphaModFix amt="1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11" name="矩形 10"/>
          <p:cNvSpPr/>
          <p:nvPr userDrawn="1"/>
        </p:nvSpPr>
        <p:spPr>
          <a:xfrm>
            <a:off x="0" y="0"/>
            <a:ext cx="12192000" cy="6858000"/>
          </a:xfrm>
          <a:prstGeom prst="rect">
            <a:avLst/>
          </a:prstGeom>
          <a:gradFill flip="none" rotWithShape="1">
            <a:gsLst>
              <a:gs pos="54000">
                <a:schemeClr val="bg1">
                  <a:alpha val="77000"/>
                </a:schemeClr>
              </a:gs>
              <a:gs pos="0">
                <a:schemeClr val="bg1">
                  <a:alpha val="57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622"/>
          <a:stretch>
            <a:fillRect/>
          </a:stretch>
        </p:blipFill>
        <p:spPr>
          <a:xfrm>
            <a:off x="0" y="-1"/>
            <a:ext cx="12192000" cy="6881693"/>
          </a:xfrm>
          <a:prstGeom prst="rect">
            <a:avLst/>
          </a:prstGeom>
        </p:spPr>
      </p:pic>
      <p:sp>
        <p:nvSpPr>
          <p:cNvPr id="13" name="矩形 12"/>
          <p:cNvSpPr/>
          <p:nvPr userDrawn="1"/>
        </p:nvSpPr>
        <p:spPr>
          <a:xfrm>
            <a:off x="7935651" y="-827352"/>
            <a:ext cx="8512703" cy="8512702"/>
          </a:xfrm>
          <a:prstGeom prst="rect">
            <a:avLst/>
          </a:prstGeom>
          <a:blipFill dpi="0" rotWithShape="1">
            <a:blip r:embed="rId3" cstate="print">
              <a:alphaModFix amt="35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5" name="矩形 4"/>
          <p:cNvSpPr/>
          <p:nvPr userDrawn="1"/>
        </p:nvSpPr>
        <p:spPr>
          <a:xfrm>
            <a:off x="0" y="0"/>
            <a:ext cx="12192000" cy="6858000"/>
          </a:xfrm>
          <a:prstGeom prst="rect">
            <a:avLst/>
          </a:prstGeom>
          <a:gradFill flip="none" rotWithShape="1">
            <a:gsLst>
              <a:gs pos="54000">
                <a:schemeClr val="bg1">
                  <a:alpha val="77000"/>
                </a:schemeClr>
              </a:gs>
              <a:gs pos="0">
                <a:schemeClr val="bg1">
                  <a:alpha val="57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8" name="Freeform 11"/>
          <p:cNvSpPr>
            <a:spLocks noEditPoints="1"/>
          </p:cNvSpPr>
          <p:nvPr userDrawn="1"/>
        </p:nvSpPr>
        <p:spPr bwMode="auto">
          <a:xfrm>
            <a:off x="7471129" y="-2172714"/>
            <a:ext cx="6663971" cy="6636436"/>
          </a:xfrm>
          <a:custGeom>
            <a:avLst/>
            <a:gdLst>
              <a:gd name="T0" fmla="*/ 263 w 379"/>
              <a:gd name="T1" fmla="*/ 288 h 379"/>
              <a:gd name="T2" fmla="*/ 252 w 379"/>
              <a:gd name="T3" fmla="*/ 296 h 379"/>
              <a:gd name="T4" fmla="*/ 257 w 379"/>
              <a:gd name="T5" fmla="*/ 298 h 379"/>
              <a:gd name="T6" fmla="*/ 262 w 379"/>
              <a:gd name="T7" fmla="*/ 295 h 379"/>
              <a:gd name="T8" fmla="*/ 266 w 379"/>
              <a:gd name="T9" fmla="*/ 300 h 379"/>
              <a:gd name="T10" fmla="*/ 268 w 379"/>
              <a:gd name="T11" fmla="*/ 317 h 379"/>
              <a:gd name="T12" fmla="*/ 274 w 379"/>
              <a:gd name="T13" fmla="*/ 302 h 379"/>
              <a:gd name="T14" fmla="*/ 258 w 379"/>
              <a:gd name="T15" fmla="*/ 306 h 379"/>
              <a:gd name="T16" fmla="*/ 254 w 379"/>
              <a:gd name="T17" fmla="*/ 282 h 379"/>
              <a:gd name="T18" fmla="*/ 229 w 379"/>
              <a:gd name="T19" fmla="*/ 326 h 379"/>
              <a:gd name="T20" fmla="*/ 221 w 379"/>
              <a:gd name="T21" fmla="*/ 317 h 379"/>
              <a:gd name="T22" fmla="*/ 211 w 379"/>
              <a:gd name="T23" fmla="*/ 305 h 379"/>
              <a:gd name="T24" fmla="*/ 175 w 379"/>
              <a:gd name="T25" fmla="*/ 308 h 379"/>
              <a:gd name="T26" fmla="*/ 160 w 379"/>
              <a:gd name="T27" fmla="*/ 325 h 379"/>
              <a:gd name="T28" fmla="*/ 177 w 379"/>
              <a:gd name="T29" fmla="*/ 328 h 379"/>
              <a:gd name="T30" fmla="*/ 166 w 379"/>
              <a:gd name="T31" fmla="*/ 319 h 379"/>
              <a:gd name="T32" fmla="*/ 170 w 379"/>
              <a:gd name="T33" fmla="*/ 300 h 379"/>
              <a:gd name="T34" fmla="*/ 158 w 379"/>
              <a:gd name="T35" fmla="*/ 301 h 379"/>
              <a:gd name="T36" fmla="*/ 198 w 379"/>
              <a:gd name="T37" fmla="*/ 227 h 379"/>
              <a:gd name="T38" fmla="*/ 143 w 379"/>
              <a:gd name="T39" fmla="*/ 149 h 379"/>
              <a:gd name="T40" fmla="*/ 160 w 379"/>
              <a:gd name="T41" fmla="*/ 248 h 379"/>
              <a:gd name="T42" fmla="*/ 174 w 379"/>
              <a:gd name="T43" fmla="*/ 166 h 379"/>
              <a:gd name="T44" fmla="*/ 167 w 379"/>
              <a:gd name="T45" fmla="*/ 241 h 379"/>
              <a:gd name="T46" fmla="*/ 206 w 379"/>
              <a:gd name="T47" fmla="*/ 197 h 379"/>
              <a:gd name="T48" fmla="*/ 214 w 379"/>
              <a:gd name="T49" fmla="*/ 224 h 379"/>
              <a:gd name="T50" fmla="*/ 217 w 379"/>
              <a:gd name="T51" fmla="*/ 156 h 379"/>
              <a:gd name="T52" fmla="*/ 230 w 379"/>
              <a:gd name="T53" fmla="*/ 156 h 379"/>
              <a:gd name="T54" fmla="*/ 203 w 379"/>
              <a:gd name="T55" fmla="*/ 155 h 379"/>
              <a:gd name="T56" fmla="*/ 118 w 379"/>
              <a:gd name="T57" fmla="*/ 178 h 379"/>
              <a:gd name="T58" fmla="*/ 129 w 379"/>
              <a:gd name="T59" fmla="*/ 106 h 379"/>
              <a:gd name="T60" fmla="*/ 248 w 379"/>
              <a:gd name="T61" fmla="*/ 159 h 379"/>
              <a:gd name="T62" fmla="*/ 266 w 379"/>
              <a:gd name="T63" fmla="*/ 137 h 379"/>
              <a:gd name="T64" fmla="*/ 122 w 379"/>
              <a:gd name="T65" fmla="*/ 291 h 379"/>
              <a:gd name="T66" fmla="*/ 123 w 379"/>
              <a:gd name="T67" fmla="*/ 289 h 379"/>
              <a:gd name="T68" fmla="*/ 100 w 379"/>
              <a:gd name="T69" fmla="*/ 291 h 379"/>
              <a:gd name="T70" fmla="*/ 47 w 379"/>
              <a:gd name="T71" fmla="*/ 237 h 379"/>
              <a:gd name="T72" fmla="*/ 62 w 379"/>
              <a:gd name="T73" fmla="*/ 215 h 379"/>
              <a:gd name="T74" fmla="*/ 43 w 379"/>
              <a:gd name="T75" fmla="*/ 164 h 379"/>
              <a:gd name="T76" fmla="*/ 67 w 379"/>
              <a:gd name="T77" fmla="*/ 148 h 379"/>
              <a:gd name="T78" fmla="*/ 91 w 379"/>
              <a:gd name="T79" fmla="*/ 106 h 379"/>
              <a:gd name="T80" fmla="*/ 94 w 379"/>
              <a:gd name="T81" fmla="*/ 81 h 379"/>
              <a:gd name="T82" fmla="*/ 110 w 379"/>
              <a:gd name="T83" fmla="*/ 73 h 379"/>
              <a:gd name="T84" fmla="*/ 149 w 379"/>
              <a:gd name="T85" fmla="*/ 41 h 379"/>
              <a:gd name="T86" fmla="*/ 184 w 379"/>
              <a:gd name="T87" fmla="*/ 48 h 379"/>
              <a:gd name="T88" fmla="*/ 222 w 379"/>
              <a:gd name="T89" fmla="*/ 44 h 379"/>
              <a:gd name="T90" fmla="*/ 240 w 379"/>
              <a:gd name="T91" fmla="*/ 55 h 379"/>
              <a:gd name="T92" fmla="*/ 257 w 379"/>
              <a:gd name="T93" fmla="*/ 80 h 379"/>
              <a:gd name="T94" fmla="*/ 288 w 379"/>
              <a:gd name="T95" fmla="*/ 103 h 379"/>
              <a:gd name="T96" fmla="*/ 331 w 379"/>
              <a:gd name="T97" fmla="*/ 127 h 379"/>
              <a:gd name="T98" fmla="*/ 321 w 379"/>
              <a:gd name="T99" fmla="*/ 158 h 379"/>
              <a:gd name="T100" fmla="*/ 336 w 379"/>
              <a:gd name="T101" fmla="*/ 195 h 379"/>
              <a:gd name="T102" fmla="*/ 336 w 379"/>
              <a:gd name="T103" fmla="*/ 204 h 379"/>
              <a:gd name="T104" fmla="*/ 331 w 379"/>
              <a:gd name="T105" fmla="*/ 236 h 379"/>
              <a:gd name="T106" fmla="*/ 301 w 379"/>
              <a:gd name="T107" fmla="*/ 256 h 379"/>
              <a:gd name="T108" fmla="*/ 270 w 379"/>
              <a:gd name="T109" fmla="*/ 38 h 379"/>
              <a:gd name="T110" fmla="*/ 46 w 379"/>
              <a:gd name="T111" fmla="*/ 95 h 379"/>
              <a:gd name="T112" fmla="*/ 82 w 379"/>
              <a:gd name="T113" fmla="*/ 324 h 379"/>
              <a:gd name="T114" fmla="*/ 313 w 379"/>
              <a:gd name="T115" fmla="*/ 309 h 379"/>
              <a:gd name="T116" fmla="*/ 360 w 379"/>
              <a:gd name="T117" fmla="*/ 238 h 379"/>
              <a:gd name="T118" fmla="*/ 157 w 379"/>
              <a:gd name="T119" fmla="*/ 364 h 379"/>
              <a:gd name="T120" fmla="*/ 13 w 379"/>
              <a:gd name="T121" fmla="*/ 174 h 379"/>
              <a:gd name="T122" fmla="*/ 189 w 379"/>
              <a:gd name="T123" fmla="*/ 13 h 379"/>
              <a:gd name="T124" fmla="*/ 189 w 379"/>
              <a:gd name="T125" fmla="*/ 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9" h="379">
                <a:moveTo>
                  <a:pt x="253" y="291"/>
                </a:moveTo>
                <a:cubicBezTo>
                  <a:pt x="254" y="290"/>
                  <a:pt x="254" y="290"/>
                  <a:pt x="254" y="290"/>
                </a:cubicBezTo>
                <a:cubicBezTo>
                  <a:pt x="254" y="290"/>
                  <a:pt x="254" y="291"/>
                  <a:pt x="255" y="291"/>
                </a:cubicBezTo>
                <a:cubicBezTo>
                  <a:pt x="255" y="292"/>
                  <a:pt x="255" y="292"/>
                  <a:pt x="255" y="292"/>
                </a:cubicBezTo>
                <a:cubicBezTo>
                  <a:pt x="255" y="292"/>
                  <a:pt x="255" y="292"/>
                  <a:pt x="255" y="292"/>
                </a:cubicBezTo>
                <a:cubicBezTo>
                  <a:pt x="255" y="292"/>
                  <a:pt x="255" y="292"/>
                  <a:pt x="255" y="292"/>
                </a:cubicBezTo>
                <a:cubicBezTo>
                  <a:pt x="254" y="292"/>
                  <a:pt x="254" y="292"/>
                  <a:pt x="254" y="292"/>
                </a:cubicBezTo>
                <a:cubicBezTo>
                  <a:pt x="254" y="292"/>
                  <a:pt x="253" y="291"/>
                  <a:pt x="253" y="291"/>
                </a:cubicBezTo>
                <a:cubicBezTo>
                  <a:pt x="253" y="291"/>
                  <a:pt x="253" y="291"/>
                  <a:pt x="253" y="291"/>
                </a:cubicBezTo>
                <a:moveTo>
                  <a:pt x="259" y="286"/>
                </a:moveTo>
                <a:cubicBezTo>
                  <a:pt x="259" y="286"/>
                  <a:pt x="259" y="286"/>
                  <a:pt x="259" y="286"/>
                </a:cubicBezTo>
                <a:cubicBezTo>
                  <a:pt x="259" y="284"/>
                  <a:pt x="262" y="281"/>
                  <a:pt x="263" y="280"/>
                </a:cubicBezTo>
                <a:cubicBezTo>
                  <a:pt x="264" y="279"/>
                  <a:pt x="264" y="279"/>
                  <a:pt x="264" y="279"/>
                </a:cubicBezTo>
                <a:cubicBezTo>
                  <a:pt x="264" y="279"/>
                  <a:pt x="264" y="279"/>
                  <a:pt x="264" y="279"/>
                </a:cubicBezTo>
                <a:cubicBezTo>
                  <a:pt x="265" y="280"/>
                  <a:pt x="265" y="280"/>
                  <a:pt x="265" y="280"/>
                </a:cubicBezTo>
                <a:cubicBezTo>
                  <a:pt x="265" y="280"/>
                  <a:pt x="265" y="281"/>
                  <a:pt x="265" y="281"/>
                </a:cubicBezTo>
                <a:cubicBezTo>
                  <a:pt x="265" y="282"/>
                  <a:pt x="265" y="283"/>
                  <a:pt x="265" y="284"/>
                </a:cubicBezTo>
                <a:cubicBezTo>
                  <a:pt x="265" y="284"/>
                  <a:pt x="265" y="284"/>
                  <a:pt x="265" y="284"/>
                </a:cubicBezTo>
                <a:cubicBezTo>
                  <a:pt x="265" y="284"/>
                  <a:pt x="265" y="284"/>
                  <a:pt x="265" y="284"/>
                </a:cubicBezTo>
                <a:cubicBezTo>
                  <a:pt x="265" y="285"/>
                  <a:pt x="266" y="289"/>
                  <a:pt x="264" y="289"/>
                </a:cubicBezTo>
                <a:cubicBezTo>
                  <a:pt x="264" y="290"/>
                  <a:pt x="264" y="290"/>
                  <a:pt x="264" y="290"/>
                </a:cubicBezTo>
                <a:cubicBezTo>
                  <a:pt x="264" y="289"/>
                  <a:pt x="263" y="289"/>
                  <a:pt x="263" y="288"/>
                </a:cubicBezTo>
                <a:cubicBezTo>
                  <a:pt x="263" y="288"/>
                  <a:pt x="263" y="288"/>
                  <a:pt x="263" y="288"/>
                </a:cubicBezTo>
                <a:cubicBezTo>
                  <a:pt x="263" y="288"/>
                  <a:pt x="263" y="288"/>
                  <a:pt x="263" y="288"/>
                </a:cubicBezTo>
                <a:cubicBezTo>
                  <a:pt x="262" y="288"/>
                  <a:pt x="262" y="288"/>
                  <a:pt x="262" y="288"/>
                </a:cubicBezTo>
                <a:cubicBezTo>
                  <a:pt x="261" y="288"/>
                  <a:pt x="261" y="288"/>
                  <a:pt x="260" y="288"/>
                </a:cubicBezTo>
                <a:cubicBezTo>
                  <a:pt x="260" y="287"/>
                  <a:pt x="260" y="287"/>
                  <a:pt x="259" y="287"/>
                </a:cubicBezTo>
                <a:cubicBezTo>
                  <a:pt x="259" y="287"/>
                  <a:pt x="259" y="287"/>
                  <a:pt x="259" y="287"/>
                </a:cubicBezTo>
                <a:cubicBezTo>
                  <a:pt x="259" y="287"/>
                  <a:pt x="259" y="287"/>
                  <a:pt x="259" y="287"/>
                </a:cubicBezTo>
                <a:cubicBezTo>
                  <a:pt x="259" y="287"/>
                  <a:pt x="259" y="287"/>
                  <a:pt x="259" y="287"/>
                </a:cubicBezTo>
                <a:cubicBezTo>
                  <a:pt x="259" y="287"/>
                  <a:pt x="259" y="287"/>
                  <a:pt x="259" y="287"/>
                </a:cubicBezTo>
                <a:cubicBezTo>
                  <a:pt x="259" y="286"/>
                  <a:pt x="259" y="286"/>
                  <a:pt x="259" y="286"/>
                </a:cubicBezTo>
                <a:close/>
                <a:moveTo>
                  <a:pt x="261" y="291"/>
                </a:moveTo>
                <a:cubicBezTo>
                  <a:pt x="261" y="291"/>
                  <a:pt x="261" y="291"/>
                  <a:pt x="261" y="291"/>
                </a:cubicBezTo>
                <a:cubicBezTo>
                  <a:pt x="262" y="291"/>
                  <a:pt x="262" y="291"/>
                  <a:pt x="262" y="291"/>
                </a:cubicBezTo>
                <a:cubicBezTo>
                  <a:pt x="262" y="291"/>
                  <a:pt x="262" y="291"/>
                  <a:pt x="262" y="291"/>
                </a:cubicBezTo>
                <a:cubicBezTo>
                  <a:pt x="262" y="291"/>
                  <a:pt x="262" y="291"/>
                  <a:pt x="262" y="291"/>
                </a:cubicBezTo>
                <a:cubicBezTo>
                  <a:pt x="262" y="292"/>
                  <a:pt x="262" y="292"/>
                  <a:pt x="262" y="292"/>
                </a:cubicBezTo>
                <a:cubicBezTo>
                  <a:pt x="261" y="292"/>
                  <a:pt x="261" y="292"/>
                  <a:pt x="261" y="292"/>
                </a:cubicBezTo>
                <a:cubicBezTo>
                  <a:pt x="261" y="292"/>
                  <a:pt x="261" y="291"/>
                  <a:pt x="261" y="291"/>
                </a:cubicBezTo>
                <a:moveTo>
                  <a:pt x="244" y="288"/>
                </a:moveTo>
                <a:cubicBezTo>
                  <a:pt x="244" y="288"/>
                  <a:pt x="244" y="288"/>
                  <a:pt x="244" y="288"/>
                </a:cubicBezTo>
                <a:cubicBezTo>
                  <a:pt x="244" y="288"/>
                  <a:pt x="244" y="288"/>
                  <a:pt x="244" y="288"/>
                </a:cubicBezTo>
                <a:cubicBezTo>
                  <a:pt x="245" y="289"/>
                  <a:pt x="246" y="289"/>
                  <a:pt x="246" y="290"/>
                </a:cubicBezTo>
                <a:cubicBezTo>
                  <a:pt x="248" y="291"/>
                  <a:pt x="250" y="292"/>
                  <a:pt x="251" y="294"/>
                </a:cubicBezTo>
                <a:cubicBezTo>
                  <a:pt x="251" y="294"/>
                  <a:pt x="251" y="294"/>
                  <a:pt x="251" y="294"/>
                </a:cubicBezTo>
                <a:cubicBezTo>
                  <a:pt x="251" y="295"/>
                  <a:pt x="251" y="295"/>
                  <a:pt x="251" y="295"/>
                </a:cubicBezTo>
                <a:cubicBezTo>
                  <a:pt x="252" y="295"/>
                  <a:pt x="252" y="296"/>
                  <a:pt x="252" y="296"/>
                </a:cubicBezTo>
                <a:cubicBezTo>
                  <a:pt x="252" y="296"/>
                  <a:pt x="252" y="296"/>
                  <a:pt x="252" y="296"/>
                </a:cubicBezTo>
                <a:cubicBezTo>
                  <a:pt x="252" y="296"/>
                  <a:pt x="252" y="296"/>
                  <a:pt x="252" y="296"/>
                </a:cubicBezTo>
                <a:cubicBezTo>
                  <a:pt x="250" y="296"/>
                  <a:pt x="249" y="295"/>
                  <a:pt x="247" y="296"/>
                </a:cubicBezTo>
                <a:cubicBezTo>
                  <a:pt x="246" y="297"/>
                  <a:pt x="246" y="297"/>
                  <a:pt x="246" y="297"/>
                </a:cubicBezTo>
                <a:cubicBezTo>
                  <a:pt x="246" y="297"/>
                  <a:pt x="246" y="297"/>
                  <a:pt x="246" y="297"/>
                </a:cubicBezTo>
                <a:cubicBezTo>
                  <a:pt x="246" y="297"/>
                  <a:pt x="246" y="297"/>
                  <a:pt x="246" y="297"/>
                </a:cubicBezTo>
                <a:cubicBezTo>
                  <a:pt x="246" y="297"/>
                  <a:pt x="246" y="297"/>
                  <a:pt x="246" y="297"/>
                </a:cubicBezTo>
                <a:cubicBezTo>
                  <a:pt x="246" y="297"/>
                  <a:pt x="246" y="297"/>
                  <a:pt x="246" y="297"/>
                </a:cubicBezTo>
                <a:cubicBezTo>
                  <a:pt x="246" y="297"/>
                  <a:pt x="246" y="297"/>
                  <a:pt x="246" y="297"/>
                </a:cubicBezTo>
                <a:cubicBezTo>
                  <a:pt x="246" y="298"/>
                  <a:pt x="246" y="298"/>
                  <a:pt x="246" y="298"/>
                </a:cubicBezTo>
                <a:cubicBezTo>
                  <a:pt x="247" y="298"/>
                  <a:pt x="250" y="299"/>
                  <a:pt x="251" y="301"/>
                </a:cubicBezTo>
                <a:cubicBezTo>
                  <a:pt x="251" y="301"/>
                  <a:pt x="251" y="301"/>
                  <a:pt x="252" y="302"/>
                </a:cubicBezTo>
                <a:cubicBezTo>
                  <a:pt x="252" y="302"/>
                  <a:pt x="252" y="302"/>
                  <a:pt x="252" y="303"/>
                </a:cubicBezTo>
                <a:cubicBezTo>
                  <a:pt x="252" y="303"/>
                  <a:pt x="252" y="303"/>
                  <a:pt x="252" y="303"/>
                </a:cubicBezTo>
                <a:cubicBezTo>
                  <a:pt x="252" y="303"/>
                  <a:pt x="252" y="303"/>
                  <a:pt x="252" y="303"/>
                </a:cubicBezTo>
                <a:cubicBezTo>
                  <a:pt x="253" y="303"/>
                  <a:pt x="254" y="303"/>
                  <a:pt x="254" y="303"/>
                </a:cubicBezTo>
                <a:cubicBezTo>
                  <a:pt x="254" y="303"/>
                  <a:pt x="254" y="303"/>
                  <a:pt x="254" y="303"/>
                </a:cubicBezTo>
                <a:cubicBezTo>
                  <a:pt x="255" y="303"/>
                  <a:pt x="255" y="303"/>
                  <a:pt x="255" y="303"/>
                </a:cubicBezTo>
                <a:cubicBezTo>
                  <a:pt x="255" y="303"/>
                  <a:pt x="255" y="302"/>
                  <a:pt x="255" y="302"/>
                </a:cubicBezTo>
                <a:cubicBezTo>
                  <a:pt x="254" y="301"/>
                  <a:pt x="254" y="299"/>
                  <a:pt x="255" y="298"/>
                </a:cubicBezTo>
                <a:cubicBezTo>
                  <a:pt x="255" y="298"/>
                  <a:pt x="256" y="298"/>
                  <a:pt x="256" y="298"/>
                </a:cubicBezTo>
                <a:cubicBezTo>
                  <a:pt x="257" y="298"/>
                  <a:pt x="257" y="298"/>
                  <a:pt x="257" y="298"/>
                </a:cubicBezTo>
                <a:cubicBezTo>
                  <a:pt x="257" y="298"/>
                  <a:pt x="257" y="298"/>
                  <a:pt x="257" y="298"/>
                </a:cubicBezTo>
                <a:cubicBezTo>
                  <a:pt x="257" y="298"/>
                  <a:pt x="257" y="298"/>
                  <a:pt x="257" y="298"/>
                </a:cubicBezTo>
                <a:cubicBezTo>
                  <a:pt x="257" y="297"/>
                  <a:pt x="257" y="297"/>
                  <a:pt x="257" y="297"/>
                </a:cubicBezTo>
                <a:cubicBezTo>
                  <a:pt x="257" y="297"/>
                  <a:pt x="257" y="297"/>
                  <a:pt x="257" y="297"/>
                </a:cubicBezTo>
                <a:cubicBezTo>
                  <a:pt x="257" y="297"/>
                  <a:pt x="257" y="296"/>
                  <a:pt x="257" y="296"/>
                </a:cubicBezTo>
                <a:cubicBezTo>
                  <a:pt x="257" y="296"/>
                  <a:pt x="257" y="296"/>
                  <a:pt x="257" y="296"/>
                </a:cubicBezTo>
                <a:cubicBezTo>
                  <a:pt x="257" y="296"/>
                  <a:pt x="257" y="296"/>
                  <a:pt x="257" y="296"/>
                </a:cubicBezTo>
                <a:cubicBezTo>
                  <a:pt x="257" y="296"/>
                  <a:pt x="257" y="295"/>
                  <a:pt x="256" y="295"/>
                </a:cubicBezTo>
                <a:cubicBezTo>
                  <a:pt x="257" y="294"/>
                  <a:pt x="257" y="294"/>
                  <a:pt x="257" y="294"/>
                </a:cubicBezTo>
                <a:cubicBezTo>
                  <a:pt x="258" y="291"/>
                  <a:pt x="258" y="291"/>
                  <a:pt x="258" y="291"/>
                </a:cubicBezTo>
                <a:cubicBezTo>
                  <a:pt x="258" y="291"/>
                  <a:pt x="258" y="291"/>
                  <a:pt x="258" y="291"/>
                </a:cubicBezTo>
                <a:cubicBezTo>
                  <a:pt x="259" y="292"/>
                  <a:pt x="259" y="292"/>
                  <a:pt x="259" y="292"/>
                </a:cubicBezTo>
                <a:cubicBezTo>
                  <a:pt x="259" y="292"/>
                  <a:pt x="259" y="292"/>
                  <a:pt x="259" y="292"/>
                </a:cubicBezTo>
                <a:cubicBezTo>
                  <a:pt x="259" y="292"/>
                  <a:pt x="259" y="292"/>
                  <a:pt x="259" y="292"/>
                </a:cubicBezTo>
                <a:cubicBezTo>
                  <a:pt x="259" y="292"/>
                  <a:pt x="259" y="292"/>
                  <a:pt x="259" y="292"/>
                </a:cubicBezTo>
                <a:cubicBezTo>
                  <a:pt x="259" y="292"/>
                  <a:pt x="259" y="292"/>
                  <a:pt x="259" y="292"/>
                </a:cubicBezTo>
                <a:cubicBezTo>
                  <a:pt x="258" y="293"/>
                  <a:pt x="258" y="293"/>
                  <a:pt x="258" y="293"/>
                </a:cubicBezTo>
                <a:cubicBezTo>
                  <a:pt x="258" y="293"/>
                  <a:pt x="258" y="293"/>
                  <a:pt x="258" y="293"/>
                </a:cubicBezTo>
                <a:cubicBezTo>
                  <a:pt x="258" y="293"/>
                  <a:pt x="258" y="293"/>
                  <a:pt x="258" y="293"/>
                </a:cubicBezTo>
                <a:cubicBezTo>
                  <a:pt x="258" y="293"/>
                  <a:pt x="258" y="293"/>
                  <a:pt x="258" y="293"/>
                </a:cubicBezTo>
                <a:cubicBezTo>
                  <a:pt x="259" y="293"/>
                  <a:pt x="259" y="293"/>
                  <a:pt x="259" y="293"/>
                </a:cubicBezTo>
                <a:cubicBezTo>
                  <a:pt x="259" y="293"/>
                  <a:pt x="259" y="293"/>
                  <a:pt x="259" y="293"/>
                </a:cubicBezTo>
                <a:cubicBezTo>
                  <a:pt x="260" y="293"/>
                  <a:pt x="260" y="294"/>
                  <a:pt x="260" y="294"/>
                </a:cubicBezTo>
                <a:cubicBezTo>
                  <a:pt x="260" y="294"/>
                  <a:pt x="260" y="294"/>
                  <a:pt x="260" y="294"/>
                </a:cubicBezTo>
                <a:cubicBezTo>
                  <a:pt x="260" y="294"/>
                  <a:pt x="260" y="294"/>
                  <a:pt x="260" y="294"/>
                </a:cubicBezTo>
                <a:cubicBezTo>
                  <a:pt x="261" y="294"/>
                  <a:pt x="262" y="295"/>
                  <a:pt x="262" y="295"/>
                </a:cubicBezTo>
                <a:cubicBezTo>
                  <a:pt x="261" y="295"/>
                  <a:pt x="261" y="295"/>
                  <a:pt x="261" y="295"/>
                </a:cubicBezTo>
                <a:cubicBezTo>
                  <a:pt x="261" y="295"/>
                  <a:pt x="261" y="295"/>
                  <a:pt x="261" y="295"/>
                </a:cubicBezTo>
                <a:cubicBezTo>
                  <a:pt x="261" y="295"/>
                  <a:pt x="261" y="295"/>
                  <a:pt x="261" y="295"/>
                </a:cubicBezTo>
                <a:cubicBezTo>
                  <a:pt x="261" y="296"/>
                  <a:pt x="260" y="297"/>
                  <a:pt x="260" y="299"/>
                </a:cubicBezTo>
                <a:cubicBezTo>
                  <a:pt x="259" y="299"/>
                  <a:pt x="259" y="299"/>
                  <a:pt x="259" y="299"/>
                </a:cubicBezTo>
                <a:cubicBezTo>
                  <a:pt x="259" y="299"/>
                  <a:pt x="259" y="299"/>
                  <a:pt x="259" y="299"/>
                </a:cubicBezTo>
                <a:cubicBezTo>
                  <a:pt x="259" y="299"/>
                  <a:pt x="259" y="299"/>
                  <a:pt x="259" y="299"/>
                </a:cubicBezTo>
                <a:cubicBezTo>
                  <a:pt x="257" y="303"/>
                  <a:pt x="256" y="306"/>
                  <a:pt x="254" y="309"/>
                </a:cubicBezTo>
                <a:cubicBezTo>
                  <a:pt x="253" y="310"/>
                  <a:pt x="251" y="312"/>
                  <a:pt x="252" y="314"/>
                </a:cubicBezTo>
                <a:cubicBezTo>
                  <a:pt x="252" y="314"/>
                  <a:pt x="252" y="314"/>
                  <a:pt x="252" y="314"/>
                </a:cubicBezTo>
                <a:cubicBezTo>
                  <a:pt x="252" y="314"/>
                  <a:pt x="252" y="314"/>
                  <a:pt x="252" y="314"/>
                </a:cubicBezTo>
                <a:cubicBezTo>
                  <a:pt x="252" y="314"/>
                  <a:pt x="252" y="314"/>
                  <a:pt x="252" y="314"/>
                </a:cubicBezTo>
                <a:cubicBezTo>
                  <a:pt x="253" y="315"/>
                  <a:pt x="254" y="315"/>
                  <a:pt x="255" y="315"/>
                </a:cubicBezTo>
                <a:cubicBezTo>
                  <a:pt x="256" y="315"/>
                  <a:pt x="256" y="314"/>
                  <a:pt x="257" y="315"/>
                </a:cubicBezTo>
                <a:cubicBezTo>
                  <a:pt x="257" y="315"/>
                  <a:pt x="257" y="315"/>
                  <a:pt x="257" y="315"/>
                </a:cubicBezTo>
                <a:cubicBezTo>
                  <a:pt x="257" y="315"/>
                  <a:pt x="257" y="315"/>
                  <a:pt x="257" y="315"/>
                </a:cubicBezTo>
                <a:cubicBezTo>
                  <a:pt x="258" y="313"/>
                  <a:pt x="258" y="312"/>
                  <a:pt x="258" y="311"/>
                </a:cubicBezTo>
                <a:cubicBezTo>
                  <a:pt x="259" y="308"/>
                  <a:pt x="261" y="305"/>
                  <a:pt x="262" y="302"/>
                </a:cubicBezTo>
                <a:cubicBezTo>
                  <a:pt x="263" y="302"/>
                  <a:pt x="263" y="301"/>
                  <a:pt x="264" y="301"/>
                </a:cubicBezTo>
                <a:cubicBezTo>
                  <a:pt x="264" y="300"/>
                  <a:pt x="265" y="298"/>
                  <a:pt x="266" y="297"/>
                </a:cubicBezTo>
                <a:cubicBezTo>
                  <a:pt x="267" y="297"/>
                  <a:pt x="267" y="297"/>
                  <a:pt x="267" y="297"/>
                </a:cubicBezTo>
                <a:cubicBezTo>
                  <a:pt x="267" y="297"/>
                  <a:pt x="267" y="297"/>
                  <a:pt x="267" y="297"/>
                </a:cubicBezTo>
                <a:cubicBezTo>
                  <a:pt x="267" y="298"/>
                  <a:pt x="267" y="298"/>
                  <a:pt x="267" y="298"/>
                </a:cubicBezTo>
                <a:cubicBezTo>
                  <a:pt x="267" y="299"/>
                  <a:pt x="267" y="299"/>
                  <a:pt x="266" y="300"/>
                </a:cubicBezTo>
                <a:cubicBezTo>
                  <a:pt x="266" y="301"/>
                  <a:pt x="266" y="303"/>
                  <a:pt x="265" y="304"/>
                </a:cubicBezTo>
                <a:cubicBezTo>
                  <a:pt x="265" y="304"/>
                  <a:pt x="265" y="305"/>
                  <a:pt x="265" y="306"/>
                </a:cubicBezTo>
                <a:cubicBezTo>
                  <a:pt x="265" y="306"/>
                  <a:pt x="265" y="306"/>
                  <a:pt x="265" y="306"/>
                </a:cubicBezTo>
                <a:cubicBezTo>
                  <a:pt x="265" y="307"/>
                  <a:pt x="265" y="307"/>
                  <a:pt x="265" y="307"/>
                </a:cubicBezTo>
                <a:cubicBezTo>
                  <a:pt x="265" y="307"/>
                  <a:pt x="265" y="307"/>
                  <a:pt x="265" y="307"/>
                </a:cubicBezTo>
                <a:cubicBezTo>
                  <a:pt x="265" y="307"/>
                  <a:pt x="265" y="307"/>
                  <a:pt x="265" y="307"/>
                </a:cubicBezTo>
                <a:cubicBezTo>
                  <a:pt x="265" y="307"/>
                  <a:pt x="265" y="307"/>
                  <a:pt x="265" y="307"/>
                </a:cubicBezTo>
                <a:cubicBezTo>
                  <a:pt x="265" y="307"/>
                  <a:pt x="265" y="307"/>
                  <a:pt x="265" y="307"/>
                </a:cubicBezTo>
                <a:cubicBezTo>
                  <a:pt x="265" y="308"/>
                  <a:pt x="264" y="309"/>
                  <a:pt x="264" y="309"/>
                </a:cubicBezTo>
                <a:cubicBezTo>
                  <a:pt x="263" y="310"/>
                  <a:pt x="263" y="311"/>
                  <a:pt x="262" y="312"/>
                </a:cubicBezTo>
                <a:cubicBezTo>
                  <a:pt x="261" y="314"/>
                  <a:pt x="258" y="315"/>
                  <a:pt x="258" y="317"/>
                </a:cubicBezTo>
                <a:cubicBezTo>
                  <a:pt x="258" y="318"/>
                  <a:pt x="258" y="318"/>
                  <a:pt x="258" y="318"/>
                </a:cubicBezTo>
                <a:cubicBezTo>
                  <a:pt x="258" y="318"/>
                  <a:pt x="258" y="318"/>
                  <a:pt x="258" y="318"/>
                </a:cubicBezTo>
                <a:cubicBezTo>
                  <a:pt x="258" y="318"/>
                  <a:pt x="259" y="318"/>
                  <a:pt x="261" y="318"/>
                </a:cubicBezTo>
                <a:cubicBezTo>
                  <a:pt x="262" y="318"/>
                  <a:pt x="263" y="318"/>
                  <a:pt x="264" y="318"/>
                </a:cubicBezTo>
                <a:cubicBezTo>
                  <a:pt x="264" y="318"/>
                  <a:pt x="264" y="318"/>
                  <a:pt x="264" y="318"/>
                </a:cubicBezTo>
                <a:cubicBezTo>
                  <a:pt x="265" y="317"/>
                  <a:pt x="265" y="316"/>
                  <a:pt x="265" y="315"/>
                </a:cubicBezTo>
                <a:cubicBezTo>
                  <a:pt x="266" y="314"/>
                  <a:pt x="267" y="312"/>
                  <a:pt x="268" y="310"/>
                </a:cubicBezTo>
                <a:cubicBezTo>
                  <a:pt x="268" y="310"/>
                  <a:pt x="268" y="310"/>
                  <a:pt x="268" y="310"/>
                </a:cubicBezTo>
                <a:cubicBezTo>
                  <a:pt x="269" y="310"/>
                  <a:pt x="269" y="311"/>
                  <a:pt x="269" y="311"/>
                </a:cubicBezTo>
                <a:cubicBezTo>
                  <a:pt x="270" y="312"/>
                  <a:pt x="270" y="312"/>
                  <a:pt x="270" y="312"/>
                </a:cubicBezTo>
                <a:cubicBezTo>
                  <a:pt x="271" y="313"/>
                  <a:pt x="271" y="314"/>
                  <a:pt x="270" y="314"/>
                </a:cubicBezTo>
                <a:cubicBezTo>
                  <a:pt x="270" y="315"/>
                  <a:pt x="269" y="316"/>
                  <a:pt x="268" y="317"/>
                </a:cubicBezTo>
                <a:cubicBezTo>
                  <a:pt x="268" y="317"/>
                  <a:pt x="268" y="317"/>
                  <a:pt x="268" y="317"/>
                </a:cubicBezTo>
                <a:cubicBezTo>
                  <a:pt x="267" y="318"/>
                  <a:pt x="267" y="318"/>
                  <a:pt x="266" y="318"/>
                </a:cubicBezTo>
                <a:cubicBezTo>
                  <a:pt x="265" y="319"/>
                  <a:pt x="265" y="319"/>
                  <a:pt x="265" y="319"/>
                </a:cubicBezTo>
                <a:cubicBezTo>
                  <a:pt x="265" y="319"/>
                  <a:pt x="265" y="319"/>
                  <a:pt x="265" y="319"/>
                </a:cubicBezTo>
                <a:cubicBezTo>
                  <a:pt x="265" y="319"/>
                  <a:pt x="265" y="319"/>
                  <a:pt x="265" y="319"/>
                </a:cubicBezTo>
                <a:cubicBezTo>
                  <a:pt x="265" y="320"/>
                  <a:pt x="265" y="320"/>
                  <a:pt x="265" y="320"/>
                </a:cubicBezTo>
                <a:cubicBezTo>
                  <a:pt x="265" y="320"/>
                  <a:pt x="265" y="320"/>
                  <a:pt x="265" y="320"/>
                </a:cubicBezTo>
                <a:cubicBezTo>
                  <a:pt x="267" y="320"/>
                  <a:pt x="268" y="319"/>
                  <a:pt x="269" y="319"/>
                </a:cubicBezTo>
                <a:cubicBezTo>
                  <a:pt x="270" y="319"/>
                  <a:pt x="272" y="319"/>
                  <a:pt x="273" y="319"/>
                </a:cubicBezTo>
                <a:cubicBezTo>
                  <a:pt x="273" y="319"/>
                  <a:pt x="273" y="319"/>
                  <a:pt x="273" y="319"/>
                </a:cubicBezTo>
                <a:cubicBezTo>
                  <a:pt x="273" y="319"/>
                  <a:pt x="273" y="319"/>
                  <a:pt x="273" y="319"/>
                </a:cubicBezTo>
                <a:cubicBezTo>
                  <a:pt x="274" y="319"/>
                  <a:pt x="274" y="319"/>
                  <a:pt x="274" y="319"/>
                </a:cubicBezTo>
                <a:cubicBezTo>
                  <a:pt x="274" y="319"/>
                  <a:pt x="274" y="319"/>
                  <a:pt x="274" y="319"/>
                </a:cubicBezTo>
                <a:cubicBezTo>
                  <a:pt x="274" y="319"/>
                  <a:pt x="274" y="319"/>
                  <a:pt x="274" y="319"/>
                </a:cubicBezTo>
                <a:cubicBezTo>
                  <a:pt x="274" y="317"/>
                  <a:pt x="274" y="314"/>
                  <a:pt x="273" y="312"/>
                </a:cubicBezTo>
                <a:cubicBezTo>
                  <a:pt x="273" y="311"/>
                  <a:pt x="273" y="311"/>
                  <a:pt x="273" y="311"/>
                </a:cubicBezTo>
                <a:cubicBezTo>
                  <a:pt x="272" y="310"/>
                  <a:pt x="271" y="310"/>
                  <a:pt x="270" y="309"/>
                </a:cubicBezTo>
                <a:cubicBezTo>
                  <a:pt x="270" y="308"/>
                  <a:pt x="270" y="308"/>
                  <a:pt x="270" y="308"/>
                </a:cubicBezTo>
                <a:cubicBezTo>
                  <a:pt x="270" y="308"/>
                  <a:pt x="270" y="308"/>
                  <a:pt x="271" y="307"/>
                </a:cubicBezTo>
                <a:cubicBezTo>
                  <a:pt x="271" y="307"/>
                  <a:pt x="271" y="306"/>
                  <a:pt x="271" y="306"/>
                </a:cubicBezTo>
                <a:cubicBezTo>
                  <a:pt x="274" y="305"/>
                  <a:pt x="274" y="305"/>
                  <a:pt x="274" y="305"/>
                </a:cubicBezTo>
                <a:cubicBezTo>
                  <a:pt x="274" y="305"/>
                  <a:pt x="274" y="305"/>
                  <a:pt x="274" y="305"/>
                </a:cubicBezTo>
                <a:cubicBezTo>
                  <a:pt x="274" y="304"/>
                  <a:pt x="274" y="303"/>
                  <a:pt x="274" y="302"/>
                </a:cubicBezTo>
                <a:cubicBezTo>
                  <a:pt x="274" y="302"/>
                  <a:pt x="274" y="302"/>
                  <a:pt x="274" y="302"/>
                </a:cubicBezTo>
                <a:cubicBezTo>
                  <a:pt x="274" y="302"/>
                  <a:pt x="274" y="302"/>
                  <a:pt x="274" y="302"/>
                </a:cubicBezTo>
                <a:cubicBezTo>
                  <a:pt x="274" y="302"/>
                  <a:pt x="274" y="302"/>
                  <a:pt x="274" y="302"/>
                </a:cubicBezTo>
                <a:cubicBezTo>
                  <a:pt x="274" y="302"/>
                  <a:pt x="273" y="302"/>
                  <a:pt x="273" y="302"/>
                </a:cubicBezTo>
                <a:cubicBezTo>
                  <a:pt x="273" y="302"/>
                  <a:pt x="273" y="302"/>
                  <a:pt x="273" y="302"/>
                </a:cubicBezTo>
                <a:cubicBezTo>
                  <a:pt x="273" y="302"/>
                  <a:pt x="273" y="302"/>
                  <a:pt x="273" y="302"/>
                </a:cubicBezTo>
                <a:cubicBezTo>
                  <a:pt x="273" y="302"/>
                  <a:pt x="272" y="302"/>
                  <a:pt x="271" y="302"/>
                </a:cubicBezTo>
                <a:cubicBezTo>
                  <a:pt x="271" y="303"/>
                  <a:pt x="271" y="303"/>
                  <a:pt x="271" y="303"/>
                </a:cubicBezTo>
                <a:cubicBezTo>
                  <a:pt x="270" y="304"/>
                  <a:pt x="270" y="304"/>
                  <a:pt x="270" y="304"/>
                </a:cubicBezTo>
                <a:cubicBezTo>
                  <a:pt x="267" y="305"/>
                  <a:pt x="267" y="305"/>
                  <a:pt x="267" y="305"/>
                </a:cubicBezTo>
                <a:cubicBezTo>
                  <a:pt x="267" y="305"/>
                  <a:pt x="267" y="305"/>
                  <a:pt x="267" y="305"/>
                </a:cubicBezTo>
                <a:cubicBezTo>
                  <a:pt x="267" y="305"/>
                  <a:pt x="267" y="305"/>
                  <a:pt x="267" y="305"/>
                </a:cubicBezTo>
                <a:cubicBezTo>
                  <a:pt x="267" y="305"/>
                  <a:pt x="267" y="305"/>
                  <a:pt x="267" y="305"/>
                </a:cubicBezTo>
                <a:cubicBezTo>
                  <a:pt x="267" y="305"/>
                  <a:pt x="267" y="305"/>
                  <a:pt x="267" y="305"/>
                </a:cubicBezTo>
                <a:cubicBezTo>
                  <a:pt x="267" y="304"/>
                  <a:pt x="268" y="302"/>
                  <a:pt x="269" y="301"/>
                </a:cubicBezTo>
                <a:cubicBezTo>
                  <a:pt x="269" y="301"/>
                  <a:pt x="269" y="301"/>
                  <a:pt x="269" y="301"/>
                </a:cubicBezTo>
                <a:cubicBezTo>
                  <a:pt x="270" y="299"/>
                  <a:pt x="270" y="298"/>
                  <a:pt x="270" y="296"/>
                </a:cubicBezTo>
                <a:cubicBezTo>
                  <a:pt x="271" y="296"/>
                  <a:pt x="271" y="294"/>
                  <a:pt x="271" y="293"/>
                </a:cubicBezTo>
                <a:cubicBezTo>
                  <a:pt x="270" y="293"/>
                  <a:pt x="270" y="293"/>
                  <a:pt x="270" y="293"/>
                </a:cubicBezTo>
                <a:cubicBezTo>
                  <a:pt x="269" y="292"/>
                  <a:pt x="268" y="292"/>
                  <a:pt x="268" y="293"/>
                </a:cubicBezTo>
                <a:cubicBezTo>
                  <a:pt x="267" y="293"/>
                  <a:pt x="266" y="294"/>
                  <a:pt x="266" y="295"/>
                </a:cubicBezTo>
                <a:cubicBezTo>
                  <a:pt x="265" y="296"/>
                  <a:pt x="265" y="296"/>
                  <a:pt x="265" y="296"/>
                </a:cubicBezTo>
                <a:cubicBezTo>
                  <a:pt x="264" y="297"/>
                  <a:pt x="263" y="299"/>
                  <a:pt x="261" y="301"/>
                </a:cubicBezTo>
                <a:cubicBezTo>
                  <a:pt x="261" y="302"/>
                  <a:pt x="260" y="303"/>
                  <a:pt x="260" y="303"/>
                </a:cubicBezTo>
                <a:cubicBezTo>
                  <a:pt x="259" y="304"/>
                  <a:pt x="258" y="306"/>
                  <a:pt x="258" y="306"/>
                </a:cubicBezTo>
                <a:cubicBezTo>
                  <a:pt x="258" y="306"/>
                  <a:pt x="258" y="306"/>
                  <a:pt x="258" y="306"/>
                </a:cubicBezTo>
                <a:cubicBezTo>
                  <a:pt x="258" y="305"/>
                  <a:pt x="258" y="304"/>
                  <a:pt x="259" y="303"/>
                </a:cubicBezTo>
                <a:cubicBezTo>
                  <a:pt x="261" y="300"/>
                  <a:pt x="261" y="300"/>
                  <a:pt x="261" y="300"/>
                </a:cubicBezTo>
                <a:cubicBezTo>
                  <a:pt x="263" y="295"/>
                  <a:pt x="263" y="295"/>
                  <a:pt x="263" y="295"/>
                </a:cubicBezTo>
                <a:cubicBezTo>
                  <a:pt x="263" y="294"/>
                  <a:pt x="264" y="294"/>
                  <a:pt x="264" y="294"/>
                </a:cubicBezTo>
                <a:cubicBezTo>
                  <a:pt x="265" y="293"/>
                  <a:pt x="265" y="293"/>
                  <a:pt x="265" y="293"/>
                </a:cubicBezTo>
                <a:cubicBezTo>
                  <a:pt x="266" y="293"/>
                  <a:pt x="266" y="293"/>
                  <a:pt x="266" y="292"/>
                </a:cubicBezTo>
                <a:cubicBezTo>
                  <a:pt x="268" y="290"/>
                  <a:pt x="267" y="286"/>
                  <a:pt x="267" y="284"/>
                </a:cubicBezTo>
                <a:cubicBezTo>
                  <a:pt x="267" y="282"/>
                  <a:pt x="267" y="279"/>
                  <a:pt x="266" y="277"/>
                </a:cubicBezTo>
                <a:cubicBezTo>
                  <a:pt x="266" y="276"/>
                  <a:pt x="265" y="276"/>
                  <a:pt x="265" y="276"/>
                </a:cubicBezTo>
                <a:cubicBezTo>
                  <a:pt x="264" y="276"/>
                  <a:pt x="263" y="276"/>
                  <a:pt x="262" y="277"/>
                </a:cubicBezTo>
                <a:cubicBezTo>
                  <a:pt x="262" y="277"/>
                  <a:pt x="262" y="277"/>
                  <a:pt x="262" y="277"/>
                </a:cubicBezTo>
                <a:cubicBezTo>
                  <a:pt x="262" y="277"/>
                  <a:pt x="262" y="277"/>
                  <a:pt x="262" y="277"/>
                </a:cubicBezTo>
                <a:cubicBezTo>
                  <a:pt x="261" y="278"/>
                  <a:pt x="260" y="282"/>
                  <a:pt x="259" y="284"/>
                </a:cubicBezTo>
                <a:cubicBezTo>
                  <a:pt x="258" y="283"/>
                  <a:pt x="259" y="282"/>
                  <a:pt x="259" y="281"/>
                </a:cubicBezTo>
                <a:cubicBezTo>
                  <a:pt x="259" y="280"/>
                  <a:pt x="260" y="278"/>
                  <a:pt x="259" y="277"/>
                </a:cubicBezTo>
                <a:cubicBezTo>
                  <a:pt x="259" y="277"/>
                  <a:pt x="259" y="277"/>
                  <a:pt x="259" y="277"/>
                </a:cubicBezTo>
                <a:cubicBezTo>
                  <a:pt x="259" y="277"/>
                  <a:pt x="259" y="277"/>
                  <a:pt x="259" y="277"/>
                </a:cubicBezTo>
                <a:cubicBezTo>
                  <a:pt x="259" y="277"/>
                  <a:pt x="258" y="277"/>
                  <a:pt x="258" y="276"/>
                </a:cubicBezTo>
                <a:cubicBezTo>
                  <a:pt x="257" y="276"/>
                  <a:pt x="255" y="276"/>
                  <a:pt x="253" y="277"/>
                </a:cubicBezTo>
                <a:cubicBezTo>
                  <a:pt x="253" y="277"/>
                  <a:pt x="253" y="277"/>
                  <a:pt x="253" y="277"/>
                </a:cubicBezTo>
                <a:cubicBezTo>
                  <a:pt x="253" y="277"/>
                  <a:pt x="253" y="277"/>
                  <a:pt x="253" y="277"/>
                </a:cubicBezTo>
                <a:cubicBezTo>
                  <a:pt x="253" y="278"/>
                  <a:pt x="254" y="279"/>
                  <a:pt x="254" y="279"/>
                </a:cubicBezTo>
                <a:cubicBezTo>
                  <a:pt x="254" y="279"/>
                  <a:pt x="254" y="279"/>
                  <a:pt x="254" y="279"/>
                </a:cubicBezTo>
                <a:cubicBezTo>
                  <a:pt x="254" y="282"/>
                  <a:pt x="254" y="282"/>
                  <a:pt x="254" y="282"/>
                </a:cubicBezTo>
                <a:cubicBezTo>
                  <a:pt x="255" y="283"/>
                  <a:pt x="255" y="284"/>
                  <a:pt x="255" y="285"/>
                </a:cubicBezTo>
                <a:cubicBezTo>
                  <a:pt x="255" y="286"/>
                  <a:pt x="255" y="287"/>
                  <a:pt x="254" y="287"/>
                </a:cubicBezTo>
                <a:cubicBezTo>
                  <a:pt x="254" y="288"/>
                  <a:pt x="253" y="288"/>
                  <a:pt x="253" y="288"/>
                </a:cubicBezTo>
                <a:cubicBezTo>
                  <a:pt x="252" y="288"/>
                  <a:pt x="252" y="288"/>
                  <a:pt x="252" y="288"/>
                </a:cubicBezTo>
                <a:cubicBezTo>
                  <a:pt x="251" y="288"/>
                  <a:pt x="250" y="287"/>
                  <a:pt x="248" y="287"/>
                </a:cubicBezTo>
                <a:cubicBezTo>
                  <a:pt x="248" y="287"/>
                  <a:pt x="247" y="288"/>
                  <a:pt x="246" y="288"/>
                </a:cubicBezTo>
                <a:cubicBezTo>
                  <a:pt x="246" y="288"/>
                  <a:pt x="245" y="287"/>
                  <a:pt x="244" y="288"/>
                </a:cubicBezTo>
                <a:cubicBezTo>
                  <a:pt x="244" y="288"/>
                  <a:pt x="244" y="288"/>
                  <a:pt x="244" y="288"/>
                </a:cubicBezTo>
                <a:close/>
                <a:moveTo>
                  <a:pt x="218" y="323"/>
                </a:moveTo>
                <a:cubicBezTo>
                  <a:pt x="218" y="324"/>
                  <a:pt x="218" y="324"/>
                  <a:pt x="218" y="325"/>
                </a:cubicBezTo>
                <a:cubicBezTo>
                  <a:pt x="219" y="327"/>
                  <a:pt x="222" y="329"/>
                  <a:pt x="223" y="330"/>
                </a:cubicBezTo>
                <a:cubicBezTo>
                  <a:pt x="223" y="330"/>
                  <a:pt x="224" y="331"/>
                  <a:pt x="224" y="331"/>
                </a:cubicBezTo>
                <a:cubicBezTo>
                  <a:pt x="224" y="331"/>
                  <a:pt x="225" y="331"/>
                  <a:pt x="225" y="331"/>
                </a:cubicBezTo>
                <a:cubicBezTo>
                  <a:pt x="226" y="331"/>
                  <a:pt x="226" y="331"/>
                  <a:pt x="226" y="331"/>
                </a:cubicBezTo>
                <a:cubicBezTo>
                  <a:pt x="226" y="331"/>
                  <a:pt x="226" y="331"/>
                  <a:pt x="226" y="331"/>
                </a:cubicBezTo>
                <a:cubicBezTo>
                  <a:pt x="228" y="331"/>
                  <a:pt x="229" y="329"/>
                  <a:pt x="230" y="328"/>
                </a:cubicBezTo>
                <a:cubicBezTo>
                  <a:pt x="230" y="328"/>
                  <a:pt x="231" y="327"/>
                  <a:pt x="231" y="327"/>
                </a:cubicBezTo>
                <a:cubicBezTo>
                  <a:pt x="231" y="327"/>
                  <a:pt x="232" y="326"/>
                  <a:pt x="232" y="326"/>
                </a:cubicBezTo>
                <a:cubicBezTo>
                  <a:pt x="232" y="325"/>
                  <a:pt x="232" y="325"/>
                  <a:pt x="232" y="325"/>
                </a:cubicBezTo>
                <a:cubicBezTo>
                  <a:pt x="232" y="325"/>
                  <a:pt x="232" y="325"/>
                  <a:pt x="232" y="325"/>
                </a:cubicBezTo>
                <a:cubicBezTo>
                  <a:pt x="231" y="325"/>
                  <a:pt x="231" y="325"/>
                  <a:pt x="230" y="325"/>
                </a:cubicBezTo>
                <a:cubicBezTo>
                  <a:pt x="230" y="326"/>
                  <a:pt x="230" y="326"/>
                  <a:pt x="230" y="326"/>
                </a:cubicBezTo>
                <a:cubicBezTo>
                  <a:pt x="230" y="325"/>
                  <a:pt x="230" y="325"/>
                  <a:pt x="230" y="325"/>
                </a:cubicBezTo>
                <a:cubicBezTo>
                  <a:pt x="230" y="325"/>
                  <a:pt x="229" y="326"/>
                  <a:pt x="229" y="326"/>
                </a:cubicBezTo>
                <a:cubicBezTo>
                  <a:pt x="228" y="326"/>
                  <a:pt x="227" y="326"/>
                  <a:pt x="226" y="326"/>
                </a:cubicBezTo>
                <a:cubicBezTo>
                  <a:pt x="226" y="326"/>
                  <a:pt x="225" y="327"/>
                  <a:pt x="225" y="327"/>
                </a:cubicBezTo>
                <a:cubicBezTo>
                  <a:pt x="224" y="327"/>
                  <a:pt x="224" y="326"/>
                  <a:pt x="223" y="326"/>
                </a:cubicBezTo>
                <a:cubicBezTo>
                  <a:pt x="222" y="325"/>
                  <a:pt x="220" y="324"/>
                  <a:pt x="219" y="323"/>
                </a:cubicBezTo>
                <a:cubicBezTo>
                  <a:pt x="219" y="323"/>
                  <a:pt x="219" y="323"/>
                  <a:pt x="219" y="323"/>
                </a:cubicBezTo>
                <a:cubicBezTo>
                  <a:pt x="218" y="323"/>
                  <a:pt x="218" y="323"/>
                  <a:pt x="218" y="323"/>
                </a:cubicBezTo>
                <a:cubicBezTo>
                  <a:pt x="218" y="323"/>
                  <a:pt x="218" y="323"/>
                  <a:pt x="218" y="323"/>
                </a:cubicBezTo>
                <a:close/>
                <a:moveTo>
                  <a:pt x="213" y="325"/>
                </a:moveTo>
                <a:cubicBezTo>
                  <a:pt x="213" y="329"/>
                  <a:pt x="212" y="331"/>
                  <a:pt x="211" y="332"/>
                </a:cubicBezTo>
                <a:cubicBezTo>
                  <a:pt x="209" y="334"/>
                  <a:pt x="206" y="335"/>
                  <a:pt x="204" y="337"/>
                </a:cubicBezTo>
                <a:cubicBezTo>
                  <a:pt x="204" y="337"/>
                  <a:pt x="204" y="337"/>
                  <a:pt x="204" y="337"/>
                </a:cubicBezTo>
                <a:cubicBezTo>
                  <a:pt x="204" y="337"/>
                  <a:pt x="204" y="337"/>
                  <a:pt x="204" y="337"/>
                </a:cubicBezTo>
                <a:cubicBezTo>
                  <a:pt x="204" y="337"/>
                  <a:pt x="204" y="337"/>
                  <a:pt x="204" y="337"/>
                </a:cubicBezTo>
                <a:cubicBezTo>
                  <a:pt x="204" y="337"/>
                  <a:pt x="204" y="337"/>
                  <a:pt x="204" y="337"/>
                </a:cubicBezTo>
                <a:cubicBezTo>
                  <a:pt x="204" y="338"/>
                  <a:pt x="204" y="338"/>
                  <a:pt x="204" y="338"/>
                </a:cubicBezTo>
                <a:cubicBezTo>
                  <a:pt x="205" y="338"/>
                  <a:pt x="206" y="337"/>
                  <a:pt x="207" y="337"/>
                </a:cubicBezTo>
                <a:cubicBezTo>
                  <a:pt x="208" y="337"/>
                  <a:pt x="208" y="337"/>
                  <a:pt x="208" y="337"/>
                </a:cubicBezTo>
                <a:cubicBezTo>
                  <a:pt x="213" y="336"/>
                  <a:pt x="216" y="331"/>
                  <a:pt x="217" y="327"/>
                </a:cubicBezTo>
                <a:cubicBezTo>
                  <a:pt x="217" y="325"/>
                  <a:pt x="217" y="323"/>
                  <a:pt x="217" y="321"/>
                </a:cubicBezTo>
                <a:cubicBezTo>
                  <a:pt x="218" y="321"/>
                  <a:pt x="218" y="320"/>
                  <a:pt x="219" y="320"/>
                </a:cubicBezTo>
                <a:cubicBezTo>
                  <a:pt x="219" y="320"/>
                  <a:pt x="219" y="320"/>
                  <a:pt x="219" y="320"/>
                </a:cubicBezTo>
                <a:cubicBezTo>
                  <a:pt x="219" y="320"/>
                  <a:pt x="219" y="320"/>
                  <a:pt x="219" y="320"/>
                </a:cubicBezTo>
                <a:cubicBezTo>
                  <a:pt x="219" y="319"/>
                  <a:pt x="220" y="318"/>
                  <a:pt x="221" y="318"/>
                </a:cubicBezTo>
                <a:cubicBezTo>
                  <a:pt x="221" y="317"/>
                  <a:pt x="221" y="317"/>
                  <a:pt x="221" y="317"/>
                </a:cubicBezTo>
                <a:cubicBezTo>
                  <a:pt x="221" y="318"/>
                  <a:pt x="221" y="318"/>
                  <a:pt x="221" y="318"/>
                </a:cubicBezTo>
                <a:cubicBezTo>
                  <a:pt x="222" y="316"/>
                  <a:pt x="224" y="314"/>
                  <a:pt x="224" y="313"/>
                </a:cubicBezTo>
                <a:cubicBezTo>
                  <a:pt x="224" y="313"/>
                  <a:pt x="224" y="313"/>
                  <a:pt x="224" y="313"/>
                </a:cubicBezTo>
                <a:cubicBezTo>
                  <a:pt x="224" y="313"/>
                  <a:pt x="224" y="313"/>
                  <a:pt x="224" y="313"/>
                </a:cubicBezTo>
                <a:cubicBezTo>
                  <a:pt x="224" y="313"/>
                  <a:pt x="224" y="313"/>
                  <a:pt x="224" y="313"/>
                </a:cubicBezTo>
                <a:cubicBezTo>
                  <a:pt x="224" y="312"/>
                  <a:pt x="224" y="312"/>
                  <a:pt x="223" y="312"/>
                </a:cubicBezTo>
                <a:cubicBezTo>
                  <a:pt x="222" y="312"/>
                  <a:pt x="221" y="312"/>
                  <a:pt x="220" y="311"/>
                </a:cubicBezTo>
                <a:cubicBezTo>
                  <a:pt x="220" y="311"/>
                  <a:pt x="219" y="311"/>
                  <a:pt x="218" y="311"/>
                </a:cubicBezTo>
                <a:cubicBezTo>
                  <a:pt x="218" y="311"/>
                  <a:pt x="218" y="311"/>
                  <a:pt x="218" y="311"/>
                </a:cubicBezTo>
                <a:cubicBezTo>
                  <a:pt x="218" y="311"/>
                  <a:pt x="218" y="311"/>
                  <a:pt x="218" y="311"/>
                </a:cubicBezTo>
                <a:cubicBezTo>
                  <a:pt x="218" y="312"/>
                  <a:pt x="218" y="312"/>
                  <a:pt x="218" y="312"/>
                </a:cubicBezTo>
                <a:cubicBezTo>
                  <a:pt x="218" y="312"/>
                  <a:pt x="218" y="312"/>
                  <a:pt x="218" y="312"/>
                </a:cubicBezTo>
                <a:cubicBezTo>
                  <a:pt x="218" y="313"/>
                  <a:pt x="218" y="313"/>
                  <a:pt x="218" y="313"/>
                </a:cubicBezTo>
                <a:cubicBezTo>
                  <a:pt x="219" y="314"/>
                  <a:pt x="219" y="314"/>
                  <a:pt x="219" y="314"/>
                </a:cubicBezTo>
                <a:cubicBezTo>
                  <a:pt x="219" y="314"/>
                  <a:pt x="219" y="314"/>
                  <a:pt x="219" y="314"/>
                </a:cubicBezTo>
                <a:cubicBezTo>
                  <a:pt x="219" y="314"/>
                  <a:pt x="218" y="316"/>
                  <a:pt x="217" y="316"/>
                </a:cubicBezTo>
                <a:cubicBezTo>
                  <a:pt x="216" y="313"/>
                  <a:pt x="218" y="310"/>
                  <a:pt x="217" y="307"/>
                </a:cubicBezTo>
                <a:cubicBezTo>
                  <a:pt x="217" y="306"/>
                  <a:pt x="217" y="306"/>
                  <a:pt x="217" y="306"/>
                </a:cubicBezTo>
                <a:cubicBezTo>
                  <a:pt x="217" y="306"/>
                  <a:pt x="217" y="306"/>
                  <a:pt x="217" y="306"/>
                </a:cubicBezTo>
                <a:cubicBezTo>
                  <a:pt x="216" y="306"/>
                  <a:pt x="213" y="304"/>
                  <a:pt x="211" y="305"/>
                </a:cubicBezTo>
                <a:cubicBezTo>
                  <a:pt x="211" y="305"/>
                  <a:pt x="211" y="305"/>
                  <a:pt x="211" y="305"/>
                </a:cubicBezTo>
                <a:cubicBezTo>
                  <a:pt x="211" y="305"/>
                  <a:pt x="211" y="305"/>
                  <a:pt x="211" y="305"/>
                </a:cubicBezTo>
                <a:cubicBezTo>
                  <a:pt x="211" y="305"/>
                  <a:pt x="211" y="305"/>
                  <a:pt x="211" y="305"/>
                </a:cubicBezTo>
                <a:cubicBezTo>
                  <a:pt x="211" y="305"/>
                  <a:pt x="211" y="305"/>
                  <a:pt x="211" y="305"/>
                </a:cubicBezTo>
                <a:cubicBezTo>
                  <a:pt x="211" y="305"/>
                  <a:pt x="211" y="305"/>
                  <a:pt x="211" y="305"/>
                </a:cubicBezTo>
                <a:cubicBezTo>
                  <a:pt x="211" y="305"/>
                  <a:pt x="211" y="305"/>
                  <a:pt x="211" y="305"/>
                </a:cubicBezTo>
                <a:cubicBezTo>
                  <a:pt x="211" y="306"/>
                  <a:pt x="211" y="306"/>
                  <a:pt x="211" y="307"/>
                </a:cubicBezTo>
                <a:cubicBezTo>
                  <a:pt x="211" y="307"/>
                  <a:pt x="212" y="308"/>
                  <a:pt x="212" y="309"/>
                </a:cubicBezTo>
                <a:cubicBezTo>
                  <a:pt x="212" y="310"/>
                  <a:pt x="212" y="310"/>
                  <a:pt x="212" y="310"/>
                </a:cubicBezTo>
                <a:cubicBezTo>
                  <a:pt x="212" y="314"/>
                  <a:pt x="213" y="317"/>
                  <a:pt x="213" y="320"/>
                </a:cubicBezTo>
                <a:cubicBezTo>
                  <a:pt x="211" y="322"/>
                  <a:pt x="209" y="324"/>
                  <a:pt x="207" y="325"/>
                </a:cubicBezTo>
                <a:cubicBezTo>
                  <a:pt x="206" y="326"/>
                  <a:pt x="205" y="326"/>
                  <a:pt x="204" y="327"/>
                </a:cubicBezTo>
                <a:cubicBezTo>
                  <a:pt x="204" y="327"/>
                  <a:pt x="204" y="327"/>
                  <a:pt x="204" y="327"/>
                </a:cubicBezTo>
                <a:cubicBezTo>
                  <a:pt x="204" y="327"/>
                  <a:pt x="204" y="327"/>
                  <a:pt x="204" y="327"/>
                </a:cubicBezTo>
                <a:cubicBezTo>
                  <a:pt x="204" y="327"/>
                  <a:pt x="204" y="327"/>
                  <a:pt x="204" y="327"/>
                </a:cubicBezTo>
                <a:cubicBezTo>
                  <a:pt x="204" y="327"/>
                  <a:pt x="204" y="327"/>
                  <a:pt x="204" y="327"/>
                </a:cubicBezTo>
                <a:cubicBezTo>
                  <a:pt x="204" y="329"/>
                  <a:pt x="206" y="331"/>
                  <a:pt x="207" y="330"/>
                </a:cubicBezTo>
                <a:cubicBezTo>
                  <a:pt x="208" y="330"/>
                  <a:pt x="208" y="330"/>
                  <a:pt x="208" y="330"/>
                </a:cubicBezTo>
                <a:cubicBezTo>
                  <a:pt x="209" y="330"/>
                  <a:pt x="210" y="329"/>
                  <a:pt x="210" y="328"/>
                </a:cubicBezTo>
                <a:cubicBezTo>
                  <a:pt x="211" y="327"/>
                  <a:pt x="212" y="326"/>
                  <a:pt x="213" y="325"/>
                </a:cubicBezTo>
                <a:moveTo>
                  <a:pt x="152" y="324"/>
                </a:moveTo>
                <a:cubicBezTo>
                  <a:pt x="152" y="323"/>
                  <a:pt x="152" y="323"/>
                  <a:pt x="153" y="321"/>
                </a:cubicBezTo>
                <a:cubicBezTo>
                  <a:pt x="154" y="320"/>
                  <a:pt x="155" y="319"/>
                  <a:pt x="155" y="319"/>
                </a:cubicBezTo>
                <a:cubicBezTo>
                  <a:pt x="155" y="319"/>
                  <a:pt x="155" y="319"/>
                  <a:pt x="155" y="320"/>
                </a:cubicBezTo>
                <a:cubicBezTo>
                  <a:pt x="152" y="324"/>
                  <a:pt x="152" y="324"/>
                  <a:pt x="152" y="324"/>
                </a:cubicBezTo>
                <a:cubicBezTo>
                  <a:pt x="152" y="324"/>
                  <a:pt x="152" y="324"/>
                  <a:pt x="152" y="324"/>
                </a:cubicBezTo>
                <a:moveTo>
                  <a:pt x="173" y="309"/>
                </a:moveTo>
                <a:cubicBezTo>
                  <a:pt x="173" y="308"/>
                  <a:pt x="175" y="308"/>
                  <a:pt x="175" y="308"/>
                </a:cubicBezTo>
                <a:cubicBezTo>
                  <a:pt x="175" y="309"/>
                  <a:pt x="173" y="310"/>
                  <a:pt x="173" y="310"/>
                </a:cubicBezTo>
                <a:cubicBezTo>
                  <a:pt x="173" y="310"/>
                  <a:pt x="173" y="310"/>
                  <a:pt x="173" y="310"/>
                </a:cubicBezTo>
                <a:cubicBezTo>
                  <a:pt x="172" y="310"/>
                  <a:pt x="172" y="310"/>
                  <a:pt x="172" y="310"/>
                </a:cubicBezTo>
                <a:cubicBezTo>
                  <a:pt x="172" y="310"/>
                  <a:pt x="172" y="310"/>
                  <a:pt x="173" y="309"/>
                </a:cubicBezTo>
                <a:moveTo>
                  <a:pt x="147" y="330"/>
                </a:moveTo>
                <a:cubicBezTo>
                  <a:pt x="147" y="331"/>
                  <a:pt x="147" y="333"/>
                  <a:pt x="148" y="333"/>
                </a:cubicBezTo>
                <a:cubicBezTo>
                  <a:pt x="150" y="333"/>
                  <a:pt x="150" y="333"/>
                  <a:pt x="151" y="331"/>
                </a:cubicBezTo>
                <a:cubicBezTo>
                  <a:pt x="151" y="330"/>
                  <a:pt x="152" y="329"/>
                  <a:pt x="153" y="328"/>
                </a:cubicBezTo>
                <a:cubicBezTo>
                  <a:pt x="153" y="327"/>
                  <a:pt x="154" y="327"/>
                  <a:pt x="154" y="326"/>
                </a:cubicBezTo>
                <a:cubicBezTo>
                  <a:pt x="154" y="326"/>
                  <a:pt x="154" y="325"/>
                  <a:pt x="154" y="324"/>
                </a:cubicBezTo>
                <a:cubicBezTo>
                  <a:pt x="155" y="323"/>
                  <a:pt x="155" y="321"/>
                  <a:pt x="155" y="320"/>
                </a:cubicBezTo>
                <a:cubicBezTo>
                  <a:pt x="155" y="319"/>
                  <a:pt x="156" y="319"/>
                  <a:pt x="156" y="318"/>
                </a:cubicBezTo>
                <a:cubicBezTo>
                  <a:pt x="156" y="317"/>
                  <a:pt x="157" y="317"/>
                  <a:pt x="158" y="317"/>
                </a:cubicBezTo>
                <a:cubicBezTo>
                  <a:pt x="160" y="317"/>
                  <a:pt x="160" y="317"/>
                  <a:pt x="160" y="317"/>
                </a:cubicBezTo>
                <a:cubicBezTo>
                  <a:pt x="160" y="317"/>
                  <a:pt x="160" y="317"/>
                  <a:pt x="160" y="317"/>
                </a:cubicBezTo>
                <a:cubicBezTo>
                  <a:pt x="160" y="317"/>
                  <a:pt x="160" y="317"/>
                  <a:pt x="162" y="318"/>
                </a:cubicBezTo>
                <a:cubicBezTo>
                  <a:pt x="162" y="319"/>
                  <a:pt x="162" y="319"/>
                  <a:pt x="162" y="319"/>
                </a:cubicBezTo>
                <a:cubicBezTo>
                  <a:pt x="162" y="319"/>
                  <a:pt x="162" y="320"/>
                  <a:pt x="162" y="320"/>
                </a:cubicBezTo>
                <a:cubicBezTo>
                  <a:pt x="162" y="320"/>
                  <a:pt x="161" y="321"/>
                  <a:pt x="161" y="321"/>
                </a:cubicBezTo>
                <a:cubicBezTo>
                  <a:pt x="161" y="321"/>
                  <a:pt x="160" y="322"/>
                  <a:pt x="161" y="322"/>
                </a:cubicBezTo>
                <a:cubicBezTo>
                  <a:pt x="161" y="322"/>
                  <a:pt x="162" y="323"/>
                  <a:pt x="162" y="323"/>
                </a:cubicBezTo>
                <a:cubicBezTo>
                  <a:pt x="162" y="323"/>
                  <a:pt x="162" y="323"/>
                  <a:pt x="162" y="324"/>
                </a:cubicBezTo>
                <a:cubicBezTo>
                  <a:pt x="162" y="324"/>
                  <a:pt x="161" y="324"/>
                  <a:pt x="161" y="324"/>
                </a:cubicBezTo>
                <a:cubicBezTo>
                  <a:pt x="160" y="325"/>
                  <a:pt x="160" y="325"/>
                  <a:pt x="160" y="325"/>
                </a:cubicBezTo>
                <a:cubicBezTo>
                  <a:pt x="160" y="325"/>
                  <a:pt x="160" y="326"/>
                  <a:pt x="160" y="327"/>
                </a:cubicBezTo>
                <a:cubicBezTo>
                  <a:pt x="161" y="327"/>
                  <a:pt x="161" y="327"/>
                  <a:pt x="161" y="327"/>
                </a:cubicBezTo>
                <a:cubicBezTo>
                  <a:pt x="161" y="327"/>
                  <a:pt x="161" y="328"/>
                  <a:pt x="160" y="328"/>
                </a:cubicBezTo>
                <a:cubicBezTo>
                  <a:pt x="160" y="328"/>
                  <a:pt x="159" y="329"/>
                  <a:pt x="159" y="329"/>
                </a:cubicBezTo>
                <a:cubicBezTo>
                  <a:pt x="158" y="329"/>
                  <a:pt x="157" y="330"/>
                  <a:pt x="154" y="329"/>
                </a:cubicBezTo>
                <a:cubicBezTo>
                  <a:pt x="154" y="329"/>
                  <a:pt x="154" y="329"/>
                  <a:pt x="154" y="330"/>
                </a:cubicBezTo>
                <a:cubicBezTo>
                  <a:pt x="153" y="331"/>
                  <a:pt x="153" y="331"/>
                  <a:pt x="153" y="331"/>
                </a:cubicBezTo>
                <a:cubicBezTo>
                  <a:pt x="153" y="331"/>
                  <a:pt x="153" y="331"/>
                  <a:pt x="153" y="331"/>
                </a:cubicBezTo>
                <a:cubicBezTo>
                  <a:pt x="154" y="331"/>
                  <a:pt x="154" y="332"/>
                  <a:pt x="155" y="332"/>
                </a:cubicBezTo>
                <a:cubicBezTo>
                  <a:pt x="155" y="332"/>
                  <a:pt x="155" y="333"/>
                  <a:pt x="155" y="333"/>
                </a:cubicBezTo>
                <a:cubicBezTo>
                  <a:pt x="157" y="333"/>
                  <a:pt x="157" y="332"/>
                  <a:pt x="158" y="333"/>
                </a:cubicBezTo>
                <a:cubicBezTo>
                  <a:pt x="159" y="333"/>
                  <a:pt x="158" y="334"/>
                  <a:pt x="158" y="334"/>
                </a:cubicBezTo>
                <a:cubicBezTo>
                  <a:pt x="158" y="335"/>
                  <a:pt x="157" y="335"/>
                  <a:pt x="157" y="335"/>
                </a:cubicBezTo>
                <a:cubicBezTo>
                  <a:pt x="156" y="336"/>
                  <a:pt x="157" y="338"/>
                  <a:pt x="157" y="339"/>
                </a:cubicBezTo>
                <a:cubicBezTo>
                  <a:pt x="157" y="340"/>
                  <a:pt x="158" y="342"/>
                  <a:pt x="159" y="341"/>
                </a:cubicBezTo>
                <a:cubicBezTo>
                  <a:pt x="160" y="341"/>
                  <a:pt x="162" y="340"/>
                  <a:pt x="162" y="339"/>
                </a:cubicBezTo>
                <a:cubicBezTo>
                  <a:pt x="163" y="338"/>
                  <a:pt x="163" y="338"/>
                  <a:pt x="163" y="337"/>
                </a:cubicBezTo>
                <a:cubicBezTo>
                  <a:pt x="163" y="337"/>
                  <a:pt x="164" y="332"/>
                  <a:pt x="164" y="332"/>
                </a:cubicBezTo>
                <a:cubicBezTo>
                  <a:pt x="165" y="331"/>
                  <a:pt x="166" y="332"/>
                  <a:pt x="167" y="331"/>
                </a:cubicBezTo>
                <a:cubicBezTo>
                  <a:pt x="168" y="331"/>
                  <a:pt x="170" y="331"/>
                  <a:pt x="171" y="331"/>
                </a:cubicBezTo>
                <a:cubicBezTo>
                  <a:pt x="172" y="331"/>
                  <a:pt x="172" y="331"/>
                  <a:pt x="173" y="330"/>
                </a:cubicBezTo>
                <a:cubicBezTo>
                  <a:pt x="173" y="330"/>
                  <a:pt x="174" y="330"/>
                  <a:pt x="175" y="330"/>
                </a:cubicBezTo>
                <a:cubicBezTo>
                  <a:pt x="175" y="330"/>
                  <a:pt x="176" y="330"/>
                  <a:pt x="176" y="329"/>
                </a:cubicBezTo>
                <a:cubicBezTo>
                  <a:pt x="177" y="329"/>
                  <a:pt x="177" y="329"/>
                  <a:pt x="177" y="328"/>
                </a:cubicBezTo>
                <a:cubicBezTo>
                  <a:pt x="177" y="328"/>
                  <a:pt x="177" y="327"/>
                  <a:pt x="176" y="327"/>
                </a:cubicBezTo>
                <a:cubicBezTo>
                  <a:pt x="176" y="327"/>
                  <a:pt x="175" y="327"/>
                  <a:pt x="175" y="327"/>
                </a:cubicBezTo>
                <a:cubicBezTo>
                  <a:pt x="174" y="326"/>
                  <a:pt x="173" y="325"/>
                  <a:pt x="171" y="324"/>
                </a:cubicBezTo>
                <a:cubicBezTo>
                  <a:pt x="171" y="324"/>
                  <a:pt x="170" y="324"/>
                  <a:pt x="170" y="323"/>
                </a:cubicBezTo>
                <a:cubicBezTo>
                  <a:pt x="170" y="324"/>
                  <a:pt x="170" y="324"/>
                  <a:pt x="170" y="324"/>
                </a:cubicBezTo>
                <a:cubicBezTo>
                  <a:pt x="170" y="324"/>
                  <a:pt x="170" y="324"/>
                  <a:pt x="170" y="325"/>
                </a:cubicBezTo>
                <a:cubicBezTo>
                  <a:pt x="171" y="327"/>
                  <a:pt x="171" y="328"/>
                  <a:pt x="171" y="328"/>
                </a:cubicBezTo>
                <a:cubicBezTo>
                  <a:pt x="170" y="328"/>
                  <a:pt x="168" y="328"/>
                  <a:pt x="167" y="328"/>
                </a:cubicBezTo>
                <a:cubicBezTo>
                  <a:pt x="167" y="329"/>
                  <a:pt x="167" y="329"/>
                  <a:pt x="166" y="329"/>
                </a:cubicBezTo>
                <a:cubicBezTo>
                  <a:pt x="166" y="329"/>
                  <a:pt x="166" y="329"/>
                  <a:pt x="165" y="329"/>
                </a:cubicBezTo>
                <a:cubicBezTo>
                  <a:pt x="165" y="329"/>
                  <a:pt x="165" y="328"/>
                  <a:pt x="164" y="328"/>
                </a:cubicBezTo>
                <a:cubicBezTo>
                  <a:pt x="164" y="327"/>
                  <a:pt x="164" y="327"/>
                  <a:pt x="165" y="327"/>
                </a:cubicBezTo>
                <a:cubicBezTo>
                  <a:pt x="165" y="327"/>
                  <a:pt x="167" y="326"/>
                  <a:pt x="167" y="326"/>
                </a:cubicBezTo>
                <a:cubicBezTo>
                  <a:pt x="167" y="325"/>
                  <a:pt x="167" y="325"/>
                  <a:pt x="166" y="325"/>
                </a:cubicBezTo>
                <a:cubicBezTo>
                  <a:pt x="166" y="324"/>
                  <a:pt x="165" y="325"/>
                  <a:pt x="166" y="323"/>
                </a:cubicBezTo>
                <a:cubicBezTo>
                  <a:pt x="166" y="323"/>
                  <a:pt x="166" y="323"/>
                  <a:pt x="166" y="323"/>
                </a:cubicBezTo>
                <a:cubicBezTo>
                  <a:pt x="167" y="323"/>
                  <a:pt x="167" y="323"/>
                  <a:pt x="167" y="323"/>
                </a:cubicBezTo>
                <a:cubicBezTo>
                  <a:pt x="168" y="323"/>
                  <a:pt x="168" y="323"/>
                  <a:pt x="168" y="323"/>
                </a:cubicBezTo>
                <a:cubicBezTo>
                  <a:pt x="168" y="322"/>
                  <a:pt x="170" y="322"/>
                  <a:pt x="170" y="322"/>
                </a:cubicBezTo>
                <a:cubicBezTo>
                  <a:pt x="171" y="321"/>
                  <a:pt x="171" y="321"/>
                  <a:pt x="171" y="321"/>
                </a:cubicBezTo>
                <a:cubicBezTo>
                  <a:pt x="171" y="321"/>
                  <a:pt x="171" y="320"/>
                  <a:pt x="170" y="320"/>
                </a:cubicBezTo>
                <a:cubicBezTo>
                  <a:pt x="170" y="320"/>
                  <a:pt x="170" y="320"/>
                  <a:pt x="169" y="320"/>
                </a:cubicBezTo>
                <a:cubicBezTo>
                  <a:pt x="168" y="320"/>
                  <a:pt x="166" y="320"/>
                  <a:pt x="166" y="320"/>
                </a:cubicBezTo>
                <a:cubicBezTo>
                  <a:pt x="166" y="320"/>
                  <a:pt x="166" y="320"/>
                  <a:pt x="166" y="319"/>
                </a:cubicBezTo>
                <a:cubicBezTo>
                  <a:pt x="166" y="319"/>
                  <a:pt x="166" y="319"/>
                  <a:pt x="166" y="319"/>
                </a:cubicBezTo>
                <a:cubicBezTo>
                  <a:pt x="166" y="319"/>
                  <a:pt x="166" y="319"/>
                  <a:pt x="166" y="319"/>
                </a:cubicBezTo>
                <a:cubicBezTo>
                  <a:pt x="166" y="319"/>
                  <a:pt x="167" y="318"/>
                  <a:pt x="168" y="317"/>
                </a:cubicBezTo>
                <a:cubicBezTo>
                  <a:pt x="169" y="316"/>
                  <a:pt x="173" y="316"/>
                  <a:pt x="175" y="315"/>
                </a:cubicBezTo>
                <a:cubicBezTo>
                  <a:pt x="176" y="315"/>
                  <a:pt x="179" y="315"/>
                  <a:pt x="179" y="315"/>
                </a:cubicBezTo>
                <a:cubicBezTo>
                  <a:pt x="180" y="315"/>
                  <a:pt x="180" y="314"/>
                  <a:pt x="179" y="314"/>
                </a:cubicBezTo>
                <a:cubicBezTo>
                  <a:pt x="179" y="313"/>
                  <a:pt x="179" y="313"/>
                  <a:pt x="178" y="313"/>
                </a:cubicBezTo>
                <a:cubicBezTo>
                  <a:pt x="177" y="313"/>
                  <a:pt x="177" y="313"/>
                  <a:pt x="176" y="313"/>
                </a:cubicBezTo>
                <a:cubicBezTo>
                  <a:pt x="176" y="313"/>
                  <a:pt x="175" y="313"/>
                  <a:pt x="174" y="314"/>
                </a:cubicBezTo>
                <a:cubicBezTo>
                  <a:pt x="173" y="314"/>
                  <a:pt x="172" y="314"/>
                  <a:pt x="171" y="314"/>
                </a:cubicBezTo>
                <a:cubicBezTo>
                  <a:pt x="170" y="314"/>
                  <a:pt x="170" y="314"/>
                  <a:pt x="169" y="314"/>
                </a:cubicBezTo>
                <a:cubicBezTo>
                  <a:pt x="169" y="315"/>
                  <a:pt x="169" y="314"/>
                  <a:pt x="169" y="314"/>
                </a:cubicBezTo>
                <a:cubicBezTo>
                  <a:pt x="170" y="313"/>
                  <a:pt x="171" y="313"/>
                  <a:pt x="171" y="313"/>
                </a:cubicBezTo>
                <a:cubicBezTo>
                  <a:pt x="172" y="313"/>
                  <a:pt x="172" y="313"/>
                  <a:pt x="173" y="313"/>
                </a:cubicBezTo>
                <a:cubicBezTo>
                  <a:pt x="174" y="312"/>
                  <a:pt x="175" y="311"/>
                  <a:pt x="176" y="310"/>
                </a:cubicBezTo>
                <a:cubicBezTo>
                  <a:pt x="177" y="310"/>
                  <a:pt x="178" y="310"/>
                  <a:pt x="178" y="309"/>
                </a:cubicBezTo>
                <a:cubicBezTo>
                  <a:pt x="179" y="309"/>
                  <a:pt x="179" y="308"/>
                  <a:pt x="179" y="308"/>
                </a:cubicBezTo>
                <a:cubicBezTo>
                  <a:pt x="179" y="307"/>
                  <a:pt x="179" y="307"/>
                  <a:pt x="179" y="307"/>
                </a:cubicBezTo>
                <a:cubicBezTo>
                  <a:pt x="179" y="306"/>
                  <a:pt x="177" y="306"/>
                  <a:pt x="176" y="306"/>
                </a:cubicBezTo>
                <a:cubicBezTo>
                  <a:pt x="176" y="306"/>
                  <a:pt x="176" y="306"/>
                  <a:pt x="176" y="306"/>
                </a:cubicBezTo>
                <a:cubicBezTo>
                  <a:pt x="175" y="306"/>
                  <a:pt x="174" y="307"/>
                  <a:pt x="174" y="307"/>
                </a:cubicBezTo>
                <a:cubicBezTo>
                  <a:pt x="173" y="307"/>
                  <a:pt x="174" y="305"/>
                  <a:pt x="174" y="305"/>
                </a:cubicBezTo>
                <a:cubicBezTo>
                  <a:pt x="174" y="304"/>
                  <a:pt x="173" y="303"/>
                  <a:pt x="173" y="302"/>
                </a:cubicBezTo>
                <a:cubicBezTo>
                  <a:pt x="172" y="302"/>
                  <a:pt x="171" y="300"/>
                  <a:pt x="170" y="300"/>
                </a:cubicBezTo>
                <a:cubicBezTo>
                  <a:pt x="169" y="300"/>
                  <a:pt x="168" y="302"/>
                  <a:pt x="168" y="303"/>
                </a:cubicBezTo>
                <a:cubicBezTo>
                  <a:pt x="167" y="303"/>
                  <a:pt x="167" y="304"/>
                  <a:pt x="167" y="304"/>
                </a:cubicBezTo>
                <a:cubicBezTo>
                  <a:pt x="167" y="305"/>
                  <a:pt x="167" y="305"/>
                  <a:pt x="166" y="306"/>
                </a:cubicBezTo>
                <a:cubicBezTo>
                  <a:pt x="166" y="307"/>
                  <a:pt x="166" y="308"/>
                  <a:pt x="165" y="309"/>
                </a:cubicBezTo>
                <a:cubicBezTo>
                  <a:pt x="164" y="309"/>
                  <a:pt x="164" y="309"/>
                  <a:pt x="164" y="309"/>
                </a:cubicBezTo>
                <a:cubicBezTo>
                  <a:pt x="164" y="310"/>
                  <a:pt x="163" y="310"/>
                  <a:pt x="163" y="310"/>
                </a:cubicBezTo>
                <a:cubicBezTo>
                  <a:pt x="163" y="311"/>
                  <a:pt x="164" y="310"/>
                  <a:pt x="164" y="310"/>
                </a:cubicBezTo>
                <a:cubicBezTo>
                  <a:pt x="165" y="311"/>
                  <a:pt x="165" y="311"/>
                  <a:pt x="165" y="311"/>
                </a:cubicBezTo>
                <a:cubicBezTo>
                  <a:pt x="165" y="311"/>
                  <a:pt x="164" y="312"/>
                  <a:pt x="164" y="313"/>
                </a:cubicBezTo>
                <a:cubicBezTo>
                  <a:pt x="164" y="313"/>
                  <a:pt x="164" y="314"/>
                  <a:pt x="164" y="315"/>
                </a:cubicBezTo>
                <a:cubicBezTo>
                  <a:pt x="163" y="316"/>
                  <a:pt x="161" y="315"/>
                  <a:pt x="160" y="315"/>
                </a:cubicBezTo>
                <a:cubicBezTo>
                  <a:pt x="160" y="315"/>
                  <a:pt x="160" y="315"/>
                  <a:pt x="160" y="315"/>
                </a:cubicBezTo>
                <a:cubicBezTo>
                  <a:pt x="160" y="315"/>
                  <a:pt x="160" y="315"/>
                  <a:pt x="160" y="315"/>
                </a:cubicBezTo>
                <a:cubicBezTo>
                  <a:pt x="160" y="315"/>
                  <a:pt x="160" y="315"/>
                  <a:pt x="160" y="315"/>
                </a:cubicBezTo>
                <a:cubicBezTo>
                  <a:pt x="159" y="314"/>
                  <a:pt x="159" y="314"/>
                  <a:pt x="159" y="314"/>
                </a:cubicBezTo>
                <a:cubicBezTo>
                  <a:pt x="159" y="314"/>
                  <a:pt x="158" y="313"/>
                  <a:pt x="158" y="313"/>
                </a:cubicBezTo>
                <a:cubicBezTo>
                  <a:pt x="157" y="313"/>
                  <a:pt x="157" y="312"/>
                  <a:pt x="157" y="312"/>
                </a:cubicBezTo>
                <a:cubicBezTo>
                  <a:pt x="156" y="312"/>
                  <a:pt x="156" y="312"/>
                  <a:pt x="155" y="311"/>
                </a:cubicBezTo>
                <a:cubicBezTo>
                  <a:pt x="155" y="311"/>
                  <a:pt x="155" y="310"/>
                  <a:pt x="155" y="309"/>
                </a:cubicBezTo>
                <a:cubicBezTo>
                  <a:pt x="155" y="309"/>
                  <a:pt x="156" y="309"/>
                  <a:pt x="156" y="308"/>
                </a:cubicBezTo>
                <a:cubicBezTo>
                  <a:pt x="157" y="307"/>
                  <a:pt x="158" y="307"/>
                  <a:pt x="159" y="307"/>
                </a:cubicBezTo>
                <a:cubicBezTo>
                  <a:pt x="160" y="307"/>
                  <a:pt x="161" y="307"/>
                  <a:pt x="161" y="306"/>
                </a:cubicBezTo>
                <a:cubicBezTo>
                  <a:pt x="163" y="305"/>
                  <a:pt x="161" y="303"/>
                  <a:pt x="160" y="302"/>
                </a:cubicBezTo>
                <a:cubicBezTo>
                  <a:pt x="159" y="302"/>
                  <a:pt x="159" y="301"/>
                  <a:pt x="158" y="301"/>
                </a:cubicBezTo>
                <a:cubicBezTo>
                  <a:pt x="158" y="301"/>
                  <a:pt x="157" y="300"/>
                  <a:pt x="156" y="300"/>
                </a:cubicBezTo>
                <a:cubicBezTo>
                  <a:pt x="156" y="300"/>
                  <a:pt x="155" y="299"/>
                  <a:pt x="154" y="299"/>
                </a:cubicBezTo>
                <a:cubicBezTo>
                  <a:pt x="154" y="300"/>
                  <a:pt x="154" y="300"/>
                  <a:pt x="155" y="301"/>
                </a:cubicBezTo>
                <a:cubicBezTo>
                  <a:pt x="155" y="302"/>
                  <a:pt x="156" y="303"/>
                  <a:pt x="156" y="303"/>
                </a:cubicBezTo>
                <a:cubicBezTo>
                  <a:pt x="155" y="304"/>
                  <a:pt x="155" y="304"/>
                  <a:pt x="156" y="305"/>
                </a:cubicBezTo>
                <a:cubicBezTo>
                  <a:pt x="156" y="305"/>
                  <a:pt x="156" y="306"/>
                  <a:pt x="156" y="307"/>
                </a:cubicBezTo>
                <a:cubicBezTo>
                  <a:pt x="156" y="307"/>
                  <a:pt x="155" y="309"/>
                  <a:pt x="155" y="309"/>
                </a:cubicBezTo>
                <a:cubicBezTo>
                  <a:pt x="154" y="310"/>
                  <a:pt x="154" y="310"/>
                  <a:pt x="154" y="310"/>
                </a:cubicBezTo>
                <a:cubicBezTo>
                  <a:pt x="153" y="311"/>
                  <a:pt x="153" y="312"/>
                  <a:pt x="153" y="314"/>
                </a:cubicBezTo>
                <a:cubicBezTo>
                  <a:pt x="153" y="315"/>
                  <a:pt x="153" y="317"/>
                  <a:pt x="153" y="318"/>
                </a:cubicBezTo>
                <a:cubicBezTo>
                  <a:pt x="153" y="319"/>
                  <a:pt x="152" y="321"/>
                  <a:pt x="152" y="321"/>
                </a:cubicBezTo>
                <a:cubicBezTo>
                  <a:pt x="151" y="322"/>
                  <a:pt x="151" y="323"/>
                  <a:pt x="150" y="325"/>
                </a:cubicBezTo>
                <a:cubicBezTo>
                  <a:pt x="149" y="327"/>
                  <a:pt x="149" y="327"/>
                  <a:pt x="149" y="327"/>
                </a:cubicBezTo>
                <a:cubicBezTo>
                  <a:pt x="148" y="328"/>
                  <a:pt x="148" y="328"/>
                  <a:pt x="148" y="328"/>
                </a:cubicBezTo>
                <a:cubicBezTo>
                  <a:pt x="147" y="329"/>
                  <a:pt x="147" y="330"/>
                  <a:pt x="147" y="330"/>
                </a:cubicBezTo>
                <a:moveTo>
                  <a:pt x="195" y="228"/>
                </a:moveTo>
                <a:cubicBezTo>
                  <a:pt x="194" y="229"/>
                  <a:pt x="194" y="229"/>
                  <a:pt x="194" y="230"/>
                </a:cubicBezTo>
                <a:cubicBezTo>
                  <a:pt x="194" y="231"/>
                  <a:pt x="194" y="232"/>
                  <a:pt x="195" y="232"/>
                </a:cubicBezTo>
                <a:cubicBezTo>
                  <a:pt x="196" y="233"/>
                  <a:pt x="197" y="233"/>
                  <a:pt x="198" y="233"/>
                </a:cubicBezTo>
                <a:cubicBezTo>
                  <a:pt x="200" y="233"/>
                  <a:pt x="201" y="233"/>
                  <a:pt x="201" y="232"/>
                </a:cubicBezTo>
                <a:cubicBezTo>
                  <a:pt x="202" y="232"/>
                  <a:pt x="203" y="231"/>
                  <a:pt x="203" y="230"/>
                </a:cubicBezTo>
                <a:cubicBezTo>
                  <a:pt x="203" y="229"/>
                  <a:pt x="202" y="229"/>
                  <a:pt x="201" y="228"/>
                </a:cubicBezTo>
                <a:cubicBezTo>
                  <a:pt x="201" y="227"/>
                  <a:pt x="200" y="227"/>
                  <a:pt x="198" y="227"/>
                </a:cubicBezTo>
                <a:cubicBezTo>
                  <a:pt x="198" y="227"/>
                  <a:pt x="198" y="227"/>
                  <a:pt x="198" y="227"/>
                </a:cubicBezTo>
                <a:cubicBezTo>
                  <a:pt x="197" y="227"/>
                  <a:pt x="196" y="227"/>
                  <a:pt x="195" y="228"/>
                </a:cubicBezTo>
                <a:moveTo>
                  <a:pt x="180" y="232"/>
                </a:moveTo>
                <a:cubicBezTo>
                  <a:pt x="181" y="231"/>
                  <a:pt x="181" y="231"/>
                  <a:pt x="181" y="230"/>
                </a:cubicBezTo>
                <a:cubicBezTo>
                  <a:pt x="181" y="229"/>
                  <a:pt x="181" y="229"/>
                  <a:pt x="180" y="228"/>
                </a:cubicBezTo>
                <a:cubicBezTo>
                  <a:pt x="179" y="227"/>
                  <a:pt x="178" y="227"/>
                  <a:pt x="176" y="227"/>
                </a:cubicBezTo>
                <a:cubicBezTo>
                  <a:pt x="176" y="227"/>
                  <a:pt x="176" y="227"/>
                  <a:pt x="176" y="227"/>
                </a:cubicBezTo>
                <a:cubicBezTo>
                  <a:pt x="175" y="227"/>
                  <a:pt x="174" y="227"/>
                  <a:pt x="173" y="228"/>
                </a:cubicBezTo>
                <a:cubicBezTo>
                  <a:pt x="172" y="229"/>
                  <a:pt x="172" y="229"/>
                  <a:pt x="172" y="230"/>
                </a:cubicBezTo>
                <a:cubicBezTo>
                  <a:pt x="172" y="231"/>
                  <a:pt x="172" y="231"/>
                  <a:pt x="173" y="232"/>
                </a:cubicBezTo>
                <a:cubicBezTo>
                  <a:pt x="174" y="233"/>
                  <a:pt x="175" y="233"/>
                  <a:pt x="176" y="233"/>
                </a:cubicBezTo>
                <a:cubicBezTo>
                  <a:pt x="178" y="233"/>
                  <a:pt x="179" y="233"/>
                  <a:pt x="180" y="232"/>
                </a:cubicBezTo>
                <a:moveTo>
                  <a:pt x="172" y="241"/>
                </a:moveTo>
                <a:cubicBezTo>
                  <a:pt x="172" y="241"/>
                  <a:pt x="172" y="242"/>
                  <a:pt x="173" y="243"/>
                </a:cubicBezTo>
                <a:cubicBezTo>
                  <a:pt x="174" y="243"/>
                  <a:pt x="175" y="244"/>
                  <a:pt x="176" y="244"/>
                </a:cubicBezTo>
                <a:cubicBezTo>
                  <a:pt x="178" y="244"/>
                  <a:pt x="179" y="243"/>
                  <a:pt x="180" y="243"/>
                </a:cubicBezTo>
                <a:cubicBezTo>
                  <a:pt x="181" y="242"/>
                  <a:pt x="181" y="241"/>
                  <a:pt x="181" y="241"/>
                </a:cubicBezTo>
                <a:cubicBezTo>
                  <a:pt x="181" y="240"/>
                  <a:pt x="181" y="239"/>
                  <a:pt x="180" y="238"/>
                </a:cubicBezTo>
                <a:cubicBezTo>
                  <a:pt x="179" y="238"/>
                  <a:pt x="178" y="237"/>
                  <a:pt x="176" y="237"/>
                </a:cubicBezTo>
                <a:cubicBezTo>
                  <a:pt x="176" y="237"/>
                  <a:pt x="176" y="237"/>
                  <a:pt x="176" y="237"/>
                </a:cubicBezTo>
                <a:cubicBezTo>
                  <a:pt x="175" y="237"/>
                  <a:pt x="174" y="238"/>
                  <a:pt x="173" y="238"/>
                </a:cubicBezTo>
                <a:cubicBezTo>
                  <a:pt x="172" y="239"/>
                  <a:pt x="172" y="240"/>
                  <a:pt x="172" y="241"/>
                </a:cubicBezTo>
                <a:moveTo>
                  <a:pt x="139" y="173"/>
                </a:moveTo>
                <a:cubicBezTo>
                  <a:pt x="139" y="173"/>
                  <a:pt x="139" y="169"/>
                  <a:pt x="140" y="165"/>
                </a:cubicBezTo>
                <a:cubicBezTo>
                  <a:pt x="140" y="160"/>
                  <a:pt x="141" y="154"/>
                  <a:pt x="143" y="149"/>
                </a:cubicBezTo>
                <a:cubicBezTo>
                  <a:pt x="144" y="145"/>
                  <a:pt x="145" y="142"/>
                  <a:pt x="147" y="139"/>
                </a:cubicBezTo>
                <a:cubicBezTo>
                  <a:pt x="148" y="138"/>
                  <a:pt x="149" y="137"/>
                  <a:pt x="150" y="136"/>
                </a:cubicBezTo>
                <a:cubicBezTo>
                  <a:pt x="148" y="129"/>
                  <a:pt x="147" y="125"/>
                  <a:pt x="147" y="125"/>
                </a:cubicBezTo>
                <a:cubicBezTo>
                  <a:pt x="146" y="124"/>
                  <a:pt x="147" y="122"/>
                  <a:pt x="148" y="122"/>
                </a:cubicBezTo>
                <a:cubicBezTo>
                  <a:pt x="149" y="121"/>
                  <a:pt x="151" y="122"/>
                  <a:pt x="151" y="123"/>
                </a:cubicBezTo>
                <a:cubicBezTo>
                  <a:pt x="152" y="123"/>
                  <a:pt x="157" y="136"/>
                  <a:pt x="157" y="161"/>
                </a:cubicBezTo>
                <a:cubicBezTo>
                  <a:pt x="156" y="173"/>
                  <a:pt x="155" y="188"/>
                  <a:pt x="150" y="206"/>
                </a:cubicBezTo>
                <a:cubicBezTo>
                  <a:pt x="150" y="207"/>
                  <a:pt x="149" y="208"/>
                  <a:pt x="148" y="208"/>
                </a:cubicBezTo>
                <a:cubicBezTo>
                  <a:pt x="147" y="208"/>
                  <a:pt x="147" y="208"/>
                  <a:pt x="147" y="208"/>
                </a:cubicBezTo>
                <a:cubicBezTo>
                  <a:pt x="146" y="207"/>
                  <a:pt x="145" y="206"/>
                  <a:pt x="145" y="205"/>
                </a:cubicBezTo>
                <a:cubicBezTo>
                  <a:pt x="150" y="187"/>
                  <a:pt x="151" y="172"/>
                  <a:pt x="152" y="160"/>
                </a:cubicBezTo>
                <a:cubicBezTo>
                  <a:pt x="152" y="153"/>
                  <a:pt x="151" y="147"/>
                  <a:pt x="151" y="142"/>
                </a:cubicBezTo>
                <a:cubicBezTo>
                  <a:pt x="150" y="143"/>
                  <a:pt x="150" y="144"/>
                  <a:pt x="149" y="146"/>
                </a:cubicBezTo>
                <a:cubicBezTo>
                  <a:pt x="148" y="149"/>
                  <a:pt x="147" y="152"/>
                  <a:pt x="146" y="156"/>
                </a:cubicBezTo>
                <a:cubicBezTo>
                  <a:pt x="144" y="164"/>
                  <a:pt x="144" y="171"/>
                  <a:pt x="144" y="173"/>
                </a:cubicBezTo>
                <a:cubicBezTo>
                  <a:pt x="144" y="173"/>
                  <a:pt x="144" y="173"/>
                  <a:pt x="144" y="173"/>
                </a:cubicBezTo>
                <a:cubicBezTo>
                  <a:pt x="143" y="174"/>
                  <a:pt x="142" y="175"/>
                  <a:pt x="141" y="175"/>
                </a:cubicBezTo>
                <a:cubicBezTo>
                  <a:pt x="141" y="175"/>
                  <a:pt x="141" y="175"/>
                  <a:pt x="141" y="175"/>
                </a:cubicBezTo>
                <a:cubicBezTo>
                  <a:pt x="140" y="175"/>
                  <a:pt x="139" y="174"/>
                  <a:pt x="139" y="173"/>
                </a:cubicBezTo>
                <a:moveTo>
                  <a:pt x="157" y="225"/>
                </a:moveTo>
                <a:cubicBezTo>
                  <a:pt x="157" y="224"/>
                  <a:pt x="158" y="223"/>
                  <a:pt x="160" y="223"/>
                </a:cubicBezTo>
                <a:cubicBezTo>
                  <a:pt x="161" y="223"/>
                  <a:pt x="162" y="224"/>
                  <a:pt x="162" y="225"/>
                </a:cubicBezTo>
                <a:cubicBezTo>
                  <a:pt x="162" y="246"/>
                  <a:pt x="162" y="246"/>
                  <a:pt x="162" y="246"/>
                </a:cubicBezTo>
                <a:cubicBezTo>
                  <a:pt x="162" y="247"/>
                  <a:pt x="161" y="248"/>
                  <a:pt x="160" y="248"/>
                </a:cubicBezTo>
                <a:cubicBezTo>
                  <a:pt x="158" y="248"/>
                  <a:pt x="157" y="247"/>
                  <a:pt x="157" y="246"/>
                </a:cubicBezTo>
                <a:lnTo>
                  <a:pt x="157" y="225"/>
                </a:lnTo>
                <a:close/>
                <a:moveTo>
                  <a:pt x="167" y="123"/>
                </a:moveTo>
                <a:cubicBezTo>
                  <a:pt x="167" y="123"/>
                  <a:pt x="167" y="123"/>
                  <a:pt x="167" y="123"/>
                </a:cubicBezTo>
                <a:cubicBezTo>
                  <a:pt x="168" y="122"/>
                  <a:pt x="169" y="121"/>
                  <a:pt x="171" y="122"/>
                </a:cubicBezTo>
                <a:cubicBezTo>
                  <a:pt x="172" y="122"/>
                  <a:pt x="172" y="124"/>
                  <a:pt x="172" y="125"/>
                </a:cubicBezTo>
                <a:cubicBezTo>
                  <a:pt x="172" y="125"/>
                  <a:pt x="172" y="125"/>
                  <a:pt x="172" y="125"/>
                </a:cubicBezTo>
                <a:cubicBezTo>
                  <a:pt x="172" y="125"/>
                  <a:pt x="172" y="125"/>
                  <a:pt x="172" y="125"/>
                </a:cubicBezTo>
                <a:cubicBezTo>
                  <a:pt x="172" y="125"/>
                  <a:pt x="172" y="125"/>
                  <a:pt x="172" y="125"/>
                </a:cubicBezTo>
                <a:cubicBezTo>
                  <a:pt x="172" y="125"/>
                  <a:pt x="172" y="125"/>
                  <a:pt x="172" y="125"/>
                </a:cubicBezTo>
                <a:cubicBezTo>
                  <a:pt x="172" y="126"/>
                  <a:pt x="171" y="126"/>
                  <a:pt x="171" y="127"/>
                </a:cubicBezTo>
                <a:cubicBezTo>
                  <a:pt x="171" y="129"/>
                  <a:pt x="170" y="131"/>
                  <a:pt x="169" y="134"/>
                </a:cubicBezTo>
                <a:cubicBezTo>
                  <a:pt x="169" y="134"/>
                  <a:pt x="169" y="135"/>
                  <a:pt x="169" y="136"/>
                </a:cubicBezTo>
                <a:cubicBezTo>
                  <a:pt x="170" y="137"/>
                  <a:pt x="171" y="138"/>
                  <a:pt x="171" y="139"/>
                </a:cubicBezTo>
                <a:cubicBezTo>
                  <a:pt x="173" y="140"/>
                  <a:pt x="173" y="142"/>
                  <a:pt x="174" y="144"/>
                </a:cubicBezTo>
                <a:cubicBezTo>
                  <a:pt x="176" y="148"/>
                  <a:pt x="177" y="152"/>
                  <a:pt x="178" y="157"/>
                </a:cubicBezTo>
                <a:cubicBezTo>
                  <a:pt x="180" y="165"/>
                  <a:pt x="180" y="173"/>
                  <a:pt x="180" y="173"/>
                </a:cubicBezTo>
                <a:cubicBezTo>
                  <a:pt x="180" y="174"/>
                  <a:pt x="179" y="175"/>
                  <a:pt x="178" y="175"/>
                </a:cubicBezTo>
                <a:cubicBezTo>
                  <a:pt x="178" y="175"/>
                  <a:pt x="178" y="175"/>
                  <a:pt x="178" y="175"/>
                </a:cubicBezTo>
                <a:cubicBezTo>
                  <a:pt x="176" y="175"/>
                  <a:pt x="175" y="174"/>
                  <a:pt x="175" y="173"/>
                </a:cubicBezTo>
                <a:cubicBezTo>
                  <a:pt x="175" y="173"/>
                  <a:pt x="175" y="173"/>
                  <a:pt x="175" y="173"/>
                </a:cubicBezTo>
                <a:cubicBezTo>
                  <a:pt x="175" y="172"/>
                  <a:pt x="175" y="172"/>
                  <a:pt x="175" y="172"/>
                </a:cubicBezTo>
                <a:cubicBezTo>
                  <a:pt x="175" y="172"/>
                  <a:pt x="175" y="172"/>
                  <a:pt x="175" y="171"/>
                </a:cubicBezTo>
                <a:cubicBezTo>
                  <a:pt x="175" y="170"/>
                  <a:pt x="175" y="168"/>
                  <a:pt x="174" y="166"/>
                </a:cubicBezTo>
                <a:cubicBezTo>
                  <a:pt x="174" y="161"/>
                  <a:pt x="173" y="155"/>
                  <a:pt x="171" y="150"/>
                </a:cubicBezTo>
                <a:cubicBezTo>
                  <a:pt x="170" y="147"/>
                  <a:pt x="169" y="144"/>
                  <a:pt x="168" y="142"/>
                </a:cubicBezTo>
                <a:cubicBezTo>
                  <a:pt x="167" y="147"/>
                  <a:pt x="167" y="153"/>
                  <a:pt x="167" y="160"/>
                </a:cubicBezTo>
                <a:cubicBezTo>
                  <a:pt x="167" y="172"/>
                  <a:pt x="169" y="187"/>
                  <a:pt x="173" y="205"/>
                </a:cubicBezTo>
                <a:cubicBezTo>
                  <a:pt x="174" y="206"/>
                  <a:pt x="173" y="207"/>
                  <a:pt x="172" y="208"/>
                </a:cubicBezTo>
                <a:cubicBezTo>
                  <a:pt x="171" y="208"/>
                  <a:pt x="171" y="208"/>
                  <a:pt x="171" y="208"/>
                </a:cubicBezTo>
                <a:cubicBezTo>
                  <a:pt x="170" y="208"/>
                  <a:pt x="169" y="207"/>
                  <a:pt x="169" y="206"/>
                </a:cubicBezTo>
                <a:cubicBezTo>
                  <a:pt x="164" y="188"/>
                  <a:pt x="162" y="173"/>
                  <a:pt x="162" y="161"/>
                </a:cubicBezTo>
                <a:cubicBezTo>
                  <a:pt x="162" y="136"/>
                  <a:pt x="167" y="123"/>
                  <a:pt x="167" y="123"/>
                </a:cubicBezTo>
                <a:moveTo>
                  <a:pt x="167" y="241"/>
                </a:moveTo>
                <a:cubicBezTo>
                  <a:pt x="167" y="238"/>
                  <a:pt x="168" y="236"/>
                  <a:pt x="170" y="235"/>
                </a:cubicBezTo>
                <a:cubicBezTo>
                  <a:pt x="170" y="235"/>
                  <a:pt x="170" y="235"/>
                  <a:pt x="170" y="235"/>
                </a:cubicBezTo>
                <a:cubicBezTo>
                  <a:pt x="169" y="234"/>
                  <a:pt x="167" y="232"/>
                  <a:pt x="167" y="230"/>
                </a:cubicBezTo>
                <a:cubicBezTo>
                  <a:pt x="167" y="228"/>
                  <a:pt x="169" y="226"/>
                  <a:pt x="170" y="225"/>
                </a:cubicBezTo>
                <a:cubicBezTo>
                  <a:pt x="172" y="223"/>
                  <a:pt x="174" y="223"/>
                  <a:pt x="176" y="223"/>
                </a:cubicBezTo>
                <a:cubicBezTo>
                  <a:pt x="179" y="223"/>
                  <a:pt x="181" y="223"/>
                  <a:pt x="183" y="225"/>
                </a:cubicBezTo>
                <a:cubicBezTo>
                  <a:pt x="184" y="226"/>
                  <a:pt x="185" y="228"/>
                  <a:pt x="185" y="230"/>
                </a:cubicBezTo>
                <a:cubicBezTo>
                  <a:pt x="185" y="232"/>
                  <a:pt x="184" y="234"/>
                  <a:pt x="183" y="235"/>
                </a:cubicBezTo>
                <a:cubicBezTo>
                  <a:pt x="183" y="235"/>
                  <a:pt x="183" y="235"/>
                  <a:pt x="183" y="235"/>
                </a:cubicBezTo>
                <a:cubicBezTo>
                  <a:pt x="185" y="236"/>
                  <a:pt x="186" y="238"/>
                  <a:pt x="186" y="241"/>
                </a:cubicBezTo>
                <a:cubicBezTo>
                  <a:pt x="186" y="243"/>
                  <a:pt x="185" y="245"/>
                  <a:pt x="183" y="246"/>
                </a:cubicBezTo>
                <a:cubicBezTo>
                  <a:pt x="181" y="247"/>
                  <a:pt x="179" y="248"/>
                  <a:pt x="176" y="248"/>
                </a:cubicBezTo>
                <a:cubicBezTo>
                  <a:pt x="174" y="248"/>
                  <a:pt x="172" y="247"/>
                  <a:pt x="170" y="246"/>
                </a:cubicBezTo>
                <a:cubicBezTo>
                  <a:pt x="168" y="245"/>
                  <a:pt x="167" y="243"/>
                  <a:pt x="167" y="241"/>
                </a:cubicBezTo>
                <a:moveTo>
                  <a:pt x="189" y="173"/>
                </a:moveTo>
                <a:cubicBezTo>
                  <a:pt x="189" y="168"/>
                  <a:pt x="189" y="165"/>
                  <a:pt x="189" y="161"/>
                </a:cubicBezTo>
                <a:cubicBezTo>
                  <a:pt x="189" y="160"/>
                  <a:pt x="191" y="159"/>
                  <a:pt x="192" y="159"/>
                </a:cubicBezTo>
                <a:cubicBezTo>
                  <a:pt x="193" y="159"/>
                  <a:pt x="194" y="161"/>
                  <a:pt x="194" y="162"/>
                </a:cubicBezTo>
                <a:cubicBezTo>
                  <a:pt x="194" y="165"/>
                  <a:pt x="194" y="169"/>
                  <a:pt x="194" y="173"/>
                </a:cubicBezTo>
                <a:cubicBezTo>
                  <a:pt x="194" y="179"/>
                  <a:pt x="194" y="187"/>
                  <a:pt x="195" y="197"/>
                </a:cubicBezTo>
                <a:cubicBezTo>
                  <a:pt x="195" y="198"/>
                  <a:pt x="194" y="199"/>
                  <a:pt x="193" y="199"/>
                </a:cubicBezTo>
                <a:cubicBezTo>
                  <a:pt x="193" y="199"/>
                  <a:pt x="193" y="199"/>
                  <a:pt x="193" y="199"/>
                </a:cubicBezTo>
                <a:cubicBezTo>
                  <a:pt x="192" y="199"/>
                  <a:pt x="191" y="199"/>
                  <a:pt x="190" y="197"/>
                </a:cubicBezTo>
                <a:cubicBezTo>
                  <a:pt x="189" y="188"/>
                  <a:pt x="189" y="180"/>
                  <a:pt x="189" y="173"/>
                </a:cubicBezTo>
                <a:moveTo>
                  <a:pt x="190" y="230"/>
                </a:moveTo>
                <a:cubicBezTo>
                  <a:pt x="190" y="226"/>
                  <a:pt x="194" y="223"/>
                  <a:pt x="198" y="223"/>
                </a:cubicBezTo>
                <a:cubicBezTo>
                  <a:pt x="202" y="223"/>
                  <a:pt x="205" y="225"/>
                  <a:pt x="206" y="227"/>
                </a:cubicBezTo>
                <a:cubicBezTo>
                  <a:pt x="207" y="228"/>
                  <a:pt x="207" y="228"/>
                  <a:pt x="207" y="228"/>
                </a:cubicBezTo>
                <a:cubicBezTo>
                  <a:pt x="207" y="228"/>
                  <a:pt x="207" y="230"/>
                  <a:pt x="207" y="232"/>
                </a:cubicBezTo>
                <a:cubicBezTo>
                  <a:pt x="207" y="236"/>
                  <a:pt x="205" y="243"/>
                  <a:pt x="196" y="248"/>
                </a:cubicBezTo>
                <a:cubicBezTo>
                  <a:pt x="196" y="248"/>
                  <a:pt x="195" y="248"/>
                  <a:pt x="195" y="248"/>
                </a:cubicBezTo>
                <a:cubicBezTo>
                  <a:pt x="194" y="248"/>
                  <a:pt x="193" y="248"/>
                  <a:pt x="193" y="247"/>
                </a:cubicBezTo>
                <a:cubicBezTo>
                  <a:pt x="192" y="246"/>
                  <a:pt x="193" y="245"/>
                  <a:pt x="194" y="244"/>
                </a:cubicBezTo>
                <a:cubicBezTo>
                  <a:pt x="198" y="241"/>
                  <a:pt x="201" y="239"/>
                  <a:pt x="202" y="237"/>
                </a:cubicBezTo>
                <a:cubicBezTo>
                  <a:pt x="201" y="237"/>
                  <a:pt x="200" y="237"/>
                  <a:pt x="198" y="237"/>
                </a:cubicBezTo>
                <a:cubicBezTo>
                  <a:pt x="194" y="237"/>
                  <a:pt x="190" y="234"/>
                  <a:pt x="190" y="230"/>
                </a:cubicBezTo>
                <a:moveTo>
                  <a:pt x="209" y="199"/>
                </a:moveTo>
                <a:cubicBezTo>
                  <a:pt x="208" y="199"/>
                  <a:pt x="206" y="199"/>
                  <a:pt x="206" y="197"/>
                </a:cubicBezTo>
                <a:cubicBezTo>
                  <a:pt x="205" y="188"/>
                  <a:pt x="205" y="180"/>
                  <a:pt x="205" y="173"/>
                </a:cubicBezTo>
                <a:cubicBezTo>
                  <a:pt x="205" y="168"/>
                  <a:pt x="205" y="165"/>
                  <a:pt x="205" y="161"/>
                </a:cubicBezTo>
                <a:cubicBezTo>
                  <a:pt x="205" y="161"/>
                  <a:pt x="205" y="161"/>
                  <a:pt x="205" y="161"/>
                </a:cubicBezTo>
                <a:cubicBezTo>
                  <a:pt x="205" y="160"/>
                  <a:pt x="206" y="159"/>
                  <a:pt x="208" y="159"/>
                </a:cubicBezTo>
                <a:cubicBezTo>
                  <a:pt x="209" y="159"/>
                  <a:pt x="210" y="161"/>
                  <a:pt x="210" y="162"/>
                </a:cubicBezTo>
                <a:cubicBezTo>
                  <a:pt x="210" y="165"/>
                  <a:pt x="209" y="169"/>
                  <a:pt x="209" y="173"/>
                </a:cubicBezTo>
                <a:cubicBezTo>
                  <a:pt x="209" y="179"/>
                  <a:pt x="210" y="187"/>
                  <a:pt x="211" y="197"/>
                </a:cubicBezTo>
                <a:cubicBezTo>
                  <a:pt x="211" y="198"/>
                  <a:pt x="210" y="199"/>
                  <a:pt x="209" y="199"/>
                </a:cubicBezTo>
                <a:cubicBezTo>
                  <a:pt x="209" y="199"/>
                  <a:pt x="209" y="199"/>
                  <a:pt x="209" y="199"/>
                </a:cubicBezTo>
                <a:moveTo>
                  <a:pt x="210" y="245"/>
                </a:moveTo>
                <a:cubicBezTo>
                  <a:pt x="210" y="244"/>
                  <a:pt x="212" y="243"/>
                  <a:pt x="213" y="243"/>
                </a:cubicBezTo>
                <a:cubicBezTo>
                  <a:pt x="214" y="244"/>
                  <a:pt x="215" y="244"/>
                  <a:pt x="216" y="244"/>
                </a:cubicBezTo>
                <a:cubicBezTo>
                  <a:pt x="216" y="244"/>
                  <a:pt x="216" y="244"/>
                  <a:pt x="216" y="244"/>
                </a:cubicBezTo>
                <a:cubicBezTo>
                  <a:pt x="218" y="244"/>
                  <a:pt x="220" y="243"/>
                  <a:pt x="221" y="243"/>
                </a:cubicBezTo>
                <a:cubicBezTo>
                  <a:pt x="222" y="242"/>
                  <a:pt x="223" y="241"/>
                  <a:pt x="223" y="240"/>
                </a:cubicBezTo>
                <a:cubicBezTo>
                  <a:pt x="223" y="240"/>
                  <a:pt x="223" y="240"/>
                  <a:pt x="223" y="240"/>
                </a:cubicBezTo>
                <a:cubicBezTo>
                  <a:pt x="223" y="238"/>
                  <a:pt x="222" y="238"/>
                  <a:pt x="221" y="237"/>
                </a:cubicBezTo>
                <a:cubicBezTo>
                  <a:pt x="220" y="236"/>
                  <a:pt x="218" y="236"/>
                  <a:pt x="216" y="236"/>
                </a:cubicBezTo>
                <a:cubicBezTo>
                  <a:pt x="216" y="236"/>
                  <a:pt x="215" y="236"/>
                  <a:pt x="215" y="236"/>
                </a:cubicBezTo>
                <a:cubicBezTo>
                  <a:pt x="215" y="236"/>
                  <a:pt x="215" y="236"/>
                  <a:pt x="215" y="236"/>
                </a:cubicBezTo>
                <a:cubicBezTo>
                  <a:pt x="214" y="236"/>
                  <a:pt x="214" y="236"/>
                  <a:pt x="213" y="236"/>
                </a:cubicBezTo>
                <a:cubicBezTo>
                  <a:pt x="212" y="236"/>
                  <a:pt x="212" y="235"/>
                  <a:pt x="212" y="234"/>
                </a:cubicBezTo>
                <a:cubicBezTo>
                  <a:pt x="212" y="226"/>
                  <a:pt x="212" y="226"/>
                  <a:pt x="212" y="226"/>
                </a:cubicBezTo>
                <a:cubicBezTo>
                  <a:pt x="212" y="224"/>
                  <a:pt x="213" y="224"/>
                  <a:pt x="214" y="224"/>
                </a:cubicBezTo>
                <a:cubicBezTo>
                  <a:pt x="223" y="224"/>
                  <a:pt x="223" y="224"/>
                  <a:pt x="223" y="224"/>
                </a:cubicBezTo>
                <a:cubicBezTo>
                  <a:pt x="224" y="224"/>
                  <a:pt x="225" y="224"/>
                  <a:pt x="225" y="226"/>
                </a:cubicBezTo>
                <a:cubicBezTo>
                  <a:pt x="225" y="227"/>
                  <a:pt x="224" y="228"/>
                  <a:pt x="223" y="228"/>
                </a:cubicBezTo>
                <a:cubicBezTo>
                  <a:pt x="217" y="228"/>
                  <a:pt x="217" y="228"/>
                  <a:pt x="217" y="228"/>
                </a:cubicBezTo>
                <a:cubicBezTo>
                  <a:pt x="217" y="232"/>
                  <a:pt x="217" y="232"/>
                  <a:pt x="217" y="232"/>
                </a:cubicBezTo>
                <a:cubicBezTo>
                  <a:pt x="218" y="232"/>
                  <a:pt x="221" y="232"/>
                  <a:pt x="223" y="233"/>
                </a:cubicBezTo>
                <a:cubicBezTo>
                  <a:pt x="225" y="234"/>
                  <a:pt x="227" y="237"/>
                  <a:pt x="227" y="240"/>
                </a:cubicBezTo>
                <a:cubicBezTo>
                  <a:pt x="227" y="240"/>
                  <a:pt x="227" y="240"/>
                  <a:pt x="227" y="241"/>
                </a:cubicBezTo>
                <a:cubicBezTo>
                  <a:pt x="227" y="243"/>
                  <a:pt x="225" y="245"/>
                  <a:pt x="223" y="246"/>
                </a:cubicBezTo>
                <a:cubicBezTo>
                  <a:pt x="221" y="247"/>
                  <a:pt x="219" y="248"/>
                  <a:pt x="216" y="248"/>
                </a:cubicBezTo>
                <a:cubicBezTo>
                  <a:pt x="216" y="248"/>
                  <a:pt x="216" y="248"/>
                  <a:pt x="216" y="248"/>
                </a:cubicBezTo>
                <a:cubicBezTo>
                  <a:pt x="214" y="248"/>
                  <a:pt x="213" y="248"/>
                  <a:pt x="211" y="247"/>
                </a:cubicBezTo>
                <a:cubicBezTo>
                  <a:pt x="210" y="247"/>
                  <a:pt x="210" y="246"/>
                  <a:pt x="210" y="245"/>
                </a:cubicBezTo>
                <a:moveTo>
                  <a:pt x="227" y="208"/>
                </a:moveTo>
                <a:cubicBezTo>
                  <a:pt x="226" y="208"/>
                  <a:pt x="225" y="207"/>
                  <a:pt x="225" y="206"/>
                </a:cubicBezTo>
                <a:cubicBezTo>
                  <a:pt x="225" y="176"/>
                  <a:pt x="225" y="176"/>
                  <a:pt x="225" y="176"/>
                </a:cubicBezTo>
                <a:cubicBezTo>
                  <a:pt x="217" y="176"/>
                  <a:pt x="217" y="176"/>
                  <a:pt x="217" y="176"/>
                </a:cubicBezTo>
                <a:cubicBezTo>
                  <a:pt x="216" y="176"/>
                  <a:pt x="215" y="174"/>
                  <a:pt x="215" y="173"/>
                </a:cubicBezTo>
                <a:cubicBezTo>
                  <a:pt x="215" y="172"/>
                  <a:pt x="216" y="171"/>
                  <a:pt x="217" y="171"/>
                </a:cubicBezTo>
                <a:cubicBezTo>
                  <a:pt x="225" y="171"/>
                  <a:pt x="225" y="171"/>
                  <a:pt x="225" y="171"/>
                </a:cubicBezTo>
                <a:cubicBezTo>
                  <a:pt x="225" y="161"/>
                  <a:pt x="225" y="161"/>
                  <a:pt x="225" y="161"/>
                </a:cubicBezTo>
                <a:cubicBezTo>
                  <a:pt x="217" y="161"/>
                  <a:pt x="217" y="161"/>
                  <a:pt x="217" y="161"/>
                </a:cubicBezTo>
                <a:cubicBezTo>
                  <a:pt x="216" y="161"/>
                  <a:pt x="215" y="160"/>
                  <a:pt x="215" y="159"/>
                </a:cubicBezTo>
                <a:cubicBezTo>
                  <a:pt x="215" y="157"/>
                  <a:pt x="216" y="156"/>
                  <a:pt x="217" y="156"/>
                </a:cubicBezTo>
                <a:cubicBezTo>
                  <a:pt x="225" y="156"/>
                  <a:pt x="225" y="156"/>
                  <a:pt x="225" y="156"/>
                </a:cubicBezTo>
                <a:cubicBezTo>
                  <a:pt x="225" y="147"/>
                  <a:pt x="225" y="147"/>
                  <a:pt x="225" y="147"/>
                </a:cubicBezTo>
                <a:cubicBezTo>
                  <a:pt x="217" y="147"/>
                  <a:pt x="217" y="147"/>
                  <a:pt x="217" y="147"/>
                </a:cubicBezTo>
                <a:cubicBezTo>
                  <a:pt x="216" y="147"/>
                  <a:pt x="215" y="146"/>
                  <a:pt x="215" y="144"/>
                </a:cubicBezTo>
                <a:cubicBezTo>
                  <a:pt x="215" y="143"/>
                  <a:pt x="216" y="142"/>
                  <a:pt x="217" y="142"/>
                </a:cubicBezTo>
                <a:cubicBezTo>
                  <a:pt x="220" y="142"/>
                  <a:pt x="220" y="142"/>
                  <a:pt x="220" y="142"/>
                </a:cubicBezTo>
                <a:cubicBezTo>
                  <a:pt x="220" y="141"/>
                  <a:pt x="220" y="140"/>
                  <a:pt x="220" y="139"/>
                </a:cubicBezTo>
                <a:cubicBezTo>
                  <a:pt x="220" y="136"/>
                  <a:pt x="220" y="131"/>
                  <a:pt x="218" y="125"/>
                </a:cubicBezTo>
                <a:cubicBezTo>
                  <a:pt x="217" y="124"/>
                  <a:pt x="218" y="122"/>
                  <a:pt x="219" y="122"/>
                </a:cubicBezTo>
                <a:cubicBezTo>
                  <a:pt x="220" y="121"/>
                  <a:pt x="222" y="122"/>
                  <a:pt x="222" y="123"/>
                </a:cubicBezTo>
                <a:cubicBezTo>
                  <a:pt x="225" y="130"/>
                  <a:pt x="225" y="135"/>
                  <a:pt x="225" y="139"/>
                </a:cubicBezTo>
                <a:cubicBezTo>
                  <a:pt x="225" y="140"/>
                  <a:pt x="225" y="141"/>
                  <a:pt x="225" y="142"/>
                </a:cubicBezTo>
                <a:cubicBezTo>
                  <a:pt x="230" y="142"/>
                  <a:pt x="230" y="142"/>
                  <a:pt x="230" y="142"/>
                </a:cubicBezTo>
                <a:cubicBezTo>
                  <a:pt x="229" y="141"/>
                  <a:pt x="229" y="140"/>
                  <a:pt x="229" y="139"/>
                </a:cubicBezTo>
                <a:cubicBezTo>
                  <a:pt x="229" y="135"/>
                  <a:pt x="230" y="130"/>
                  <a:pt x="232" y="123"/>
                </a:cubicBezTo>
                <a:cubicBezTo>
                  <a:pt x="233" y="122"/>
                  <a:pt x="234" y="121"/>
                  <a:pt x="236" y="122"/>
                </a:cubicBezTo>
                <a:cubicBezTo>
                  <a:pt x="237" y="122"/>
                  <a:pt x="238" y="124"/>
                  <a:pt x="237" y="125"/>
                </a:cubicBezTo>
                <a:cubicBezTo>
                  <a:pt x="235" y="131"/>
                  <a:pt x="234" y="136"/>
                  <a:pt x="234" y="139"/>
                </a:cubicBezTo>
                <a:cubicBezTo>
                  <a:pt x="234" y="140"/>
                  <a:pt x="234" y="141"/>
                  <a:pt x="234" y="142"/>
                </a:cubicBezTo>
                <a:cubicBezTo>
                  <a:pt x="237" y="142"/>
                  <a:pt x="237" y="142"/>
                  <a:pt x="237" y="142"/>
                </a:cubicBezTo>
                <a:cubicBezTo>
                  <a:pt x="239" y="142"/>
                  <a:pt x="240" y="143"/>
                  <a:pt x="240" y="144"/>
                </a:cubicBezTo>
                <a:cubicBezTo>
                  <a:pt x="240" y="146"/>
                  <a:pt x="239" y="147"/>
                  <a:pt x="237" y="147"/>
                </a:cubicBezTo>
                <a:cubicBezTo>
                  <a:pt x="230" y="147"/>
                  <a:pt x="230" y="147"/>
                  <a:pt x="230" y="147"/>
                </a:cubicBezTo>
                <a:cubicBezTo>
                  <a:pt x="230" y="156"/>
                  <a:pt x="230" y="156"/>
                  <a:pt x="230" y="156"/>
                </a:cubicBezTo>
                <a:cubicBezTo>
                  <a:pt x="237" y="156"/>
                  <a:pt x="237" y="156"/>
                  <a:pt x="237" y="156"/>
                </a:cubicBezTo>
                <a:cubicBezTo>
                  <a:pt x="239" y="156"/>
                  <a:pt x="240" y="157"/>
                  <a:pt x="240" y="159"/>
                </a:cubicBezTo>
                <a:cubicBezTo>
                  <a:pt x="240" y="160"/>
                  <a:pt x="239" y="161"/>
                  <a:pt x="237" y="161"/>
                </a:cubicBezTo>
                <a:cubicBezTo>
                  <a:pt x="230" y="161"/>
                  <a:pt x="230" y="161"/>
                  <a:pt x="230" y="161"/>
                </a:cubicBezTo>
                <a:cubicBezTo>
                  <a:pt x="230" y="171"/>
                  <a:pt x="230" y="171"/>
                  <a:pt x="230" y="171"/>
                </a:cubicBezTo>
                <a:cubicBezTo>
                  <a:pt x="237" y="171"/>
                  <a:pt x="237" y="171"/>
                  <a:pt x="237" y="171"/>
                </a:cubicBezTo>
                <a:cubicBezTo>
                  <a:pt x="239" y="171"/>
                  <a:pt x="240" y="172"/>
                  <a:pt x="240" y="173"/>
                </a:cubicBezTo>
                <a:cubicBezTo>
                  <a:pt x="240" y="174"/>
                  <a:pt x="239" y="176"/>
                  <a:pt x="237" y="176"/>
                </a:cubicBezTo>
                <a:cubicBezTo>
                  <a:pt x="230" y="176"/>
                  <a:pt x="230" y="176"/>
                  <a:pt x="230" y="176"/>
                </a:cubicBezTo>
                <a:cubicBezTo>
                  <a:pt x="230" y="206"/>
                  <a:pt x="230" y="206"/>
                  <a:pt x="230" y="206"/>
                </a:cubicBezTo>
                <a:cubicBezTo>
                  <a:pt x="230" y="207"/>
                  <a:pt x="229" y="208"/>
                  <a:pt x="227" y="208"/>
                </a:cubicBezTo>
                <a:moveTo>
                  <a:pt x="213" y="140"/>
                </a:moveTo>
                <a:cubicBezTo>
                  <a:pt x="213" y="143"/>
                  <a:pt x="213" y="146"/>
                  <a:pt x="212" y="148"/>
                </a:cubicBezTo>
                <a:cubicBezTo>
                  <a:pt x="212" y="150"/>
                  <a:pt x="211" y="150"/>
                  <a:pt x="210" y="150"/>
                </a:cubicBezTo>
                <a:cubicBezTo>
                  <a:pt x="209" y="150"/>
                  <a:pt x="209" y="150"/>
                  <a:pt x="209" y="150"/>
                </a:cubicBezTo>
                <a:cubicBezTo>
                  <a:pt x="208" y="150"/>
                  <a:pt x="207" y="149"/>
                  <a:pt x="208" y="148"/>
                </a:cubicBezTo>
                <a:cubicBezTo>
                  <a:pt x="208" y="145"/>
                  <a:pt x="208" y="142"/>
                  <a:pt x="208" y="140"/>
                </a:cubicBezTo>
                <a:cubicBezTo>
                  <a:pt x="208" y="136"/>
                  <a:pt x="208" y="131"/>
                  <a:pt x="205" y="125"/>
                </a:cubicBezTo>
                <a:cubicBezTo>
                  <a:pt x="205" y="124"/>
                  <a:pt x="206" y="122"/>
                  <a:pt x="207" y="122"/>
                </a:cubicBezTo>
                <a:cubicBezTo>
                  <a:pt x="208" y="121"/>
                  <a:pt x="210" y="122"/>
                  <a:pt x="210" y="123"/>
                </a:cubicBezTo>
                <a:cubicBezTo>
                  <a:pt x="212" y="130"/>
                  <a:pt x="213" y="135"/>
                  <a:pt x="213" y="140"/>
                </a:cubicBezTo>
                <a:moveTo>
                  <a:pt x="205" y="139"/>
                </a:moveTo>
                <a:cubicBezTo>
                  <a:pt x="205" y="142"/>
                  <a:pt x="205" y="145"/>
                  <a:pt x="204" y="147"/>
                </a:cubicBezTo>
                <a:cubicBezTo>
                  <a:pt x="204" y="150"/>
                  <a:pt x="204" y="152"/>
                  <a:pt x="203" y="155"/>
                </a:cubicBezTo>
                <a:cubicBezTo>
                  <a:pt x="202" y="160"/>
                  <a:pt x="202" y="165"/>
                  <a:pt x="202" y="173"/>
                </a:cubicBezTo>
                <a:cubicBezTo>
                  <a:pt x="202" y="181"/>
                  <a:pt x="202" y="191"/>
                  <a:pt x="205" y="205"/>
                </a:cubicBezTo>
                <a:cubicBezTo>
                  <a:pt x="205" y="206"/>
                  <a:pt x="204" y="208"/>
                  <a:pt x="202" y="208"/>
                </a:cubicBezTo>
                <a:cubicBezTo>
                  <a:pt x="202" y="208"/>
                  <a:pt x="202" y="208"/>
                  <a:pt x="202" y="208"/>
                </a:cubicBezTo>
                <a:cubicBezTo>
                  <a:pt x="201" y="208"/>
                  <a:pt x="200" y="207"/>
                  <a:pt x="200" y="206"/>
                </a:cubicBezTo>
                <a:cubicBezTo>
                  <a:pt x="197" y="192"/>
                  <a:pt x="197" y="181"/>
                  <a:pt x="197" y="173"/>
                </a:cubicBezTo>
                <a:cubicBezTo>
                  <a:pt x="197" y="165"/>
                  <a:pt x="197" y="159"/>
                  <a:pt x="198" y="154"/>
                </a:cubicBezTo>
                <a:cubicBezTo>
                  <a:pt x="199" y="151"/>
                  <a:pt x="199" y="149"/>
                  <a:pt x="200" y="146"/>
                </a:cubicBezTo>
                <a:cubicBezTo>
                  <a:pt x="200" y="144"/>
                  <a:pt x="200" y="142"/>
                  <a:pt x="200" y="139"/>
                </a:cubicBezTo>
                <a:cubicBezTo>
                  <a:pt x="200" y="136"/>
                  <a:pt x="200" y="131"/>
                  <a:pt x="198" y="125"/>
                </a:cubicBezTo>
                <a:cubicBezTo>
                  <a:pt x="197" y="124"/>
                  <a:pt x="198" y="122"/>
                  <a:pt x="199" y="122"/>
                </a:cubicBezTo>
                <a:cubicBezTo>
                  <a:pt x="200" y="121"/>
                  <a:pt x="202" y="122"/>
                  <a:pt x="202" y="123"/>
                </a:cubicBezTo>
                <a:cubicBezTo>
                  <a:pt x="204" y="130"/>
                  <a:pt x="205" y="135"/>
                  <a:pt x="205" y="139"/>
                </a:cubicBezTo>
                <a:moveTo>
                  <a:pt x="197" y="140"/>
                </a:moveTo>
                <a:cubicBezTo>
                  <a:pt x="197" y="143"/>
                  <a:pt x="197" y="146"/>
                  <a:pt x="196" y="148"/>
                </a:cubicBezTo>
                <a:cubicBezTo>
                  <a:pt x="196" y="150"/>
                  <a:pt x="195" y="150"/>
                  <a:pt x="194" y="150"/>
                </a:cubicBezTo>
                <a:cubicBezTo>
                  <a:pt x="194" y="150"/>
                  <a:pt x="194" y="150"/>
                  <a:pt x="194" y="150"/>
                </a:cubicBezTo>
                <a:cubicBezTo>
                  <a:pt x="192" y="150"/>
                  <a:pt x="191" y="149"/>
                  <a:pt x="192" y="148"/>
                </a:cubicBezTo>
                <a:cubicBezTo>
                  <a:pt x="192" y="145"/>
                  <a:pt x="192" y="142"/>
                  <a:pt x="192" y="140"/>
                </a:cubicBezTo>
                <a:cubicBezTo>
                  <a:pt x="192" y="136"/>
                  <a:pt x="192" y="131"/>
                  <a:pt x="190" y="125"/>
                </a:cubicBezTo>
                <a:cubicBezTo>
                  <a:pt x="189" y="124"/>
                  <a:pt x="190" y="122"/>
                  <a:pt x="191" y="122"/>
                </a:cubicBezTo>
                <a:cubicBezTo>
                  <a:pt x="192" y="121"/>
                  <a:pt x="194" y="122"/>
                  <a:pt x="194" y="123"/>
                </a:cubicBezTo>
                <a:cubicBezTo>
                  <a:pt x="196" y="130"/>
                  <a:pt x="197" y="135"/>
                  <a:pt x="197" y="140"/>
                </a:cubicBezTo>
                <a:moveTo>
                  <a:pt x="118" y="178"/>
                </a:moveTo>
                <a:cubicBezTo>
                  <a:pt x="118" y="193"/>
                  <a:pt x="121" y="209"/>
                  <a:pt x="130" y="224"/>
                </a:cubicBezTo>
                <a:cubicBezTo>
                  <a:pt x="149" y="259"/>
                  <a:pt x="182" y="276"/>
                  <a:pt x="189" y="280"/>
                </a:cubicBezTo>
                <a:cubicBezTo>
                  <a:pt x="189" y="280"/>
                  <a:pt x="224" y="268"/>
                  <a:pt x="249" y="224"/>
                </a:cubicBezTo>
                <a:cubicBezTo>
                  <a:pt x="257" y="209"/>
                  <a:pt x="260" y="193"/>
                  <a:pt x="261" y="178"/>
                </a:cubicBezTo>
                <a:cubicBezTo>
                  <a:pt x="250" y="174"/>
                  <a:pt x="244" y="166"/>
                  <a:pt x="244" y="158"/>
                </a:cubicBezTo>
                <a:cubicBezTo>
                  <a:pt x="244" y="151"/>
                  <a:pt x="249" y="145"/>
                  <a:pt x="257" y="141"/>
                </a:cubicBezTo>
                <a:cubicBezTo>
                  <a:pt x="253" y="121"/>
                  <a:pt x="246" y="108"/>
                  <a:pt x="246" y="108"/>
                </a:cubicBezTo>
                <a:cubicBezTo>
                  <a:pt x="216" y="118"/>
                  <a:pt x="189" y="94"/>
                  <a:pt x="189" y="94"/>
                </a:cubicBezTo>
                <a:cubicBezTo>
                  <a:pt x="189" y="94"/>
                  <a:pt x="162" y="118"/>
                  <a:pt x="133" y="108"/>
                </a:cubicBezTo>
                <a:cubicBezTo>
                  <a:pt x="133" y="108"/>
                  <a:pt x="126" y="121"/>
                  <a:pt x="122" y="141"/>
                </a:cubicBezTo>
                <a:cubicBezTo>
                  <a:pt x="129" y="145"/>
                  <a:pt x="134" y="151"/>
                  <a:pt x="135" y="158"/>
                </a:cubicBezTo>
                <a:cubicBezTo>
                  <a:pt x="135" y="166"/>
                  <a:pt x="128" y="174"/>
                  <a:pt x="118" y="178"/>
                </a:cubicBezTo>
                <a:moveTo>
                  <a:pt x="126" y="227"/>
                </a:moveTo>
                <a:cubicBezTo>
                  <a:pt x="117" y="211"/>
                  <a:pt x="114" y="194"/>
                  <a:pt x="113" y="178"/>
                </a:cubicBezTo>
                <a:cubicBezTo>
                  <a:pt x="113" y="175"/>
                  <a:pt x="113" y="175"/>
                  <a:pt x="113" y="175"/>
                </a:cubicBezTo>
                <a:cubicBezTo>
                  <a:pt x="116" y="174"/>
                  <a:pt x="116" y="174"/>
                  <a:pt x="116" y="174"/>
                </a:cubicBezTo>
                <a:cubicBezTo>
                  <a:pt x="121" y="172"/>
                  <a:pt x="124" y="169"/>
                  <a:pt x="127" y="167"/>
                </a:cubicBezTo>
                <a:cubicBezTo>
                  <a:pt x="129" y="164"/>
                  <a:pt x="130" y="161"/>
                  <a:pt x="130" y="159"/>
                </a:cubicBezTo>
                <a:cubicBezTo>
                  <a:pt x="130" y="158"/>
                  <a:pt x="130" y="158"/>
                  <a:pt x="130" y="158"/>
                </a:cubicBezTo>
                <a:cubicBezTo>
                  <a:pt x="130" y="156"/>
                  <a:pt x="129" y="154"/>
                  <a:pt x="128" y="151"/>
                </a:cubicBezTo>
                <a:cubicBezTo>
                  <a:pt x="126" y="149"/>
                  <a:pt x="123" y="147"/>
                  <a:pt x="120" y="146"/>
                </a:cubicBezTo>
                <a:cubicBezTo>
                  <a:pt x="116" y="144"/>
                  <a:pt x="116" y="144"/>
                  <a:pt x="116" y="144"/>
                </a:cubicBezTo>
                <a:cubicBezTo>
                  <a:pt x="117" y="140"/>
                  <a:pt x="117" y="140"/>
                  <a:pt x="117" y="140"/>
                </a:cubicBezTo>
                <a:cubicBezTo>
                  <a:pt x="122" y="120"/>
                  <a:pt x="129" y="106"/>
                  <a:pt x="129" y="106"/>
                </a:cubicBezTo>
                <a:cubicBezTo>
                  <a:pt x="130" y="102"/>
                  <a:pt x="130" y="102"/>
                  <a:pt x="130" y="102"/>
                </a:cubicBezTo>
                <a:cubicBezTo>
                  <a:pt x="134" y="103"/>
                  <a:pt x="134" y="103"/>
                  <a:pt x="134" y="103"/>
                </a:cubicBezTo>
                <a:cubicBezTo>
                  <a:pt x="139" y="105"/>
                  <a:pt x="145" y="106"/>
                  <a:pt x="150" y="106"/>
                </a:cubicBezTo>
                <a:cubicBezTo>
                  <a:pt x="150" y="106"/>
                  <a:pt x="150" y="106"/>
                  <a:pt x="150" y="106"/>
                </a:cubicBezTo>
                <a:cubicBezTo>
                  <a:pt x="169" y="106"/>
                  <a:pt x="185" y="91"/>
                  <a:pt x="187" y="90"/>
                </a:cubicBezTo>
                <a:cubicBezTo>
                  <a:pt x="187" y="90"/>
                  <a:pt x="187" y="90"/>
                  <a:pt x="187" y="90"/>
                </a:cubicBezTo>
                <a:cubicBezTo>
                  <a:pt x="189" y="88"/>
                  <a:pt x="189" y="88"/>
                  <a:pt x="189" y="88"/>
                </a:cubicBezTo>
                <a:cubicBezTo>
                  <a:pt x="192" y="90"/>
                  <a:pt x="192" y="90"/>
                  <a:pt x="192" y="90"/>
                </a:cubicBezTo>
                <a:cubicBezTo>
                  <a:pt x="192" y="90"/>
                  <a:pt x="192" y="90"/>
                  <a:pt x="192" y="90"/>
                </a:cubicBezTo>
                <a:cubicBezTo>
                  <a:pt x="194" y="91"/>
                  <a:pt x="210" y="106"/>
                  <a:pt x="229" y="106"/>
                </a:cubicBezTo>
                <a:cubicBezTo>
                  <a:pt x="234" y="106"/>
                  <a:pt x="239" y="105"/>
                  <a:pt x="245" y="103"/>
                </a:cubicBezTo>
                <a:cubicBezTo>
                  <a:pt x="248" y="102"/>
                  <a:pt x="248" y="102"/>
                  <a:pt x="248" y="102"/>
                </a:cubicBezTo>
                <a:cubicBezTo>
                  <a:pt x="250" y="106"/>
                  <a:pt x="250" y="106"/>
                  <a:pt x="250" y="106"/>
                </a:cubicBezTo>
                <a:cubicBezTo>
                  <a:pt x="250" y="106"/>
                  <a:pt x="256" y="119"/>
                  <a:pt x="261" y="137"/>
                </a:cubicBezTo>
                <a:cubicBezTo>
                  <a:pt x="261" y="138"/>
                  <a:pt x="261" y="138"/>
                  <a:pt x="261" y="139"/>
                </a:cubicBezTo>
                <a:cubicBezTo>
                  <a:pt x="261" y="139"/>
                  <a:pt x="261" y="139"/>
                  <a:pt x="261" y="139"/>
                </a:cubicBezTo>
                <a:cubicBezTo>
                  <a:pt x="261" y="140"/>
                  <a:pt x="261" y="140"/>
                  <a:pt x="261" y="140"/>
                </a:cubicBezTo>
                <a:cubicBezTo>
                  <a:pt x="261" y="140"/>
                  <a:pt x="261" y="140"/>
                  <a:pt x="261" y="140"/>
                </a:cubicBezTo>
                <a:cubicBezTo>
                  <a:pt x="262" y="142"/>
                  <a:pt x="262" y="142"/>
                  <a:pt x="262" y="142"/>
                </a:cubicBezTo>
                <a:cubicBezTo>
                  <a:pt x="262" y="144"/>
                  <a:pt x="262" y="144"/>
                  <a:pt x="262" y="144"/>
                </a:cubicBezTo>
                <a:cubicBezTo>
                  <a:pt x="259" y="146"/>
                  <a:pt x="259" y="146"/>
                  <a:pt x="259" y="146"/>
                </a:cubicBezTo>
                <a:cubicBezTo>
                  <a:pt x="255" y="147"/>
                  <a:pt x="253" y="149"/>
                  <a:pt x="251" y="151"/>
                </a:cubicBezTo>
                <a:cubicBezTo>
                  <a:pt x="249" y="154"/>
                  <a:pt x="248" y="156"/>
                  <a:pt x="248" y="158"/>
                </a:cubicBezTo>
                <a:cubicBezTo>
                  <a:pt x="248" y="159"/>
                  <a:pt x="248" y="159"/>
                  <a:pt x="248" y="159"/>
                </a:cubicBezTo>
                <a:cubicBezTo>
                  <a:pt x="248" y="161"/>
                  <a:pt x="249" y="164"/>
                  <a:pt x="252" y="167"/>
                </a:cubicBezTo>
                <a:cubicBezTo>
                  <a:pt x="254" y="169"/>
                  <a:pt x="258" y="172"/>
                  <a:pt x="262" y="174"/>
                </a:cubicBezTo>
                <a:cubicBezTo>
                  <a:pt x="265" y="175"/>
                  <a:pt x="265" y="175"/>
                  <a:pt x="265" y="175"/>
                </a:cubicBezTo>
                <a:cubicBezTo>
                  <a:pt x="265" y="177"/>
                  <a:pt x="265" y="177"/>
                  <a:pt x="265" y="177"/>
                </a:cubicBezTo>
                <a:cubicBezTo>
                  <a:pt x="265" y="178"/>
                  <a:pt x="265" y="178"/>
                  <a:pt x="265" y="178"/>
                </a:cubicBezTo>
                <a:cubicBezTo>
                  <a:pt x="265" y="194"/>
                  <a:pt x="261" y="211"/>
                  <a:pt x="252" y="227"/>
                </a:cubicBezTo>
                <a:cubicBezTo>
                  <a:pt x="232" y="263"/>
                  <a:pt x="199" y="280"/>
                  <a:pt x="191" y="284"/>
                </a:cubicBezTo>
                <a:cubicBezTo>
                  <a:pt x="189" y="284"/>
                  <a:pt x="189" y="284"/>
                  <a:pt x="189" y="284"/>
                </a:cubicBezTo>
                <a:cubicBezTo>
                  <a:pt x="188" y="284"/>
                  <a:pt x="188" y="284"/>
                  <a:pt x="188" y="284"/>
                </a:cubicBezTo>
                <a:cubicBezTo>
                  <a:pt x="180" y="280"/>
                  <a:pt x="147" y="263"/>
                  <a:pt x="126" y="227"/>
                </a:cubicBezTo>
                <a:moveTo>
                  <a:pt x="122" y="230"/>
                </a:moveTo>
                <a:cubicBezTo>
                  <a:pt x="143" y="268"/>
                  <a:pt x="177" y="285"/>
                  <a:pt x="185" y="289"/>
                </a:cubicBezTo>
                <a:cubicBezTo>
                  <a:pt x="189" y="291"/>
                  <a:pt x="189" y="291"/>
                  <a:pt x="189" y="291"/>
                </a:cubicBezTo>
                <a:cubicBezTo>
                  <a:pt x="193" y="289"/>
                  <a:pt x="193" y="289"/>
                  <a:pt x="193" y="289"/>
                </a:cubicBezTo>
                <a:cubicBezTo>
                  <a:pt x="202" y="285"/>
                  <a:pt x="236" y="268"/>
                  <a:pt x="257" y="230"/>
                </a:cubicBezTo>
                <a:cubicBezTo>
                  <a:pt x="266" y="213"/>
                  <a:pt x="270" y="195"/>
                  <a:pt x="271" y="178"/>
                </a:cubicBezTo>
                <a:cubicBezTo>
                  <a:pt x="271" y="178"/>
                  <a:pt x="271" y="178"/>
                  <a:pt x="271" y="178"/>
                </a:cubicBezTo>
                <a:cubicBezTo>
                  <a:pt x="271" y="178"/>
                  <a:pt x="271" y="178"/>
                  <a:pt x="271" y="178"/>
                </a:cubicBezTo>
                <a:cubicBezTo>
                  <a:pt x="271" y="171"/>
                  <a:pt x="271" y="171"/>
                  <a:pt x="271" y="171"/>
                </a:cubicBezTo>
                <a:cubicBezTo>
                  <a:pt x="271" y="171"/>
                  <a:pt x="261" y="168"/>
                  <a:pt x="259" y="166"/>
                </a:cubicBezTo>
                <a:cubicBezTo>
                  <a:pt x="254" y="163"/>
                  <a:pt x="253" y="160"/>
                  <a:pt x="255" y="155"/>
                </a:cubicBezTo>
                <a:cubicBezTo>
                  <a:pt x="257" y="151"/>
                  <a:pt x="268" y="147"/>
                  <a:pt x="268" y="147"/>
                </a:cubicBezTo>
                <a:cubicBezTo>
                  <a:pt x="267" y="139"/>
                  <a:pt x="267" y="139"/>
                  <a:pt x="267" y="139"/>
                </a:cubicBezTo>
                <a:cubicBezTo>
                  <a:pt x="266" y="138"/>
                  <a:pt x="266" y="138"/>
                  <a:pt x="266" y="137"/>
                </a:cubicBezTo>
                <a:cubicBezTo>
                  <a:pt x="266" y="137"/>
                  <a:pt x="266" y="137"/>
                  <a:pt x="266" y="137"/>
                </a:cubicBezTo>
                <a:cubicBezTo>
                  <a:pt x="262" y="117"/>
                  <a:pt x="255" y="103"/>
                  <a:pt x="255" y="103"/>
                </a:cubicBezTo>
                <a:cubicBezTo>
                  <a:pt x="251" y="95"/>
                  <a:pt x="251" y="95"/>
                  <a:pt x="251" y="95"/>
                </a:cubicBezTo>
                <a:cubicBezTo>
                  <a:pt x="243" y="98"/>
                  <a:pt x="243" y="98"/>
                  <a:pt x="243" y="98"/>
                </a:cubicBezTo>
                <a:cubicBezTo>
                  <a:pt x="238" y="100"/>
                  <a:pt x="233" y="100"/>
                  <a:pt x="229" y="100"/>
                </a:cubicBezTo>
                <a:cubicBezTo>
                  <a:pt x="211" y="100"/>
                  <a:pt x="196" y="86"/>
                  <a:pt x="195" y="85"/>
                </a:cubicBezTo>
                <a:cubicBezTo>
                  <a:pt x="189" y="81"/>
                  <a:pt x="189" y="81"/>
                  <a:pt x="189" y="81"/>
                </a:cubicBezTo>
                <a:cubicBezTo>
                  <a:pt x="184" y="85"/>
                  <a:pt x="184" y="85"/>
                  <a:pt x="184" y="85"/>
                </a:cubicBezTo>
                <a:cubicBezTo>
                  <a:pt x="184" y="85"/>
                  <a:pt x="184" y="85"/>
                  <a:pt x="184" y="85"/>
                </a:cubicBezTo>
                <a:cubicBezTo>
                  <a:pt x="183" y="86"/>
                  <a:pt x="167" y="100"/>
                  <a:pt x="150" y="100"/>
                </a:cubicBezTo>
                <a:cubicBezTo>
                  <a:pt x="145" y="100"/>
                  <a:pt x="140" y="100"/>
                  <a:pt x="136" y="98"/>
                </a:cubicBezTo>
                <a:cubicBezTo>
                  <a:pt x="128" y="95"/>
                  <a:pt x="128" y="95"/>
                  <a:pt x="128" y="95"/>
                </a:cubicBezTo>
                <a:cubicBezTo>
                  <a:pt x="124" y="103"/>
                  <a:pt x="124" y="103"/>
                  <a:pt x="124" y="103"/>
                </a:cubicBezTo>
                <a:cubicBezTo>
                  <a:pt x="124" y="103"/>
                  <a:pt x="117" y="118"/>
                  <a:pt x="112" y="139"/>
                </a:cubicBezTo>
                <a:cubicBezTo>
                  <a:pt x="110" y="147"/>
                  <a:pt x="110" y="147"/>
                  <a:pt x="110" y="147"/>
                </a:cubicBezTo>
                <a:cubicBezTo>
                  <a:pt x="110" y="147"/>
                  <a:pt x="121" y="151"/>
                  <a:pt x="123" y="155"/>
                </a:cubicBezTo>
                <a:cubicBezTo>
                  <a:pt x="126" y="160"/>
                  <a:pt x="124" y="163"/>
                  <a:pt x="120" y="166"/>
                </a:cubicBezTo>
                <a:cubicBezTo>
                  <a:pt x="117" y="168"/>
                  <a:pt x="108" y="171"/>
                  <a:pt x="108" y="171"/>
                </a:cubicBezTo>
                <a:cubicBezTo>
                  <a:pt x="108" y="178"/>
                  <a:pt x="108" y="178"/>
                  <a:pt x="108" y="178"/>
                </a:cubicBezTo>
                <a:cubicBezTo>
                  <a:pt x="109" y="195"/>
                  <a:pt x="112" y="213"/>
                  <a:pt x="122" y="230"/>
                </a:cubicBezTo>
                <a:moveTo>
                  <a:pt x="120" y="291"/>
                </a:moveTo>
                <a:cubicBezTo>
                  <a:pt x="121" y="291"/>
                  <a:pt x="122" y="290"/>
                  <a:pt x="122" y="290"/>
                </a:cubicBezTo>
                <a:cubicBezTo>
                  <a:pt x="122" y="290"/>
                  <a:pt x="122" y="290"/>
                  <a:pt x="122" y="290"/>
                </a:cubicBezTo>
                <a:cubicBezTo>
                  <a:pt x="123" y="290"/>
                  <a:pt x="123" y="291"/>
                  <a:pt x="122" y="291"/>
                </a:cubicBezTo>
                <a:cubicBezTo>
                  <a:pt x="120" y="291"/>
                  <a:pt x="120" y="291"/>
                  <a:pt x="120" y="291"/>
                </a:cubicBezTo>
                <a:moveTo>
                  <a:pt x="91" y="298"/>
                </a:moveTo>
                <a:cubicBezTo>
                  <a:pt x="89" y="299"/>
                  <a:pt x="92" y="303"/>
                  <a:pt x="94" y="304"/>
                </a:cubicBezTo>
                <a:cubicBezTo>
                  <a:pt x="96" y="305"/>
                  <a:pt x="98" y="304"/>
                  <a:pt x="100" y="304"/>
                </a:cubicBezTo>
                <a:cubicBezTo>
                  <a:pt x="102" y="304"/>
                  <a:pt x="104" y="304"/>
                  <a:pt x="106" y="302"/>
                </a:cubicBezTo>
                <a:cubicBezTo>
                  <a:pt x="108" y="301"/>
                  <a:pt x="110" y="300"/>
                  <a:pt x="111" y="299"/>
                </a:cubicBezTo>
                <a:cubicBezTo>
                  <a:pt x="112" y="298"/>
                  <a:pt x="113" y="297"/>
                  <a:pt x="113" y="297"/>
                </a:cubicBezTo>
                <a:cubicBezTo>
                  <a:pt x="115" y="295"/>
                  <a:pt x="117" y="294"/>
                  <a:pt x="117" y="294"/>
                </a:cubicBezTo>
                <a:cubicBezTo>
                  <a:pt x="117" y="294"/>
                  <a:pt x="114" y="301"/>
                  <a:pt x="112" y="304"/>
                </a:cubicBezTo>
                <a:cubicBezTo>
                  <a:pt x="111" y="307"/>
                  <a:pt x="110" y="312"/>
                  <a:pt x="112" y="314"/>
                </a:cubicBezTo>
                <a:cubicBezTo>
                  <a:pt x="113" y="315"/>
                  <a:pt x="116" y="315"/>
                  <a:pt x="116" y="316"/>
                </a:cubicBezTo>
                <a:cubicBezTo>
                  <a:pt x="117" y="316"/>
                  <a:pt x="120" y="317"/>
                  <a:pt x="122" y="317"/>
                </a:cubicBezTo>
                <a:cubicBezTo>
                  <a:pt x="123" y="318"/>
                  <a:pt x="124" y="317"/>
                  <a:pt x="123" y="316"/>
                </a:cubicBezTo>
                <a:cubicBezTo>
                  <a:pt x="122" y="316"/>
                  <a:pt x="122" y="315"/>
                  <a:pt x="121" y="315"/>
                </a:cubicBezTo>
                <a:cubicBezTo>
                  <a:pt x="119" y="314"/>
                  <a:pt x="117" y="312"/>
                  <a:pt x="117" y="312"/>
                </a:cubicBezTo>
                <a:cubicBezTo>
                  <a:pt x="117" y="312"/>
                  <a:pt x="117" y="310"/>
                  <a:pt x="117" y="309"/>
                </a:cubicBezTo>
                <a:cubicBezTo>
                  <a:pt x="117" y="308"/>
                  <a:pt x="118" y="302"/>
                  <a:pt x="118" y="300"/>
                </a:cubicBezTo>
                <a:cubicBezTo>
                  <a:pt x="118" y="298"/>
                  <a:pt x="119" y="294"/>
                  <a:pt x="119" y="294"/>
                </a:cubicBezTo>
                <a:cubicBezTo>
                  <a:pt x="119" y="294"/>
                  <a:pt x="121" y="293"/>
                  <a:pt x="125" y="294"/>
                </a:cubicBezTo>
                <a:cubicBezTo>
                  <a:pt x="128" y="295"/>
                  <a:pt x="128" y="294"/>
                  <a:pt x="129" y="294"/>
                </a:cubicBezTo>
                <a:cubicBezTo>
                  <a:pt x="129" y="293"/>
                  <a:pt x="129" y="293"/>
                  <a:pt x="128" y="293"/>
                </a:cubicBezTo>
                <a:cubicBezTo>
                  <a:pt x="127" y="292"/>
                  <a:pt x="125" y="291"/>
                  <a:pt x="125" y="290"/>
                </a:cubicBezTo>
                <a:cubicBezTo>
                  <a:pt x="125" y="290"/>
                  <a:pt x="124" y="290"/>
                  <a:pt x="124" y="290"/>
                </a:cubicBezTo>
                <a:cubicBezTo>
                  <a:pt x="123" y="290"/>
                  <a:pt x="123" y="289"/>
                  <a:pt x="123" y="289"/>
                </a:cubicBezTo>
                <a:cubicBezTo>
                  <a:pt x="123" y="289"/>
                  <a:pt x="123" y="289"/>
                  <a:pt x="123" y="289"/>
                </a:cubicBezTo>
                <a:cubicBezTo>
                  <a:pt x="123" y="288"/>
                  <a:pt x="123" y="287"/>
                  <a:pt x="123" y="287"/>
                </a:cubicBezTo>
                <a:cubicBezTo>
                  <a:pt x="124" y="288"/>
                  <a:pt x="127" y="288"/>
                  <a:pt x="128" y="288"/>
                </a:cubicBezTo>
                <a:cubicBezTo>
                  <a:pt x="130" y="288"/>
                  <a:pt x="133" y="288"/>
                  <a:pt x="134" y="288"/>
                </a:cubicBezTo>
                <a:cubicBezTo>
                  <a:pt x="135" y="287"/>
                  <a:pt x="135" y="288"/>
                  <a:pt x="137" y="287"/>
                </a:cubicBezTo>
                <a:cubicBezTo>
                  <a:pt x="138" y="287"/>
                  <a:pt x="137" y="287"/>
                  <a:pt x="138" y="287"/>
                </a:cubicBezTo>
                <a:cubicBezTo>
                  <a:pt x="139" y="286"/>
                  <a:pt x="139" y="286"/>
                  <a:pt x="138" y="285"/>
                </a:cubicBezTo>
                <a:cubicBezTo>
                  <a:pt x="138" y="285"/>
                  <a:pt x="137" y="284"/>
                  <a:pt x="136" y="284"/>
                </a:cubicBezTo>
                <a:cubicBezTo>
                  <a:pt x="136" y="283"/>
                  <a:pt x="134" y="283"/>
                  <a:pt x="134" y="283"/>
                </a:cubicBezTo>
                <a:cubicBezTo>
                  <a:pt x="133" y="282"/>
                  <a:pt x="134" y="282"/>
                  <a:pt x="132" y="282"/>
                </a:cubicBezTo>
                <a:cubicBezTo>
                  <a:pt x="131" y="282"/>
                  <a:pt x="129" y="281"/>
                  <a:pt x="127" y="281"/>
                </a:cubicBezTo>
                <a:cubicBezTo>
                  <a:pt x="125" y="280"/>
                  <a:pt x="125" y="280"/>
                  <a:pt x="124" y="280"/>
                </a:cubicBezTo>
                <a:cubicBezTo>
                  <a:pt x="124" y="279"/>
                  <a:pt x="124" y="279"/>
                  <a:pt x="123" y="279"/>
                </a:cubicBezTo>
                <a:cubicBezTo>
                  <a:pt x="122" y="279"/>
                  <a:pt x="122" y="280"/>
                  <a:pt x="122" y="281"/>
                </a:cubicBezTo>
                <a:cubicBezTo>
                  <a:pt x="122" y="281"/>
                  <a:pt x="122" y="282"/>
                  <a:pt x="122" y="282"/>
                </a:cubicBezTo>
                <a:cubicBezTo>
                  <a:pt x="122" y="283"/>
                  <a:pt x="122" y="284"/>
                  <a:pt x="122" y="284"/>
                </a:cubicBezTo>
                <a:cubicBezTo>
                  <a:pt x="122" y="284"/>
                  <a:pt x="122" y="284"/>
                  <a:pt x="121" y="283"/>
                </a:cubicBezTo>
                <a:cubicBezTo>
                  <a:pt x="121" y="283"/>
                  <a:pt x="120" y="284"/>
                  <a:pt x="120" y="284"/>
                </a:cubicBezTo>
                <a:cubicBezTo>
                  <a:pt x="119" y="285"/>
                  <a:pt x="118" y="286"/>
                  <a:pt x="118" y="287"/>
                </a:cubicBezTo>
                <a:cubicBezTo>
                  <a:pt x="117" y="287"/>
                  <a:pt x="117" y="288"/>
                  <a:pt x="116" y="288"/>
                </a:cubicBezTo>
                <a:cubicBezTo>
                  <a:pt x="116" y="289"/>
                  <a:pt x="114" y="290"/>
                  <a:pt x="114" y="290"/>
                </a:cubicBezTo>
                <a:cubicBezTo>
                  <a:pt x="113" y="291"/>
                  <a:pt x="105" y="289"/>
                  <a:pt x="104" y="289"/>
                </a:cubicBezTo>
                <a:cubicBezTo>
                  <a:pt x="103" y="289"/>
                  <a:pt x="102" y="286"/>
                  <a:pt x="102" y="286"/>
                </a:cubicBezTo>
                <a:cubicBezTo>
                  <a:pt x="100" y="287"/>
                  <a:pt x="99" y="290"/>
                  <a:pt x="100" y="291"/>
                </a:cubicBezTo>
                <a:cubicBezTo>
                  <a:pt x="100" y="292"/>
                  <a:pt x="100" y="293"/>
                  <a:pt x="100" y="294"/>
                </a:cubicBezTo>
                <a:cubicBezTo>
                  <a:pt x="101" y="295"/>
                  <a:pt x="103" y="296"/>
                  <a:pt x="105" y="296"/>
                </a:cubicBezTo>
                <a:cubicBezTo>
                  <a:pt x="107" y="295"/>
                  <a:pt x="111" y="294"/>
                  <a:pt x="111" y="294"/>
                </a:cubicBezTo>
                <a:cubicBezTo>
                  <a:pt x="109" y="296"/>
                  <a:pt x="108" y="297"/>
                  <a:pt x="103" y="300"/>
                </a:cubicBezTo>
                <a:cubicBezTo>
                  <a:pt x="98" y="303"/>
                  <a:pt x="96" y="301"/>
                  <a:pt x="94" y="300"/>
                </a:cubicBezTo>
                <a:cubicBezTo>
                  <a:pt x="93" y="300"/>
                  <a:pt x="91" y="298"/>
                  <a:pt x="91" y="298"/>
                </a:cubicBezTo>
                <a:moveTo>
                  <a:pt x="56" y="256"/>
                </a:moveTo>
                <a:cubicBezTo>
                  <a:pt x="51" y="259"/>
                  <a:pt x="51" y="259"/>
                  <a:pt x="51" y="259"/>
                </a:cubicBezTo>
                <a:cubicBezTo>
                  <a:pt x="53" y="264"/>
                  <a:pt x="56" y="268"/>
                  <a:pt x="59" y="273"/>
                </a:cubicBezTo>
                <a:cubicBezTo>
                  <a:pt x="64" y="270"/>
                  <a:pt x="64" y="270"/>
                  <a:pt x="64" y="270"/>
                </a:cubicBezTo>
                <a:cubicBezTo>
                  <a:pt x="61" y="265"/>
                  <a:pt x="61" y="265"/>
                  <a:pt x="61" y="265"/>
                </a:cubicBezTo>
                <a:cubicBezTo>
                  <a:pt x="78" y="256"/>
                  <a:pt x="78" y="256"/>
                  <a:pt x="78" y="256"/>
                </a:cubicBezTo>
                <a:cubicBezTo>
                  <a:pt x="77" y="254"/>
                  <a:pt x="76" y="253"/>
                  <a:pt x="75" y="251"/>
                </a:cubicBezTo>
                <a:cubicBezTo>
                  <a:pt x="58" y="261"/>
                  <a:pt x="58" y="261"/>
                  <a:pt x="58" y="261"/>
                </a:cubicBezTo>
                <a:lnTo>
                  <a:pt x="56" y="256"/>
                </a:lnTo>
                <a:close/>
                <a:moveTo>
                  <a:pt x="70" y="241"/>
                </a:moveTo>
                <a:cubicBezTo>
                  <a:pt x="47" y="251"/>
                  <a:pt x="47" y="251"/>
                  <a:pt x="47" y="251"/>
                </a:cubicBezTo>
                <a:cubicBezTo>
                  <a:pt x="48" y="253"/>
                  <a:pt x="49" y="254"/>
                  <a:pt x="50" y="256"/>
                </a:cubicBezTo>
                <a:cubicBezTo>
                  <a:pt x="72" y="246"/>
                  <a:pt x="72" y="246"/>
                  <a:pt x="72" y="246"/>
                </a:cubicBezTo>
                <a:cubicBezTo>
                  <a:pt x="72" y="244"/>
                  <a:pt x="71" y="242"/>
                  <a:pt x="70" y="241"/>
                </a:cubicBezTo>
                <a:moveTo>
                  <a:pt x="57" y="236"/>
                </a:moveTo>
                <a:cubicBezTo>
                  <a:pt x="52" y="236"/>
                  <a:pt x="52" y="236"/>
                  <a:pt x="52" y="236"/>
                </a:cubicBezTo>
                <a:cubicBezTo>
                  <a:pt x="51" y="236"/>
                  <a:pt x="49" y="237"/>
                  <a:pt x="47" y="237"/>
                </a:cubicBezTo>
                <a:cubicBezTo>
                  <a:pt x="47" y="237"/>
                  <a:pt x="47" y="237"/>
                  <a:pt x="47" y="237"/>
                </a:cubicBezTo>
                <a:cubicBezTo>
                  <a:pt x="49" y="236"/>
                  <a:pt x="50" y="235"/>
                  <a:pt x="52" y="234"/>
                </a:cubicBezTo>
                <a:cubicBezTo>
                  <a:pt x="56" y="232"/>
                  <a:pt x="56" y="232"/>
                  <a:pt x="56" y="232"/>
                </a:cubicBezTo>
                <a:lnTo>
                  <a:pt x="57" y="236"/>
                </a:lnTo>
                <a:close/>
                <a:moveTo>
                  <a:pt x="64" y="221"/>
                </a:moveTo>
                <a:cubicBezTo>
                  <a:pt x="41" y="235"/>
                  <a:pt x="41" y="235"/>
                  <a:pt x="41" y="235"/>
                </a:cubicBezTo>
                <a:cubicBezTo>
                  <a:pt x="42" y="237"/>
                  <a:pt x="43" y="239"/>
                  <a:pt x="44" y="242"/>
                </a:cubicBezTo>
                <a:cubicBezTo>
                  <a:pt x="70" y="239"/>
                  <a:pt x="70" y="239"/>
                  <a:pt x="70" y="239"/>
                </a:cubicBezTo>
                <a:cubicBezTo>
                  <a:pt x="69" y="238"/>
                  <a:pt x="68" y="236"/>
                  <a:pt x="68" y="234"/>
                </a:cubicBezTo>
                <a:cubicBezTo>
                  <a:pt x="62" y="235"/>
                  <a:pt x="62" y="235"/>
                  <a:pt x="62" y="235"/>
                </a:cubicBezTo>
                <a:cubicBezTo>
                  <a:pt x="60" y="230"/>
                  <a:pt x="60" y="230"/>
                  <a:pt x="60" y="230"/>
                </a:cubicBezTo>
                <a:cubicBezTo>
                  <a:pt x="65" y="227"/>
                  <a:pt x="65" y="227"/>
                  <a:pt x="65" y="227"/>
                </a:cubicBezTo>
                <a:cubicBezTo>
                  <a:pt x="65" y="225"/>
                  <a:pt x="64" y="223"/>
                  <a:pt x="64" y="221"/>
                </a:cubicBezTo>
                <a:moveTo>
                  <a:pt x="60" y="202"/>
                </a:moveTo>
                <a:cubicBezTo>
                  <a:pt x="36" y="206"/>
                  <a:pt x="36" y="206"/>
                  <a:pt x="36" y="206"/>
                </a:cubicBezTo>
                <a:cubicBezTo>
                  <a:pt x="36" y="208"/>
                  <a:pt x="36" y="210"/>
                  <a:pt x="36" y="211"/>
                </a:cubicBezTo>
                <a:cubicBezTo>
                  <a:pt x="42" y="210"/>
                  <a:pt x="42" y="210"/>
                  <a:pt x="42" y="210"/>
                </a:cubicBezTo>
                <a:cubicBezTo>
                  <a:pt x="46" y="210"/>
                  <a:pt x="49" y="209"/>
                  <a:pt x="53" y="208"/>
                </a:cubicBezTo>
                <a:cubicBezTo>
                  <a:pt x="53" y="208"/>
                  <a:pt x="53" y="208"/>
                  <a:pt x="53" y="208"/>
                </a:cubicBezTo>
                <a:cubicBezTo>
                  <a:pt x="50" y="210"/>
                  <a:pt x="47" y="211"/>
                  <a:pt x="44" y="213"/>
                </a:cubicBezTo>
                <a:cubicBezTo>
                  <a:pt x="37" y="217"/>
                  <a:pt x="37" y="217"/>
                  <a:pt x="37" y="217"/>
                </a:cubicBezTo>
                <a:cubicBezTo>
                  <a:pt x="37" y="218"/>
                  <a:pt x="37" y="218"/>
                  <a:pt x="37" y="218"/>
                </a:cubicBezTo>
                <a:cubicBezTo>
                  <a:pt x="38" y="220"/>
                  <a:pt x="38" y="222"/>
                  <a:pt x="38" y="224"/>
                </a:cubicBezTo>
                <a:cubicBezTo>
                  <a:pt x="63" y="219"/>
                  <a:pt x="63" y="219"/>
                  <a:pt x="63" y="219"/>
                </a:cubicBezTo>
                <a:cubicBezTo>
                  <a:pt x="63" y="218"/>
                  <a:pt x="62" y="216"/>
                  <a:pt x="62" y="215"/>
                </a:cubicBezTo>
                <a:cubicBezTo>
                  <a:pt x="56" y="216"/>
                  <a:pt x="56" y="216"/>
                  <a:pt x="56" y="216"/>
                </a:cubicBezTo>
                <a:cubicBezTo>
                  <a:pt x="52" y="216"/>
                  <a:pt x="48" y="217"/>
                  <a:pt x="45" y="218"/>
                </a:cubicBezTo>
                <a:cubicBezTo>
                  <a:pt x="45" y="218"/>
                  <a:pt x="45" y="218"/>
                  <a:pt x="45" y="218"/>
                </a:cubicBezTo>
                <a:cubicBezTo>
                  <a:pt x="48" y="216"/>
                  <a:pt x="51" y="214"/>
                  <a:pt x="54" y="213"/>
                </a:cubicBezTo>
                <a:cubicBezTo>
                  <a:pt x="61" y="208"/>
                  <a:pt x="61" y="208"/>
                  <a:pt x="61" y="208"/>
                </a:cubicBezTo>
                <a:cubicBezTo>
                  <a:pt x="61" y="206"/>
                  <a:pt x="61" y="204"/>
                  <a:pt x="60" y="202"/>
                </a:cubicBezTo>
                <a:moveTo>
                  <a:pt x="50" y="190"/>
                </a:moveTo>
                <a:cubicBezTo>
                  <a:pt x="35" y="191"/>
                  <a:pt x="35" y="191"/>
                  <a:pt x="35" y="191"/>
                </a:cubicBezTo>
                <a:cubicBezTo>
                  <a:pt x="35" y="193"/>
                  <a:pt x="35" y="195"/>
                  <a:pt x="35" y="196"/>
                </a:cubicBezTo>
                <a:cubicBezTo>
                  <a:pt x="50" y="196"/>
                  <a:pt x="50" y="196"/>
                  <a:pt x="50" y="196"/>
                </a:cubicBezTo>
                <a:cubicBezTo>
                  <a:pt x="54" y="196"/>
                  <a:pt x="55" y="197"/>
                  <a:pt x="55" y="199"/>
                </a:cubicBezTo>
                <a:cubicBezTo>
                  <a:pt x="55" y="199"/>
                  <a:pt x="55" y="200"/>
                  <a:pt x="54" y="201"/>
                </a:cubicBezTo>
                <a:cubicBezTo>
                  <a:pt x="60" y="201"/>
                  <a:pt x="60" y="201"/>
                  <a:pt x="60" y="201"/>
                </a:cubicBezTo>
                <a:cubicBezTo>
                  <a:pt x="60" y="200"/>
                  <a:pt x="60" y="199"/>
                  <a:pt x="60" y="198"/>
                </a:cubicBezTo>
                <a:cubicBezTo>
                  <a:pt x="60" y="193"/>
                  <a:pt x="57" y="190"/>
                  <a:pt x="50" y="190"/>
                </a:cubicBezTo>
                <a:moveTo>
                  <a:pt x="60" y="182"/>
                </a:moveTo>
                <a:cubicBezTo>
                  <a:pt x="35" y="181"/>
                  <a:pt x="35" y="181"/>
                  <a:pt x="35" y="181"/>
                </a:cubicBezTo>
                <a:cubicBezTo>
                  <a:pt x="35" y="183"/>
                  <a:pt x="35" y="185"/>
                  <a:pt x="35" y="186"/>
                </a:cubicBezTo>
                <a:cubicBezTo>
                  <a:pt x="60" y="187"/>
                  <a:pt x="60" y="187"/>
                  <a:pt x="60" y="187"/>
                </a:cubicBezTo>
                <a:cubicBezTo>
                  <a:pt x="60" y="186"/>
                  <a:pt x="60" y="184"/>
                  <a:pt x="60" y="182"/>
                </a:cubicBezTo>
                <a:moveTo>
                  <a:pt x="63" y="162"/>
                </a:moveTo>
                <a:cubicBezTo>
                  <a:pt x="38" y="158"/>
                  <a:pt x="38" y="158"/>
                  <a:pt x="38" y="158"/>
                </a:cubicBezTo>
                <a:cubicBezTo>
                  <a:pt x="38" y="160"/>
                  <a:pt x="37" y="161"/>
                  <a:pt x="37" y="163"/>
                </a:cubicBezTo>
                <a:cubicBezTo>
                  <a:pt x="43" y="164"/>
                  <a:pt x="43" y="164"/>
                  <a:pt x="43" y="164"/>
                </a:cubicBezTo>
                <a:cubicBezTo>
                  <a:pt x="47" y="164"/>
                  <a:pt x="50" y="165"/>
                  <a:pt x="54" y="165"/>
                </a:cubicBezTo>
                <a:cubicBezTo>
                  <a:pt x="54" y="165"/>
                  <a:pt x="54" y="165"/>
                  <a:pt x="54" y="165"/>
                </a:cubicBezTo>
                <a:cubicBezTo>
                  <a:pt x="51" y="166"/>
                  <a:pt x="47" y="166"/>
                  <a:pt x="44" y="167"/>
                </a:cubicBezTo>
                <a:cubicBezTo>
                  <a:pt x="36" y="169"/>
                  <a:pt x="36" y="169"/>
                  <a:pt x="36" y="169"/>
                </a:cubicBezTo>
                <a:cubicBezTo>
                  <a:pt x="36" y="171"/>
                  <a:pt x="36" y="173"/>
                  <a:pt x="35" y="175"/>
                </a:cubicBezTo>
                <a:cubicBezTo>
                  <a:pt x="60" y="179"/>
                  <a:pt x="60" y="179"/>
                  <a:pt x="60" y="179"/>
                </a:cubicBezTo>
                <a:cubicBezTo>
                  <a:pt x="60" y="177"/>
                  <a:pt x="61" y="176"/>
                  <a:pt x="61" y="174"/>
                </a:cubicBezTo>
                <a:cubicBezTo>
                  <a:pt x="55" y="173"/>
                  <a:pt x="55" y="173"/>
                  <a:pt x="55" y="173"/>
                </a:cubicBezTo>
                <a:cubicBezTo>
                  <a:pt x="51" y="173"/>
                  <a:pt x="47" y="172"/>
                  <a:pt x="44" y="172"/>
                </a:cubicBezTo>
                <a:cubicBezTo>
                  <a:pt x="44" y="172"/>
                  <a:pt x="44" y="172"/>
                  <a:pt x="44" y="172"/>
                </a:cubicBezTo>
                <a:cubicBezTo>
                  <a:pt x="47" y="171"/>
                  <a:pt x="50" y="170"/>
                  <a:pt x="53" y="170"/>
                </a:cubicBezTo>
                <a:cubicBezTo>
                  <a:pt x="62" y="168"/>
                  <a:pt x="62" y="168"/>
                  <a:pt x="62" y="168"/>
                </a:cubicBezTo>
                <a:cubicBezTo>
                  <a:pt x="62" y="166"/>
                  <a:pt x="62" y="164"/>
                  <a:pt x="63" y="162"/>
                </a:cubicBezTo>
                <a:moveTo>
                  <a:pt x="59" y="135"/>
                </a:moveTo>
                <a:cubicBezTo>
                  <a:pt x="46" y="131"/>
                  <a:pt x="46" y="131"/>
                  <a:pt x="46" y="131"/>
                </a:cubicBezTo>
                <a:cubicBezTo>
                  <a:pt x="46" y="133"/>
                  <a:pt x="45" y="134"/>
                  <a:pt x="44" y="136"/>
                </a:cubicBezTo>
                <a:cubicBezTo>
                  <a:pt x="44" y="136"/>
                  <a:pt x="44" y="136"/>
                  <a:pt x="44" y="136"/>
                </a:cubicBezTo>
                <a:cubicBezTo>
                  <a:pt x="58" y="141"/>
                  <a:pt x="58" y="141"/>
                  <a:pt x="58" y="141"/>
                </a:cubicBezTo>
                <a:cubicBezTo>
                  <a:pt x="62" y="142"/>
                  <a:pt x="63" y="144"/>
                  <a:pt x="63" y="146"/>
                </a:cubicBezTo>
                <a:cubicBezTo>
                  <a:pt x="62" y="148"/>
                  <a:pt x="59" y="148"/>
                  <a:pt x="56" y="147"/>
                </a:cubicBezTo>
                <a:cubicBezTo>
                  <a:pt x="42" y="142"/>
                  <a:pt x="42" y="142"/>
                  <a:pt x="42" y="142"/>
                </a:cubicBezTo>
                <a:cubicBezTo>
                  <a:pt x="42" y="144"/>
                  <a:pt x="41" y="146"/>
                  <a:pt x="41" y="147"/>
                </a:cubicBezTo>
                <a:cubicBezTo>
                  <a:pt x="53" y="152"/>
                  <a:pt x="53" y="152"/>
                  <a:pt x="53" y="152"/>
                </a:cubicBezTo>
                <a:cubicBezTo>
                  <a:pt x="61" y="154"/>
                  <a:pt x="65" y="153"/>
                  <a:pt x="67" y="148"/>
                </a:cubicBezTo>
                <a:cubicBezTo>
                  <a:pt x="69" y="142"/>
                  <a:pt x="66" y="138"/>
                  <a:pt x="59" y="135"/>
                </a:cubicBezTo>
                <a:moveTo>
                  <a:pt x="79" y="122"/>
                </a:moveTo>
                <a:cubicBezTo>
                  <a:pt x="57" y="111"/>
                  <a:pt x="57" y="111"/>
                  <a:pt x="57" y="111"/>
                </a:cubicBezTo>
                <a:cubicBezTo>
                  <a:pt x="56" y="112"/>
                  <a:pt x="55" y="114"/>
                  <a:pt x="54" y="115"/>
                </a:cubicBezTo>
                <a:cubicBezTo>
                  <a:pt x="59" y="118"/>
                  <a:pt x="59" y="118"/>
                  <a:pt x="59" y="118"/>
                </a:cubicBezTo>
                <a:cubicBezTo>
                  <a:pt x="63" y="120"/>
                  <a:pt x="66" y="121"/>
                  <a:pt x="69" y="122"/>
                </a:cubicBezTo>
                <a:cubicBezTo>
                  <a:pt x="69" y="123"/>
                  <a:pt x="69" y="123"/>
                  <a:pt x="69" y="123"/>
                </a:cubicBezTo>
                <a:cubicBezTo>
                  <a:pt x="66" y="122"/>
                  <a:pt x="62" y="121"/>
                  <a:pt x="60" y="121"/>
                </a:cubicBezTo>
                <a:cubicBezTo>
                  <a:pt x="51" y="120"/>
                  <a:pt x="51" y="120"/>
                  <a:pt x="51" y="120"/>
                </a:cubicBezTo>
                <a:cubicBezTo>
                  <a:pt x="50" y="122"/>
                  <a:pt x="49" y="124"/>
                  <a:pt x="48" y="126"/>
                </a:cubicBezTo>
                <a:cubicBezTo>
                  <a:pt x="71" y="138"/>
                  <a:pt x="71" y="138"/>
                  <a:pt x="71" y="138"/>
                </a:cubicBezTo>
                <a:cubicBezTo>
                  <a:pt x="71" y="136"/>
                  <a:pt x="72" y="135"/>
                  <a:pt x="73" y="133"/>
                </a:cubicBezTo>
                <a:cubicBezTo>
                  <a:pt x="68" y="131"/>
                  <a:pt x="68" y="131"/>
                  <a:pt x="68" y="131"/>
                </a:cubicBezTo>
                <a:cubicBezTo>
                  <a:pt x="64" y="129"/>
                  <a:pt x="60" y="127"/>
                  <a:pt x="57" y="126"/>
                </a:cubicBezTo>
                <a:cubicBezTo>
                  <a:pt x="57" y="125"/>
                  <a:pt x="57" y="125"/>
                  <a:pt x="57" y="125"/>
                </a:cubicBezTo>
                <a:cubicBezTo>
                  <a:pt x="61" y="126"/>
                  <a:pt x="64" y="126"/>
                  <a:pt x="67" y="127"/>
                </a:cubicBezTo>
                <a:cubicBezTo>
                  <a:pt x="76" y="127"/>
                  <a:pt x="76" y="127"/>
                  <a:pt x="76" y="127"/>
                </a:cubicBezTo>
                <a:cubicBezTo>
                  <a:pt x="77" y="126"/>
                  <a:pt x="78" y="124"/>
                  <a:pt x="79" y="122"/>
                </a:cubicBezTo>
                <a:moveTo>
                  <a:pt x="83" y="116"/>
                </a:moveTo>
                <a:cubicBezTo>
                  <a:pt x="62" y="102"/>
                  <a:pt x="62" y="102"/>
                  <a:pt x="62" y="102"/>
                </a:cubicBezTo>
                <a:cubicBezTo>
                  <a:pt x="61" y="104"/>
                  <a:pt x="60" y="105"/>
                  <a:pt x="59" y="107"/>
                </a:cubicBezTo>
                <a:cubicBezTo>
                  <a:pt x="80" y="120"/>
                  <a:pt x="80" y="120"/>
                  <a:pt x="80" y="120"/>
                </a:cubicBezTo>
                <a:cubicBezTo>
                  <a:pt x="81" y="119"/>
                  <a:pt x="82" y="117"/>
                  <a:pt x="83" y="116"/>
                </a:cubicBezTo>
                <a:moveTo>
                  <a:pt x="91" y="106"/>
                </a:moveTo>
                <a:cubicBezTo>
                  <a:pt x="76" y="85"/>
                  <a:pt x="76" y="85"/>
                  <a:pt x="76" y="85"/>
                </a:cubicBezTo>
                <a:cubicBezTo>
                  <a:pt x="75" y="86"/>
                  <a:pt x="73" y="88"/>
                  <a:pt x="72" y="89"/>
                </a:cubicBezTo>
                <a:cubicBezTo>
                  <a:pt x="79" y="97"/>
                  <a:pt x="79" y="97"/>
                  <a:pt x="79" y="97"/>
                </a:cubicBezTo>
                <a:cubicBezTo>
                  <a:pt x="80" y="99"/>
                  <a:pt x="82" y="102"/>
                  <a:pt x="84" y="104"/>
                </a:cubicBezTo>
                <a:cubicBezTo>
                  <a:pt x="84" y="104"/>
                  <a:pt x="84" y="104"/>
                  <a:pt x="84" y="104"/>
                </a:cubicBezTo>
                <a:cubicBezTo>
                  <a:pt x="81" y="102"/>
                  <a:pt x="79" y="101"/>
                  <a:pt x="76" y="100"/>
                </a:cubicBezTo>
                <a:cubicBezTo>
                  <a:pt x="67" y="95"/>
                  <a:pt x="67" y="95"/>
                  <a:pt x="67" y="95"/>
                </a:cubicBezTo>
                <a:cubicBezTo>
                  <a:pt x="67" y="96"/>
                  <a:pt x="67" y="96"/>
                  <a:pt x="67" y="96"/>
                </a:cubicBezTo>
                <a:cubicBezTo>
                  <a:pt x="66" y="97"/>
                  <a:pt x="65" y="98"/>
                  <a:pt x="64" y="100"/>
                </a:cubicBezTo>
                <a:cubicBezTo>
                  <a:pt x="87" y="111"/>
                  <a:pt x="87" y="111"/>
                  <a:pt x="87" y="111"/>
                </a:cubicBezTo>
                <a:cubicBezTo>
                  <a:pt x="88" y="109"/>
                  <a:pt x="90" y="107"/>
                  <a:pt x="91" y="106"/>
                </a:cubicBezTo>
                <a:moveTo>
                  <a:pt x="86" y="83"/>
                </a:moveTo>
                <a:cubicBezTo>
                  <a:pt x="92" y="77"/>
                  <a:pt x="92" y="77"/>
                  <a:pt x="92" y="77"/>
                </a:cubicBezTo>
                <a:cubicBezTo>
                  <a:pt x="88" y="73"/>
                  <a:pt x="88" y="73"/>
                  <a:pt x="88" y="73"/>
                </a:cubicBezTo>
                <a:cubicBezTo>
                  <a:pt x="87" y="74"/>
                  <a:pt x="85" y="76"/>
                  <a:pt x="84" y="77"/>
                </a:cubicBezTo>
                <a:cubicBezTo>
                  <a:pt x="81" y="80"/>
                  <a:pt x="81" y="80"/>
                  <a:pt x="81" y="80"/>
                </a:cubicBezTo>
                <a:cubicBezTo>
                  <a:pt x="80" y="81"/>
                  <a:pt x="79" y="82"/>
                  <a:pt x="78" y="82"/>
                </a:cubicBezTo>
                <a:cubicBezTo>
                  <a:pt x="96" y="101"/>
                  <a:pt x="96" y="101"/>
                  <a:pt x="96" y="101"/>
                </a:cubicBezTo>
                <a:cubicBezTo>
                  <a:pt x="99" y="97"/>
                  <a:pt x="102" y="94"/>
                  <a:pt x="105" y="91"/>
                </a:cubicBezTo>
                <a:cubicBezTo>
                  <a:pt x="102" y="87"/>
                  <a:pt x="102" y="87"/>
                  <a:pt x="102" y="87"/>
                </a:cubicBezTo>
                <a:cubicBezTo>
                  <a:pt x="96" y="93"/>
                  <a:pt x="96" y="93"/>
                  <a:pt x="96" y="93"/>
                </a:cubicBezTo>
                <a:cubicBezTo>
                  <a:pt x="93" y="90"/>
                  <a:pt x="93" y="90"/>
                  <a:pt x="93" y="90"/>
                </a:cubicBezTo>
                <a:cubicBezTo>
                  <a:pt x="98" y="85"/>
                  <a:pt x="98" y="85"/>
                  <a:pt x="98" y="85"/>
                </a:cubicBezTo>
                <a:cubicBezTo>
                  <a:pt x="94" y="81"/>
                  <a:pt x="94" y="81"/>
                  <a:pt x="94" y="81"/>
                </a:cubicBezTo>
                <a:cubicBezTo>
                  <a:pt x="89" y="86"/>
                  <a:pt x="89" y="86"/>
                  <a:pt x="89" y="86"/>
                </a:cubicBezTo>
                <a:lnTo>
                  <a:pt x="86" y="83"/>
                </a:lnTo>
                <a:close/>
                <a:moveTo>
                  <a:pt x="104" y="74"/>
                </a:moveTo>
                <a:cubicBezTo>
                  <a:pt x="103" y="75"/>
                  <a:pt x="103" y="75"/>
                  <a:pt x="103" y="75"/>
                </a:cubicBezTo>
                <a:cubicBezTo>
                  <a:pt x="99" y="70"/>
                  <a:pt x="99" y="70"/>
                  <a:pt x="99" y="70"/>
                </a:cubicBezTo>
                <a:cubicBezTo>
                  <a:pt x="100" y="70"/>
                  <a:pt x="100" y="70"/>
                  <a:pt x="101" y="69"/>
                </a:cubicBezTo>
                <a:cubicBezTo>
                  <a:pt x="102" y="68"/>
                  <a:pt x="104" y="68"/>
                  <a:pt x="105" y="70"/>
                </a:cubicBezTo>
                <a:cubicBezTo>
                  <a:pt x="106" y="71"/>
                  <a:pt x="106" y="73"/>
                  <a:pt x="104" y="74"/>
                </a:cubicBezTo>
                <a:moveTo>
                  <a:pt x="110" y="73"/>
                </a:moveTo>
                <a:cubicBezTo>
                  <a:pt x="111" y="72"/>
                  <a:pt x="111" y="69"/>
                  <a:pt x="109" y="66"/>
                </a:cubicBezTo>
                <a:cubicBezTo>
                  <a:pt x="107" y="64"/>
                  <a:pt x="106" y="63"/>
                  <a:pt x="104" y="63"/>
                </a:cubicBezTo>
                <a:cubicBezTo>
                  <a:pt x="103" y="63"/>
                  <a:pt x="102" y="63"/>
                  <a:pt x="100" y="64"/>
                </a:cubicBezTo>
                <a:cubicBezTo>
                  <a:pt x="98" y="65"/>
                  <a:pt x="98" y="65"/>
                  <a:pt x="97" y="66"/>
                </a:cubicBezTo>
                <a:cubicBezTo>
                  <a:pt x="96" y="67"/>
                  <a:pt x="95" y="68"/>
                  <a:pt x="93" y="69"/>
                </a:cubicBezTo>
                <a:cubicBezTo>
                  <a:pt x="92" y="70"/>
                  <a:pt x="92" y="70"/>
                  <a:pt x="92" y="70"/>
                </a:cubicBezTo>
                <a:cubicBezTo>
                  <a:pt x="107" y="90"/>
                  <a:pt x="107" y="90"/>
                  <a:pt x="107" y="90"/>
                </a:cubicBezTo>
                <a:cubicBezTo>
                  <a:pt x="108" y="89"/>
                  <a:pt x="110" y="88"/>
                  <a:pt x="111" y="87"/>
                </a:cubicBezTo>
                <a:cubicBezTo>
                  <a:pt x="106" y="79"/>
                  <a:pt x="106" y="79"/>
                  <a:pt x="106" y="79"/>
                </a:cubicBezTo>
                <a:cubicBezTo>
                  <a:pt x="107" y="79"/>
                  <a:pt x="107" y="79"/>
                  <a:pt x="107" y="79"/>
                </a:cubicBezTo>
                <a:cubicBezTo>
                  <a:pt x="108" y="78"/>
                  <a:pt x="109" y="78"/>
                  <a:pt x="111" y="80"/>
                </a:cubicBezTo>
                <a:cubicBezTo>
                  <a:pt x="113" y="82"/>
                  <a:pt x="115" y="83"/>
                  <a:pt x="115" y="84"/>
                </a:cubicBezTo>
                <a:cubicBezTo>
                  <a:pt x="117" y="82"/>
                  <a:pt x="119" y="81"/>
                  <a:pt x="120" y="80"/>
                </a:cubicBezTo>
                <a:cubicBezTo>
                  <a:pt x="119" y="80"/>
                  <a:pt x="117" y="77"/>
                  <a:pt x="115" y="76"/>
                </a:cubicBezTo>
                <a:cubicBezTo>
                  <a:pt x="113" y="74"/>
                  <a:pt x="111" y="73"/>
                  <a:pt x="110" y="73"/>
                </a:cubicBezTo>
                <a:close/>
                <a:moveTo>
                  <a:pt x="118" y="58"/>
                </a:moveTo>
                <a:cubicBezTo>
                  <a:pt x="120" y="57"/>
                  <a:pt x="122" y="57"/>
                  <a:pt x="123" y="57"/>
                </a:cubicBezTo>
                <a:cubicBezTo>
                  <a:pt x="121" y="52"/>
                  <a:pt x="121" y="52"/>
                  <a:pt x="121" y="52"/>
                </a:cubicBezTo>
                <a:cubicBezTo>
                  <a:pt x="120" y="53"/>
                  <a:pt x="118" y="53"/>
                  <a:pt x="116" y="54"/>
                </a:cubicBezTo>
                <a:cubicBezTo>
                  <a:pt x="111" y="56"/>
                  <a:pt x="110" y="60"/>
                  <a:pt x="112" y="64"/>
                </a:cubicBezTo>
                <a:cubicBezTo>
                  <a:pt x="114" y="67"/>
                  <a:pt x="117" y="68"/>
                  <a:pt x="121" y="68"/>
                </a:cubicBezTo>
                <a:cubicBezTo>
                  <a:pt x="123" y="68"/>
                  <a:pt x="125" y="68"/>
                  <a:pt x="125" y="69"/>
                </a:cubicBezTo>
                <a:cubicBezTo>
                  <a:pt x="126" y="70"/>
                  <a:pt x="125" y="71"/>
                  <a:pt x="124" y="72"/>
                </a:cubicBezTo>
                <a:cubicBezTo>
                  <a:pt x="122" y="73"/>
                  <a:pt x="120" y="73"/>
                  <a:pt x="118" y="73"/>
                </a:cubicBezTo>
                <a:cubicBezTo>
                  <a:pt x="120" y="79"/>
                  <a:pt x="120" y="79"/>
                  <a:pt x="120" y="79"/>
                </a:cubicBezTo>
                <a:cubicBezTo>
                  <a:pt x="121" y="79"/>
                  <a:pt x="124" y="78"/>
                  <a:pt x="126" y="77"/>
                </a:cubicBezTo>
                <a:cubicBezTo>
                  <a:pt x="131" y="74"/>
                  <a:pt x="132" y="70"/>
                  <a:pt x="130" y="66"/>
                </a:cubicBezTo>
                <a:cubicBezTo>
                  <a:pt x="128" y="63"/>
                  <a:pt x="126" y="62"/>
                  <a:pt x="122" y="62"/>
                </a:cubicBezTo>
                <a:cubicBezTo>
                  <a:pt x="119" y="62"/>
                  <a:pt x="118" y="62"/>
                  <a:pt x="117" y="61"/>
                </a:cubicBezTo>
                <a:cubicBezTo>
                  <a:pt x="117" y="60"/>
                  <a:pt x="117" y="59"/>
                  <a:pt x="118" y="58"/>
                </a:cubicBezTo>
                <a:moveTo>
                  <a:pt x="141" y="70"/>
                </a:moveTo>
                <a:cubicBezTo>
                  <a:pt x="131" y="47"/>
                  <a:pt x="131" y="47"/>
                  <a:pt x="131" y="47"/>
                </a:cubicBezTo>
                <a:cubicBezTo>
                  <a:pt x="126" y="49"/>
                  <a:pt x="126" y="49"/>
                  <a:pt x="126" y="49"/>
                </a:cubicBezTo>
                <a:cubicBezTo>
                  <a:pt x="136" y="72"/>
                  <a:pt x="136" y="72"/>
                  <a:pt x="136" y="72"/>
                </a:cubicBezTo>
                <a:cubicBezTo>
                  <a:pt x="137" y="71"/>
                  <a:pt x="139" y="71"/>
                  <a:pt x="141" y="70"/>
                </a:cubicBezTo>
                <a:moveTo>
                  <a:pt x="152" y="66"/>
                </a:moveTo>
                <a:cubicBezTo>
                  <a:pt x="146" y="47"/>
                  <a:pt x="146" y="47"/>
                  <a:pt x="146" y="47"/>
                </a:cubicBezTo>
                <a:cubicBezTo>
                  <a:pt x="151" y="46"/>
                  <a:pt x="151" y="46"/>
                  <a:pt x="151" y="46"/>
                </a:cubicBezTo>
                <a:cubicBezTo>
                  <a:pt x="149" y="41"/>
                  <a:pt x="149" y="41"/>
                  <a:pt x="149" y="41"/>
                </a:cubicBezTo>
                <a:cubicBezTo>
                  <a:pt x="148" y="41"/>
                  <a:pt x="147" y="41"/>
                  <a:pt x="146" y="41"/>
                </a:cubicBezTo>
                <a:cubicBezTo>
                  <a:pt x="138" y="44"/>
                  <a:pt x="138" y="44"/>
                  <a:pt x="138" y="44"/>
                </a:cubicBezTo>
                <a:cubicBezTo>
                  <a:pt x="137" y="45"/>
                  <a:pt x="135" y="45"/>
                  <a:pt x="134" y="45"/>
                </a:cubicBezTo>
                <a:cubicBezTo>
                  <a:pt x="136" y="51"/>
                  <a:pt x="136" y="51"/>
                  <a:pt x="136" y="51"/>
                </a:cubicBezTo>
                <a:cubicBezTo>
                  <a:pt x="141" y="49"/>
                  <a:pt x="141" y="49"/>
                  <a:pt x="141" y="49"/>
                </a:cubicBezTo>
                <a:cubicBezTo>
                  <a:pt x="147" y="68"/>
                  <a:pt x="147" y="68"/>
                  <a:pt x="147" y="68"/>
                </a:cubicBezTo>
                <a:cubicBezTo>
                  <a:pt x="149" y="67"/>
                  <a:pt x="150" y="66"/>
                  <a:pt x="152" y="66"/>
                </a:cubicBezTo>
                <a:moveTo>
                  <a:pt x="167" y="52"/>
                </a:moveTo>
                <a:cubicBezTo>
                  <a:pt x="171" y="36"/>
                  <a:pt x="171" y="36"/>
                  <a:pt x="171" y="36"/>
                </a:cubicBezTo>
                <a:cubicBezTo>
                  <a:pt x="169" y="37"/>
                  <a:pt x="167" y="37"/>
                  <a:pt x="165" y="37"/>
                </a:cubicBezTo>
                <a:cubicBezTo>
                  <a:pt x="165" y="37"/>
                  <a:pt x="165" y="37"/>
                  <a:pt x="165" y="37"/>
                </a:cubicBezTo>
                <a:cubicBezTo>
                  <a:pt x="164" y="43"/>
                  <a:pt x="164" y="43"/>
                  <a:pt x="164" y="43"/>
                </a:cubicBezTo>
                <a:cubicBezTo>
                  <a:pt x="164" y="45"/>
                  <a:pt x="164" y="46"/>
                  <a:pt x="164" y="48"/>
                </a:cubicBezTo>
                <a:cubicBezTo>
                  <a:pt x="164" y="48"/>
                  <a:pt x="164" y="48"/>
                  <a:pt x="164" y="48"/>
                </a:cubicBezTo>
                <a:cubicBezTo>
                  <a:pt x="163" y="47"/>
                  <a:pt x="162" y="45"/>
                  <a:pt x="161" y="44"/>
                </a:cubicBezTo>
                <a:cubicBezTo>
                  <a:pt x="159" y="38"/>
                  <a:pt x="159" y="38"/>
                  <a:pt x="159" y="38"/>
                </a:cubicBezTo>
                <a:cubicBezTo>
                  <a:pt x="157" y="39"/>
                  <a:pt x="157" y="39"/>
                  <a:pt x="157" y="39"/>
                </a:cubicBezTo>
                <a:cubicBezTo>
                  <a:pt x="156" y="39"/>
                  <a:pt x="154" y="39"/>
                  <a:pt x="153" y="40"/>
                </a:cubicBezTo>
                <a:cubicBezTo>
                  <a:pt x="162" y="53"/>
                  <a:pt x="162" y="53"/>
                  <a:pt x="162" y="53"/>
                </a:cubicBezTo>
                <a:cubicBezTo>
                  <a:pt x="163" y="63"/>
                  <a:pt x="163" y="63"/>
                  <a:pt x="163" y="63"/>
                </a:cubicBezTo>
                <a:cubicBezTo>
                  <a:pt x="165" y="63"/>
                  <a:pt x="167" y="62"/>
                  <a:pt x="169" y="62"/>
                </a:cubicBezTo>
                <a:lnTo>
                  <a:pt x="167" y="52"/>
                </a:lnTo>
                <a:close/>
                <a:moveTo>
                  <a:pt x="188" y="60"/>
                </a:moveTo>
                <a:cubicBezTo>
                  <a:pt x="186" y="58"/>
                  <a:pt x="185" y="53"/>
                  <a:pt x="184" y="48"/>
                </a:cubicBezTo>
                <a:cubicBezTo>
                  <a:pt x="184" y="42"/>
                  <a:pt x="185" y="38"/>
                  <a:pt x="186" y="35"/>
                </a:cubicBezTo>
                <a:cubicBezTo>
                  <a:pt x="185" y="35"/>
                  <a:pt x="184" y="35"/>
                  <a:pt x="182" y="36"/>
                </a:cubicBezTo>
                <a:cubicBezTo>
                  <a:pt x="181" y="38"/>
                  <a:pt x="180" y="42"/>
                  <a:pt x="180" y="48"/>
                </a:cubicBezTo>
                <a:cubicBezTo>
                  <a:pt x="180" y="54"/>
                  <a:pt x="182" y="58"/>
                  <a:pt x="184" y="61"/>
                </a:cubicBezTo>
                <a:cubicBezTo>
                  <a:pt x="184" y="61"/>
                  <a:pt x="185" y="60"/>
                  <a:pt x="185" y="60"/>
                </a:cubicBezTo>
                <a:lnTo>
                  <a:pt x="188" y="60"/>
                </a:lnTo>
                <a:close/>
                <a:moveTo>
                  <a:pt x="200" y="44"/>
                </a:moveTo>
                <a:cubicBezTo>
                  <a:pt x="200" y="46"/>
                  <a:pt x="199" y="47"/>
                  <a:pt x="197" y="47"/>
                </a:cubicBezTo>
                <a:cubicBezTo>
                  <a:pt x="196" y="47"/>
                  <a:pt x="196" y="47"/>
                  <a:pt x="195" y="47"/>
                </a:cubicBezTo>
                <a:cubicBezTo>
                  <a:pt x="196" y="41"/>
                  <a:pt x="196" y="41"/>
                  <a:pt x="196" y="41"/>
                </a:cubicBezTo>
                <a:cubicBezTo>
                  <a:pt x="196" y="41"/>
                  <a:pt x="197" y="40"/>
                  <a:pt x="197" y="41"/>
                </a:cubicBezTo>
                <a:cubicBezTo>
                  <a:pt x="199" y="41"/>
                  <a:pt x="200" y="42"/>
                  <a:pt x="200" y="44"/>
                </a:cubicBezTo>
                <a:moveTo>
                  <a:pt x="203" y="50"/>
                </a:moveTo>
                <a:cubicBezTo>
                  <a:pt x="205" y="49"/>
                  <a:pt x="205" y="47"/>
                  <a:pt x="206" y="44"/>
                </a:cubicBezTo>
                <a:cubicBezTo>
                  <a:pt x="206" y="41"/>
                  <a:pt x="205" y="39"/>
                  <a:pt x="204" y="38"/>
                </a:cubicBezTo>
                <a:cubicBezTo>
                  <a:pt x="202" y="36"/>
                  <a:pt x="200" y="36"/>
                  <a:pt x="198" y="36"/>
                </a:cubicBezTo>
                <a:cubicBezTo>
                  <a:pt x="194" y="35"/>
                  <a:pt x="192" y="35"/>
                  <a:pt x="191" y="36"/>
                </a:cubicBezTo>
                <a:cubicBezTo>
                  <a:pt x="189" y="60"/>
                  <a:pt x="189" y="60"/>
                  <a:pt x="189" y="60"/>
                </a:cubicBezTo>
                <a:cubicBezTo>
                  <a:pt x="189" y="60"/>
                  <a:pt x="189" y="60"/>
                  <a:pt x="189" y="60"/>
                </a:cubicBezTo>
                <a:cubicBezTo>
                  <a:pt x="191" y="60"/>
                  <a:pt x="193" y="60"/>
                  <a:pt x="195" y="61"/>
                </a:cubicBezTo>
                <a:cubicBezTo>
                  <a:pt x="195" y="52"/>
                  <a:pt x="195" y="52"/>
                  <a:pt x="195" y="52"/>
                </a:cubicBezTo>
                <a:cubicBezTo>
                  <a:pt x="195" y="52"/>
                  <a:pt x="196" y="52"/>
                  <a:pt x="196" y="52"/>
                </a:cubicBezTo>
                <a:cubicBezTo>
                  <a:pt x="199" y="53"/>
                  <a:pt x="202" y="52"/>
                  <a:pt x="203" y="50"/>
                </a:cubicBezTo>
                <a:moveTo>
                  <a:pt x="222" y="44"/>
                </a:moveTo>
                <a:cubicBezTo>
                  <a:pt x="223" y="39"/>
                  <a:pt x="223" y="39"/>
                  <a:pt x="223" y="39"/>
                </a:cubicBezTo>
                <a:cubicBezTo>
                  <a:pt x="221" y="39"/>
                  <a:pt x="220" y="38"/>
                  <a:pt x="219" y="38"/>
                </a:cubicBezTo>
                <a:cubicBezTo>
                  <a:pt x="214" y="37"/>
                  <a:pt x="214" y="37"/>
                  <a:pt x="214" y="37"/>
                </a:cubicBezTo>
                <a:cubicBezTo>
                  <a:pt x="212" y="37"/>
                  <a:pt x="211" y="37"/>
                  <a:pt x="210" y="37"/>
                </a:cubicBezTo>
                <a:cubicBezTo>
                  <a:pt x="205" y="61"/>
                  <a:pt x="205" y="61"/>
                  <a:pt x="205" y="61"/>
                </a:cubicBezTo>
                <a:cubicBezTo>
                  <a:pt x="210" y="62"/>
                  <a:pt x="214" y="63"/>
                  <a:pt x="219" y="64"/>
                </a:cubicBezTo>
                <a:cubicBezTo>
                  <a:pt x="220" y="58"/>
                  <a:pt x="220" y="58"/>
                  <a:pt x="220" y="58"/>
                </a:cubicBezTo>
                <a:cubicBezTo>
                  <a:pt x="212" y="57"/>
                  <a:pt x="212" y="57"/>
                  <a:pt x="212" y="57"/>
                </a:cubicBezTo>
                <a:cubicBezTo>
                  <a:pt x="212" y="52"/>
                  <a:pt x="212" y="52"/>
                  <a:pt x="212" y="52"/>
                </a:cubicBezTo>
                <a:cubicBezTo>
                  <a:pt x="220" y="54"/>
                  <a:pt x="220" y="54"/>
                  <a:pt x="220" y="54"/>
                </a:cubicBezTo>
                <a:cubicBezTo>
                  <a:pt x="220" y="48"/>
                  <a:pt x="220" y="48"/>
                  <a:pt x="220" y="48"/>
                </a:cubicBezTo>
                <a:cubicBezTo>
                  <a:pt x="213" y="47"/>
                  <a:pt x="213" y="47"/>
                  <a:pt x="213" y="47"/>
                </a:cubicBezTo>
                <a:cubicBezTo>
                  <a:pt x="214" y="43"/>
                  <a:pt x="214" y="43"/>
                  <a:pt x="214" y="43"/>
                </a:cubicBezTo>
                <a:lnTo>
                  <a:pt x="222" y="44"/>
                </a:lnTo>
                <a:close/>
                <a:moveTo>
                  <a:pt x="226" y="66"/>
                </a:moveTo>
                <a:cubicBezTo>
                  <a:pt x="233" y="42"/>
                  <a:pt x="233" y="42"/>
                  <a:pt x="233" y="42"/>
                </a:cubicBezTo>
                <a:cubicBezTo>
                  <a:pt x="231" y="41"/>
                  <a:pt x="229" y="41"/>
                  <a:pt x="227" y="40"/>
                </a:cubicBezTo>
                <a:cubicBezTo>
                  <a:pt x="221" y="64"/>
                  <a:pt x="221" y="64"/>
                  <a:pt x="221" y="64"/>
                </a:cubicBezTo>
                <a:cubicBezTo>
                  <a:pt x="222" y="65"/>
                  <a:pt x="224" y="65"/>
                  <a:pt x="226" y="66"/>
                </a:cubicBezTo>
                <a:moveTo>
                  <a:pt x="241" y="60"/>
                </a:moveTo>
                <a:cubicBezTo>
                  <a:pt x="252" y="49"/>
                  <a:pt x="252" y="49"/>
                  <a:pt x="252" y="49"/>
                </a:cubicBezTo>
                <a:cubicBezTo>
                  <a:pt x="250" y="48"/>
                  <a:pt x="248" y="47"/>
                  <a:pt x="247" y="46"/>
                </a:cubicBezTo>
                <a:cubicBezTo>
                  <a:pt x="243" y="51"/>
                  <a:pt x="243" y="51"/>
                  <a:pt x="243" y="51"/>
                </a:cubicBezTo>
                <a:cubicBezTo>
                  <a:pt x="242" y="53"/>
                  <a:pt x="241" y="54"/>
                  <a:pt x="240" y="55"/>
                </a:cubicBezTo>
                <a:cubicBezTo>
                  <a:pt x="240" y="55"/>
                  <a:pt x="240" y="55"/>
                  <a:pt x="240" y="55"/>
                </a:cubicBezTo>
                <a:cubicBezTo>
                  <a:pt x="240" y="53"/>
                  <a:pt x="240" y="52"/>
                  <a:pt x="240" y="50"/>
                </a:cubicBezTo>
                <a:cubicBezTo>
                  <a:pt x="241" y="44"/>
                  <a:pt x="241" y="44"/>
                  <a:pt x="241" y="44"/>
                </a:cubicBezTo>
                <a:cubicBezTo>
                  <a:pt x="240" y="44"/>
                  <a:pt x="240" y="44"/>
                  <a:pt x="240" y="44"/>
                </a:cubicBezTo>
                <a:cubicBezTo>
                  <a:pt x="238" y="43"/>
                  <a:pt x="237" y="43"/>
                  <a:pt x="235" y="42"/>
                </a:cubicBezTo>
                <a:cubicBezTo>
                  <a:pt x="236" y="58"/>
                  <a:pt x="236" y="58"/>
                  <a:pt x="236" y="58"/>
                </a:cubicBezTo>
                <a:cubicBezTo>
                  <a:pt x="232" y="68"/>
                  <a:pt x="232" y="68"/>
                  <a:pt x="232" y="68"/>
                </a:cubicBezTo>
                <a:cubicBezTo>
                  <a:pt x="234" y="68"/>
                  <a:pt x="235" y="69"/>
                  <a:pt x="237" y="70"/>
                </a:cubicBezTo>
                <a:lnTo>
                  <a:pt x="241" y="60"/>
                </a:lnTo>
                <a:close/>
                <a:moveTo>
                  <a:pt x="258" y="57"/>
                </a:moveTo>
                <a:cubicBezTo>
                  <a:pt x="258" y="58"/>
                  <a:pt x="257" y="60"/>
                  <a:pt x="257" y="62"/>
                </a:cubicBezTo>
                <a:cubicBezTo>
                  <a:pt x="255" y="66"/>
                  <a:pt x="255" y="66"/>
                  <a:pt x="255" y="66"/>
                </a:cubicBezTo>
                <a:cubicBezTo>
                  <a:pt x="252" y="64"/>
                  <a:pt x="252" y="64"/>
                  <a:pt x="252" y="64"/>
                </a:cubicBezTo>
                <a:cubicBezTo>
                  <a:pt x="255" y="61"/>
                  <a:pt x="255" y="61"/>
                  <a:pt x="255" y="61"/>
                </a:cubicBezTo>
                <a:cubicBezTo>
                  <a:pt x="256" y="60"/>
                  <a:pt x="257" y="58"/>
                  <a:pt x="258" y="57"/>
                </a:cubicBezTo>
                <a:close/>
                <a:moveTo>
                  <a:pt x="257" y="80"/>
                </a:moveTo>
                <a:cubicBezTo>
                  <a:pt x="264" y="54"/>
                  <a:pt x="264" y="54"/>
                  <a:pt x="264" y="54"/>
                </a:cubicBezTo>
                <a:cubicBezTo>
                  <a:pt x="262" y="53"/>
                  <a:pt x="259" y="52"/>
                  <a:pt x="257" y="51"/>
                </a:cubicBezTo>
                <a:cubicBezTo>
                  <a:pt x="240" y="71"/>
                  <a:pt x="240" y="71"/>
                  <a:pt x="240" y="71"/>
                </a:cubicBezTo>
                <a:cubicBezTo>
                  <a:pt x="242" y="71"/>
                  <a:pt x="244" y="72"/>
                  <a:pt x="246" y="73"/>
                </a:cubicBezTo>
                <a:cubicBezTo>
                  <a:pt x="249" y="69"/>
                  <a:pt x="249" y="69"/>
                  <a:pt x="249" y="69"/>
                </a:cubicBezTo>
                <a:cubicBezTo>
                  <a:pt x="254" y="71"/>
                  <a:pt x="254" y="71"/>
                  <a:pt x="254" y="71"/>
                </a:cubicBezTo>
                <a:cubicBezTo>
                  <a:pt x="252" y="77"/>
                  <a:pt x="252" y="77"/>
                  <a:pt x="252" y="77"/>
                </a:cubicBezTo>
                <a:cubicBezTo>
                  <a:pt x="254" y="77"/>
                  <a:pt x="256" y="78"/>
                  <a:pt x="257" y="80"/>
                </a:cubicBezTo>
                <a:moveTo>
                  <a:pt x="272" y="91"/>
                </a:moveTo>
                <a:cubicBezTo>
                  <a:pt x="287" y="70"/>
                  <a:pt x="287" y="70"/>
                  <a:pt x="287" y="70"/>
                </a:cubicBezTo>
                <a:cubicBezTo>
                  <a:pt x="286" y="69"/>
                  <a:pt x="285" y="68"/>
                  <a:pt x="283" y="67"/>
                </a:cubicBezTo>
                <a:cubicBezTo>
                  <a:pt x="280" y="72"/>
                  <a:pt x="280" y="72"/>
                  <a:pt x="280" y="72"/>
                </a:cubicBezTo>
                <a:cubicBezTo>
                  <a:pt x="277" y="75"/>
                  <a:pt x="276" y="78"/>
                  <a:pt x="274" y="81"/>
                </a:cubicBezTo>
                <a:cubicBezTo>
                  <a:pt x="274" y="81"/>
                  <a:pt x="274" y="81"/>
                  <a:pt x="274" y="81"/>
                </a:cubicBezTo>
                <a:cubicBezTo>
                  <a:pt x="275" y="78"/>
                  <a:pt x="276" y="74"/>
                  <a:pt x="276" y="72"/>
                </a:cubicBezTo>
                <a:cubicBezTo>
                  <a:pt x="278" y="64"/>
                  <a:pt x="278" y="64"/>
                  <a:pt x="278" y="64"/>
                </a:cubicBezTo>
                <a:cubicBezTo>
                  <a:pt x="277" y="62"/>
                  <a:pt x="275" y="61"/>
                  <a:pt x="273" y="60"/>
                </a:cubicBezTo>
                <a:cubicBezTo>
                  <a:pt x="258" y="80"/>
                  <a:pt x="258" y="80"/>
                  <a:pt x="258" y="80"/>
                </a:cubicBezTo>
                <a:cubicBezTo>
                  <a:pt x="260" y="81"/>
                  <a:pt x="261" y="82"/>
                  <a:pt x="262" y="83"/>
                </a:cubicBezTo>
                <a:cubicBezTo>
                  <a:pt x="266" y="78"/>
                  <a:pt x="266" y="78"/>
                  <a:pt x="266" y="78"/>
                </a:cubicBezTo>
                <a:cubicBezTo>
                  <a:pt x="268" y="75"/>
                  <a:pt x="271" y="72"/>
                  <a:pt x="272" y="69"/>
                </a:cubicBezTo>
                <a:cubicBezTo>
                  <a:pt x="273" y="69"/>
                  <a:pt x="273" y="69"/>
                  <a:pt x="273" y="69"/>
                </a:cubicBezTo>
                <a:cubicBezTo>
                  <a:pt x="271" y="72"/>
                  <a:pt x="271" y="76"/>
                  <a:pt x="270" y="78"/>
                </a:cubicBezTo>
                <a:cubicBezTo>
                  <a:pt x="268" y="87"/>
                  <a:pt x="268" y="87"/>
                  <a:pt x="268" y="87"/>
                </a:cubicBezTo>
                <a:cubicBezTo>
                  <a:pt x="269" y="88"/>
                  <a:pt x="271" y="89"/>
                  <a:pt x="272" y="91"/>
                </a:cubicBezTo>
                <a:moveTo>
                  <a:pt x="299" y="90"/>
                </a:moveTo>
                <a:cubicBezTo>
                  <a:pt x="303" y="87"/>
                  <a:pt x="303" y="87"/>
                  <a:pt x="303" y="87"/>
                </a:cubicBezTo>
                <a:cubicBezTo>
                  <a:pt x="303" y="86"/>
                  <a:pt x="302" y="84"/>
                  <a:pt x="300" y="82"/>
                </a:cubicBezTo>
                <a:cubicBezTo>
                  <a:pt x="295" y="77"/>
                  <a:pt x="288" y="76"/>
                  <a:pt x="282" y="83"/>
                </a:cubicBezTo>
                <a:cubicBezTo>
                  <a:pt x="280" y="85"/>
                  <a:pt x="278" y="88"/>
                  <a:pt x="278" y="91"/>
                </a:cubicBezTo>
                <a:cubicBezTo>
                  <a:pt x="278" y="94"/>
                  <a:pt x="279" y="96"/>
                  <a:pt x="282" y="99"/>
                </a:cubicBezTo>
                <a:cubicBezTo>
                  <a:pt x="284" y="101"/>
                  <a:pt x="286" y="103"/>
                  <a:pt x="288" y="103"/>
                </a:cubicBezTo>
                <a:cubicBezTo>
                  <a:pt x="297" y="94"/>
                  <a:pt x="297" y="94"/>
                  <a:pt x="297" y="94"/>
                </a:cubicBezTo>
                <a:cubicBezTo>
                  <a:pt x="292" y="88"/>
                  <a:pt x="292" y="88"/>
                  <a:pt x="292" y="88"/>
                </a:cubicBezTo>
                <a:cubicBezTo>
                  <a:pt x="288" y="92"/>
                  <a:pt x="288" y="92"/>
                  <a:pt x="288" y="92"/>
                </a:cubicBezTo>
                <a:cubicBezTo>
                  <a:pt x="290" y="94"/>
                  <a:pt x="290" y="94"/>
                  <a:pt x="290" y="94"/>
                </a:cubicBezTo>
                <a:cubicBezTo>
                  <a:pt x="287" y="97"/>
                  <a:pt x="287" y="97"/>
                  <a:pt x="287" y="97"/>
                </a:cubicBezTo>
                <a:cubicBezTo>
                  <a:pt x="286" y="97"/>
                  <a:pt x="286" y="96"/>
                  <a:pt x="285" y="96"/>
                </a:cubicBezTo>
                <a:cubicBezTo>
                  <a:pt x="283" y="94"/>
                  <a:pt x="283" y="90"/>
                  <a:pt x="286" y="87"/>
                </a:cubicBezTo>
                <a:cubicBezTo>
                  <a:pt x="290" y="83"/>
                  <a:pt x="294" y="83"/>
                  <a:pt x="296" y="86"/>
                </a:cubicBezTo>
                <a:cubicBezTo>
                  <a:pt x="298" y="87"/>
                  <a:pt x="298" y="89"/>
                  <a:pt x="299" y="90"/>
                </a:cubicBezTo>
                <a:moveTo>
                  <a:pt x="311" y="119"/>
                </a:moveTo>
                <a:cubicBezTo>
                  <a:pt x="322" y="111"/>
                  <a:pt x="322" y="111"/>
                  <a:pt x="322" y="111"/>
                </a:cubicBezTo>
                <a:cubicBezTo>
                  <a:pt x="321" y="110"/>
                  <a:pt x="321" y="108"/>
                  <a:pt x="320" y="107"/>
                </a:cubicBezTo>
                <a:cubicBezTo>
                  <a:pt x="320" y="107"/>
                  <a:pt x="320" y="107"/>
                  <a:pt x="320" y="107"/>
                </a:cubicBezTo>
                <a:cubicBezTo>
                  <a:pt x="308" y="115"/>
                  <a:pt x="308" y="115"/>
                  <a:pt x="308" y="115"/>
                </a:cubicBezTo>
                <a:cubicBezTo>
                  <a:pt x="304" y="117"/>
                  <a:pt x="302" y="117"/>
                  <a:pt x="301" y="115"/>
                </a:cubicBezTo>
                <a:cubicBezTo>
                  <a:pt x="300" y="114"/>
                  <a:pt x="301" y="112"/>
                  <a:pt x="304" y="109"/>
                </a:cubicBezTo>
                <a:cubicBezTo>
                  <a:pt x="316" y="101"/>
                  <a:pt x="316" y="101"/>
                  <a:pt x="316" y="101"/>
                </a:cubicBezTo>
                <a:cubicBezTo>
                  <a:pt x="315" y="100"/>
                  <a:pt x="314" y="98"/>
                  <a:pt x="313" y="97"/>
                </a:cubicBezTo>
                <a:cubicBezTo>
                  <a:pt x="302" y="104"/>
                  <a:pt x="302" y="104"/>
                  <a:pt x="302" y="104"/>
                </a:cubicBezTo>
                <a:cubicBezTo>
                  <a:pt x="295" y="109"/>
                  <a:pt x="294" y="113"/>
                  <a:pt x="297" y="118"/>
                </a:cubicBezTo>
                <a:cubicBezTo>
                  <a:pt x="300" y="123"/>
                  <a:pt x="305" y="123"/>
                  <a:pt x="311" y="119"/>
                </a:cubicBezTo>
                <a:moveTo>
                  <a:pt x="310" y="142"/>
                </a:moveTo>
                <a:cubicBezTo>
                  <a:pt x="332" y="132"/>
                  <a:pt x="332" y="132"/>
                  <a:pt x="332" y="132"/>
                </a:cubicBezTo>
                <a:cubicBezTo>
                  <a:pt x="332" y="130"/>
                  <a:pt x="331" y="129"/>
                  <a:pt x="331" y="127"/>
                </a:cubicBezTo>
                <a:cubicBezTo>
                  <a:pt x="325" y="130"/>
                  <a:pt x="325" y="130"/>
                  <a:pt x="325" y="130"/>
                </a:cubicBezTo>
                <a:cubicBezTo>
                  <a:pt x="322" y="131"/>
                  <a:pt x="319" y="133"/>
                  <a:pt x="316" y="135"/>
                </a:cubicBezTo>
                <a:cubicBezTo>
                  <a:pt x="316" y="135"/>
                  <a:pt x="316" y="135"/>
                  <a:pt x="316" y="135"/>
                </a:cubicBezTo>
                <a:cubicBezTo>
                  <a:pt x="318" y="133"/>
                  <a:pt x="320" y="130"/>
                  <a:pt x="322" y="128"/>
                </a:cubicBezTo>
                <a:cubicBezTo>
                  <a:pt x="328" y="122"/>
                  <a:pt x="328" y="122"/>
                  <a:pt x="328" y="122"/>
                </a:cubicBezTo>
                <a:cubicBezTo>
                  <a:pt x="327" y="120"/>
                  <a:pt x="326" y="118"/>
                  <a:pt x="325" y="116"/>
                </a:cubicBezTo>
                <a:cubicBezTo>
                  <a:pt x="302" y="127"/>
                  <a:pt x="302" y="127"/>
                  <a:pt x="302" y="127"/>
                </a:cubicBezTo>
                <a:cubicBezTo>
                  <a:pt x="303" y="128"/>
                  <a:pt x="304" y="130"/>
                  <a:pt x="305" y="131"/>
                </a:cubicBezTo>
                <a:cubicBezTo>
                  <a:pt x="310" y="129"/>
                  <a:pt x="310" y="129"/>
                  <a:pt x="310" y="129"/>
                </a:cubicBezTo>
                <a:cubicBezTo>
                  <a:pt x="314" y="127"/>
                  <a:pt x="317" y="125"/>
                  <a:pt x="320" y="124"/>
                </a:cubicBezTo>
                <a:cubicBezTo>
                  <a:pt x="320" y="124"/>
                  <a:pt x="320" y="124"/>
                  <a:pt x="320" y="124"/>
                </a:cubicBezTo>
                <a:cubicBezTo>
                  <a:pt x="318" y="126"/>
                  <a:pt x="315" y="128"/>
                  <a:pt x="313" y="131"/>
                </a:cubicBezTo>
                <a:cubicBezTo>
                  <a:pt x="308" y="137"/>
                  <a:pt x="308" y="137"/>
                  <a:pt x="308" y="137"/>
                </a:cubicBezTo>
                <a:cubicBezTo>
                  <a:pt x="308" y="139"/>
                  <a:pt x="309" y="141"/>
                  <a:pt x="310" y="142"/>
                </a:cubicBezTo>
                <a:moveTo>
                  <a:pt x="312" y="150"/>
                </a:moveTo>
                <a:cubicBezTo>
                  <a:pt x="336" y="142"/>
                  <a:pt x="336" y="142"/>
                  <a:pt x="336" y="142"/>
                </a:cubicBezTo>
                <a:cubicBezTo>
                  <a:pt x="335" y="140"/>
                  <a:pt x="335" y="138"/>
                  <a:pt x="334" y="136"/>
                </a:cubicBezTo>
                <a:cubicBezTo>
                  <a:pt x="311" y="145"/>
                  <a:pt x="311" y="145"/>
                  <a:pt x="311" y="145"/>
                </a:cubicBezTo>
                <a:cubicBezTo>
                  <a:pt x="311" y="146"/>
                  <a:pt x="312" y="148"/>
                  <a:pt x="312" y="150"/>
                </a:cubicBezTo>
                <a:moveTo>
                  <a:pt x="316" y="162"/>
                </a:moveTo>
                <a:cubicBezTo>
                  <a:pt x="341" y="163"/>
                  <a:pt x="341" y="163"/>
                  <a:pt x="341" y="163"/>
                </a:cubicBezTo>
                <a:cubicBezTo>
                  <a:pt x="341" y="161"/>
                  <a:pt x="341" y="159"/>
                  <a:pt x="340" y="157"/>
                </a:cubicBezTo>
                <a:cubicBezTo>
                  <a:pt x="330" y="157"/>
                  <a:pt x="330" y="157"/>
                  <a:pt x="330" y="157"/>
                </a:cubicBezTo>
                <a:cubicBezTo>
                  <a:pt x="327" y="158"/>
                  <a:pt x="324" y="158"/>
                  <a:pt x="321" y="158"/>
                </a:cubicBezTo>
                <a:cubicBezTo>
                  <a:pt x="321" y="158"/>
                  <a:pt x="321" y="158"/>
                  <a:pt x="321" y="158"/>
                </a:cubicBezTo>
                <a:cubicBezTo>
                  <a:pt x="324" y="157"/>
                  <a:pt x="327" y="155"/>
                  <a:pt x="329" y="154"/>
                </a:cubicBezTo>
                <a:cubicBezTo>
                  <a:pt x="338" y="150"/>
                  <a:pt x="338" y="150"/>
                  <a:pt x="338" y="150"/>
                </a:cubicBezTo>
                <a:cubicBezTo>
                  <a:pt x="338" y="149"/>
                  <a:pt x="338" y="149"/>
                  <a:pt x="338" y="149"/>
                </a:cubicBezTo>
                <a:cubicBezTo>
                  <a:pt x="338" y="147"/>
                  <a:pt x="337" y="146"/>
                  <a:pt x="337" y="144"/>
                </a:cubicBezTo>
                <a:cubicBezTo>
                  <a:pt x="314" y="156"/>
                  <a:pt x="314" y="156"/>
                  <a:pt x="314" y="156"/>
                </a:cubicBezTo>
                <a:cubicBezTo>
                  <a:pt x="315" y="158"/>
                  <a:pt x="315" y="160"/>
                  <a:pt x="316" y="162"/>
                </a:cubicBezTo>
                <a:moveTo>
                  <a:pt x="338" y="180"/>
                </a:moveTo>
                <a:cubicBezTo>
                  <a:pt x="343" y="179"/>
                  <a:pt x="343" y="179"/>
                  <a:pt x="343" y="179"/>
                </a:cubicBezTo>
                <a:cubicBezTo>
                  <a:pt x="343" y="178"/>
                  <a:pt x="343" y="176"/>
                  <a:pt x="343" y="174"/>
                </a:cubicBezTo>
                <a:cubicBezTo>
                  <a:pt x="343" y="170"/>
                  <a:pt x="343" y="170"/>
                  <a:pt x="343" y="170"/>
                </a:cubicBezTo>
                <a:cubicBezTo>
                  <a:pt x="342" y="169"/>
                  <a:pt x="342" y="167"/>
                  <a:pt x="342" y="166"/>
                </a:cubicBezTo>
                <a:cubicBezTo>
                  <a:pt x="317" y="169"/>
                  <a:pt x="317" y="169"/>
                  <a:pt x="317" y="169"/>
                </a:cubicBezTo>
                <a:cubicBezTo>
                  <a:pt x="318" y="173"/>
                  <a:pt x="318" y="178"/>
                  <a:pt x="319" y="182"/>
                </a:cubicBezTo>
                <a:cubicBezTo>
                  <a:pt x="324" y="182"/>
                  <a:pt x="324" y="182"/>
                  <a:pt x="324" y="182"/>
                </a:cubicBezTo>
                <a:cubicBezTo>
                  <a:pt x="323" y="174"/>
                  <a:pt x="323" y="174"/>
                  <a:pt x="323" y="174"/>
                </a:cubicBezTo>
                <a:cubicBezTo>
                  <a:pt x="328" y="173"/>
                  <a:pt x="328" y="173"/>
                  <a:pt x="328" y="173"/>
                </a:cubicBezTo>
                <a:cubicBezTo>
                  <a:pt x="328" y="180"/>
                  <a:pt x="328" y="180"/>
                  <a:pt x="328" y="180"/>
                </a:cubicBezTo>
                <a:cubicBezTo>
                  <a:pt x="334" y="180"/>
                  <a:pt x="334" y="180"/>
                  <a:pt x="334" y="180"/>
                </a:cubicBezTo>
                <a:cubicBezTo>
                  <a:pt x="333" y="173"/>
                  <a:pt x="333" y="173"/>
                  <a:pt x="333" y="173"/>
                </a:cubicBezTo>
                <a:cubicBezTo>
                  <a:pt x="337" y="172"/>
                  <a:pt x="337" y="172"/>
                  <a:pt x="337" y="172"/>
                </a:cubicBezTo>
                <a:lnTo>
                  <a:pt x="338" y="180"/>
                </a:lnTo>
                <a:close/>
                <a:moveTo>
                  <a:pt x="339" y="192"/>
                </a:moveTo>
                <a:cubicBezTo>
                  <a:pt x="339" y="194"/>
                  <a:pt x="338" y="195"/>
                  <a:pt x="336" y="195"/>
                </a:cubicBezTo>
                <a:cubicBezTo>
                  <a:pt x="334" y="195"/>
                  <a:pt x="333" y="194"/>
                  <a:pt x="333" y="192"/>
                </a:cubicBezTo>
                <a:cubicBezTo>
                  <a:pt x="333" y="190"/>
                  <a:pt x="333" y="190"/>
                  <a:pt x="333" y="190"/>
                </a:cubicBezTo>
                <a:cubicBezTo>
                  <a:pt x="339" y="190"/>
                  <a:pt x="339" y="190"/>
                  <a:pt x="339" y="190"/>
                </a:cubicBezTo>
                <a:cubicBezTo>
                  <a:pt x="339" y="191"/>
                  <a:pt x="339" y="191"/>
                  <a:pt x="339" y="192"/>
                </a:cubicBezTo>
                <a:moveTo>
                  <a:pt x="342" y="198"/>
                </a:moveTo>
                <a:cubicBezTo>
                  <a:pt x="343" y="197"/>
                  <a:pt x="344" y="197"/>
                  <a:pt x="344" y="195"/>
                </a:cubicBezTo>
                <a:cubicBezTo>
                  <a:pt x="344" y="193"/>
                  <a:pt x="344" y="193"/>
                  <a:pt x="344" y="192"/>
                </a:cubicBezTo>
                <a:cubicBezTo>
                  <a:pt x="344" y="190"/>
                  <a:pt x="344" y="188"/>
                  <a:pt x="344" y="186"/>
                </a:cubicBezTo>
                <a:cubicBezTo>
                  <a:pt x="344" y="186"/>
                  <a:pt x="344" y="185"/>
                  <a:pt x="344" y="185"/>
                </a:cubicBezTo>
                <a:cubicBezTo>
                  <a:pt x="319" y="185"/>
                  <a:pt x="319" y="185"/>
                  <a:pt x="319" y="185"/>
                </a:cubicBezTo>
                <a:cubicBezTo>
                  <a:pt x="319" y="186"/>
                  <a:pt x="319" y="188"/>
                  <a:pt x="319" y="190"/>
                </a:cubicBezTo>
                <a:cubicBezTo>
                  <a:pt x="328" y="190"/>
                  <a:pt x="328" y="190"/>
                  <a:pt x="328" y="190"/>
                </a:cubicBezTo>
                <a:cubicBezTo>
                  <a:pt x="328" y="191"/>
                  <a:pt x="328" y="191"/>
                  <a:pt x="328" y="191"/>
                </a:cubicBezTo>
                <a:cubicBezTo>
                  <a:pt x="328" y="193"/>
                  <a:pt x="327" y="193"/>
                  <a:pt x="324" y="194"/>
                </a:cubicBezTo>
                <a:cubicBezTo>
                  <a:pt x="321" y="194"/>
                  <a:pt x="320" y="195"/>
                  <a:pt x="319" y="195"/>
                </a:cubicBezTo>
                <a:cubicBezTo>
                  <a:pt x="319" y="197"/>
                  <a:pt x="318" y="199"/>
                  <a:pt x="318" y="201"/>
                </a:cubicBezTo>
                <a:cubicBezTo>
                  <a:pt x="319" y="200"/>
                  <a:pt x="323" y="200"/>
                  <a:pt x="326" y="199"/>
                </a:cubicBezTo>
                <a:cubicBezTo>
                  <a:pt x="328" y="199"/>
                  <a:pt x="329" y="198"/>
                  <a:pt x="330" y="197"/>
                </a:cubicBezTo>
                <a:cubicBezTo>
                  <a:pt x="330" y="197"/>
                  <a:pt x="330" y="197"/>
                  <a:pt x="330" y="197"/>
                </a:cubicBezTo>
                <a:cubicBezTo>
                  <a:pt x="331" y="198"/>
                  <a:pt x="333" y="200"/>
                  <a:pt x="336" y="200"/>
                </a:cubicBezTo>
                <a:cubicBezTo>
                  <a:pt x="339" y="200"/>
                  <a:pt x="341" y="200"/>
                  <a:pt x="342" y="198"/>
                </a:cubicBezTo>
                <a:moveTo>
                  <a:pt x="340" y="219"/>
                </a:moveTo>
                <a:cubicBezTo>
                  <a:pt x="341" y="217"/>
                  <a:pt x="342" y="216"/>
                  <a:pt x="342" y="213"/>
                </a:cubicBezTo>
                <a:cubicBezTo>
                  <a:pt x="343" y="208"/>
                  <a:pt x="340" y="205"/>
                  <a:pt x="336" y="204"/>
                </a:cubicBezTo>
                <a:cubicBezTo>
                  <a:pt x="332" y="204"/>
                  <a:pt x="330" y="206"/>
                  <a:pt x="328" y="209"/>
                </a:cubicBezTo>
                <a:cubicBezTo>
                  <a:pt x="326" y="211"/>
                  <a:pt x="326" y="212"/>
                  <a:pt x="324" y="212"/>
                </a:cubicBezTo>
                <a:cubicBezTo>
                  <a:pt x="323" y="211"/>
                  <a:pt x="323" y="210"/>
                  <a:pt x="323" y="209"/>
                </a:cubicBezTo>
                <a:cubicBezTo>
                  <a:pt x="323" y="207"/>
                  <a:pt x="324" y="205"/>
                  <a:pt x="325" y="204"/>
                </a:cubicBezTo>
                <a:cubicBezTo>
                  <a:pt x="320" y="202"/>
                  <a:pt x="320" y="202"/>
                  <a:pt x="320" y="202"/>
                </a:cubicBezTo>
                <a:cubicBezTo>
                  <a:pt x="319" y="203"/>
                  <a:pt x="318" y="205"/>
                  <a:pt x="317" y="207"/>
                </a:cubicBezTo>
                <a:cubicBezTo>
                  <a:pt x="317" y="213"/>
                  <a:pt x="320" y="217"/>
                  <a:pt x="324" y="217"/>
                </a:cubicBezTo>
                <a:cubicBezTo>
                  <a:pt x="327" y="218"/>
                  <a:pt x="330" y="216"/>
                  <a:pt x="332" y="213"/>
                </a:cubicBezTo>
                <a:cubicBezTo>
                  <a:pt x="334" y="211"/>
                  <a:pt x="334" y="210"/>
                  <a:pt x="336" y="210"/>
                </a:cubicBezTo>
                <a:cubicBezTo>
                  <a:pt x="337" y="210"/>
                  <a:pt x="337" y="211"/>
                  <a:pt x="337" y="213"/>
                </a:cubicBezTo>
                <a:cubicBezTo>
                  <a:pt x="337" y="215"/>
                  <a:pt x="336" y="216"/>
                  <a:pt x="335" y="217"/>
                </a:cubicBezTo>
                <a:lnTo>
                  <a:pt x="340" y="219"/>
                </a:lnTo>
                <a:close/>
                <a:moveTo>
                  <a:pt x="314" y="223"/>
                </a:moveTo>
                <a:cubicBezTo>
                  <a:pt x="339" y="229"/>
                  <a:pt x="339" y="229"/>
                  <a:pt x="339" y="229"/>
                </a:cubicBezTo>
                <a:cubicBezTo>
                  <a:pt x="340" y="224"/>
                  <a:pt x="340" y="224"/>
                  <a:pt x="340" y="224"/>
                </a:cubicBezTo>
                <a:cubicBezTo>
                  <a:pt x="316" y="218"/>
                  <a:pt x="316" y="218"/>
                  <a:pt x="316" y="218"/>
                </a:cubicBezTo>
                <a:cubicBezTo>
                  <a:pt x="315" y="220"/>
                  <a:pt x="315" y="222"/>
                  <a:pt x="314" y="223"/>
                </a:cubicBezTo>
                <a:moveTo>
                  <a:pt x="327" y="246"/>
                </a:moveTo>
                <a:cubicBezTo>
                  <a:pt x="332" y="248"/>
                  <a:pt x="332" y="248"/>
                  <a:pt x="332" y="248"/>
                </a:cubicBezTo>
                <a:cubicBezTo>
                  <a:pt x="333" y="247"/>
                  <a:pt x="333" y="246"/>
                  <a:pt x="334" y="245"/>
                </a:cubicBezTo>
                <a:cubicBezTo>
                  <a:pt x="337" y="237"/>
                  <a:pt x="337" y="237"/>
                  <a:pt x="337" y="237"/>
                </a:cubicBezTo>
                <a:cubicBezTo>
                  <a:pt x="337" y="235"/>
                  <a:pt x="337" y="234"/>
                  <a:pt x="338" y="233"/>
                </a:cubicBezTo>
                <a:cubicBezTo>
                  <a:pt x="332" y="231"/>
                  <a:pt x="332" y="231"/>
                  <a:pt x="332" y="231"/>
                </a:cubicBezTo>
                <a:cubicBezTo>
                  <a:pt x="331" y="236"/>
                  <a:pt x="331" y="236"/>
                  <a:pt x="331" y="236"/>
                </a:cubicBezTo>
                <a:cubicBezTo>
                  <a:pt x="312" y="230"/>
                  <a:pt x="312" y="230"/>
                  <a:pt x="312" y="230"/>
                </a:cubicBezTo>
                <a:cubicBezTo>
                  <a:pt x="312" y="232"/>
                  <a:pt x="311" y="233"/>
                  <a:pt x="311" y="235"/>
                </a:cubicBezTo>
                <a:cubicBezTo>
                  <a:pt x="329" y="241"/>
                  <a:pt x="329" y="241"/>
                  <a:pt x="329" y="241"/>
                </a:cubicBezTo>
                <a:lnTo>
                  <a:pt x="327" y="246"/>
                </a:lnTo>
                <a:close/>
                <a:moveTo>
                  <a:pt x="313" y="255"/>
                </a:moveTo>
                <a:cubicBezTo>
                  <a:pt x="323" y="268"/>
                  <a:pt x="323" y="268"/>
                  <a:pt x="323" y="268"/>
                </a:cubicBezTo>
                <a:cubicBezTo>
                  <a:pt x="324" y="266"/>
                  <a:pt x="325" y="265"/>
                  <a:pt x="325" y="263"/>
                </a:cubicBezTo>
                <a:cubicBezTo>
                  <a:pt x="326" y="262"/>
                  <a:pt x="326" y="262"/>
                  <a:pt x="326" y="262"/>
                </a:cubicBezTo>
                <a:cubicBezTo>
                  <a:pt x="321" y="258"/>
                  <a:pt x="321" y="258"/>
                  <a:pt x="321" y="258"/>
                </a:cubicBezTo>
                <a:cubicBezTo>
                  <a:pt x="320" y="257"/>
                  <a:pt x="319" y="256"/>
                  <a:pt x="318" y="255"/>
                </a:cubicBezTo>
                <a:cubicBezTo>
                  <a:pt x="318" y="255"/>
                  <a:pt x="318" y="255"/>
                  <a:pt x="318" y="255"/>
                </a:cubicBezTo>
                <a:cubicBezTo>
                  <a:pt x="319" y="255"/>
                  <a:pt x="321" y="256"/>
                  <a:pt x="323" y="256"/>
                </a:cubicBezTo>
                <a:cubicBezTo>
                  <a:pt x="329" y="257"/>
                  <a:pt x="329" y="257"/>
                  <a:pt x="329" y="257"/>
                </a:cubicBezTo>
                <a:cubicBezTo>
                  <a:pt x="329" y="256"/>
                  <a:pt x="329" y="256"/>
                  <a:pt x="329" y="256"/>
                </a:cubicBezTo>
                <a:cubicBezTo>
                  <a:pt x="330" y="254"/>
                  <a:pt x="330" y="253"/>
                  <a:pt x="331" y="251"/>
                </a:cubicBezTo>
                <a:cubicBezTo>
                  <a:pt x="315" y="250"/>
                  <a:pt x="315" y="250"/>
                  <a:pt x="315" y="250"/>
                </a:cubicBezTo>
                <a:cubicBezTo>
                  <a:pt x="306" y="246"/>
                  <a:pt x="306" y="246"/>
                  <a:pt x="306" y="246"/>
                </a:cubicBezTo>
                <a:cubicBezTo>
                  <a:pt x="305" y="247"/>
                  <a:pt x="305" y="249"/>
                  <a:pt x="304" y="251"/>
                </a:cubicBezTo>
                <a:lnTo>
                  <a:pt x="313" y="255"/>
                </a:lnTo>
                <a:close/>
                <a:moveTo>
                  <a:pt x="308" y="269"/>
                </a:moveTo>
                <a:cubicBezTo>
                  <a:pt x="313" y="272"/>
                  <a:pt x="317" y="273"/>
                  <a:pt x="320" y="273"/>
                </a:cubicBezTo>
                <a:cubicBezTo>
                  <a:pt x="320" y="272"/>
                  <a:pt x="321" y="271"/>
                  <a:pt x="322" y="270"/>
                </a:cubicBezTo>
                <a:cubicBezTo>
                  <a:pt x="319" y="269"/>
                  <a:pt x="315" y="268"/>
                  <a:pt x="310" y="265"/>
                </a:cubicBezTo>
                <a:cubicBezTo>
                  <a:pt x="305" y="262"/>
                  <a:pt x="302" y="259"/>
                  <a:pt x="301" y="256"/>
                </a:cubicBezTo>
                <a:cubicBezTo>
                  <a:pt x="301" y="256"/>
                  <a:pt x="301" y="256"/>
                  <a:pt x="301" y="256"/>
                </a:cubicBezTo>
                <a:cubicBezTo>
                  <a:pt x="300" y="257"/>
                  <a:pt x="299" y="258"/>
                  <a:pt x="299" y="259"/>
                </a:cubicBezTo>
                <a:cubicBezTo>
                  <a:pt x="300" y="262"/>
                  <a:pt x="303" y="265"/>
                  <a:pt x="308" y="269"/>
                </a:cubicBezTo>
                <a:moveTo>
                  <a:pt x="355" y="190"/>
                </a:moveTo>
                <a:cubicBezTo>
                  <a:pt x="355" y="281"/>
                  <a:pt x="281" y="356"/>
                  <a:pt x="190" y="356"/>
                </a:cubicBezTo>
                <a:cubicBezTo>
                  <a:pt x="98" y="356"/>
                  <a:pt x="24" y="281"/>
                  <a:pt x="24" y="190"/>
                </a:cubicBezTo>
                <a:cubicBezTo>
                  <a:pt x="24" y="98"/>
                  <a:pt x="98" y="24"/>
                  <a:pt x="190" y="24"/>
                </a:cubicBezTo>
                <a:cubicBezTo>
                  <a:pt x="281" y="24"/>
                  <a:pt x="355" y="98"/>
                  <a:pt x="355" y="190"/>
                </a:cubicBezTo>
                <a:moveTo>
                  <a:pt x="366" y="162"/>
                </a:moveTo>
                <a:cubicBezTo>
                  <a:pt x="357" y="152"/>
                  <a:pt x="357" y="152"/>
                  <a:pt x="357" y="152"/>
                </a:cubicBezTo>
                <a:cubicBezTo>
                  <a:pt x="361" y="141"/>
                  <a:pt x="361" y="141"/>
                  <a:pt x="361" y="141"/>
                </a:cubicBezTo>
                <a:cubicBezTo>
                  <a:pt x="351" y="132"/>
                  <a:pt x="351" y="132"/>
                  <a:pt x="351" y="132"/>
                </a:cubicBezTo>
                <a:cubicBezTo>
                  <a:pt x="354" y="120"/>
                  <a:pt x="354" y="120"/>
                  <a:pt x="354" y="120"/>
                </a:cubicBezTo>
                <a:cubicBezTo>
                  <a:pt x="343" y="113"/>
                  <a:pt x="343" y="113"/>
                  <a:pt x="343" y="113"/>
                </a:cubicBezTo>
                <a:cubicBezTo>
                  <a:pt x="344" y="100"/>
                  <a:pt x="344" y="100"/>
                  <a:pt x="344" y="100"/>
                </a:cubicBezTo>
                <a:cubicBezTo>
                  <a:pt x="332" y="94"/>
                  <a:pt x="332" y="94"/>
                  <a:pt x="332" y="94"/>
                </a:cubicBezTo>
                <a:cubicBezTo>
                  <a:pt x="332" y="82"/>
                  <a:pt x="332" y="82"/>
                  <a:pt x="332" y="82"/>
                </a:cubicBezTo>
                <a:cubicBezTo>
                  <a:pt x="319" y="77"/>
                  <a:pt x="319" y="77"/>
                  <a:pt x="319" y="77"/>
                </a:cubicBezTo>
                <a:cubicBezTo>
                  <a:pt x="317" y="65"/>
                  <a:pt x="317" y="65"/>
                  <a:pt x="317" y="65"/>
                </a:cubicBezTo>
                <a:cubicBezTo>
                  <a:pt x="305" y="62"/>
                  <a:pt x="305" y="62"/>
                  <a:pt x="305" y="62"/>
                </a:cubicBezTo>
                <a:cubicBezTo>
                  <a:pt x="301" y="50"/>
                  <a:pt x="301" y="50"/>
                  <a:pt x="301" y="50"/>
                </a:cubicBezTo>
                <a:cubicBezTo>
                  <a:pt x="288" y="49"/>
                  <a:pt x="288" y="49"/>
                  <a:pt x="288" y="49"/>
                </a:cubicBezTo>
                <a:cubicBezTo>
                  <a:pt x="283" y="38"/>
                  <a:pt x="283" y="38"/>
                  <a:pt x="283" y="38"/>
                </a:cubicBezTo>
                <a:cubicBezTo>
                  <a:pt x="270" y="38"/>
                  <a:pt x="270" y="38"/>
                  <a:pt x="270" y="38"/>
                </a:cubicBezTo>
                <a:cubicBezTo>
                  <a:pt x="264" y="27"/>
                  <a:pt x="264" y="27"/>
                  <a:pt x="264" y="27"/>
                </a:cubicBezTo>
                <a:cubicBezTo>
                  <a:pt x="251" y="29"/>
                  <a:pt x="251" y="29"/>
                  <a:pt x="251" y="29"/>
                </a:cubicBezTo>
                <a:cubicBezTo>
                  <a:pt x="243" y="19"/>
                  <a:pt x="243" y="19"/>
                  <a:pt x="243" y="19"/>
                </a:cubicBezTo>
                <a:cubicBezTo>
                  <a:pt x="231" y="23"/>
                  <a:pt x="231" y="23"/>
                  <a:pt x="231" y="23"/>
                </a:cubicBezTo>
                <a:cubicBezTo>
                  <a:pt x="222" y="14"/>
                  <a:pt x="222" y="14"/>
                  <a:pt x="222" y="14"/>
                </a:cubicBezTo>
                <a:cubicBezTo>
                  <a:pt x="210" y="19"/>
                  <a:pt x="210" y="19"/>
                  <a:pt x="210" y="19"/>
                </a:cubicBezTo>
                <a:cubicBezTo>
                  <a:pt x="200" y="11"/>
                  <a:pt x="200" y="11"/>
                  <a:pt x="200" y="11"/>
                </a:cubicBezTo>
                <a:cubicBezTo>
                  <a:pt x="189" y="18"/>
                  <a:pt x="189" y="18"/>
                  <a:pt x="189" y="18"/>
                </a:cubicBezTo>
                <a:cubicBezTo>
                  <a:pt x="178" y="11"/>
                  <a:pt x="178" y="11"/>
                  <a:pt x="178" y="11"/>
                </a:cubicBezTo>
                <a:cubicBezTo>
                  <a:pt x="168" y="19"/>
                  <a:pt x="168" y="19"/>
                  <a:pt x="168" y="19"/>
                </a:cubicBezTo>
                <a:cubicBezTo>
                  <a:pt x="156" y="14"/>
                  <a:pt x="156" y="14"/>
                  <a:pt x="156" y="14"/>
                </a:cubicBezTo>
                <a:cubicBezTo>
                  <a:pt x="147" y="23"/>
                  <a:pt x="147" y="23"/>
                  <a:pt x="147" y="23"/>
                </a:cubicBezTo>
                <a:cubicBezTo>
                  <a:pt x="135" y="19"/>
                  <a:pt x="135" y="19"/>
                  <a:pt x="135" y="19"/>
                </a:cubicBezTo>
                <a:cubicBezTo>
                  <a:pt x="127" y="30"/>
                  <a:pt x="127" y="30"/>
                  <a:pt x="127" y="30"/>
                </a:cubicBezTo>
                <a:cubicBezTo>
                  <a:pt x="115" y="27"/>
                  <a:pt x="115" y="27"/>
                  <a:pt x="115" y="27"/>
                </a:cubicBezTo>
                <a:cubicBezTo>
                  <a:pt x="108" y="39"/>
                  <a:pt x="108" y="39"/>
                  <a:pt x="108" y="39"/>
                </a:cubicBezTo>
                <a:cubicBezTo>
                  <a:pt x="95" y="38"/>
                  <a:pt x="95" y="38"/>
                  <a:pt x="95" y="38"/>
                </a:cubicBezTo>
                <a:cubicBezTo>
                  <a:pt x="90" y="50"/>
                  <a:pt x="90" y="50"/>
                  <a:pt x="90" y="50"/>
                </a:cubicBezTo>
                <a:cubicBezTo>
                  <a:pt x="77" y="51"/>
                  <a:pt x="77" y="51"/>
                  <a:pt x="77" y="51"/>
                </a:cubicBezTo>
                <a:cubicBezTo>
                  <a:pt x="73" y="63"/>
                  <a:pt x="73" y="63"/>
                  <a:pt x="73" y="63"/>
                </a:cubicBezTo>
                <a:cubicBezTo>
                  <a:pt x="61" y="65"/>
                  <a:pt x="61" y="65"/>
                  <a:pt x="61" y="65"/>
                </a:cubicBezTo>
                <a:cubicBezTo>
                  <a:pt x="58" y="78"/>
                  <a:pt x="58" y="78"/>
                  <a:pt x="58" y="78"/>
                </a:cubicBezTo>
                <a:cubicBezTo>
                  <a:pt x="47" y="82"/>
                  <a:pt x="47" y="82"/>
                  <a:pt x="47" y="82"/>
                </a:cubicBezTo>
                <a:cubicBezTo>
                  <a:pt x="46" y="95"/>
                  <a:pt x="46" y="95"/>
                  <a:pt x="46" y="95"/>
                </a:cubicBezTo>
                <a:cubicBezTo>
                  <a:pt x="35" y="100"/>
                  <a:pt x="35" y="100"/>
                  <a:pt x="35" y="100"/>
                </a:cubicBezTo>
                <a:cubicBezTo>
                  <a:pt x="35" y="114"/>
                  <a:pt x="35" y="114"/>
                  <a:pt x="35" y="114"/>
                </a:cubicBezTo>
                <a:cubicBezTo>
                  <a:pt x="25" y="120"/>
                  <a:pt x="25" y="120"/>
                  <a:pt x="25" y="120"/>
                </a:cubicBezTo>
                <a:cubicBezTo>
                  <a:pt x="27" y="133"/>
                  <a:pt x="27" y="133"/>
                  <a:pt x="27" y="133"/>
                </a:cubicBezTo>
                <a:cubicBezTo>
                  <a:pt x="18" y="141"/>
                  <a:pt x="18" y="141"/>
                  <a:pt x="18" y="141"/>
                </a:cubicBezTo>
                <a:cubicBezTo>
                  <a:pt x="21" y="153"/>
                  <a:pt x="21" y="153"/>
                  <a:pt x="21" y="153"/>
                </a:cubicBezTo>
                <a:cubicBezTo>
                  <a:pt x="13" y="162"/>
                  <a:pt x="13" y="162"/>
                  <a:pt x="13" y="162"/>
                </a:cubicBezTo>
                <a:cubicBezTo>
                  <a:pt x="18" y="174"/>
                  <a:pt x="18" y="174"/>
                  <a:pt x="18" y="174"/>
                </a:cubicBezTo>
                <a:cubicBezTo>
                  <a:pt x="11" y="184"/>
                  <a:pt x="11" y="184"/>
                  <a:pt x="11" y="184"/>
                </a:cubicBezTo>
                <a:cubicBezTo>
                  <a:pt x="18" y="196"/>
                  <a:pt x="18" y="196"/>
                  <a:pt x="18" y="196"/>
                </a:cubicBezTo>
                <a:cubicBezTo>
                  <a:pt x="11" y="206"/>
                  <a:pt x="11" y="206"/>
                  <a:pt x="11" y="206"/>
                </a:cubicBezTo>
                <a:cubicBezTo>
                  <a:pt x="20" y="217"/>
                  <a:pt x="20" y="217"/>
                  <a:pt x="20" y="217"/>
                </a:cubicBezTo>
                <a:cubicBezTo>
                  <a:pt x="15" y="228"/>
                  <a:pt x="15" y="228"/>
                  <a:pt x="15" y="228"/>
                </a:cubicBezTo>
                <a:cubicBezTo>
                  <a:pt x="24" y="237"/>
                  <a:pt x="24" y="237"/>
                  <a:pt x="24" y="237"/>
                </a:cubicBezTo>
                <a:cubicBezTo>
                  <a:pt x="21" y="249"/>
                  <a:pt x="21" y="249"/>
                  <a:pt x="21" y="249"/>
                </a:cubicBezTo>
                <a:cubicBezTo>
                  <a:pt x="31" y="257"/>
                  <a:pt x="31" y="257"/>
                  <a:pt x="31" y="257"/>
                </a:cubicBezTo>
                <a:cubicBezTo>
                  <a:pt x="29" y="269"/>
                  <a:pt x="29" y="269"/>
                  <a:pt x="29" y="269"/>
                </a:cubicBezTo>
                <a:cubicBezTo>
                  <a:pt x="41" y="276"/>
                  <a:pt x="41" y="276"/>
                  <a:pt x="41" y="276"/>
                </a:cubicBezTo>
                <a:cubicBezTo>
                  <a:pt x="40" y="288"/>
                  <a:pt x="40" y="288"/>
                  <a:pt x="40" y="288"/>
                </a:cubicBezTo>
                <a:cubicBezTo>
                  <a:pt x="52" y="294"/>
                  <a:pt x="52" y="294"/>
                  <a:pt x="52" y="294"/>
                </a:cubicBezTo>
                <a:cubicBezTo>
                  <a:pt x="54" y="306"/>
                  <a:pt x="54" y="306"/>
                  <a:pt x="54" y="306"/>
                </a:cubicBezTo>
                <a:cubicBezTo>
                  <a:pt x="66" y="310"/>
                  <a:pt x="66" y="310"/>
                  <a:pt x="66" y="310"/>
                </a:cubicBezTo>
                <a:cubicBezTo>
                  <a:pt x="69" y="322"/>
                  <a:pt x="69" y="322"/>
                  <a:pt x="69" y="322"/>
                </a:cubicBezTo>
                <a:cubicBezTo>
                  <a:pt x="82" y="324"/>
                  <a:pt x="82" y="324"/>
                  <a:pt x="82" y="324"/>
                </a:cubicBezTo>
                <a:cubicBezTo>
                  <a:pt x="86" y="336"/>
                  <a:pt x="86" y="336"/>
                  <a:pt x="86" y="336"/>
                </a:cubicBezTo>
                <a:cubicBezTo>
                  <a:pt x="99" y="336"/>
                  <a:pt x="99" y="336"/>
                  <a:pt x="99" y="336"/>
                </a:cubicBezTo>
                <a:cubicBezTo>
                  <a:pt x="105" y="347"/>
                  <a:pt x="105" y="347"/>
                  <a:pt x="105" y="347"/>
                </a:cubicBezTo>
                <a:cubicBezTo>
                  <a:pt x="118" y="346"/>
                  <a:pt x="118" y="346"/>
                  <a:pt x="118" y="346"/>
                </a:cubicBezTo>
                <a:cubicBezTo>
                  <a:pt x="125" y="356"/>
                  <a:pt x="125" y="356"/>
                  <a:pt x="125" y="356"/>
                </a:cubicBezTo>
                <a:cubicBezTo>
                  <a:pt x="138" y="354"/>
                  <a:pt x="138" y="354"/>
                  <a:pt x="138" y="354"/>
                </a:cubicBezTo>
                <a:cubicBezTo>
                  <a:pt x="146" y="363"/>
                  <a:pt x="146" y="363"/>
                  <a:pt x="146" y="363"/>
                </a:cubicBezTo>
                <a:cubicBezTo>
                  <a:pt x="158" y="359"/>
                  <a:pt x="158" y="359"/>
                  <a:pt x="158" y="359"/>
                </a:cubicBezTo>
                <a:cubicBezTo>
                  <a:pt x="167" y="367"/>
                  <a:pt x="167" y="367"/>
                  <a:pt x="167" y="367"/>
                </a:cubicBezTo>
                <a:cubicBezTo>
                  <a:pt x="179" y="361"/>
                  <a:pt x="179" y="361"/>
                  <a:pt x="179" y="361"/>
                </a:cubicBezTo>
                <a:cubicBezTo>
                  <a:pt x="189" y="368"/>
                  <a:pt x="189" y="368"/>
                  <a:pt x="189" y="368"/>
                </a:cubicBezTo>
                <a:cubicBezTo>
                  <a:pt x="200" y="361"/>
                  <a:pt x="200" y="361"/>
                  <a:pt x="200" y="361"/>
                </a:cubicBezTo>
                <a:cubicBezTo>
                  <a:pt x="211" y="367"/>
                  <a:pt x="211" y="367"/>
                  <a:pt x="211" y="367"/>
                </a:cubicBezTo>
                <a:cubicBezTo>
                  <a:pt x="221" y="359"/>
                  <a:pt x="221" y="359"/>
                  <a:pt x="221" y="359"/>
                </a:cubicBezTo>
                <a:cubicBezTo>
                  <a:pt x="233" y="363"/>
                  <a:pt x="233" y="363"/>
                  <a:pt x="233" y="363"/>
                </a:cubicBezTo>
                <a:cubicBezTo>
                  <a:pt x="242" y="353"/>
                  <a:pt x="242" y="353"/>
                  <a:pt x="242" y="353"/>
                </a:cubicBezTo>
                <a:cubicBezTo>
                  <a:pt x="254" y="356"/>
                  <a:pt x="254" y="356"/>
                  <a:pt x="254" y="356"/>
                </a:cubicBezTo>
                <a:cubicBezTo>
                  <a:pt x="262" y="346"/>
                  <a:pt x="262" y="346"/>
                  <a:pt x="262" y="346"/>
                </a:cubicBezTo>
                <a:cubicBezTo>
                  <a:pt x="274" y="347"/>
                  <a:pt x="274" y="347"/>
                  <a:pt x="274" y="347"/>
                </a:cubicBezTo>
                <a:cubicBezTo>
                  <a:pt x="280" y="336"/>
                  <a:pt x="280" y="336"/>
                  <a:pt x="280" y="336"/>
                </a:cubicBezTo>
                <a:cubicBezTo>
                  <a:pt x="293" y="336"/>
                  <a:pt x="293" y="336"/>
                  <a:pt x="293" y="336"/>
                </a:cubicBezTo>
                <a:cubicBezTo>
                  <a:pt x="297" y="323"/>
                  <a:pt x="297" y="323"/>
                  <a:pt x="297" y="323"/>
                </a:cubicBezTo>
                <a:cubicBezTo>
                  <a:pt x="310" y="322"/>
                  <a:pt x="310" y="322"/>
                  <a:pt x="310" y="322"/>
                </a:cubicBezTo>
                <a:cubicBezTo>
                  <a:pt x="313" y="309"/>
                  <a:pt x="313" y="309"/>
                  <a:pt x="313" y="309"/>
                </a:cubicBezTo>
                <a:cubicBezTo>
                  <a:pt x="325" y="306"/>
                  <a:pt x="325" y="306"/>
                  <a:pt x="325" y="306"/>
                </a:cubicBezTo>
                <a:cubicBezTo>
                  <a:pt x="327" y="293"/>
                  <a:pt x="327" y="293"/>
                  <a:pt x="327" y="293"/>
                </a:cubicBezTo>
                <a:cubicBezTo>
                  <a:pt x="338" y="288"/>
                  <a:pt x="338" y="288"/>
                  <a:pt x="338" y="288"/>
                </a:cubicBezTo>
                <a:cubicBezTo>
                  <a:pt x="338" y="275"/>
                  <a:pt x="338" y="275"/>
                  <a:pt x="338" y="275"/>
                </a:cubicBezTo>
                <a:cubicBezTo>
                  <a:pt x="349" y="269"/>
                  <a:pt x="349" y="269"/>
                  <a:pt x="349" y="269"/>
                </a:cubicBezTo>
                <a:cubicBezTo>
                  <a:pt x="348" y="256"/>
                  <a:pt x="348" y="256"/>
                  <a:pt x="348" y="256"/>
                </a:cubicBezTo>
                <a:cubicBezTo>
                  <a:pt x="358" y="249"/>
                  <a:pt x="358" y="249"/>
                  <a:pt x="358" y="249"/>
                </a:cubicBezTo>
                <a:cubicBezTo>
                  <a:pt x="355" y="236"/>
                  <a:pt x="355" y="236"/>
                  <a:pt x="355" y="236"/>
                </a:cubicBezTo>
                <a:cubicBezTo>
                  <a:pt x="364" y="228"/>
                  <a:pt x="364" y="228"/>
                  <a:pt x="364" y="228"/>
                </a:cubicBezTo>
                <a:cubicBezTo>
                  <a:pt x="359" y="216"/>
                  <a:pt x="359" y="216"/>
                  <a:pt x="359" y="216"/>
                </a:cubicBezTo>
                <a:cubicBezTo>
                  <a:pt x="367" y="206"/>
                  <a:pt x="367" y="206"/>
                  <a:pt x="367" y="206"/>
                </a:cubicBezTo>
                <a:cubicBezTo>
                  <a:pt x="361" y="194"/>
                  <a:pt x="361" y="194"/>
                  <a:pt x="361" y="194"/>
                </a:cubicBezTo>
                <a:cubicBezTo>
                  <a:pt x="368" y="184"/>
                  <a:pt x="368" y="184"/>
                  <a:pt x="368" y="184"/>
                </a:cubicBezTo>
                <a:cubicBezTo>
                  <a:pt x="360" y="173"/>
                  <a:pt x="360" y="173"/>
                  <a:pt x="360" y="173"/>
                </a:cubicBezTo>
                <a:lnTo>
                  <a:pt x="366" y="162"/>
                </a:lnTo>
                <a:close/>
                <a:moveTo>
                  <a:pt x="362" y="151"/>
                </a:moveTo>
                <a:cubicBezTo>
                  <a:pt x="371" y="162"/>
                  <a:pt x="371" y="162"/>
                  <a:pt x="371" y="162"/>
                </a:cubicBezTo>
                <a:cubicBezTo>
                  <a:pt x="365" y="173"/>
                  <a:pt x="365" y="173"/>
                  <a:pt x="365" y="173"/>
                </a:cubicBezTo>
                <a:cubicBezTo>
                  <a:pt x="373" y="184"/>
                  <a:pt x="373" y="184"/>
                  <a:pt x="373" y="184"/>
                </a:cubicBezTo>
                <a:cubicBezTo>
                  <a:pt x="366" y="195"/>
                  <a:pt x="366" y="195"/>
                  <a:pt x="366" y="195"/>
                </a:cubicBezTo>
                <a:cubicBezTo>
                  <a:pt x="372" y="207"/>
                  <a:pt x="372" y="207"/>
                  <a:pt x="372" y="207"/>
                </a:cubicBezTo>
                <a:cubicBezTo>
                  <a:pt x="364" y="216"/>
                  <a:pt x="364" y="216"/>
                  <a:pt x="364" y="216"/>
                </a:cubicBezTo>
                <a:cubicBezTo>
                  <a:pt x="369" y="229"/>
                  <a:pt x="369" y="229"/>
                  <a:pt x="369" y="229"/>
                </a:cubicBezTo>
                <a:cubicBezTo>
                  <a:pt x="360" y="238"/>
                  <a:pt x="360" y="238"/>
                  <a:pt x="360" y="238"/>
                </a:cubicBezTo>
                <a:cubicBezTo>
                  <a:pt x="363" y="251"/>
                  <a:pt x="363" y="251"/>
                  <a:pt x="363" y="251"/>
                </a:cubicBezTo>
                <a:cubicBezTo>
                  <a:pt x="352" y="258"/>
                  <a:pt x="352" y="258"/>
                  <a:pt x="352" y="258"/>
                </a:cubicBezTo>
                <a:cubicBezTo>
                  <a:pt x="354" y="272"/>
                  <a:pt x="354" y="272"/>
                  <a:pt x="354" y="272"/>
                </a:cubicBezTo>
                <a:cubicBezTo>
                  <a:pt x="343" y="278"/>
                  <a:pt x="343" y="278"/>
                  <a:pt x="343" y="278"/>
                </a:cubicBezTo>
                <a:cubicBezTo>
                  <a:pt x="343" y="291"/>
                  <a:pt x="343" y="291"/>
                  <a:pt x="343" y="291"/>
                </a:cubicBezTo>
                <a:cubicBezTo>
                  <a:pt x="331" y="296"/>
                  <a:pt x="331" y="296"/>
                  <a:pt x="331" y="296"/>
                </a:cubicBezTo>
                <a:cubicBezTo>
                  <a:pt x="329" y="309"/>
                  <a:pt x="329" y="309"/>
                  <a:pt x="329" y="309"/>
                </a:cubicBezTo>
                <a:cubicBezTo>
                  <a:pt x="317" y="313"/>
                  <a:pt x="317" y="313"/>
                  <a:pt x="317" y="313"/>
                </a:cubicBezTo>
                <a:cubicBezTo>
                  <a:pt x="313" y="326"/>
                  <a:pt x="313" y="326"/>
                  <a:pt x="313" y="326"/>
                </a:cubicBezTo>
                <a:cubicBezTo>
                  <a:pt x="301" y="327"/>
                  <a:pt x="301" y="327"/>
                  <a:pt x="301" y="327"/>
                </a:cubicBezTo>
                <a:cubicBezTo>
                  <a:pt x="295" y="340"/>
                  <a:pt x="295" y="340"/>
                  <a:pt x="295" y="340"/>
                </a:cubicBezTo>
                <a:cubicBezTo>
                  <a:pt x="283" y="340"/>
                  <a:pt x="283" y="340"/>
                  <a:pt x="283" y="340"/>
                </a:cubicBezTo>
                <a:cubicBezTo>
                  <a:pt x="276" y="352"/>
                  <a:pt x="276" y="352"/>
                  <a:pt x="276" y="352"/>
                </a:cubicBezTo>
                <a:cubicBezTo>
                  <a:pt x="264" y="350"/>
                  <a:pt x="264" y="350"/>
                  <a:pt x="264" y="350"/>
                </a:cubicBezTo>
                <a:cubicBezTo>
                  <a:pt x="256" y="361"/>
                  <a:pt x="256" y="361"/>
                  <a:pt x="256" y="361"/>
                </a:cubicBezTo>
                <a:cubicBezTo>
                  <a:pt x="243" y="358"/>
                  <a:pt x="243" y="358"/>
                  <a:pt x="243" y="358"/>
                </a:cubicBezTo>
                <a:cubicBezTo>
                  <a:pt x="234" y="368"/>
                  <a:pt x="234" y="368"/>
                  <a:pt x="234" y="368"/>
                </a:cubicBezTo>
                <a:cubicBezTo>
                  <a:pt x="222" y="364"/>
                  <a:pt x="222" y="364"/>
                  <a:pt x="222" y="364"/>
                </a:cubicBezTo>
                <a:cubicBezTo>
                  <a:pt x="212" y="372"/>
                  <a:pt x="212" y="372"/>
                  <a:pt x="212" y="372"/>
                </a:cubicBezTo>
                <a:cubicBezTo>
                  <a:pt x="201" y="366"/>
                  <a:pt x="201" y="366"/>
                  <a:pt x="201" y="366"/>
                </a:cubicBezTo>
                <a:cubicBezTo>
                  <a:pt x="189" y="374"/>
                  <a:pt x="189" y="374"/>
                  <a:pt x="189" y="374"/>
                </a:cubicBezTo>
                <a:cubicBezTo>
                  <a:pt x="179" y="366"/>
                  <a:pt x="179" y="366"/>
                  <a:pt x="179" y="366"/>
                </a:cubicBezTo>
                <a:cubicBezTo>
                  <a:pt x="167" y="372"/>
                  <a:pt x="167" y="372"/>
                  <a:pt x="167" y="372"/>
                </a:cubicBezTo>
                <a:cubicBezTo>
                  <a:pt x="157" y="364"/>
                  <a:pt x="157" y="364"/>
                  <a:pt x="157" y="364"/>
                </a:cubicBezTo>
                <a:cubicBezTo>
                  <a:pt x="144" y="368"/>
                  <a:pt x="144" y="368"/>
                  <a:pt x="144" y="368"/>
                </a:cubicBezTo>
                <a:cubicBezTo>
                  <a:pt x="136" y="358"/>
                  <a:pt x="136" y="358"/>
                  <a:pt x="136" y="358"/>
                </a:cubicBezTo>
                <a:cubicBezTo>
                  <a:pt x="123" y="361"/>
                  <a:pt x="123" y="361"/>
                  <a:pt x="123" y="361"/>
                </a:cubicBezTo>
                <a:cubicBezTo>
                  <a:pt x="116" y="351"/>
                  <a:pt x="116" y="351"/>
                  <a:pt x="116" y="351"/>
                </a:cubicBezTo>
                <a:cubicBezTo>
                  <a:pt x="102" y="352"/>
                  <a:pt x="102" y="352"/>
                  <a:pt x="102" y="352"/>
                </a:cubicBezTo>
                <a:cubicBezTo>
                  <a:pt x="97" y="340"/>
                  <a:pt x="97" y="340"/>
                  <a:pt x="97" y="340"/>
                </a:cubicBezTo>
                <a:cubicBezTo>
                  <a:pt x="83" y="340"/>
                  <a:pt x="83" y="340"/>
                  <a:pt x="83" y="340"/>
                </a:cubicBezTo>
                <a:cubicBezTo>
                  <a:pt x="79" y="328"/>
                  <a:pt x="79" y="328"/>
                  <a:pt x="79" y="328"/>
                </a:cubicBezTo>
                <a:cubicBezTo>
                  <a:pt x="65" y="326"/>
                  <a:pt x="65" y="326"/>
                  <a:pt x="65" y="326"/>
                </a:cubicBezTo>
                <a:cubicBezTo>
                  <a:pt x="63" y="313"/>
                  <a:pt x="63" y="313"/>
                  <a:pt x="63" y="313"/>
                </a:cubicBezTo>
                <a:cubicBezTo>
                  <a:pt x="50" y="309"/>
                  <a:pt x="50" y="309"/>
                  <a:pt x="50" y="309"/>
                </a:cubicBezTo>
                <a:cubicBezTo>
                  <a:pt x="48" y="297"/>
                  <a:pt x="48" y="297"/>
                  <a:pt x="48" y="297"/>
                </a:cubicBezTo>
                <a:cubicBezTo>
                  <a:pt x="36" y="291"/>
                  <a:pt x="36" y="291"/>
                  <a:pt x="36" y="291"/>
                </a:cubicBezTo>
                <a:cubicBezTo>
                  <a:pt x="36" y="279"/>
                  <a:pt x="36" y="279"/>
                  <a:pt x="36" y="279"/>
                </a:cubicBezTo>
                <a:cubicBezTo>
                  <a:pt x="25" y="272"/>
                  <a:pt x="25" y="272"/>
                  <a:pt x="25" y="272"/>
                </a:cubicBezTo>
                <a:cubicBezTo>
                  <a:pt x="27" y="259"/>
                  <a:pt x="27" y="259"/>
                  <a:pt x="27" y="259"/>
                </a:cubicBezTo>
                <a:cubicBezTo>
                  <a:pt x="16" y="251"/>
                  <a:pt x="16" y="251"/>
                  <a:pt x="16" y="251"/>
                </a:cubicBezTo>
                <a:cubicBezTo>
                  <a:pt x="19" y="239"/>
                  <a:pt x="19" y="239"/>
                  <a:pt x="19" y="239"/>
                </a:cubicBezTo>
                <a:cubicBezTo>
                  <a:pt x="10" y="229"/>
                  <a:pt x="10" y="229"/>
                  <a:pt x="10" y="229"/>
                </a:cubicBezTo>
                <a:cubicBezTo>
                  <a:pt x="15" y="217"/>
                  <a:pt x="15" y="217"/>
                  <a:pt x="15" y="217"/>
                </a:cubicBezTo>
                <a:cubicBezTo>
                  <a:pt x="6" y="207"/>
                  <a:pt x="6" y="207"/>
                  <a:pt x="6" y="207"/>
                </a:cubicBezTo>
                <a:cubicBezTo>
                  <a:pt x="13" y="196"/>
                  <a:pt x="13" y="196"/>
                  <a:pt x="13" y="196"/>
                </a:cubicBezTo>
                <a:cubicBezTo>
                  <a:pt x="6" y="184"/>
                  <a:pt x="6" y="184"/>
                  <a:pt x="6" y="184"/>
                </a:cubicBezTo>
                <a:cubicBezTo>
                  <a:pt x="13" y="174"/>
                  <a:pt x="13" y="174"/>
                  <a:pt x="13" y="174"/>
                </a:cubicBezTo>
                <a:cubicBezTo>
                  <a:pt x="8" y="161"/>
                  <a:pt x="8" y="161"/>
                  <a:pt x="8" y="161"/>
                </a:cubicBezTo>
                <a:cubicBezTo>
                  <a:pt x="16" y="152"/>
                  <a:pt x="16" y="152"/>
                  <a:pt x="16" y="152"/>
                </a:cubicBezTo>
                <a:cubicBezTo>
                  <a:pt x="12" y="139"/>
                  <a:pt x="12" y="139"/>
                  <a:pt x="12" y="139"/>
                </a:cubicBezTo>
                <a:cubicBezTo>
                  <a:pt x="22" y="131"/>
                  <a:pt x="22" y="131"/>
                  <a:pt x="22" y="131"/>
                </a:cubicBezTo>
                <a:cubicBezTo>
                  <a:pt x="20" y="118"/>
                  <a:pt x="20" y="118"/>
                  <a:pt x="20" y="118"/>
                </a:cubicBezTo>
                <a:cubicBezTo>
                  <a:pt x="31" y="111"/>
                  <a:pt x="31" y="111"/>
                  <a:pt x="31" y="111"/>
                </a:cubicBezTo>
                <a:cubicBezTo>
                  <a:pt x="30" y="98"/>
                  <a:pt x="30" y="98"/>
                  <a:pt x="30" y="98"/>
                </a:cubicBezTo>
                <a:cubicBezTo>
                  <a:pt x="42" y="92"/>
                  <a:pt x="42" y="92"/>
                  <a:pt x="42" y="92"/>
                </a:cubicBezTo>
                <a:cubicBezTo>
                  <a:pt x="43" y="79"/>
                  <a:pt x="43" y="79"/>
                  <a:pt x="43" y="79"/>
                </a:cubicBezTo>
                <a:cubicBezTo>
                  <a:pt x="55" y="75"/>
                  <a:pt x="55" y="75"/>
                  <a:pt x="55" y="75"/>
                </a:cubicBezTo>
                <a:cubicBezTo>
                  <a:pt x="57" y="62"/>
                  <a:pt x="57" y="62"/>
                  <a:pt x="57" y="62"/>
                </a:cubicBezTo>
                <a:cubicBezTo>
                  <a:pt x="70" y="59"/>
                  <a:pt x="70" y="59"/>
                  <a:pt x="70" y="59"/>
                </a:cubicBezTo>
                <a:cubicBezTo>
                  <a:pt x="74" y="46"/>
                  <a:pt x="74" y="46"/>
                  <a:pt x="74" y="46"/>
                </a:cubicBezTo>
                <a:cubicBezTo>
                  <a:pt x="87" y="46"/>
                  <a:pt x="87" y="46"/>
                  <a:pt x="87" y="46"/>
                </a:cubicBezTo>
                <a:cubicBezTo>
                  <a:pt x="93" y="33"/>
                  <a:pt x="93" y="33"/>
                  <a:pt x="93" y="33"/>
                </a:cubicBezTo>
                <a:cubicBezTo>
                  <a:pt x="105" y="34"/>
                  <a:pt x="105" y="34"/>
                  <a:pt x="105" y="34"/>
                </a:cubicBezTo>
                <a:cubicBezTo>
                  <a:pt x="112" y="23"/>
                  <a:pt x="112" y="23"/>
                  <a:pt x="112" y="23"/>
                </a:cubicBezTo>
                <a:cubicBezTo>
                  <a:pt x="125" y="25"/>
                  <a:pt x="125" y="25"/>
                  <a:pt x="125" y="25"/>
                </a:cubicBezTo>
                <a:cubicBezTo>
                  <a:pt x="134" y="14"/>
                  <a:pt x="134" y="14"/>
                  <a:pt x="134" y="14"/>
                </a:cubicBezTo>
                <a:cubicBezTo>
                  <a:pt x="146" y="18"/>
                  <a:pt x="146" y="18"/>
                  <a:pt x="146" y="18"/>
                </a:cubicBezTo>
                <a:cubicBezTo>
                  <a:pt x="156" y="9"/>
                  <a:pt x="156" y="9"/>
                  <a:pt x="156" y="9"/>
                </a:cubicBezTo>
                <a:cubicBezTo>
                  <a:pt x="167" y="14"/>
                  <a:pt x="167" y="14"/>
                  <a:pt x="167" y="14"/>
                </a:cubicBezTo>
                <a:cubicBezTo>
                  <a:pt x="178" y="6"/>
                  <a:pt x="178" y="6"/>
                  <a:pt x="178" y="6"/>
                </a:cubicBezTo>
                <a:cubicBezTo>
                  <a:pt x="189" y="13"/>
                  <a:pt x="189" y="13"/>
                  <a:pt x="189" y="13"/>
                </a:cubicBezTo>
                <a:cubicBezTo>
                  <a:pt x="201" y="6"/>
                  <a:pt x="201" y="6"/>
                  <a:pt x="201" y="6"/>
                </a:cubicBezTo>
                <a:cubicBezTo>
                  <a:pt x="211" y="14"/>
                  <a:pt x="211" y="14"/>
                  <a:pt x="211" y="14"/>
                </a:cubicBezTo>
                <a:cubicBezTo>
                  <a:pt x="223" y="9"/>
                  <a:pt x="223" y="9"/>
                  <a:pt x="223" y="9"/>
                </a:cubicBezTo>
                <a:cubicBezTo>
                  <a:pt x="232" y="18"/>
                  <a:pt x="232" y="18"/>
                  <a:pt x="232" y="18"/>
                </a:cubicBezTo>
                <a:cubicBezTo>
                  <a:pt x="245" y="14"/>
                  <a:pt x="245" y="14"/>
                  <a:pt x="245" y="14"/>
                </a:cubicBezTo>
                <a:cubicBezTo>
                  <a:pt x="253" y="25"/>
                  <a:pt x="253" y="25"/>
                  <a:pt x="253" y="25"/>
                </a:cubicBezTo>
                <a:cubicBezTo>
                  <a:pt x="266" y="23"/>
                  <a:pt x="266" y="23"/>
                  <a:pt x="266" y="23"/>
                </a:cubicBezTo>
                <a:cubicBezTo>
                  <a:pt x="273" y="34"/>
                  <a:pt x="273" y="34"/>
                  <a:pt x="273" y="34"/>
                </a:cubicBezTo>
                <a:cubicBezTo>
                  <a:pt x="286" y="33"/>
                  <a:pt x="286" y="33"/>
                  <a:pt x="286" y="33"/>
                </a:cubicBezTo>
                <a:cubicBezTo>
                  <a:pt x="291" y="45"/>
                  <a:pt x="291" y="45"/>
                  <a:pt x="291" y="45"/>
                </a:cubicBezTo>
                <a:cubicBezTo>
                  <a:pt x="305" y="46"/>
                  <a:pt x="305" y="46"/>
                  <a:pt x="305" y="46"/>
                </a:cubicBezTo>
                <a:cubicBezTo>
                  <a:pt x="308" y="59"/>
                  <a:pt x="308" y="59"/>
                  <a:pt x="308" y="59"/>
                </a:cubicBezTo>
                <a:cubicBezTo>
                  <a:pt x="321" y="62"/>
                  <a:pt x="321" y="62"/>
                  <a:pt x="321" y="62"/>
                </a:cubicBezTo>
                <a:cubicBezTo>
                  <a:pt x="323" y="74"/>
                  <a:pt x="323" y="74"/>
                  <a:pt x="323" y="74"/>
                </a:cubicBezTo>
                <a:cubicBezTo>
                  <a:pt x="336" y="79"/>
                  <a:pt x="336" y="79"/>
                  <a:pt x="336" y="79"/>
                </a:cubicBezTo>
                <a:cubicBezTo>
                  <a:pt x="336" y="92"/>
                  <a:pt x="336" y="92"/>
                  <a:pt x="336" y="92"/>
                </a:cubicBezTo>
                <a:cubicBezTo>
                  <a:pt x="349" y="98"/>
                  <a:pt x="349" y="98"/>
                  <a:pt x="349" y="98"/>
                </a:cubicBezTo>
                <a:cubicBezTo>
                  <a:pt x="347" y="110"/>
                  <a:pt x="347" y="110"/>
                  <a:pt x="347" y="110"/>
                </a:cubicBezTo>
                <a:cubicBezTo>
                  <a:pt x="359" y="118"/>
                  <a:pt x="359" y="118"/>
                  <a:pt x="359" y="118"/>
                </a:cubicBezTo>
                <a:cubicBezTo>
                  <a:pt x="356" y="131"/>
                  <a:pt x="356" y="131"/>
                  <a:pt x="356" y="131"/>
                </a:cubicBezTo>
                <a:cubicBezTo>
                  <a:pt x="366" y="139"/>
                  <a:pt x="366" y="139"/>
                  <a:pt x="366" y="139"/>
                </a:cubicBezTo>
                <a:lnTo>
                  <a:pt x="362" y="151"/>
                </a:lnTo>
                <a:close/>
                <a:moveTo>
                  <a:pt x="379" y="190"/>
                </a:moveTo>
                <a:cubicBezTo>
                  <a:pt x="379" y="85"/>
                  <a:pt x="294" y="0"/>
                  <a:pt x="189" y="0"/>
                </a:cubicBezTo>
                <a:cubicBezTo>
                  <a:pt x="85" y="0"/>
                  <a:pt x="0" y="85"/>
                  <a:pt x="0" y="190"/>
                </a:cubicBezTo>
                <a:cubicBezTo>
                  <a:pt x="0" y="295"/>
                  <a:pt x="85" y="379"/>
                  <a:pt x="189" y="379"/>
                </a:cubicBezTo>
                <a:cubicBezTo>
                  <a:pt x="294" y="379"/>
                  <a:pt x="379" y="295"/>
                  <a:pt x="379" y="190"/>
                </a:cubicBezTo>
              </a:path>
            </a:pathLst>
          </a:custGeom>
          <a:solidFill>
            <a:schemeClr val="tx1">
              <a:lumMod val="50000"/>
              <a:lumOff val="50000"/>
              <a:alpha val="30000"/>
            </a:schemeClr>
          </a:solidFill>
          <a:ln>
            <a:noFill/>
          </a:ln>
        </p:spPr>
        <p:txBody>
          <a:bodyPr vert="horz" wrap="square" lIns="91440" tIns="45720" rIns="91440" bIns="45720" numCol="1" anchor="t" anchorCtr="0" compatLnSpc="1"/>
          <a:lstStyle/>
          <a:p>
            <a:endParaRPr lang="zh-CN" altLang="en-US" sz="1800"/>
          </a:p>
        </p:txBody>
      </p:sp>
      <p:pic>
        <p:nvPicPr>
          <p:cNvPr id="5" name="图片 4"/>
          <p:cNvPicPr>
            <a:picLocks noChangeAspect="1"/>
          </p:cNvPicPr>
          <p:nvPr userDrawn="1"/>
        </p:nvPicPr>
        <p:blipFill rotWithShape="1">
          <a:blip r:embed="rId2" cstate="print"/>
          <a:srcRect l="9382" b="23184"/>
          <a:stretch>
            <a:fillRect/>
          </a:stretch>
        </p:blipFill>
        <p:spPr>
          <a:xfrm>
            <a:off x="2" y="3095318"/>
            <a:ext cx="6149921" cy="3762682"/>
          </a:xfrm>
          <a:prstGeom prst="rect">
            <a:avLst/>
          </a:prstGeom>
          <a:solidFill>
            <a:schemeClr val="bg1"/>
          </a:solidFill>
        </p:spPr>
      </p:pic>
      <p:sp>
        <p:nvSpPr>
          <p:cNvPr id="6" name="矩形 5"/>
          <p:cNvSpPr/>
          <p:nvPr userDrawn="1"/>
        </p:nvSpPr>
        <p:spPr>
          <a:xfrm>
            <a:off x="0" y="0"/>
            <a:ext cx="12192000" cy="6858000"/>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矩形 6"/>
          <p:cNvSpPr/>
          <p:nvPr userDrawn="1"/>
        </p:nvSpPr>
        <p:spPr>
          <a:xfrm>
            <a:off x="-1" y="6611780"/>
            <a:ext cx="12192001" cy="246220"/>
          </a:xfrm>
          <a:prstGeom prst="rect">
            <a:avLst/>
          </a:prstGeom>
          <a:gradFill flip="none" rotWithShape="1">
            <a:gsLst>
              <a:gs pos="0">
                <a:srgbClr val="0075EA"/>
              </a:gs>
              <a:gs pos="82000">
                <a:srgbClr val="0075EA">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文本框 8"/>
          <p:cNvSpPr txBox="1"/>
          <p:nvPr userDrawn="1"/>
        </p:nvSpPr>
        <p:spPr>
          <a:xfrm>
            <a:off x="10887076" y="6611781"/>
            <a:ext cx="1304925" cy="246221"/>
          </a:xfrm>
          <a:prstGeom prst="rect">
            <a:avLst/>
          </a:prstGeom>
          <a:noFill/>
        </p:spPr>
        <p:txBody>
          <a:bodyPr wrap="square" rtlCol="0">
            <a:spAutoFit/>
          </a:bodyPr>
          <a:lstStyle/>
          <a:p>
            <a:pPr algn="r"/>
            <a:r>
              <a:rPr lang="en-US" altLang="zh-CN" sz="1000" dirty="0">
                <a:solidFill>
                  <a:schemeClr val="bg1"/>
                </a:solidFill>
                <a:latin typeface="等线" panose="02010600030101010101" pitchFamily="2" charset="-122"/>
                <a:ea typeface="等线" panose="02010600030101010101" pitchFamily="2" charset="-122"/>
              </a:rPr>
              <a:t>Tianjin University</a:t>
            </a:r>
            <a:endParaRPr lang="zh-CN" altLang="en-US" sz="1000" dirty="0">
              <a:solidFill>
                <a:schemeClr val="bg1"/>
              </a:solidFill>
              <a:latin typeface="等线" panose="02010600030101010101" pitchFamily="2" charset="-122"/>
              <a:ea typeface="等线"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177959-C031-4A43-A33E-C1E21AD403F6}" type="datetimeFigureOut">
              <a:rPr lang="zh-CN" altLang="en-US" smtClean="0"/>
              <a:pPr/>
              <a:t>2020/9/24</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A292A7-489F-4829-8D83-37348628AE3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9240989"/>
      </p:ext>
    </p:extLst>
  </p:cSld>
  <p:clrMap bg1="lt1" tx1="dk1" bg2="lt2" tx2="dk2" accent1="accent1" accent2="accent2" accent3="accent3" accent4="accent4" accent5="accent5" accent6="accent6" hlink="hlink" folHlink="folHlink"/>
  <p:sldLayoutIdLst>
    <p:sldLayoutId id="2147483665" r:id="rId1"/>
    <p:sldLayoutId id="2147483666" r:id="rId2"/>
  </p:sldLayoutIdLst>
  <p:transition/>
  <p:hf hdr="0" ftr="0" dt="0"/>
  <p:txStyles>
    <p:titleStyle>
      <a:lvl1pPr algn="ctr" rtl="0" eaLnBrk="0" fontAlgn="base" hangingPunct="0">
        <a:spcBef>
          <a:spcPct val="0"/>
        </a:spcBef>
        <a:spcAft>
          <a:spcPct val="0"/>
        </a:spcAft>
        <a:defRPr sz="4400" b="1">
          <a:solidFill>
            <a:schemeClr val="tx2"/>
          </a:solidFill>
          <a:latin typeface="微软雅黑" pitchFamily="34" charset="-122"/>
          <a:ea typeface="微软雅黑" pitchFamily="34" charset="-122"/>
          <a:cs typeface="+mj-cs"/>
        </a:defRPr>
      </a:lvl1pPr>
      <a:lvl2pPr algn="ctr" rtl="0" eaLnBrk="0" fontAlgn="base" hangingPunct="0">
        <a:spcBef>
          <a:spcPct val="0"/>
        </a:spcBef>
        <a:spcAft>
          <a:spcPct val="0"/>
        </a:spcAft>
        <a:defRPr sz="4400" b="1">
          <a:solidFill>
            <a:schemeClr val="tx2"/>
          </a:solidFill>
          <a:latin typeface="微软雅黑" pitchFamily="34" charset="-122"/>
          <a:ea typeface="微软雅黑" pitchFamily="34" charset="-122"/>
        </a:defRPr>
      </a:lvl2pPr>
      <a:lvl3pPr algn="ctr" rtl="0" eaLnBrk="0" fontAlgn="base" hangingPunct="0">
        <a:spcBef>
          <a:spcPct val="0"/>
        </a:spcBef>
        <a:spcAft>
          <a:spcPct val="0"/>
        </a:spcAft>
        <a:defRPr sz="4400" b="1">
          <a:solidFill>
            <a:schemeClr val="tx2"/>
          </a:solidFill>
          <a:latin typeface="微软雅黑" pitchFamily="34" charset="-122"/>
          <a:ea typeface="微软雅黑" pitchFamily="34" charset="-122"/>
        </a:defRPr>
      </a:lvl3pPr>
      <a:lvl4pPr algn="ctr" rtl="0" eaLnBrk="0" fontAlgn="base" hangingPunct="0">
        <a:spcBef>
          <a:spcPct val="0"/>
        </a:spcBef>
        <a:spcAft>
          <a:spcPct val="0"/>
        </a:spcAft>
        <a:defRPr sz="4400" b="1">
          <a:solidFill>
            <a:schemeClr val="tx2"/>
          </a:solidFill>
          <a:latin typeface="微软雅黑" pitchFamily="34" charset="-122"/>
          <a:ea typeface="微软雅黑" pitchFamily="34" charset="-122"/>
        </a:defRPr>
      </a:lvl4pPr>
      <a:lvl5pPr algn="ctr" rtl="0" eaLnBrk="0" fontAlgn="base" hangingPunct="0">
        <a:spcBef>
          <a:spcPct val="0"/>
        </a:spcBef>
        <a:spcAft>
          <a:spcPct val="0"/>
        </a:spcAft>
        <a:defRPr sz="4400" b="1">
          <a:solidFill>
            <a:schemeClr val="tx2"/>
          </a:solidFill>
          <a:latin typeface="微软雅黑" pitchFamily="34" charset="-122"/>
          <a:ea typeface="微软雅黑" pitchFamily="34" charset="-122"/>
        </a:defRPr>
      </a:lvl5pPr>
      <a:lvl6pPr marL="457189" algn="ctr" rtl="0" fontAlgn="base">
        <a:spcBef>
          <a:spcPct val="0"/>
        </a:spcBef>
        <a:spcAft>
          <a:spcPct val="0"/>
        </a:spcAft>
        <a:defRPr sz="4400">
          <a:solidFill>
            <a:schemeClr val="tx2"/>
          </a:solidFill>
          <a:latin typeface="Arial" charset="0"/>
          <a:ea typeface="宋体" pitchFamily="2" charset="-122"/>
        </a:defRPr>
      </a:lvl6pPr>
      <a:lvl7pPr marL="914377" algn="ctr" rtl="0" fontAlgn="base">
        <a:spcBef>
          <a:spcPct val="0"/>
        </a:spcBef>
        <a:spcAft>
          <a:spcPct val="0"/>
        </a:spcAft>
        <a:defRPr sz="4400">
          <a:solidFill>
            <a:schemeClr val="tx2"/>
          </a:solidFill>
          <a:latin typeface="Arial" charset="0"/>
          <a:ea typeface="宋体" pitchFamily="2" charset="-122"/>
        </a:defRPr>
      </a:lvl7pPr>
      <a:lvl8pPr marL="1371566" algn="ctr" rtl="0" fontAlgn="base">
        <a:spcBef>
          <a:spcPct val="0"/>
        </a:spcBef>
        <a:spcAft>
          <a:spcPct val="0"/>
        </a:spcAft>
        <a:defRPr sz="4400">
          <a:solidFill>
            <a:schemeClr val="tx2"/>
          </a:solidFill>
          <a:latin typeface="Arial" charset="0"/>
          <a:ea typeface="宋体" pitchFamily="2" charset="-122"/>
        </a:defRPr>
      </a:lvl8pPr>
      <a:lvl9pPr marL="1828754" algn="ctr" rtl="0" fontAlgn="base">
        <a:spcBef>
          <a:spcPct val="0"/>
        </a:spcBef>
        <a:spcAft>
          <a:spcPct val="0"/>
        </a:spcAft>
        <a:defRPr sz="4400">
          <a:solidFill>
            <a:schemeClr val="tx2"/>
          </a:solidFill>
          <a:latin typeface="Arial" charset="0"/>
          <a:ea typeface="宋体" pitchFamily="2" charset="-122"/>
        </a:defRPr>
      </a:lvl9pPr>
    </p:titleStyle>
    <p:bodyStyle>
      <a:lvl1pPr marL="342891" indent="-342891" algn="l" rtl="0" eaLnBrk="0" fontAlgn="base" hangingPunct="0">
        <a:spcBef>
          <a:spcPct val="20000"/>
        </a:spcBef>
        <a:spcAft>
          <a:spcPct val="0"/>
        </a:spcAft>
        <a:buChar char="•"/>
        <a:defRPr sz="3200" b="1">
          <a:solidFill>
            <a:srgbClr val="002060"/>
          </a:solidFill>
          <a:latin typeface="微软雅黑" pitchFamily="34" charset="-122"/>
          <a:ea typeface="微软雅黑" pitchFamily="34" charset="-122"/>
          <a:cs typeface="+mn-cs"/>
        </a:defRPr>
      </a:lvl1pPr>
      <a:lvl2pPr marL="742932" indent="-285744" algn="l" rtl="0" eaLnBrk="0" fontAlgn="base" hangingPunct="0">
        <a:spcBef>
          <a:spcPct val="20000"/>
        </a:spcBef>
        <a:spcAft>
          <a:spcPct val="0"/>
        </a:spcAft>
        <a:buChar char="–"/>
        <a:defRPr sz="2800" b="1">
          <a:solidFill>
            <a:srgbClr val="002060"/>
          </a:solidFill>
          <a:latin typeface="微软雅黑" pitchFamily="34" charset="-122"/>
          <a:ea typeface="微软雅黑" pitchFamily="34" charset="-122"/>
        </a:defRPr>
      </a:lvl2pPr>
      <a:lvl3pPr marL="1142971" indent="-228594" algn="l" rtl="0" eaLnBrk="0" fontAlgn="base" hangingPunct="0">
        <a:spcBef>
          <a:spcPct val="20000"/>
        </a:spcBef>
        <a:spcAft>
          <a:spcPct val="0"/>
        </a:spcAft>
        <a:buChar char="•"/>
        <a:defRPr sz="2400" b="1">
          <a:solidFill>
            <a:srgbClr val="002060"/>
          </a:solidFill>
          <a:latin typeface="微软雅黑" pitchFamily="34" charset="-122"/>
          <a:ea typeface="微软雅黑" pitchFamily="34" charset="-122"/>
        </a:defRPr>
      </a:lvl3pPr>
      <a:lvl4pPr marL="1600160" indent="-228594" algn="l" rtl="0" eaLnBrk="0" fontAlgn="base" hangingPunct="0">
        <a:spcBef>
          <a:spcPct val="20000"/>
        </a:spcBef>
        <a:spcAft>
          <a:spcPct val="0"/>
        </a:spcAft>
        <a:buChar char="–"/>
        <a:defRPr sz="2000" b="1">
          <a:solidFill>
            <a:srgbClr val="002060"/>
          </a:solidFill>
          <a:latin typeface="微软雅黑" pitchFamily="34" charset="-122"/>
          <a:ea typeface="微软雅黑" pitchFamily="34" charset="-122"/>
        </a:defRPr>
      </a:lvl4pPr>
      <a:lvl5pPr marL="2057349" indent="-228594" algn="l" rtl="0" eaLnBrk="0" fontAlgn="base" hangingPunct="0">
        <a:spcBef>
          <a:spcPct val="20000"/>
        </a:spcBef>
        <a:spcAft>
          <a:spcPct val="0"/>
        </a:spcAft>
        <a:buChar char="»"/>
        <a:defRPr sz="2000" b="1">
          <a:solidFill>
            <a:srgbClr val="002060"/>
          </a:solidFill>
          <a:latin typeface="微软雅黑" pitchFamily="34" charset="-122"/>
          <a:ea typeface="微软雅黑" pitchFamily="34" charset="-122"/>
        </a:defRPr>
      </a:lvl5pPr>
      <a:lvl6pPr marL="2514537" indent="-228594" algn="l" rtl="0" fontAlgn="base">
        <a:spcBef>
          <a:spcPct val="20000"/>
        </a:spcBef>
        <a:spcAft>
          <a:spcPct val="0"/>
        </a:spcAft>
        <a:buChar char="»"/>
        <a:defRPr sz="2000">
          <a:solidFill>
            <a:schemeClr val="tx1"/>
          </a:solidFill>
          <a:latin typeface="+mn-lt"/>
          <a:ea typeface="+mn-ea"/>
        </a:defRPr>
      </a:lvl6pPr>
      <a:lvl7pPr marL="2971726" indent="-228594" algn="l" rtl="0" fontAlgn="base">
        <a:spcBef>
          <a:spcPct val="20000"/>
        </a:spcBef>
        <a:spcAft>
          <a:spcPct val="0"/>
        </a:spcAft>
        <a:buChar char="»"/>
        <a:defRPr sz="2000">
          <a:solidFill>
            <a:schemeClr val="tx1"/>
          </a:solidFill>
          <a:latin typeface="+mn-lt"/>
          <a:ea typeface="+mn-ea"/>
        </a:defRPr>
      </a:lvl7pPr>
      <a:lvl8pPr marL="3428914" indent="-228594" algn="l" rtl="0" fontAlgn="base">
        <a:spcBef>
          <a:spcPct val="20000"/>
        </a:spcBef>
        <a:spcAft>
          <a:spcPct val="0"/>
        </a:spcAft>
        <a:buChar char="»"/>
        <a:defRPr sz="2000">
          <a:solidFill>
            <a:schemeClr val="tx1"/>
          </a:solidFill>
          <a:latin typeface="+mn-lt"/>
          <a:ea typeface="+mn-ea"/>
        </a:defRPr>
      </a:lvl8pPr>
      <a:lvl9pPr marL="3886103" indent="-228594"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vmlDrawing" Target="../drawings/vmlDrawing3.vml"/><Relationship Id="rId5" Type="http://schemas.openxmlformats.org/officeDocument/2006/relationships/image" Target="../media/image18.wmf"/><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vmlDrawing" Target="../drawings/vmlDrawing4.vml"/><Relationship Id="rId5" Type="http://schemas.openxmlformats.org/officeDocument/2006/relationships/image" Target="../media/image19.e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vmlDrawing" Target="../drawings/vmlDrawing5.vml"/><Relationship Id="rId5" Type="http://schemas.openxmlformats.org/officeDocument/2006/relationships/image" Target="../media/image20.emf"/><Relationship Id="rId4"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22.emf"/><Relationship Id="rId2" Type="http://schemas.openxmlformats.org/officeDocument/2006/relationships/slideLayout" Target="../slideLayouts/slideLayout9.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21.emf"/><Relationship Id="rId4"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24.emf"/><Relationship Id="rId2" Type="http://schemas.openxmlformats.org/officeDocument/2006/relationships/slideLayout" Target="../slideLayouts/slideLayout9.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23.emf"/><Relationship Id="rId4" Type="http://schemas.openxmlformats.org/officeDocument/2006/relationships/oleObject" Target="../embeddings/oleObject11.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9.xml"/><Relationship Id="rId1" Type="http://schemas.openxmlformats.org/officeDocument/2006/relationships/vmlDrawing" Target="../drawings/vmlDrawing8.vml"/><Relationship Id="rId5" Type="http://schemas.openxmlformats.org/officeDocument/2006/relationships/image" Target="../media/image25.emf"/><Relationship Id="rId4" Type="http://schemas.openxmlformats.org/officeDocument/2006/relationships/oleObject" Target="../embeddings/oleObject13.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9.xml"/><Relationship Id="rId1" Type="http://schemas.openxmlformats.org/officeDocument/2006/relationships/vmlDrawing" Target="../drawings/vmlDrawing9.vml"/><Relationship Id="rId5" Type="http://schemas.openxmlformats.org/officeDocument/2006/relationships/image" Target="../media/image26.emf"/><Relationship Id="rId4" Type="http://schemas.openxmlformats.org/officeDocument/2006/relationships/oleObject" Target="../embeddings/oleObject14.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7.xml"/><Relationship Id="rId1" Type="http://schemas.openxmlformats.org/officeDocument/2006/relationships/slideLayout" Target="../slideLayouts/slideLayout9.xml"/><Relationship Id="rId5" Type="http://schemas.openxmlformats.org/officeDocument/2006/relationships/image" Target="../media/image29.png"/><Relationship Id="rId4" Type="http://schemas.openxmlformats.org/officeDocument/2006/relationships/image" Target="../media/image28.jpe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vmlDrawing" Target="../drawings/vmlDrawing10.vml"/><Relationship Id="rId5" Type="http://schemas.openxmlformats.org/officeDocument/2006/relationships/image" Target="../media/image31.wmf"/><Relationship Id="rId4" Type="http://schemas.openxmlformats.org/officeDocument/2006/relationships/oleObject" Target="../embeddings/oleObject15.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hyperlink" Target="http://www.spec.org/" TargetMode="External"/><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image" Target="../media/image13.emf"/><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5.emf"/><Relationship Id="rId5" Type="http://schemas.openxmlformats.org/officeDocument/2006/relationships/image" Target="../media/image12.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4.emf"/></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9.xml"/><Relationship Id="rId1" Type="http://schemas.openxmlformats.org/officeDocument/2006/relationships/vmlDrawing" Target="../drawings/vmlDrawing11.vml"/><Relationship Id="rId5" Type="http://schemas.openxmlformats.org/officeDocument/2006/relationships/image" Target="../media/image35.wmf"/><Relationship Id="rId4" Type="http://schemas.openxmlformats.org/officeDocument/2006/relationships/oleObject" Target="../embeddings/oleObject16.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9.xml"/><Relationship Id="rId1" Type="http://schemas.openxmlformats.org/officeDocument/2006/relationships/vmlDrawing" Target="../drawings/vmlDrawing12.vml"/><Relationship Id="rId5" Type="http://schemas.openxmlformats.org/officeDocument/2006/relationships/image" Target="../media/image36.wmf"/><Relationship Id="rId4" Type="http://schemas.openxmlformats.org/officeDocument/2006/relationships/oleObject" Target="../embeddings/oleObject17.bin"/></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9.xml"/><Relationship Id="rId1" Type="http://schemas.openxmlformats.org/officeDocument/2006/relationships/vmlDrawing" Target="../drawings/vmlDrawing13.vml"/><Relationship Id="rId5" Type="http://schemas.openxmlformats.org/officeDocument/2006/relationships/image" Target="../media/image38.wmf"/><Relationship Id="rId4" Type="http://schemas.openxmlformats.org/officeDocument/2006/relationships/oleObject" Target="../embeddings/oleObject18.bin"/></Relationships>
</file>

<file path=ppt/slides/_rels/slide47.xml.rels><?xml version="1.0" encoding="UTF-8" standalone="yes"?>
<Relationships xmlns="http://schemas.openxmlformats.org/package/2006/relationships"><Relationship Id="rId3" Type="http://schemas.openxmlformats.org/officeDocument/2006/relationships/hyperlink" Target="http://cares.icsl.ucla.edu/MediaBench" TargetMode="External"/><Relationship Id="rId2" Type="http://schemas.openxmlformats.org/officeDocument/2006/relationships/notesSlide" Target="../notesSlides/notesSlide47.xml"/><Relationship Id="rId1" Type="http://schemas.openxmlformats.org/officeDocument/2006/relationships/slideLayout" Target="../slideLayouts/slideLayout9.xml"/><Relationship Id="rId6" Type="http://schemas.openxmlformats.org/officeDocument/2006/relationships/hyperlink" Target="http://ai-benchmark.com/" TargetMode="External"/><Relationship Id="rId5" Type="http://schemas.openxmlformats.org/officeDocument/2006/relationships/hyperlink" Target="http://www.cs.virginia.edu/~skadron/wiki/rodinia" TargetMode="External"/><Relationship Id="rId4" Type="http://schemas.openxmlformats.org/officeDocument/2006/relationships/hyperlink" Target="http://www-flash.stanford.edu/apps/SPLASH/"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7" Type="http://schemas.openxmlformats.org/officeDocument/2006/relationships/image" Target="../media/image40.wmf"/><Relationship Id="rId2" Type="http://schemas.openxmlformats.org/officeDocument/2006/relationships/slideLayout" Target="../slideLayouts/slideLayout9.xml"/><Relationship Id="rId1" Type="http://schemas.openxmlformats.org/officeDocument/2006/relationships/vmlDrawing" Target="../drawings/vmlDrawing14.vml"/><Relationship Id="rId6" Type="http://schemas.openxmlformats.org/officeDocument/2006/relationships/oleObject" Target="../embeddings/oleObject20.bin"/><Relationship Id="rId5" Type="http://schemas.openxmlformats.org/officeDocument/2006/relationships/image" Target="../media/image39.wmf"/><Relationship Id="rId4" Type="http://schemas.openxmlformats.org/officeDocument/2006/relationships/oleObject" Target="../embeddings/oleObject19.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7" Type="http://schemas.openxmlformats.org/officeDocument/2006/relationships/image" Target="../media/image42.wmf"/><Relationship Id="rId2" Type="http://schemas.openxmlformats.org/officeDocument/2006/relationships/slideLayout" Target="../slideLayouts/slideLayout9.xml"/><Relationship Id="rId1" Type="http://schemas.openxmlformats.org/officeDocument/2006/relationships/vmlDrawing" Target="../drawings/vmlDrawing15.vml"/><Relationship Id="rId6" Type="http://schemas.openxmlformats.org/officeDocument/2006/relationships/oleObject" Target="../embeddings/oleObject22.bin"/><Relationship Id="rId5" Type="http://schemas.openxmlformats.org/officeDocument/2006/relationships/image" Target="../media/image41.wmf"/><Relationship Id="rId4" Type="http://schemas.openxmlformats.org/officeDocument/2006/relationships/oleObject" Target="../embeddings/oleObject21.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9.xml"/><Relationship Id="rId1" Type="http://schemas.openxmlformats.org/officeDocument/2006/relationships/vmlDrawing" Target="../drawings/vmlDrawing16.vml"/><Relationship Id="rId5" Type="http://schemas.openxmlformats.org/officeDocument/2006/relationships/image" Target="../media/image43.wmf"/><Relationship Id="rId4" Type="http://schemas.openxmlformats.org/officeDocument/2006/relationships/oleObject" Target="../embeddings/oleObject23.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vmlDrawing" Target="../drawings/vmlDrawing2.vml"/><Relationship Id="rId5" Type="http://schemas.openxmlformats.org/officeDocument/2006/relationships/image" Target="../media/image16.wmf"/><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PA_直接连接符 8"/>
          <p:cNvCxnSpPr/>
          <p:nvPr>
            <p:custDataLst>
              <p:tags r:id="rId1"/>
            </p:custDataLst>
          </p:nvPr>
        </p:nvCxnSpPr>
        <p:spPr>
          <a:xfrm>
            <a:off x="3142346" y="3039997"/>
            <a:ext cx="5885543"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6" name="PA_矩形 15"/>
          <p:cNvSpPr/>
          <p:nvPr>
            <p:custDataLst>
              <p:tags r:id="rId2"/>
            </p:custDataLst>
          </p:nvPr>
        </p:nvSpPr>
        <p:spPr>
          <a:xfrm>
            <a:off x="5065418" y="2985997"/>
            <a:ext cx="2052084" cy="108000"/>
          </a:xfrm>
          <a:prstGeom prst="rect">
            <a:avLst/>
          </a:prstGeom>
          <a:solidFill>
            <a:srgbClr val="007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kern="0">
              <a:solidFill>
                <a:schemeClr val="tx1">
                  <a:lumMod val="85000"/>
                  <a:lumOff val="15000"/>
                </a:schemeClr>
              </a:solidFill>
            </a:endParaRPr>
          </a:p>
        </p:txBody>
      </p:sp>
      <p:sp>
        <p:nvSpPr>
          <p:cNvPr id="2" name="文本框 1">
            <a:extLst>
              <a:ext uri="{FF2B5EF4-FFF2-40B4-BE49-F238E27FC236}">
                <a16:creationId xmlns:a16="http://schemas.microsoft.com/office/drawing/2014/main" id="{24ECCE41-6E8E-4A88-A4E2-0BBC1810B09C}"/>
              </a:ext>
            </a:extLst>
          </p:cNvPr>
          <p:cNvSpPr txBox="1"/>
          <p:nvPr/>
        </p:nvSpPr>
        <p:spPr>
          <a:xfrm>
            <a:off x="1421707" y="3230096"/>
            <a:ext cx="9355887" cy="646331"/>
          </a:xfrm>
          <a:prstGeom prst="rect">
            <a:avLst/>
          </a:prstGeom>
          <a:noFill/>
        </p:spPr>
        <p:txBody>
          <a:bodyPr wrap="square" rtlCol="0">
            <a:spAutoFit/>
          </a:bodyPr>
          <a:lstStyle/>
          <a:p>
            <a:pPr algn="ctr"/>
            <a:r>
              <a:rPr lang="en-US" altLang="zh-CN" sz="3600" dirty="0">
                <a:latin typeface="微软雅黑" panose="020B0503020204020204" pitchFamily="34" charset="-122"/>
                <a:ea typeface="微软雅黑" panose="020B0503020204020204" pitchFamily="34" charset="-122"/>
              </a:rPr>
              <a:t>Computer Organization and Architecture</a:t>
            </a:r>
            <a:endParaRPr lang="zh-CN" altLang="en-US" sz="36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9A6EBC09-B6DC-4838-9B01-DC73BDC5D7A2}"/>
              </a:ext>
            </a:extLst>
          </p:cNvPr>
          <p:cNvSpPr txBox="1"/>
          <p:nvPr/>
        </p:nvSpPr>
        <p:spPr>
          <a:xfrm>
            <a:off x="1053296" y="1937013"/>
            <a:ext cx="10116273" cy="769441"/>
          </a:xfrm>
          <a:prstGeom prst="rect">
            <a:avLst/>
          </a:prstGeom>
          <a:noFill/>
        </p:spPr>
        <p:txBody>
          <a:bodyPr wrap="square" rtlCol="0">
            <a:spAutoFit/>
          </a:bodyPr>
          <a:lstStyle/>
          <a:p>
            <a:pPr algn="ctr"/>
            <a:r>
              <a:rPr lang="zh-CN" altLang="en-US" sz="4400" dirty="0">
                <a:latin typeface="微软雅黑" panose="020B0503020204020204" pitchFamily="34" charset="-122"/>
                <a:ea typeface="微软雅黑" panose="020B0503020204020204" pitchFamily="34" charset="-122"/>
              </a:rPr>
              <a:t>计算机组成与体系结构</a:t>
            </a:r>
          </a:p>
        </p:txBody>
      </p:sp>
      <p:sp>
        <p:nvSpPr>
          <p:cNvPr id="18" name="文本框 17">
            <a:extLst>
              <a:ext uri="{FF2B5EF4-FFF2-40B4-BE49-F238E27FC236}">
                <a16:creationId xmlns:a16="http://schemas.microsoft.com/office/drawing/2014/main" id="{C17D95BD-3579-43D3-97AA-DC2EB15805F1}"/>
              </a:ext>
            </a:extLst>
          </p:cNvPr>
          <p:cNvSpPr txBox="1"/>
          <p:nvPr/>
        </p:nvSpPr>
        <p:spPr>
          <a:xfrm>
            <a:off x="2709151" y="4580757"/>
            <a:ext cx="6804561" cy="1200329"/>
          </a:xfrm>
          <a:prstGeom prst="rect">
            <a:avLst/>
          </a:prstGeom>
          <a:noFill/>
        </p:spPr>
        <p:txBody>
          <a:bodyPr wrap="square" rtlCol="0">
            <a:spAutoFit/>
          </a:bodyPr>
          <a:lstStyle/>
          <a:p>
            <a:pPr algn="ctr"/>
            <a:r>
              <a:rPr lang="zh-CN" altLang="en-US" sz="3600" dirty="0">
                <a:latin typeface="微软雅黑" panose="020B0503020204020204" pitchFamily="34" charset="-122"/>
                <a:ea typeface="微软雅黑" panose="020B0503020204020204" pitchFamily="34" charset="-122"/>
              </a:rPr>
              <a:t>天津大学智能与计算学部</a:t>
            </a:r>
            <a:endParaRPr lang="en-US" altLang="zh-CN" sz="3600" dirty="0">
              <a:latin typeface="微软雅黑" panose="020B0503020204020204" pitchFamily="34" charset="-122"/>
              <a:ea typeface="微软雅黑" panose="020B0503020204020204" pitchFamily="34" charset="-122"/>
            </a:endParaRPr>
          </a:p>
          <a:p>
            <a:pPr algn="ctr"/>
            <a:r>
              <a:rPr lang="zh-CN" altLang="en-US" sz="3600" dirty="0">
                <a:latin typeface="微软雅黑" panose="020B0503020204020204" pitchFamily="34" charset="-122"/>
                <a:ea typeface="微软雅黑" panose="020B0503020204020204" pitchFamily="34" charset="-122"/>
              </a:rPr>
              <a:t>计算机科学与技术学院</a:t>
            </a:r>
          </a:p>
        </p:txBody>
      </p:sp>
      <p:sp>
        <p:nvSpPr>
          <p:cNvPr id="19" name="文本框 18">
            <a:extLst>
              <a:ext uri="{FF2B5EF4-FFF2-40B4-BE49-F238E27FC236}">
                <a16:creationId xmlns:a16="http://schemas.microsoft.com/office/drawing/2014/main" id="{00C0A416-D0DF-4217-A75C-61B41B387228}"/>
              </a:ext>
            </a:extLst>
          </p:cNvPr>
          <p:cNvSpPr txBox="1"/>
          <p:nvPr/>
        </p:nvSpPr>
        <p:spPr>
          <a:xfrm>
            <a:off x="7253555" y="6216429"/>
            <a:ext cx="4942402" cy="646331"/>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张钢（教授）魏继增（副教授</a:t>
            </a:r>
            <a:r>
              <a:rPr lang="zh-CN" altLang="en-US" sz="3600" dirty="0">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877377" cy="706448"/>
            <a:chOff x="635243" y="278221"/>
            <a:chExt cx="3877377" cy="706447"/>
          </a:xfrm>
        </p:grpSpPr>
        <p:sp>
          <p:nvSpPr>
            <p:cNvPr id="21" name="矩形 20">
              <a:extLst>
                <a:ext uri="{FF2B5EF4-FFF2-40B4-BE49-F238E27FC236}">
                  <a16:creationId xmlns:a16="http://schemas.microsoft.com/office/drawing/2014/main" id="{8297BC28-DD3C-44C3-A8BA-1F5DFEE9D689}"/>
                </a:ext>
              </a:extLst>
            </p:cNvPr>
            <p:cNvSpPr/>
            <p:nvPr/>
          </p:nvSpPr>
          <p:spPr>
            <a:xfrm>
              <a:off x="635243" y="665013"/>
              <a:ext cx="3877377" cy="319655"/>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Formula of CPU Performance</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442592"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CPU</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性能公式</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Rectangle 4">
            <a:extLst>
              <a:ext uri="{FF2B5EF4-FFF2-40B4-BE49-F238E27FC236}">
                <a16:creationId xmlns:a16="http://schemas.microsoft.com/office/drawing/2014/main" id="{56A72A56-112A-4278-8996-85C47C76BF64}"/>
              </a:ext>
            </a:extLst>
          </p:cNvPr>
          <p:cNvSpPr>
            <a:spLocks noChangeArrowheads="1"/>
          </p:cNvSpPr>
          <p:nvPr/>
        </p:nvSpPr>
        <p:spPr bwMode="auto">
          <a:xfrm>
            <a:off x="1287381" y="1789917"/>
            <a:ext cx="4501232" cy="430887"/>
          </a:xfrm>
          <a:prstGeom prst="rect">
            <a:avLst/>
          </a:prstGeom>
          <a:noFill/>
          <a:ln w="9525">
            <a:noFill/>
            <a:miter lim="800000"/>
            <a:headEnd/>
            <a:tailEnd/>
          </a:ln>
        </p:spPr>
        <p:txBody>
          <a:bodyPr wrap="none" lIns="0" tIns="0" rIns="0" bIns="0">
            <a:spAutoFit/>
          </a:bodyPr>
          <a:lstStyle/>
          <a:p>
            <a:pPr>
              <a:defRPr/>
            </a:pPr>
            <a:r>
              <a:rPr lang="en-US" altLang="zh-CN" sz="2800" b="1" dirty="0">
                <a:latin typeface="微软雅黑" panose="020B0503020204020204" pitchFamily="34" charset="-122"/>
                <a:ea typeface="微软雅黑" panose="020B0503020204020204" pitchFamily="34" charset="-122"/>
              </a:rPr>
              <a:t>CPU Time =   -------------</a:t>
            </a:r>
            <a:endParaRPr lang="en-US" altLang="zh-CN" sz="2800" dirty="0">
              <a:latin typeface="微软雅黑" panose="020B0503020204020204" pitchFamily="34" charset="-122"/>
              <a:ea typeface="微软雅黑" panose="020B0503020204020204" pitchFamily="34" charset="-122"/>
            </a:endParaRPr>
          </a:p>
        </p:txBody>
      </p:sp>
      <p:sp>
        <p:nvSpPr>
          <p:cNvPr id="5" name="Rectangle 5">
            <a:extLst>
              <a:ext uri="{FF2B5EF4-FFF2-40B4-BE49-F238E27FC236}">
                <a16:creationId xmlns:a16="http://schemas.microsoft.com/office/drawing/2014/main" id="{52E5CF81-A9FF-4F76-B5B0-81378A0B2BEC}"/>
              </a:ext>
            </a:extLst>
          </p:cNvPr>
          <p:cNvSpPr>
            <a:spLocks noChangeArrowheads="1"/>
          </p:cNvSpPr>
          <p:nvPr/>
        </p:nvSpPr>
        <p:spPr bwMode="auto">
          <a:xfrm>
            <a:off x="3829548" y="2082017"/>
            <a:ext cx="1679820" cy="430887"/>
          </a:xfrm>
          <a:prstGeom prst="rect">
            <a:avLst/>
          </a:prstGeom>
          <a:noFill/>
          <a:ln w="9525">
            <a:noFill/>
            <a:miter lim="800000"/>
            <a:headEnd/>
            <a:tailEnd/>
          </a:ln>
        </p:spPr>
        <p:txBody>
          <a:bodyPr wrap="none" lIns="0" tIns="0" rIns="0" bIns="0">
            <a:spAutoFit/>
          </a:bodyPr>
          <a:lstStyle/>
          <a:p>
            <a:pPr algn="ctr">
              <a:defRPr/>
            </a:pPr>
            <a:r>
              <a:rPr lang="zh-CN" altLang="en-US" sz="2800" b="1" dirty="0">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rPr>
              <a:t>Program</a:t>
            </a:r>
          </a:p>
        </p:txBody>
      </p:sp>
      <p:sp>
        <p:nvSpPr>
          <p:cNvPr id="33" name="Rectangle 31">
            <a:extLst>
              <a:ext uri="{FF2B5EF4-FFF2-40B4-BE49-F238E27FC236}">
                <a16:creationId xmlns:a16="http://schemas.microsoft.com/office/drawing/2014/main" id="{850CBD83-1A1E-4117-A2C9-205F46038829}"/>
              </a:ext>
            </a:extLst>
          </p:cNvPr>
          <p:cNvSpPr>
            <a:spLocks noChangeArrowheads="1"/>
          </p:cNvSpPr>
          <p:nvPr/>
        </p:nvSpPr>
        <p:spPr bwMode="auto">
          <a:xfrm>
            <a:off x="4215534" y="1497817"/>
            <a:ext cx="891271" cy="430887"/>
          </a:xfrm>
          <a:prstGeom prst="rect">
            <a:avLst/>
          </a:prstGeom>
          <a:noFill/>
          <a:ln w="9525">
            <a:noFill/>
            <a:miter lim="800000"/>
            <a:headEnd/>
            <a:tailEnd/>
          </a:ln>
        </p:spPr>
        <p:txBody>
          <a:bodyPr wrap="none" lIns="0" tIns="0" rIns="0" bIns="0">
            <a:spAutoFit/>
          </a:bodyPr>
          <a:lstStyle/>
          <a:p>
            <a:pPr algn="ctr">
              <a:defRPr/>
            </a:pPr>
            <a:r>
              <a:rPr lang="en-US" altLang="zh-CN" sz="2800" b="1" dirty="0">
                <a:latin typeface="微软雅黑" panose="020B0503020204020204" pitchFamily="34" charset="-122"/>
                <a:ea typeface="微软雅黑" panose="020B0503020204020204" pitchFamily="34" charset="-122"/>
              </a:rPr>
              <a:t>Time</a:t>
            </a:r>
          </a:p>
        </p:txBody>
      </p:sp>
      <p:sp>
        <p:nvSpPr>
          <p:cNvPr id="36" name="Rectangle 12">
            <a:extLst>
              <a:ext uri="{FF2B5EF4-FFF2-40B4-BE49-F238E27FC236}">
                <a16:creationId xmlns:a16="http://schemas.microsoft.com/office/drawing/2014/main" id="{0F6CB616-E7D8-4D16-B784-58526ED9E111}"/>
              </a:ext>
            </a:extLst>
          </p:cNvPr>
          <p:cNvSpPr>
            <a:spLocks noChangeArrowheads="1"/>
          </p:cNvSpPr>
          <p:nvPr/>
        </p:nvSpPr>
        <p:spPr bwMode="auto">
          <a:xfrm>
            <a:off x="9389981" y="3082349"/>
            <a:ext cx="1651000" cy="9017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rgbClr val="FF0000"/>
              </a:buClr>
              <a:buChar char="•"/>
              <a:defRPr kumimoji="1" sz="2000">
                <a:solidFill>
                  <a:schemeClr val="tx1"/>
                </a:solidFill>
                <a:latin typeface="Tahoma" panose="020B0604030504040204" pitchFamily="34" charset="0"/>
              </a:defRPr>
            </a:lvl4pPr>
            <a:lvl5pPr marL="2057400" indent="-228600">
              <a:spcBef>
                <a:spcPct val="20000"/>
              </a:spcBef>
              <a:buClr>
                <a:srgbClr val="FF0000"/>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37" name="Rectangle 14">
            <a:extLst>
              <a:ext uri="{FF2B5EF4-FFF2-40B4-BE49-F238E27FC236}">
                <a16:creationId xmlns:a16="http://schemas.microsoft.com/office/drawing/2014/main" id="{835F7D53-E000-4752-ADDA-5D9148F46356}"/>
              </a:ext>
            </a:extLst>
          </p:cNvPr>
          <p:cNvSpPr>
            <a:spLocks noChangeArrowheads="1"/>
          </p:cNvSpPr>
          <p:nvPr/>
        </p:nvSpPr>
        <p:spPr bwMode="auto">
          <a:xfrm>
            <a:off x="6538743" y="3081523"/>
            <a:ext cx="2171701" cy="9144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rgbClr val="FF0000"/>
              </a:buClr>
              <a:buChar char="•"/>
              <a:defRPr kumimoji="1" sz="2000">
                <a:solidFill>
                  <a:schemeClr val="tx1"/>
                </a:solidFill>
                <a:latin typeface="Tahoma" panose="020B0604030504040204" pitchFamily="34" charset="0"/>
              </a:defRPr>
            </a:lvl4pPr>
            <a:lvl5pPr marL="2057400" indent="-228600">
              <a:spcBef>
                <a:spcPct val="20000"/>
              </a:spcBef>
              <a:buClr>
                <a:srgbClr val="FF0000"/>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38" name="Rectangle 15">
            <a:extLst>
              <a:ext uri="{FF2B5EF4-FFF2-40B4-BE49-F238E27FC236}">
                <a16:creationId xmlns:a16="http://schemas.microsoft.com/office/drawing/2014/main" id="{F54D021B-17E3-4F34-9726-193D5D36D3FA}"/>
              </a:ext>
            </a:extLst>
          </p:cNvPr>
          <p:cNvSpPr>
            <a:spLocks noChangeArrowheads="1"/>
          </p:cNvSpPr>
          <p:nvPr/>
        </p:nvSpPr>
        <p:spPr bwMode="auto">
          <a:xfrm>
            <a:off x="3462377" y="3094222"/>
            <a:ext cx="2463409" cy="89058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rgbClr val="FF0000"/>
              </a:buClr>
              <a:buChar char="•"/>
              <a:defRPr kumimoji="1" sz="2000">
                <a:solidFill>
                  <a:schemeClr val="tx1"/>
                </a:solidFill>
                <a:latin typeface="Tahoma" panose="020B0604030504040204" pitchFamily="34" charset="0"/>
              </a:defRPr>
            </a:lvl4pPr>
            <a:lvl5pPr marL="2057400" indent="-228600">
              <a:spcBef>
                <a:spcPct val="20000"/>
              </a:spcBef>
              <a:buClr>
                <a:srgbClr val="FF0000"/>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39" name="Rectangle 16">
            <a:extLst>
              <a:ext uri="{FF2B5EF4-FFF2-40B4-BE49-F238E27FC236}">
                <a16:creationId xmlns:a16="http://schemas.microsoft.com/office/drawing/2014/main" id="{61577584-5353-444A-A5B0-FBF7EB8B5274}"/>
              </a:ext>
            </a:extLst>
          </p:cNvPr>
          <p:cNvSpPr>
            <a:spLocks noChangeArrowheads="1"/>
          </p:cNvSpPr>
          <p:nvPr/>
        </p:nvSpPr>
        <p:spPr bwMode="auto">
          <a:xfrm>
            <a:off x="3699997" y="3106922"/>
            <a:ext cx="2010166" cy="430887"/>
          </a:xfrm>
          <a:prstGeom prst="rect">
            <a:avLst/>
          </a:prstGeom>
          <a:noFill/>
          <a:ln w="9525">
            <a:noFill/>
            <a:miter lim="800000"/>
            <a:headEnd/>
            <a:tailEnd/>
          </a:ln>
        </p:spPr>
        <p:txBody>
          <a:bodyPr wrap="none" lIns="0" tIns="0" rIns="0" bIns="0">
            <a:spAutoFit/>
          </a:bodyPr>
          <a:lstStyle/>
          <a:p>
            <a:pPr algn="ctr">
              <a:defRPr/>
            </a:pPr>
            <a:r>
              <a:rPr lang="en-US" altLang="zh-CN" sz="2800" dirty="0">
                <a:latin typeface="微软雅黑" panose="020B0503020204020204" pitchFamily="34" charset="-122"/>
                <a:ea typeface="微软雅黑" panose="020B0503020204020204" pitchFamily="34" charset="-122"/>
              </a:rPr>
              <a:t>Instructions</a:t>
            </a:r>
          </a:p>
        </p:txBody>
      </p:sp>
      <p:sp>
        <p:nvSpPr>
          <p:cNvPr id="41" name="Rectangle 17">
            <a:extLst>
              <a:ext uri="{FF2B5EF4-FFF2-40B4-BE49-F238E27FC236}">
                <a16:creationId xmlns:a16="http://schemas.microsoft.com/office/drawing/2014/main" id="{BDD8B623-B3B0-471A-A31A-7137515B9555}"/>
              </a:ext>
            </a:extLst>
          </p:cNvPr>
          <p:cNvSpPr>
            <a:spLocks noChangeArrowheads="1"/>
          </p:cNvSpPr>
          <p:nvPr/>
        </p:nvSpPr>
        <p:spPr bwMode="auto">
          <a:xfrm>
            <a:off x="6775148" y="3106923"/>
            <a:ext cx="1445267" cy="430887"/>
          </a:xfrm>
          <a:prstGeom prst="rect">
            <a:avLst/>
          </a:prstGeom>
          <a:noFill/>
          <a:ln w="9525">
            <a:noFill/>
            <a:miter lim="800000"/>
            <a:headEnd/>
            <a:tailEnd/>
          </a:ln>
        </p:spPr>
        <p:txBody>
          <a:bodyPr wrap="none" lIns="0" tIns="0" rIns="0" bIns="0">
            <a:spAutoFit/>
          </a:bodyPr>
          <a:lstStyle/>
          <a:p>
            <a:pPr algn="ctr">
              <a:defRPr/>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Cycles</a:t>
            </a:r>
          </a:p>
        </p:txBody>
      </p:sp>
      <p:sp>
        <p:nvSpPr>
          <p:cNvPr id="42" name="Rectangle 18">
            <a:extLst>
              <a:ext uri="{FF2B5EF4-FFF2-40B4-BE49-F238E27FC236}">
                <a16:creationId xmlns:a16="http://schemas.microsoft.com/office/drawing/2014/main" id="{7BE44F3D-EE13-4DDC-B8D0-1C47480D7048}"/>
              </a:ext>
            </a:extLst>
          </p:cNvPr>
          <p:cNvSpPr>
            <a:spLocks noChangeArrowheads="1"/>
          </p:cNvSpPr>
          <p:nvPr/>
        </p:nvSpPr>
        <p:spPr bwMode="auto">
          <a:xfrm>
            <a:off x="3885930" y="3551422"/>
            <a:ext cx="1546642" cy="430887"/>
          </a:xfrm>
          <a:prstGeom prst="rect">
            <a:avLst/>
          </a:prstGeom>
          <a:noFill/>
          <a:ln w="9525">
            <a:noFill/>
            <a:miter lim="800000"/>
            <a:headEnd/>
            <a:tailEnd/>
          </a:ln>
        </p:spPr>
        <p:txBody>
          <a:bodyPr wrap="none" lIns="0" tIns="0" rIns="0" bIns="0">
            <a:spAutoFit/>
          </a:bodyPr>
          <a:lstStyle/>
          <a:p>
            <a:pPr>
              <a:defRPr/>
            </a:pPr>
            <a:r>
              <a:rPr lang="zh-CN" altLang="en-US" b="1" dirty="0">
                <a:latin typeface="Helvetica" pitchFamily="34" charset="0"/>
                <a:ea typeface="宋体" pitchFamily="2" charset="-122"/>
              </a:rPr>
              <a:t> </a:t>
            </a:r>
            <a:r>
              <a:rPr lang="en-US" altLang="zh-CN" sz="2800" dirty="0">
                <a:latin typeface="微软雅黑" panose="020B0503020204020204" pitchFamily="34" charset="-122"/>
                <a:ea typeface="微软雅黑" panose="020B0503020204020204" pitchFamily="34" charset="-122"/>
              </a:rPr>
              <a:t>Program</a:t>
            </a:r>
          </a:p>
        </p:txBody>
      </p:sp>
      <p:sp>
        <p:nvSpPr>
          <p:cNvPr id="43" name="Rectangle 19">
            <a:extLst>
              <a:ext uri="{FF2B5EF4-FFF2-40B4-BE49-F238E27FC236}">
                <a16:creationId xmlns:a16="http://schemas.microsoft.com/office/drawing/2014/main" id="{085610A5-85E8-4EC8-A165-423F9ABBCC2D}"/>
              </a:ext>
            </a:extLst>
          </p:cNvPr>
          <p:cNvSpPr>
            <a:spLocks noChangeArrowheads="1"/>
          </p:cNvSpPr>
          <p:nvPr/>
        </p:nvSpPr>
        <p:spPr bwMode="auto">
          <a:xfrm>
            <a:off x="6818942" y="3538723"/>
            <a:ext cx="1843453" cy="430887"/>
          </a:xfrm>
          <a:prstGeom prst="rect">
            <a:avLst/>
          </a:prstGeom>
          <a:noFill/>
          <a:ln w="9525">
            <a:noFill/>
            <a:miter lim="800000"/>
            <a:headEnd/>
            <a:tailEnd/>
          </a:ln>
        </p:spPr>
        <p:txBody>
          <a:bodyPr wrap="none" lIns="0" tIns="0" rIns="0" bIns="0">
            <a:spAutoFit/>
          </a:bodyPr>
          <a:lstStyle/>
          <a:p>
            <a:pPr algn="ctr">
              <a:defRPr/>
            </a:pPr>
            <a:r>
              <a:rPr lang="en-US" altLang="zh-CN" sz="2800" dirty="0">
                <a:latin typeface="微软雅黑" panose="020B0503020204020204" pitchFamily="34" charset="-122"/>
                <a:ea typeface="微软雅黑" panose="020B0503020204020204" pitchFamily="34" charset="-122"/>
              </a:rPr>
              <a:t>Instruction</a:t>
            </a:r>
          </a:p>
        </p:txBody>
      </p:sp>
      <p:sp>
        <p:nvSpPr>
          <p:cNvPr id="44" name="Rectangle 20">
            <a:extLst>
              <a:ext uri="{FF2B5EF4-FFF2-40B4-BE49-F238E27FC236}">
                <a16:creationId xmlns:a16="http://schemas.microsoft.com/office/drawing/2014/main" id="{2DE6E944-EDFB-4B90-84B4-C3FCA8B69635}"/>
              </a:ext>
            </a:extLst>
          </p:cNvPr>
          <p:cNvSpPr>
            <a:spLocks noChangeArrowheads="1"/>
          </p:cNvSpPr>
          <p:nvPr/>
        </p:nvSpPr>
        <p:spPr bwMode="auto">
          <a:xfrm>
            <a:off x="9754211" y="3133149"/>
            <a:ext cx="841577" cy="430887"/>
          </a:xfrm>
          <a:prstGeom prst="rect">
            <a:avLst/>
          </a:prstGeom>
          <a:noFill/>
          <a:ln w="9525">
            <a:noFill/>
            <a:miter lim="800000"/>
            <a:headEnd/>
            <a:tailEnd/>
          </a:ln>
        </p:spPr>
        <p:txBody>
          <a:bodyPr wrap="none" lIns="0" tIns="0" rIns="0" bIns="0">
            <a:spAutoFit/>
          </a:bodyPr>
          <a:lstStyle/>
          <a:p>
            <a:pPr algn="ctr">
              <a:defRPr/>
            </a:pPr>
            <a:r>
              <a:rPr lang="en-US" altLang="zh-CN" sz="2800" dirty="0">
                <a:latin typeface="微软雅黑" panose="020B0503020204020204" pitchFamily="34" charset="-122"/>
                <a:ea typeface="微软雅黑" panose="020B0503020204020204" pitchFamily="34" charset="-122"/>
              </a:rPr>
              <a:t>Time</a:t>
            </a:r>
          </a:p>
        </p:txBody>
      </p:sp>
      <p:sp>
        <p:nvSpPr>
          <p:cNvPr id="45" name="Rectangle 21">
            <a:extLst>
              <a:ext uri="{FF2B5EF4-FFF2-40B4-BE49-F238E27FC236}">
                <a16:creationId xmlns:a16="http://schemas.microsoft.com/office/drawing/2014/main" id="{1F451E65-4C71-4A6C-BA69-34C07A327B01}"/>
              </a:ext>
            </a:extLst>
          </p:cNvPr>
          <p:cNvSpPr>
            <a:spLocks noChangeArrowheads="1"/>
          </p:cNvSpPr>
          <p:nvPr/>
        </p:nvSpPr>
        <p:spPr bwMode="auto">
          <a:xfrm>
            <a:off x="9753252" y="3552249"/>
            <a:ext cx="908582" cy="430887"/>
          </a:xfrm>
          <a:prstGeom prst="rect">
            <a:avLst/>
          </a:prstGeom>
          <a:noFill/>
          <a:ln w="9525">
            <a:noFill/>
            <a:miter lim="800000"/>
            <a:headEnd/>
            <a:tailEnd/>
          </a:ln>
        </p:spPr>
        <p:txBody>
          <a:bodyPr wrap="none" lIns="0" tIns="0" rIns="0" bIns="0">
            <a:spAutoFit/>
          </a:bodyPr>
          <a:lstStyle/>
          <a:p>
            <a:pPr algn="ctr">
              <a:defRPr/>
            </a:pPr>
            <a:r>
              <a:rPr lang="en-US" altLang="zh-CN" sz="2800" dirty="0">
                <a:latin typeface="微软雅黑" panose="020B0503020204020204" pitchFamily="34" charset="-122"/>
                <a:ea typeface="微软雅黑" panose="020B0503020204020204" pitchFamily="34" charset="-122"/>
              </a:rPr>
              <a:t>Cycle</a:t>
            </a:r>
          </a:p>
        </p:txBody>
      </p:sp>
      <p:sp>
        <p:nvSpPr>
          <p:cNvPr id="46" name="Rectangle 22">
            <a:extLst>
              <a:ext uri="{FF2B5EF4-FFF2-40B4-BE49-F238E27FC236}">
                <a16:creationId xmlns:a16="http://schemas.microsoft.com/office/drawing/2014/main" id="{D21EBDED-EF3F-4ACF-A803-8D496608ECBE}"/>
              </a:ext>
            </a:extLst>
          </p:cNvPr>
          <p:cNvSpPr>
            <a:spLocks noChangeArrowheads="1"/>
          </p:cNvSpPr>
          <p:nvPr/>
        </p:nvSpPr>
        <p:spPr bwMode="auto">
          <a:xfrm>
            <a:off x="3618074" y="4244644"/>
            <a:ext cx="2091919" cy="369332"/>
          </a:xfrm>
          <a:prstGeom prst="rect">
            <a:avLst/>
          </a:prstGeom>
          <a:noFill/>
          <a:ln w="9525">
            <a:noFill/>
            <a:miter lim="800000"/>
            <a:headEnd/>
            <a:tailEnd/>
          </a:ln>
        </p:spPr>
        <p:txBody>
          <a:bodyPr wrap="none" lIns="0" tIns="0" rIns="0" bIns="0">
            <a:spAutoFit/>
          </a:bodyPr>
          <a:lstStyle/>
          <a:p>
            <a:pPr algn="ctr">
              <a:defRPr/>
            </a:pPr>
            <a:r>
              <a:rPr lang="zh-CN" altLang="en-US" b="1" dirty="0">
                <a:latin typeface="Helvetica" pitchFamily="34" charset="0"/>
                <a:ea typeface="宋体" pitchFamily="2" charset="-122"/>
              </a:rPr>
              <a:t> </a:t>
            </a:r>
            <a:r>
              <a:rPr lang="en-US" altLang="zh-CN" sz="2400" dirty="0">
                <a:latin typeface="微软雅黑" panose="020B0503020204020204" pitchFamily="34" charset="-122"/>
                <a:ea typeface="微软雅黑" panose="020B0503020204020204" pitchFamily="34" charset="-122"/>
              </a:rPr>
              <a:t>(code size: </a:t>
            </a:r>
            <a:r>
              <a:rPr lang="en-US" altLang="zh-CN" sz="2400" dirty="0">
                <a:solidFill>
                  <a:srgbClr val="0033CC"/>
                </a:solidFill>
                <a:latin typeface="微软雅黑" panose="020B0503020204020204" pitchFamily="34" charset="-122"/>
                <a:ea typeface="微软雅黑" panose="020B0503020204020204" pitchFamily="34" charset="-122"/>
              </a:rPr>
              <a:t>IC</a:t>
            </a:r>
            <a:r>
              <a:rPr lang="en-US" altLang="zh-CN" sz="2400" dirty="0">
                <a:latin typeface="微软雅黑" panose="020B0503020204020204" pitchFamily="34" charset="-122"/>
                <a:ea typeface="微软雅黑" panose="020B0503020204020204" pitchFamily="34" charset="-122"/>
              </a:rPr>
              <a:t>)</a:t>
            </a:r>
          </a:p>
        </p:txBody>
      </p:sp>
      <p:sp>
        <p:nvSpPr>
          <p:cNvPr id="47" name="Text Box 23">
            <a:extLst>
              <a:ext uri="{FF2B5EF4-FFF2-40B4-BE49-F238E27FC236}">
                <a16:creationId xmlns:a16="http://schemas.microsoft.com/office/drawing/2014/main" id="{6ADF0CD2-2694-41AE-8E51-066CC5995219}"/>
              </a:ext>
            </a:extLst>
          </p:cNvPr>
          <p:cNvSpPr txBox="1">
            <a:spLocks noChangeArrowheads="1"/>
          </p:cNvSpPr>
          <p:nvPr/>
        </p:nvSpPr>
        <p:spPr bwMode="auto">
          <a:xfrm>
            <a:off x="3079729" y="3302000"/>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FF0000"/>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rgbClr val="FF0000"/>
              </a:buClr>
              <a:buChar char="•"/>
              <a:defRPr kumimoji="1" sz="2000">
                <a:solidFill>
                  <a:schemeClr val="tx1"/>
                </a:solidFill>
                <a:latin typeface="Tahoma" panose="020B0604030504040204" pitchFamily="34" charset="0"/>
              </a:defRPr>
            </a:lvl4pPr>
            <a:lvl5pPr marL="2057400" indent="-228600">
              <a:spcBef>
                <a:spcPct val="20000"/>
              </a:spcBef>
              <a:buClr>
                <a:srgbClr val="FF0000"/>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zh-CN" sz="2400" b="1">
                <a:latin typeface="Helvetica" panose="020B0604020202020204" pitchFamily="34" charset="0"/>
                <a:ea typeface="宋体" panose="02010600030101010101" pitchFamily="2" charset="-122"/>
              </a:rPr>
              <a:t>=</a:t>
            </a:r>
          </a:p>
        </p:txBody>
      </p:sp>
      <p:sp>
        <p:nvSpPr>
          <p:cNvPr id="48" name="Text Box 24">
            <a:extLst>
              <a:ext uri="{FF2B5EF4-FFF2-40B4-BE49-F238E27FC236}">
                <a16:creationId xmlns:a16="http://schemas.microsoft.com/office/drawing/2014/main" id="{6B7DE40C-5F61-43F5-BED6-84C204578150}"/>
              </a:ext>
            </a:extLst>
          </p:cNvPr>
          <p:cNvSpPr txBox="1">
            <a:spLocks noChangeArrowheads="1"/>
          </p:cNvSpPr>
          <p:nvPr/>
        </p:nvSpPr>
        <p:spPr bwMode="auto">
          <a:xfrm>
            <a:off x="6028211" y="3295713"/>
            <a:ext cx="4235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FF0000"/>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rgbClr val="FF0000"/>
              </a:buClr>
              <a:buChar char="•"/>
              <a:defRPr kumimoji="1" sz="2000">
                <a:solidFill>
                  <a:schemeClr val="tx1"/>
                </a:solidFill>
                <a:latin typeface="Tahoma" panose="020B0604030504040204" pitchFamily="34" charset="0"/>
              </a:defRPr>
            </a:lvl4pPr>
            <a:lvl5pPr marL="2057400" indent="-228600">
              <a:spcBef>
                <a:spcPct val="20000"/>
              </a:spcBef>
              <a:buClr>
                <a:srgbClr val="FF0000"/>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zh-CN" b="1" dirty="0">
                <a:latin typeface="Helvetica" panose="020B0604020202020204" pitchFamily="34" charset="0"/>
                <a:ea typeface="宋体" panose="02010600030101010101" pitchFamily="2" charset="-122"/>
              </a:rPr>
              <a:t>X</a:t>
            </a:r>
          </a:p>
        </p:txBody>
      </p:sp>
      <p:sp>
        <p:nvSpPr>
          <p:cNvPr id="49" name="Text Box 25">
            <a:extLst>
              <a:ext uri="{FF2B5EF4-FFF2-40B4-BE49-F238E27FC236}">
                <a16:creationId xmlns:a16="http://schemas.microsoft.com/office/drawing/2014/main" id="{9018486A-521C-4844-9CA3-377D958304D1}"/>
              </a:ext>
            </a:extLst>
          </p:cNvPr>
          <p:cNvSpPr txBox="1">
            <a:spLocks noChangeArrowheads="1"/>
          </p:cNvSpPr>
          <p:nvPr/>
        </p:nvSpPr>
        <p:spPr bwMode="auto">
          <a:xfrm>
            <a:off x="8828377" y="3283200"/>
            <a:ext cx="4235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FF0000"/>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rgbClr val="FF0000"/>
              </a:buClr>
              <a:buChar char="•"/>
              <a:defRPr kumimoji="1" sz="2000">
                <a:solidFill>
                  <a:schemeClr val="tx1"/>
                </a:solidFill>
                <a:latin typeface="Tahoma" panose="020B0604030504040204" pitchFamily="34" charset="0"/>
              </a:defRPr>
            </a:lvl4pPr>
            <a:lvl5pPr marL="2057400" indent="-228600">
              <a:spcBef>
                <a:spcPct val="20000"/>
              </a:spcBef>
              <a:buClr>
                <a:srgbClr val="FF0000"/>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zh-CN" b="1" dirty="0">
                <a:latin typeface="Helvetica" panose="020B0604020202020204" pitchFamily="34" charset="0"/>
                <a:ea typeface="宋体" panose="02010600030101010101" pitchFamily="2" charset="-122"/>
              </a:rPr>
              <a:t>X</a:t>
            </a:r>
          </a:p>
        </p:txBody>
      </p:sp>
      <p:sp>
        <p:nvSpPr>
          <p:cNvPr id="50" name="Line 26">
            <a:extLst>
              <a:ext uri="{FF2B5EF4-FFF2-40B4-BE49-F238E27FC236}">
                <a16:creationId xmlns:a16="http://schemas.microsoft.com/office/drawing/2014/main" id="{A0C514E3-E328-4E3F-89C0-A7DDDD2194DA}"/>
              </a:ext>
            </a:extLst>
          </p:cNvPr>
          <p:cNvSpPr>
            <a:spLocks noChangeShapeType="1"/>
          </p:cNvSpPr>
          <p:nvPr/>
        </p:nvSpPr>
        <p:spPr bwMode="auto">
          <a:xfrm>
            <a:off x="3618074" y="3538722"/>
            <a:ext cx="2099284"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 name="Line 27">
            <a:extLst>
              <a:ext uri="{FF2B5EF4-FFF2-40B4-BE49-F238E27FC236}">
                <a16:creationId xmlns:a16="http://schemas.microsoft.com/office/drawing/2014/main" id="{2A2DD1BB-5368-4D68-B6E8-8FA0ECE3F1C7}"/>
              </a:ext>
            </a:extLst>
          </p:cNvPr>
          <p:cNvSpPr>
            <a:spLocks noChangeShapeType="1"/>
          </p:cNvSpPr>
          <p:nvPr/>
        </p:nvSpPr>
        <p:spPr bwMode="auto">
          <a:xfrm>
            <a:off x="6706319" y="3538723"/>
            <a:ext cx="18796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2" name="Line 28">
            <a:extLst>
              <a:ext uri="{FF2B5EF4-FFF2-40B4-BE49-F238E27FC236}">
                <a16:creationId xmlns:a16="http://schemas.microsoft.com/office/drawing/2014/main" id="{54FBD6E5-9275-4B50-8619-A473362E3806}"/>
              </a:ext>
            </a:extLst>
          </p:cNvPr>
          <p:cNvSpPr>
            <a:spLocks noChangeShapeType="1"/>
          </p:cNvSpPr>
          <p:nvPr/>
        </p:nvSpPr>
        <p:spPr bwMode="auto">
          <a:xfrm>
            <a:off x="9504281" y="3526849"/>
            <a:ext cx="13716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3" name="Rectangle 29">
            <a:extLst>
              <a:ext uri="{FF2B5EF4-FFF2-40B4-BE49-F238E27FC236}">
                <a16:creationId xmlns:a16="http://schemas.microsoft.com/office/drawing/2014/main" id="{ADCA2209-28F7-463C-9808-CAAC9930E1D2}"/>
              </a:ext>
            </a:extLst>
          </p:cNvPr>
          <p:cNvSpPr>
            <a:spLocks noChangeArrowheads="1"/>
          </p:cNvSpPr>
          <p:nvPr/>
        </p:nvSpPr>
        <p:spPr bwMode="auto">
          <a:xfrm>
            <a:off x="7270214" y="4244644"/>
            <a:ext cx="751809" cy="369332"/>
          </a:xfrm>
          <a:prstGeom prst="rect">
            <a:avLst/>
          </a:prstGeom>
          <a:noFill/>
          <a:ln w="9525">
            <a:noFill/>
            <a:miter lim="800000"/>
            <a:headEnd/>
            <a:tailEnd/>
          </a:ln>
        </p:spPr>
        <p:txBody>
          <a:bodyPr wrap="none" lIns="0" tIns="0" rIns="0" bIns="0">
            <a:spAutoFit/>
          </a:bodyPr>
          <a:lstStyle/>
          <a:p>
            <a:pPr>
              <a:defRPr/>
            </a:pPr>
            <a:r>
              <a:rPr lang="zh-CN" altLang="en-US" b="1" dirty="0">
                <a:latin typeface="Helvetica" pitchFamily="34" charset="0"/>
                <a:ea typeface="宋体" pitchFamily="2" charset="-122"/>
              </a:rPr>
              <a:t> </a:t>
            </a:r>
            <a:r>
              <a:rPr lang="en-US" altLang="zh-CN" sz="2400" dirty="0">
                <a:latin typeface="微软雅黑" panose="020B0503020204020204" pitchFamily="34" charset="-122"/>
                <a:ea typeface="微软雅黑" panose="020B0503020204020204" pitchFamily="34" charset="-122"/>
              </a:rPr>
              <a:t>(</a:t>
            </a:r>
            <a:r>
              <a:rPr lang="en-US" altLang="zh-CN" sz="2400" dirty="0">
                <a:solidFill>
                  <a:srgbClr val="0033CC"/>
                </a:solidFill>
                <a:latin typeface="微软雅黑" panose="020B0503020204020204" pitchFamily="34" charset="-122"/>
                <a:ea typeface="微软雅黑" panose="020B0503020204020204" pitchFamily="34" charset="-122"/>
              </a:rPr>
              <a:t>CPI</a:t>
            </a:r>
            <a:r>
              <a:rPr lang="en-US" altLang="zh-CN" sz="2400" dirty="0">
                <a:latin typeface="微软雅黑" panose="020B0503020204020204" pitchFamily="34" charset="-122"/>
                <a:ea typeface="微软雅黑" panose="020B0503020204020204" pitchFamily="34" charset="-122"/>
              </a:rPr>
              <a:t>)</a:t>
            </a:r>
          </a:p>
        </p:txBody>
      </p:sp>
      <p:sp>
        <p:nvSpPr>
          <p:cNvPr id="54" name="Rectangle 30">
            <a:extLst>
              <a:ext uri="{FF2B5EF4-FFF2-40B4-BE49-F238E27FC236}">
                <a16:creationId xmlns:a16="http://schemas.microsoft.com/office/drawing/2014/main" id="{31C09E43-CBB6-4D74-A8BA-64A7B276DB01}"/>
              </a:ext>
            </a:extLst>
          </p:cNvPr>
          <p:cNvSpPr>
            <a:spLocks noChangeArrowheads="1"/>
          </p:cNvSpPr>
          <p:nvPr/>
        </p:nvSpPr>
        <p:spPr bwMode="auto">
          <a:xfrm>
            <a:off x="9028082" y="4244644"/>
            <a:ext cx="2293833" cy="369332"/>
          </a:xfrm>
          <a:prstGeom prst="rect">
            <a:avLst/>
          </a:prstGeom>
          <a:noFill/>
          <a:ln w="9525">
            <a:noFill/>
            <a:miter lim="800000"/>
            <a:headEnd/>
            <a:tailEnd/>
          </a:ln>
        </p:spPr>
        <p:txBody>
          <a:bodyPr wrap="none" lIns="0" tIns="0" rIns="0" bIns="0">
            <a:spAutoFit/>
          </a:bodyPr>
          <a:lstStyle/>
          <a:p>
            <a:pPr>
              <a:defRPr/>
            </a:pPr>
            <a:r>
              <a:rPr lang="zh-CN" altLang="en-US" b="1" dirty="0">
                <a:latin typeface="Helvetica" pitchFamily="34" charset="0"/>
                <a:ea typeface="宋体" pitchFamily="2" charset="-122"/>
              </a:rPr>
              <a:t> </a:t>
            </a:r>
            <a:r>
              <a:rPr lang="en-US" altLang="zh-CN" sz="2400" dirty="0">
                <a:latin typeface="微软雅黑" panose="020B0503020204020204" pitchFamily="34" charset="-122"/>
                <a:ea typeface="微软雅黑" panose="020B0503020204020204" pitchFamily="34" charset="-122"/>
              </a:rPr>
              <a:t>(cycle time: </a:t>
            </a:r>
            <a:r>
              <a:rPr lang="en-US" altLang="zh-CN" sz="2400" dirty="0">
                <a:solidFill>
                  <a:srgbClr val="0033CC"/>
                </a:solidFill>
                <a:latin typeface="微软雅黑" panose="020B0503020204020204" pitchFamily="34" charset="-122"/>
                <a:ea typeface="微软雅黑" panose="020B0503020204020204" pitchFamily="34" charset="-122"/>
              </a:rPr>
              <a:t>CT</a:t>
            </a:r>
            <a:r>
              <a:rPr lang="en-US" altLang="zh-CN"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08805413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linds(horizontal)">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blinds(horizontal)">
                                      <p:cBhvr>
                                        <p:cTn id="12" dur="500"/>
                                        <p:tgtEl>
                                          <p:spTgt spid="3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blinds(horizontal)">
                                      <p:cBhvr>
                                        <p:cTn id="15" dur="500"/>
                                        <p:tgtEl>
                                          <p:spTgt spid="3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blinds(horizontal)">
                                      <p:cBhvr>
                                        <p:cTn id="18" dur="500"/>
                                        <p:tgtEl>
                                          <p:spTgt spid="4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blinds(horizontal)">
                                      <p:cBhvr>
                                        <p:cTn id="21" dur="500"/>
                                        <p:tgtEl>
                                          <p:spTgt spid="46"/>
                                        </p:tgtEl>
                                      </p:cBhvr>
                                    </p:animEffect>
                                  </p:childTnLst>
                                </p:cTn>
                              </p:par>
                              <p:par>
                                <p:cTn id="22" presetID="3" presetClass="entr" presetSubtype="10" fill="hold"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blinds(horizontal)">
                                      <p:cBhvr>
                                        <p:cTn id="24" dur="500"/>
                                        <p:tgtEl>
                                          <p:spTgt spid="5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blinds(horizontal)">
                                      <p:cBhvr>
                                        <p:cTn id="29" dur="500"/>
                                        <p:tgtEl>
                                          <p:spTgt spid="37"/>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blinds(horizontal)">
                                      <p:cBhvr>
                                        <p:cTn id="32" dur="500"/>
                                        <p:tgtEl>
                                          <p:spTgt spid="41"/>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blinds(horizontal)">
                                      <p:cBhvr>
                                        <p:cTn id="35" dur="500"/>
                                        <p:tgtEl>
                                          <p:spTgt spid="43"/>
                                        </p:tgtEl>
                                      </p:cBhvr>
                                    </p:animEffect>
                                  </p:childTnLst>
                                </p:cTn>
                              </p:par>
                              <p:par>
                                <p:cTn id="36" presetID="3" presetClass="entr" presetSubtype="10" fill="hold" nodeType="with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blinds(horizontal)">
                                      <p:cBhvr>
                                        <p:cTn id="38" dur="500"/>
                                        <p:tgtEl>
                                          <p:spTgt spid="51"/>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blinds(horizontal)">
                                      <p:cBhvr>
                                        <p:cTn id="41" dur="500"/>
                                        <p:tgtEl>
                                          <p:spTgt spid="53"/>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blinds(horizontal)">
                                      <p:cBhvr>
                                        <p:cTn id="46" dur="500"/>
                                        <p:tgtEl>
                                          <p:spTgt spid="36"/>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blinds(horizontal)">
                                      <p:cBhvr>
                                        <p:cTn id="49" dur="500"/>
                                        <p:tgtEl>
                                          <p:spTgt spid="44"/>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blinds(horizontal)">
                                      <p:cBhvr>
                                        <p:cTn id="52" dur="500"/>
                                        <p:tgtEl>
                                          <p:spTgt spid="45"/>
                                        </p:tgtEl>
                                      </p:cBhvr>
                                    </p:animEffect>
                                  </p:childTnLst>
                                </p:cTn>
                              </p:par>
                              <p:par>
                                <p:cTn id="53" presetID="3" presetClass="entr" presetSubtype="1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blinds(horizontal)">
                                      <p:cBhvr>
                                        <p:cTn id="55" dur="500"/>
                                        <p:tgtEl>
                                          <p:spTgt spid="52"/>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blinds(horizontal)">
                                      <p:cBhvr>
                                        <p:cTn id="58" dur="500"/>
                                        <p:tgtEl>
                                          <p:spTgt spid="54"/>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blinds(horizontal)">
                                      <p:cBhvr>
                                        <p:cTn id="63" dur="500"/>
                                        <p:tgtEl>
                                          <p:spTgt spid="48"/>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blinds(horizontal)">
                                      <p:cBhvr>
                                        <p:cTn id="6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p:bldP spid="41" grpId="0"/>
      <p:bldP spid="42" grpId="0"/>
      <p:bldP spid="43" grpId="0"/>
      <p:bldP spid="44" grpId="0"/>
      <p:bldP spid="45" grpId="0"/>
      <p:bldP spid="46" grpId="0"/>
      <p:bldP spid="47" grpId="0"/>
      <p:bldP spid="48" grpId="0"/>
      <p:bldP spid="49" grpId="0"/>
      <p:bldP spid="53" grpId="0"/>
      <p:bldP spid="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877377" cy="706448"/>
            <a:chOff x="635243" y="278221"/>
            <a:chExt cx="3877377" cy="706447"/>
          </a:xfrm>
        </p:grpSpPr>
        <p:sp>
          <p:nvSpPr>
            <p:cNvPr id="21" name="矩形 20">
              <a:extLst>
                <a:ext uri="{FF2B5EF4-FFF2-40B4-BE49-F238E27FC236}">
                  <a16:creationId xmlns:a16="http://schemas.microsoft.com/office/drawing/2014/main" id="{8297BC28-DD3C-44C3-A8BA-1F5DFEE9D689}"/>
                </a:ext>
              </a:extLst>
            </p:cNvPr>
            <p:cNvSpPr/>
            <p:nvPr/>
          </p:nvSpPr>
          <p:spPr>
            <a:xfrm>
              <a:off x="635243" y="665013"/>
              <a:ext cx="3877377" cy="319655"/>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Formula of CPU Performance</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442592"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CPU</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性能公式</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矩形 1">
            <a:extLst>
              <a:ext uri="{FF2B5EF4-FFF2-40B4-BE49-F238E27FC236}">
                <a16:creationId xmlns:a16="http://schemas.microsoft.com/office/drawing/2014/main" id="{E2D547F9-3415-48D6-91D0-5E82743E5D62}"/>
              </a:ext>
            </a:extLst>
          </p:cNvPr>
          <p:cNvSpPr/>
          <p:nvPr/>
        </p:nvSpPr>
        <p:spPr>
          <a:xfrm>
            <a:off x="1056904" y="1292565"/>
            <a:ext cx="10070275" cy="4478983"/>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spcAft>
                <a:spcPts val="600"/>
              </a:spcAft>
              <a:buClr>
                <a:srgbClr val="FF0066"/>
              </a:buClr>
              <a:buFont typeface="Wingdings" panose="05000000000000000000" pitchFamily="2" charset="2"/>
              <a:buChar char="p"/>
            </a:pPr>
            <a:r>
              <a:rPr lang="en-US" altLang="zh-CN" sz="2800" dirty="0">
                <a:solidFill>
                  <a:srgbClr val="0066FF"/>
                </a:solidFill>
                <a:latin typeface="微软雅黑" panose="020B0503020204020204" pitchFamily="34" charset="-122"/>
                <a:ea typeface="微软雅黑" panose="020B0503020204020204" pitchFamily="34" charset="-122"/>
                <a:cs typeface="+mn-ea"/>
                <a:sym typeface="+mn-lt"/>
              </a:rPr>
              <a:t>IC</a:t>
            </a:r>
            <a:r>
              <a:rPr lang="en-US" altLang="zh-CN" sz="2800" dirty="0">
                <a:latin typeface="微软雅黑" panose="020B0503020204020204" pitchFamily="34" charset="-122"/>
                <a:ea typeface="微软雅黑" panose="020B0503020204020204" pitchFamily="34" charset="-122"/>
                <a:cs typeface="+mn-ea"/>
                <a:sym typeface="+mn-lt"/>
              </a:rPr>
              <a:t> (Instruction Count) </a:t>
            </a:r>
            <a:r>
              <a:rPr lang="zh-CN" altLang="en-US" sz="2800" dirty="0">
                <a:latin typeface="微软雅黑" panose="020B0503020204020204" pitchFamily="34" charset="-122"/>
                <a:ea typeface="微软雅黑" panose="020B0503020204020204" pitchFamily="34" charset="-122"/>
                <a:cs typeface="+mn-ea"/>
                <a:sym typeface="+mn-lt"/>
              </a:rPr>
              <a:t>指令数目</a:t>
            </a:r>
          </a:p>
          <a:p>
            <a:pPr marL="914400" lvl="1" indent="-457200" algn="just">
              <a:lnSpc>
                <a:spcPct val="150000"/>
              </a:lnSpc>
              <a:spcBef>
                <a:spcPts val="600"/>
              </a:spcBef>
              <a:spcAft>
                <a:spcPts val="600"/>
              </a:spcAft>
              <a:buClr>
                <a:srgbClr val="FF0066"/>
              </a:buCl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cs typeface="+mn-ea"/>
                <a:sym typeface="+mn-lt"/>
              </a:rPr>
              <a:t>指令数目指被</a:t>
            </a:r>
            <a:r>
              <a:rPr lang="en-US" altLang="zh-CN" sz="2400" dirty="0">
                <a:latin typeface="微软雅黑" panose="020B0503020204020204" pitchFamily="34" charset="-122"/>
                <a:ea typeface="微软雅黑" panose="020B0503020204020204" pitchFamily="34" charset="-122"/>
                <a:cs typeface="+mn-ea"/>
                <a:sym typeface="+mn-lt"/>
              </a:rPr>
              <a:t>CPU</a:t>
            </a:r>
            <a:r>
              <a:rPr lang="zh-CN" altLang="en-US" sz="2400" dirty="0">
                <a:latin typeface="微软雅黑" panose="020B0503020204020204" pitchFamily="34" charset="-122"/>
                <a:ea typeface="微软雅黑" panose="020B0503020204020204" pitchFamily="34" charset="-122"/>
                <a:cs typeface="+mn-ea"/>
                <a:sym typeface="+mn-lt"/>
              </a:rPr>
              <a:t>执行的指令数目，而不是静态程序大小</a:t>
            </a:r>
            <a:endParaRPr lang="en-US" altLang="zh-CN" sz="2400" dirty="0">
              <a:latin typeface="微软雅黑" panose="020B0503020204020204" pitchFamily="34" charset="-122"/>
              <a:ea typeface="微软雅黑" panose="020B0503020204020204" pitchFamily="34" charset="-122"/>
              <a:cs typeface="+mn-ea"/>
              <a:sym typeface="+mn-lt"/>
            </a:endParaRPr>
          </a:p>
          <a:p>
            <a:pPr marL="914400" lvl="1" indent="-457200" algn="just">
              <a:lnSpc>
                <a:spcPct val="150000"/>
              </a:lnSpc>
              <a:spcBef>
                <a:spcPts val="600"/>
              </a:spcBef>
              <a:spcAft>
                <a:spcPts val="600"/>
              </a:spcAft>
              <a:buClr>
                <a:srgbClr val="FF0066"/>
              </a:buClr>
              <a:buFont typeface="Wingdings" panose="05000000000000000000" pitchFamily="2" charset="2"/>
              <a:buChar char="Ø"/>
            </a:pPr>
            <a:endParaRPr lang="zh-CN" altLang="en-US" sz="24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en-US" altLang="zh-CN" sz="2800" dirty="0">
                <a:solidFill>
                  <a:srgbClr val="0066FF"/>
                </a:solidFill>
                <a:latin typeface="微软雅黑" panose="020B0503020204020204" pitchFamily="34" charset="-122"/>
                <a:ea typeface="微软雅黑" panose="020B0503020204020204" pitchFamily="34" charset="-122"/>
                <a:cs typeface="+mn-ea"/>
                <a:sym typeface="+mn-lt"/>
              </a:rPr>
              <a:t>CPI</a:t>
            </a:r>
            <a:r>
              <a:rPr lang="en-US" altLang="zh-CN" sz="2800" dirty="0">
                <a:latin typeface="微软雅黑" panose="020B0503020204020204" pitchFamily="34" charset="-122"/>
                <a:ea typeface="微软雅黑" panose="020B0503020204020204" pitchFamily="34" charset="-122"/>
                <a:cs typeface="+mn-ea"/>
                <a:sym typeface="+mn-lt"/>
              </a:rPr>
              <a:t> (Clock Cycles per Instruction) </a:t>
            </a:r>
            <a:r>
              <a:rPr lang="zh-CN" altLang="en-US" sz="2800" dirty="0">
                <a:latin typeface="微软雅黑" panose="020B0503020204020204" pitchFamily="34" charset="-122"/>
                <a:ea typeface="微软雅黑" panose="020B0503020204020204" pitchFamily="34" charset="-122"/>
                <a:cs typeface="+mn-ea"/>
                <a:sym typeface="+mn-lt"/>
              </a:rPr>
              <a:t>每条指令的时钟周期数</a:t>
            </a:r>
            <a:endParaRPr lang="en-US" altLang="zh-CN" sz="28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endParaRPr lang="en-US" altLang="zh-CN" sz="28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en-US" altLang="zh-CN" sz="2800" dirty="0">
                <a:solidFill>
                  <a:srgbClr val="0066FF"/>
                </a:solidFill>
                <a:latin typeface="微软雅黑" panose="020B0503020204020204" pitchFamily="34" charset="-122"/>
                <a:ea typeface="微软雅黑" panose="020B0503020204020204" pitchFamily="34" charset="-122"/>
                <a:cs typeface="+mn-ea"/>
                <a:sym typeface="+mn-lt"/>
              </a:rPr>
              <a:t>CT</a:t>
            </a:r>
            <a:r>
              <a:rPr lang="en-US" altLang="zh-CN" sz="2800" dirty="0">
                <a:latin typeface="微软雅黑" panose="020B0503020204020204" pitchFamily="34" charset="-122"/>
                <a:ea typeface="微软雅黑" panose="020B0503020204020204" pitchFamily="34" charset="-122"/>
                <a:cs typeface="+mn-ea"/>
                <a:sym typeface="+mn-lt"/>
              </a:rPr>
              <a:t> (Clock Cycle Time) </a:t>
            </a:r>
            <a:r>
              <a:rPr lang="zh-CN" altLang="en-US" sz="2800" dirty="0">
                <a:latin typeface="微软雅黑" panose="020B0503020204020204" pitchFamily="34" charset="-122"/>
                <a:ea typeface="微软雅黑" panose="020B0503020204020204" pitchFamily="34" charset="-122"/>
                <a:cs typeface="+mn-ea"/>
                <a:sym typeface="+mn-lt"/>
              </a:rPr>
              <a:t>时钟周期</a:t>
            </a:r>
          </a:p>
        </p:txBody>
      </p:sp>
    </p:spTree>
    <p:extLst>
      <p:ext uri="{BB962C8B-B14F-4D97-AF65-F5344CB8AC3E}">
        <p14:creationId xmlns:p14="http://schemas.microsoft.com/office/powerpoint/2010/main" val="328422645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877377" cy="706448"/>
            <a:chOff x="635243" y="278221"/>
            <a:chExt cx="3877377" cy="706447"/>
          </a:xfrm>
        </p:grpSpPr>
        <p:sp>
          <p:nvSpPr>
            <p:cNvPr id="21" name="矩形 20">
              <a:extLst>
                <a:ext uri="{FF2B5EF4-FFF2-40B4-BE49-F238E27FC236}">
                  <a16:creationId xmlns:a16="http://schemas.microsoft.com/office/drawing/2014/main" id="{8297BC28-DD3C-44C3-A8BA-1F5DFEE9D689}"/>
                </a:ext>
              </a:extLst>
            </p:cNvPr>
            <p:cNvSpPr/>
            <p:nvPr/>
          </p:nvSpPr>
          <p:spPr>
            <a:xfrm>
              <a:off x="635243" y="665013"/>
              <a:ext cx="3877377" cy="319655"/>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Formula of CPU Performance</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442592"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CPU</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性能公式</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矩形 1">
            <a:extLst>
              <a:ext uri="{FF2B5EF4-FFF2-40B4-BE49-F238E27FC236}">
                <a16:creationId xmlns:a16="http://schemas.microsoft.com/office/drawing/2014/main" id="{E2D547F9-3415-48D6-91D0-5E82743E5D62}"/>
              </a:ext>
            </a:extLst>
          </p:cNvPr>
          <p:cNvSpPr/>
          <p:nvPr/>
        </p:nvSpPr>
        <p:spPr>
          <a:xfrm>
            <a:off x="1056904" y="1292565"/>
            <a:ext cx="10070275" cy="5186869"/>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spcAft>
                <a:spcPts val="600"/>
              </a:spcAft>
              <a:buClr>
                <a:srgbClr val="FF0066"/>
              </a:buClr>
              <a:buFont typeface="Wingdings" panose="05000000000000000000" pitchFamily="2" charset="2"/>
              <a:buChar char="p"/>
            </a:pPr>
            <a:r>
              <a:rPr lang="en-US" altLang="zh-CN" sz="2800" dirty="0">
                <a:latin typeface="微软雅黑" panose="020B0503020204020204" pitchFamily="34" charset="-122"/>
                <a:ea typeface="微软雅黑" panose="020B0503020204020204" pitchFamily="34" charset="-122"/>
                <a:cs typeface="+mn-ea"/>
                <a:sym typeface="+mn-lt"/>
              </a:rPr>
              <a:t>CPI</a:t>
            </a:r>
            <a:r>
              <a:rPr lang="zh-CN" altLang="en-US" sz="2800" dirty="0">
                <a:latin typeface="微软雅黑" panose="020B0503020204020204" pitchFamily="34" charset="-122"/>
                <a:ea typeface="微软雅黑" panose="020B0503020204020204" pitchFamily="34" charset="-122"/>
                <a:cs typeface="+mn-ea"/>
                <a:sym typeface="+mn-lt"/>
              </a:rPr>
              <a:t>是一个特定值还是平均值？</a:t>
            </a:r>
            <a:endParaRPr lang="zh-CN" altLang="en-US" sz="24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en-US" altLang="zh-CN" sz="2800" dirty="0">
                <a:latin typeface="微软雅黑" panose="020B0503020204020204" pitchFamily="34" charset="-122"/>
                <a:ea typeface="微软雅黑" panose="020B0503020204020204" pitchFamily="34" charset="-122"/>
                <a:cs typeface="+mn-ea"/>
                <a:sym typeface="+mn-lt"/>
              </a:rPr>
              <a:t>CPI = </a:t>
            </a:r>
          </a:p>
          <a:p>
            <a:pPr marL="914400" lvl="1" indent="-457200" algn="just">
              <a:lnSpc>
                <a:spcPct val="150000"/>
              </a:lnSpc>
              <a:spcBef>
                <a:spcPts val="600"/>
              </a:spcBef>
              <a:spcAft>
                <a:spcPts val="600"/>
              </a:spcAft>
              <a:buClr>
                <a:srgbClr val="FF0066"/>
              </a:buCl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cs typeface="+mn-ea"/>
                <a:sym typeface="+mn-lt"/>
              </a:rPr>
              <a:t>n</a:t>
            </a:r>
            <a:r>
              <a:rPr lang="zh-CN" altLang="en-US" sz="2400" dirty="0">
                <a:latin typeface="微软雅黑" panose="020B0503020204020204" pitchFamily="34" charset="-122"/>
                <a:ea typeface="微软雅黑" panose="020B0503020204020204" pitchFamily="34" charset="-122"/>
                <a:cs typeface="+mn-ea"/>
                <a:sym typeface="+mn-lt"/>
              </a:rPr>
              <a:t>：某一个程序中指令的种类数目</a:t>
            </a:r>
            <a:endParaRPr lang="en-US" altLang="zh-CN" sz="2400" dirty="0">
              <a:latin typeface="微软雅黑" panose="020B0503020204020204" pitchFamily="34" charset="-122"/>
              <a:ea typeface="微软雅黑" panose="020B0503020204020204" pitchFamily="34" charset="-122"/>
              <a:cs typeface="+mn-ea"/>
              <a:sym typeface="+mn-lt"/>
            </a:endParaRPr>
          </a:p>
          <a:p>
            <a:pPr marL="914400" lvl="1" indent="-457200" algn="just">
              <a:lnSpc>
                <a:spcPct val="150000"/>
              </a:lnSpc>
              <a:spcBef>
                <a:spcPts val="600"/>
              </a:spcBef>
              <a:spcAft>
                <a:spcPts val="600"/>
              </a:spcAft>
              <a:buClr>
                <a:srgbClr val="FF0066"/>
              </a:buClr>
              <a:buFont typeface="Wingdings" panose="05000000000000000000" pitchFamily="2" charset="2"/>
              <a:buChar char="Ø"/>
            </a:pPr>
            <a:r>
              <a:rPr lang="en-US" altLang="zh-CN" sz="2400" i="1" dirty="0">
                <a:latin typeface="微软雅黑" panose="020B0503020204020204" pitchFamily="34" charset="-122"/>
                <a:ea typeface="微软雅黑" panose="020B0503020204020204" pitchFamily="34" charset="-122"/>
                <a:cs typeface="+mn-ea"/>
                <a:sym typeface="+mn-lt"/>
              </a:rPr>
              <a:t>CPI</a:t>
            </a:r>
            <a:r>
              <a:rPr lang="en-US" altLang="zh-CN" sz="2400" i="1" baseline="-25000" dirty="0">
                <a:latin typeface="微软雅黑" panose="020B0503020204020204" pitchFamily="34" charset="-122"/>
                <a:ea typeface="微软雅黑" panose="020B0503020204020204" pitchFamily="34" charset="-122"/>
                <a:cs typeface="+mn-ea"/>
                <a:sym typeface="+mn-lt"/>
              </a:rPr>
              <a:t>i</a:t>
            </a:r>
            <a:r>
              <a:rPr lang="zh-CN" altLang="en-US" sz="2400" dirty="0">
                <a:latin typeface="微软雅黑" panose="020B0503020204020204" pitchFamily="34" charset="-122"/>
                <a:ea typeface="微软雅黑" panose="020B0503020204020204" pitchFamily="34" charset="-122"/>
                <a:cs typeface="+mn-ea"/>
                <a:sym typeface="+mn-lt"/>
              </a:rPr>
              <a:t>：指令</a:t>
            </a:r>
            <a:r>
              <a:rPr lang="en-US" altLang="zh-CN" sz="2400" dirty="0" err="1">
                <a:latin typeface="微软雅黑" panose="020B0503020204020204" pitchFamily="34" charset="-122"/>
                <a:ea typeface="微软雅黑" panose="020B0503020204020204" pitchFamily="34" charset="-122"/>
                <a:cs typeface="+mn-ea"/>
                <a:sym typeface="+mn-lt"/>
              </a:rPr>
              <a:t>i</a:t>
            </a:r>
            <a:r>
              <a:rPr lang="zh-CN" altLang="en-US" sz="2400" dirty="0">
                <a:latin typeface="微软雅黑" panose="020B0503020204020204" pitchFamily="34" charset="-122"/>
                <a:ea typeface="微软雅黑" panose="020B0503020204020204" pitchFamily="34" charset="-122"/>
                <a:cs typeface="+mn-ea"/>
                <a:sym typeface="+mn-lt"/>
              </a:rPr>
              <a:t>的</a:t>
            </a:r>
            <a:r>
              <a:rPr lang="en-US" altLang="zh-CN" sz="2400" dirty="0">
                <a:latin typeface="微软雅黑" panose="020B0503020204020204" pitchFamily="34" charset="-122"/>
                <a:ea typeface="微软雅黑" panose="020B0503020204020204" pitchFamily="34" charset="-122"/>
                <a:cs typeface="+mn-ea"/>
                <a:sym typeface="+mn-lt"/>
              </a:rPr>
              <a:t>CPI</a:t>
            </a:r>
          </a:p>
          <a:p>
            <a:pPr marL="914400" lvl="1" indent="-457200" algn="just">
              <a:lnSpc>
                <a:spcPct val="150000"/>
              </a:lnSpc>
              <a:spcBef>
                <a:spcPts val="600"/>
              </a:spcBef>
              <a:spcAft>
                <a:spcPts val="600"/>
              </a:spcAft>
              <a:buClr>
                <a:srgbClr val="FF0066"/>
              </a:buClr>
              <a:buFont typeface="Wingdings" panose="05000000000000000000" pitchFamily="2" charset="2"/>
              <a:buChar char="Ø"/>
            </a:pPr>
            <a:r>
              <a:rPr lang="en-US" altLang="zh-CN" sz="2400" i="1" dirty="0">
                <a:latin typeface="微软雅黑" panose="020B0503020204020204" pitchFamily="34" charset="-122"/>
                <a:ea typeface="微软雅黑" panose="020B0503020204020204" pitchFamily="34" charset="-122"/>
                <a:cs typeface="+mn-ea"/>
                <a:sym typeface="+mn-lt"/>
              </a:rPr>
              <a:t>f</a:t>
            </a:r>
            <a:r>
              <a:rPr lang="en-US" altLang="zh-CN" sz="2400" i="1" baseline="-25000" dirty="0">
                <a:latin typeface="微软雅黑" panose="020B0503020204020204" pitchFamily="34" charset="-122"/>
                <a:ea typeface="微软雅黑" panose="020B0503020204020204" pitchFamily="34" charset="-122"/>
                <a:cs typeface="+mn-ea"/>
                <a:sym typeface="+mn-lt"/>
              </a:rPr>
              <a:t>i</a:t>
            </a:r>
            <a:r>
              <a:rPr lang="zh-CN" altLang="en-US" sz="2400" dirty="0">
                <a:latin typeface="微软雅黑" panose="020B0503020204020204" pitchFamily="34" charset="-122"/>
                <a:ea typeface="微软雅黑" panose="020B0503020204020204" pitchFamily="34" charset="-122"/>
                <a:cs typeface="+mn-ea"/>
                <a:sym typeface="+mn-lt"/>
              </a:rPr>
              <a:t>：指令</a:t>
            </a:r>
            <a:r>
              <a:rPr lang="en-US" altLang="zh-CN" sz="2400" dirty="0" err="1">
                <a:latin typeface="微软雅黑" panose="020B0503020204020204" pitchFamily="34" charset="-122"/>
                <a:ea typeface="微软雅黑" panose="020B0503020204020204" pitchFamily="34" charset="-122"/>
                <a:cs typeface="+mn-ea"/>
                <a:sym typeface="+mn-lt"/>
              </a:rPr>
              <a:t>i</a:t>
            </a:r>
            <a:r>
              <a:rPr lang="zh-CN" altLang="en-US" sz="2400" dirty="0">
                <a:latin typeface="微软雅黑" panose="020B0503020204020204" pitchFamily="34" charset="-122"/>
                <a:ea typeface="微软雅黑" panose="020B0503020204020204" pitchFamily="34" charset="-122"/>
                <a:cs typeface="+mn-ea"/>
                <a:sym typeface="+mn-lt"/>
              </a:rPr>
              <a:t>在程序中出现的频度</a:t>
            </a:r>
            <a:endParaRPr lang="en-US" altLang="zh-CN" sz="24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对于单发射</a:t>
            </a:r>
            <a:r>
              <a:rPr lang="en-US" altLang="zh-CN" sz="2800" dirty="0">
                <a:latin typeface="微软雅黑" panose="020B0503020204020204" pitchFamily="34" charset="-122"/>
                <a:ea typeface="微软雅黑" panose="020B0503020204020204" pitchFamily="34" charset="-122"/>
                <a:cs typeface="+mn-ea"/>
                <a:sym typeface="+mn-lt"/>
              </a:rPr>
              <a:t>CPU</a:t>
            </a:r>
            <a:r>
              <a:rPr lang="zh-CN" altLang="en-US" sz="2800" dirty="0">
                <a:latin typeface="微软雅黑" panose="020B0503020204020204" pitchFamily="34" charset="-122"/>
                <a:ea typeface="微软雅黑" panose="020B0503020204020204" pitchFamily="34" charset="-122"/>
                <a:cs typeface="+mn-ea"/>
                <a:sym typeface="+mn-lt"/>
              </a:rPr>
              <a:t>，</a:t>
            </a:r>
            <a:r>
              <a:rPr lang="en-US" altLang="zh-CN" sz="2800" dirty="0">
                <a:latin typeface="微软雅黑" panose="020B0503020204020204" pitchFamily="34" charset="-122"/>
                <a:ea typeface="微软雅黑" panose="020B0503020204020204" pitchFamily="34" charset="-122"/>
                <a:cs typeface="+mn-ea"/>
                <a:sym typeface="+mn-lt"/>
              </a:rPr>
              <a:t>CPI</a:t>
            </a:r>
            <a:r>
              <a:rPr lang="zh-CN" altLang="en-US" sz="2800" dirty="0">
                <a:latin typeface="微软雅黑" panose="020B0503020204020204" pitchFamily="34" charset="-122"/>
                <a:ea typeface="微软雅黑" panose="020B0503020204020204" pitchFamily="34" charset="-122"/>
                <a:cs typeface="+mn-ea"/>
                <a:sym typeface="+mn-lt"/>
              </a:rPr>
              <a:t>一定不小于“</a:t>
            </a:r>
            <a:r>
              <a:rPr lang="en-US" altLang="zh-CN" sz="2800" dirty="0">
                <a:latin typeface="微软雅黑" panose="020B0503020204020204" pitchFamily="34" charset="-122"/>
                <a:ea typeface="微软雅黑" panose="020B0503020204020204" pitchFamily="34" charset="-122"/>
                <a:cs typeface="+mn-ea"/>
                <a:sym typeface="+mn-lt"/>
              </a:rPr>
              <a:t>1</a:t>
            </a:r>
            <a:r>
              <a:rPr lang="zh-CN" altLang="en-US" sz="2800" dirty="0">
                <a:latin typeface="微软雅黑" panose="020B0503020204020204" pitchFamily="34" charset="-122"/>
                <a:ea typeface="微软雅黑" panose="020B0503020204020204" pitchFamily="34" charset="-122"/>
                <a:cs typeface="+mn-ea"/>
                <a:sym typeface="+mn-lt"/>
              </a:rPr>
              <a:t>”</a:t>
            </a:r>
            <a:endParaRPr lang="en-US" altLang="zh-CN" sz="28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多发射</a:t>
            </a:r>
            <a:r>
              <a:rPr lang="en-US" altLang="zh-CN" sz="2800" dirty="0">
                <a:latin typeface="微软雅黑" panose="020B0503020204020204" pitchFamily="34" charset="-122"/>
                <a:ea typeface="微软雅黑" panose="020B0503020204020204" pitchFamily="34" charset="-122"/>
                <a:cs typeface="+mn-ea"/>
                <a:sym typeface="+mn-lt"/>
              </a:rPr>
              <a:t>CPU</a:t>
            </a:r>
            <a:r>
              <a:rPr lang="zh-CN" altLang="en-US" sz="2800" dirty="0">
                <a:latin typeface="微软雅黑" panose="020B0503020204020204" pitchFamily="34" charset="-122"/>
                <a:ea typeface="微软雅黑" panose="020B0503020204020204" pitchFamily="34" charset="-122"/>
                <a:cs typeface="+mn-ea"/>
                <a:sym typeface="+mn-lt"/>
              </a:rPr>
              <a:t>通常使用</a:t>
            </a:r>
            <a:r>
              <a:rPr lang="en-US" altLang="zh-CN" sz="2800" dirty="0">
                <a:latin typeface="微软雅黑" panose="020B0503020204020204" pitchFamily="34" charset="-122"/>
                <a:ea typeface="微软雅黑" panose="020B0503020204020204" pitchFamily="34" charset="-122"/>
                <a:cs typeface="+mn-ea"/>
                <a:sym typeface="+mn-lt"/>
              </a:rPr>
              <a:t>IPC</a:t>
            </a:r>
            <a:r>
              <a:rPr lang="zh-CN" altLang="en-US" sz="2800" dirty="0">
                <a:latin typeface="微软雅黑" panose="020B0503020204020204" pitchFamily="34" charset="-122"/>
                <a:ea typeface="微软雅黑" panose="020B0503020204020204" pitchFamily="34" charset="-122"/>
                <a:cs typeface="+mn-ea"/>
                <a:sym typeface="+mn-lt"/>
              </a:rPr>
              <a:t>（</a:t>
            </a:r>
            <a:r>
              <a:rPr lang="en-US" altLang="zh-CN" sz="2800" dirty="0">
                <a:latin typeface="微软雅黑" panose="020B0503020204020204" pitchFamily="34" charset="-122"/>
                <a:ea typeface="微软雅黑" panose="020B0503020204020204" pitchFamily="34" charset="-122"/>
                <a:cs typeface="+mn-ea"/>
                <a:sym typeface="+mn-lt"/>
              </a:rPr>
              <a:t>1/CPI</a:t>
            </a:r>
            <a:r>
              <a:rPr lang="zh-CN" altLang="en-US" sz="2800" dirty="0">
                <a:latin typeface="微软雅黑" panose="020B0503020204020204" pitchFamily="34" charset="-122"/>
                <a:ea typeface="微软雅黑" panose="020B0503020204020204" pitchFamily="34" charset="-122"/>
                <a:cs typeface="+mn-ea"/>
                <a:sym typeface="+mn-lt"/>
              </a:rPr>
              <a:t>）来度量处理器的性能</a:t>
            </a:r>
          </a:p>
        </p:txBody>
      </p:sp>
      <p:graphicFrame>
        <p:nvGraphicFramePr>
          <p:cNvPr id="7" name="Object 3">
            <a:extLst>
              <a:ext uri="{FF2B5EF4-FFF2-40B4-BE49-F238E27FC236}">
                <a16:creationId xmlns:a16="http://schemas.microsoft.com/office/drawing/2014/main" id="{FB0E7D22-9536-4DD3-8FB2-F2EC961A5BB6}"/>
              </a:ext>
            </a:extLst>
          </p:cNvPr>
          <p:cNvGraphicFramePr>
            <a:graphicFrameLocks noChangeAspect="1"/>
          </p:cNvGraphicFramePr>
          <p:nvPr>
            <p:extLst>
              <p:ext uri="{D42A27DB-BD31-4B8C-83A1-F6EECF244321}">
                <p14:modId xmlns:p14="http://schemas.microsoft.com/office/powerpoint/2010/main" val="1455737926"/>
              </p:ext>
            </p:extLst>
          </p:nvPr>
        </p:nvGraphicFramePr>
        <p:xfrm>
          <a:off x="2418782" y="1944110"/>
          <a:ext cx="2187575" cy="1039812"/>
        </p:xfrm>
        <a:graphic>
          <a:graphicData uri="http://schemas.openxmlformats.org/presentationml/2006/ole">
            <mc:AlternateContent xmlns:mc="http://schemas.openxmlformats.org/markup-compatibility/2006">
              <mc:Choice xmlns:v="urn:schemas-microsoft-com:vml" Requires="v">
                <p:oleObj spid="_x0000_s3113" name="Equation" r:id="rId4" imgW="774364" imgH="368140" progId="Equation.DSMT4">
                  <p:embed/>
                </p:oleObj>
              </mc:Choice>
              <mc:Fallback>
                <p:oleObj name="Equation" r:id="rId4" imgW="774364" imgH="368140" progId="Equation.DSMT4">
                  <p:embed/>
                  <p:pic>
                    <p:nvPicPr>
                      <p:cNvPr id="7" name="Object 3">
                        <a:extLst>
                          <a:ext uri="{FF2B5EF4-FFF2-40B4-BE49-F238E27FC236}">
                            <a16:creationId xmlns:a16="http://schemas.microsoft.com/office/drawing/2014/main" id="{966E5605-F3A9-4F37-8B17-93D8BD9C8F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8782" y="1944110"/>
                        <a:ext cx="2187575" cy="1039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3360375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linds(horizontal)">
                                      <p:cBhvr>
                                        <p:cTn id="10" dur="500"/>
                                        <p:tgtEl>
                                          <p:spTgt spid="2">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blinds(horizontal)">
                                      <p:cBhvr>
                                        <p:cTn id="13" dur="500"/>
                                        <p:tgtEl>
                                          <p:spTgt spid="2">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linds(horizontal)">
                                      <p:cBhvr>
                                        <p:cTn id="16" dur="500"/>
                                        <p:tgtEl>
                                          <p:spTgt spid="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blinds(horizontal)">
                                      <p:cBhvr>
                                        <p:cTn id="21" dur="500"/>
                                        <p:tgtEl>
                                          <p:spTgt spid="2">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blinds(horizontal)">
                                      <p:cBhvr>
                                        <p:cTn id="26"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877377" cy="706448"/>
            <a:chOff x="635243" y="278221"/>
            <a:chExt cx="3877377" cy="706447"/>
          </a:xfrm>
        </p:grpSpPr>
        <p:sp>
          <p:nvSpPr>
            <p:cNvPr id="21" name="矩形 20">
              <a:extLst>
                <a:ext uri="{FF2B5EF4-FFF2-40B4-BE49-F238E27FC236}">
                  <a16:creationId xmlns:a16="http://schemas.microsoft.com/office/drawing/2014/main" id="{8297BC28-DD3C-44C3-A8BA-1F5DFEE9D689}"/>
                </a:ext>
              </a:extLst>
            </p:cNvPr>
            <p:cNvSpPr/>
            <p:nvPr/>
          </p:nvSpPr>
          <p:spPr>
            <a:xfrm>
              <a:off x="635243" y="665013"/>
              <a:ext cx="3877377" cy="319655"/>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Formula of CPU Performance</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442592"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CPU</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性能公式</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矩形 1">
            <a:extLst>
              <a:ext uri="{FF2B5EF4-FFF2-40B4-BE49-F238E27FC236}">
                <a16:creationId xmlns:a16="http://schemas.microsoft.com/office/drawing/2014/main" id="{E2D547F9-3415-48D6-91D0-5E82743E5D62}"/>
              </a:ext>
            </a:extLst>
          </p:cNvPr>
          <p:cNvSpPr/>
          <p:nvPr/>
        </p:nvSpPr>
        <p:spPr>
          <a:xfrm>
            <a:off x="1056904" y="1613198"/>
            <a:ext cx="10070275" cy="1462773"/>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800">
                <a:latin typeface="微软雅黑" panose="020B0503020204020204" pitchFamily="34" charset="-122"/>
                <a:ea typeface="微软雅黑" panose="020B0503020204020204" pitchFamily="34" charset="-122"/>
                <a:cs typeface="+mn-ea"/>
                <a:sym typeface="+mn-lt"/>
              </a:rPr>
              <a:t>我们怎样才能提高</a:t>
            </a:r>
            <a:r>
              <a:rPr lang="en-US" altLang="zh-CN" sz="2800">
                <a:latin typeface="微软雅黑" panose="020B0503020204020204" pitchFamily="34" charset="-122"/>
                <a:ea typeface="微软雅黑" panose="020B0503020204020204" pitchFamily="34" charset="-122"/>
                <a:cs typeface="+mn-ea"/>
                <a:sym typeface="+mn-lt"/>
              </a:rPr>
              <a:t>CPU</a:t>
            </a:r>
            <a:r>
              <a:rPr lang="zh-CN" altLang="en-US" sz="2800">
                <a:latin typeface="微软雅黑" panose="020B0503020204020204" pitchFamily="34" charset="-122"/>
                <a:ea typeface="微软雅黑" panose="020B0503020204020204" pitchFamily="34" charset="-122"/>
                <a:cs typeface="+mn-ea"/>
                <a:sym typeface="+mn-lt"/>
              </a:rPr>
              <a:t>的性能呢？也就是减少</a:t>
            </a:r>
            <a:r>
              <a:rPr lang="en-US" altLang="zh-CN" sz="2800">
                <a:latin typeface="微软雅黑" panose="020B0503020204020204" pitchFamily="34" charset="-122"/>
                <a:ea typeface="微软雅黑" panose="020B0503020204020204" pitchFamily="34" charset="-122"/>
                <a:cs typeface="+mn-ea"/>
                <a:sym typeface="+mn-lt"/>
              </a:rPr>
              <a:t>CPU</a:t>
            </a:r>
            <a:r>
              <a:rPr lang="zh-CN" altLang="en-US" sz="2800">
                <a:latin typeface="微软雅黑" panose="020B0503020204020204" pitchFamily="34" charset="-122"/>
                <a:ea typeface="微软雅黑" panose="020B0503020204020204" pitchFamily="34" charset="-122"/>
                <a:cs typeface="+mn-ea"/>
                <a:sym typeface="+mn-lt"/>
              </a:rPr>
              <a:t>时间</a:t>
            </a:r>
            <a:endParaRPr lang="zh-CN" altLang="en-US" sz="240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en-US" altLang="zh-CN" sz="2800">
                <a:latin typeface="微软雅黑" panose="020B0503020204020204" pitchFamily="34" charset="-122"/>
                <a:ea typeface="微软雅黑" panose="020B0503020204020204" pitchFamily="34" charset="-122"/>
                <a:cs typeface="+mn-ea"/>
                <a:sym typeface="+mn-lt"/>
              </a:rPr>
              <a:t>CPU</a:t>
            </a:r>
            <a:r>
              <a:rPr lang="zh-CN" altLang="en-US" sz="2800">
                <a:latin typeface="微软雅黑" panose="020B0503020204020204" pitchFamily="34" charset="-122"/>
                <a:ea typeface="微软雅黑" panose="020B0503020204020204" pitchFamily="34" charset="-122"/>
                <a:cs typeface="+mn-ea"/>
                <a:sym typeface="+mn-lt"/>
              </a:rPr>
              <a:t>时间 </a:t>
            </a:r>
            <a:r>
              <a:rPr lang="en-US" altLang="zh-CN" sz="2800">
                <a:latin typeface="微软雅黑" panose="020B0503020204020204" pitchFamily="34" charset="-122"/>
                <a:ea typeface="微软雅黑" panose="020B0503020204020204" pitchFamily="34" charset="-122"/>
                <a:cs typeface="+mn-ea"/>
                <a:sym typeface="+mn-lt"/>
              </a:rPr>
              <a:t>= IC x CPI x CT</a:t>
            </a:r>
            <a:endParaRPr lang="en-US" altLang="zh-CN" sz="2800" dirty="0">
              <a:latin typeface="微软雅黑" panose="020B0503020204020204" pitchFamily="34" charset="-122"/>
              <a:ea typeface="微软雅黑" panose="020B0503020204020204" pitchFamily="34" charset="-122"/>
              <a:cs typeface="+mn-ea"/>
              <a:sym typeface="+mn-lt"/>
            </a:endParaRPr>
          </a:p>
        </p:txBody>
      </p:sp>
      <p:sp>
        <p:nvSpPr>
          <p:cNvPr id="9" name="文本框 8">
            <a:extLst>
              <a:ext uri="{FF2B5EF4-FFF2-40B4-BE49-F238E27FC236}">
                <a16:creationId xmlns:a16="http://schemas.microsoft.com/office/drawing/2014/main" id="{70FD1F89-B190-424B-8996-C61CA53C617A}"/>
              </a:ext>
            </a:extLst>
          </p:cNvPr>
          <p:cNvSpPr txBox="1"/>
          <p:nvPr/>
        </p:nvSpPr>
        <p:spPr>
          <a:xfrm>
            <a:off x="1086242" y="3769928"/>
            <a:ext cx="7950876" cy="1557349"/>
          </a:xfrm>
          <a:prstGeom prst="rect">
            <a:avLst/>
          </a:prstGeom>
          <a:noFill/>
        </p:spPr>
        <p:txBody>
          <a:bodyPr wrap="square">
            <a:spAutoFit/>
          </a:bodyPr>
          <a:lstStyle/>
          <a:p>
            <a:pPr>
              <a:spcBef>
                <a:spcPct val="20000"/>
              </a:spcBef>
              <a:buClr>
                <a:srgbClr val="FF0000"/>
              </a:buClr>
              <a:defRPr/>
            </a:pPr>
            <a:r>
              <a:rPr kumimoji="1" lang="zh-CN" altLang="en-US" sz="2800" kern="0" dirty="0">
                <a:latin typeface="微软雅黑" panose="020B0503020204020204" pitchFamily="34" charset="-122"/>
                <a:ea typeface="微软雅黑" panose="020B0503020204020204" pitchFamily="34" charset="-122"/>
              </a:rPr>
              <a:t>我们需要</a:t>
            </a:r>
            <a:r>
              <a:rPr kumimoji="1" lang="en-US" altLang="zh-TW" sz="2800" kern="0" dirty="0">
                <a:latin typeface="微软雅黑" panose="020B0503020204020204" pitchFamily="34" charset="-122"/>
                <a:ea typeface="微软雅黑" panose="020B0503020204020204" pitchFamily="34" charset="-122"/>
              </a:rPr>
              <a:t>	_____ IC (Instruction Count)</a:t>
            </a:r>
          </a:p>
          <a:p>
            <a:pPr marL="342900" indent="-342900">
              <a:spcBef>
                <a:spcPct val="20000"/>
              </a:spcBef>
              <a:buClr>
                <a:srgbClr val="FF0000"/>
              </a:buClr>
              <a:defRPr/>
            </a:pPr>
            <a:r>
              <a:rPr kumimoji="1" lang="en-US" altLang="zh-TW" sz="2800" kern="0" dirty="0">
                <a:latin typeface="微软雅黑" panose="020B0503020204020204" pitchFamily="34" charset="-122"/>
                <a:ea typeface="微软雅黑" panose="020B0503020204020204" pitchFamily="34" charset="-122"/>
              </a:rPr>
              <a:t>                  _____ CPI</a:t>
            </a:r>
          </a:p>
          <a:p>
            <a:pPr marL="342900" indent="-342900">
              <a:spcBef>
                <a:spcPct val="20000"/>
              </a:spcBef>
              <a:buClr>
                <a:srgbClr val="FF0000"/>
              </a:buClr>
              <a:defRPr/>
            </a:pPr>
            <a:r>
              <a:rPr kumimoji="1" lang="en-US" altLang="zh-TW" sz="2800" kern="0" dirty="0">
                <a:latin typeface="微软雅黑" panose="020B0503020204020204" pitchFamily="34" charset="-122"/>
                <a:ea typeface="微软雅黑" panose="020B0503020204020204" pitchFamily="34" charset="-122"/>
              </a:rPr>
              <a:t>                  _____ CT (Clock Cycle Time)</a:t>
            </a:r>
          </a:p>
        </p:txBody>
      </p:sp>
      <p:sp>
        <p:nvSpPr>
          <p:cNvPr id="10" name="AutoShape 9">
            <a:extLst>
              <a:ext uri="{FF2B5EF4-FFF2-40B4-BE49-F238E27FC236}">
                <a16:creationId xmlns:a16="http://schemas.microsoft.com/office/drawing/2014/main" id="{8A323B8F-BAA7-4DE4-92E2-9B83D2DFA452}"/>
              </a:ext>
            </a:extLst>
          </p:cNvPr>
          <p:cNvSpPr>
            <a:spLocks noChangeArrowheads="1"/>
          </p:cNvSpPr>
          <p:nvPr/>
        </p:nvSpPr>
        <p:spPr bwMode="auto">
          <a:xfrm>
            <a:off x="3184438" y="3769928"/>
            <a:ext cx="381000" cy="381000"/>
          </a:xfrm>
          <a:prstGeom prst="downArrow">
            <a:avLst>
              <a:gd name="adj1" fmla="val 50000"/>
              <a:gd name="adj2" fmla="val 25000"/>
            </a:avLst>
          </a:prstGeom>
          <a:solidFill>
            <a:srgbClr val="00B050"/>
          </a:solidFill>
          <a:ln w="9525">
            <a:solidFill>
              <a:schemeClr val="tx2">
                <a:lumMod val="85000"/>
                <a:lumOff val="15000"/>
              </a:schemeClr>
            </a:solidFill>
            <a:miter lim="800000"/>
            <a:headEnd/>
            <a:tailEnd/>
          </a:ln>
        </p:spPr>
        <p:txBody>
          <a:bodyPr wrap="none" lIns="90000" tIns="46800" rIns="90000" bIns="46800" anchor="ctr"/>
          <a:lstStyle/>
          <a:p>
            <a:pPr>
              <a:defRPr/>
            </a:pPr>
            <a:endParaRPr lang="zh-CN" altLang="en-US">
              <a:ea typeface="宋体" pitchFamily="2" charset="-122"/>
            </a:endParaRPr>
          </a:p>
        </p:txBody>
      </p:sp>
      <p:sp>
        <p:nvSpPr>
          <p:cNvPr id="11" name="AutoShape 9">
            <a:extLst>
              <a:ext uri="{FF2B5EF4-FFF2-40B4-BE49-F238E27FC236}">
                <a16:creationId xmlns:a16="http://schemas.microsoft.com/office/drawing/2014/main" id="{27EE8F6F-9C51-4B9D-BA47-3E3667016146}"/>
              </a:ext>
            </a:extLst>
          </p:cNvPr>
          <p:cNvSpPr>
            <a:spLocks noChangeArrowheads="1"/>
          </p:cNvSpPr>
          <p:nvPr/>
        </p:nvSpPr>
        <p:spPr bwMode="auto">
          <a:xfrm>
            <a:off x="3194336" y="4326089"/>
            <a:ext cx="381000" cy="381000"/>
          </a:xfrm>
          <a:prstGeom prst="downArrow">
            <a:avLst>
              <a:gd name="adj1" fmla="val 50000"/>
              <a:gd name="adj2" fmla="val 25000"/>
            </a:avLst>
          </a:prstGeom>
          <a:solidFill>
            <a:srgbClr val="00B050"/>
          </a:solidFill>
          <a:ln w="9525">
            <a:solidFill>
              <a:schemeClr val="tx2">
                <a:lumMod val="85000"/>
                <a:lumOff val="15000"/>
              </a:schemeClr>
            </a:solidFill>
            <a:miter lim="800000"/>
            <a:headEnd/>
            <a:tailEnd/>
          </a:ln>
        </p:spPr>
        <p:txBody>
          <a:bodyPr wrap="none" lIns="90000" tIns="46800" rIns="90000" bIns="46800" anchor="ctr"/>
          <a:lstStyle/>
          <a:p>
            <a:pPr>
              <a:defRPr/>
            </a:pPr>
            <a:endParaRPr lang="zh-CN" altLang="en-US">
              <a:ea typeface="宋体" pitchFamily="2" charset="-122"/>
            </a:endParaRPr>
          </a:p>
        </p:txBody>
      </p:sp>
      <p:sp>
        <p:nvSpPr>
          <p:cNvPr id="12" name="AutoShape 9">
            <a:extLst>
              <a:ext uri="{FF2B5EF4-FFF2-40B4-BE49-F238E27FC236}">
                <a16:creationId xmlns:a16="http://schemas.microsoft.com/office/drawing/2014/main" id="{EB50B193-2406-424A-8ACE-EEA368D1CB0F}"/>
              </a:ext>
            </a:extLst>
          </p:cNvPr>
          <p:cNvSpPr>
            <a:spLocks noChangeArrowheads="1"/>
          </p:cNvSpPr>
          <p:nvPr/>
        </p:nvSpPr>
        <p:spPr bwMode="auto">
          <a:xfrm>
            <a:off x="3192358" y="4834748"/>
            <a:ext cx="381000" cy="381000"/>
          </a:xfrm>
          <a:prstGeom prst="downArrow">
            <a:avLst>
              <a:gd name="adj1" fmla="val 50000"/>
              <a:gd name="adj2" fmla="val 25000"/>
            </a:avLst>
          </a:prstGeom>
          <a:solidFill>
            <a:srgbClr val="00B050"/>
          </a:solidFill>
          <a:ln w="9525">
            <a:solidFill>
              <a:schemeClr val="tx2">
                <a:lumMod val="85000"/>
                <a:lumOff val="15000"/>
              </a:schemeClr>
            </a:solidFill>
            <a:miter lim="800000"/>
            <a:headEnd/>
            <a:tailEnd/>
          </a:ln>
        </p:spPr>
        <p:txBody>
          <a:bodyPr wrap="none" lIns="90000" tIns="46800" rIns="90000" bIns="46800" anchor="ctr"/>
          <a:lstStyle/>
          <a:p>
            <a:pPr>
              <a:defRPr/>
            </a:pPr>
            <a:endParaRPr lang="zh-CN" altLang="en-US">
              <a:ea typeface="宋体" pitchFamily="2" charset="-122"/>
            </a:endParaRPr>
          </a:p>
        </p:txBody>
      </p:sp>
    </p:spTree>
    <p:extLst>
      <p:ext uri="{BB962C8B-B14F-4D97-AF65-F5344CB8AC3E}">
        <p14:creationId xmlns:p14="http://schemas.microsoft.com/office/powerpoint/2010/main" val="41283853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
                                          </p:val>
                                        </p:tav>
                                        <p:tav tm="100000">
                                          <p:val>
                                            <p:strVal val="#ppt_x"/>
                                          </p:val>
                                        </p:tav>
                                      </p:tavLst>
                                    </p:anim>
                                    <p:anim calcmode="lin" valueType="num">
                                      <p:cBhvr>
                                        <p:cTn id="8" dur="500" fill="hold"/>
                                        <p:tgtEl>
                                          <p:spTgt spid="10"/>
                                        </p:tgtEl>
                                        <p:attrNameLst>
                                          <p:attrName>ppt_y</p:attrName>
                                        </p:attrNameLst>
                                      </p:cBhvr>
                                      <p:tavLst>
                                        <p:tav tm="0">
                                          <p:val>
                                            <p:strVal val="#ppt_y-#ppt_h/2"/>
                                          </p:val>
                                        </p:tav>
                                        <p:tav tm="100000">
                                          <p:val>
                                            <p:strVal val="#ppt_y"/>
                                          </p:val>
                                        </p:tav>
                                      </p:tavLst>
                                    </p:anim>
                                    <p:anim calcmode="lin" valueType="num">
                                      <p:cBhvr>
                                        <p:cTn id="9" dur="500" fill="hold"/>
                                        <p:tgtEl>
                                          <p:spTgt spid="10"/>
                                        </p:tgtEl>
                                        <p:attrNameLst>
                                          <p:attrName>ppt_w</p:attrName>
                                        </p:attrNameLst>
                                      </p:cBhvr>
                                      <p:tavLst>
                                        <p:tav tm="0">
                                          <p:val>
                                            <p:strVal val="#ppt_w"/>
                                          </p:val>
                                        </p:tav>
                                        <p:tav tm="100000">
                                          <p:val>
                                            <p:strVal val="#ppt_w"/>
                                          </p:val>
                                        </p:tav>
                                      </p:tavLst>
                                    </p:anim>
                                    <p:anim calcmode="lin" valueType="num">
                                      <p:cBhvr>
                                        <p:cTn id="10"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ppt_x</p:attrName>
                                        </p:attrNameLst>
                                      </p:cBhvr>
                                      <p:tavLst>
                                        <p:tav tm="0">
                                          <p:val>
                                            <p:strVal val="#ppt_x"/>
                                          </p:val>
                                        </p:tav>
                                        <p:tav tm="100000">
                                          <p:val>
                                            <p:strVal val="#ppt_x"/>
                                          </p:val>
                                        </p:tav>
                                      </p:tavLst>
                                    </p:anim>
                                    <p:anim calcmode="lin" valueType="num">
                                      <p:cBhvr>
                                        <p:cTn id="16" dur="500" fill="hold"/>
                                        <p:tgtEl>
                                          <p:spTgt spid="11"/>
                                        </p:tgtEl>
                                        <p:attrNameLst>
                                          <p:attrName>ppt_y</p:attrName>
                                        </p:attrNameLst>
                                      </p:cBhvr>
                                      <p:tavLst>
                                        <p:tav tm="0">
                                          <p:val>
                                            <p:strVal val="#ppt_y-#ppt_h/2"/>
                                          </p:val>
                                        </p:tav>
                                        <p:tav tm="100000">
                                          <p:val>
                                            <p:strVal val="#ppt_y"/>
                                          </p:val>
                                        </p:tav>
                                      </p:tavLst>
                                    </p:anim>
                                    <p:anim calcmode="lin" valueType="num">
                                      <p:cBhvr>
                                        <p:cTn id="17" dur="500" fill="hold"/>
                                        <p:tgtEl>
                                          <p:spTgt spid="11"/>
                                        </p:tgtEl>
                                        <p:attrNameLst>
                                          <p:attrName>ppt_w</p:attrName>
                                        </p:attrNameLst>
                                      </p:cBhvr>
                                      <p:tavLst>
                                        <p:tav tm="0">
                                          <p:val>
                                            <p:strVal val="#ppt_w"/>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ppt_x</p:attrName>
                                        </p:attrNameLst>
                                      </p:cBhvr>
                                      <p:tavLst>
                                        <p:tav tm="0">
                                          <p:val>
                                            <p:strVal val="#ppt_x"/>
                                          </p:val>
                                        </p:tav>
                                        <p:tav tm="100000">
                                          <p:val>
                                            <p:strVal val="#ppt_x"/>
                                          </p:val>
                                        </p:tav>
                                      </p:tavLst>
                                    </p:anim>
                                    <p:anim calcmode="lin" valueType="num">
                                      <p:cBhvr>
                                        <p:cTn id="24" dur="500" fill="hold"/>
                                        <p:tgtEl>
                                          <p:spTgt spid="12"/>
                                        </p:tgtEl>
                                        <p:attrNameLst>
                                          <p:attrName>ppt_y</p:attrName>
                                        </p:attrNameLst>
                                      </p:cBhvr>
                                      <p:tavLst>
                                        <p:tav tm="0">
                                          <p:val>
                                            <p:strVal val="#ppt_y-#ppt_h/2"/>
                                          </p:val>
                                        </p:tav>
                                        <p:tav tm="100000">
                                          <p:val>
                                            <p:strVal val="#ppt_y"/>
                                          </p:val>
                                        </p:tav>
                                      </p:tavLst>
                                    </p:anim>
                                    <p:anim calcmode="lin" valueType="num">
                                      <p:cBhvr>
                                        <p:cTn id="25" dur="500" fill="hold"/>
                                        <p:tgtEl>
                                          <p:spTgt spid="12"/>
                                        </p:tgtEl>
                                        <p:attrNameLst>
                                          <p:attrName>ppt_w</p:attrName>
                                        </p:attrNameLst>
                                      </p:cBhvr>
                                      <p:tavLst>
                                        <p:tav tm="0">
                                          <p:val>
                                            <p:strVal val="#ppt_w"/>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877377" cy="706448"/>
            <a:chOff x="635243" y="278221"/>
            <a:chExt cx="3877377" cy="706447"/>
          </a:xfrm>
        </p:grpSpPr>
        <p:sp>
          <p:nvSpPr>
            <p:cNvPr id="21" name="矩形 20">
              <a:extLst>
                <a:ext uri="{FF2B5EF4-FFF2-40B4-BE49-F238E27FC236}">
                  <a16:creationId xmlns:a16="http://schemas.microsoft.com/office/drawing/2014/main" id="{8297BC28-DD3C-44C3-A8BA-1F5DFEE9D689}"/>
                </a:ext>
              </a:extLst>
            </p:cNvPr>
            <p:cNvSpPr/>
            <p:nvPr/>
          </p:nvSpPr>
          <p:spPr>
            <a:xfrm>
              <a:off x="635243" y="665013"/>
              <a:ext cx="3877377" cy="319655"/>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Formula of CPU Performance</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442592"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CPU</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性能公式</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3" name="矩形 2">
            <a:extLst>
              <a:ext uri="{FF2B5EF4-FFF2-40B4-BE49-F238E27FC236}">
                <a16:creationId xmlns:a16="http://schemas.microsoft.com/office/drawing/2014/main" id="{141065DB-F964-46AB-B6F4-5D869DB2F35C}"/>
              </a:ext>
            </a:extLst>
          </p:cNvPr>
          <p:cNvSpPr/>
          <p:nvPr/>
        </p:nvSpPr>
        <p:spPr>
          <a:xfrm>
            <a:off x="1056904" y="1292565"/>
            <a:ext cx="10070275" cy="5016758"/>
          </a:xfrm>
          <a:prstGeom prst="rect">
            <a:avLst/>
          </a:prstGeom>
          <a:ln>
            <a:solidFill>
              <a:schemeClr val="accent1"/>
            </a:solidFill>
          </a:ln>
        </p:spPr>
        <p:txBody>
          <a:bodyPr wrap="square" lIns="72000" rIns="72000">
            <a:spAutoFit/>
          </a:bodyPr>
          <a:lstStyle/>
          <a:p>
            <a:pPr marL="342900" indent="-342900" algn="just">
              <a:lnSpc>
                <a:spcPts val="3200"/>
              </a:lnSpc>
              <a:spcBef>
                <a:spcPts val="600"/>
              </a:spcBef>
              <a:spcAft>
                <a:spcPts val="600"/>
              </a:spcAft>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减少</a:t>
            </a:r>
            <a:r>
              <a:rPr lang="en-US" altLang="zh-CN" sz="2800" dirty="0">
                <a:latin typeface="微软雅黑" panose="020B0503020204020204" pitchFamily="34" charset="-122"/>
                <a:ea typeface="微软雅黑" panose="020B0503020204020204" pitchFamily="34" charset="-122"/>
                <a:cs typeface="+mn-ea"/>
                <a:sym typeface="+mn-lt"/>
              </a:rPr>
              <a:t>IC</a:t>
            </a:r>
            <a:r>
              <a:rPr lang="zh-CN" altLang="en-US" sz="2800" dirty="0">
                <a:latin typeface="微软雅黑" panose="020B0503020204020204" pitchFamily="34" charset="-122"/>
                <a:ea typeface="微软雅黑" panose="020B0503020204020204" pitchFamily="34" charset="-122"/>
                <a:cs typeface="+mn-ea"/>
                <a:sym typeface="+mn-lt"/>
              </a:rPr>
              <a:t>的方法</a:t>
            </a:r>
            <a:endParaRPr lang="en-US" altLang="zh-CN" sz="2800" dirty="0">
              <a:latin typeface="微软雅黑" panose="020B0503020204020204" pitchFamily="34" charset="-122"/>
              <a:ea typeface="微软雅黑" panose="020B0503020204020204" pitchFamily="34" charset="-122"/>
              <a:cs typeface="+mn-ea"/>
              <a:sym typeface="+mn-lt"/>
            </a:endParaRPr>
          </a:p>
          <a:p>
            <a:pPr marL="914400" lvl="1" indent="-457200" algn="just">
              <a:lnSpc>
                <a:spcPts val="3200"/>
              </a:lnSpc>
              <a:spcBef>
                <a:spcPts val="600"/>
              </a:spcBef>
              <a:spcAft>
                <a:spcPts val="600"/>
              </a:spcAft>
              <a:buClr>
                <a:srgbClr val="FF0066"/>
              </a:buCl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cs typeface="+mn-ea"/>
                <a:sym typeface="+mn-lt"/>
              </a:rPr>
              <a:t>算法、编程语言、编译技术、指令集体系结构（</a:t>
            </a:r>
            <a:r>
              <a:rPr lang="en-US" altLang="zh-CN" sz="2400" dirty="0">
                <a:latin typeface="微软雅黑" panose="020B0503020204020204" pitchFamily="34" charset="-122"/>
                <a:ea typeface="微软雅黑" panose="020B0503020204020204" pitchFamily="34" charset="-122"/>
                <a:cs typeface="+mn-ea"/>
                <a:sym typeface="+mn-lt"/>
              </a:rPr>
              <a:t>ISA</a:t>
            </a:r>
            <a:r>
              <a:rPr lang="zh-CN" altLang="en-US" sz="2400" dirty="0">
                <a:latin typeface="微软雅黑" panose="020B0503020204020204" pitchFamily="34" charset="-122"/>
                <a:ea typeface="微软雅黑" panose="020B0503020204020204" pitchFamily="34" charset="-122"/>
                <a:cs typeface="+mn-ea"/>
                <a:sym typeface="+mn-lt"/>
              </a:rPr>
              <a:t>）</a:t>
            </a:r>
          </a:p>
          <a:p>
            <a:pPr marL="342900" indent="-342900" algn="just">
              <a:lnSpc>
                <a:spcPts val="3200"/>
              </a:lnSpc>
              <a:spcBef>
                <a:spcPts val="600"/>
              </a:spcBef>
              <a:spcAft>
                <a:spcPts val="600"/>
              </a:spcAft>
              <a:buClr>
                <a:srgbClr val="FF0066"/>
              </a:buClr>
              <a:buFont typeface="Wingdings" panose="05000000000000000000" pitchFamily="2" charset="2"/>
              <a:buChar char="p"/>
            </a:pP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减少</a:t>
            </a:r>
            <a:r>
              <a:rPr lang="en-US" altLang="zh-CN" sz="2800" dirty="0">
                <a:solidFill>
                  <a:srgbClr val="0066FF"/>
                </a:solidFill>
                <a:latin typeface="微软雅黑" panose="020B0503020204020204" pitchFamily="34" charset="-122"/>
                <a:ea typeface="微软雅黑" panose="020B0503020204020204" pitchFamily="34" charset="-122"/>
                <a:cs typeface="+mn-ea"/>
                <a:sym typeface="+mn-lt"/>
              </a:rPr>
              <a:t>CPI</a:t>
            </a: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的方法</a:t>
            </a:r>
            <a:r>
              <a:rPr lang="en-US" altLang="zh-CN" sz="2800" dirty="0">
                <a:solidFill>
                  <a:srgbClr val="0066FF"/>
                </a:solidFill>
                <a:latin typeface="微软雅黑" panose="020B0503020204020204" pitchFamily="34" charset="-122"/>
                <a:ea typeface="微软雅黑" panose="020B0503020204020204" pitchFamily="34" charset="-122"/>
                <a:cs typeface="+mn-ea"/>
                <a:sym typeface="+mn-lt"/>
              </a:rPr>
              <a:t> - - </a:t>
            </a: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本课程关注重点</a:t>
            </a:r>
            <a:endParaRPr lang="en-US" altLang="zh-CN" sz="2800" dirty="0">
              <a:solidFill>
                <a:srgbClr val="0066FF"/>
              </a:solidFill>
              <a:latin typeface="微软雅黑" panose="020B0503020204020204" pitchFamily="34" charset="-122"/>
              <a:ea typeface="微软雅黑" panose="020B0503020204020204" pitchFamily="34" charset="-122"/>
              <a:cs typeface="+mn-ea"/>
              <a:sym typeface="+mn-lt"/>
            </a:endParaRPr>
          </a:p>
          <a:p>
            <a:pPr marL="914400" lvl="1" indent="-457200" algn="just">
              <a:lnSpc>
                <a:spcPts val="3200"/>
              </a:lnSpc>
              <a:spcBef>
                <a:spcPts val="600"/>
              </a:spcBef>
              <a:spcAft>
                <a:spcPts val="600"/>
              </a:spcAft>
              <a:buClr>
                <a:srgbClr val="FF0066"/>
              </a:buCl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cs typeface="+mn-ea"/>
                <a:sym typeface="+mn-lt"/>
              </a:rPr>
              <a:t>算法、编程语言、编译技术、</a:t>
            </a:r>
            <a:r>
              <a:rPr lang="en-US" altLang="zh-CN" sz="2400" dirty="0">
                <a:latin typeface="微软雅黑" panose="020B0503020204020204" pitchFamily="34" charset="-122"/>
                <a:ea typeface="微软雅黑" panose="020B0503020204020204" pitchFamily="34" charset="-122"/>
                <a:cs typeface="+mn-ea"/>
                <a:sym typeface="+mn-lt"/>
              </a:rPr>
              <a:t>ISA</a:t>
            </a:r>
          </a:p>
          <a:p>
            <a:pPr marL="914400" lvl="1" indent="-457200" algn="just">
              <a:lnSpc>
                <a:spcPts val="3200"/>
              </a:lnSpc>
              <a:spcBef>
                <a:spcPts val="600"/>
              </a:spcBef>
              <a:spcAft>
                <a:spcPts val="600"/>
              </a:spcAft>
              <a:buClr>
                <a:srgbClr val="FF0066"/>
              </a:buCl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cs typeface="+mn-ea"/>
                <a:sym typeface="+mn-lt"/>
              </a:rPr>
              <a:t>处理器微架构</a:t>
            </a:r>
            <a:endParaRPr lang="en-US" altLang="zh-CN" sz="2400" dirty="0">
              <a:latin typeface="微软雅黑" panose="020B0503020204020204" pitchFamily="34" charset="-122"/>
              <a:ea typeface="微软雅黑" panose="020B0503020204020204" pitchFamily="34" charset="-122"/>
              <a:cs typeface="+mn-ea"/>
              <a:sym typeface="+mn-lt"/>
            </a:endParaRPr>
          </a:p>
          <a:p>
            <a:pPr marL="342900" indent="-342900" algn="just">
              <a:lnSpc>
                <a:spcPts val="3200"/>
              </a:lnSpc>
              <a:spcBef>
                <a:spcPts val="600"/>
              </a:spcBef>
              <a:spcAft>
                <a:spcPts val="600"/>
              </a:spcAft>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减少时钟周期</a:t>
            </a:r>
            <a:r>
              <a:rPr lang="en-US" altLang="zh-CN" sz="2800" dirty="0">
                <a:latin typeface="微软雅黑" panose="020B0503020204020204" pitchFamily="34" charset="-122"/>
                <a:ea typeface="微软雅黑" panose="020B0503020204020204" pitchFamily="34" charset="-122"/>
                <a:cs typeface="+mn-ea"/>
                <a:sym typeface="+mn-lt"/>
              </a:rPr>
              <a:t>/</a:t>
            </a:r>
            <a:r>
              <a:rPr lang="zh-CN" altLang="en-US" sz="2800" dirty="0">
                <a:latin typeface="微软雅黑" panose="020B0503020204020204" pitchFamily="34" charset="-122"/>
                <a:ea typeface="微软雅黑" panose="020B0503020204020204" pitchFamily="34" charset="-122"/>
                <a:cs typeface="+mn-ea"/>
                <a:sym typeface="+mn-lt"/>
              </a:rPr>
              <a:t>提高时钟频率的方法</a:t>
            </a:r>
            <a:endParaRPr lang="en-US" altLang="zh-CN" sz="2800" dirty="0">
              <a:latin typeface="微软雅黑" panose="020B0503020204020204" pitchFamily="34" charset="-122"/>
              <a:ea typeface="微软雅黑" panose="020B0503020204020204" pitchFamily="34" charset="-122"/>
              <a:cs typeface="+mn-ea"/>
              <a:sym typeface="+mn-lt"/>
            </a:endParaRPr>
          </a:p>
          <a:p>
            <a:pPr marL="914400" lvl="1" indent="-457200" algn="just">
              <a:lnSpc>
                <a:spcPts val="3200"/>
              </a:lnSpc>
              <a:spcBef>
                <a:spcPts val="600"/>
              </a:spcBef>
              <a:spcAft>
                <a:spcPts val="600"/>
              </a:spcAft>
              <a:buClr>
                <a:srgbClr val="FF0066"/>
              </a:buCl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cs typeface="+mn-ea"/>
                <a:sym typeface="+mn-lt"/>
              </a:rPr>
              <a:t>处理器微架构</a:t>
            </a:r>
            <a:endParaRPr lang="en-US" altLang="zh-CN" sz="2400" dirty="0">
              <a:latin typeface="微软雅黑" panose="020B0503020204020204" pitchFamily="34" charset="-122"/>
              <a:ea typeface="微软雅黑" panose="020B0503020204020204" pitchFamily="34" charset="-122"/>
              <a:cs typeface="+mn-ea"/>
              <a:sym typeface="+mn-lt"/>
            </a:endParaRPr>
          </a:p>
          <a:p>
            <a:pPr marL="914400" lvl="1" indent="-457200" algn="just">
              <a:lnSpc>
                <a:spcPts val="3200"/>
              </a:lnSpc>
              <a:spcBef>
                <a:spcPts val="600"/>
              </a:spcBef>
              <a:spcAft>
                <a:spcPts val="600"/>
              </a:spcAft>
              <a:buClr>
                <a:srgbClr val="FF0066"/>
              </a:buCl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cs typeface="+mn-ea"/>
                <a:sym typeface="+mn-lt"/>
              </a:rPr>
              <a:t>芯片设计</a:t>
            </a:r>
            <a:r>
              <a:rPr lang="en-US" altLang="zh-CN" sz="2400" dirty="0">
                <a:latin typeface="微软雅黑" panose="020B0503020204020204" pitchFamily="34" charset="-122"/>
                <a:ea typeface="微软雅黑" panose="020B0503020204020204" pitchFamily="34" charset="-122"/>
                <a:cs typeface="+mn-ea"/>
                <a:sym typeface="+mn-lt"/>
              </a:rPr>
              <a:t>/CMOS</a:t>
            </a:r>
            <a:r>
              <a:rPr lang="zh-CN" altLang="en-US" sz="2400" dirty="0">
                <a:latin typeface="微软雅黑" panose="020B0503020204020204" pitchFamily="34" charset="-122"/>
                <a:ea typeface="微软雅黑" panose="020B0503020204020204" pitchFamily="34" charset="-122"/>
                <a:cs typeface="+mn-ea"/>
                <a:sym typeface="+mn-lt"/>
              </a:rPr>
              <a:t>工艺</a:t>
            </a:r>
            <a:endParaRPr lang="en-US" altLang="zh-CN" sz="2400" dirty="0">
              <a:latin typeface="微软雅黑" panose="020B0503020204020204" pitchFamily="34" charset="-122"/>
              <a:ea typeface="微软雅黑" panose="020B0503020204020204" pitchFamily="34" charset="-122"/>
              <a:cs typeface="+mn-ea"/>
              <a:sym typeface="+mn-lt"/>
            </a:endParaRPr>
          </a:p>
          <a:p>
            <a:pPr marL="342900" indent="-342900" algn="just">
              <a:lnSpc>
                <a:spcPts val="3200"/>
              </a:lnSpc>
              <a:spcBef>
                <a:spcPts val="600"/>
              </a:spcBef>
              <a:spcAft>
                <a:spcPts val="600"/>
              </a:spcAft>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三个因素相互制约</a:t>
            </a:r>
          </a:p>
        </p:txBody>
      </p:sp>
    </p:spTree>
    <p:extLst>
      <p:ext uri="{BB962C8B-B14F-4D97-AF65-F5344CB8AC3E}">
        <p14:creationId xmlns:p14="http://schemas.microsoft.com/office/powerpoint/2010/main" val="242574556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linds(horizontal)">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blinds(horizontal)">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5071873" cy="694570"/>
            <a:chOff x="635243" y="278221"/>
            <a:chExt cx="5071873" cy="694569"/>
          </a:xfrm>
        </p:grpSpPr>
        <p:sp>
          <p:nvSpPr>
            <p:cNvPr id="21" name="矩形 20">
              <a:extLst>
                <a:ext uri="{FF2B5EF4-FFF2-40B4-BE49-F238E27FC236}">
                  <a16:creationId xmlns:a16="http://schemas.microsoft.com/office/drawing/2014/main" id="{8297BC28-DD3C-44C3-A8BA-1F5DFEE9D689}"/>
                </a:ext>
              </a:extLst>
            </p:cNvPr>
            <p:cNvSpPr/>
            <p:nvPr/>
          </p:nvSpPr>
          <p:spPr>
            <a:xfrm>
              <a:off x="635243" y="665013"/>
              <a:ext cx="4162386"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Million Instructions Per Second</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4509632"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每秒百万条指令（</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MIPS</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graphicFrame>
        <p:nvGraphicFramePr>
          <p:cNvPr id="2" name="Object 5">
            <a:extLst>
              <a:ext uri="{FF2B5EF4-FFF2-40B4-BE49-F238E27FC236}">
                <a16:creationId xmlns:a16="http://schemas.microsoft.com/office/drawing/2014/main" id="{4BDCBCE7-C2F5-4FF4-B979-2AC1464F6E26}"/>
              </a:ext>
            </a:extLst>
          </p:cNvPr>
          <p:cNvGraphicFramePr>
            <a:graphicFrameLocks noChangeAspect="1"/>
          </p:cNvGraphicFramePr>
          <p:nvPr>
            <p:extLst>
              <p:ext uri="{D42A27DB-BD31-4B8C-83A1-F6EECF244321}">
                <p14:modId xmlns:p14="http://schemas.microsoft.com/office/powerpoint/2010/main" val="3436544657"/>
              </p:ext>
            </p:extLst>
          </p:nvPr>
        </p:nvGraphicFramePr>
        <p:xfrm>
          <a:off x="3561648" y="1971342"/>
          <a:ext cx="4998589" cy="3603419"/>
        </p:xfrm>
        <a:graphic>
          <a:graphicData uri="http://schemas.openxmlformats.org/presentationml/2006/ole">
            <mc:AlternateContent xmlns:mc="http://schemas.openxmlformats.org/markup-compatibility/2006">
              <mc:Choice xmlns:v="urn:schemas-microsoft-com:vml" Requires="v">
                <p:oleObj spid="_x0000_s5160" name="Equation" r:id="rId4" imgW="1390835" imgH="996775" progId="Equation.DSMT4">
                  <p:embed/>
                </p:oleObj>
              </mc:Choice>
              <mc:Fallback>
                <p:oleObj name="Equation" r:id="rId4" imgW="1390835" imgH="996775" progId="Equation.DSMT4">
                  <p:embed/>
                  <p:pic>
                    <p:nvPicPr>
                      <p:cNvPr id="31748" name="Object 5">
                        <a:extLst>
                          <a:ext uri="{FF2B5EF4-FFF2-40B4-BE49-F238E27FC236}">
                            <a16:creationId xmlns:a16="http://schemas.microsoft.com/office/drawing/2014/main" id="{2E6495BF-AA11-445C-ACD1-A037A78A5B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1648" y="1971342"/>
                        <a:ext cx="4998589" cy="3603419"/>
                      </a:xfrm>
                      <a:prstGeom prst="rect">
                        <a:avLst/>
                      </a:prstGeom>
                      <a:noFill/>
                      <a:ln>
                        <a:noFill/>
                      </a:ln>
                      <a:effectLst/>
                    </p:spPr>
                  </p:pic>
                </p:oleObj>
              </mc:Fallback>
            </mc:AlternateContent>
          </a:graphicData>
        </a:graphic>
      </p:graphicFrame>
      <p:sp>
        <p:nvSpPr>
          <p:cNvPr id="10" name="文本框 9">
            <a:extLst>
              <a:ext uri="{FF2B5EF4-FFF2-40B4-BE49-F238E27FC236}">
                <a16:creationId xmlns:a16="http://schemas.microsoft.com/office/drawing/2014/main" id="{F00679E3-F774-48BD-B9EB-33E783169723}"/>
              </a:ext>
            </a:extLst>
          </p:cNvPr>
          <p:cNvSpPr txBox="1"/>
          <p:nvPr/>
        </p:nvSpPr>
        <p:spPr>
          <a:xfrm>
            <a:off x="2403804" y="2368532"/>
            <a:ext cx="1157844" cy="523220"/>
          </a:xfrm>
          <a:prstGeom prst="rect">
            <a:avLst/>
          </a:prstGeom>
          <a:noFill/>
        </p:spPr>
        <p:txBody>
          <a:bodyPr wrap="square">
            <a:spAutoFit/>
          </a:bodyPr>
          <a:lstStyle/>
          <a:p>
            <a:pPr>
              <a:spcBef>
                <a:spcPct val="20000"/>
              </a:spcBef>
              <a:buClr>
                <a:srgbClr val="FF0000"/>
              </a:buClr>
              <a:defRPr/>
            </a:pPr>
            <a:r>
              <a:rPr kumimoji="1" lang="en-US" altLang="zh-CN" sz="2800" kern="0" dirty="0">
                <a:latin typeface="微软雅黑" panose="020B0503020204020204" pitchFamily="34" charset="-122"/>
                <a:ea typeface="微软雅黑" panose="020B0503020204020204" pitchFamily="34" charset="-122"/>
              </a:rPr>
              <a:t>MIPS</a:t>
            </a:r>
          </a:p>
        </p:txBody>
      </p:sp>
    </p:spTree>
    <p:extLst>
      <p:ext uri="{BB962C8B-B14F-4D97-AF65-F5344CB8AC3E}">
        <p14:creationId xmlns:p14="http://schemas.microsoft.com/office/powerpoint/2010/main" val="313961875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5071873" cy="694570"/>
            <a:chOff x="635243" y="278221"/>
            <a:chExt cx="5071873" cy="694569"/>
          </a:xfrm>
        </p:grpSpPr>
        <p:sp>
          <p:nvSpPr>
            <p:cNvPr id="21" name="矩形 20">
              <a:extLst>
                <a:ext uri="{FF2B5EF4-FFF2-40B4-BE49-F238E27FC236}">
                  <a16:creationId xmlns:a16="http://schemas.microsoft.com/office/drawing/2014/main" id="{8297BC28-DD3C-44C3-A8BA-1F5DFEE9D689}"/>
                </a:ext>
              </a:extLst>
            </p:cNvPr>
            <p:cNvSpPr/>
            <p:nvPr/>
          </p:nvSpPr>
          <p:spPr>
            <a:xfrm>
              <a:off x="635243" y="665013"/>
              <a:ext cx="4162386"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Million Instructions Per Second</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4509632"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每秒百万条指令（</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MIPS</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a:extLst>
              <a:ext uri="{FF2B5EF4-FFF2-40B4-BE49-F238E27FC236}">
                <a16:creationId xmlns:a16="http://schemas.microsoft.com/office/drawing/2014/main" id="{B3C56CA9-A8F2-45BD-9E21-337A2C8A297E}"/>
              </a:ext>
            </a:extLst>
          </p:cNvPr>
          <p:cNvSpPr/>
          <p:nvPr/>
        </p:nvSpPr>
        <p:spPr>
          <a:xfrm>
            <a:off x="1056904" y="1292565"/>
            <a:ext cx="10070275" cy="4659737"/>
          </a:xfrm>
          <a:prstGeom prst="rect">
            <a:avLst/>
          </a:prstGeom>
          <a:ln>
            <a:solidFill>
              <a:schemeClr val="accent1"/>
            </a:solidFill>
          </a:ln>
        </p:spPr>
        <p:txBody>
          <a:bodyPr wrap="square" lIns="72000" rIns="72000">
            <a:spAutoFit/>
          </a:bodyPr>
          <a:lstStyle/>
          <a:p>
            <a:pPr marL="457200" indent="-457200">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已知</a:t>
            </a:r>
            <a:r>
              <a:rPr kumimoji="1" lang="en-US" altLang="zh-CN" sz="2800" kern="0" dirty="0">
                <a:latin typeface="微软雅黑" panose="020B0503020204020204" pitchFamily="34" charset="-122"/>
                <a:ea typeface="微软雅黑" panose="020B0503020204020204" pitchFamily="34" charset="-122"/>
              </a:rPr>
              <a:t>MIPS,</a:t>
            </a:r>
          </a:p>
          <a:p>
            <a:pPr marL="342900" indent="-342900">
              <a:spcBef>
                <a:spcPct val="20000"/>
              </a:spcBef>
              <a:buClr>
                <a:srgbClr val="FF0000"/>
              </a:buClr>
              <a:buFont typeface="Monotype Sorts" pitchFamily="2" charset="2"/>
              <a:buChar char="z"/>
              <a:defRPr/>
            </a:pPr>
            <a:endParaRPr kumimoji="1" lang="en-US" altLang="zh-CN" sz="2800" kern="0" dirty="0">
              <a:latin typeface="微软雅黑" panose="020B0503020204020204" pitchFamily="34" charset="-122"/>
              <a:ea typeface="微软雅黑" panose="020B0503020204020204" pitchFamily="34" charset="-122"/>
            </a:endParaRPr>
          </a:p>
          <a:p>
            <a:pPr marL="342900" indent="-342900">
              <a:spcBef>
                <a:spcPct val="20000"/>
              </a:spcBef>
              <a:buClr>
                <a:srgbClr val="FF0000"/>
              </a:buClr>
              <a:buFont typeface="Monotype Sorts" pitchFamily="2" charset="2"/>
              <a:buChar char="z"/>
              <a:defRPr/>
            </a:pPr>
            <a:endParaRPr kumimoji="1" lang="en-US" altLang="zh-CN" sz="2800" kern="0" dirty="0">
              <a:latin typeface="微软雅黑" panose="020B0503020204020204" pitchFamily="34" charset="-122"/>
              <a:ea typeface="微软雅黑" panose="020B0503020204020204" pitchFamily="34" charset="-122"/>
            </a:endParaRPr>
          </a:p>
          <a:p>
            <a:pPr marL="342900" indent="-342900">
              <a:spcBef>
                <a:spcPct val="20000"/>
              </a:spcBef>
              <a:buClr>
                <a:srgbClr val="FF0000"/>
              </a:buClr>
              <a:buFont typeface="Monotype Sorts" pitchFamily="2" charset="2"/>
              <a:buChar char="z"/>
              <a:defRPr/>
            </a:pPr>
            <a:endParaRPr kumimoji="1" lang="en-US" altLang="zh-CN" sz="2800" kern="0" dirty="0">
              <a:latin typeface="微软雅黑" panose="020B0503020204020204" pitchFamily="34" charset="-122"/>
              <a:ea typeface="微软雅黑" panose="020B0503020204020204" pitchFamily="34" charset="-122"/>
            </a:endParaRPr>
          </a:p>
          <a:p>
            <a:pPr marL="342900" indent="-342900">
              <a:spcBef>
                <a:spcPct val="20000"/>
              </a:spcBef>
              <a:buClr>
                <a:srgbClr val="FF0000"/>
              </a:buClr>
              <a:buFont typeface="Monotype Sorts" pitchFamily="2" charset="2"/>
              <a:buNone/>
              <a:defRPr/>
            </a:pPr>
            <a:r>
              <a:rPr kumimoji="1" lang="en-US" altLang="zh-CN" sz="2800" kern="0" dirty="0">
                <a:latin typeface="微软雅黑" panose="020B0503020204020204" pitchFamily="34" charset="-122"/>
                <a:ea typeface="微软雅黑" panose="020B0503020204020204" pitchFamily="34" charset="-122"/>
                <a:sym typeface="Symbol" pitchFamily="18" charset="2"/>
              </a:rPr>
              <a:t>	 MIPS 	CPU time </a:t>
            </a:r>
          </a:p>
          <a:p>
            <a:pPr marL="342900" indent="-342900">
              <a:spcBef>
                <a:spcPct val="20000"/>
              </a:spcBef>
              <a:buClr>
                <a:srgbClr val="FF0000"/>
              </a:buClr>
              <a:buFont typeface="Monotype Sorts" pitchFamily="2" charset="2"/>
              <a:buNone/>
              <a:defRPr/>
            </a:pPr>
            <a:r>
              <a:rPr kumimoji="1" lang="en-US" altLang="zh-CN" sz="2800" kern="0" dirty="0">
                <a:latin typeface="微软雅黑" panose="020B0503020204020204" pitchFamily="34" charset="-122"/>
                <a:ea typeface="微软雅黑" panose="020B0503020204020204" pitchFamily="34" charset="-122"/>
                <a:sym typeface="Symbol" pitchFamily="18" charset="2"/>
              </a:rPr>
              <a:t>				Performance </a:t>
            </a:r>
          </a:p>
          <a:p>
            <a:pPr marL="342900" indent="-342900">
              <a:spcBef>
                <a:spcPct val="20000"/>
              </a:spcBef>
              <a:buClr>
                <a:srgbClr val="FF0000"/>
              </a:buClr>
              <a:buFont typeface="Monotype Sorts" pitchFamily="2" charset="2"/>
              <a:buNone/>
              <a:defRPr/>
            </a:pPr>
            <a:r>
              <a:rPr kumimoji="1" lang="zh-CN" altLang="en-US" sz="2800" kern="0" dirty="0">
                <a:latin typeface="微软雅黑" panose="020B0503020204020204" pitchFamily="34" charset="-122"/>
                <a:ea typeface="微软雅黑" panose="020B0503020204020204" pitchFamily="34" charset="-122"/>
                <a:sym typeface="Symbol" pitchFamily="18" charset="2"/>
              </a:rPr>
              <a:t>已知</a:t>
            </a:r>
            <a:r>
              <a:rPr kumimoji="1" lang="en-US" altLang="zh-CN" sz="2800" kern="0" dirty="0">
                <a:latin typeface="微软雅黑" panose="020B0503020204020204" pitchFamily="34" charset="-122"/>
                <a:ea typeface="微软雅黑" panose="020B0503020204020204" pitchFamily="34" charset="-122"/>
                <a:sym typeface="Symbol" pitchFamily="18" charset="2"/>
              </a:rPr>
              <a:t>MIPS:</a:t>
            </a:r>
          </a:p>
          <a:p>
            <a:pPr marL="342900" indent="-342900">
              <a:spcBef>
                <a:spcPct val="20000"/>
              </a:spcBef>
              <a:buClr>
                <a:srgbClr val="FF0000"/>
              </a:buClr>
              <a:buFont typeface="Monotype Sorts" pitchFamily="2" charset="2"/>
              <a:buNone/>
              <a:defRPr/>
            </a:pPr>
            <a:r>
              <a:rPr kumimoji="1" lang="zh-CN" altLang="en-US" sz="2800" kern="0" dirty="0">
                <a:latin typeface="微软雅黑" panose="020B0503020204020204" pitchFamily="34" charset="-122"/>
                <a:ea typeface="微软雅黑" panose="020B0503020204020204" pitchFamily="34" charset="-122"/>
                <a:sym typeface="Symbol" pitchFamily="18" charset="2"/>
              </a:rPr>
              <a:t>则 </a:t>
            </a:r>
            <a:r>
              <a:rPr kumimoji="1" lang="en-US" altLang="zh-CN" sz="2800" kern="0" dirty="0">
                <a:latin typeface="微软雅黑" panose="020B0503020204020204" pitchFamily="34" charset="-122"/>
                <a:ea typeface="微软雅黑" panose="020B0503020204020204" pitchFamily="34" charset="-122"/>
                <a:sym typeface="Symbol" pitchFamily="18" charset="2"/>
              </a:rPr>
              <a:t>:  CPU</a:t>
            </a:r>
            <a:r>
              <a:rPr kumimoji="1" lang="zh-CN" altLang="en-US" sz="2800" kern="0" dirty="0">
                <a:latin typeface="微软雅黑" panose="020B0503020204020204" pitchFamily="34" charset="-122"/>
                <a:ea typeface="微软雅黑" panose="020B0503020204020204" pitchFamily="34" charset="-122"/>
                <a:sym typeface="Symbol" pitchFamily="18" charset="2"/>
              </a:rPr>
              <a:t>时间＝指令数</a:t>
            </a:r>
            <a:r>
              <a:rPr kumimoji="1" lang="en-US" altLang="zh-CN" sz="2800" kern="0" dirty="0">
                <a:latin typeface="微软雅黑" panose="020B0503020204020204" pitchFamily="34" charset="-122"/>
                <a:ea typeface="微软雅黑" panose="020B0503020204020204" pitchFamily="34" charset="-122"/>
                <a:sym typeface="Symbol" pitchFamily="18" charset="2"/>
              </a:rPr>
              <a:t>/ (</a:t>
            </a:r>
            <a:r>
              <a:rPr kumimoji="1" lang="en-US" altLang="zh-CN" sz="2800" kern="0" dirty="0" err="1">
                <a:latin typeface="微软雅黑" panose="020B0503020204020204" pitchFamily="34" charset="-122"/>
                <a:ea typeface="微软雅黑" panose="020B0503020204020204" pitchFamily="34" charset="-122"/>
                <a:sym typeface="Symbol" pitchFamily="18" charset="2"/>
              </a:rPr>
              <a:t>MIPS×10</a:t>
            </a:r>
            <a:r>
              <a:rPr kumimoji="1" lang="en-US" altLang="zh-CN" sz="2800" kern="0" baseline="30000" dirty="0" err="1">
                <a:latin typeface="微软雅黑" panose="020B0503020204020204" pitchFamily="34" charset="-122"/>
                <a:ea typeface="微软雅黑" panose="020B0503020204020204" pitchFamily="34" charset="-122"/>
                <a:sym typeface="Symbol" pitchFamily="18" charset="2"/>
              </a:rPr>
              <a:t>6</a:t>
            </a:r>
            <a:r>
              <a:rPr kumimoji="1" lang="en-US" altLang="zh-CN" sz="2800" kern="0" dirty="0">
                <a:latin typeface="微软雅黑" panose="020B0503020204020204" pitchFamily="34" charset="-122"/>
                <a:ea typeface="微软雅黑" panose="020B0503020204020204" pitchFamily="34" charset="-122"/>
                <a:sym typeface="Symbol" pitchFamily="18" charset="2"/>
              </a:rPr>
              <a:t> )</a:t>
            </a:r>
          </a:p>
          <a:p>
            <a:pPr marL="342900" indent="-342900">
              <a:spcBef>
                <a:spcPct val="20000"/>
              </a:spcBef>
              <a:buClr>
                <a:srgbClr val="FF0000"/>
              </a:buClr>
              <a:buFont typeface="Monotype Sorts" pitchFamily="2" charset="2"/>
              <a:buNone/>
              <a:defRPr/>
            </a:pPr>
            <a:r>
              <a:rPr kumimoji="1" lang="zh-CN" altLang="en-US" sz="2800" kern="0" dirty="0">
                <a:latin typeface="微软雅黑" panose="020B0503020204020204" pitchFamily="34" charset="-122"/>
                <a:ea typeface="微软雅黑" panose="020B0503020204020204" pitchFamily="34" charset="-122"/>
                <a:sym typeface="Symbol" pitchFamily="18" charset="2"/>
              </a:rPr>
              <a:t>因此，如果</a:t>
            </a:r>
            <a:r>
              <a:rPr kumimoji="1" lang="en-US" altLang="zh-CN" sz="2800" kern="0" dirty="0">
                <a:latin typeface="微软雅黑" panose="020B0503020204020204" pitchFamily="34" charset="-122"/>
                <a:ea typeface="微软雅黑" panose="020B0503020204020204" pitchFamily="34" charset="-122"/>
                <a:sym typeface="Symbol" pitchFamily="18" charset="2"/>
              </a:rPr>
              <a:t>MIPS</a:t>
            </a:r>
            <a:r>
              <a:rPr kumimoji="1" lang="zh-CN" altLang="en-US" sz="2800" kern="0" dirty="0">
                <a:latin typeface="微软雅黑" panose="020B0503020204020204" pitchFamily="34" charset="-122"/>
                <a:ea typeface="微软雅黑" panose="020B0503020204020204" pitchFamily="34" charset="-122"/>
                <a:sym typeface="Symbol" pitchFamily="18" charset="2"/>
              </a:rPr>
              <a:t>增加，则</a:t>
            </a:r>
            <a:r>
              <a:rPr kumimoji="1" lang="en-US" altLang="zh-CN" sz="2800" kern="0" dirty="0">
                <a:latin typeface="微软雅黑" panose="020B0503020204020204" pitchFamily="34" charset="-122"/>
                <a:ea typeface="微软雅黑" panose="020B0503020204020204" pitchFamily="34" charset="-122"/>
                <a:sym typeface="Symbol" pitchFamily="18" charset="2"/>
              </a:rPr>
              <a:t>CPU</a:t>
            </a:r>
            <a:r>
              <a:rPr kumimoji="1" lang="zh-CN" altLang="en-US" sz="2800" kern="0" dirty="0">
                <a:latin typeface="微软雅黑" panose="020B0503020204020204" pitchFamily="34" charset="-122"/>
                <a:ea typeface="微软雅黑" panose="020B0503020204020204" pitchFamily="34" charset="-122"/>
                <a:sym typeface="Symbol" pitchFamily="18" charset="2"/>
              </a:rPr>
              <a:t>时间减少，</a:t>
            </a:r>
            <a:r>
              <a:rPr kumimoji="1" lang="zh-CN" altLang="en-US" sz="2800" kern="0" dirty="0">
                <a:solidFill>
                  <a:srgbClr val="FF0000"/>
                </a:solidFill>
                <a:latin typeface="微软雅黑" panose="020B0503020204020204" pitchFamily="34" charset="-122"/>
                <a:ea typeface="微软雅黑" panose="020B0503020204020204" pitchFamily="34" charset="-122"/>
                <a:sym typeface="Symbol" pitchFamily="18" charset="2"/>
              </a:rPr>
              <a:t>性能增强？</a:t>
            </a:r>
          </a:p>
        </p:txBody>
      </p:sp>
      <p:graphicFrame>
        <p:nvGraphicFramePr>
          <p:cNvPr id="5" name="Object 4">
            <a:extLst>
              <a:ext uri="{FF2B5EF4-FFF2-40B4-BE49-F238E27FC236}">
                <a16:creationId xmlns:a16="http://schemas.microsoft.com/office/drawing/2014/main" id="{25EE6863-9959-4461-B34E-EFBF099C26D2}"/>
              </a:ext>
            </a:extLst>
          </p:cNvPr>
          <p:cNvGraphicFramePr>
            <a:graphicFrameLocks noChangeAspect="1"/>
          </p:cNvGraphicFramePr>
          <p:nvPr>
            <p:extLst>
              <p:ext uri="{D42A27DB-BD31-4B8C-83A1-F6EECF244321}">
                <p14:modId xmlns:p14="http://schemas.microsoft.com/office/powerpoint/2010/main" val="2552889163"/>
              </p:ext>
            </p:extLst>
          </p:nvPr>
        </p:nvGraphicFramePr>
        <p:xfrm>
          <a:off x="1609725" y="1975597"/>
          <a:ext cx="5045366" cy="1040740"/>
        </p:xfrm>
        <a:graphic>
          <a:graphicData uri="http://schemas.openxmlformats.org/presentationml/2006/ole">
            <mc:AlternateContent xmlns:mc="http://schemas.openxmlformats.org/markup-compatibility/2006">
              <mc:Choice xmlns:v="urn:schemas-microsoft-com:vml" Requires="v">
                <p:oleObj spid="_x0000_s6184" name="Equation" r:id="rId4" imgW="1657165" imgH="298362" progId="Equation.DSMT4">
                  <p:embed/>
                </p:oleObj>
              </mc:Choice>
              <mc:Fallback>
                <p:oleObj name="Equation" r:id="rId4" imgW="1657165" imgH="298362" progId="Equation.DSMT4">
                  <p:embed/>
                  <p:pic>
                    <p:nvPicPr>
                      <p:cNvPr id="33796" name="Object 4">
                        <a:extLst>
                          <a:ext uri="{FF2B5EF4-FFF2-40B4-BE49-F238E27FC236}">
                            <a16:creationId xmlns:a16="http://schemas.microsoft.com/office/drawing/2014/main" id="{BBB0BCFF-6924-4B45-B939-956D40E878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9725" y="1975597"/>
                        <a:ext cx="5045366" cy="104074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51896309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147757" cy="694570"/>
            <a:chOff x="635243" y="278221"/>
            <a:chExt cx="3147757" cy="694569"/>
          </a:xfrm>
        </p:grpSpPr>
        <p:sp>
          <p:nvSpPr>
            <p:cNvPr id="21" name="矩形 20">
              <a:extLst>
                <a:ext uri="{FF2B5EF4-FFF2-40B4-BE49-F238E27FC236}">
                  <a16:creationId xmlns:a16="http://schemas.microsoft.com/office/drawing/2014/main" id="{8297BC28-DD3C-44C3-A8BA-1F5DFEE9D689}"/>
                </a:ext>
              </a:extLst>
            </p:cNvPr>
            <p:cNvSpPr/>
            <p:nvPr/>
          </p:nvSpPr>
          <p:spPr>
            <a:xfrm>
              <a:off x="635243" y="665013"/>
              <a:ext cx="2250459"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MIPS Pitfall</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585516"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MIPS</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的“陷阱”</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矩形 1">
            <a:extLst>
              <a:ext uri="{FF2B5EF4-FFF2-40B4-BE49-F238E27FC236}">
                <a16:creationId xmlns:a16="http://schemas.microsoft.com/office/drawing/2014/main" id="{9A98A42E-A21A-4371-9F0E-C194064AF546}"/>
              </a:ext>
            </a:extLst>
          </p:cNvPr>
          <p:cNvSpPr/>
          <p:nvPr/>
        </p:nvSpPr>
        <p:spPr>
          <a:xfrm>
            <a:off x="1056904" y="1328190"/>
            <a:ext cx="10070275" cy="3420232"/>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当不使用浮点硬件时，</a:t>
            </a:r>
            <a:r>
              <a:rPr kumimoji="1" lang="en-US" altLang="zh-CN" sz="2800" kern="0" dirty="0">
                <a:latin typeface="微软雅黑" panose="020B0503020204020204" pitchFamily="34" charset="-122"/>
                <a:ea typeface="微软雅黑" panose="020B0503020204020204" pitchFamily="34" charset="-122"/>
              </a:rPr>
              <a:t>1</a:t>
            </a:r>
            <a:r>
              <a:rPr kumimoji="1" lang="zh-CN" altLang="en-US" sz="2800" kern="0" dirty="0">
                <a:latin typeface="微软雅黑" panose="020B0503020204020204" pitchFamily="34" charset="-122"/>
                <a:ea typeface="微软雅黑" panose="020B0503020204020204" pitchFamily="34" charset="-122"/>
              </a:rPr>
              <a:t>次浮点操作由</a:t>
            </a:r>
            <a:r>
              <a:rPr kumimoji="1" lang="en-US" altLang="zh-CN" sz="2800" kern="0" dirty="0">
                <a:latin typeface="微软雅黑" panose="020B0503020204020204" pitchFamily="34" charset="-122"/>
                <a:ea typeface="微软雅黑" panose="020B0503020204020204" pitchFamily="34" charset="-122"/>
              </a:rPr>
              <a:t>50</a:t>
            </a:r>
            <a:r>
              <a:rPr kumimoji="1" lang="zh-CN" altLang="en-US" sz="2800" kern="0" dirty="0">
                <a:latin typeface="微软雅黑" panose="020B0503020204020204" pitchFamily="34" charset="-122"/>
                <a:ea typeface="微软雅黑" panose="020B0503020204020204" pitchFamily="34" charset="-122"/>
              </a:rPr>
              <a:t>个单周期指令完成。使用浮点硬件后，</a:t>
            </a:r>
            <a:r>
              <a:rPr kumimoji="1" lang="en-US" altLang="zh-CN" sz="2800" kern="0" dirty="0">
                <a:latin typeface="微软雅黑" panose="020B0503020204020204" pitchFamily="34" charset="-122"/>
                <a:ea typeface="微软雅黑" panose="020B0503020204020204" pitchFamily="34" charset="-122"/>
              </a:rPr>
              <a:t>1</a:t>
            </a:r>
            <a:r>
              <a:rPr kumimoji="1" lang="zh-CN" altLang="en-US" sz="2800" kern="0" dirty="0">
                <a:latin typeface="微软雅黑" panose="020B0503020204020204" pitchFamily="34" charset="-122"/>
                <a:ea typeface="微软雅黑" panose="020B0503020204020204" pitchFamily="34" charset="-122"/>
              </a:rPr>
              <a:t>次浮点操作只需要</a:t>
            </a:r>
            <a:r>
              <a:rPr kumimoji="1" lang="en-US" altLang="zh-CN" sz="2800" kern="0" dirty="0">
                <a:latin typeface="微软雅黑" panose="020B0503020204020204" pitchFamily="34" charset="-122"/>
                <a:ea typeface="微软雅黑" panose="020B0503020204020204" pitchFamily="34" charset="-122"/>
              </a:rPr>
              <a:t>1</a:t>
            </a:r>
            <a:r>
              <a:rPr kumimoji="1" lang="zh-CN" altLang="en-US" sz="2800" kern="0" dirty="0">
                <a:latin typeface="微软雅黑" panose="020B0503020204020204" pitchFamily="34" charset="-122"/>
                <a:ea typeface="微软雅黑" panose="020B0503020204020204" pitchFamily="34" charset="-122"/>
              </a:rPr>
              <a:t>个</a:t>
            </a:r>
            <a:r>
              <a:rPr kumimoji="1" lang="en-US" altLang="zh-CN" sz="2800" kern="0" dirty="0">
                <a:latin typeface="微软雅黑" panose="020B0503020204020204" pitchFamily="34" charset="-122"/>
                <a:ea typeface="微软雅黑" panose="020B0503020204020204" pitchFamily="34" charset="-122"/>
              </a:rPr>
              <a:t>2</a:t>
            </a:r>
            <a:r>
              <a:rPr kumimoji="1" lang="zh-CN" altLang="en-US" sz="2800" kern="0" dirty="0">
                <a:latin typeface="微软雅黑" panose="020B0503020204020204" pitchFamily="34" charset="-122"/>
                <a:ea typeface="微软雅黑" panose="020B0503020204020204" pitchFamily="34" charset="-122"/>
              </a:rPr>
              <a:t>周期指令。时钟频率不变（</a:t>
            </a:r>
            <a:r>
              <a:rPr kumimoji="1" lang="en-US" altLang="zh-CN" sz="2800" kern="0" dirty="0" err="1">
                <a:latin typeface="微软雅黑" panose="020B0503020204020204" pitchFamily="34" charset="-122"/>
                <a:ea typeface="微软雅黑" panose="020B0503020204020204" pitchFamily="34" charset="-122"/>
              </a:rPr>
              <a:t>50MHZ</a:t>
            </a:r>
            <a:r>
              <a:rPr kumimoji="1" lang="zh-CN" altLang="en-US" sz="2800" kern="0" dirty="0">
                <a:latin typeface="微软雅黑" panose="020B0503020204020204" pitchFamily="34" charset="-122"/>
                <a:ea typeface="微软雅黑" panose="020B0503020204020204" pitchFamily="34" charset="-122"/>
              </a:rPr>
              <a:t>）。</a:t>
            </a:r>
          </a:p>
          <a:p>
            <a:pPr lvl="1">
              <a:lnSpc>
                <a:spcPct val="150000"/>
              </a:lnSpc>
              <a:spcBef>
                <a:spcPct val="20000"/>
              </a:spcBef>
              <a:buClr>
                <a:srgbClr val="FF0000"/>
              </a:buClr>
              <a:defRPr/>
            </a:pPr>
            <a:r>
              <a:rPr kumimoji="1" lang="en-US" altLang="zh-CN" sz="2800" kern="0" dirty="0">
                <a:latin typeface="微软雅黑" panose="020B0503020204020204" pitchFamily="34" charset="-122"/>
                <a:ea typeface="微软雅黑" panose="020B0503020204020204" pitchFamily="34" charset="-122"/>
              </a:rPr>
              <a:t>1. CPI</a:t>
            </a:r>
            <a:r>
              <a:rPr kumimoji="1" lang="zh-CN" altLang="en-US" sz="2800" kern="0" dirty="0">
                <a:latin typeface="微软雅黑" panose="020B0503020204020204" pitchFamily="34" charset="-122"/>
                <a:ea typeface="微软雅黑" panose="020B0503020204020204" pitchFamily="34" charset="-122"/>
              </a:rPr>
              <a:t>增加还是减少？         </a:t>
            </a:r>
            <a:r>
              <a:rPr kumimoji="1" lang="en-US" altLang="zh-CN" sz="2800" kern="0" dirty="0">
                <a:latin typeface="微软雅黑" panose="020B0503020204020204" pitchFamily="34" charset="-122"/>
                <a:ea typeface="微软雅黑" panose="020B0503020204020204" pitchFamily="34" charset="-122"/>
              </a:rPr>
              <a:t>2. IC</a:t>
            </a:r>
            <a:r>
              <a:rPr kumimoji="1" lang="zh-CN" altLang="en-US" sz="2800" kern="0" dirty="0">
                <a:latin typeface="微软雅黑" panose="020B0503020204020204" pitchFamily="34" charset="-122"/>
                <a:ea typeface="微软雅黑" panose="020B0503020204020204" pitchFamily="34" charset="-122"/>
              </a:rPr>
              <a:t>增加还是减少？</a:t>
            </a:r>
          </a:p>
          <a:p>
            <a:pPr lvl="1">
              <a:lnSpc>
                <a:spcPct val="150000"/>
              </a:lnSpc>
              <a:spcBef>
                <a:spcPct val="20000"/>
              </a:spcBef>
              <a:buClr>
                <a:srgbClr val="FF0000"/>
              </a:buClr>
              <a:defRPr/>
            </a:pPr>
            <a:r>
              <a:rPr kumimoji="1" lang="en-US" altLang="zh-CN" sz="2800" kern="0" dirty="0">
                <a:latin typeface="微软雅黑" panose="020B0503020204020204" pitchFamily="34" charset="-122"/>
                <a:ea typeface="微软雅黑" panose="020B0503020204020204" pitchFamily="34" charset="-122"/>
              </a:rPr>
              <a:t>3. CPU</a:t>
            </a:r>
            <a:r>
              <a:rPr kumimoji="1" lang="zh-CN" altLang="en-US" sz="2800" kern="0" dirty="0">
                <a:latin typeface="微软雅黑" panose="020B0503020204020204" pitchFamily="34" charset="-122"/>
                <a:ea typeface="微软雅黑" panose="020B0503020204020204" pitchFamily="34" charset="-122"/>
              </a:rPr>
              <a:t>时间增加还是减少？  </a:t>
            </a:r>
            <a:r>
              <a:rPr kumimoji="1" lang="en-US" altLang="zh-CN" sz="2800" kern="0" dirty="0">
                <a:latin typeface="微软雅黑" panose="020B0503020204020204" pitchFamily="34" charset="-122"/>
                <a:ea typeface="微软雅黑" panose="020B0503020204020204" pitchFamily="34" charset="-122"/>
              </a:rPr>
              <a:t>4. MIPS</a:t>
            </a:r>
            <a:r>
              <a:rPr kumimoji="1" lang="zh-CN" altLang="en-US" sz="2800" kern="0" dirty="0">
                <a:latin typeface="微软雅黑" panose="020B0503020204020204" pitchFamily="34" charset="-122"/>
                <a:ea typeface="微软雅黑" panose="020B0503020204020204" pitchFamily="34" charset="-122"/>
              </a:rPr>
              <a:t>如何变化？为什么？</a:t>
            </a:r>
          </a:p>
        </p:txBody>
      </p:sp>
      <p:sp>
        <p:nvSpPr>
          <p:cNvPr id="17" name="TextBox 4">
            <a:extLst>
              <a:ext uri="{FF2B5EF4-FFF2-40B4-BE49-F238E27FC236}">
                <a16:creationId xmlns:a16="http://schemas.microsoft.com/office/drawing/2014/main" id="{5C3C16B7-92D5-480D-9185-D180AF6F8F21}"/>
              </a:ext>
            </a:extLst>
          </p:cNvPr>
          <p:cNvSpPr txBox="1">
            <a:spLocks noChangeArrowheads="1"/>
          </p:cNvSpPr>
          <p:nvPr/>
        </p:nvSpPr>
        <p:spPr bwMode="auto">
          <a:xfrm>
            <a:off x="1056904" y="5982825"/>
            <a:ext cx="2520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rgbClr val="FF0000"/>
              </a:buClr>
              <a:buChar char="•"/>
              <a:defRPr kumimoji="1" sz="2000">
                <a:solidFill>
                  <a:schemeClr val="tx1"/>
                </a:solidFill>
                <a:latin typeface="Tahoma" panose="020B0604030504040204" pitchFamily="34" charset="0"/>
              </a:defRPr>
            </a:lvl4pPr>
            <a:lvl5pPr marL="2057400" indent="-228600">
              <a:spcBef>
                <a:spcPct val="20000"/>
              </a:spcBef>
              <a:buClr>
                <a:srgbClr val="FF0000"/>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9pPr>
          </a:lstStyle>
          <a:p>
            <a:pPr>
              <a:spcBef>
                <a:spcPct val="0"/>
              </a:spcBef>
              <a:buClrTx/>
              <a:buNone/>
            </a:pPr>
            <a:r>
              <a:rPr kumimoji="0" lang="en-US" altLang="zh-CN" dirty="0">
                <a:solidFill>
                  <a:srgbClr val="0066FF"/>
                </a:solidFill>
                <a:latin typeface="微软雅黑" panose="020B0503020204020204" pitchFamily="34" charset="-122"/>
                <a:ea typeface="微软雅黑" panose="020B0503020204020204" pitchFamily="34" charset="-122"/>
              </a:rPr>
              <a:t>IC: 50 </a:t>
            </a:r>
            <a:r>
              <a:rPr kumimoji="0" lang="en-US" altLang="zh-CN" dirty="0">
                <a:solidFill>
                  <a:srgbClr val="0066FF"/>
                </a:solidFill>
                <a:latin typeface="微软雅黑" panose="020B0503020204020204" pitchFamily="34" charset="-122"/>
                <a:ea typeface="微软雅黑" panose="020B0503020204020204" pitchFamily="34" charset="-122"/>
                <a:sym typeface="Wingdings" panose="05000000000000000000" pitchFamily="2" charset="2"/>
              </a:rPr>
              <a:t> 1</a:t>
            </a:r>
            <a:endParaRPr kumimoji="0" lang="zh-CN" altLang="en-US" dirty="0">
              <a:solidFill>
                <a:srgbClr val="0066FF"/>
              </a:solidFill>
              <a:latin typeface="微软雅黑" panose="020B0503020204020204" pitchFamily="34" charset="-122"/>
              <a:ea typeface="微软雅黑" panose="020B0503020204020204" pitchFamily="34" charset="-122"/>
            </a:endParaRPr>
          </a:p>
        </p:txBody>
      </p:sp>
      <p:sp>
        <p:nvSpPr>
          <p:cNvPr id="18" name="TextBox 7">
            <a:extLst>
              <a:ext uri="{FF2B5EF4-FFF2-40B4-BE49-F238E27FC236}">
                <a16:creationId xmlns:a16="http://schemas.microsoft.com/office/drawing/2014/main" id="{5B4B13E7-CA18-41CE-8BB6-286DA72CD8B8}"/>
              </a:ext>
            </a:extLst>
          </p:cNvPr>
          <p:cNvSpPr txBox="1">
            <a:spLocks noChangeArrowheads="1"/>
          </p:cNvSpPr>
          <p:nvPr/>
        </p:nvSpPr>
        <p:spPr bwMode="auto">
          <a:xfrm>
            <a:off x="3525928" y="5067848"/>
            <a:ext cx="37337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0000"/>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rgbClr val="FF0000"/>
              </a:buClr>
              <a:buChar char="•"/>
              <a:defRPr kumimoji="1" sz="2000">
                <a:solidFill>
                  <a:schemeClr val="tx1"/>
                </a:solidFill>
                <a:latin typeface="Tahoma" panose="020B0604030504040204" pitchFamily="34" charset="0"/>
              </a:defRPr>
            </a:lvl4pPr>
            <a:lvl5pPr marL="2057400" indent="-228600">
              <a:spcBef>
                <a:spcPct val="20000"/>
              </a:spcBef>
              <a:buClr>
                <a:srgbClr val="FF0000"/>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9pPr>
          </a:lstStyle>
          <a:p>
            <a:pPr>
              <a:spcBef>
                <a:spcPct val="0"/>
              </a:spcBef>
              <a:buClrTx/>
              <a:buNone/>
            </a:pPr>
            <a:r>
              <a:rPr kumimoji="0" lang="en-US" altLang="zh-CN" dirty="0">
                <a:solidFill>
                  <a:srgbClr val="0066FF"/>
                </a:solidFill>
                <a:latin typeface="微软雅黑" panose="020B0503020204020204" pitchFamily="34" charset="-122"/>
                <a:ea typeface="微软雅黑" panose="020B0503020204020204" pitchFamily="34" charset="-122"/>
              </a:rPr>
              <a:t>CPU Time: 50 </a:t>
            </a:r>
            <a:r>
              <a:rPr kumimoji="0" lang="en-US" altLang="zh-CN" dirty="0">
                <a:solidFill>
                  <a:srgbClr val="0066FF"/>
                </a:solidFill>
                <a:latin typeface="微软雅黑" panose="020B0503020204020204" pitchFamily="34" charset="-122"/>
                <a:ea typeface="微软雅黑" panose="020B0503020204020204" pitchFamily="34" charset="-122"/>
                <a:sym typeface="Wingdings" panose="05000000000000000000" pitchFamily="2" charset="2"/>
              </a:rPr>
              <a:t> 2</a:t>
            </a:r>
            <a:endParaRPr kumimoji="0" lang="zh-CN" altLang="en-US" dirty="0">
              <a:solidFill>
                <a:srgbClr val="0066FF"/>
              </a:solidFill>
              <a:latin typeface="微软雅黑" panose="020B0503020204020204" pitchFamily="34" charset="-122"/>
              <a:ea typeface="微软雅黑" panose="020B0503020204020204" pitchFamily="34" charset="-122"/>
            </a:endParaRPr>
          </a:p>
        </p:txBody>
      </p:sp>
      <p:sp>
        <p:nvSpPr>
          <p:cNvPr id="20" name="TextBox 8">
            <a:extLst>
              <a:ext uri="{FF2B5EF4-FFF2-40B4-BE49-F238E27FC236}">
                <a16:creationId xmlns:a16="http://schemas.microsoft.com/office/drawing/2014/main" id="{6B5044E8-3F7A-4813-B727-C4AFF7376CC2}"/>
              </a:ext>
            </a:extLst>
          </p:cNvPr>
          <p:cNvSpPr txBox="1">
            <a:spLocks noChangeArrowheads="1"/>
          </p:cNvSpPr>
          <p:nvPr/>
        </p:nvSpPr>
        <p:spPr bwMode="auto">
          <a:xfrm>
            <a:off x="3525928" y="5982825"/>
            <a:ext cx="3105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rgbClr val="FF0000"/>
              </a:buClr>
              <a:buChar char="•"/>
              <a:defRPr kumimoji="1" sz="2000">
                <a:solidFill>
                  <a:schemeClr val="tx1"/>
                </a:solidFill>
                <a:latin typeface="Tahoma" panose="020B0604030504040204" pitchFamily="34" charset="0"/>
              </a:defRPr>
            </a:lvl4pPr>
            <a:lvl5pPr marL="2057400" indent="-228600">
              <a:spcBef>
                <a:spcPct val="20000"/>
              </a:spcBef>
              <a:buClr>
                <a:srgbClr val="FF0000"/>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9pPr>
          </a:lstStyle>
          <a:p>
            <a:pPr>
              <a:spcBef>
                <a:spcPct val="0"/>
              </a:spcBef>
              <a:buClrTx/>
              <a:buNone/>
            </a:pPr>
            <a:r>
              <a:rPr kumimoji="0" lang="en-US" altLang="zh-CN" dirty="0">
                <a:solidFill>
                  <a:srgbClr val="0066FF"/>
                </a:solidFill>
                <a:latin typeface="微软雅黑" panose="020B0503020204020204" pitchFamily="34" charset="-122"/>
                <a:ea typeface="微软雅黑" panose="020B0503020204020204" pitchFamily="34" charset="-122"/>
              </a:rPr>
              <a:t>MIPS: 50 </a:t>
            </a:r>
            <a:r>
              <a:rPr kumimoji="0" lang="en-US" altLang="zh-CN" dirty="0">
                <a:solidFill>
                  <a:srgbClr val="0066FF"/>
                </a:solidFill>
                <a:latin typeface="微软雅黑" panose="020B0503020204020204" pitchFamily="34" charset="-122"/>
                <a:ea typeface="微软雅黑" panose="020B0503020204020204" pitchFamily="34" charset="-122"/>
                <a:sym typeface="Wingdings" panose="05000000000000000000" pitchFamily="2" charset="2"/>
              </a:rPr>
              <a:t> 25</a:t>
            </a:r>
            <a:endParaRPr kumimoji="0" lang="zh-CN" altLang="en-US" dirty="0">
              <a:solidFill>
                <a:srgbClr val="0066FF"/>
              </a:solidFill>
              <a:latin typeface="微软雅黑" panose="020B0503020204020204" pitchFamily="34" charset="-122"/>
              <a:ea typeface="微软雅黑" panose="020B0503020204020204" pitchFamily="34" charset="-122"/>
            </a:endParaRPr>
          </a:p>
        </p:txBody>
      </p:sp>
      <p:sp>
        <p:nvSpPr>
          <p:cNvPr id="22" name="矩形 9">
            <a:extLst>
              <a:ext uri="{FF2B5EF4-FFF2-40B4-BE49-F238E27FC236}">
                <a16:creationId xmlns:a16="http://schemas.microsoft.com/office/drawing/2014/main" id="{DCBC7D53-B8E1-422C-A103-2CC30402DB7E}"/>
              </a:ext>
            </a:extLst>
          </p:cNvPr>
          <p:cNvSpPr>
            <a:spLocks noChangeArrowheads="1"/>
          </p:cNvSpPr>
          <p:nvPr/>
        </p:nvSpPr>
        <p:spPr bwMode="auto">
          <a:xfrm>
            <a:off x="6740354" y="5129105"/>
            <a:ext cx="369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rgbClr val="FF0000"/>
              </a:buClr>
              <a:buChar char="•"/>
              <a:defRPr kumimoji="1" sz="2000">
                <a:solidFill>
                  <a:schemeClr val="tx1"/>
                </a:solidFill>
                <a:latin typeface="Tahoma" panose="020B0604030504040204" pitchFamily="34" charset="0"/>
              </a:defRPr>
            </a:lvl4pPr>
            <a:lvl5pPr marL="2057400" indent="-228600">
              <a:spcBef>
                <a:spcPct val="20000"/>
              </a:spcBef>
              <a:buClr>
                <a:srgbClr val="FF0000"/>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9pPr>
          </a:lstStyle>
          <a:p>
            <a:pPr>
              <a:spcBef>
                <a:spcPct val="0"/>
              </a:spcBef>
              <a:buClrTx/>
              <a:buFontTx/>
              <a:buNone/>
            </a:pP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endParaRPr kumimoji="0" lang="zh-CN" altLang="en-US" sz="2400" dirty="0">
              <a:latin typeface="Times New Roman" panose="02020603050405020304" pitchFamily="18" charset="0"/>
              <a:ea typeface="宋体" panose="02010600030101010101" pitchFamily="2" charset="-122"/>
            </a:endParaRPr>
          </a:p>
        </p:txBody>
      </p:sp>
      <p:sp>
        <p:nvSpPr>
          <p:cNvPr id="23" name="矩形 11">
            <a:extLst>
              <a:ext uri="{FF2B5EF4-FFF2-40B4-BE49-F238E27FC236}">
                <a16:creationId xmlns:a16="http://schemas.microsoft.com/office/drawing/2014/main" id="{6F5F5420-2C2F-4520-A61F-B2640B588FC1}"/>
              </a:ext>
            </a:extLst>
          </p:cNvPr>
          <p:cNvSpPr>
            <a:spLocks noChangeArrowheads="1"/>
          </p:cNvSpPr>
          <p:nvPr/>
        </p:nvSpPr>
        <p:spPr bwMode="auto">
          <a:xfrm>
            <a:off x="6740354" y="6013453"/>
            <a:ext cx="369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rgbClr val="FF0000"/>
              </a:buClr>
              <a:buChar char="•"/>
              <a:defRPr kumimoji="1" sz="2000">
                <a:solidFill>
                  <a:schemeClr val="tx1"/>
                </a:solidFill>
                <a:latin typeface="Tahoma" panose="020B0604030504040204" pitchFamily="34" charset="0"/>
              </a:defRPr>
            </a:lvl4pPr>
            <a:lvl5pPr marL="2057400" indent="-228600">
              <a:spcBef>
                <a:spcPct val="20000"/>
              </a:spcBef>
              <a:buClr>
                <a:srgbClr val="FF0000"/>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9pPr>
          </a:lstStyle>
          <a:p>
            <a:pPr>
              <a:spcBef>
                <a:spcPct val="0"/>
              </a:spcBef>
              <a:buClr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a:t>
            </a:r>
            <a:endParaRPr kumimoji="0" lang="zh-CN" altLang="en-US" sz="2400">
              <a:latin typeface="Times New Roman" panose="02020603050405020304" pitchFamily="18" charset="0"/>
              <a:ea typeface="宋体" panose="02010600030101010101" pitchFamily="2" charset="-122"/>
            </a:endParaRPr>
          </a:p>
        </p:txBody>
      </p:sp>
      <p:sp>
        <p:nvSpPr>
          <p:cNvPr id="24" name="TextBox 3">
            <a:extLst>
              <a:ext uri="{FF2B5EF4-FFF2-40B4-BE49-F238E27FC236}">
                <a16:creationId xmlns:a16="http://schemas.microsoft.com/office/drawing/2014/main" id="{DCE4E609-1E02-4F1D-A0C0-AF2EE10C21AB}"/>
              </a:ext>
            </a:extLst>
          </p:cNvPr>
          <p:cNvSpPr txBox="1">
            <a:spLocks noChangeArrowheads="1"/>
          </p:cNvSpPr>
          <p:nvPr/>
        </p:nvSpPr>
        <p:spPr bwMode="auto">
          <a:xfrm>
            <a:off x="1056904" y="5067848"/>
            <a:ext cx="2520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rgbClr val="FF0000"/>
              </a:buClr>
              <a:buChar char="•"/>
              <a:defRPr kumimoji="1" sz="2000">
                <a:solidFill>
                  <a:schemeClr val="tx1"/>
                </a:solidFill>
                <a:latin typeface="Tahoma" panose="020B0604030504040204" pitchFamily="34" charset="0"/>
              </a:defRPr>
            </a:lvl4pPr>
            <a:lvl5pPr marL="2057400" indent="-228600">
              <a:spcBef>
                <a:spcPct val="20000"/>
              </a:spcBef>
              <a:buClr>
                <a:srgbClr val="FF0000"/>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zh-CN" dirty="0">
                <a:solidFill>
                  <a:srgbClr val="0066FF"/>
                </a:solidFill>
                <a:latin typeface="微软雅黑" panose="020B0503020204020204" pitchFamily="34" charset="-122"/>
                <a:ea typeface="微软雅黑" panose="020B0503020204020204" pitchFamily="34" charset="-122"/>
              </a:rPr>
              <a:t>CPI: 1 </a:t>
            </a:r>
            <a:r>
              <a:rPr kumimoji="0" lang="en-US" altLang="zh-CN" dirty="0">
                <a:solidFill>
                  <a:srgbClr val="0066FF"/>
                </a:solidFill>
                <a:latin typeface="微软雅黑" panose="020B0503020204020204" pitchFamily="34" charset="-122"/>
                <a:ea typeface="微软雅黑" panose="020B0503020204020204" pitchFamily="34" charset="-122"/>
                <a:sym typeface="Wingdings" panose="05000000000000000000" pitchFamily="2" charset="2"/>
              </a:rPr>
              <a:t> 2</a:t>
            </a:r>
            <a:endParaRPr kumimoji="0" lang="zh-CN" altLang="en-US" dirty="0">
              <a:solidFill>
                <a:srgbClr val="0066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141855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linds(horizontal)">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linds(horizontal)">
                                      <p:cBhvr>
                                        <p:cTn id="25" dur="500"/>
                                        <p:tgtEl>
                                          <p:spTgt spid="20"/>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blinds(horizontal)">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P spid="22" grpId="0"/>
      <p:bldP spid="23"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2" name="矩形 1">
            <a:extLst>
              <a:ext uri="{FF2B5EF4-FFF2-40B4-BE49-F238E27FC236}">
                <a16:creationId xmlns:a16="http://schemas.microsoft.com/office/drawing/2014/main" id="{9A98A42E-A21A-4371-9F0E-C194064AF546}"/>
              </a:ext>
            </a:extLst>
          </p:cNvPr>
          <p:cNvSpPr/>
          <p:nvPr/>
        </p:nvSpPr>
        <p:spPr>
          <a:xfrm>
            <a:off x="1056904" y="1328190"/>
            <a:ext cx="10070275" cy="5173083"/>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使用</a:t>
            </a:r>
            <a:r>
              <a:rPr kumimoji="1" lang="en-US" altLang="zh-CN" sz="2800" kern="0" dirty="0">
                <a:latin typeface="微软雅黑" panose="020B0503020204020204" pitchFamily="34" charset="-122"/>
                <a:ea typeface="微软雅黑" panose="020B0503020204020204" pitchFamily="34" charset="-122"/>
              </a:rPr>
              <a:t>MIPS</a:t>
            </a:r>
            <a:r>
              <a:rPr kumimoji="1" lang="zh-CN" altLang="en-US" sz="2800" kern="0" dirty="0">
                <a:latin typeface="微软雅黑" panose="020B0503020204020204" pitchFamily="34" charset="-122"/>
                <a:ea typeface="微软雅黑" panose="020B0503020204020204" pitchFamily="34" charset="-122"/>
              </a:rPr>
              <a:t>度量性能存在三个问题：</a:t>
            </a:r>
            <a:endParaRPr kumimoji="1" lang="en-US" altLang="zh-CN" sz="2800" kern="0" dirty="0">
              <a:latin typeface="微软雅黑" panose="020B0503020204020204" pitchFamily="34" charset="-122"/>
              <a:ea typeface="微软雅黑" panose="020B0503020204020204" pitchFamily="34" charset="-122"/>
            </a:endParaRPr>
          </a:p>
          <a:p>
            <a:pPr marL="914400" lvl="1" indent="-457200">
              <a:lnSpc>
                <a:spcPct val="150000"/>
              </a:lnSpc>
              <a:spcBef>
                <a:spcPct val="20000"/>
              </a:spcBef>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没有考虑程序因素（指令数目）</a:t>
            </a:r>
            <a:endParaRPr kumimoji="1" lang="en-US" altLang="zh-CN" sz="2400" kern="0" dirty="0">
              <a:latin typeface="微软雅黑" panose="020B0503020204020204" pitchFamily="34" charset="-122"/>
              <a:ea typeface="微软雅黑" panose="020B0503020204020204" pitchFamily="34" charset="-122"/>
            </a:endParaRPr>
          </a:p>
          <a:p>
            <a:pPr marL="914400" lvl="1" indent="-457200">
              <a:lnSpc>
                <a:spcPct val="150000"/>
              </a:lnSpc>
              <a:spcBef>
                <a:spcPct val="20000"/>
              </a:spcBef>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同一台机器的不同程序有不同的</a:t>
            </a:r>
            <a:r>
              <a:rPr kumimoji="1" lang="en-US" altLang="zh-CN" sz="2400" kern="0" dirty="0">
                <a:latin typeface="微软雅黑" panose="020B0503020204020204" pitchFamily="34" charset="-122"/>
                <a:ea typeface="微软雅黑" panose="020B0503020204020204" pitchFamily="34" charset="-122"/>
              </a:rPr>
              <a:t>MIPS</a:t>
            </a:r>
            <a:r>
              <a:rPr kumimoji="1" lang="zh-CN" altLang="en-US" sz="2400" kern="0" dirty="0">
                <a:latin typeface="微软雅黑" panose="020B0503020204020204" pitchFamily="34" charset="-122"/>
                <a:ea typeface="微软雅黑" panose="020B0503020204020204" pitchFamily="34" charset="-122"/>
              </a:rPr>
              <a:t>，故常用来诠释</a:t>
            </a:r>
            <a:r>
              <a:rPr kumimoji="1" lang="zh-CN" altLang="en-US" sz="2400" b="1" kern="0" dirty="0">
                <a:solidFill>
                  <a:srgbClr val="0066FF"/>
                </a:solidFill>
                <a:latin typeface="微软雅黑" panose="020B0503020204020204" pitchFamily="34" charset="-122"/>
                <a:ea typeface="微软雅黑" panose="020B0503020204020204" pitchFamily="34" charset="-122"/>
              </a:rPr>
              <a:t>峰值性能</a:t>
            </a:r>
            <a:endParaRPr kumimoji="1" lang="en-US" altLang="zh-CN" sz="2400" b="1" kern="0" dirty="0">
              <a:solidFill>
                <a:srgbClr val="0066FF"/>
              </a:solidFill>
              <a:latin typeface="微软雅黑" panose="020B0503020204020204" pitchFamily="34" charset="-122"/>
              <a:ea typeface="微软雅黑" panose="020B0503020204020204" pitchFamily="34" charset="-122"/>
            </a:endParaRPr>
          </a:p>
          <a:p>
            <a:pPr marL="914400" lvl="1" indent="-457200">
              <a:lnSpc>
                <a:spcPct val="150000"/>
              </a:lnSpc>
              <a:spcBef>
                <a:spcPct val="20000"/>
              </a:spcBef>
              <a:buClr>
                <a:srgbClr val="FF0000"/>
              </a:buClr>
              <a:buFont typeface="Wingdings" panose="05000000000000000000" pitchFamily="2" charset="2"/>
              <a:buChar char="Ø"/>
              <a:defRPr/>
            </a:pPr>
            <a:r>
              <a:rPr kumimoji="1" lang="en-US" altLang="zh-CN" sz="2400" kern="0" dirty="0">
                <a:latin typeface="微软雅黑" panose="020B0503020204020204" pitchFamily="34" charset="-122"/>
                <a:ea typeface="微软雅黑" panose="020B0503020204020204" pitchFamily="34" charset="-122"/>
              </a:rPr>
              <a:t>MIPS</a:t>
            </a:r>
            <a:r>
              <a:rPr kumimoji="1" lang="zh-CN" altLang="en-US" sz="2400" kern="0" dirty="0">
                <a:latin typeface="微软雅黑" panose="020B0503020204020204" pitchFamily="34" charset="-122"/>
                <a:ea typeface="微软雅黑" panose="020B0503020204020204" pitchFamily="34" charset="-122"/>
              </a:rPr>
              <a:t>可能与性能相反</a:t>
            </a:r>
            <a:endParaRPr kumimoji="1" lang="en-US" altLang="zh-CN" sz="24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对于下面的情况是可以使用</a:t>
            </a:r>
            <a:r>
              <a:rPr kumimoji="1" lang="en-US" altLang="zh-CN" sz="2800" kern="0" dirty="0">
                <a:latin typeface="微软雅黑" panose="020B0503020204020204" pitchFamily="34" charset="-122"/>
                <a:ea typeface="微软雅黑" panose="020B0503020204020204" pitchFamily="34" charset="-122"/>
              </a:rPr>
              <a:t>MIPS</a:t>
            </a:r>
            <a:r>
              <a:rPr kumimoji="1" lang="zh-CN" altLang="en-US" sz="2800" kern="0" dirty="0">
                <a:latin typeface="微软雅黑" panose="020B0503020204020204" pitchFamily="34" charset="-122"/>
                <a:ea typeface="微软雅黑" panose="020B0503020204020204" pitchFamily="34" charset="-122"/>
              </a:rPr>
              <a:t>度量性能的</a:t>
            </a:r>
            <a:endParaRPr kumimoji="1" lang="en-US" altLang="zh-CN" sz="2800" kern="0" dirty="0">
              <a:latin typeface="微软雅黑" panose="020B0503020204020204" pitchFamily="34" charset="-122"/>
              <a:ea typeface="微软雅黑" panose="020B0503020204020204" pitchFamily="34" charset="-122"/>
            </a:endParaRPr>
          </a:p>
          <a:p>
            <a:pPr marL="914400" lvl="1" indent="-457200">
              <a:lnSpc>
                <a:spcPct val="150000"/>
              </a:lnSpc>
              <a:spcBef>
                <a:spcPct val="20000"/>
              </a:spcBef>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使用相同编译器（选项），具有相同</a:t>
            </a:r>
            <a:r>
              <a:rPr kumimoji="1" lang="en-US" altLang="zh-CN" sz="2400" kern="0" dirty="0">
                <a:latin typeface="微软雅黑" panose="020B0503020204020204" pitchFamily="34" charset="-122"/>
                <a:ea typeface="微软雅黑" panose="020B0503020204020204" pitchFamily="34" charset="-122"/>
              </a:rPr>
              <a:t>ISA</a:t>
            </a:r>
            <a:r>
              <a:rPr kumimoji="1" lang="zh-CN" altLang="en-US" sz="2400" kern="0" dirty="0">
                <a:latin typeface="微软雅黑" panose="020B0503020204020204" pitchFamily="34" charset="-122"/>
                <a:ea typeface="微软雅黑" panose="020B0503020204020204" pitchFamily="34" charset="-122"/>
              </a:rPr>
              <a:t>，运行相同代码</a:t>
            </a:r>
            <a:endParaRPr kumimoji="1" lang="en-US" altLang="zh-CN" sz="2400" kern="0" dirty="0">
              <a:latin typeface="微软雅黑" panose="020B0503020204020204" pitchFamily="34" charset="-122"/>
              <a:ea typeface="微软雅黑" panose="020B0503020204020204" pitchFamily="34" charset="-122"/>
            </a:endParaRPr>
          </a:p>
          <a:p>
            <a:pPr marL="1257300" lvl="2" indent="-342900">
              <a:lnSpc>
                <a:spcPct val="150000"/>
              </a:lnSpc>
              <a:spcBef>
                <a:spcPct val="20000"/>
              </a:spcBef>
              <a:buClr>
                <a:srgbClr val="FF0000"/>
              </a:buClr>
              <a:buFont typeface="Wingdings" panose="05000000000000000000" pitchFamily="2" charset="2"/>
              <a:buChar char="ü"/>
              <a:defRPr/>
            </a:pPr>
            <a:r>
              <a:rPr kumimoji="1" lang="zh-CN" altLang="en-US" sz="2400" kern="0" dirty="0">
                <a:latin typeface="微软雅黑" panose="020B0503020204020204" pitchFamily="34" charset="-122"/>
                <a:ea typeface="微软雅黑" panose="020B0503020204020204" pitchFamily="34" charset="-122"/>
              </a:rPr>
              <a:t>例如奔腾</a:t>
            </a:r>
            <a:r>
              <a:rPr kumimoji="1" lang="en-US" altLang="zh-CN" sz="2400" kern="0" dirty="0">
                <a:latin typeface="微软雅黑" panose="020B0503020204020204" pitchFamily="34" charset="-122"/>
                <a:ea typeface="微软雅黑" panose="020B0503020204020204" pitchFamily="34" charset="-122"/>
              </a:rPr>
              <a:t>3</a:t>
            </a:r>
            <a:r>
              <a:rPr kumimoji="1" lang="zh-CN" altLang="en-US" sz="2400" kern="0" dirty="0">
                <a:latin typeface="微软雅黑" panose="020B0503020204020204" pitchFamily="34" charset="-122"/>
                <a:ea typeface="微软雅黑" panose="020B0503020204020204" pitchFamily="34" charset="-122"/>
              </a:rPr>
              <a:t>和</a:t>
            </a:r>
            <a:r>
              <a:rPr kumimoji="1" lang="en-US" altLang="zh-CN" sz="2400" kern="0" dirty="0">
                <a:latin typeface="微软雅黑" panose="020B0503020204020204" pitchFamily="34" charset="-122"/>
                <a:ea typeface="微软雅黑" panose="020B0503020204020204" pitchFamily="34" charset="-122"/>
              </a:rPr>
              <a:t>4</a:t>
            </a:r>
            <a:r>
              <a:rPr kumimoji="1" lang="zh-CN" altLang="en-US" sz="2400" kern="0" dirty="0">
                <a:latin typeface="微软雅黑" panose="020B0503020204020204" pitchFamily="34" charset="-122"/>
                <a:ea typeface="微软雅黑" panose="020B0503020204020204" pitchFamily="34" charset="-122"/>
              </a:rPr>
              <a:t>运行相同二进制代码</a:t>
            </a:r>
            <a:endParaRPr kumimoji="1" lang="en-US" altLang="zh-CN" sz="2400" kern="0" dirty="0">
              <a:latin typeface="微软雅黑" panose="020B0503020204020204" pitchFamily="34" charset="-122"/>
              <a:ea typeface="微软雅黑" panose="020B0503020204020204" pitchFamily="34" charset="-122"/>
            </a:endParaRPr>
          </a:p>
          <a:p>
            <a:pPr marL="914400" lvl="1" indent="-457200">
              <a:lnSpc>
                <a:spcPct val="150000"/>
              </a:lnSpc>
              <a:spcBef>
                <a:spcPct val="20000"/>
              </a:spcBef>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原因是指令数目（</a:t>
            </a:r>
            <a:r>
              <a:rPr kumimoji="1" lang="en-US" altLang="zh-CN" sz="2400" kern="0" dirty="0">
                <a:latin typeface="微软雅黑" panose="020B0503020204020204" pitchFamily="34" charset="-122"/>
                <a:ea typeface="微软雅黑" panose="020B0503020204020204" pitchFamily="34" charset="-122"/>
              </a:rPr>
              <a:t>IC</a:t>
            </a:r>
            <a:r>
              <a:rPr kumimoji="1" lang="zh-CN" altLang="en-US" sz="2400" kern="0" dirty="0">
                <a:latin typeface="微软雅黑" panose="020B0503020204020204" pitchFamily="34" charset="-122"/>
                <a:ea typeface="微软雅黑" panose="020B0503020204020204" pitchFamily="34" charset="-122"/>
              </a:rPr>
              <a:t>）的影响是相同的，可以忽略</a:t>
            </a:r>
            <a:endParaRPr kumimoji="1" lang="en-US" altLang="zh-CN" sz="2400" kern="0" dirty="0">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id="{7A70FEED-000C-4A04-BE50-2ED5DF1713BD}"/>
              </a:ext>
            </a:extLst>
          </p:cNvPr>
          <p:cNvGrpSpPr/>
          <p:nvPr/>
        </p:nvGrpSpPr>
        <p:grpSpPr>
          <a:xfrm>
            <a:off x="635245" y="278225"/>
            <a:ext cx="3147757" cy="694570"/>
            <a:chOff x="635243" y="278221"/>
            <a:chExt cx="3147757" cy="694569"/>
          </a:xfrm>
        </p:grpSpPr>
        <p:sp>
          <p:nvSpPr>
            <p:cNvPr id="14" name="矩形 13">
              <a:extLst>
                <a:ext uri="{FF2B5EF4-FFF2-40B4-BE49-F238E27FC236}">
                  <a16:creationId xmlns:a16="http://schemas.microsoft.com/office/drawing/2014/main" id="{45FF46C4-F3D5-474E-AFA2-7BF27C79D495}"/>
                </a:ext>
              </a:extLst>
            </p:cNvPr>
            <p:cNvSpPr/>
            <p:nvPr/>
          </p:nvSpPr>
          <p:spPr>
            <a:xfrm>
              <a:off x="635243" y="665013"/>
              <a:ext cx="2250459"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MIPS Pitfall</a:t>
              </a:r>
            </a:p>
          </p:txBody>
        </p:sp>
        <p:sp>
          <p:nvSpPr>
            <p:cNvPr id="15" name="矩形 14">
              <a:extLst>
                <a:ext uri="{FF2B5EF4-FFF2-40B4-BE49-F238E27FC236}">
                  <a16:creationId xmlns:a16="http://schemas.microsoft.com/office/drawing/2014/main" id="{01ABCD1C-73D3-4C34-B14E-D6CCFEB12D79}"/>
                </a:ext>
              </a:extLst>
            </p:cNvPr>
            <p:cNvSpPr/>
            <p:nvPr/>
          </p:nvSpPr>
          <p:spPr>
            <a:xfrm>
              <a:off x="1197484" y="278221"/>
              <a:ext cx="2585516"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MIPS</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的“陷阱”</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Tree>
    <p:extLst>
      <p:ext uri="{BB962C8B-B14F-4D97-AF65-F5344CB8AC3E}">
        <p14:creationId xmlns:p14="http://schemas.microsoft.com/office/powerpoint/2010/main" val="118547760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blinds(horizontal)">
                                      <p:cBhvr>
                                        <p:cTn id="7" dur="500"/>
                                        <p:tgtEl>
                                          <p:spTgt spid="2">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blinds(horizontal)">
                                      <p:cBhvr>
                                        <p:cTn id="10" dur="500"/>
                                        <p:tgtEl>
                                          <p:spTgt spid="2">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Effect transition="in" filter="blinds(horizontal)">
                                      <p:cBhvr>
                                        <p:cTn id="13" dur="500"/>
                                        <p:tgtEl>
                                          <p:spTgt spid="2">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7" end="7"/>
                                            </p:txEl>
                                          </p:spTgt>
                                        </p:tgtEl>
                                        <p:attrNameLst>
                                          <p:attrName>style.visibility</p:attrName>
                                        </p:attrNameLst>
                                      </p:cBhvr>
                                      <p:to>
                                        <p:strVal val="visible"/>
                                      </p:to>
                                    </p:set>
                                    <p:animEffect transition="in" filter="blinds(horizontal)">
                                      <p:cBhvr>
                                        <p:cTn id="16"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017529" cy="730196"/>
            <a:chOff x="635243" y="278221"/>
            <a:chExt cx="3017529" cy="730195"/>
          </a:xfrm>
        </p:grpSpPr>
        <p:sp>
          <p:nvSpPr>
            <p:cNvPr id="21" name="矩形 20">
              <a:extLst>
                <a:ext uri="{FF2B5EF4-FFF2-40B4-BE49-F238E27FC236}">
                  <a16:creationId xmlns:a16="http://schemas.microsoft.com/office/drawing/2014/main" id="{8297BC28-DD3C-44C3-A8BA-1F5DFEE9D689}"/>
                </a:ext>
              </a:extLst>
            </p:cNvPr>
            <p:cNvSpPr/>
            <p:nvPr/>
          </p:nvSpPr>
          <p:spPr>
            <a:xfrm>
              <a:off x="635243" y="700639"/>
              <a:ext cx="2455288"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Amdahl’s Law</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455288"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阿姆达尔定律</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矩形 1">
            <a:extLst>
              <a:ext uri="{FF2B5EF4-FFF2-40B4-BE49-F238E27FC236}">
                <a16:creationId xmlns:a16="http://schemas.microsoft.com/office/drawing/2014/main" id="{9A98A42E-A21A-4371-9F0E-C194064AF546}"/>
              </a:ext>
            </a:extLst>
          </p:cNvPr>
          <p:cNvSpPr/>
          <p:nvPr/>
        </p:nvSpPr>
        <p:spPr>
          <a:xfrm>
            <a:off x="1056904" y="1328190"/>
            <a:ext cx="10070275" cy="3315588"/>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计算机设计最重要和最普遍的原则就是：加快经常性发生事件的执行速度。</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endParaRPr kumimoji="1" lang="en-US" altLang="zh-CN" sz="24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阿姆达定律表明：通过改进某模式得到的整体性能提高，受限于该改进模式所占的运行时间比例。</a:t>
            </a:r>
          </a:p>
        </p:txBody>
      </p:sp>
    </p:spTree>
    <p:extLst>
      <p:ext uri="{BB962C8B-B14F-4D97-AF65-F5344CB8AC3E}">
        <p14:creationId xmlns:p14="http://schemas.microsoft.com/office/powerpoint/2010/main" val="30889652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41" name="组合 40"/>
          <p:cNvGrpSpPr/>
          <p:nvPr/>
        </p:nvGrpSpPr>
        <p:grpSpPr>
          <a:xfrm>
            <a:off x="908365" y="278225"/>
            <a:ext cx="4779915" cy="830997"/>
            <a:chOff x="908363" y="278221"/>
            <a:chExt cx="4779915" cy="830996"/>
          </a:xfrm>
        </p:grpSpPr>
        <p:sp>
          <p:nvSpPr>
            <p:cNvPr id="42" name="矩形 41"/>
            <p:cNvSpPr/>
            <p:nvPr/>
          </p:nvSpPr>
          <p:spPr>
            <a:xfrm>
              <a:off x="908363" y="801440"/>
              <a:ext cx="4779915"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Chapter 1: Computer Quantitative Analysis </a:t>
              </a:r>
            </a:p>
          </p:txBody>
        </p:sp>
        <p:sp>
          <p:nvSpPr>
            <p:cNvPr id="43" name="矩形 42"/>
            <p:cNvSpPr/>
            <p:nvPr/>
          </p:nvSpPr>
          <p:spPr>
            <a:xfrm>
              <a:off x="1197484" y="278221"/>
              <a:ext cx="4347472"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第一章：计算机量化分析</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文本框 1">
            <a:extLst>
              <a:ext uri="{FF2B5EF4-FFF2-40B4-BE49-F238E27FC236}">
                <a16:creationId xmlns:a16="http://schemas.microsoft.com/office/drawing/2014/main" id="{2E63137F-1545-4A23-8985-F45AD0E643AA}"/>
              </a:ext>
            </a:extLst>
          </p:cNvPr>
          <p:cNvSpPr txBox="1"/>
          <p:nvPr/>
        </p:nvSpPr>
        <p:spPr>
          <a:xfrm>
            <a:off x="904459" y="1287946"/>
            <a:ext cx="8941157" cy="3093732"/>
          </a:xfrm>
          <a:prstGeom prst="rect">
            <a:avLst/>
          </a:prstGeom>
          <a:noFill/>
        </p:spPr>
        <p:txBody>
          <a:bodyPr wrap="square" rtlCol="0">
            <a:spAutoFit/>
          </a:bodyPr>
          <a:lstStyle/>
          <a:p>
            <a:pPr marL="457200" indent="-457200">
              <a:lnSpc>
                <a:spcPts val="8200"/>
              </a:lnSpc>
              <a:buClr>
                <a:srgbClr val="0055D2"/>
              </a:buClr>
              <a:buFont typeface="Wingdings" panose="05000000000000000000" pitchFamily="2" charset="2"/>
              <a:buChar char="p"/>
            </a:pPr>
            <a:r>
              <a:rPr lang="zh-CN" altLang="en-US" sz="3200" dirty="0"/>
              <a:t>性能分析和度量</a:t>
            </a:r>
            <a:endParaRPr lang="en-US" altLang="zh-CN" sz="3200" dirty="0"/>
          </a:p>
          <a:p>
            <a:pPr marL="457200" indent="-457200">
              <a:lnSpc>
                <a:spcPts val="8200"/>
              </a:lnSpc>
              <a:buClr>
                <a:srgbClr val="0055D2"/>
              </a:buClr>
              <a:buFont typeface="Wingdings" panose="05000000000000000000" pitchFamily="2" charset="2"/>
              <a:buChar char="p"/>
            </a:pPr>
            <a:r>
              <a:rPr lang="zh-CN" altLang="en-US" sz="3200" dirty="0"/>
              <a:t>功耗墙</a:t>
            </a:r>
            <a:endParaRPr lang="en-US" altLang="zh-CN" sz="3200" dirty="0"/>
          </a:p>
          <a:p>
            <a:pPr marL="457200" indent="-457200">
              <a:lnSpc>
                <a:spcPts val="8200"/>
              </a:lnSpc>
              <a:buClr>
                <a:srgbClr val="0055D2"/>
              </a:buClr>
              <a:buFont typeface="Wingdings" panose="05000000000000000000" pitchFamily="2" charset="2"/>
              <a:buChar char="p"/>
            </a:pPr>
            <a:r>
              <a:rPr lang="zh-CN" altLang="en-US" sz="3200" dirty="0"/>
              <a:t>度量方法和基准测试程序</a:t>
            </a:r>
            <a:endParaRPr lang="en-US" altLang="zh-CN" sz="3200" dirty="0"/>
          </a:p>
        </p:txBody>
      </p:sp>
    </p:spTree>
    <p:extLst>
      <p:ext uri="{BB962C8B-B14F-4D97-AF65-F5344CB8AC3E}">
        <p14:creationId xmlns:p14="http://schemas.microsoft.com/office/powerpoint/2010/main" val="2556804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017529" cy="730196"/>
            <a:chOff x="635243" y="278221"/>
            <a:chExt cx="3017529" cy="730195"/>
          </a:xfrm>
        </p:grpSpPr>
        <p:sp>
          <p:nvSpPr>
            <p:cNvPr id="21" name="矩形 20">
              <a:extLst>
                <a:ext uri="{FF2B5EF4-FFF2-40B4-BE49-F238E27FC236}">
                  <a16:creationId xmlns:a16="http://schemas.microsoft.com/office/drawing/2014/main" id="{8297BC28-DD3C-44C3-A8BA-1F5DFEE9D689}"/>
                </a:ext>
              </a:extLst>
            </p:cNvPr>
            <p:cNvSpPr/>
            <p:nvPr/>
          </p:nvSpPr>
          <p:spPr>
            <a:xfrm>
              <a:off x="635243" y="700639"/>
              <a:ext cx="2455288"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Amdahl’s Law</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455288"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阿姆达尔定律</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3" name="Rectangle 1027">
            <a:extLst>
              <a:ext uri="{FF2B5EF4-FFF2-40B4-BE49-F238E27FC236}">
                <a16:creationId xmlns:a16="http://schemas.microsoft.com/office/drawing/2014/main" id="{D49C81E4-3495-4D26-BF41-7CA495B8AAB8}"/>
              </a:ext>
            </a:extLst>
          </p:cNvPr>
          <p:cNvSpPr txBox="1">
            <a:spLocks noChangeArrowheads="1"/>
          </p:cNvSpPr>
          <p:nvPr/>
        </p:nvSpPr>
        <p:spPr bwMode="auto">
          <a:xfrm>
            <a:off x="846364" y="1430840"/>
            <a:ext cx="9144000" cy="4876800"/>
          </a:xfrm>
          <a:prstGeom prst="rect">
            <a:avLst/>
          </a:prstGeom>
          <a:noFill/>
          <a:ln w="9525">
            <a:noFill/>
            <a:miter lim="800000"/>
            <a:headEnd/>
            <a:tailEnd/>
          </a:ln>
        </p:spPr>
        <p:txBody>
          <a:bodyPr/>
          <a:lstStyle/>
          <a:p>
            <a:pPr>
              <a:spcBef>
                <a:spcPct val="20000"/>
              </a:spcBef>
              <a:buClr>
                <a:srgbClr val="FF0000"/>
              </a:buClr>
              <a:defRPr/>
            </a:pPr>
            <a:r>
              <a:rPr kumimoji="1" lang="en-US" altLang="zh-TW" sz="2800" kern="0" dirty="0">
                <a:solidFill>
                  <a:srgbClr val="0033CC"/>
                </a:solidFill>
                <a:latin typeface="微软雅黑" panose="020B0503020204020204" pitchFamily="34" charset="-122"/>
                <a:ea typeface="微软雅黑" panose="020B0503020204020204" pitchFamily="34" charset="-122"/>
              </a:rPr>
              <a:t>   </a:t>
            </a:r>
            <a:r>
              <a:rPr kumimoji="1" lang="en-US" altLang="zh-CN" sz="2800" kern="0" dirty="0">
                <a:solidFill>
                  <a:srgbClr val="0033CC"/>
                </a:solidFill>
                <a:latin typeface="微软雅黑" panose="020B0503020204020204" pitchFamily="34" charset="-122"/>
                <a:ea typeface="微软雅黑" panose="020B0503020204020204" pitchFamily="34" charset="-122"/>
              </a:rPr>
              <a:t>S</a:t>
            </a:r>
            <a:r>
              <a:rPr kumimoji="1" lang="en-US" altLang="zh-TW" sz="2800" kern="0" dirty="0">
                <a:solidFill>
                  <a:srgbClr val="0033CC"/>
                </a:solidFill>
                <a:latin typeface="微软雅黑" panose="020B0503020204020204" pitchFamily="34" charset="-122"/>
                <a:ea typeface="微软雅黑" panose="020B0503020204020204" pitchFamily="34" charset="-122"/>
              </a:rPr>
              <a:t>peedup </a:t>
            </a:r>
            <a:r>
              <a:rPr kumimoji="1" lang="en-US" altLang="zh-CN" sz="2800" kern="0" dirty="0">
                <a:solidFill>
                  <a:srgbClr val="0033CC"/>
                </a:solidFill>
                <a:latin typeface="微软雅黑" panose="020B0503020204020204" pitchFamily="34" charset="-122"/>
                <a:ea typeface="微软雅黑" panose="020B0503020204020204" pitchFamily="34" charset="-122"/>
              </a:rPr>
              <a:t>（</a:t>
            </a:r>
            <a:r>
              <a:rPr kumimoji="1" lang="zh-CN" altLang="en-US" sz="2800" kern="0" dirty="0">
                <a:solidFill>
                  <a:srgbClr val="0033CC"/>
                </a:solidFill>
                <a:latin typeface="微软雅黑" panose="020B0503020204020204" pitchFamily="34" charset="-122"/>
                <a:ea typeface="微软雅黑" panose="020B0503020204020204" pitchFamily="34" charset="-122"/>
              </a:rPr>
              <a:t>加速比）</a:t>
            </a:r>
            <a:endParaRPr kumimoji="1" lang="zh-TW" altLang="en-US" sz="2800" kern="0" dirty="0">
              <a:solidFill>
                <a:srgbClr val="0033CC"/>
              </a:solidFill>
              <a:latin typeface="微软雅黑" panose="020B0503020204020204" pitchFamily="34" charset="-122"/>
              <a:ea typeface="微软雅黑" panose="020B0503020204020204" pitchFamily="34" charset="-122"/>
            </a:endParaRPr>
          </a:p>
          <a:p>
            <a:pPr marL="342900" indent="-342900">
              <a:spcBef>
                <a:spcPct val="20000"/>
              </a:spcBef>
              <a:buClr>
                <a:srgbClr val="FF0000"/>
              </a:buClr>
              <a:buFont typeface="Monotype Sorts" pitchFamily="2" charset="2"/>
              <a:buNone/>
              <a:defRPr/>
            </a:pPr>
            <a:r>
              <a:rPr kumimoji="1" lang="en-US" altLang="zh-TW" sz="2800" b="1" kern="0" dirty="0">
                <a:latin typeface="微软雅黑" panose="020B0503020204020204" pitchFamily="34" charset="-122"/>
                <a:ea typeface="微软雅黑" panose="020B0503020204020204" pitchFamily="34" charset="-122"/>
              </a:rPr>
              <a:t>	</a:t>
            </a:r>
            <a:r>
              <a:rPr kumimoji="1" lang="en-US" altLang="zh-TW" sz="2800" kern="0" dirty="0">
                <a:latin typeface="微软雅黑" panose="020B0503020204020204" pitchFamily="34" charset="-122"/>
                <a:ea typeface="微软雅黑" panose="020B0503020204020204" pitchFamily="34" charset="-122"/>
              </a:rPr>
              <a:t>= </a:t>
            </a:r>
          </a:p>
          <a:p>
            <a:pPr marL="342900" indent="-342900">
              <a:spcBef>
                <a:spcPct val="20000"/>
              </a:spcBef>
              <a:buClr>
                <a:srgbClr val="FF0000"/>
              </a:buClr>
              <a:buFont typeface="Monotype Sorts" pitchFamily="2" charset="2"/>
              <a:buNone/>
              <a:defRPr/>
            </a:pPr>
            <a:r>
              <a:rPr kumimoji="1" lang="zh-CN" altLang="en-US" sz="2800" kern="0" dirty="0">
                <a:latin typeface="微软雅黑" panose="020B0503020204020204" pitchFamily="34" charset="-122"/>
                <a:ea typeface="微软雅黑" panose="020B0503020204020204" pitchFamily="34" charset="-122"/>
              </a:rPr>
              <a:t>   （改进后完成整个任务的性能）</a:t>
            </a:r>
            <a:endParaRPr kumimoji="1" lang="en-US" altLang="zh-CN" sz="2800" kern="0" dirty="0">
              <a:latin typeface="微软雅黑" panose="020B0503020204020204" pitchFamily="34" charset="-122"/>
              <a:ea typeface="微软雅黑" panose="020B0503020204020204" pitchFamily="34" charset="-122"/>
            </a:endParaRPr>
          </a:p>
          <a:p>
            <a:pPr marL="342900" indent="-342900">
              <a:spcBef>
                <a:spcPct val="20000"/>
              </a:spcBef>
              <a:buClr>
                <a:srgbClr val="FF0000"/>
              </a:buClr>
              <a:buFont typeface="Monotype Sorts" pitchFamily="2" charset="2"/>
              <a:buNone/>
              <a:defRPr/>
            </a:pPr>
            <a:br>
              <a:rPr kumimoji="1" lang="en-US" altLang="zh-CN" sz="2800" kern="0" dirty="0">
                <a:latin typeface="微软雅黑" panose="020B0503020204020204" pitchFamily="34" charset="-122"/>
                <a:ea typeface="微软雅黑" panose="020B0503020204020204" pitchFamily="34" charset="-122"/>
              </a:rPr>
            </a:br>
            <a:r>
              <a:rPr kumimoji="1" lang="en-US" altLang="zh-CN" sz="2800" kern="0" dirty="0">
                <a:latin typeface="微软雅黑" panose="020B0503020204020204" pitchFamily="34" charset="-122"/>
                <a:ea typeface="微软雅黑" panose="020B0503020204020204" pitchFamily="34" charset="-122"/>
              </a:rPr>
              <a:t>（</a:t>
            </a:r>
            <a:r>
              <a:rPr kumimoji="1" lang="zh-CN" altLang="en-US" sz="2800" kern="0" dirty="0">
                <a:latin typeface="微软雅黑" panose="020B0503020204020204" pitchFamily="34" charset="-122"/>
                <a:ea typeface="微软雅黑" panose="020B0503020204020204" pitchFamily="34" charset="-122"/>
              </a:rPr>
              <a:t>改进前完成整个任务的性能</a:t>
            </a:r>
            <a:r>
              <a:rPr kumimoji="1" lang="en-US" altLang="zh-CN" sz="2800" kern="0" dirty="0">
                <a:latin typeface="微软雅黑" panose="020B0503020204020204" pitchFamily="34" charset="-122"/>
                <a:ea typeface="微软雅黑" panose="020B0503020204020204" pitchFamily="34" charset="-122"/>
              </a:rPr>
              <a:t>）</a:t>
            </a:r>
            <a:endParaRPr kumimoji="1" lang="en-US" altLang="zh-TW" sz="2800" kern="0" dirty="0">
              <a:latin typeface="微软雅黑" panose="020B0503020204020204" pitchFamily="34" charset="-122"/>
              <a:ea typeface="微软雅黑" panose="020B0503020204020204" pitchFamily="34" charset="-122"/>
            </a:endParaRPr>
          </a:p>
          <a:p>
            <a:pPr marL="342900" indent="-342900">
              <a:spcBef>
                <a:spcPct val="20000"/>
              </a:spcBef>
              <a:buClr>
                <a:srgbClr val="FF0000"/>
              </a:buClr>
              <a:buFont typeface="Monotype Sorts" pitchFamily="2" charset="2"/>
              <a:buNone/>
              <a:defRPr/>
            </a:pPr>
            <a:r>
              <a:rPr kumimoji="1" lang="en-US" altLang="zh-TW" sz="2800" kern="0" dirty="0">
                <a:latin typeface="微软雅黑" panose="020B0503020204020204" pitchFamily="34" charset="-122"/>
                <a:ea typeface="微软雅黑" panose="020B0503020204020204" pitchFamily="34" charset="-122"/>
              </a:rPr>
              <a:t>	=</a:t>
            </a:r>
            <a:br>
              <a:rPr kumimoji="1" lang="en-US" altLang="zh-CN" sz="2800" kern="0" dirty="0">
                <a:latin typeface="微软雅黑" panose="020B0503020204020204" pitchFamily="34" charset="-122"/>
                <a:ea typeface="微软雅黑" panose="020B0503020204020204" pitchFamily="34" charset="-122"/>
              </a:rPr>
            </a:br>
            <a:r>
              <a:rPr kumimoji="1" lang="en-US" altLang="zh-CN" sz="2800" kern="0" dirty="0">
                <a:latin typeface="微软雅黑" panose="020B0503020204020204" pitchFamily="34" charset="-122"/>
                <a:ea typeface="微软雅黑" panose="020B0503020204020204" pitchFamily="34" charset="-122"/>
              </a:rPr>
              <a:t>（</a:t>
            </a:r>
            <a:r>
              <a:rPr kumimoji="1" lang="zh-CN" altLang="en-US" sz="2800" kern="0" dirty="0">
                <a:latin typeface="微软雅黑" panose="020B0503020204020204" pitchFamily="34" charset="-122"/>
                <a:ea typeface="微软雅黑" panose="020B0503020204020204" pitchFamily="34" charset="-122"/>
              </a:rPr>
              <a:t>改进前完成整个任务的时间）</a:t>
            </a:r>
            <a:endParaRPr kumimoji="1" lang="en-US" altLang="zh-CN" sz="2800" kern="0" dirty="0">
              <a:latin typeface="微软雅黑" panose="020B0503020204020204" pitchFamily="34" charset="-122"/>
              <a:ea typeface="微软雅黑" panose="020B0503020204020204" pitchFamily="34" charset="-122"/>
            </a:endParaRPr>
          </a:p>
          <a:p>
            <a:pPr marL="342900" indent="-342900">
              <a:spcBef>
                <a:spcPct val="20000"/>
              </a:spcBef>
              <a:buClr>
                <a:srgbClr val="FF0000"/>
              </a:buClr>
              <a:buFont typeface="Monotype Sorts" pitchFamily="2" charset="2"/>
              <a:buNone/>
              <a:defRPr/>
            </a:pPr>
            <a:endParaRPr kumimoji="1" lang="en-US" altLang="zh-TW" sz="2800" kern="0" dirty="0">
              <a:latin typeface="微软雅黑" panose="020B0503020204020204" pitchFamily="34" charset="-122"/>
              <a:ea typeface="微软雅黑" panose="020B0503020204020204" pitchFamily="34" charset="-122"/>
            </a:endParaRPr>
          </a:p>
          <a:p>
            <a:pPr marL="342900" indent="-342900">
              <a:spcBef>
                <a:spcPct val="20000"/>
              </a:spcBef>
              <a:buClr>
                <a:srgbClr val="FF0000"/>
              </a:buClr>
              <a:buFont typeface="Monotype Sorts" pitchFamily="2" charset="2"/>
              <a:buNone/>
              <a:defRPr/>
            </a:pPr>
            <a:r>
              <a:rPr kumimoji="1" lang="en-US" altLang="zh-TW" sz="2800" kern="0" dirty="0">
                <a:latin typeface="微软雅黑" panose="020B0503020204020204" pitchFamily="34" charset="-122"/>
                <a:ea typeface="微软雅黑" panose="020B0503020204020204" pitchFamily="34" charset="-122"/>
              </a:rPr>
              <a:t>	</a:t>
            </a:r>
            <a:r>
              <a:rPr kumimoji="1" lang="en-US" altLang="zh-CN" sz="2800" kern="0" dirty="0">
                <a:latin typeface="微软雅黑" panose="020B0503020204020204" pitchFamily="34" charset="-122"/>
                <a:ea typeface="微软雅黑" panose="020B0503020204020204" pitchFamily="34" charset="-122"/>
              </a:rPr>
              <a:t>（</a:t>
            </a:r>
            <a:r>
              <a:rPr kumimoji="1" lang="zh-CN" altLang="en-US" sz="2800" kern="0" dirty="0">
                <a:latin typeface="微软雅黑" panose="020B0503020204020204" pitchFamily="34" charset="-122"/>
                <a:ea typeface="微软雅黑" panose="020B0503020204020204" pitchFamily="34" charset="-122"/>
              </a:rPr>
              <a:t>改进后完成整个任务的时间）</a:t>
            </a:r>
            <a:endParaRPr kumimoji="1" lang="en-US" altLang="zh-TW" sz="2800" kern="0" dirty="0">
              <a:latin typeface="微软雅黑" panose="020B0503020204020204" pitchFamily="34" charset="-122"/>
              <a:ea typeface="微软雅黑" panose="020B0503020204020204" pitchFamily="34" charset="-122"/>
            </a:endParaRPr>
          </a:p>
        </p:txBody>
      </p:sp>
      <p:sp>
        <p:nvSpPr>
          <p:cNvPr id="4" name="Line 1028">
            <a:extLst>
              <a:ext uri="{FF2B5EF4-FFF2-40B4-BE49-F238E27FC236}">
                <a16:creationId xmlns:a16="http://schemas.microsoft.com/office/drawing/2014/main" id="{6A2EB100-7CF7-4FB1-8D04-EA2F3A811A3F}"/>
              </a:ext>
            </a:extLst>
          </p:cNvPr>
          <p:cNvSpPr>
            <a:spLocks noChangeShapeType="1"/>
          </p:cNvSpPr>
          <p:nvPr/>
        </p:nvSpPr>
        <p:spPr bwMode="auto">
          <a:xfrm>
            <a:off x="1390444" y="3153580"/>
            <a:ext cx="47055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 name="Line 1028">
            <a:extLst>
              <a:ext uri="{FF2B5EF4-FFF2-40B4-BE49-F238E27FC236}">
                <a16:creationId xmlns:a16="http://schemas.microsoft.com/office/drawing/2014/main" id="{DB8F43ED-1E0E-4FC3-91FF-161498434C7B}"/>
              </a:ext>
            </a:extLst>
          </p:cNvPr>
          <p:cNvSpPr>
            <a:spLocks noChangeShapeType="1"/>
          </p:cNvSpPr>
          <p:nvPr/>
        </p:nvSpPr>
        <p:spPr bwMode="auto">
          <a:xfrm>
            <a:off x="1435968" y="5111031"/>
            <a:ext cx="47055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Tree>
    <p:extLst>
      <p:ext uri="{BB962C8B-B14F-4D97-AF65-F5344CB8AC3E}">
        <p14:creationId xmlns:p14="http://schemas.microsoft.com/office/powerpoint/2010/main" val="77330398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017529" cy="730196"/>
            <a:chOff x="635243" y="278221"/>
            <a:chExt cx="3017529" cy="730195"/>
          </a:xfrm>
        </p:grpSpPr>
        <p:sp>
          <p:nvSpPr>
            <p:cNvPr id="21" name="矩形 20">
              <a:extLst>
                <a:ext uri="{FF2B5EF4-FFF2-40B4-BE49-F238E27FC236}">
                  <a16:creationId xmlns:a16="http://schemas.microsoft.com/office/drawing/2014/main" id="{8297BC28-DD3C-44C3-A8BA-1F5DFEE9D689}"/>
                </a:ext>
              </a:extLst>
            </p:cNvPr>
            <p:cNvSpPr/>
            <p:nvPr/>
          </p:nvSpPr>
          <p:spPr>
            <a:xfrm>
              <a:off x="635243" y="700639"/>
              <a:ext cx="2455288"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Amdahl’s Law</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455288"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阿姆达尔定律</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Rectangle 3">
            <a:extLst>
              <a:ext uri="{FF2B5EF4-FFF2-40B4-BE49-F238E27FC236}">
                <a16:creationId xmlns:a16="http://schemas.microsoft.com/office/drawing/2014/main" id="{331E310F-9D7C-4A37-B3C9-89D74F54E99D}"/>
              </a:ext>
            </a:extLst>
          </p:cNvPr>
          <p:cNvSpPr txBox="1">
            <a:spLocks noChangeArrowheads="1"/>
          </p:cNvSpPr>
          <p:nvPr/>
        </p:nvSpPr>
        <p:spPr bwMode="auto">
          <a:xfrm>
            <a:off x="1677637" y="1280556"/>
            <a:ext cx="8820150" cy="4876800"/>
          </a:xfrm>
          <a:prstGeom prst="rect">
            <a:avLst/>
          </a:prstGeom>
          <a:noFill/>
          <a:ln w="9525">
            <a:noFill/>
            <a:miter lim="800000"/>
            <a:headEnd/>
            <a:tailEnd/>
          </a:ln>
        </p:spPr>
        <p:txBody>
          <a:bodyPr/>
          <a:lstStyle/>
          <a:p>
            <a:pPr marL="342900" indent="-342900">
              <a:lnSpc>
                <a:spcPct val="90000"/>
              </a:lnSpc>
              <a:spcBef>
                <a:spcPct val="20000"/>
              </a:spcBef>
              <a:buClr>
                <a:srgbClr val="FF0000"/>
              </a:buClr>
              <a:buFont typeface="Monotype Sorts" pitchFamily="2" charset="2"/>
              <a:buChar char="z"/>
              <a:defRPr/>
            </a:pPr>
            <a:r>
              <a:rPr kumimoji="1" lang="en-US" altLang="zh-TW" sz="2800" kern="0" dirty="0">
                <a:solidFill>
                  <a:srgbClr val="0033CC"/>
                </a:solidFill>
                <a:latin typeface="微软雅黑" panose="020B0503020204020204" pitchFamily="34" charset="-122"/>
                <a:ea typeface="微软雅黑" panose="020B0503020204020204" pitchFamily="34" charset="-122"/>
              </a:rPr>
              <a:t>Execution </a:t>
            </a:r>
            <a:r>
              <a:rPr kumimoji="1" lang="en-US" altLang="zh-TW" sz="2800" kern="0" dirty="0" err="1">
                <a:solidFill>
                  <a:srgbClr val="0033CC"/>
                </a:solidFill>
                <a:latin typeface="微软雅黑" panose="020B0503020204020204" pitchFamily="34" charset="-122"/>
                <a:ea typeface="微软雅黑" panose="020B0503020204020204" pitchFamily="34" charset="-122"/>
              </a:rPr>
              <a:t>time</a:t>
            </a:r>
            <a:r>
              <a:rPr kumimoji="1" lang="en-US" altLang="zh-TW" sz="2800" kern="0" baseline="-25000" dirty="0" err="1">
                <a:solidFill>
                  <a:srgbClr val="0033CC"/>
                </a:solidFill>
                <a:latin typeface="微软雅黑" panose="020B0503020204020204" pitchFamily="34" charset="-122"/>
                <a:ea typeface="微软雅黑" panose="020B0503020204020204" pitchFamily="34" charset="-122"/>
              </a:rPr>
              <a:t>new</a:t>
            </a:r>
            <a:endParaRPr kumimoji="1" lang="en-US" altLang="zh-TW" sz="2800" kern="0" baseline="-25000" dirty="0">
              <a:solidFill>
                <a:srgbClr val="0033CC"/>
              </a:solidFill>
              <a:latin typeface="微软雅黑" panose="020B0503020204020204" pitchFamily="34" charset="-122"/>
              <a:ea typeface="微软雅黑" panose="020B0503020204020204" pitchFamily="34" charset="-122"/>
            </a:endParaRPr>
          </a:p>
          <a:p>
            <a:pPr marL="342900" indent="-342900">
              <a:lnSpc>
                <a:spcPct val="90000"/>
              </a:lnSpc>
              <a:spcBef>
                <a:spcPct val="20000"/>
              </a:spcBef>
              <a:buClr>
                <a:srgbClr val="FF0000"/>
              </a:buClr>
              <a:buFont typeface="Monotype Sorts" pitchFamily="2" charset="2"/>
              <a:buNone/>
              <a:defRPr/>
            </a:pPr>
            <a:r>
              <a:rPr kumimoji="1" lang="en-US" altLang="zh-TW" sz="2800" kern="0" dirty="0">
                <a:solidFill>
                  <a:srgbClr val="0033CC"/>
                </a:solidFill>
                <a:latin typeface="微软雅黑" panose="020B0503020204020204" pitchFamily="34" charset="-122"/>
                <a:ea typeface="微软雅黑" panose="020B0503020204020204" pitchFamily="34" charset="-122"/>
              </a:rPr>
              <a:t>	= Execution </a:t>
            </a:r>
            <a:r>
              <a:rPr kumimoji="1" lang="en-US" altLang="zh-TW" sz="2800" kern="0" dirty="0" err="1">
                <a:solidFill>
                  <a:srgbClr val="0033CC"/>
                </a:solidFill>
                <a:latin typeface="微软雅黑" panose="020B0503020204020204" pitchFamily="34" charset="-122"/>
                <a:ea typeface="微软雅黑" panose="020B0503020204020204" pitchFamily="34" charset="-122"/>
              </a:rPr>
              <a:t>time</a:t>
            </a:r>
            <a:r>
              <a:rPr kumimoji="1" lang="en-US" altLang="zh-TW" sz="2800" kern="0" baseline="-25000" dirty="0" err="1">
                <a:solidFill>
                  <a:srgbClr val="0033CC"/>
                </a:solidFill>
                <a:latin typeface="微软雅黑" panose="020B0503020204020204" pitchFamily="34" charset="-122"/>
                <a:ea typeface="微软雅黑" panose="020B0503020204020204" pitchFamily="34" charset="-122"/>
              </a:rPr>
              <a:t>old</a:t>
            </a:r>
            <a:r>
              <a:rPr kumimoji="1" lang="en-US" altLang="zh-TW" sz="2800" kern="0" dirty="0">
                <a:solidFill>
                  <a:srgbClr val="0033CC"/>
                </a:solidFill>
                <a:latin typeface="微软雅黑" panose="020B0503020204020204" pitchFamily="34" charset="-122"/>
                <a:ea typeface="微软雅黑" panose="020B0503020204020204" pitchFamily="34" charset="-122"/>
              </a:rPr>
              <a:t> x</a:t>
            </a:r>
          </a:p>
          <a:p>
            <a:pPr marL="342900" indent="-342900">
              <a:lnSpc>
                <a:spcPct val="90000"/>
              </a:lnSpc>
              <a:spcBef>
                <a:spcPct val="20000"/>
              </a:spcBef>
              <a:buClr>
                <a:srgbClr val="FF0000"/>
              </a:buClr>
              <a:buFont typeface="Monotype Sorts" pitchFamily="2" charset="2"/>
              <a:buNone/>
              <a:defRPr/>
            </a:pPr>
            <a:r>
              <a:rPr kumimoji="1" lang="en-US" altLang="zh-TW" sz="2800" kern="0" dirty="0">
                <a:latin typeface="微软雅黑" panose="020B0503020204020204" pitchFamily="34" charset="-122"/>
                <a:ea typeface="微软雅黑" panose="020B0503020204020204" pitchFamily="34" charset="-122"/>
              </a:rPr>
              <a:t>	</a:t>
            </a:r>
          </a:p>
          <a:p>
            <a:pPr marL="342900" indent="-342900">
              <a:lnSpc>
                <a:spcPct val="90000"/>
              </a:lnSpc>
              <a:spcBef>
                <a:spcPct val="20000"/>
              </a:spcBef>
              <a:buClr>
                <a:srgbClr val="FF0000"/>
              </a:buClr>
              <a:buFont typeface="Monotype Sorts" pitchFamily="2" charset="2"/>
              <a:buNone/>
              <a:defRPr/>
            </a:pPr>
            <a:r>
              <a:rPr kumimoji="1" lang="en-US" altLang="zh-TW" sz="2800" kern="0" dirty="0">
                <a:latin typeface="微软雅黑" panose="020B0503020204020204" pitchFamily="34" charset="-122"/>
                <a:ea typeface="微软雅黑" panose="020B0503020204020204" pitchFamily="34" charset="-122"/>
              </a:rPr>
              <a:t>	where </a:t>
            </a:r>
            <a:r>
              <a:rPr kumimoji="1" lang="en-US" altLang="zh-TW" sz="2800" i="1" kern="0" dirty="0" err="1">
                <a:latin typeface="微软雅黑" panose="020B0503020204020204" pitchFamily="34" charset="-122"/>
                <a:ea typeface="微软雅黑" panose="020B0503020204020204" pitchFamily="34" charset="-122"/>
              </a:rPr>
              <a:t>f</a:t>
            </a:r>
            <a:r>
              <a:rPr kumimoji="1" lang="en-US" altLang="zh-TW" sz="2800" i="1" kern="0" baseline="-25000" dirty="0" err="1">
                <a:latin typeface="微软雅黑" panose="020B0503020204020204" pitchFamily="34" charset="-122"/>
                <a:ea typeface="微软雅黑" panose="020B0503020204020204" pitchFamily="34" charset="-122"/>
              </a:rPr>
              <a:t>E</a:t>
            </a:r>
            <a:r>
              <a:rPr kumimoji="1" lang="en-US" altLang="zh-TW" sz="2800" kern="0" dirty="0">
                <a:latin typeface="微软雅黑" panose="020B0503020204020204" pitchFamily="34" charset="-122"/>
                <a:ea typeface="微软雅黑" panose="020B0503020204020204" pitchFamily="34" charset="-122"/>
              </a:rPr>
              <a:t>: fraction of enhancement</a:t>
            </a:r>
          </a:p>
          <a:p>
            <a:pPr marL="342900" indent="-342900">
              <a:lnSpc>
                <a:spcPct val="90000"/>
              </a:lnSpc>
              <a:spcBef>
                <a:spcPct val="20000"/>
              </a:spcBef>
              <a:buClr>
                <a:srgbClr val="FF0000"/>
              </a:buClr>
              <a:buFont typeface="Monotype Sorts" pitchFamily="2" charset="2"/>
              <a:buNone/>
              <a:defRPr/>
            </a:pPr>
            <a:r>
              <a:rPr kumimoji="1" lang="en-US" altLang="zh-TW" sz="2800" kern="0" dirty="0">
                <a:latin typeface="微软雅黑" panose="020B0503020204020204" pitchFamily="34" charset="-122"/>
                <a:ea typeface="微软雅黑" panose="020B0503020204020204" pitchFamily="34" charset="-122"/>
              </a:rPr>
              <a:t>		    </a:t>
            </a:r>
            <a:r>
              <a:rPr kumimoji="1" lang="en-US" altLang="zh-TW" sz="2800" i="1" kern="0" dirty="0" err="1">
                <a:latin typeface="微软雅黑" panose="020B0503020204020204" pitchFamily="34" charset="-122"/>
                <a:ea typeface="微软雅黑" panose="020B0503020204020204" pitchFamily="34" charset="-122"/>
              </a:rPr>
              <a:t>s</a:t>
            </a:r>
            <a:r>
              <a:rPr kumimoji="1" lang="en-US" altLang="zh-TW" sz="2800" i="1" kern="0" baseline="-25000" dirty="0" err="1">
                <a:latin typeface="微软雅黑" panose="020B0503020204020204" pitchFamily="34" charset="-122"/>
                <a:ea typeface="微软雅黑" panose="020B0503020204020204" pitchFamily="34" charset="-122"/>
              </a:rPr>
              <a:t>E</a:t>
            </a:r>
            <a:r>
              <a:rPr kumimoji="1" lang="en-US" altLang="zh-TW" sz="2800" kern="0" dirty="0">
                <a:latin typeface="微软雅黑" panose="020B0503020204020204" pitchFamily="34" charset="-122"/>
                <a:ea typeface="微软雅黑" panose="020B0503020204020204" pitchFamily="34" charset="-122"/>
              </a:rPr>
              <a:t>: improvement gained by the</a:t>
            </a:r>
          </a:p>
          <a:p>
            <a:pPr marL="342900" indent="-342900">
              <a:lnSpc>
                <a:spcPct val="90000"/>
              </a:lnSpc>
              <a:spcBef>
                <a:spcPct val="20000"/>
              </a:spcBef>
              <a:buClr>
                <a:srgbClr val="FF0000"/>
              </a:buClr>
              <a:buFont typeface="Monotype Sorts" pitchFamily="2" charset="2"/>
              <a:buNone/>
              <a:defRPr/>
            </a:pPr>
            <a:r>
              <a:rPr kumimoji="1" lang="en-US" altLang="zh-TW" sz="2800" kern="0" dirty="0">
                <a:latin typeface="微软雅黑" panose="020B0503020204020204" pitchFamily="34" charset="-122"/>
                <a:ea typeface="微软雅黑" panose="020B0503020204020204" pitchFamily="34" charset="-122"/>
              </a:rPr>
              <a:t>			 enhancement mode</a:t>
            </a:r>
          </a:p>
          <a:p>
            <a:pPr marL="342900" indent="-342900">
              <a:lnSpc>
                <a:spcPct val="90000"/>
              </a:lnSpc>
              <a:spcBef>
                <a:spcPct val="20000"/>
              </a:spcBef>
              <a:buClr>
                <a:srgbClr val="FF0000"/>
              </a:buClr>
              <a:buFont typeface="Monotype Sorts" pitchFamily="2" charset="2"/>
              <a:buNone/>
              <a:defRPr/>
            </a:pPr>
            <a:endParaRPr kumimoji="1" lang="en-US" altLang="zh-TW" sz="2800" kern="0" dirty="0">
              <a:latin typeface="微软雅黑" panose="020B0503020204020204" pitchFamily="34" charset="-122"/>
              <a:ea typeface="微软雅黑" panose="020B0503020204020204" pitchFamily="34" charset="-122"/>
            </a:endParaRPr>
          </a:p>
          <a:p>
            <a:pPr marL="342900" indent="-342900">
              <a:lnSpc>
                <a:spcPct val="90000"/>
              </a:lnSpc>
              <a:spcBef>
                <a:spcPct val="20000"/>
              </a:spcBef>
              <a:buClr>
                <a:srgbClr val="FF0000"/>
              </a:buClr>
              <a:buFont typeface="Monotype Sorts" pitchFamily="2" charset="2"/>
              <a:buNone/>
              <a:defRPr/>
            </a:pPr>
            <a:r>
              <a:rPr kumimoji="1" lang="en-US" altLang="zh-TW" sz="2800" kern="0" dirty="0">
                <a:latin typeface="微软雅黑" panose="020B0503020204020204" pitchFamily="34" charset="-122"/>
                <a:ea typeface="微软雅黑" panose="020B0503020204020204" pitchFamily="34" charset="-122"/>
              </a:rPr>
              <a:t>	 </a:t>
            </a:r>
            <a:r>
              <a:rPr kumimoji="1" lang="zh-CN" altLang="en-US" sz="2800" kern="0" dirty="0">
                <a:latin typeface="微软雅黑" panose="020B0503020204020204" pitchFamily="34" charset="-122"/>
                <a:ea typeface="微软雅黑" panose="020B0503020204020204" pitchFamily="34" charset="-122"/>
              </a:rPr>
              <a:t>即：</a:t>
            </a:r>
            <a:r>
              <a:rPr kumimoji="1" lang="zh-CN" altLang="en-US" sz="2800" kern="0" dirty="0">
                <a:solidFill>
                  <a:srgbClr val="0033CC"/>
                </a:solidFill>
                <a:latin typeface="微软雅黑" panose="020B0503020204020204" pitchFamily="34" charset="-122"/>
                <a:ea typeface="微软雅黑" panose="020B0503020204020204" pitchFamily="34" charset="-122"/>
              </a:rPr>
              <a:t>新的执行时间</a:t>
            </a:r>
            <a:r>
              <a:rPr kumimoji="1" lang="en-US" altLang="zh-TW" sz="2800" kern="0" dirty="0">
                <a:solidFill>
                  <a:srgbClr val="0033CC"/>
                </a:solidFill>
                <a:latin typeface="微软雅黑" panose="020B0503020204020204" pitchFamily="34" charset="-122"/>
                <a:ea typeface="微软雅黑" panose="020B0503020204020204" pitchFamily="34" charset="-122"/>
              </a:rPr>
              <a:t>= </a:t>
            </a:r>
          </a:p>
          <a:p>
            <a:pPr marL="342900" indent="-342900">
              <a:lnSpc>
                <a:spcPct val="90000"/>
              </a:lnSpc>
              <a:spcBef>
                <a:spcPct val="20000"/>
              </a:spcBef>
              <a:buClr>
                <a:srgbClr val="FF0000"/>
              </a:buClr>
              <a:defRPr/>
            </a:pPr>
            <a:r>
              <a:rPr kumimoji="1" lang="zh-CN" altLang="en-US" sz="2800" kern="0" dirty="0">
                <a:solidFill>
                  <a:srgbClr val="0033CC"/>
                </a:solidFill>
                <a:latin typeface="微软雅黑" panose="020B0503020204020204" pitchFamily="34" charset="-122"/>
                <a:ea typeface="微软雅黑" panose="020B0503020204020204" pitchFamily="34" charset="-122"/>
              </a:rPr>
              <a:t>     </a:t>
            </a:r>
            <a:br>
              <a:rPr kumimoji="1" lang="zh-CN" altLang="en-US" sz="2800" kern="0" dirty="0">
                <a:solidFill>
                  <a:srgbClr val="0033CC"/>
                </a:solidFill>
                <a:latin typeface="微软雅黑" panose="020B0503020204020204" pitchFamily="34" charset="-122"/>
                <a:ea typeface="微软雅黑" panose="020B0503020204020204" pitchFamily="34" charset="-122"/>
              </a:rPr>
            </a:br>
            <a:r>
              <a:rPr kumimoji="1" lang="zh-CN" altLang="en-US" sz="2800" kern="0" dirty="0">
                <a:solidFill>
                  <a:srgbClr val="0033CC"/>
                </a:solidFill>
                <a:latin typeface="微软雅黑" panose="020B0503020204020204" pitchFamily="34" charset="-122"/>
                <a:ea typeface="微软雅黑" panose="020B0503020204020204" pitchFamily="34" charset="-122"/>
              </a:rPr>
              <a:t>        原来执行时间  </a:t>
            </a:r>
            <a:r>
              <a:rPr kumimoji="1" lang="en-US" altLang="zh-TW" sz="2800" kern="0" dirty="0">
                <a:solidFill>
                  <a:srgbClr val="0033CC"/>
                </a:solidFill>
                <a:latin typeface="微软雅黑" panose="020B0503020204020204" pitchFamily="34" charset="-122"/>
                <a:ea typeface="微软雅黑" panose="020B0503020204020204" pitchFamily="34" charset="-122"/>
              </a:rPr>
              <a:t>x</a:t>
            </a:r>
          </a:p>
          <a:p>
            <a:pPr marL="342900" indent="-342900">
              <a:lnSpc>
                <a:spcPct val="90000"/>
              </a:lnSpc>
              <a:spcBef>
                <a:spcPct val="20000"/>
              </a:spcBef>
              <a:buClr>
                <a:srgbClr val="FF0000"/>
              </a:buClr>
              <a:buFont typeface="Monotype Sorts" pitchFamily="2" charset="2"/>
              <a:buNone/>
              <a:defRPr/>
            </a:pPr>
            <a:r>
              <a:rPr kumimoji="1" lang="en-US" altLang="zh-TW" sz="2800" b="1" kern="0" dirty="0">
                <a:latin typeface="+mn-lt"/>
                <a:ea typeface="PMingLiU" pitchFamily="18" charset="-120"/>
                <a:sym typeface="Symbol" pitchFamily="18" charset="2"/>
              </a:rPr>
              <a:t>	</a:t>
            </a:r>
          </a:p>
        </p:txBody>
      </p:sp>
      <p:graphicFrame>
        <p:nvGraphicFramePr>
          <p:cNvPr id="6" name="Object 5">
            <a:extLst>
              <a:ext uri="{FF2B5EF4-FFF2-40B4-BE49-F238E27FC236}">
                <a16:creationId xmlns:a16="http://schemas.microsoft.com/office/drawing/2014/main" id="{97AE0DC8-031A-4446-9676-50588757124B}"/>
              </a:ext>
            </a:extLst>
          </p:cNvPr>
          <p:cNvGraphicFramePr>
            <a:graphicFrameLocks noChangeAspect="1"/>
          </p:cNvGraphicFramePr>
          <p:nvPr>
            <p:extLst>
              <p:ext uri="{D42A27DB-BD31-4B8C-83A1-F6EECF244321}">
                <p14:modId xmlns:p14="http://schemas.microsoft.com/office/powerpoint/2010/main" val="1867113583"/>
              </p:ext>
            </p:extLst>
          </p:nvPr>
        </p:nvGraphicFramePr>
        <p:xfrm>
          <a:off x="5789098" y="1461037"/>
          <a:ext cx="2155494" cy="1041228"/>
        </p:xfrm>
        <a:graphic>
          <a:graphicData uri="http://schemas.openxmlformats.org/presentationml/2006/ole">
            <mc:AlternateContent xmlns:mc="http://schemas.openxmlformats.org/markup-compatibility/2006">
              <mc:Choice xmlns:v="urn:schemas-microsoft-com:vml" Requires="v">
                <p:oleObj spid="_x0000_s7242" name="Equation" r:id="rId4" imgW="679438" imgH="298362" progId="Equation.DSMT4">
                  <p:embed/>
                </p:oleObj>
              </mc:Choice>
              <mc:Fallback>
                <p:oleObj name="Equation" r:id="rId4" imgW="679438" imgH="298362" progId="Equation.DSMT4">
                  <p:embed/>
                  <p:pic>
                    <p:nvPicPr>
                      <p:cNvPr id="66564" name="Object 5">
                        <a:extLst>
                          <a:ext uri="{FF2B5EF4-FFF2-40B4-BE49-F238E27FC236}">
                            <a16:creationId xmlns:a16="http://schemas.microsoft.com/office/drawing/2014/main" id="{38E25583-BE76-45EF-8058-32677F9568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9098" y="1461037"/>
                        <a:ext cx="2155494" cy="1041228"/>
                      </a:xfrm>
                      <a:prstGeom prst="rect">
                        <a:avLst/>
                      </a:prstGeom>
                      <a:noFill/>
                      <a:ln>
                        <a:noFill/>
                      </a:ln>
                      <a:effectLst/>
                    </p:spPr>
                  </p:pic>
                </p:oleObj>
              </mc:Fallback>
            </mc:AlternateContent>
          </a:graphicData>
        </a:graphic>
      </p:graphicFrame>
      <p:graphicFrame>
        <p:nvGraphicFramePr>
          <p:cNvPr id="7" name="Object 7">
            <a:extLst>
              <a:ext uri="{FF2B5EF4-FFF2-40B4-BE49-F238E27FC236}">
                <a16:creationId xmlns:a16="http://schemas.microsoft.com/office/drawing/2014/main" id="{2858142C-4E71-4BA3-B9B7-E08C50896A07}"/>
              </a:ext>
            </a:extLst>
          </p:cNvPr>
          <p:cNvGraphicFramePr>
            <a:graphicFrameLocks noChangeAspect="1"/>
          </p:cNvGraphicFramePr>
          <p:nvPr>
            <p:extLst>
              <p:ext uri="{D42A27DB-BD31-4B8C-83A1-F6EECF244321}">
                <p14:modId xmlns:p14="http://schemas.microsoft.com/office/powerpoint/2010/main" val="2643735972"/>
              </p:ext>
            </p:extLst>
          </p:nvPr>
        </p:nvGraphicFramePr>
        <p:xfrm>
          <a:off x="5636676" y="5192708"/>
          <a:ext cx="4481512" cy="973137"/>
        </p:xfrm>
        <a:graphic>
          <a:graphicData uri="http://schemas.openxmlformats.org/presentationml/2006/ole">
            <mc:AlternateContent xmlns:mc="http://schemas.openxmlformats.org/markup-compatibility/2006">
              <mc:Choice xmlns:v="urn:schemas-microsoft-com:vml" Requires="v">
                <p:oleObj spid="_x0000_s7243" name="Equation" r:id="rId6" imgW="1581014" imgH="298362" progId="Equation.DSMT4">
                  <p:embed/>
                </p:oleObj>
              </mc:Choice>
              <mc:Fallback>
                <p:oleObj name="Equation" r:id="rId6" imgW="1581014" imgH="298362" progId="Equation.DSMT4">
                  <p:embed/>
                  <p:pic>
                    <p:nvPicPr>
                      <p:cNvPr id="66565" name="Object 7">
                        <a:extLst>
                          <a:ext uri="{FF2B5EF4-FFF2-40B4-BE49-F238E27FC236}">
                            <a16:creationId xmlns:a16="http://schemas.microsoft.com/office/drawing/2014/main" id="{3180852A-56EA-48AB-87F7-C7C38C1F494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6676" y="5192708"/>
                        <a:ext cx="4481512" cy="973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8262916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017529" cy="730196"/>
            <a:chOff x="635243" y="278221"/>
            <a:chExt cx="3017529" cy="730195"/>
          </a:xfrm>
        </p:grpSpPr>
        <p:sp>
          <p:nvSpPr>
            <p:cNvPr id="21" name="矩形 20">
              <a:extLst>
                <a:ext uri="{FF2B5EF4-FFF2-40B4-BE49-F238E27FC236}">
                  <a16:creationId xmlns:a16="http://schemas.microsoft.com/office/drawing/2014/main" id="{8297BC28-DD3C-44C3-A8BA-1F5DFEE9D689}"/>
                </a:ext>
              </a:extLst>
            </p:cNvPr>
            <p:cNvSpPr/>
            <p:nvPr/>
          </p:nvSpPr>
          <p:spPr>
            <a:xfrm>
              <a:off x="635243" y="700639"/>
              <a:ext cx="2455288"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Amdahl’s Law</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455288"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阿姆达尔定律</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3" name="Rectangle 3">
            <a:extLst>
              <a:ext uri="{FF2B5EF4-FFF2-40B4-BE49-F238E27FC236}">
                <a16:creationId xmlns:a16="http://schemas.microsoft.com/office/drawing/2014/main" id="{3C7E611B-0314-44AF-8C07-2B33C62D453C}"/>
              </a:ext>
            </a:extLst>
          </p:cNvPr>
          <p:cNvSpPr txBox="1">
            <a:spLocks noChangeArrowheads="1"/>
          </p:cNvSpPr>
          <p:nvPr/>
        </p:nvSpPr>
        <p:spPr bwMode="auto">
          <a:xfrm>
            <a:off x="1784268" y="1277585"/>
            <a:ext cx="8610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0000"/>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rgbClr val="FF0000"/>
              </a:buClr>
              <a:buChar char="•"/>
              <a:defRPr kumimoji="1" sz="2000">
                <a:solidFill>
                  <a:schemeClr val="tx1"/>
                </a:solidFill>
                <a:latin typeface="Tahoma" panose="020B0604030504040204" pitchFamily="34" charset="0"/>
              </a:defRPr>
            </a:lvl4pPr>
            <a:lvl5pPr marL="2057400" indent="-228600">
              <a:spcBef>
                <a:spcPct val="20000"/>
              </a:spcBef>
              <a:buClr>
                <a:srgbClr val="FF0000"/>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9pPr>
          </a:lstStyle>
          <a:p>
            <a:pPr>
              <a:buFont typeface="Monotype Sorts" pitchFamily="2" charset="2"/>
              <a:buNone/>
            </a:pPr>
            <a:r>
              <a:rPr lang="en-US" altLang="zh-TW" dirty="0">
                <a:latin typeface="微软雅黑" panose="020B0503020204020204" pitchFamily="34" charset="-122"/>
                <a:ea typeface="微软雅黑" panose="020B0503020204020204" pitchFamily="34" charset="-122"/>
              </a:rPr>
              <a:t>	</a:t>
            </a:r>
          </a:p>
          <a:p>
            <a:pPr>
              <a:buFont typeface="Monotype Sorts" pitchFamily="2" charset="2"/>
              <a:buNone/>
            </a:pPr>
            <a:r>
              <a:rPr lang="en-US" altLang="zh-TW" dirty="0">
                <a:latin typeface="微软雅黑" panose="020B0503020204020204" pitchFamily="34" charset="-122"/>
                <a:ea typeface="微软雅黑" panose="020B0503020204020204" pitchFamily="34" charset="-122"/>
                <a:sym typeface="Symbol" panose="05050102010706020507" pitchFamily="18" charset="2"/>
              </a:rPr>
              <a:t>	 </a:t>
            </a:r>
            <a:r>
              <a:rPr lang="en-US" altLang="zh-TW" dirty="0">
                <a:solidFill>
                  <a:srgbClr val="0033CC"/>
                </a:solidFill>
                <a:latin typeface="微软雅黑" panose="020B0503020204020204" pitchFamily="34" charset="-122"/>
                <a:ea typeface="微软雅黑" panose="020B0503020204020204" pitchFamily="34" charset="-122"/>
                <a:sym typeface="Symbol" panose="05050102010706020507" pitchFamily="18" charset="2"/>
              </a:rPr>
              <a:t>Speedup = </a:t>
            </a:r>
          </a:p>
          <a:p>
            <a:pPr>
              <a:buFont typeface="Monotype Sorts" pitchFamily="2" charset="2"/>
              <a:buNone/>
            </a:pPr>
            <a:endParaRPr lang="en-US" altLang="zh-TW" dirty="0">
              <a:solidFill>
                <a:schemeClr val="accent2"/>
              </a:solidFill>
              <a:latin typeface="微软雅黑" panose="020B0503020204020204" pitchFamily="34" charset="-122"/>
              <a:ea typeface="微软雅黑" panose="020B0503020204020204" pitchFamily="34" charset="-122"/>
              <a:sym typeface="Symbol" panose="05050102010706020507" pitchFamily="18" charset="2"/>
            </a:endParaRPr>
          </a:p>
          <a:p>
            <a:pPr>
              <a:buFont typeface="Monotype Sorts" pitchFamily="2" charset="2"/>
              <a:buNone/>
            </a:pPr>
            <a:r>
              <a:rPr lang="en-US" altLang="zh-TW" dirty="0">
                <a:solidFill>
                  <a:schemeClr val="accent2"/>
                </a:solidFill>
                <a:latin typeface="微软雅黑" panose="020B0503020204020204" pitchFamily="34" charset="-122"/>
                <a:ea typeface="微软雅黑" panose="020B0503020204020204" pitchFamily="34" charset="-122"/>
                <a:sym typeface="Symbol" panose="05050102010706020507" pitchFamily="18" charset="2"/>
              </a:rPr>
              <a:t>                     </a:t>
            </a:r>
          </a:p>
          <a:p>
            <a:pPr>
              <a:buFont typeface="Monotype Sorts" pitchFamily="2" charset="2"/>
              <a:buNone/>
            </a:pPr>
            <a:r>
              <a:rPr lang="zh-CN" altLang="en-US" dirty="0">
                <a:solidFill>
                  <a:srgbClr val="0033CC"/>
                </a:solidFill>
                <a:latin typeface="微软雅黑" panose="020B0503020204020204" pitchFamily="34" charset="-122"/>
                <a:ea typeface="微软雅黑" panose="020B0503020204020204" pitchFamily="34" charset="-122"/>
                <a:sym typeface="Symbol" panose="05050102010706020507" pitchFamily="18" charset="2"/>
              </a:rPr>
              <a:t>即：加速比＝原来的执行时间/新的执行时间</a:t>
            </a:r>
          </a:p>
          <a:p>
            <a:pPr>
              <a:buFont typeface="Monotype Sorts" pitchFamily="2" charset="2"/>
              <a:buNone/>
            </a:pPr>
            <a:r>
              <a:rPr lang="zh-TW" altLang="en-US" dirty="0">
                <a:solidFill>
                  <a:srgbClr val="0033CC"/>
                </a:solidFill>
                <a:latin typeface="微软雅黑" panose="020B0503020204020204" pitchFamily="34" charset="-122"/>
                <a:ea typeface="微软雅黑" panose="020B0503020204020204" pitchFamily="34" charset="-122"/>
                <a:sym typeface="Symbol" panose="05050102010706020507" pitchFamily="18" charset="2"/>
              </a:rPr>
              <a:t>                                       1</a:t>
            </a:r>
          </a:p>
          <a:p>
            <a:pPr>
              <a:buFont typeface="Monotype Sorts" pitchFamily="2" charset="2"/>
              <a:buNone/>
            </a:pPr>
            <a:r>
              <a:rPr lang="zh-TW" altLang="en-US" dirty="0">
                <a:solidFill>
                  <a:srgbClr val="0033CC"/>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dirty="0">
                <a:solidFill>
                  <a:srgbClr val="0033CC"/>
                </a:solidFill>
                <a:latin typeface="微软雅黑" panose="020B0503020204020204" pitchFamily="34" charset="-122"/>
                <a:ea typeface="微软雅黑" panose="020B0503020204020204" pitchFamily="34" charset="-122"/>
                <a:sym typeface="Symbol" panose="05050102010706020507" pitchFamily="18" charset="2"/>
              </a:rPr>
              <a:t>＝</a:t>
            </a:r>
            <a:endParaRPr lang="zh-TW" altLang="en-US" dirty="0">
              <a:solidFill>
                <a:srgbClr val="0033CC"/>
              </a:solidFill>
              <a:latin typeface="微软雅黑" panose="020B0503020204020204" pitchFamily="34" charset="-122"/>
              <a:ea typeface="微软雅黑" panose="020B0503020204020204" pitchFamily="34" charset="-122"/>
              <a:sym typeface="Symbol" panose="05050102010706020507" pitchFamily="18" charset="2"/>
            </a:endParaRPr>
          </a:p>
          <a:p>
            <a:pPr>
              <a:buFont typeface="Monotype Sorts" pitchFamily="2" charset="2"/>
              <a:buNone/>
            </a:pPr>
            <a:r>
              <a:rPr lang="en-US" altLang="zh-TW" dirty="0">
                <a:solidFill>
                  <a:schemeClr val="accent2"/>
                </a:solidFill>
                <a:ea typeface="PMingLiU" panose="02020500000000000000" pitchFamily="18" charset="-120"/>
              </a:rPr>
              <a:t>                   </a:t>
            </a:r>
            <a:endParaRPr lang="en-US" altLang="zh-TW" dirty="0">
              <a:solidFill>
                <a:schemeClr val="accent2"/>
              </a:solidFill>
              <a:ea typeface="宋体" panose="02010600030101010101" pitchFamily="2" charset="-122"/>
            </a:endParaRPr>
          </a:p>
        </p:txBody>
      </p:sp>
      <p:graphicFrame>
        <p:nvGraphicFramePr>
          <p:cNvPr id="4" name="Object 4">
            <a:extLst>
              <a:ext uri="{FF2B5EF4-FFF2-40B4-BE49-F238E27FC236}">
                <a16:creationId xmlns:a16="http://schemas.microsoft.com/office/drawing/2014/main" id="{62E92A56-F55C-41FF-B41A-B05D2A65D3DC}"/>
              </a:ext>
            </a:extLst>
          </p:cNvPr>
          <p:cNvGraphicFramePr>
            <a:graphicFrameLocks noChangeAspect="1"/>
          </p:cNvGraphicFramePr>
          <p:nvPr>
            <p:extLst>
              <p:ext uri="{D42A27DB-BD31-4B8C-83A1-F6EECF244321}">
                <p14:modId xmlns:p14="http://schemas.microsoft.com/office/powerpoint/2010/main" val="84990029"/>
              </p:ext>
            </p:extLst>
          </p:nvPr>
        </p:nvGraphicFramePr>
        <p:xfrm>
          <a:off x="4668549" y="1533361"/>
          <a:ext cx="4871554" cy="1423596"/>
        </p:xfrm>
        <a:graphic>
          <a:graphicData uri="http://schemas.openxmlformats.org/presentationml/2006/ole">
            <mc:AlternateContent xmlns:mc="http://schemas.openxmlformats.org/markup-compatibility/2006">
              <mc:Choice xmlns:v="urn:schemas-microsoft-com:vml" Requires="v">
                <p:oleObj spid="_x0000_s8266" name="Equation" r:id="rId4" imgW="1682812" imgH="450894" progId="Equation.DSMT4">
                  <p:embed/>
                </p:oleObj>
              </mc:Choice>
              <mc:Fallback>
                <p:oleObj name="Equation" r:id="rId4" imgW="1682812" imgH="450894" progId="Equation.DSMT4">
                  <p:embed/>
                  <p:pic>
                    <p:nvPicPr>
                      <p:cNvPr id="67588" name="Object 4">
                        <a:extLst>
                          <a:ext uri="{FF2B5EF4-FFF2-40B4-BE49-F238E27FC236}">
                            <a16:creationId xmlns:a16="http://schemas.microsoft.com/office/drawing/2014/main" id="{F8A70409-F94B-48D9-A935-EA7A5F8B98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8549" y="1533361"/>
                        <a:ext cx="4871554" cy="1423596"/>
                      </a:xfrm>
                      <a:prstGeom prst="rect">
                        <a:avLst/>
                      </a:prstGeom>
                      <a:noFill/>
                      <a:ln>
                        <a:noFill/>
                      </a:ln>
                      <a:effectLst/>
                    </p:spPr>
                  </p:pic>
                </p:oleObj>
              </mc:Fallback>
            </mc:AlternateContent>
          </a:graphicData>
        </a:graphic>
      </p:graphicFrame>
      <p:sp>
        <p:nvSpPr>
          <p:cNvPr id="5" name="Line 6">
            <a:extLst>
              <a:ext uri="{FF2B5EF4-FFF2-40B4-BE49-F238E27FC236}">
                <a16:creationId xmlns:a16="http://schemas.microsoft.com/office/drawing/2014/main" id="{5C510EEB-EC29-4EE7-B42E-F2180FA4B13F}"/>
              </a:ext>
            </a:extLst>
          </p:cNvPr>
          <p:cNvSpPr>
            <a:spLocks noChangeShapeType="1"/>
          </p:cNvSpPr>
          <p:nvPr/>
        </p:nvSpPr>
        <p:spPr bwMode="auto">
          <a:xfrm>
            <a:off x="4172198" y="4606643"/>
            <a:ext cx="4663044"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aphicFrame>
        <p:nvGraphicFramePr>
          <p:cNvPr id="8" name="Object 7">
            <a:extLst>
              <a:ext uri="{FF2B5EF4-FFF2-40B4-BE49-F238E27FC236}">
                <a16:creationId xmlns:a16="http://schemas.microsoft.com/office/drawing/2014/main" id="{E333C86E-0924-4140-B079-BEE24BC1A8AF}"/>
              </a:ext>
            </a:extLst>
          </p:cNvPr>
          <p:cNvGraphicFramePr>
            <a:graphicFrameLocks noChangeAspect="1"/>
          </p:cNvGraphicFramePr>
          <p:nvPr>
            <p:extLst>
              <p:ext uri="{D42A27DB-BD31-4B8C-83A1-F6EECF244321}">
                <p14:modId xmlns:p14="http://schemas.microsoft.com/office/powerpoint/2010/main" val="1293096250"/>
              </p:ext>
            </p:extLst>
          </p:nvPr>
        </p:nvGraphicFramePr>
        <p:xfrm>
          <a:off x="3624243" y="4863933"/>
          <a:ext cx="5382272" cy="1168732"/>
        </p:xfrm>
        <a:graphic>
          <a:graphicData uri="http://schemas.openxmlformats.org/presentationml/2006/ole">
            <mc:AlternateContent xmlns:mc="http://schemas.openxmlformats.org/markup-compatibility/2006">
              <mc:Choice xmlns:v="urn:schemas-microsoft-com:vml" Requires="v">
                <p:oleObj spid="_x0000_s8267" name="Equation" r:id="rId6" imgW="1581014" imgH="298362" progId="Equation.DSMT4">
                  <p:embed/>
                </p:oleObj>
              </mc:Choice>
              <mc:Fallback>
                <p:oleObj name="Equation" r:id="rId6" imgW="1581014" imgH="298362" progId="Equation.DSMT4">
                  <p:embed/>
                  <p:pic>
                    <p:nvPicPr>
                      <p:cNvPr id="67590" name="Object 7">
                        <a:extLst>
                          <a:ext uri="{FF2B5EF4-FFF2-40B4-BE49-F238E27FC236}">
                            <a16:creationId xmlns:a16="http://schemas.microsoft.com/office/drawing/2014/main" id="{62E2E745-E4BD-4A08-ADBB-1AC1F530361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24243" y="4863933"/>
                        <a:ext cx="5382272" cy="116873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3000869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017529" cy="730196"/>
            <a:chOff x="635243" y="278221"/>
            <a:chExt cx="3017529" cy="730195"/>
          </a:xfrm>
        </p:grpSpPr>
        <p:sp>
          <p:nvSpPr>
            <p:cNvPr id="21" name="矩形 20">
              <a:extLst>
                <a:ext uri="{FF2B5EF4-FFF2-40B4-BE49-F238E27FC236}">
                  <a16:creationId xmlns:a16="http://schemas.microsoft.com/office/drawing/2014/main" id="{8297BC28-DD3C-44C3-A8BA-1F5DFEE9D689}"/>
                </a:ext>
              </a:extLst>
            </p:cNvPr>
            <p:cNvSpPr/>
            <p:nvPr/>
          </p:nvSpPr>
          <p:spPr>
            <a:xfrm>
              <a:off x="635243" y="700639"/>
              <a:ext cx="2455288"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Amdahl’s Law</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455288"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阿姆达尔定律</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7" name="矩形 6">
            <a:extLst>
              <a:ext uri="{FF2B5EF4-FFF2-40B4-BE49-F238E27FC236}">
                <a16:creationId xmlns:a16="http://schemas.microsoft.com/office/drawing/2014/main" id="{547C02E2-E013-47EF-8717-D7DDC5A4C70C}"/>
              </a:ext>
            </a:extLst>
          </p:cNvPr>
          <p:cNvSpPr/>
          <p:nvPr/>
        </p:nvSpPr>
        <p:spPr>
          <a:xfrm>
            <a:off x="1056904" y="1280690"/>
            <a:ext cx="10070275" cy="4659737"/>
          </a:xfrm>
          <a:prstGeom prst="rect">
            <a:avLst/>
          </a:prstGeom>
          <a:ln>
            <a:solidFill>
              <a:schemeClr val="accent1"/>
            </a:solidFill>
          </a:ln>
        </p:spPr>
        <p:txBody>
          <a:bodyPr wrap="square" lIns="72000" rIns="72000">
            <a:spAutoFit/>
          </a:bodyPr>
          <a:lstStyle/>
          <a:p>
            <a:pPr marL="457200" indent="-457200">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极限情况</a:t>
            </a:r>
            <a:endParaRPr kumimoji="1" lang="zh-TW" altLang="en-US" sz="2800" kern="0" dirty="0">
              <a:latin typeface="微软雅黑" panose="020B0503020204020204" pitchFamily="34" charset="-122"/>
              <a:ea typeface="微软雅黑" panose="020B0503020204020204" pitchFamily="34" charset="-122"/>
            </a:endParaRPr>
          </a:p>
          <a:p>
            <a:pPr marL="342900" indent="-342900">
              <a:spcBef>
                <a:spcPct val="20000"/>
              </a:spcBef>
              <a:buClr>
                <a:srgbClr val="FF0000"/>
              </a:buClr>
              <a:buFont typeface="Monotype Sorts" pitchFamily="2" charset="2"/>
              <a:buChar char="z"/>
              <a:defRPr/>
            </a:pPr>
            <a:endParaRPr kumimoji="1" lang="en-US" altLang="zh-TW" sz="2800" kern="0" dirty="0">
              <a:latin typeface="微软雅黑" panose="020B0503020204020204" pitchFamily="34" charset="-122"/>
              <a:ea typeface="微软雅黑" panose="020B0503020204020204" pitchFamily="34" charset="-122"/>
            </a:endParaRPr>
          </a:p>
          <a:p>
            <a:pPr lvl="1">
              <a:spcBef>
                <a:spcPct val="20000"/>
              </a:spcBef>
              <a:buClr>
                <a:srgbClr val="FF0000"/>
              </a:buClr>
              <a:defRPr/>
            </a:pPr>
            <a:endParaRPr kumimoji="1" lang="en-US" altLang="zh-CN" sz="2800" kern="0" dirty="0">
              <a:latin typeface="微软雅黑" panose="020B0503020204020204" pitchFamily="34" charset="-122"/>
              <a:ea typeface="微软雅黑" panose="020B0503020204020204" pitchFamily="34" charset="-122"/>
            </a:endParaRPr>
          </a:p>
          <a:p>
            <a:pPr lvl="1">
              <a:spcBef>
                <a:spcPct val="20000"/>
              </a:spcBef>
              <a:buClr>
                <a:srgbClr val="FF0000"/>
              </a:buClr>
              <a:defRPr/>
            </a:pPr>
            <a:endParaRPr kumimoji="1" lang="en-US" altLang="zh-CN" sz="2800" kern="0" dirty="0">
              <a:latin typeface="微软雅黑" panose="020B0503020204020204" pitchFamily="34" charset="-122"/>
              <a:ea typeface="微软雅黑" panose="020B0503020204020204" pitchFamily="34" charset="-122"/>
            </a:endParaRPr>
          </a:p>
          <a:p>
            <a:pPr marL="914400" lvl="1" indent="-457200">
              <a:spcBef>
                <a:spcPct val="20000"/>
              </a:spcBef>
              <a:buClr>
                <a:srgbClr val="FF0000"/>
              </a:buClr>
              <a:buFont typeface="Wingdings" panose="05000000000000000000" pitchFamily="2" charset="2"/>
              <a:buChar char="Ø"/>
              <a:defRPr/>
            </a:pPr>
            <a:r>
              <a:rPr kumimoji="1" lang="en-US" altLang="zh-CN" sz="2800" i="1" kern="0" dirty="0" err="1">
                <a:latin typeface="微软雅黑" panose="020B0503020204020204" pitchFamily="34" charset="-122"/>
                <a:ea typeface="微软雅黑" panose="020B0503020204020204" pitchFamily="34" charset="-122"/>
              </a:rPr>
              <a:t>s</a:t>
            </a:r>
            <a:r>
              <a:rPr kumimoji="1" lang="en-US" altLang="zh-CN" sz="2800" i="1" kern="0" baseline="-25000" dirty="0" err="1">
                <a:latin typeface="微软雅黑" panose="020B0503020204020204" pitchFamily="34" charset="-122"/>
                <a:ea typeface="微软雅黑" panose="020B0503020204020204" pitchFamily="34" charset="-122"/>
              </a:rPr>
              <a:t>E</a:t>
            </a:r>
            <a:r>
              <a:rPr kumimoji="1" lang="en-US" altLang="zh-CN" sz="2800" i="1" kern="0" dirty="0">
                <a:latin typeface="微软雅黑" panose="020B0503020204020204" pitchFamily="34" charset="-122"/>
                <a:ea typeface="微软雅黑" panose="020B0503020204020204" pitchFamily="34" charset="-122"/>
              </a:rPr>
              <a:t> </a:t>
            </a:r>
            <a:r>
              <a:rPr kumimoji="1" lang="en-US" altLang="zh-CN" sz="2800" kern="0" dirty="0">
                <a:latin typeface="微软雅黑" panose="020B0503020204020204" pitchFamily="34" charset="-122"/>
                <a:ea typeface="微软雅黑" panose="020B0503020204020204" pitchFamily="34" charset="-122"/>
                <a:sym typeface="Wingdings" pitchFamily="2" charset="2"/>
              </a:rPr>
              <a:t> ∞ </a:t>
            </a:r>
            <a:r>
              <a:rPr kumimoji="1" lang="en-US" altLang="zh-TW" sz="2800" kern="0" dirty="0">
                <a:latin typeface="微软雅黑" panose="020B0503020204020204" pitchFamily="34" charset="-122"/>
                <a:ea typeface="微软雅黑" panose="020B0503020204020204" pitchFamily="34" charset="-122"/>
                <a:sym typeface="Symbol" pitchFamily="18" charset="2"/>
              </a:rPr>
              <a:t> Speedup = 1/(1-</a:t>
            </a:r>
            <a:r>
              <a:rPr kumimoji="1" lang="en-US" altLang="zh-TW" sz="2800" i="1" kern="0" dirty="0" err="1">
                <a:latin typeface="微软雅黑" panose="020B0503020204020204" pitchFamily="34" charset="-122"/>
                <a:ea typeface="微软雅黑" panose="020B0503020204020204" pitchFamily="34" charset="-122"/>
                <a:sym typeface="Symbol" pitchFamily="18" charset="2"/>
              </a:rPr>
              <a:t>f</a:t>
            </a:r>
            <a:r>
              <a:rPr kumimoji="1" lang="en-US" altLang="zh-TW" sz="2800" i="1" kern="0" baseline="-25000" dirty="0" err="1">
                <a:latin typeface="微软雅黑" panose="020B0503020204020204" pitchFamily="34" charset="-122"/>
                <a:ea typeface="微软雅黑" panose="020B0503020204020204" pitchFamily="34" charset="-122"/>
                <a:sym typeface="Symbol" pitchFamily="18" charset="2"/>
              </a:rPr>
              <a:t>E</a:t>
            </a:r>
            <a:r>
              <a:rPr kumimoji="1" lang="en-US" altLang="zh-TW" sz="2800" kern="0" dirty="0">
                <a:latin typeface="微软雅黑" panose="020B0503020204020204" pitchFamily="34" charset="-122"/>
                <a:ea typeface="微软雅黑" panose="020B0503020204020204" pitchFamily="34" charset="-122"/>
                <a:sym typeface="Symbol" pitchFamily="18" charset="2"/>
              </a:rPr>
              <a:t>)</a:t>
            </a:r>
            <a:r>
              <a:rPr kumimoji="1" lang="en-US" altLang="zh-CN" sz="2800" kern="0" dirty="0">
                <a:latin typeface="微软雅黑" panose="020B0503020204020204" pitchFamily="34" charset="-122"/>
                <a:ea typeface="微软雅黑" panose="020B0503020204020204" pitchFamily="34" charset="-122"/>
                <a:sym typeface="Wingdings" pitchFamily="2" charset="2"/>
              </a:rPr>
              <a:t> </a:t>
            </a:r>
            <a:endParaRPr kumimoji="1" lang="en-US" altLang="zh-TW" sz="2800" kern="0" dirty="0">
              <a:latin typeface="微软雅黑" panose="020B0503020204020204" pitchFamily="34" charset="-122"/>
              <a:ea typeface="微软雅黑" panose="020B0503020204020204" pitchFamily="34" charset="-122"/>
              <a:sym typeface="Symbol" pitchFamily="18" charset="2"/>
            </a:endParaRPr>
          </a:p>
          <a:p>
            <a:pPr marL="914400" lvl="1" indent="-457200">
              <a:spcBef>
                <a:spcPct val="20000"/>
              </a:spcBef>
              <a:buClr>
                <a:srgbClr val="FF0000"/>
              </a:buClr>
              <a:buFont typeface="Wingdings" panose="05000000000000000000" pitchFamily="2" charset="2"/>
              <a:buChar char="Ø"/>
              <a:defRPr/>
            </a:pPr>
            <a:r>
              <a:rPr kumimoji="1" lang="en-US" altLang="zh-TW" sz="2800" i="1" kern="0" dirty="0" err="1">
                <a:latin typeface="微软雅黑" panose="020B0503020204020204" pitchFamily="34" charset="-122"/>
                <a:ea typeface="微软雅黑" panose="020B0503020204020204" pitchFamily="34" charset="-122"/>
              </a:rPr>
              <a:t>f</a:t>
            </a:r>
            <a:r>
              <a:rPr kumimoji="1" lang="en-US" altLang="zh-TW" sz="2800" i="1" kern="0" baseline="-25000" dirty="0" err="1">
                <a:latin typeface="微软雅黑" panose="020B0503020204020204" pitchFamily="34" charset="-122"/>
                <a:ea typeface="微软雅黑" panose="020B0503020204020204" pitchFamily="34" charset="-122"/>
              </a:rPr>
              <a:t>E</a:t>
            </a:r>
            <a:r>
              <a:rPr kumimoji="1" lang="en-US" altLang="zh-TW" sz="2800" i="1" kern="0" baseline="-25000" dirty="0">
                <a:latin typeface="微软雅黑" panose="020B0503020204020204" pitchFamily="34" charset="-122"/>
                <a:ea typeface="微软雅黑" panose="020B0503020204020204" pitchFamily="34" charset="-122"/>
              </a:rPr>
              <a:t>  </a:t>
            </a:r>
            <a:r>
              <a:rPr kumimoji="1" lang="en-US" altLang="zh-CN" sz="2800" kern="0" dirty="0">
                <a:latin typeface="微软雅黑" panose="020B0503020204020204" pitchFamily="34" charset="-122"/>
                <a:ea typeface="微软雅黑" panose="020B0503020204020204" pitchFamily="34" charset="-122"/>
                <a:sym typeface="Wingdings" pitchFamily="2" charset="2"/>
              </a:rPr>
              <a:t></a:t>
            </a:r>
            <a:r>
              <a:rPr kumimoji="1" lang="en-US" altLang="zh-TW" sz="2800" kern="0" dirty="0">
                <a:latin typeface="微软雅黑" panose="020B0503020204020204" pitchFamily="34" charset="-122"/>
                <a:ea typeface="微软雅黑" panose="020B0503020204020204" pitchFamily="34" charset="-122"/>
              </a:rPr>
              <a:t> 0 </a:t>
            </a:r>
            <a:r>
              <a:rPr kumimoji="1" lang="en-US" altLang="zh-TW" sz="2800" kern="0" dirty="0">
                <a:latin typeface="微软雅黑" panose="020B0503020204020204" pitchFamily="34" charset="-122"/>
                <a:ea typeface="微软雅黑" panose="020B0503020204020204" pitchFamily="34" charset="-122"/>
                <a:sym typeface="Symbol" pitchFamily="18" charset="2"/>
              </a:rPr>
              <a:t> Speedup = 1</a:t>
            </a:r>
            <a:endParaRPr kumimoji="1" lang="en-US" altLang="zh-TW" sz="2800" kern="0" dirty="0">
              <a:latin typeface="微软雅黑" panose="020B0503020204020204" pitchFamily="34" charset="-122"/>
              <a:ea typeface="微软雅黑" panose="020B0503020204020204" pitchFamily="34" charset="-122"/>
            </a:endParaRPr>
          </a:p>
          <a:p>
            <a:pPr marL="914400" lvl="1" indent="-457200">
              <a:spcBef>
                <a:spcPct val="20000"/>
              </a:spcBef>
              <a:buClr>
                <a:srgbClr val="FF0000"/>
              </a:buClr>
              <a:buFont typeface="Wingdings" panose="05000000000000000000" pitchFamily="2" charset="2"/>
              <a:buChar char="Ø"/>
              <a:defRPr/>
            </a:pPr>
            <a:r>
              <a:rPr kumimoji="1" lang="en-US" altLang="zh-TW" sz="2800" i="1" kern="0" dirty="0" err="1">
                <a:latin typeface="微软雅黑" panose="020B0503020204020204" pitchFamily="34" charset="-122"/>
                <a:ea typeface="微软雅黑" panose="020B0503020204020204" pitchFamily="34" charset="-122"/>
              </a:rPr>
              <a:t>f</a:t>
            </a:r>
            <a:r>
              <a:rPr kumimoji="1" lang="en-US" altLang="zh-TW" sz="2800" i="1" kern="0" baseline="-25000" dirty="0" err="1">
                <a:latin typeface="微软雅黑" panose="020B0503020204020204" pitchFamily="34" charset="-122"/>
                <a:ea typeface="微软雅黑" panose="020B0503020204020204" pitchFamily="34" charset="-122"/>
              </a:rPr>
              <a:t>E</a:t>
            </a:r>
            <a:r>
              <a:rPr kumimoji="1" lang="en-US" altLang="zh-TW" sz="2800" i="1" kern="0" baseline="-25000" dirty="0">
                <a:latin typeface="微软雅黑" panose="020B0503020204020204" pitchFamily="34" charset="-122"/>
                <a:ea typeface="微软雅黑" panose="020B0503020204020204" pitchFamily="34" charset="-122"/>
              </a:rPr>
              <a:t> </a:t>
            </a:r>
            <a:r>
              <a:rPr kumimoji="1" lang="en-US" altLang="zh-TW" sz="2800" kern="0" dirty="0">
                <a:latin typeface="微软雅黑" panose="020B0503020204020204" pitchFamily="34" charset="-122"/>
                <a:ea typeface="微软雅黑" panose="020B0503020204020204" pitchFamily="34" charset="-122"/>
              </a:rPr>
              <a:t> </a:t>
            </a:r>
            <a:r>
              <a:rPr kumimoji="1" lang="en-US" altLang="zh-TW" sz="2800" kern="0" dirty="0">
                <a:latin typeface="微软雅黑" panose="020B0503020204020204" pitchFamily="34" charset="-122"/>
                <a:ea typeface="微软雅黑" panose="020B0503020204020204" pitchFamily="34" charset="-122"/>
                <a:sym typeface="Wingdings" pitchFamily="2" charset="2"/>
              </a:rPr>
              <a:t></a:t>
            </a:r>
            <a:r>
              <a:rPr kumimoji="1" lang="en-US" altLang="zh-TW" sz="2800" kern="0" dirty="0">
                <a:latin typeface="微软雅黑" panose="020B0503020204020204" pitchFamily="34" charset="-122"/>
                <a:ea typeface="微软雅黑" panose="020B0503020204020204" pitchFamily="34" charset="-122"/>
              </a:rPr>
              <a:t> 1 </a:t>
            </a:r>
            <a:r>
              <a:rPr kumimoji="1" lang="en-US" altLang="zh-TW" sz="2800" kern="0" dirty="0">
                <a:latin typeface="微软雅黑" panose="020B0503020204020204" pitchFamily="34" charset="-122"/>
                <a:ea typeface="微软雅黑" panose="020B0503020204020204" pitchFamily="34" charset="-122"/>
                <a:sym typeface="Symbol" pitchFamily="18" charset="2"/>
              </a:rPr>
              <a:t> Speedup = </a:t>
            </a:r>
            <a:r>
              <a:rPr kumimoji="1" lang="en-US" altLang="zh-TW" sz="2800" i="1" kern="0" dirty="0" err="1">
                <a:latin typeface="微软雅黑" panose="020B0503020204020204" pitchFamily="34" charset="-122"/>
                <a:ea typeface="微软雅黑" panose="020B0503020204020204" pitchFamily="34" charset="-122"/>
              </a:rPr>
              <a:t>s</a:t>
            </a:r>
            <a:r>
              <a:rPr kumimoji="1" lang="en-US" altLang="zh-TW" sz="2800" i="1" kern="0" baseline="-25000" dirty="0" err="1">
                <a:latin typeface="微软雅黑" panose="020B0503020204020204" pitchFamily="34" charset="-122"/>
                <a:ea typeface="微软雅黑" panose="020B0503020204020204" pitchFamily="34" charset="-122"/>
              </a:rPr>
              <a:t>E</a:t>
            </a:r>
            <a:r>
              <a:rPr kumimoji="1" lang="en-US" altLang="zh-TW" sz="2800" kern="0" dirty="0">
                <a:latin typeface="微软雅黑" panose="020B0503020204020204" pitchFamily="34" charset="-122"/>
                <a:ea typeface="微软雅黑" panose="020B0503020204020204" pitchFamily="34" charset="-122"/>
              </a:rPr>
              <a:t>	</a:t>
            </a:r>
          </a:p>
          <a:p>
            <a:pPr marL="342900" indent="-342900">
              <a:spcBef>
                <a:spcPct val="20000"/>
              </a:spcBef>
              <a:buClr>
                <a:srgbClr val="FF0000"/>
              </a:buClr>
              <a:buFont typeface="Monotype Sorts" pitchFamily="2" charset="2"/>
              <a:buNone/>
              <a:defRPr/>
            </a:pPr>
            <a:r>
              <a:rPr kumimoji="1" lang="en-US" altLang="zh-TW" sz="2800" kern="0" dirty="0">
                <a:latin typeface="微软雅黑" panose="020B0503020204020204" pitchFamily="34" charset="-122"/>
                <a:ea typeface="微软雅黑" panose="020B0503020204020204" pitchFamily="34" charset="-122"/>
                <a:sym typeface="Symbol" pitchFamily="18" charset="2"/>
              </a:rPr>
              <a:t>	   </a:t>
            </a:r>
            <a:r>
              <a:rPr kumimoji="1" lang="en-US" altLang="zh-CN" sz="2800" kern="0" dirty="0">
                <a:latin typeface="微软雅黑" panose="020B0503020204020204" pitchFamily="34" charset="-122"/>
                <a:ea typeface="微软雅黑" panose="020B0503020204020204" pitchFamily="34" charset="-122"/>
                <a:sym typeface="Symbol" pitchFamily="18" charset="2"/>
              </a:rPr>
              <a:t> </a:t>
            </a:r>
            <a:r>
              <a:rPr kumimoji="1" lang="en-US" altLang="zh-TW" sz="2800" i="1" kern="0" dirty="0" err="1">
                <a:latin typeface="微软雅黑" panose="020B0503020204020204" pitchFamily="34" charset="-122"/>
                <a:ea typeface="微软雅黑" panose="020B0503020204020204" pitchFamily="34" charset="-122"/>
              </a:rPr>
              <a:t>f</a:t>
            </a:r>
            <a:r>
              <a:rPr kumimoji="1" lang="en-US" altLang="zh-TW" sz="2800" i="1" kern="0" baseline="-25000" dirty="0" err="1">
                <a:latin typeface="微软雅黑" panose="020B0503020204020204" pitchFamily="34" charset="-122"/>
                <a:ea typeface="微软雅黑" panose="020B0503020204020204" pitchFamily="34" charset="-122"/>
              </a:rPr>
              <a:t>E</a:t>
            </a:r>
            <a:r>
              <a:rPr kumimoji="1" lang="en-US" altLang="zh-TW" sz="2800" i="1" kern="0" baseline="-25000" dirty="0">
                <a:latin typeface="微软雅黑" panose="020B0503020204020204" pitchFamily="34" charset="-122"/>
                <a:ea typeface="微软雅黑" panose="020B0503020204020204" pitchFamily="34" charset="-122"/>
              </a:rPr>
              <a:t>   </a:t>
            </a:r>
            <a:r>
              <a:rPr kumimoji="1" lang="zh-CN" altLang="en-US" sz="2800" kern="0" dirty="0">
                <a:latin typeface="微软雅黑" panose="020B0503020204020204" pitchFamily="34" charset="-122"/>
                <a:ea typeface="微软雅黑" panose="020B0503020204020204" pitchFamily="34" charset="-122"/>
              </a:rPr>
              <a:t>增强比例</a:t>
            </a:r>
          </a:p>
          <a:p>
            <a:pPr marL="342900" indent="-342900">
              <a:spcBef>
                <a:spcPct val="20000"/>
              </a:spcBef>
              <a:buClr>
                <a:srgbClr val="FF0000"/>
              </a:buClr>
              <a:buFont typeface="Monotype Sorts" pitchFamily="2" charset="2"/>
              <a:buNone/>
              <a:defRPr/>
            </a:pPr>
            <a:r>
              <a:rPr kumimoji="1" lang="zh-CN" altLang="en-US" sz="2800" kern="0" dirty="0">
                <a:solidFill>
                  <a:schemeClr val="accent2"/>
                </a:solidFill>
                <a:latin typeface="微软雅黑" panose="020B0503020204020204" pitchFamily="34" charset="-122"/>
                <a:ea typeface="微软雅黑" panose="020B0503020204020204" pitchFamily="34" charset="-122"/>
              </a:rPr>
              <a:t>       </a:t>
            </a:r>
            <a:r>
              <a:rPr kumimoji="1" lang="en-US" altLang="zh-TW" sz="2800" i="1" kern="0" dirty="0" err="1">
                <a:latin typeface="微软雅黑" panose="020B0503020204020204" pitchFamily="34" charset="-122"/>
                <a:ea typeface="微软雅黑" panose="020B0503020204020204" pitchFamily="34" charset="-122"/>
              </a:rPr>
              <a:t>s</a:t>
            </a:r>
            <a:r>
              <a:rPr kumimoji="1" lang="en-US" altLang="zh-TW" sz="2800" i="1" kern="0" baseline="-25000" dirty="0" err="1">
                <a:latin typeface="微软雅黑" panose="020B0503020204020204" pitchFamily="34" charset="-122"/>
                <a:ea typeface="微软雅黑" panose="020B0503020204020204" pitchFamily="34" charset="-122"/>
              </a:rPr>
              <a:t>E</a:t>
            </a:r>
            <a:r>
              <a:rPr kumimoji="1" lang="en-US" altLang="zh-TW" sz="2800" i="1" kern="0" baseline="-25000" dirty="0">
                <a:latin typeface="微软雅黑" panose="020B0503020204020204" pitchFamily="34" charset="-122"/>
                <a:ea typeface="微软雅黑" panose="020B0503020204020204" pitchFamily="34" charset="-122"/>
              </a:rPr>
              <a:t>   </a:t>
            </a:r>
            <a:r>
              <a:rPr kumimoji="1" lang="zh-CN" altLang="en-US" sz="2800" kern="0" dirty="0">
                <a:latin typeface="微软雅黑" panose="020B0503020204020204" pitchFamily="34" charset="-122"/>
                <a:ea typeface="微软雅黑" panose="020B0503020204020204" pitchFamily="34" charset="-122"/>
              </a:rPr>
              <a:t>增强加速比</a:t>
            </a:r>
          </a:p>
        </p:txBody>
      </p:sp>
      <p:graphicFrame>
        <p:nvGraphicFramePr>
          <p:cNvPr id="9" name="Object 4">
            <a:extLst>
              <a:ext uri="{FF2B5EF4-FFF2-40B4-BE49-F238E27FC236}">
                <a16:creationId xmlns:a16="http://schemas.microsoft.com/office/drawing/2014/main" id="{80087E25-2743-4FE0-8B29-FBC007214A02}"/>
              </a:ext>
            </a:extLst>
          </p:cNvPr>
          <p:cNvGraphicFramePr>
            <a:graphicFrameLocks noChangeAspect="1"/>
          </p:cNvGraphicFramePr>
          <p:nvPr>
            <p:extLst>
              <p:ext uri="{D42A27DB-BD31-4B8C-83A1-F6EECF244321}">
                <p14:modId xmlns:p14="http://schemas.microsoft.com/office/powerpoint/2010/main" val="2819356374"/>
              </p:ext>
            </p:extLst>
          </p:nvPr>
        </p:nvGraphicFramePr>
        <p:xfrm>
          <a:off x="1565791" y="1933163"/>
          <a:ext cx="3246437" cy="1312863"/>
        </p:xfrm>
        <a:graphic>
          <a:graphicData uri="http://schemas.openxmlformats.org/presentationml/2006/ole">
            <mc:AlternateContent xmlns:mc="http://schemas.openxmlformats.org/markup-compatibility/2006">
              <mc:Choice xmlns:v="urn:schemas-microsoft-com:vml" Requires="v">
                <p:oleObj spid="_x0000_s9253" name="Equation" r:id="rId4" imgW="1200261" imgH="450894" progId="Equation.DSMT4">
                  <p:embed/>
                </p:oleObj>
              </mc:Choice>
              <mc:Fallback>
                <p:oleObj name="Equation" r:id="rId4" imgW="1200261" imgH="450894" progId="Equation.DSMT4">
                  <p:embed/>
                  <p:pic>
                    <p:nvPicPr>
                      <p:cNvPr id="68612" name="Object 4">
                        <a:extLst>
                          <a:ext uri="{FF2B5EF4-FFF2-40B4-BE49-F238E27FC236}">
                            <a16:creationId xmlns:a16="http://schemas.microsoft.com/office/drawing/2014/main" id="{081C132D-E174-4075-BB9F-81CDFD4A1F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5791" y="1933163"/>
                        <a:ext cx="3246437" cy="1312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2779171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017529" cy="730196"/>
            <a:chOff x="635243" y="278221"/>
            <a:chExt cx="3017529" cy="730195"/>
          </a:xfrm>
        </p:grpSpPr>
        <p:sp>
          <p:nvSpPr>
            <p:cNvPr id="21" name="矩形 20">
              <a:extLst>
                <a:ext uri="{FF2B5EF4-FFF2-40B4-BE49-F238E27FC236}">
                  <a16:creationId xmlns:a16="http://schemas.microsoft.com/office/drawing/2014/main" id="{8297BC28-DD3C-44C3-A8BA-1F5DFEE9D689}"/>
                </a:ext>
              </a:extLst>
            </p:cNvPr>
            <p:cNvSpPr/>
            <p:nvPr/>
          </p:nvSpPr>
          <p:spPr>
            <a:xfrm>
              <a:off x="635243" y="700639"/>
              <a:ext cx="2455288"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Amdahl’s Law</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455288"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阿姆达尔定律</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7" name="矩形 6">
            <a:extLst>
              <a:ext uri="{FF2B5EF4-FFF2-40B4-BE49-F238E27FC236}">
                <a16:creationId xmlns:a16="http://schemas.microsoft.com/office/drawing/2014/main" id="{547C02E2-E013-47EF-8717-D7DDC5A4C70C}"/>
              </a:ext>
            </a:extLst>
          </p:cNvPr>
          <p:cNvSpPr/>
          <p:nvPr/>
        </p:nvSpPr>
        <p:spPr>
          <a:xfrm>
            <a:off x="1056904" y="1280690"/>
            <a:ext cx="10070275" cy="3334054"/>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浮点数平方根的操作在一个标准图形测试程序中占总执行时间的</a:t>
            </a:r>
            <a:r>
              <a:rPr kumimoji="1" lang="en-US" altLang="zh-CN" sz="2800" kern="0" dirty="0">
                <a:latin typeface="微软雅黑" panose="020B0503020204020204" pitchFamily="34" charset="-122"/>
                <a:ea typeface="微软雅黑" panose="020B0503020204020204" pitchFamily="34" charset="-122"/>
              </a:rPr>
              <a:t>20%</a:t>
            </a:r>
            <a:r>
              <a:rPr kumimoji="1" lang="zh-CN" altLang="en-US" sz="2800" kern="0" dirty="0">
                <a:latin typeface="微软雅黑" panose="020B0503020204020204" pitchFamily="34" charset="-122"/>
                <a:ea typeface="微软雅黑" panose="020B0503020204020204" pitchFamily="34" charset="-122"/>
              </a:rPr>
              <a:t>。一种方法是改进</a:t>
            </a:r>
            <a:r>
              <a:rPr kumimoji="1" lang="en-US" altLang="zh-CN" sz="2800" kern="0" dirty="0" err="1">
                <a:latin typeface="微软雅黑" panose="020B0503020204020204" pitchFamily="34" charset="-122"/>
                <a:ea typeface="微软雅黑" panose="020B0503020204020204" pitchFamily="34" charset="-122"/>
              </a:rPr>
              <a:t>FPSQR</a:t>
            </a:r>
            <a:r>
              <a:rPr kumimoji="1" lang="zh-CN" altLang="en-US" sz="2800" kern="0" dirty="0">
                <a:latin typeface="微软雅黑" panose="020B0503020204020204" pitchFamily="34" charset="-122"/>
                <a:ea typeface="微软雅黑" panose="020B0503020204020204" pitchFamily="34" charset="-122"/>
              </a:rPr>
              <a:t>硬件，将它的操作速度提高</a:t>
            </a:r>
            <a:r>
              <a:rPr kumimoji="1" lang="en-US" altLang="zh-CN" sz="2800" kern="0" dirty="0">
                <a:latin typeface="微软雅黑" panose="020B0503020204020204" pitchFamily="34" charset="-122"/>
                <a:ea typeface="微软雅黑" panose="020B0503020204020204" pitchFamily="34" charset="-122"/>
              </a:rPr>
              <a:t>10</a:t>
            </a:r>
            <a:r>
              <a:rPr kumimoji="1" lang="zh-CN" altLang="en-US" sz="2800" kern="0" dirty="0">
                <a:latin typeface="微软雅黑" panose="020B0503020204020204" pitchFamily="34" charset="-122"/>
                <a:ea typeface="微软雅黑" panose="020B0503020204020204" pitchFamily="34" charset="-122"/>
              </a:rPr>
              <a:t>倍。另一种方法是将所有图形处理器中的</a:t>
            </a:r>
            <a:r>
              <a:rPr kumimoji="1" lang="en-US" altLang="zh-CN" sz="2800" kern="0" dirty="0">
                <a:latin typeface="微软雅黑" panose="020B0503020204020204" pitchFamily="34" charset="-122"/>
                <a:ea typeface="微软雅黑" panose="020B0503020204020204" pitchFamily="34" charset="-122"/>
              </a:rPr>
              <a:t>FP</a:t>
            </a:r>
            <a:r>
              <a:rPr kumimoji="1" lang="zh-CN" altLang="en-US" sz="2800" kern="0" dirty="0">
                <a:latin typeface="微软雅黑" panose="020B0503020204020204" pitchFamily="34" charset="-122"/>
                <a:ea typeface="微软雅黑" panose="020B0503020204020204" pitchFamily="34" charset="-122"/>
              </a:rPr>
              <a:t>指令的执行速度都提高</a:t>
            </a:r>
            <a:r>
              <a:rPr kumimoji="1" lang="en-US" altLang="zh-CN" sz="2800" kern="0" dirty="0">
                <a:latin typeface="微软雅黑" panose="020B0503020204020204" pitchFamily="34" charset="-122"/>
                <a:ea typeface="微软雅黑" panose="020B0503020204020204" pitchFamily="34" charset="-122"/>
              </a:rPr>
              <a:t>1.6</a:t>
            </a:r>
            <a:r>
              <a:rPr kumimoji="1" lang="zh-CN" altLang="en-US" sz="2800" kern="0" dirty="0">
                <a:latin typeface="微软雅黑" panose="020B0503020204020204" pitchFamily="34" charset="-122"/>
                <a:ea typeface="微软雅黑" panose="020B0503020204020204" pitchFamily="34" charset="-122"/>
              </a:rPr>
              <a:t>倍，这些</a:t>
            </a:r>
            <a:r>
              <a:rPr kumimoji="1" lang="en-US" altLang="zh-CN" sz="2800" kern="0" dirty="0">
                <a:latin typeface="微软雅黑" panose="020B0503020204020204" pitchFamily="34" charset="-122"/>
                <a:ea typeface="微软雅黑" panose="020B0503020204020204" pitchFamily="34" charset="-122"/>
              </a:rPr>
              <a:t>FP</a:t>
            </a:r>
            <a:r>
              <a:rPr kumimoji="1" lang="zh-CN" altLang="en-US" sz="2800" kern="0" dirty="0">
                <a:latin typeface="微软雅黑" panose="020B0503020204020204" pitchFamily="34" charset="-122"/>
                <a:ea typeface="微软雅黑" panose="020B0503020204020204" pitchFamily="34" charset="-122"/>
              </a:rPr>
              <a:t>指令在总的执行时间中占</a:t>
            </a:r>
            <a:r>
              <a:rPr kumimoji="1" lang="en-US" altLang="zh-CN" sz="2800" kern="0" dirty="0">
                <a:latin typeface="微软雅黑" panose="020B0503020204020204" pitchFamily="34" charset="-122"/>
                <a:ea typeface="微软雅黑" panose="020B0503020204020204" pitchFamily="34" charset="-122"/>
              </a:rPr>
              <a:t>50%</a:t>
            </a:r>
          </a:p>
          <a:p>
            <a:pPr>
              <a:lnSpc>
                <a:spcPct val="150000"/>
              </a:lnSpc>
              <a:spcBef>
                <a:spcPct val="20000"/>
              </a:spcBef>
              <a:buClr>
                <a:srgbClr val="FF0000"/>
              </a:buClr>
              <a:defRPr/>
            </a:pPr>
            <a:r>
              <a:rPr kumimoji="1" lang="en-US" altLang="zh-CN" sz="2800" kern="0" dirty="0">
                <a:latin typeface="微软雅黑" panose="020B0503020204020204" pitchFamily="34" charset="-122"/>
                <a:ea typeface="微软雅黑" panose="020B0503020204020204" pitchFamily="34" charset="-122"/>
              </a:rPr>
              <a:t>     </a:t>
            </a:r>
            <a:r>
              <a:rPr kumimoji="1" lang="zh-CN" altLang="en-US" sz="2800" kern="0" dirty="0">
                <a:latin typeface="微软雅黑" panose="020B0503020204020204" pitchFamily="34" charset="-122"/>
                <a:ea typeface="微软雅黑" panose="020B0503020204020204" pitchFamily="34" charset="-122"/>
              </a:rPr>
              <a:t>这两种设计方法哪个更好？</a:t>
            </a:r>
          </a:p>
        </p:txBody>
      </p:sp>
    </p:spTree>
    <p:extLst>
      <p:ext uri="{BB962C8B-B14F-4D97-AF65-F5344CB8AC3E}">
        <p14:creationId xmlns:p14="http://schemas.microsoft.com/office/powerpoint/2010/main" val="11067417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017529" cy="730196"/>
            <a:chOff x="635243" y="278221"/>
            <a:chExt cx="3017529" cy="730195"/>
          </a:xfrm>
        </p:grpSpPr>
        <p:sp>
          <p:nvSpPr>
            <p:cNvPr id="21" name="矩形 20">
              <a:extLst>
                <a:ext uri="{FF2B5EF4-FFF2-40B4-BE49-F238E27FC236}">
                  <a16:creationId xmlns:a16="http://schemas.microsoft.com/office/drawing/2014/main" id="{8297BC28-DD3C-44C3-A8BA-1F5DFEE9D689}"/>
                </a:ext>
              </a:extLst>
            </p:cNvPr>
            <p:cNvSpPr/>
            <p:nvPr/>
          </p:nvSpPr>
          <p:spPr>
            <a:xfrm>
              <a:off x="635243" y="700639"/>
              <a:ext cx="2455288"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Amdahl’s Law</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455288"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阿姆达尔定律</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8" name="文本框 7">
            <a:extLst>
              <a:ext uri="{FF2B5EF4-FFF2-40B4-BE49-F238E27FC236}">
                <a16:creationId xmlns:a16="http://schemas.microsoft.com/office/drawing/2014/main" id="{764F70D7-FAC3-4759-B0B3-2E587CC9FC75}"/>
              </a:ext>
            </a:extLst>
          </p:cNvPr>
          <p:cNvSpPr txBox="1"/>
          <p:nvPr/>
        </p:nvSpPr>
        <p:spPr>
          <a:xfrm>
            <a:off x="469075" y="1632257"/>
            <a:ext cx="7065818" cy="523220"/>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rPr>
              <a:t>通过计算加速比来进行比较：</a:t>
            </a:r>
          </a:p>
        </p:txBody>
      </p:sp>
      <p:graphicFrame>
        <p:nvGraphicFramePr>
          <p:cNvPr id="3" name="Object 7">
            <a:extLst>
              <a:ext uri="{FF2B5EF4-FFF2-40B4-BE49-F238E27FC236}">
                <a16:creationId xmlns:a16="http://schemas.microsoft.com/office/drawing/2014/main" id="{A3F84F75-42AD-49A8-BBBF-F317B23690DC}"/>
              </a:ext>
            </a:extLst>
          </p:cNvPr>
          <p:cNvGraphicFramePr>
            <a:graphicFrameLocks noChangeAspect="1"/>
          </p:cNvGraphicFramePr>
          <p:nvPr>
            <p:extLst>
              <p:ext uri="{D42A27DB-BD31-4B8C-83A1-F6EECF244321}">
                <p14:modId xmlns:p14="http://schemas.microsoft.com/office/powerpoint/2010/main" val="1116837519"/>
              </p:ext>
            </p:extLst>
          </p:nvPr>
        </p:nvGraphicFramePr>
        <p:xfrm>
          <a:off x="469075" y="2345395"/>
          <a:ext cx="6453783" cy="2939122"/>
        </p:xfrm>
        <a:graphic>
          <a:graphicData uri="http://schemas.openxmlformats.org/presentationml/2006/ole">
            <mc:AlternateContent xmlns:mc="http://schemas.openxmlformats.org/markup-compatibility/2006">
              <mc:Choice xmlns:v="urn:schemas-microsoft-com:vml" Requires="v">
                <p:oleObj spid="_x0000_s10277" name="Equation" r:id="rId4" imgW="1923890" imgH="946325" progId="Equation.DSMT4">
                  <p:embed/>
                </p:oleObj>
              </mc:Choice>
              <mc:Fallback>
                <p:oleObj name="Equation" r:id="rId4" imgW="1923890" imgH="946325" progId="Equation.DSMT4">
                  <p:embed/>
                  <p:pic>
                    <p:nvPicPr>
                      <p:cNvPr id="71684" name="Object 7">
                        <a:extLst>
                          <a:ext uri="{FF2B5EF4-FFF2-40B4-BE49-F238E27FC236}">
                            <a16:creationId xmlns:a16="http://schemas.microsoft.com/office/drawing/2014/main" id="{90A25EA1-9AC1-460E-BE89-337716845F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075" y="2345395"/>
                        <a:ext cx="6453783" cy="2939122"/>
                      </a:xfrm>
                      <a:prstGeom prst="rect">
                        <a:avLst/>
                      </a:prstGeom>
                      <a:noFill/>
                      <a:ln>
                        <a:noFill/>
                      </a:ln>
                      <a:effectLst/>
                    </p:spPr>
                  </p:pic>
                </p:oleObj>
              </mc:Fallback>
            </mc:AlternateContent>
          </a:graphicData>
        </a:graphic>
      </p:graphicFrame>
      <p:sp>
        <p:nvSpPr>
          <p:cNvPr id="12" name="文本框 11">
            <a:extLst>
              <a:ext uri="{FF2B5EF4-FFF2-40B4-BE49-F238E27FC236}">
                <a16:creationId xmlns:a16="http://schemas.microsoft.com/office/drawing/2014/main" id="{9B79D384-A0CE-4A74-BBD0-4191BC037B2A}"/>
              </a:ext>
            </a:extLst>
          </p:cNvPr>
          <p:cNvSpPr txBox="1"/>
          <p:nvPr/>
        </p:nvSpPr>
        <p:spPr>
          <a:xfrm>
            <a:off x="361851" y="5493321"/>
            <a:ext cx="11465972" cy="523220"/>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rPr>
              <a:t>可见提高所有</a:t>
            </a:r>
            <a:r>
              <a:rPr lang="en-US" altLang="zh-CN" sz="2800" dirty="0">
                <a:latin typeface="微软雅黑" panose="020B0503020204020204" pitchFamily="34" charset="-122"/>
                <a:ea typeface="微软雅黑" panose="020B0503020204020204" pitchFamily="34" charset="-122"/>
              </a:rPr>
              <a:t>FP</a:t>
            </a:r>
            <a:r>
              <a:rPr lang="zh-CN" altLang="en-US" sz="2800" dirty="0">
                <a:latin typeface="微软雅黑" panose="020B0503020204020204" pitchFamily="34" charset="-122"/>
                <a:ea typeface="微软雅黑" panose="020B0503020204020204" pitchFamily="34" charset="-122"/>
              </a:rPr>
              <a:t>操作的性能的方案要好， 这是由于它们的执行频率较高</a:t>
            </a:r>
          </a:p>
        </p:txBody>
      </p:sp>
    </p:spTree>
    <p:extLst>
      <p:ext uri="{BB962C8B-B14F-4D97-AF65-F5344CB8AC3E}">
        <p14:creationId xmlns:p14="http://schemas.microsoft.com/office/powerpoint/2010/main" val="11153600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2" name="文本框 1">
            <a:extLst>
              <a:ext uri="{FF2B5EF4-FFF2-40B4-BE49-F238E27FC236}">
                <a16:creationId xmlns:a16="http://schemas.microsoft.com/office/drawing/2014/main" id="{2E63137F-1545-4A23-8985-F45AD0E643AA}"/>
              </a:ext>
            </a:extLst>
          </p:cNvPr>
          <p:cNvSpPr txBox="1"/>
          <p:nvPr/>
        </p:nvSpPr>
        <p:spPr>
          <a:xfrm>
            <a:off x="904459" y="1287946"/>
            <a:ext cx="8941157" cy="3093732"/>
          </a:xfrm>
          <a:prstGeom prst="rect">
            <a:avLst/>
          </a:prstGeom>
          <a:noFill/>
        </p:spPr>
        <p:txBody>
          <a:bodyPr wrap="square" rtlCol="0">
            <a:spAutoFit/>
          </a:bodyPr>
          <a:lstStyle/>
          <a:p>
            <a:pPr marL="457200" indent="-457200">
              <a:lnSpc>
                <a:spcPts val="8200"/>
              </a:lnSpc>
              <a:buClr>
                <a:srgbClr val="0055D2"/>
              </a:buClr>
              <a:buFont typeface="Wingdings" panose="05000000000000000000" pitchFamily="2" charset="2"/>
              <a:buChar char="p"/>
            </a:pPr>
            <a:r>
              <a:rPr lang="zh-CN" altLang="en-US" sz="3200" dirty="0">
                <a:solidFill>
                  <a:schemeClr val="bg1">
                    <a:lumMod val="75000"/>
                  </a:schemeClr>
                </a:solidFill>
              </a:rPr>
              <a:t>性能分析和度量</a:t>
            </a:r>
            <a:endParaRPr lang="en-US" altLang="zh-CN" sz="3200" dirty="0">
              <a:solidFill>
                <a:schemeClr val="bg1">
                  <a:lumMod val="75000"/>
                </a:schemeClr>
              </a:solidFill>
            </a:endParaRPr>
          </a:p>
          <a:p>
            <a:pPr marL="457200" indent="-457200">
              <a:lnSpc>
                <a:spcPts val="8200"/>
              </a:lnSpc>
              <a:buClr>
                <a:srgbClr val="0055D2"/>
              </a:buClr>
              <a:buFont typeface="Wingdings" panose="05000000000000000000" pitchFamily="2" charset="2"/>
              <a:buChar char="p"/>
            </a:pPr>
            <a:r>
              <a:rPr lang="zh-CN" altLang="en-US" sz="3200" dirty="0"/>
              <a:t>功耗墙</a:t>
            </a:r>
            <a:endParaRPr lang="en-US" altLang="zh-CN" sz="3200" dirty="0"/>
          </a:p>
          <a:p>
            <a:pPr marL="457200" indent="-457200">
              <a:lnSpc>
                <a:spcPts val="8200"/>
              </a:lnSpc>
              <a:buClr>
                <a:srgbClr val="0055D2"/>
              </a:buClr>
              <a:buFont typeface="Wingdings" panose="05000000000000000000" pitchFamily="2" charset="2"/>
              <a:buChar char="p"/>
            </a:pPr>
            <a:r>
              <a:rPr lang="zh-CN" altLang="en-US" sz="3200" dirty="0">
                <a:solidFill>
                  <a:schemeClr val="bg1">
                    <a:lumMod val="75000"/>
                  </a:schemeClr>
                </a:solidFill>
              </a:rPr>
              <a:t>度量工具和基准测试程序</a:t>
            </a:r>
            <a:endParaRPr lang="en-US" altLang="zh-CN" sz="3200" dirty="0">
              <a:solidFill>
                <a:schemeClr val="bg1">
                  <a:lumMod val="75000"/>
                </a:schemeClr>
              </a:solidFill>
            </a:endParaRPr>
          </a:p>
        </p:txBody>
      </p:sp>
      <p:grpSp>
        <p:nvGrpSpPr>
          <p:cNvPr id="7" name="组合 6">
            <a:extLst>
              <a:ext uri="{FF2B5EF4-FFF2-40B4-BE49-F238E27FC236}">
                <a16:creationId xmlns:a16="http://schemas.microsoft.com/office/drawing/2014/main" id="{5A7BCE25-0DF1-4176-A579-6AA51F48B223}"/>
              </a:ext>
            </a:extLst>
          </p:cNvPr>
          <p:cNvGrpSpPr/>
          <p:nvPr/>
        </p:nvGrpSpPr>
        <p:grpSpPr>
          <a:xfrm>
            <a:off x="908365" y="278225"/>
            <a:ext cx="4779915" cy="830997"/>
            <a:chOff x="908363" y="278221"/>
            <a:chExt cx="4779915" cy="830996"/>
          </a:xfrm>
        </p:grpSpPr>
        <p:sp>
          <p:nvSpPr>
            <p:cNvPr id="8" name="矩形 7">
              <a:extLst>
                <a:ext uri="{FF2B5EF4-FFF2-40B4-BE49-F238E27FC236}">
                  <a16:creationId xmlns:a16="http://schemas.microsoft.com/office/drawing/2014/main" id="{17CE3B52-0F20-40E8-A7AF-82DCC780B332}"/>
                </a:ext>
              </a:extLst>
            </p:cNvPr>
            <p:cNvSpPr/>
            <p:nvPr/>
          </p:nvSpPr>
          <p:spPr>
            <a:xfrm>
              <a:off x="908363" y="801440"/>
              <a:ext cx="4779915"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Chapter 1: Computer Quantitative Analysis </a:t>
              </a:r>
            </a:p>
          </p:txBody>
        </p:sp>
        <p:sp>
          <p:nvSpPr>
            <p:cNvPr id="9" name="矩形 8">
              <a:extLst>
                <a:ext uri="{FF2B5EF4-FFF2-40B4-BE49-F238E27FC236}">
                  <a16:creationId xmlns:a16="http://schemas.microsoft.com/office/drawing/2014/main" id="{E1AE4A12-277C-4DE9-A71E-EC745FDF3882}"/>
                </a:ext>
              </a:extLst>
            </p:cNvPr>
            <p:cNvSpPr/>
            <p:nvPr/>
          </p:nvSpPr>
          <p:spPr>
            <a:xfrm>
              <a:off x="1197484" y="278221"/>
              <a:ext cx="4347472"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第一章：计算机量化分析</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Tree>
    <p:extLst>
      <p:ext uri="{BB962C8B-B14F-4D97-AF65-F5344CB8AC3E}">
        <p14:creationId xmlns:p14="http://schemas.microsoft.com/office/powerpoint/2010/main" val="3540314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pic>
        <p:nvPicPr>
          <p:cNvPr id="12" name="图片 11">
            <a:extLst>
              <a:ext uri="{FF2B5EF4-FFF2-40B4-BE49-F238E27FC236}">
                <a16:creationId xmlns:a16="http://schemas.microsoft.com/office/drawing/2014/main" id="{657505C9-72D1-4244-8866-8463A5ED5D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4910" y="4029902"/>
            <a:ext cx="3182839" cy="1820778"/>
          </a:xfrm>
          <a:prstGeom prst="rect">
            <a:avLst/>
          </a:prstGeom>
        </p:spPr>
      </p:pic>
      <p:sp>
        <p:nvSpPr>
          <p:cNvPr id="13" name="矩形 12">
            <a:extLst>
              <a:ext uri="{FF2B5EF4-FFF2-40B4-BE49-F238E27FC236}">
                <a16:creationId xmlns:a16="http://schemas.microsoft.com/office/drawing/2014/main" id="{F4CA20EA-C15B-4950-B0AB-8B23E668BBD9}"/>
              </a:ext>
            </a:extLst>
          </p:cNvPr>
          <p:cNvSpPr/>
          <p:nvPr/>
        </p:nvSpPr>
        <p:spPr>
          <a:xfrm>
            <a:off x="1068593" y="1571451"/>
            <a:ext cx="10065572" cy="4361955"/>
          </a:xfrm>
          <a:prstGeom prst="rect">
            <a:avLst/>
          </a:prstGeom>
          <a:noFill/>
          <a:ln w="3175" cap="flat" cmpd="sng" algn="ctr">
            <a:solidFill>
              <a:srgbClr val="4F81BD">
                <a:shade val="50000"/>
              </a:srgbClr>
            </a:solidFill>
            <a:prstDash val="dash"/>
          </a:ln>
          <a:effectLst/>
        </p:spPr>
        <p:txBody>
          <a:bodyPr rtlCol="0" anchor="ctr"/>
          <a:lstStyle/>
          <a:p>
            <a:pPr algn="ctr" fontAlgn="base">
              <a:spcBef>
                <a:spcPct val="0"/>
              </a:spcBef>
              <a:spcAft>
                <a:spcPct val="0"/>
              </a:spcAft>
              <a:defRPr/>
            </a:pPr>
            <a:endParaRPr lang="zh-CN" altLang="en-US" kern="0">
              <a:solidFill>
                <a:prstClr val="white"/>
              </a:solidFill>
              <a:cs typeface="+mn-ea"/>
              <a:sym typeface="+mn-lt"/>
            </a:endParaRPr>
          </a:p>
        </p:txBody>
      </p:sp>
      <p:pic>
        <p:nvPicPr>
          <p:cNvPr id="14" name="图片 13" descr="192000482212900.jpg">
            <a:extLst>
              <a:ext uri="{FF2B5EF4-FFF2-40B4-BE49-F238E27FC236}">
                <a16:creationId xmlns:a16="http://schemas.microsoft.com/office/drawing/2014/main" id="{6739ABC8-CA14-43AC-9194-507ACF7C2FF4}"/>
              </a:ext>
            </a:extLst>
          </p:cNvPr>
          <p:cNvPicPr>
            <a:picLocks noChangeAspect="1"/>
          </p:cNvPicPr>
          <p:nvPr/>
        </p:nvPicPr>
        <p:blipFill>
          <a:blip r:embed="rId4" cstate="print"/>
          <a:stretch>
            <a:fillRect/>
          </a:stretch>
        </p:blipFill>
        <p:spPr>
          <a:xfrm>
            <a:off x="1314910" y="1752292"/>
            <a:ext cx="3138756" cy="2094139"/>
          </a:xfrm>
          <a:prstGeom prst="rect">
            <a:avLst/>
          </a:prstGeom>
        </p:spPr>
      </p:pic>
      <p:sp>
        <p:nvSpPr>
          <p:cNvPr id="15" name="矩形 14">
            <a:extLst>
              <a:ext uri="{FF2B5EF4-FFF2-40B4-BE49-F238E27FC236}">
                <a16:creationId xmlns:a16="http://schemas.microsoft.com/office/drawing/2014/main" id="{4A05BD4F-505A-4239-A859-FA36C3451A95}"/>
              </a:ext>
            </a:extLst>
          </p:cNvPr>
          <p:cNvSpPr/>
          <p:nvPr/>
        </p:nvSpPr>
        <p:spPr>
          <a:xfrm>
            <a:off x="4991547" y="1642324"/>
            <a:ext cx="6142617" cy="493533"/>
          </a:xfrm>
          <a:prstGeom prst="rect">
            <a:avLst/>
          </a:prstGeom>
        </p:spPr>
        <p:txBody>
          <a:bodyPr wrap="square">
            <a:spAutoFit/>
          </a:bodyPr>
          <a:lstStyle/>
          <a:p>
            <a:pPr algn="just">
              <a:lnSpc>
                <a:spcPts val="3600"/>
              </a:lnSpc>
              <a:buClr>
                <a:srgbClr val="1F497D"/>
              </a:buClr>
              <a:defRPr/>
            </a:pPr>
            <a:r>
              <a:rPr lang="zh-CN" altLang="en-US" dirty="0">
                <a:latin typeface="微软雅黑" panose="020B0503020204020204" pitchFamily="34" charset="-122"/>
                <a:ea typeface="微软雅黑" panose="020B0503020204020204" pitchFamily="34" charset="-122"/>
                <a:cs typeface="+mn-ea"/>
                <a:sym typeface="+mn-lt"/>
              </a:rPr>
              <a:t>数据中心耗电量占全球总量的</a:t>
            </a:r>
            <a:r>
              <a:rPr lang="en-US" altLang="zh-CN" dirty="0">
                <a:latin typeface="微软雅黑" panose="020B0503020204020204" pitchFamily="34" charset="-122"/>
                <a:ea typeface="微软雅黑" panose="020B0503020204020204" pitchFamily="34" charset="-122"/>
                <a:cs typeface="+mn-ea"/>
                <a:sym typeface="+mn-lt"/>
              </a:rPr>
              <a:t>3%</a:t>
            </a:r>
            <a:r>
              <a:rPr lang="zh-CN" altLang="en-US" dirty="0">
                <a:latin typeface="微软雅黑" panose="020B0503020204020204" pitchFamily="34" charset="-122"/>
                <a:ea typeface="微软雅黑" panose="020B0503020204020204" pitchFamily="34" charset="-122"/>
                <a:cs typeface="+mn-ea"/>
                <a:sym typeface="+mn-lt"/>
              </a:rPr>
              <a:t>，电力花销超过百亿美元。</a:t>
            </a:r>
          </a:p>
        </p:txBody>
      </p:sp>
      <p:sp>
        <p:nvSpPr>
          <p:cNvPr id="16" name="矩形 15">
            <a:extLst>
              <a:ext uri="{FF2B5EF4-FFF2-40B4-BE49-F238E27FC236}">
                <a16:creationId xmlns:a16="http://schemas.microsoft.com/office/drawing/2014/main" id="{54475959-20EC-4FD4-A5DC-CE128649B771}"/>
              </a:ext>
            </a:extLst>
          </p:cNvPr>
          <p:cNvSpPr>
            <a:spLocks noChangeAspect="1"/>
          </p:cNvSpPr>
          <p:nvPr/>
        </p:nvSpPr>
        <p:spPr bwMode="auto">
          <a:xfrm>
            <a:off x="4795701" y="1874809"/>
            <a:ext cx="185248" cy="180000"/>
          </a:xfrm>
          <a:prstGeom prst="rect">
            <a:avLst/>
          </a:prstGeom>
          <a:solidFill>
            <a:srgbClr val="FF9900"/>
          </a:solidFill>
          <a:ln w="25400" cap="flat" cmpd="sng" algn="ctr">
            <a:noFill/>
            <a:prstDash val="solid"/>
            <a:headEnd type="none" w="med" len="med"/>
            <a:tailEnd type="none" w="med" len="med"/>
          </a:ln>
          <a:effectLst/>
        </p:spPr>
        <p:txBody>
          <a:bodyPr anchor="ctr"/>
          <a:lstStyle/>
          <a:p>
            <a:pPr algn="ctr">
              <a:defRPr/>
            </a:pPr>
            <a:endParaRPr lang="zh-CN" altLang="en-US" sz="1500" b="1" kern="0" dirty="0">
              <a:solidFill>
                <a:srgbClr val="FFFFFF"/>
              </a:solidFill>
              <a:cs typeface="+mn-ea"/>
              <a:sym typeface="+mn-lt"/>
            </a:endParaRPr>
          </a:p>
        </p:txBody>
      </p:sp>
      <p:sp>
        <p:nvSpPr>
          <p:cNvPr id="17" name="矩形 16">
            <a:extLst>
              <a:ext uri="{FF2B5EF4-FFF2-40B4-BE49-F238E27FC236}">
                <a16:creationId xmlns:a16="http://schemas.microsoft.com/office/drawing/2014/main" id="{46965654-A6D4-4F35-B710-310B4408A453}"/>
              </a:ext>
            </a:extLst>
          </p:cNvPr>
          <p:cNvSpPr/>
          <p:nvPr/>
        </p:nvSpPr>
        <p:spPr>
          <a:xfrm>
            <a:off x="4993339" y="2300335"/>
            <a:ext cx="5992010" cy="1423595"/>
          </a:xfrm>
          <a:prstGeom prst="rect">
            <a:avLst/>
          </a:prstGeom>
        </p:spPr>
        <p:txBody>
          <a:bodyPr wrap="square">
            <a:spAutoFit/>
          </a:bodyPr>
          <a:lstStyle/>
          <a:p>
            <a:pPr algn="just">
              <a:lnSpc>
                <a:spcPts val="3600"/>
              </a:lnSpc>
              <a:buClr>
                <a:srgbClr val="1F497D"/>
              </a:buClr>
              <a:defRPr/>
            </a:pPr>
            <a:r>
              <a:rPr lang="zh-CN" altLang="en-US" dirty="0">
                <a:latin typeface="微软雅黑" panose="020B0503020204020204" pitchFamily="34" charset="-122"/>
                <a:ea typeface="微软雅黑" panose="020B0503020204020204" pitchFamily="34" charset="-122"/>
                <a:cs typeface="+mn-ea"/>
                <a:sym typeface="+mn-lt"/>
              </a:rPr>
              <a:t>中国数据中心</a:t>
            </a:r>
            <a:r>
              <a:rPr lang="en-US" altLang="zh-CN" dirty="0">
                <a:latin typeface="微软雅黑" panose="020B0503020204020204" pitchFamily="34" charset="-122"/>
                <a:ea typeface="微软雅黑" panose="020B0503020204020204" pitchFamily="34" charset="-122"/>
                <a:cs typeface="+mn-ea"/>
                <a:sym typeface="+mn-lt"/>
              </a:rPr>
              <a:t>2017</a:t>
            </a:r>
            <a:r>
              <a:rPr lang="zh-CN" altLang="en-US" dirty="0">
                <a:latin typeface="微软雅黑" panose="020B0503020204020204" pitchFamily="34" charset="-122"/>
                <a:ea typeface="微软雅黑" panose="020B0503020204020204" pitchFamily="34" charset="-122"/>
                <a:cs typeface="+mn-ea"/>
                <a:sym typeface="+mn-lt"/>
              </a:rPr>
              <a:t>年耗电量接近</a:t>
            </a:r>
            <a:r>
              <a:rPr lang="en-US" altLang="zh-CN" dirty="0">
                <a:latin typeface="微软雅黑" panose="020B0503020204020204" pitchFamily="34" charset="-122"/>
                <a:ea typeface="微软雅黑" panose="020B0503020204020204" pitchFamily="34" charset="-122"/>
                <a:cs typeface="+mn-ea"/>
                <a:sym typeface="+mn-lt"/>
              </a:rPr>
              <a:t>1300</a:t>
            </a:r>
            <a:r>
              <a:rPr lang="zh-CN" altLang="en-US" dirty="0">
                <a:latin typeface="微软雅黑" panose="020B0503020204020204" pitchFamily="34" charset="-122"/>
                <a:ea typeface="微软雅黑" panose="020B0503020204020204" pitchFamily="34" charset="-122"/>
                <a:cs typeface="+mn-ea"/>
                <a:sym typeface="+mn-lt"/>
              </a:rPr>
              <a:t>亿千瓦时，超过了三峡大坝（</a:t>
            </a:r>
            <a:r>
              <a:rPr lang="en-US" altLang="zh-CN" dirty="0">
                <a:latin typeface="微软雅黑" panose="020B0503020204020204" pitchFamily="34" charset="-122"/>
                <a:ea typeface="微软雅黑" panose="020B0503020204020204" pitchFamily="34" charset="-122"/>
                <a:cs typeface="+mn-ea"/>
                <a:sym typeface="+mn-lt"/>
              </a:rPr>
              <a:t>976</a:t>
            </a:r>
            <a:r>
              <a:rPr lang="zh-CN" altLang="en-US" dirty="0">
                <a:latin typeface="微软雅黑" panose="020B0503020204020204" pitchFamily="34" charset="-122"/>
                <a:ea typeface="微软雅黑" panose="020B0503020204020204" pitchFamily="34" charset="-122"/>
                <a:cs typeface="+mn-ea"/>
                <a:sym typeface="+mn-lt"/>
              </a:rPr>
              <a:t>亿千瓦时）和葛洲坝（</a:t>
            </a:r>
            <a:r>
              <a:rPr lang="en-US" altLang="zh-CN" dirty="0">
                <a:latin typeface="微软雅黑" panose="020B0503020204020204" pitchFamily="34" charset="-122"/>
                <a:ea typeface="微软雅黑" panose="020B0503020204020204" pitchFamily="34" charset="-122"/>
                <a:cs typeface="+mn-ea"/>
                <a:sym typeface="+mn-lt"/>
              </a:rPr>
              <a:t>190</a:t>
            </a:r>
            <a:r>
              <a:rPr lang="zh-CN" altLang="en-US" dirty="0">
                <a:latin typeface="微软雅黑" panose="020B0503020204020204" pitchFamily="34" charset="-122"/>
                <a:ea typeface="微软雅黑" panose="020B0503020204020204" pitchFamily="34" charset="-122"/>
                <a:cs typeface="+mn-ea"/>
                <a:sym typeface="+mn-lt"/>
              </a:rPr>
              <a:t>亿千瓦时）发电量总和。电费支出占数据中心运营支出的</a:t>
            </a:r>
            <a:r>
              <a:rPr lang="en-US" altLang="zh-CN" dirty="0">
                <a:latin typeface="微软雅黑" panose="020B0503020204020204" pitchFamily="34" charset="-122"/>
                <a:ea typeface="微软雅黑" panose="020B0503020204020204" pitchFamily="34" charset="-122"/>
                <a:cs typeface="+mn-ea"/>
                <a:sym typeface="+mn-lt"/>
              </a:rPr>
              <a:t>60%</a:t>
            </a:r>
            <a:r>
              <a:rPr lang="zh-CN" altLang="en-US" dirty="0">
                <a:latin typeface="微软雅黑" panose="020B0503020204020204" pitchFamily="34" charset="-122"/>
                <a:ea typeface="微软雅黑" panose="020B0503020204020204" pitchFamily="34" charset="-122"/>
                <a:cs typeface="+mn-ea"/>
                <a:sym typeface="+mn-lt"/>
              </a:rPr>
              <a:t>以上。</a:t>
            </a:r>
          </a:p>
        </p:txBody>
      </p:sp>
      <p:sp>
        <p:nvSpPr>
          <p:cNvPr id="18" name="矩形 17">
            <a:extLst>
              <a:ext uri="{FF2B5EF4-FFF2-40B4-BE49-F238E27FC236}">
                <a16:creationId xmlns:a16="http://schemas.microsoft.com/office/drawing/2014/main" id="{A5B5BC66-D2F5-409A-8567-8E3528BA97C5}"/>
              </a:ext>
            </a:extLst>
          </p:cNvPr>
          <p:cNvSpPr>
            <a:spLocks noChangeAspect="1"/>
          </p:cNvSpPr>
          <p:nvPr/>
        </p:nvSpPr>
        <p:spPr bwMode="auto">
          <a:xfrm>
            <a:off x="4797492" y="2532820"/>
            <a:ext cx="185248" cy="180000"/>
          </a:xfrm>
          <a:prstGeom prst="rect">
            <a:avLst/>
          </a:prstGeom>
          <a:solidFill>
            <a:srgbClr val="FF9900"/>
          </a:solidFill>
          <a:ln w="25400" cap="flat" cmpd="sng" algn="ctr">
            <a:noFill/>
            <a:prstDash val="solid"/>
            <a:headEnd type="none" w="med" len="med"/>
            <a:tailEnd type="none" w="med" len="med"/>
          </a:ln>
          <a:effectLst/>
        </p:spPr>
        <p:txBody>
          <a:bodyPr anchor="ctr"/>
          <a:lstStyle/>
          <a:p>
            <a:pPr algn="ctr">
              <a:defRPr/>
            </a:pPr>
            <a:endParaRPr lang="zh-CN" altLang="en-US" sz="1500" b="1" kern="0" dirty="0">
              <a:solidFill>
                <a:srgbClr val="FFFFFF"/>
              </a:solidFill>
              <a:cs typeface="+mn-ea"/>
              <a:sym typeface="+mn-lt"/>
            </a:endParaRPr>
          </a:p>
        </p:txBody>
      </p:sp>
      <p:pic>
        <p:nvPicPr>
          <p:cNvPr id="19" name="Picture 3">
            <a:extLst>
              <a:ext uri="{FF2B5EF4-FFF2-40B4-BE49-F238E27FC236}">
                <a16:creationId xmlns:a16="http://schemas.microsoft.com/office/drawing/2014/main" id="{B92DF2FB-4A1F-4EE6-83E9-35589FBE12D5}"/>
              </a:ext>
            </a:extLst>
          </p:cNvPr>
          <p:cNvPicPr>
            <a:picLocks noChangeAspect="1" noChangeArrowheads="1"/>
          </p:cNvPicPr>
          <p:nvPr/>
        </p:nvPicPr>
        <p:blipFill>
          <a:blip r:embed="rId5" cstate="print"/>
          <a:srcRect/>
          <a:stretch>
            <a:fillRect/>
          </a:stretch>
        </p:blipFill>
        <p:spPr bwMode="auto">
          <a:xfrm>
            <a:off x="4795701" y="4018172"/>
            <a:ext cx="2799198" cy="1832508"/>
          </a:xfrm>
          <a:prstGeom prst="rect">
            <a:avLst/>
          </a:prstGeom>
          <a:noFill/>
          <a:ln w="9525">
            <a:noFill/>
            <a:miter lim="800000"/>
            <a:headEnd/>
            <a:tailEnd/>
          </a:ln>
        </p:spPr>
      </p:pic>
      <p:sp>
        <p:nvSpPr>
          <p:cNvPr id="20" name="矩形 19">
            <a:extLst>
              <a:ext uri="{FF2B5EF4-FFF2-40B4-BE49-F238E27FC236}">
                <a16:creationId xmlns:a16="http://schemas.microsoft.com/office/drawing/2014/main" id="{E0A34451-5C42-415F-82F3-2D1D52F35A60}"/>
              </a:ext>
            </a:extLst>
          </p:cNvPr>
          <p:cNvSpPr/>
          <p:nvPr/>
        </p:nvSpPr>
        <p:spPr>
          <a:xfrm>
            <a:off x="7738336" y="3994674"/>
            <a:ext cx="3245222" cy="1423595"/>
          </a:xfrm>
          <a:prstGeom prst="rect">
            <a:avLst/>
          </a:prstGeom>
        </p:spPr>
        <p:txBody>
          <a:bodyPr wrap="square">
            <a:spAutoFit/>
          </a:bodyPr>
          <a:lstStyle/>
          <a:p>
            <a:pPr algn="just">
              <a:lnSpc>
                <a:spcPts val="3600"/>
              </a:lnSpc>
              <a:buClr>
                <a:srgbClr val="1F497D"/>
              </a:buClr>
              <a:defRPr/>
            </a:pPr>
            <a:r>
              <a:rPr lang="en-US" altLang="zh-CN" dirty="0">
                <a:latin typeface="微软雅黑" panose="020B0503020204020204" pitchFamily="34" charset="-122"/>
                <a:ea typeface="微软雅黑" panose="020B0503020204020204" pitchFamily="34" charset="-122"/>
                <a:cs typeface="+mn-ea"/>
                <a:sym typeface="+mn-lt"/>
              </a:rPr>
              <a:t>OLED</a:t>
            </a:r>
            <a:r>
              <a:rPr lang="zh-CN" altLang="en-US" dirty="0">
                <a:latin typeface="微软雅黑" panose="020B0503020204020204" pitchFamily="34" charset="-122"/>
                <a:ea typeface="微软雅黑" panose="020B0503020204020204" pitchFamily="34" charset="-122"/>
                <a:cs typeface="+mn-ea"/>
                <a:sym typeface="+mn-lt"/>
              </a:rPr>
              <a:t>屏幕能耗以每年</a:t>
            </a:r>
            <a:r>
              <a:rPr lang="en-US" altLang="zh-CN" dirty="0">
                <a:latin typeface="微软雅黑" panose="020B0503020204020204" pitchFamily="34" charset="-122"/>
                <a:ea typeface="微软雅黑" panose="020B0503020204020204" pitchFamily="34" charset="-122"/>
                <a:cs typeface="+mn-ea"/>
                <a:sym typeface="+mn-lt"/>
              </a:rPr>
              <a:t>37%</a:t>
            </a:r>
            <a:r>
              <a:rPr lang="zh-CN" altLang="en-US" dirty="0">
                <a:latin typeface="微软雅黑" panose="020B0503020204020204" pitchFamily="34" charset="-122"/>
                <a:ea typeface="微软雅黑" panose="020B0503020204020204" pitchFamily="34" charset="-122"/>
                <a:cs typeface="+mn-ea"/>
                <a:sym typeface="+mn-lt"/>
              </a:rPr>
              <a:t>的速度递增，而电源容量增长速度仅仅达到</a:t>
            </a:r>
            <a:r>
              <a:rPr lang="en-US" altLang="zh-CN" dirty="0">
                <a:latin typeface="微软雅黑" panose="020B0503020204020204" pitchFamily="34" charset="-122"/>
                <a:ea typeface="微软雅黑" panose="020B0503020204020204" pitchFamily="34" charset="-122"/>
                <a:cs typeface="+mn-ea"/>
                <a:sym typeface="+mn-lt"/>
              </a:rPr>
              <a:t>5%-10%/</a:t>
            </a:r>
            <a:r>
              <a:rPr lang="zh-CN" altLang="en-US" dirty="0">
                <a:latin typeface="微软雅黑" panose="020B0503020204020204" pitchFamily="34" charset="-122"/>
                <a:ea typeface="微软雅黑" panose="020B0503020204020204" pitchFamily="34" charset="-122"/>
                <a:cs typeface="+mn-ea"/>
                <a:sym typeface="+mn-lt"/>
              </a:rPr>
              <a:t>年。</a:t>
            </a:r>
          </a:p>
        </p:txBody>
      </p:sp>
      <p:grpSp>
        <p:nvGrpSpPr>
          <p:cNvPr id="22" name="组合 21">
            <a:extLst>
              <a:ext uri="{FF2B5EF4-FFF2-40B4-BE49-F238E27FC236}">
                <a16:creationId xmlns:a16="http://schemas.microsoft.com/office/drawing/2014/main" id="{D9C7C57F-F506-426A-B82E-EE56B0D32034}"/>
              </a:ext>
            </a:extLst>
          </p:cNvPr>
          <p:cNvGrpSpPr/>
          <p:nvPr/>
        </p:nvGrpSpPr>
        <p:grpSpPr>
          <a:xfrm>
            <a:off x="837123" y="278225"/>
            <a:ext cx="5086272" cy="762623"/>
            <a:chOff x="837121" y="278221"/>
            <a:chExt cx="5086272" cy="762622"/>
          </a:xfrm>
        </p:grpSpPr>
        <p:sp>
          <p:nvSpPr>
            <p:cNvPr id="23" name="矩形 22">
              <a:extLst>
                <a:ext uri="{FF2B5EF4-FFF2-40B4-BE49-F238E27FC236}">
                  <a16:creationId xmlns:a16="http://schemas.microsoft.com/office/drawing/2014/main" id="{B084DBA8-C55A-45FE-BD5C-45814C64C521}"/>
                </a:ext>
              </a:extLst>
            </p:cNvPr>
            <p:cNvSpPr/>
            <p:nvPr/>
          </p:nvSpPr>
          <p:spPr>
            <a:xfrm>
              <a:off x="837121" y="733066"/>
              <a:ext cx="4595937"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Current computer architecture Challenges</a:t>
              </a:r>
            </a:p>
          </p:txBody>
        </p:sp>
        <p:sp>
          <p:nvSpPr>
            <p:cNvPr id="24" name="矩形 23">
              <a:extLst>
                <a:ext uri="{FF2B5EF4-FFF2-40B4-BE49-F238E27FC236}">
                  <a16:creationId xmlns:a16="http://schemas.microsoft.com/office/drawing/2014/main" id="{4D37D0FB-7E3F-4379-8A28-3CF71066C3BA}"/>
                </a:ext>
              </a:extLst>
            </p:cNvPr>
            <p:cNvSpPr/>
            <p:nvPr/>
          </p:nvSpPr>
          <p:spPr>
            <a:xfrm>
              <a:off x="1197484" y="278221"/>
              <a:ext cx="4725909"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现代计算机系统结构的挑战</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Tree>
    <p:extLst>
      <p:ext uri="{BB962C8B-B14F-4D97-AF65-F5344CB8AC3E}">
        <p14:creationId xmlns:p14="http://schemas.microsoft.com/office/powerpoint/2010/main" val="314842139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linds(horizontal)">
                                      <p:cBhvr>
                                        <p:cTn id="15" dur="500"/>
                                        <p:tgtEl>
                                          <p:spTgt spid="1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linds(horizontal)">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linds(horizontal)">
                                      <p:cBhvr>
                                        <p:cTn id="23" dur="500"/>
                                        <p:tgtEl>
                                          <p:spTgt spid="1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blinds(horizontal)">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p:bldP spid="18" grpId="0" animBg="1"/>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9" name="组合 8">
            <a:extLst>
              <a:ext uri="{FF2B5EF4-FFF2-40B4-BE49-F238E27FC236}">
                <a16:creationId xmlns:a16="http://schemas.microsoft.com/office/drawing/2014/main" id="{59E2882A-D187-494E-8F4A-780E039C5D06}"/>
              </a:ext>
            </a:extLst>
          </p:cNvPr>
          <p:cNvGrpSpPr/>
          <p:nvPr/>
        </p:nvGrpSpPr>
        <p:grpSpPr>
          <a:xfrm>
            <a:off x="837123" y="278225"/>
            <a:ext cx="2250461" cy="742071"/>
            <a:chOff x="837121" y="278221"/>
            <a:chExt cx="2250461" cy="742070"/>
          </a:xfrm>
        </p:grpSpPr>
        <p:sp>
          <p:nvSpPr>
            <p:cNvPr id="10" name="矩形 9">
              <a:extLst>
                <a:ext uri="{FF2B5EF4-FFF2-40B4-BE49-F238E27FC236}">
                  <a16:creationId xmlns:a16="http://schemas.microsoft.com/office/drawing/2014/main" id="{60EC0A5E-8399-43B3-BDA4-5D009A172B37}"/>
                </a:ext>
              </a:extLst>
            </p:cNvPr>
            <p:cNvSpPr/>
            <p:nvPr/>
          </p:nvSpPr>
          <p:spPr>
            <a:xfrm>
              <a:off x="837121" y="712514"/>
              <a:ext cx="2250461"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Dynamic Power</a:t>
              </a:r>
            </a:p>
          </p:txBody>
        </p:sp>
        <p:sp>
          <p:nvSpPr>
            <p:cNvPr id="11" name="矩形 10">
              <a:extLst>
                <a:ext uri="{FF2B5EF4-FFF2-40B4-BE49-F238E27FC236}">
                  <a16:creationId xmlns:a16="http://schemas.microsoft.com/office/drawing/2014/main" id="{6F7D0190-E158-4F21-B457-767EE79ACD74}"/>
                </a:ext>
              </a:extLst>
            </p:cNvPr>
            <p:cNvSpPr/>
            <p:nvPr/>
          </p:nvSpPr>
          <p:spPr>
            <a:xfrm>
              <a:off x="1197484" y="278221"/>
              <a:ext cx="169841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动态功耗</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矩形 1">
            <a:extLst>
              <a:ext uri="{FF2B5EF4-FFF2-40B4-BE49-F238E27FC236}">
                <a16:creationId xmlns:a16="http://schemas.microsoft.com/office/drawing/2014/main" id="{C2A53337-C65C-43E2-999A-CCBFDF2747C9}"/>
              </a:ext>
            </a:extLst>
          </p:cNvPr>
          <p:cNvSpPr/>
          <p:nvPr/>
        </p:nvSpPr>
        <p:spPr>
          <a:xfrm>
            <a:off x="349976" y="1280690"/>
            <a:ext cx="11477847" cy="2041393"/>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对于</a:t>
            </a:r>
            <a:r>
              <a:rPr kumimoji="1" lang="en-US" altLang="zh-CN" sz="2800" kern="0" dirty="0">
                <a:latin typeface="微软雅黑" panose="020B0503020204020204" pitchFamily="34" charset="-122"/>
                <a:ea typeface="微软雅黑" panose="020B0503020204020204" pitchFamily="34" charset="-122"/>
              </a:rPr>
              <a:t>CMOS</a:t>
            </a:r>
            <a:r>
              <a:rPr kumimoji="1" lang="zh-CN" altLang="en-US" sz="2800" kern="0" dirty="0">
                <a:latin typeface="微软雅黑" panose="020B0503020204020204" pitchFamily="34" charset="-122"/>
                <a:ea typeface="微软雅黑" panose="020B0503020204020204" pitchFamily="34" charset="-122"/>
              </a:rPr>
              <a:t>工艺，功耗由</a:t>
            </a:r>
            <a:r>
              <a:rPr kumimoji="1" lang="zh-CN" altLang="en-US" sz="2800" kern="0" dirty="0">
                <a:solidFill>
                  <a:srgbClr val="0066FF"/>
                </a:solidFill>
                <a:latin typeface="微软雅黑" panose="020B0503020204020204" pitchFamily="34" charset="-122"/>
                <a:ea typeface="微软雅黑" panose="020B0503020204020204" pitchFamily="34" charset="-122"/>
              </a:rPr>
              <a:t>动态功耗</a:t>
            </a:r>
            <a:r>
              <a:rPr kumimoji="1" lang="zh-CN" altLang="en-US" sz="2800" kern="0" dirty="0">
                <a:latin typeface="微软雅黑" panose="020B0503020204020204" pitchFamily="34" charset="-122"/>
                <a:ea typeface="微软雅黑" panose="020B0503020204020204" pitchFamily="34" charset="-122"/>
              </a:rPr>
              <a:t>和</a:t>
            </a:r>
            <a:r>
              <a:rPr kumimoji="1" lang="zh-CN" altLang="en-US" sz="2800" kern="0" dirty="0">
                <a:solidFill>
                  <a:srgbClr val="0066FF"/>
                </a:solidFill>
                <a:latin typeface="微软雅黑" panose="020B0503020204020204" pitchFamily="34" charset="-122"/>
                <a:ea typeface="微软雅黑" panose="020B0503020204020204" pitchFamily="34" charset="-122"/>
              </a:rPr>
              <a:t>静态功耗</a:t>
            </a:r>
            <a:r>
              <a:rPr kumimoji="1" lang="zh-CN" altLang="en-US" sz="2800" kern="0" dirty="0">
                <a:latin typeface="微软雅黑" panose="020B0503020204020204" pitchFamily="34" charset="-122"/>
                <a:ea typeface="微软雅黑" panose="020B0503020204020204" pitchFamily="34" charset="-122"/>
              </a:rPr>
              <a:t>组成。</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动态功耗主要是由电路的翻转</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(0</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1/10</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产生的，在传统的</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CMOS</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芯片中动态功耗占据整个能耗的主要部分。</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AutoShape 7">
            <a:extLst>
              <a:ext uri="{FF2B5EF4-FFF2-40B4-BE49-F238E27FC236}">
                <a16:creationId xmlns:a16="http://schemas.microsoft.com/office/drawing/2014/main" id="{BDBBA31E-A431-4090-A927-D5388DD8B3E4}"/>
              </a:ext>
            </a:extLst>
          </p:cNvPr>
          <p:cNvSpPr>
            <a:spLocks/>
          </p:cNvSpPr>
          <p:nvPr/>
        </p:nvSpPr>
        <p:spPr bwMode="auto">
          <a:xfrm>
            <a:off x="10496644" y="5651377"/>
            <a:ext cx="1003300" cy="403225"/>
          </a:xfrm>
          <a:prstGeom prst="borderCallout1">
            <a:avLst>
              <a:gd name="adj1" fmla="val 28347"/>
              <a:gd name="adj2" fmla="val -7597"/>
              <a:gd name="adj3" fmla="val -83463"/>
              <a:gd name="adj4" fmla="val -25000"/>
            </a:avLst>
          </a:prstGeom>
          <a:solidFill>
            <a:schemeClr val="accent1"/>
          </a:solidFill>
          <a:ln w="9525">
            <a:solidFill>
              <a:schemeClr val="tx1"/>
            </a:solidFill>
            <a:miter lim="800000"/>
            <a:headEnd/>
            <a:tailEnd type="triangle" w="med" len="me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dirty="0">
                <a:latin typeface="微软雅黑" panose="020B0503020204020204" pitchFamily="34" charset="-122"/>
                <a:ea typeface="微软雅黑" panose="020B0503020204020204" pitchFamily="34" charset="-122"/>
              </a:rPr>
              <a:t>×</a:t>
            </a:r>
            <a:r>
              <a:rPr lang="en-AU" altLang="zh-CN" dirty="0">
                <a:latin typeface="微软雅黑" panose="020B0503020204020204" pitchFamily="34" charset="-122"/>
                <a:ea typeface="微软雅黑" panose="020B0503020204020204" pitchFamily="34" charset="-122"/>
              </a:rPr>
              <a:t>1000</a:t>
            </a:r>
          </a:p>
        </p:txBody>
      </p:sp>
      <p:sp>
        <p:nvSpPr>
          <p:cNvPr id="6" name="AutoShape 8">
            <a:extLst>
              <a:ext uri="{FF2B5EF4-FFF2-40B4-BE49-F238E27FC236}">
                <a16:creationId xmlns:a16="http://schemas.microsoft.com/office/drawing/2014/main" id="{CA62FE26-FC1D-4A32-B2D3-1CE48F7778E4}"/>
              </a:ext>
            </a:extLst>
          </p:cNvPr>
          <p:cNvSpPr>
            <a:spLocks/>
          </p:cNvSpPr>
          <p:nvPr/>
        </p:nvSpPr>
        <p:spPr bwMode="auto">
          <a:xfrm>
            <a:off x="8625297" y="3535918"/>
            <a:ext cx="1003300" cy="403225"/>
          </a:xfrm>
          <a:prstGeom prst="borderCallout1">
            <a:avLst>
              <a:gd name="adj1" fmla="val 28347"/>
              <a:gd name="adj2" fmla="val -7597"/>
              <a:gd name="adj3" fmla="val 195533"/>
              <a:gd name="adj4" fmla="val -38742"/>
            </a:avLst>
          </a:prstGeom>
          <a:solidFill>
            <a:schemeClr val="accent1"/>
          </a:solidFill>
          <a:ln w="9525">
            <a:solidFill>
              <a:schemeClr val="tx1"/>
            </a:solidFill>
            <a:miter lim="800000"/>
            <a:headEnd/>
            <a:tailEnd type="triangle" w="med" len="me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dirty="0">
                <a:latin typeface="微软雅黑" panose="020B0503020204020204" pitchFamily="34" charset="-122"/>
                <a:ea typeface="微软雅黑" panose="020B0503020204020204" pitchFamily="34" charset="-122"/>
              </a:rPr>
              <a:t>×</a:t>
            </a:r>
            <a:r>
              <a:rPr lang="en-AU" altLang="zh-CN" dirty="0">
                <a:latin typeface="微软雅黑" panose="020B0503020204020204" pitchFamily="34" charset="-122"/>
                <a:ea typeface="微软雅黑" panose="020B0503020204020204" pitchFamily="34" charset="-122"/>
              </a:rPr>
              <a:t>30</a:t>
            </a:r>
          </a:p>
        </p:txBody>
      </p:sp>
      <p:sp>
        <p:nvSpPr>
          <p:cNvPr id="7" name="AutoShape 9">
            <a:extLst>
              <a:ext uri="{FF2B5EF4-FFF2-40B4-BE49-F238E27FC236}">
                <a16:creationId xmlns:a16="http://schemas.microsoft.com/office/drawing/2014/main" id="{47BF8AFF-D059-4EEE-AEB8-F7149D5AFD92}"/>
              </a:ext>
            </a:extLst>
          </p:cNvPr>
          <p:cNvSpPr>
            <a:spLocks/>
          </p:cNvSpPr>
          <p:nvPr/>
        </p:nvSpPr>
        <p:spPr bwMode="auto">
          <a:xfrm>
            <a:off x="8514966" y="5651378"/>
            <a:ext cx="1223963" cy="403225"/>
          </a:xfrm>
          <a:prstGeom prst="borderCallout1">
            <a:avLst>
              <a:gd name="adj1" fmla="val 28347"/>
              <a:gd name="adj2" fmla="val -6227"/>
              <a:gd name="adj3" fmla="val -81495"/>
              <a:gd name="adj4" fmla="val -27755"/>
            </a:avLst>
          </a:prstGeom>
          <a:solidFill>
            <a:schemeClr val="accent1"/>
          </a:solidFill>
          <a:ln w="9525">
            <a:solidFill>
              <a:schemeClr val="tx1"/>
            </a:solidFill>
            <a:miter lim="800000"/>
            <a:headEnd/>
            <a:tailEnd type="triangle" w="med" len="me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dirty="0" err="1">
                <a:latin typeface="微软雅黑" panose="020B0503020204020204" pitchFamily="34" charset="-122"/>
                <a:ea typeface="微软雅黑" panose="020B0503020204020204" pitchFamily="34" charset="-122"/>
              </a:rPr>
              <a:t>5V</a:t>
            </a:r>
            <a:r>
              <a:rPr lang="en-US" altLang="zh-CN" dirty="0">
                <a:latin typeface="微软雅黑" panose="020B0503020204020204" pitchFamily="34" charset="-122"/>
                <a:ea typeface="微软雅黑" panose="020B0503020204020204" pitchFamily="34" charset="-122"/>
              </a:rPr>
              <a:t> → </a:t>
            </a:r>
            <a:r>
              <a:rPr lang="en-US" altLang="zh-CN" dirty="0" err="1">
                <a:latin typeface="微软雅黑" panose="020B0503020204020204" pitchFamily="34" charset="-122"/>
                <a:ea typeface="微软雅黑" panose="020B0503020204020204" pitchFamily="34" charset="-122"/>
              </a:rPr>
              <a:t>1V</a:t>
            </a:r>
            <a:endParaRPr lang="en-AU" altLang="zh-CN" dirty="0">
              <a:latin typeface="微软雅黑" panose="020B0503020204020204" pitchFamily="34" charset="-122"/>
              <a:ea typeface="微软雅黑" panose="020B0503020204020204" pitchFamily="34" charset="-122"/>
            </a:endParaRPr>
          </a:p>
        </p:txBody>
      </p:sp>
      <p:pic>
        <p:nvPicPr>
          <p:cNvPr id="29" name="Picture 11">
            <a:extLst>
              <a:ext uri="{FF2B5EF4-FFF2-40B4-BE49-F238E27FC236}">
                <a16:creationId xmlns:a16="http://schemas.microsoft.com/office/drawing/2014/main" id="{F8D29012-1BE9-4371-8625-0AFD0D5E05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976" y="3535918"/>
            <a:ext cx="6905625"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文本框 30">
            <a:extLst>
              <a:ext uri="{FF2B5EF4-FFF2-40B4-BE49-F238E27FC236}">
                <a16:creationId xmlns:a16="http://schemas.microsoft.com/office/drawing/2014/main" id="{CF177E01-7764-428D-9E4D-0A40BFFC3DA7}"/>
              </a:ext>
            </a:extLst>
          </p:cNvPr>
          <p:cNvSpPr txBox="1"/>
          <p:nvPr/>
        </p:nvSpPr>
        <p:spPr>
          <a:xfrm>
            <a:off x="7635834" y="4156740"/>
            <a:ext cx="4206190" cy="1135054"/>
          </a:xfrm>
          <a:prstGeom prst="rect">
            <a:avLst/>
          </a:prstGeom>
          <a:noFill/>
        </p:spPr>
        <p:txBody>
          <a:bodyPr wrap="square" rtlCol="0">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Power</a:t>
            </a:r>
            <a:r>
              <a:rPr lang="en-US" altLang="zh-CN" sz="2400" baseline="-25000" dirty="0">
                <a:latin typeface="微软雅黑" panose="020B0503020204020204" pitchFamily="34" charset="-122"/>
                <a:ea typeface="微软雅黑" panose="020B0503020204020204" pitchFamily="34" charset="-122"/>
              </a:rPr>
              <a:t>dynamic</a:t>
            </a:r>
            <a:r>
              <a:rPr lang="en-US" altLang="zh-CN" sz="2400" dirty="0">
                <a:latin typeface="微软雅黑" panose="020B0503020204020204" pitchFamily="34" charset="-122"/>
                <a:ea typeface="微软雅黑" panose="020B0503020204020204" pitchFamily="34" charset="-122"/>
              </a:rPr>
              <a:t> = ½ x </a:t>
            </a:r>
            <a:r>
              <a:rPr lang="zh-CN" altLang="en-US" sz="2400" dirty="0">
                <a:latin typeface="微软雅黑" panose="020B0503020204020204" pitchFamily="34" charset="-122"/>
                <a:ea typeface="微软雅黑" panose="020B0503020204020204" pitchFamily="34" charset="-122"/>
              </a:rPr>
              <a:t>负载电容</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x </a:t>
            </a:r>
            <a:r>
              <a:rPr lang="zh-CN" altLang="en-US" sz="2400" dirty="0">
                <a:latin typeface="微软雅黑" panose="020B0503020204020204" pitchFamily="34" charset="-122"/>
                <a:ea typeface="微软雅黑" panose="020B0503020204020204" pitchFamily="34" charset="-122"/>
              </a:rPr>
              <a:t>电压</a:t>
            </a:r>
            <a:r>
              <a:rPr lang="en-US" altLang="zh-CN" sz="2400" baseline="30000" dirty="0">
                <a:latin typeface="微软雅黑" panose="020B0503020204020204" pitchFamily="34" charset="-122"/>
                <a:ea typeface="微软雅黑" panose="020B0503020204020204" pitchFamily="34" charset="-122"/>
              </a:rPr>
              <a:t>2</a:t>
            </a:r>
            <a:r>
              <a:rPr lang="en-US" altLang="zh-CN" sz="2400" dirty="0">
                <a:latin typeface="微软雅黑" panose="020B0503020204020204" pitchFamily="34" charset="-122"/>
                <a:ea typeface="微软雅黑" panose="020B0503020204020204" pitchFamily="34" charset="-122"/>
              </a:rPr>
              <a:t> x </a:t>
            </a:r>
            <a:r>
              <a:rPr lang="zh-CN" altLang="en-US" sz="2400" dirty="0">
                <a:latin typeface="微软雅黑" panose="020B0503020204020204" pitchFamily="34" charset="-122"/>
                <a:ea typeface="微软雅黑" panose="020B0503020204020204" pitchFamily="34" charset="-122"/>
              </a:rPr>
              <a:t>开关频率</a:t>
            </a:r>
          </a:p>
        </p:txBody>
      </p:sp>
    </p:spTree>
    <p:extLst>
      <p:ext uri="{BB962C8B-B14F-4D97-AF65-F5344CB8AC3E}">
        <p14:creationId xmlns:p14="http://schemas.microsoft.com/office/powerpoint/2010/main" val="6082841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blinds(horizontal)">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3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2" name="矩形 1">
            <a:extLst>
              <a:ext uri="{FF2B5EF4-FFF2-40B4-BE49-F238E27FC236}">
                <a16:creationId xmlns:a16="http://schemas.microsoft.com/office/drawing/2014/main" id="{C2A53337-C65C-43E2-999A-CCBFDF2747C9}"/>
              </a:ext>
            </a:extLst>
          </p:cNvPr>
          <p:cNvSpPr/>
          <p:nvPr/>
        </p:nvSpPr>
        <p:spPr>
          <a:xfrm>
            <a:off x="349976" y="1280690"/>
            <a:ext cx="11477847" cy="4171206"/>
          </a:xfrm>
          <a:prstGeom prst="rect">
            <a:avLst/>
          </a:prstGeom>
          <a:ln>
            <a:solidFill>
              <a:schemeClr val="accent1"/>
            </a:solidFill>
          </a:ln>
        </p:spPr>
        <p:txBody>
          <a:bodyPr wrap="square" lIns="72000" rIns="72000">
            <a:spAutoFit/>
          </a:bodyPr>
          <a:lstStyle/>
          <a:p>
            <a:pPr marL="457200" indent="-457200">
              <a:lnSpc>
                <a:spcPct val="150000"/>
              </a:lnSpc>
              <a:spcBef>
                <a:spcPts val="1200"/>
              </a:spcBef>
              <a:spcAft>
                <a:spcPts val="1200"/>
              </a:spcAft>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对于</a:t>
            </a:r>
            <a:r>
              <a:rPr kumimoji="1" lang="en-US" altLang="zh-CN" sz="2800" kern="0" dirty="0">
                <a:latin typeface="微软雅黑" panose="020B0503020204020204" pitchFamily="34" charset="-122"/>
                <a:ea typeface="微软雅黑" panose="020B0503020204020204" pitchFamily="34" charset="-122"/>
              </a:rPr>
              <a:t>CMOS</a:t>
            </a:r>
            <a:r>
              <a:rPr kumimoji="1" lang="zh-CN" altLang="en-US" sz="2800" kern="0" dirty="0">
                <a:latin typeface="微软雅黑" panose="020B0503020204020204" pitchFamily="34" charset="-122"/>
                <a:ea typeface="微软雅黑" panose="020B0503020204020204" pitchFamily="34" charset="-122"/>
              </a:rPr>
              <a:t>工艺，功耗由</a:t>
            </a:r>
            <a:r>
              <a:rPr kumimoji="1" lang="zh-CN" altLang="en-US" sz="2800" kern="0" dirty="0">
                <a:solidFill>
                  <a:srgbClr val="0066FF"/>
                </a:solidFill>
                <a:latin typeface="微软雅黑" panose="020B0503020204020204" pitchFamily="34" charset="-122"/>
                <a:ea typeface="微软雅黑" panose="020B0503020204020204" pitchFamily="34" charset="-122"/>
              </a:rPr>
              <a:t>动态功耗</a:t>
            </a:r>
            <a:r>
              <a:rPr kumimoji="1" lang="zh-CN" altLang="en-US" sz="2800" kern="0" dirty="0">
                <a:latin typeface="微软雅黑" panose="020B0503020204020204" pitchFamily="34" charset="-122"/>
                <a:ea typeface="微软雅黑" panose="020B0503020204020204" pitchFamily="34" charset="-122"/>
              </a:rPr>
              <a:t>和</a:t>
            </a:r>
            <a:r>
              <a:rPr kumimoji="1" lang="zh-CN" altLang="en-US" sz="2800" kern="0" dirty="0">
                <a:solidFill>
                  <a:srgbClr val="0066FF"/>
                </a:solidFill>
                <a:latin typeface="微软雅黑" panose="020B0503020204020204" pitchFamily="34" charset="-122"/>
                <a:ea typeface="微软雅黑" panose="020B0503020204020204" pitchFamily="34" charset="-122"/>
              </a:rPr>
              <a:t>静态功耗</a:t>
            </a:r>
            <a:r>
              <a:rPr kumimoji="1" lang="zh-CN" altLang="en-US" sz="2800" kern="0" dirty="0">
                <a:latin typeface="微软雅黑" panose="020B0503020204020204" pitchFamily="34" charset="-122"/>
                <a:ea typeface="微软雅黑" panose="020B0503020204020204" pitchFamily="34" charset="-122"/>
              </a:rPr>
              <a:t>组成。</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ts val="1200"/>
              </a:spcBef>
              <a:spcAft>
                <a:spcPts val="1200"/>
              </a:spcAft>
              <a:buClr>
                <a:srgbClr val="FF0000"/>
              </a:buClr>
              <a:buFont typeface="Wingdings" panose="05000000000000000000" pitchFamily="2" charset="2"/>
              <a:buChar char="p"/>
              <a:defRPr/>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动态功耗主要是由电路的翻转</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(0</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1/10</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产生的，在传统的</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CMOS</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芯片中动态功耗占据整个能耗的主要部分。</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ts val="1200"/>
              </a:spcBef>
              <a:spcAft>
                <a:spcPts val="1200"/>
              </a:spcAft>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降低时钟频率（翻转率）可以降低动态功耗，但不一定能降低能耗。</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ts val="1200"/>
              </a:spcBef>
              <a:spcAft>
                <a:spcPts val="1200"/>
              </a:spcAft>
              <a:buClr>
                <a:srgbClr val="FF0000"/>
              </a:buClr>
              <a:buFont typeface="Wingdings" panose="05000000000000000000" pitchFamily="2" charset="2"/>
              <a:buChar char="p"/>
              <a:defRPr/>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当前大多</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CPU</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以关闭非工作模块的时钟节省功耗（即时钟门控技术）。</a:t>
            </a:r>
          </a:p>
        </p:txBody>
      </p:sp>
      <p:grpSp>
        <p:nvGrpSpPr>
          <p:cNvPr id="12" name="组合 11">
            <a:extLst>
              <a:ext uri="{FF2B5EF4-FFF2-40B4-BE49-F238E27FC236}">
                <a16:creationId xmlns:a16="http://schemas.microsoft.com/office/drawing/2014/main" id="{DB3AACC1-592E-4502-B345-EF2B2E74436E}"/>
              </a:ext>
            </a:extLst>
          </p:cNvPr>
          <p:cNvGrpSpPr/>
          <p:nvPr/>
        </p:nvGrpSpPr>
        <p:grpSpPr>
          <a:xfrm>
            <a:off x="837123" y="278225"/>
            <a:ext cx="2250461" cy="742071"/>
            <a:chOff x="837121" y="278221"/>
            <a:chExt cx="2250461" cy="742070"/>
          </a:xfrm>
        </p:grpSpPr>
        <p:sp>
          <p:nvSpPr>
            <p:cNvPr id="13" name="矩形 12">
              <a:extLst>
                <a:ext uri="{FF2B5EF4-FFF2-40B4-BE49-F238E27FC236}">
                  <a16:creationId xmlns:a16="http://schemas.microsoft.com/office/drawing/2014/main" id="{0E8F1FCB-9232-4302-ACF6-339418003DB3}"/>
                </a:ext>
              </a:extLst>
            </p:cNvPr>
            <p:cNvSpPr/>
            <p:nvPr/>
          </p:nvSpPr>
          <p:spPr>
            <a:xfrm>
              <a:off x="837121" y="712514"/>
              <a:ext cx="2250461"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Dynamic Power</a:t>
              </a:r>
            </a:p>
          </p:txBody>
        </p:sp>
        <p:sp>
          <p:nvSpPr>
            <p:cNvPr id="14" name="矩形 13">
              <a:extLst>
                <a:ext uri="{FF2B5EF4-FFF2-40B4-BE49-F238E27FC236}">
                  <a16:creationId xmlns:a16="http://schemas.microsoft.com/office/drawing/2014/main" id="{C7BB5DB5-A060-41D0-B068-AEFAC830AA9C}"/>
                </a:ext>
              </a:extLst>
            </p:cNvPr>
            <p:cNvSpPr/>
            <p:nvPr/>
          </p:nvSpPr>
          <p:spPr>
            <a:xfrm>
              <a:off x="1197484" y="278221"/>
              <a:ext cx="169841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动态功耗</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Tree>
    <p:extLst>
      <p:ext uri="{BB962C8B-B14F-4D97-AF65-F5344CB8AC3E}">
        <p14:creationId xmlns:p14="http://schemas.microsoft.com/office/powerpoint/2010/main" val="71637463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linds(horizontal)">
                                      <p:cBhvr>
                                        <p:cTn id="1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2" name="文本框 1">
            <a:extLst>
              <a:ext uri="{FF2B5EF4-FFF2-40B4-BE49-F238E27FC236}">
                <a16:creationId xmlns:a16="http://schemas.microsoft.com/office/drawing/2014/main" id="{2E63137F-1545-4A23-8985-F45AD0E643AA}"/>
              </a:ext>
            </a:extLst>
          </p:cNvPr>
          <p:cNvSpPr txBox="1"/>
          <p:nvPr/>
        </p:nvSpPr>
        <p:spPr>
          <a:xfrm>
            <a:off x="904459" y="1287946"/>
            <a:ext cx="8941157" cy="3093732"/>
          </a:xfrm>
          <a:prstGeom prst="rect">
            <a:avLst/>
          </a:prstGeom>
          <a:noFill/>
        </p:spPr>
        <p:txBody>
          <a:bodyPr wrap="square" rtlCol="0">
            <a:spAutoFit/>
          </a:bodyPr>
          <a:lstStyle/>
          <a:p>
            <a:pPr marL="457200" indent="-457200">
              <a:lnSpc>
                <a:spcPts val="8200"/>
              </a:lnSpc>
              <a:buClr>
                <a:srgbClr val="0055D2"/>
              </a:buClr>
              <a:buFont typeface="Wingdings" panose="05000000000000000000" pitchFamily="2" charset="2"/>
              <a:buChar char="p"/>
            </a:pPr>
            <a:r>
              <a:rPr lang="zh-CN" altLang="en-US" sz="3200" dirty="0"/>
              <a:t>性能分析和度量</a:t>
            </a:r>
            <a:endParaRPr lang="en-US" altLang="zh-CN" sz="3200" dirty="0"/>
          </a:p>
          <a:p>
            <a:pPr marL="457200" indent="-457200">
              <a:lnSpc>
                <a:spcPts val="8200"/>
              </a:lnSpc>
              <a:buClr>
                <a:srgbClr val="0055D2"/>
              </a:buClr>
              <a:buFont typeface="Wingdings" panose="05000000000000000000" pitchFamily="2" charset="2"/>
              <a:buChar char="p"/>
            </a:pPr>
            <a:r>
              <a:rPr lang="zh-CN" altLang="en-US" sz="3200" dirty="0">
                <a:solidFill>
                  <a:schemeClr val="bg1">
                    <a:lumMod val="75000"/>
                  </a:schemeClr>
                </a:solidFill>
              </a:rPr>
              <a:t>功耗墙</a:t>
            </a:r>
            <a:endParaRPr lang="en-US" altLang="zh-CN" sz="3200" dirty="0">
              <a:solidFill>
                <a:schemeClr val="bg1">
                  <a:lumMod val="75000"/>
                </a:schemeClr>
              </a:solidFill>
            </a:endParaRPr>
          </a:p>
          <a:p>
            <a:pPr marL="457200" indent="-457200">
              <a:lnSpc>
                <a:spcPts val="8200"/>
              </a:lnSpc>
              <a:buClr>
                <a:srgbClr val="0055D2"/>
              </a:buClr>
              <a:buFont typeface="Wingdings" panose="05000000000000000000" pitchFamily="2" charset="2"/>
              <a:buChar char="p"/>
            </a:pPr>
            <a:r>
              <a:rPr lang="zh-CN" altLang="en-US" sz="3200" dirty="0">
                <a:solidFill>
                  <a:schemeClr val="bg1">
                    <a:lumMod val="75000"/>
                  </a:schemeClr>
                </a:solidFill>
              </a:rPr>
              <a:t>度量工具和基准测试程序</a:t>
            </a:r>
            <a:endParaRPr lang="en-US" altLang="zh-CN" sz="3200" dirty="0">
              <a:solidFill>
                <a:schemeClr val="bg1">
                  <a:lumMod val="75000"/>
                </a:schemeClr>
              </a:solidFill>
            </a:endParaRPr>
          </a:p>
        </p:txBody>
      </p:sp>
      <p:grpSp>
        <p:nvGrpSpPr>
          <p:cNvPr id="7" name="组合 6">
            <a:extLst>
              <a:ext uri="{FF2B5EF4-FFF2-40B4-BE49-F238E27FC236}">
                <a16:creationId xmlns:a16="http://schemas.microsoft.com/office/drawing/2014/main" id="{610BB4F9-52A1-49DB-8D81-18B801241E56}"/>
              </a:ext>
            </a:extLst>
          </p:cNvPr>
          <p:cNvGrpSpPr/>
          <p:nvPr/>
        </p:nvGrpSpPr>
        <p:grpSpPr>
          <a:xfrm>
            <a:off x="908365" y="278225"/>
            <a:ext cx="4779915" cy="830997"/>
            <a:chOff x="908363" y="278221"/>
            <a:chExt cx="4779915" cy="830996"/>
          </a:xfrm>
        </p:grpSpPr>
        <p:sp>
          <p:nvSpPr>
            <p:cNvPr id="8" name="矩形 7">
              <a:extLst>
                <a:ext uri="{FF2B5EF4-FFF2-40B4-BE49-F238E27FC236}">
                  <a16:creationId xmlns:a16="http://schemas.microsoft.com/office/drawing/2014/main" id="{6247A013-4EAF-442A-A3D5-E0A3AFCFAC37}"/>
                </a:ext>
              </a:extLst>
            </p:cNvPr>
            <p:cNvSpPr/>
            <p:nvPr/>
          </p:nvSpPr>
          <p:spPr>
            <a:xfrm>
              <a:off x="908363" y="801440"/>
              <a:ext cx="4779915"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Chapter 1: Computer Quantitative Analysis </a:t>
              </a:r>
            </a:p>
          </p:txBody>
        </p:sp>
        <p:sp>
          <p:nvSpPr>
            <p:cNvPr id="9" name="矩形 8">
              <a:extLst>
                <a:ext uri="{FF2B5EF4-FFF2-40B4-BE49-F238E27FC236}">
                  <a16:creationId xmlns:a16="http://schemas.microsoft.com/office/drawing/2014/main" id="{0F457A76-4E30-4DBC-A7B6-7042581784C8}"/>
                </a:ext>
              </a:extLst>
            </p:cNvPr>
            <p:cNvSpPr/>
            <p:nvPr/>
          </p:nvSpPr>
          <p:spPr>
            <a:xfrm>
              <a:off x="1197484" y="278221"/>
              <a:ext cx="4347472"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第一章：计算机量化分析</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Tree>
    <p:extLst>
      <p:ext uri="{BB962C8B-B14F-4D97-AF65-F5344CB8AC3E}">
        <p14:creationId xmlns:p14="http://schemas.microsoft.com/office/powerpoint/2010/main" val="1101787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2" name="矩形 1">
            <a:extLst>
              <a:ext uri="{FF2B5EF4-FFF2-40B4-BE49-F238E27FC236}">
                <a16:creationId xmlns:a16="http://schemas.microsoft.com/office/drawing/2014/main" id="{C2A53337-C65C-43E2-999A-CCBFDF2747C9}"/>
              </a:ext>
            </a:extLst>
          </p:cNvPr>
          <p:cNvSpPr/>
          <p:nvPr/>
        </p:nvSpPr>
        <p:spPr>
          <a:xfrm>
            <a:off x="349976" y="1280690"/>
            <a:ext cx="11477847" cy="4238917"/>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因为漏电流在晶体管关闭时仍然存在，所以静态功耗也是不可忽视的。</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特别是随着晶体管特征尺寸的减小，处理器内的漏电流持续增加。</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如果电压继续下降会使晶体管泄漏电流过大。</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目前</a:t>
            </a:r>
            <a:r>
              <a:rPr kumimoji="1" lang="en-US" altLang="zh-CN" sz="2800" kern="0" dirty="0">
                <a:latin typeface="微软雅黑" panose="020B0503020204020204" pitchFamily="34" charset="-122"/>
                <a:ea typeface="微软雅黑" panose="020B0503020204020204" pitchFamily="34" charset="-122"/>
              </a:rPr>
              <a:t>40%</a:t>
            </a:r>
            <a:r>
              <a:rPr kumimoji="1" lang="zh-CN" altLang="en-US" sz="2800" kern="0" dirty="0">
                <a:latin typeface="微软雅黑" panose="020B0503020204020204" pitchFamily="34" charset="-122"/>
                <a:ea typeface="微软雅黑" panose="020B0503020204020204" pitchFamily="34" charset="-122"/>
              </a:rPr>
              <a:t>的功耗是由泄漏电流造成的，如果晶体管的泄漏电流再大，情况将会变得无法收拾。</a:t>
            </a:r>
          </a:p>
        </p:txBody>
      </p:sp>
      <p:grpSp>
        <p:nvGrpSpPr>
          <p:cNvPr id="12" name="组合 11">
            <a:extLst>
              <a:ext uri="{FF2B5EF4-FFF2-40B4-BE49-F238E27FC236}">
                <a16:creationId xmlns:a16="http://schemas.microsoft.com/office/drawing/2014/main" id="{DB3AACC1-592E-4502-B345-EF2B2E74436E}"/>
              </a:ext>
            </a:extLst>
          </p:cNvPr>
          <p:cNvGrpSpPr/>
          <p:nvPr/>
        </p:nvGrpSpPr>
        <p:grpSpPr>
          <a:xfrm>
            <a:off x="837123" y="278225"/>
            <a:ext cx="2058777" cy="742071"/>
            <a:chOff x="837121" y="278221"/>
            <a:chExt cx="2058777" cy="742070"/>
          </a:xfrm>
        </p:grpSpPr>
        <p:sp>
          <p:nvSpPr>
            <p:cNvPr id="13" name="矩形 12">
              <a:extLst>
                <a:ext uri="{FF2B5EF4-FFF2-40B4-BE49-F238E27FC236}">
                  <a16:creationId xmlns:a16="http://schemas.microsoft.com/office/drawing/2014/main" id="{0E8F1FCB-9232-4302-ACF6-339418003DB3}"/>
                </a:ext>
              </a:extLst>
            </p:cNvPr>
            <p:cNvSpPr/>
            <p:nvPr/>
          </p:nvSpPr>
          <p:spPr>
            <a:xfrm>
              <a:off x="837121" y="712514"/>
              <a:ext cx="1906077"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Static Power</a:t>
              </a:r>
            </a:p>
          </p:txBody>
        </p:sp>
        <p:sp>
          <p:nvSpPr>
            <p:cNvPr id="14" name="矩形 13">
              <a:extLst>
                <a:ext uri="{FF2B5EF4-FFF2-40B4-BE49-F238E27FC236}">
                  <a16:creationId xmlns:a16="http://schemas.microsoft.com/office/drawing/2014/main" id="{C7BB5DB5-A060-41D0-B068-AEFAC830AA9C}"/>
                </a:ext>
              </a:extLst>
            </p:cNvPr>
            <p:cNvSpPr/>
            <p:nvPr/>
          </p:nvSpPr>
          <p:spPr>
            <a:xfrm>
              <a:off x="1197484" y="278221"/>
              <a:ext cx="169841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静态功耗</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graphicFrame>
        <p:nvGraphicFramePr>
          <p:cNvPr id="3" name="Object 5">
            <a:extLst>
              <a:ext uri="{FF2B5EF4-FFF2-40B4-BE49-F238E27FC236}">
                <a16:creationId xmlns:a16="http://schemas.microsoft.com/office/drawing/2014/main" id="{4348756F-B545-478A-9090-DD8544BBBCFF}"/>
              </a:ext>
            </a:extLst>
          </p:cNvPr>
          <p:cNvGraphicFramePr>
            <a:graphicFrameLocks noChangeAspect="1"/>
          </p:cNvGraphicFramePr>
          <p:nvPr>
            <p:extLst>
              <p:ext uri="{D42A27DB-BD31-4B8C-83A1-F6EECF244321}">
                <p14:modId xmlns:p14="http://schemas.microsoft.com/office/powerpoint/2010/main" val="2818441136"/>
              </p:ext>
            </p:extLst>
          </p:nvPr>
        </p:nvGraphicFramePr>
        <p:xfrm>
          <a:off x="858448" y="2059487"/>
          <a:ext cx="5021263" cy="593725"/>
        </p:xfrm>
        <a:graphic>
          <a:graphicData uri="http://schemas.openxmlformats.org/presentationml/2006/ole">
            <mc:AlternateContent xmlns:mc="http://schemas.openxmlformats.org/markup-compatibility/2006">
              <mc:Choice xmlns:v="urn:schemas-microsoft-com:vml" Requires="v">
                <p:oleObj spid="_x0000_s12327" name="Equation" r:id="rId4" imgW="1714500" imgH="203200" progId="Equation.DSMT4">
                  <p:embed/>
                </p:oleObj>
              </mc:Choice>
              <mc:Fallback>
                <p:oleObj name="Equation" r:id="rId4" imgW="1714500" imgH="203200" progId="Equation.DSMT4">
                  <p:embed/>
                  <p:pic>
                    <p:nvPicPr>
                      <p:cNvPr id="77828" name="Object 5">
                        <a:extLst>
                          <a:ext uri="{FF2B5EF4-FFF2-40B4-BE49-F238E27FC236}">
                            <a16:creationId xmlns:a16="http://schemas.microsoft.com/office/drawing/2014/main" id="{CB142DEE-8F84-4478-ABF1-5EFBDAEFFB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8448" y="2059487"/>
                        <a:ext cx="5021263"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3889594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2" name="矩形 1">
            <a:extLst>
              <a:ext uri="{FF2B5EF4-FFF2-40B4-BE49-F238E27FC236}">
                <a16:creationId xmlns:a16="http://schemas.microsoft.com/office/drawing/2014/main" id="{C2A53337-C65C-43E2-999A-CCBFDF2747C9}"/>
              </a:ext>
            </a:extLst>
          </p:cNvPr>
          <p:cNvSpPr/>
          <p:nvPr/>
        </p:nvSpPr>
        <p:spPr>
          <a:xfrm>
            <a:off x="694361" y="1280690"/>
            <a:ext cx="10800954" cy="3592587"/>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进一步降低电压已经不太可能（静态功耗高）</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进一步提高芯片冷却技术，增强散热能力也不太现实（成本过高）</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solidFill>
                  <a:srgbClr val="0066FF"/>
                </a:solidFill>
                <a:latin typeface="微软雅黑" panose="020B0503020204020204" pitchFamily="34" charset="-122"/>
                <a:ea typeface="微软雅黑" panose="020B0503020204020204" pitchFamily="34" charset="-122"/>
              </a:rPr>
              <a:t>如何能够继续改善处理器的性能呢？</a:t>
            </a:r>
          </a:p>
        </p:txBody>
      </p:sp>
      <p:grpSp>
        <p:nvGrpSpPr>
          <p:cNvPr id="12" name="组合 11">
            <a:extLst>
              <a:ext uri="{FF2B5EF4-FFF2-40B4-BE49-F238E27FC236}">
                <a16:creationId xmlns:a16="http://schemas.microsoft.com/office/drawing/2014/main" id="{DB3AACC1-592E-4502-B345-EF2B2E74436E}"/>
              </a:ext>
            </a:extLst>
          </p:cNvPr>
          <p:cNvGrpSpPr/>
          <p:nvPr/>
        </p:nvGrpSpPr>
        <p:grpSpPr>
          <a:xfrm>
            <a:off x="837123" y="278225"/>
            <a:ext cx="1906077" cy="742071"/>
            <a:chOff x="837121" y="278221"/>
            <a:chExt cx="1906077" cy="742070"/>
          </a:xfrm>
        </p:grpSpPr>
        <p:sp>
          <p:nvSpPr>
            <p:cNvPr id="13" name="矩形 12">
              <a:extLst>
                <a:ext uri="{FF2B5EF4-FFF2-40B4-BE49-F238E27FC236}">
                  <a16:creationId xmlns:a16="http://schemas.microsoft.com/office/drawing/2014/main" id="{0E8F1FCB-9232-4302-ACF6-339418003DB3}"/>
                </a:ext>
              </a:extLst>
            </p:cNvPr>
            <p:cNvSpPr/>
            <p:nvPr/>
          </p:nvSpPr>
          <p:spPr>
            <a:xfrm>
              <a:off x="837121" y="712514"/>
              <a:ext cx="1906077"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Power Wall</a:t>
              </a:r>
            </a:p>
          </p:txBody>
        </p:sp>
        <p:sp>
          <p:nvSpPr>
            <p:cNvPr id="14" name="矩形 13">
              <a:extLst>
                <a:ext uri="{FF2B5EF4-FFF2-40B4-BE49-F238E27FC236}">
                  <a16:creationId xmlns:a16="http://schemas.microsoft.com/office/drawing/2014/main" id="{C7BB5DB5-A060-41D0-B068-AEFAC830AA9C}"/>
                </a:ext>
              </a:extLst>
            </p:cNvPr>
            <p:cNvSpPr/>
            <p:nvPr/>
          </p:nvSpPr>
          <p:spPr>
            <a:xfrm>
              <a:off x="1197484" y="278221"/>
              <a:ext cx="1319977"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功耗墙</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Tree>
    <p:extLst>
      <p:ext uri="{BB962C8B-B14F-4D97-AF65-F5344CB8AC3E}">
        <p14:creationId xmlns:p14="http://schemas.microsoft.com/office/powerpoint/2010/main" val="143105186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blinds(horizontal)">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2" name="组合 11">
            <a:extLst>
              <a:ext uri="{FF2B5EF4-FFF2-40B4-BE49-F238E27FC236}">
                <a16:creationId xmlns:a16="http://schemas.microsoft.com/office/drawing/2014/main" id="{DB3AACC1-592E-4502-B345-EF2B2E74436E}"/>
              </a:ext>
            </a:extLst>
          </p:cNvPr>
          <p:cNvGrpSpPr/>
          <p:nvPr/>
        </p:nvGrpSpPr>
        <p:grpSpPr>
          <a:xfrm>
            <a:off x="837123" y="278225"/>
            <a:ext cx="3497371" cy="742071"/>
            <a:chOff x="837121" y="278221"/>
            <a:chExt cx="3497371" cy="742070"/>
          </a:xfrm>
        </p:grpSpPr>
        <p:sp>
          <p:nvSpPr>
            <p:cNvPr id="13" name="矩形 12">
              <a:extLst>
                <a:ext uri="{FF2B5EF4-FFF2-40B4-BE49-F238E27FC236}">
                  <a16:creationId xmlns:a16="http://schemas.microsoft.com/office/drawing/2014/main" id="{0E8F1FCB-9232-4302-ACF6-339418003DB3}"/>
                </a:ext>
              </a:extLst>
            </p:cNvPr>
            <p:cNvSpPr/>
            <p:nvPr/>
          </p:nvSpPr>
          <p:spPr>
            <a:xfrm>
              <a:off x="837121" y="712514"/>
              <a:ext cx="3497371"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Uniprocessor Performance</a:t>
              </a:r>
            </a:p>
          </p:txBody>
        </p:sp>
        <p:sp>
          <p:nvSpPr>
            <p:cNvPr id="14" name="矩形 13">
              <a:extLst>
                <a:ext uri="{FF2B5EF4-FFF2-40B4-BE49-F238E27FC236}">
                  <a16:creationId xmlns:a16="http://schemas.microsoft.com/office/drawing/2014/main" id="{C7BB5DB5-A060-41D0-B068-AEFAC830AA9C}"/>
                </a:ext>
              </a:extLst>
            </p:cNvPr>
            <p:cNvSpPr/>
            <p:nvPr/>
          </p:nvSpPr>
          <p:spPr>
            <a:xfrm>
              <a:off x="1197484" y="278221"/>
              <a:ext cx="283372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单核处理器性能</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pic>
        <p:nvPicPr>
          <p:cNvPr id="3" name="Picture 7">
            <a:extLst>
              <a:ext uri="{FF2B5EF4-FFF2-40B4-BE49-F238E27FC236}">
                <a16:creationId xmlns:a16="http://schemas.microsoft.com/office/drawing/2014/main" id="{06BD81B5-B9D9-4A3C-BFD0-A665AC6C6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5486" y="1235739"/>
            <a:ext cx="9176483" cy="5260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101663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9" name="组合 8">
            <a:extLst>
              <a:ext uri="{FF2B5EF4-FFF2-40B4-BE49-F238E27FC236}">
                <a16:creationId xmlns:a16="http://schemas.microsoft.com/office/drawing/2014/main" id="{59E2882A-D187-494E-8F4A-780E039C5D06}"/>
              </a:ext>
            </a:extLst>
          </p:cNvPr>
          <p:cNvGrpSpPr/>
          <p:nvPr/>
        </p:nvGrpSpPr>
        <p:grpSpPr>
          <a:xfrm>
            <a:off x="837123" y="278225"/>
            <a:ext cx="4329398" cy="742071"/>
            <a:chOff x="837121" y="278221"/>
            <a:chExt cx="4329398" cy="742069"/>
          </a:xfrm>
        </p:grpSpPr>
        <p:sp>
          <p:nvSpPr>
            <p:cNvPr id="10" name="矩形 9">
              <a:extLst>
                <a:ext uri="{FF2B5EF4-FFF2-40B4-BE49-F238E27FC236}">
                  <a16:creationId xmlns:a16="http://schemas.microsoft.com/office/drawing/2014/main" id="{60EC0A5E-8399-43B3-BDA4-5D009A172B37}"/>
                </a:ext>
              </a:extLst>
            </p:cNvPr>
            <p:cNvSpPr/>
            <p:nvPr/>
          </p:nvSpPr>
          <p:spPr>
            <a:xfrm>
              <a:off x="837121" y="712514"/>
              <a:ext cx="3509246" cy="307776"/>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Why multi-core processors?</a:t>
              </a:r>
            </a:p>
          </p:txBody>
        </p:sp>
        <p:sp>
          <p:nvSpPr>
            <p:cNvPr id="11" name="矩形 10">
              <a:extLst>
                <a:ext uri="{FF2B5EF4-FFF2-40B4-BE49-F238E27FC236}">
                  <a16:creationId xmlns:a16="http://schemas.microsoft.com/office/drawing/2014/main" id="{6F7D0190-E158-4F21-B457-767EE79ACD74}"/>
                </a:ext>
              </a:extLst>
            </p:cNvPr>
            <p:cNvSpPr/>
            <p:nvPr/>
          </p:nvSpPr>
          <p:spPr>
            <a:xfrm>
              <a:off x="1197484" y="278221"/>
              <a:ext cx="3969035"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为什么出现多核处理器</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7" name="内容占位符 3">
            <a:extLst>
              <a:ext uri="{FF2B5EF4-FFF2-40B4-BE49-F238E27FC236}">
                <a16:creationId xmlns:a16="http://schemas.microsoft.com/office/drawing/2014/main" id="{D868E217-335E-42DF-9CB8-BB0CF5B03D72}"/>
              </a:ext>
            </a:extLst>
          </p:cNvPr>
          <p:cNvSpPr txBox="1">
            <a:spLocks noChangeArrowheads="1"/>
          </p:cNvSpPr>
          <p:nvPr/>
        </p:nvSpPr>
        <p:spPr>
          <a:xfrm>
            <a:off x="1074718" y="1686214"/>
            <a:ext cx="4294186" cy="2335213"/>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zh-CN" altLang="en-US" sz="2400" dirty="0">
                <a:latin typeface="微软雅黑" panose="020B0503020204020204" pitchFamily="34" charset="-122"/>
                <a:ea typeface="微软雅黑" panose="020B0503020204020204" pitchFamily="34" charset="-122"/>
              </a:rPr>
              <a:t>单核处理器</a:t>
            </a:r>
            <a:endParaRPr lang="en-US" altLang="zh-CN" sz="2400" dirty="0">
              <a:latin typeface="微软雅黑" panose="020B0503020204020204" pitchFamily="34" charset="-122"/>
              <a:ea typeface="微软雅黑" panose="020B0503020204020204" pitchFamily="34" charset="-122"/>
            </a:endParaRPr>
          </a:p>
          <a:p>
            <a:pPr algn="just">
              <a:lnSpc>
                <a:spcPct val="150000"/>
              </a:lnSpc>
            </a:pPr>
            <a:endParaRPr lang="en-US" altLang="zh-CN" sz="2400" dirty="0">
              <a:latin typeface="微软雅黑" panose="020B0503020204020204" pitchFamily="34" charset="-122"/>
              <a:ea typeface="微软雅黑" panose="020B0503020204020204" pitchFamily="34" charset="-122"/>
            </a:endParaRPr>
          </a:p>
          <a:p>
            <a:pPr algn="just">
              <a:lnSpc>
                <a:spcPct val="150000"/>
              </a:lnSpc>
            </a:pPr>
            <a:r>
              <a:rPr lang="zh-CN" altLang="en-US" sz="2400" dirty="0">
                <a:latin typeface="微软雅黑" panose="020B0503020204020204" pitchFamily="34" charset="-122"/>
                <a:ea typeface="微软雅黑" panose="020B0503020204020204" pitchFamily="34" charset="-122"/>
              </a:rPr>
              <a:t>假设性能正比于工作频率</a:t>
            </a:r>
            <a:endParaRPr lang="en-US" altLang="zh-CN" sz="2400" dirty="0">
              <a:latin typeface="微软雅黑" panose="020B0503020204020204" pitchFamily="34" charset="-122"/>
              <a:ea typeface="微软雅黑" panose="020B0503020204020204" pitchFamily="34" charset="-122"/>
            </a:endParaRPr>
          </a:p>
          <a:p>
            <a:pPr algn="just">
              <a:lnSpc>
                <a:spcPct val="150000"/>
              </a:lnSpc>
            </a:pPr>
            <a:endParaRPr lang="en-US" altLang="zh-CN" sz="2400" dirty="0">
              <a:latin typeface="微软雅黑" panose="020B0503020204020204" pitchFamily="34" charset="-122"/>
              <a:ea typeface="微软雅黑" panose="020B0503020204020204" pitchFamily="34" charset="-122"/>
            </a:endParaRPr>
          </a:p>
          <a:p>
            <a:pPr algn="just">
              <a:lnSpc>
                <a:spcPct val="150000"/>
              </a:lnSpc>
            </a:pPr>
            <a:r>
              <a:rPr lang="en-US" altLang="zh-CN" sz="2400" dirty="0">
                <a:latin typeface="微软雅黑" panose="020B0503020204020204" pitchFamily="34" charset="-122"/>
                <a:ea typeface="微软雅黑" panose="020B0503020204020204" pitchFamily="34" charset="-122"/>
              </a:rPr>
              <a:t>Power = 0.5 * C * f * </a:t>
            </a:r>
            <a:r>
              <a:rPr lang="en-US" altLang="zh-CN" sz="2400" dirty="0" err="1">
                <a:latin typeface="微软雅黑" panose="020B0503020204020204" pitchFamily="34" charset="-122"/>
                <a:ea typeface="微软雅黑" panose="020B0503020204020204" pitchFamily="34" charset="-122"/>
              </a:rPr>
              <a:t>V</a:t>
            </a:r>
            <a:r>
              <a:rPr lang="en-US" altLang="zh-CN" sz="2400" baseline="30000" dirty="0" err="1">
                <a:latin typeface="微软雅黑" panose="020B0503020204020204" pitchFamily="34" charset="-122"/>
                <a:ea typeface="微软雅黑" panose="020B0503020204020204" pitchFamily="34" charset="-122"/>
              </a:rPr>
              <a:t>2</a:t>
            </a:r>
            <a:endParaRPr lang="en-US" altLang="zh-CN" sz="2400" baseline="30000" dirty="0">
              <a:latin typeface="微软雅黑" panose="020B0503020204020204" pitchFamily="34" charset="-122"/>
              <a:ea typeface="微软雅黑" panose="020B0503020204020204" pitchFamily="34" charset="-122"/>
            </a:endParaRPr>
          </a:p>
          <a:p>
            <a:endParaRPr lang="zh-CN" altLang="en-US" sz="2400" dirty="0">
              <a:ea typeface="宋体" panose="02010600030101010101" pitchFamily="2" charset="-122"/>
            </a:endParaRPr>
          </a:p>
        </p:txBody>
      </p:sp>
      <p:sp>
        <p:nvSpPr>
          <p:cNvPr id="8" name="内容占位符 3">
            <a:extLst>
              <a:ext uri="{FF2B5EF4-FFF2-40B4-BE49-F238E27FC236}">
                <a16:creationId xmlns:a16="http://schemas.microsoft.com/office/drawing/2014/main" id="{3853EC3D-688C-4CFE-8FF2-BBF4FB051EC4}"/>
              </a:ext>
            </a:extLst>
          </p:cNvPr>
          <p:cNvSpPr txBox="1">
            <a:spLocks/>
          </p:cNvSpPr>
          <p:nvPr/>
        </p:nvSpPr>
        <p:spPr bwMode="auto">
          <a:xfrm>
            <a:off x="6210981" y="1686214"/>
            <a:ext cx="4928074" cy="233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0000"/>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rgbClr val="FF0000"/>
              </a:buClr>
              <a:buChar char="•"/>
              <a:defRPr kumimoji="1" sz="2000">
                <a:solidFill>
                  <a:schemeClr val="tx1"/>
                </a:solidFill>
                <a:latin typeface="Tahoma" panose="020B0604030504040204" pitchFamily="34" charset="0"/>
              </a:defRPr>
            </a:lvl4pPr>
            <a:lvl5pPr marL="2057400" indent="-228600">
              <a:spcBef>
                <a:spcPct val="20000"/>
              </a:spcBef>
              <a:buClr>
                <a:srgbClr val="FF0000"/>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buChar char="–"/>
              <a:defRPr kumimoji="1" sz="2000">
                <a:solidFill>
                  <a:schemeClr val="tx1"/>
                </a:solidFill>
                <a:latin typeface="Tahoma" panose="020B0604030504040204" pitchFamily="34" charset="0"/>
              </a:defRPr>
            </a:lvl9pPr>
          </a:lstStyle>
          <a:p>
            <a:pPr marL="228600" indent="-228600" algn="just" defTabSz="913765">
              <a:lnSpc>
                <a:spcPct val="150000"/>
              </a:lnSpc>
              <a:spcBef>
                <a:spcPts val="1000"/>
              </a:spcBef>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双核处理器</a:t>
            </a:r>
            <a:endParaRPr lang="en-US" altLang="zh-CN" sz="2400" dirty="0">
              <a:latin typeface="微软雅黑" panose="020B0503020204020204" pitchFamily="34" charset="-122"/>
              <a:ea typeface="微软雅黑" panose="020B0503020204020204" pitchFamily="34" charset="-122"/>
            </a:endParaRPr>
          </a:p>
          <a:p>
            <a:pPr marL="228600" indent="-228600" algn="just" defTabSz="913765">
              <a:lnSpc>
                <a:spcPct val="150000"/>
              </a:lnSpc>
              <a:spcBef>
                <a:spcPts val="1000"/>
              </a:spcBef>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假设程序能够被完全并行</a:t>
            </a:r>
            <a:endParaRPr lang="en-US" altLang="zh-CN" sz="2400" dirty="0">
              <a:latin typeface="微软雅黑" panose="020B0503020204020204" pitchFamily="34" charset="-122"/>
              <a:ea typeface="微软雅黑" panose="020B0503020204020204" pitchFamily="34" charset="-122"/>
            </a:endParaRPr>
          </a:p>
          <a:p>
            <a:pPr marL="228600" indent="-228600" algn="just" defTabSz="913765">
              <a:lnSpc>
                <a:spcPct val="150000"/>
              </a:lnSpc>
              <a:spcBef>
                <a:spcPts val="1000"/>
              </a:spcBef>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Power = 0.5 * 2 * C * </a:t>
            </a:r>
            <a:r>
              <a:rPr lang="en-US" altLang="zh-CN" sz="2400" dirty="0" err="1">
                <a:latin typeface="微软雅黑" panose="020B0503020204020204" pitchFamily="34" charset="-122"/>
                <a:ea typeface="微软雅黑" panose="020B0503020204020204" pitchFamily="34" charset="-122"/>
              </a:rPr>
              <a:t>K1</a:t>
            </a:r>
            <a:r>
              <a:rPr lang="en-US" altLang="zh-CN" sz="2400" dirty="0">
                <a:latin typeface="微软雅黑" panose="020B0503020204020204" pitchFamily="34" charset="-122"/>
                <a:ea typeface="微软雅黑" panose="020B0503020204020204" pitchFamily="34" charset="-122"/>
              </a:rPr>
              <a:t> * f * (K2 * V)2</a:t>
            </a:r>
          </a:p>
          <a:p>
            <a:pPr marL="228600" indent="-228600" algn="just" defTabSz="913765">
              <a:lnSpc>
                <a:spcPct val="150000"/>
              </a:lnSpc>
              <a:spcBef>
                <a:spcPts val="1000"/>
              </a:spcBef>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K1</a:t>
            </a:r>
            <a:r>
              <a:rPr lang="en-US" altLang="zh-CN" sz="2400" dirty="0">
                <a:latin typeface="微软雅黑" panose="020B0503020204020204" pitchFamily="34" charset="-122"/>
                <a:ea typeface="微软雅黑" panose="020B0503020204020204" pitchFamily="34" charset="-122"/>
              </a:rPr>
              <a:t>=0.5=&gt;same performance</a:t>
            </a:r>
          </a:p>
          <a:p>
            <a:pPr marL="228600" indent="-228600" algn="just" defTabSz="913765">
              <a:lnSpc>
                <a:spcPct val="150000"/>
              </a:lnSpc>
              <a:spcBef>
                <a:spcPts val="1000"/>
              </a:spcBef>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If K2 &lt; 1, power savings</a:t>
            </a:r>
          </a:p>
          <a:p>
            <a:pPr algn="just"/>
            <a:endParaRPr lang="en-US" altLang="zh-CN" sz="2200" dirty="0">
              <a:ea typeface="宋体" panose="02010600030101010101" pitchFamily="2" charset="-122"/>
            </a:endParaRPr>
          </a:p>
          <a:p>
            <a:endParaRPr lang="zh-CN" altLang="en-US" sz="2400" dirty="0">
              <a:ea typeface="宋体" panose="02010600030101010101" pitchFamily="2" charset="-122"/>
            </a:endParaRPr>
          </a:p>
        </p:txBody>
      </p:sp>
      <p:sp>
        <p:nvSpPr>
          <p:cNvPr id="12" name="TextBox 5">
            <a:extLst>
              <a:ext uri="{FF2B5EF4-FFF2-40B4-BE49-F238E27FC236}">
                <a16:creationId xmlns:a16="http://schemas.microsoft.com/office/drawing/2014/main" id="{78C98373-143C-404A-A69C-693CFC8C8052}"/>
              </a:ext>
            </a:extLst>
          </p:cNvPr>
          <p:cNvSpPr txBox="1">
            <a:spLocks noChangeArrowheads="1"/>
          </p:cNvSpPr>
          <p:nvPr/>
        </p:nvSpPr>
        <p:spPr bwMode="auto">
          <a:xfrm>
            <a:off x="2016167" y="5767717"/>
            <a:ext cx="9521389" cy="461665"/>
          </a:xfrm>
          <a:prstGeom prst="rect">
            <a:avLst/>
          </a:prstGeom>
          <a:noFill/>
          <a:ln w="9525">
            <a:noFill/>
            <a:miter lim="800000"/>
            <a:headEnd/>
            <a:tailEnd/>
          </a:ln>
        </p:spPr>
        <p:txBody>
          <a:bodyPr wrap="none">
            <a:spAutoFit/>
          </a:bodyPr>
          <a:lstStyle/>
          <a:p>
            <a:pPr marL="457200" indent="-457200">
              <a:defRPr/>
            </a:pPr>
            <a:r>
              <a:rPr lang="en-US" altLang="en-US" sz="2400" dirty="0">
                <a:latin typeface="微软雅黑" panose="020B0503020204020204" pitchFamily="34" charset="-122"/>
                <a:ea typeface="微软雅黑" panose="020B0503020204020204" pitchFamily="34" charset="-122"/>
              </a:rPr>
              <a:t>Complex cores vs. simple cores (Trend: </a:t>
            </a:r>
            <a:r>
              <a:rPr lang="en-US" altLang="en-US" sz="2400" dirty="0">
                <a:solidFill>
                  <a:srgbClr val="0066FF"/>
                </a:solidFill>
                <a:latin typeface="微软雅黑" panose="020B0503020204020204" pitchFamily="34" charset="-122"/>
                <a:ea typeface="微软雅黑" panose="020B0503020204020204" pitchFamily="34" charset="-122"/>
              </a:rPr>
              <a:t>ARM-based data center</a:t>
            </a:r>
            <a:r>
              <a:rPr lang="en-US" altLang="en-US"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51695327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linds(horizontal)">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blinds(horizontal)">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blinds(horizontal)">
                                      <p:cBhvr>
                                        <p:cTn id="20" dur="500"/>
                                        <p:tgtEl>
                                          <p:spTgt spid="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blinds(horizontal)">
                                      <p:cBhvr>
                                        <p:cTn id="25" dur="500"/>
                                        <p:tgtEl>
                                          <p:spTgt spid="8">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9" name="组合 8">
            <a:extLst>
              <a:ext uri="{FF2B5EF4-FFF2-40B4-BE49-F238E27FC236}">
                <a16:creationId xmlns:a16="http://schemas.microsoft.com/office/drawing/2014/main" id="{59E2882A-D187-494E-8F4A-780E039C5D06}"/>
              </a:ext>
            </a:extLst>
          </p:cNvPr>
          <p:cNvGrpSpPr/>
          <p:nvPr/>
        </p:nvGrpSpPr>
        <p:grpSpPr>
          <a:xfrm>
            <a:off x="837123" y="278225"/>
            <a:ext cx="4294186" cy="742071"/>
            <a:chOff x="837121" y="278221"/>
            <a:chExt cx="4294186" cy="742069"/>
          </a:xfrm>
        </p:grpSpPr>
        <p:sp>
          <p:nvSpPr>
            <p:cNvPr id="10" name="矩形 9">
              <a:extLst>
                <a:ext uri="{FF2B5EF4-FFF2-40B4-BE49-F238E27FC236}">
                  <a16:creationId xmlns:a16="http://schemas.microsoft.com/office/drawing/2014/main" id="{60EC0A5E-8399-43B3-BDA4-5D009A172B37}"/>
                </a:ext>
              </a:extLst>
            </p:cNvPr>
            <p:cNvSpPr/>
            <p:nvPr/>
          </p:nvSpPr>
          <p:spPr>
            <a:xfrm>
              <a:off x="837121" y="712514"/>
              <a:ext cx="4294186" cy="307776"/>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Challenges of multi-core processors?</a:t>
              </a:r>
            </a:p>
          </p:txBody>
        </p:sp>
        <p:sp>
          <p:nvSpPr>
            <p:cNvPr id="11" name="矩形 10">
              <a:extLst>
                <a:ext uri="{FF2B5EF4-FFF2-40B4-BE49-F238E27FC236}">
                  <a16:creationId xmlns:a16="http://schemas.microsoft.com/office/drawing/2014/main" id="{6F7D0190-E158-4F21-B457-767EE79ACD74}"/>
                </a:ext>
              </a:extLst>
            </p:cNvPr>
            <p:cNvSpPr/>
            <p:nvPr/>
          </p:nvSpPr>
          <p:spPr>
            <a:xfrm>
              <a:off x="1197484" y="278221"/>
              <a:ext cx="3212161"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多核处理器的挑战</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矩形 1">
            <a:extLst>
              <a:ext uri="{FF2B5EF4-FFF2-40B4-BE49-F238E27FC236}">
                <a16:creationId xmlns:a16="http://schemas.microsoft.com/office/drawing/2014/main" id="{15E3699C-07F1-4E50-BA7C-808906787DBF}"/>
              </a:ext>
            </a:extLst>
          </p:cNvPr>
          <p:cNvSpPr/>
          <p:nvPr/>
        </p:nvSpPr>
        <p:spPr>
          <a:xfrm>
            <a:off x="694361" y="1280690"/>
            <a:ext cx="10800954" cy="5277727"/>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需要编写并行程序挖掘并行处理器性能</a:t>
            </a:r>
            <a:endParaRPr kumimoji="1" lang="en-US" altLang="zh-CN" sz="2800" kern="0" dirty="0">
              <a:latin typeface="微软雅黑" panose="020B0503020204020204" pitchFamily="34" charset="-122"/>
              <a:ea typeface="微软雅黑" panose="020B0503020204020204" pitchFamily="34" charset="-122"/>
            </a:endParaRPr>
          </a:p>
          <a:p>
            <a:pPr marL="914400" lvl="1" indent="-457200">
              <a:lnSpc>
                <a:spcPct val="150000"/>
              </a:lnSpc>
              <a:spcBef>
                <a:spcPct val="20000"/>
              </a:spcBef>
              <a:buClr>
                <a:srgbClr val="FF0000"/>
              </a:buClr>
              <a:buFont typeface="Wingdings" panose="05000000000000000000" pitchFamily="2" charset="2"/>
              <a:buChar char="Ø"/>
              <a:defRPr/>
            </a:pPr>
            <a:r>
              <a:rPr kumimoji="1" lang="zh-CN" altLang="en-US" sz="2800" kern="0" dirty="0">
                <a:latin typeface="微软雅黑" panose="020B0503020204020204" pitchFamily="34" charset="-122"/>
                <a:ea typeface="微软雅黑" panose="020B0503020204020204" pitchFamily="34" charset="-122"/>
              </a:rPr>
              <a:t>对比指令级并行技术</a:t>
            </a:r>
            <a:r>
              <a:rPr kumimoji="1" lang="zh-CN" altLang="en-US" sz="2800" kern="0" dirty="0">
                <a:solidFill>
                  <a:srgbClr val="0066FF"/>
                </a:solidFill>
                <a:latin typeface="微软雅黑" panose="020B0503020204020204" pitchFamily="34" charset="-122"/>
                <a:ea typeface="微软雅黑" panose="020B0503020204020204" pitchFamily="34" charset="-122"/>
              </a:rPr>
              <a:t>（</a:t>
            </a:r>
            <a:r>
              <a:rPr kumimoji="1" lang="en-US" altLang="zh-CN" sz="2800" kern="0" dirty="0">
                <a:solidFill>
                  <a:srgbClr val="0066FF"/>
                </a:solidFill>
                <a:latin typeface="微软雅黑" panose="020B0503020204020204" pitchFamily="34" charset="-122"/>
                <a:ea typeface="微软雅黑" panose="020B0503020204020204" pitchFamily="34" charset="-122"/>
              </a:rPr>
              <a:t>free lunch</a:t>
            </a:r>
            <a:r>
              <a:rPr kumimoji="1" lang="zh-CN" altLang="en-US" sz="2800" kern="0" dirty="0">
                <a:solidFill>
                  <a:srgbClr val="0066FF"/>
                </a:solidFill>
                <a:latin typeface="微软雅黑" panose="020B0503020204020204" pitchFamily="34" charset="-122"/>
                <a:ea typeface="微软雅黑" panose="020B0503020204020204" pitchFamily="34" charset="-122"/>
              </a:rPr>
              <a:t>）</a:t>
            </a:r>
            <a:endParaRPr kumimoji="1" lang="en-US" altLang="zh-CN" sz="2800" kern="0" dirty="0">
              <a:solidFill>
                <a:srgbClr val="0066FF"/>
              </a:solidFill>
              <a:latin typeface="微软雅黑" panose="020B0503020204020204" pitchFamily="34" charset="-122"/>
              <a:ea typeface="微软雅黑" panose="020B0503020204020204" pitchFamily="34" charset="-122"/>
            </a:endParaRPr>
          </a:p>
          <a:p>
            <a:pPr marL="1257300" lvl="2" indent="-342900">
              <a:lnSpc>
                <a:spcPct val="150000"/>
              </a:lnSpc>
              <a:spcBef>
                <a:spcPct val="20000"/>
              </a:spcBef>
              <a:buClr>
                <a:srgbClr val="FF0000"/>
              </a:buClr>
              <a:buFont typeface="Wingdings" panose="05000000000000000000" pitchFamily="2" charset="2"/>
              <a:buChar char="ü"/>
              <a:defRPr/>
            </a:pPr>
            <a:r>
              <a:rPr kumimoji="1" lang="zh-CN" altLang="en-US" sz="2400" kern="0" dirty="0">
                <a:latin typeface="微软雅黑" panose="020B0503020204020204" pitchFamily="34" charset="-122"/>
                <a:ea typeface="微软雅黑" panose="020B0503020204020204" pitchFamily="34" charset="-122"/>
              </a:rPr>
              <a:t>硬件同时执行多条指令</a:t>
            </a:r>
            <a:endParaRPr kumimoji="1" lang="en-US" altLang="zh-CN" sz="2400" kern="0" dirty="0">
              <a:latin typeface="微软雅黑" panose="020B0503020204020204" pitchFamily="34" charset="-122"/>
              <a:ea typeface="微软雅黑" panose="020B0503020204020204" pitchFamily="34" charset="-122"/>
            </a:endParaRPr>
          </a:p>
          <a:p>
            <a:pPr marL="1257300" lvl="2" indent="-342900">
              <a:lnSpc>
                <a:spcPct val="150000"/>
              </a:lnSpc>
              <a:spcBef>
                <a:spcPct val="20000"/>
              </a:spcBef>
              <a:buClr>
                <a:srgbClr val="FF0000"/>
              </a:buClr>
              <a:buFont typeface="Wingdings" panose="05000000000000000000" pitchFamily="2" charset="2"/>
              <a:buChar char="ü"/>
              <a:defRPr/>
            </a:pPr>
            <a:r>
              <a:rPr kumimoji="1" lang="zh-CN" altLang="en-US" sz="2400" kern="0" dirty="0">
                <a:latin typeface="微软雅黑" panose="020B0503020204020204" pitchFamily="34" charset="-122"/>
                <a:ea typeface="微软雅黑" panose="020B0503020204020204" pitchFamily="34" charset="-122"/>
              </a:rPr>
              <a:t>硬件细节对程序员均是</a:t>
            </a:r>
            <a:r>
              <a:rPr kumimoji="1" lang="zh-CN" altLang="en-US" sz="2400" kern="0" dirty="0">
                <a:solidFill>
                  <a:srgbClr val="FF0066"/>
                </a:solidFill>
                <a:latin typeface="微软雅黑" panose="020B0503020204020204" pitchFamily="34" charset="-122"/>
                <a:ea typeface="微软雅黑" panose="020B0503020204020204" pitchFamily="34" charset="-122"/>
              </a:rPr>
              <a:t>透明</a:t>
            </a:r>
            <a:r>
              <a:rPr kumimoji="1" lang="zh-CN" altLang="en-US" sz="2400" kern="0" dirty="0">
                <a:latin typeface="微软雅黑" panose="020B0503020204020204" pitchFamily="34" charset="-122"/>
                <a:ea typeface="微软雅黑" panose="020B0503020204020204" pitchFamily="34" charset="-122"/>
              </a:rPr>
              <a:t>的</a:t>
            </a:r>
            <a:endParaRPr kumimoji="1" lang="en-US" altLang="zh-CN" sz="2400" kern="0" dirty="0">
              <a:latin typeface="微软雅黑" panose="020B0503020204020204" pitchFamily="34" charset="-122"/>
              <a:ea typeface="微软雅黑" panose="020B0503020204020204" pitchFamily="34" charset="-122"/>
            </a:endParaRPr>
          </a:p>
          <a:p>
            <a:pPr marL="914400" lvl="1" indent="-457200">
              <a:lnSpc>
                <a:spcPct val="150000"/>
              </a:lnSpc>
              <a:spcBef>
                <a:spcPct val="20000"/>
              </a:spcBef>
              <a:buClr>
                <a:srgbClr val="FF0000"/>
              </a:buClr>
              <a:buFont typeface="Wingdings" panose="05000000000000000000" pitchFamily="2" charset="2"/>
              <a:buChar char="Ø"/>
              <a:defRPr/>
            </a:pPr>
            <a:r>
              <a:rPr kumimoji="1" lang="zh-CN" altLang="en-US" sz="2800" kern="0" dirty="0">
                <a:latin typeface="微软雅黑" panose="020B0503020204020204" pitchFamily="34" charset="-122"/>
                <a:ea typeface="微软雅黑" panose="020B0503020204020204" pitchFamily="34" charset="-122"/>
              </a:rPr>
              <a:t>编程难度大幅增加（核越多，难度越大）</a:t>
            </a:r>
            <a:endParaRPr kumimoji="1" lang="en-US" altLang="zh-CN" sz="2800" kern="0" dirty="0">
              <a:latin typeface="微软雅黑" panose="020B0503020204020204" pitchFamily="34" charset="-122"/>
              <a:ea typeface="微软雅黑" panose="020B0503020204020204" pitchFamily="34" charset="-122"/>
            </a:endParaRPr>
          </a:p>
          <a:p>
            <a:pPr marL="1257300" lvl="2" indent="-342900">
              <a:lnSpc>
                <a:spcPct val="150000"/>
              </a:lnSpc>
              <a:spcBef>
                <a:spcPct val="20000"/>
              </a:spcBef>
              <a:buClr>
                <a:srgbClr val="FF0000"/>
              </a:buClr>
              <a:buFont typeface="Wingdings" panose="05000000000000000000" pitchFamily="2" charset="2"/>
              <a:buChar char="ü"/>
              <a:defRPr/>
            </a:pPr>
            <a:r>
              <a:rPr kumimoji="1" lang="zh-CN" altLang="en-US" sz="2400" kern="0" dirty="0">
                <a:latin typeface="微软雅黑" panose="020B0503020204020204" pitchFamily="34" charset="-122"/>
                <a:ea typeface="微软雅黑" panose="020B0503020204020204" pitchFamily="34" charset="-122"/>
              </a:rPr>
              <a:t>编程以提高性能为目的，而不是只针对功能</a:t>
            </a:r>
            <a:endParaRPr kumimoji="1" lang="en-US" altLang="zh-CN" sz="2400" kern="0" dirty="0">
              <a:latin typeface="微软雅黑" panose="020B0503020204020204" pitchFamily="34" charset="-122"/>
              <a:ea typeface="微软雅黑" panose="020B0503020204020204" pitchFamily="34" charset="-122"/>
            </a:endParaRPr>
          </a:p>
          <a:p>
            <a:pPr marL="1257300" lvl="2" indent="-342900">
              <a:lnSpc>
                <a:spcPct val="150000"/>
              </a:lnSpc>
              <a:spcBef>
                <a:spcPct val="20000"/>
              </a:spcBef>
              <a:buClr>
                <a:srgbClr val="FF0000"/>
              </a:buClr>
              <a:buFont typeface="Wingdings" panose="05000000000000000000" pitchFamily="2" charset="2"/>
              <a:buChar char="ü"/>
              <a:defRPr/>
            </a:pPr>
            <a:r>
              <a:rPr kumimoji="1" lang="zh-CN" altLang="en-US" sz="2400" kern="0" dirty="0">
                <a:latin typeface="微软雅黑" panose="020B0503020204020204" pitchFamily="34" charset="-122"/>
                <a:ea typeface="微软雅黑" panose="020B0503020204020204" pitchFamily="34" charset="-122"/>
              </a:rPr>
              <a:t>负载平衡</a:t>
            </a:r>
            <a:endParaRPr kumimoji="1" lang="en-US" altLang="zh-CN" sz="2400" kern="0" dirty="0">
              <a:latin typeface="微软雅黑" panose="020B0503020204020204" pitchFamily="34" charset="-122"/>
              <a:ea typeface="微软雅黑" panose="020B0503020204020204" pitchFamily="34" charset="-122"/>
            </a:endParaRPr>
          </a:p>
          <a:p>
            <a:pPr marL="1257300" lvl="2" indent="-342900">
              <a:lnSpc>
                <a:spcPct val="150000"/>
              </a:lnSpc>
              <a:spcBef>
                <a:spcPct val="20000"/>
              </a:spcBef>
              <a:buClr>
                <a:srgbClr val="FF0000"/>
              </a:buClr>
              <a:buFont typeface="Wingdings" panose="05000000000000000000" pitchFamily="2" charset="2"/>
              <a:buChar char="ü"/>
              <a:defRPr/>
            </a:pPr>
            <a:r>
              <a:rPr kumimoji="1" lang="zh-CN" altLang="en-US" sz="2400" kern="0" dirty="0">
                <a:latin typeface="微软雅黑" panose="020B0503020204020204" pitchFamily="34" charset="-122"/>
                <a:ea typeface="微软雅黑" panose="020B0503020204020204" pitchFamily="34" charset="-122"/>
              </a:rPr>
              <a:t>优化通讯和同步的开销</a:t>
            </a:r>
          </a:p>
        </p:txBody>
      </p:sp>
    </p:spTree>
    <p:extLst>
      <p:ext uri="{BB962C8B-B14F-4D97-AF65-F5344CB8AC3E}">
        <p14:creationId xmlns:p14="http://schemas.microsoft.com/office/powerpoint/2010/main" val="281779726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2" name="文本框 1">
            <a:extLst>
              <a:ext uri="{FF2B5EF4-FFF2-40B4-BE49-F238E27FC236}">
                <a16:creationId xmlns:a16="http://schemas.microsoft.com/office/drawing/2014/main" id="{2E63137F-1545-4A23-8985-F45AD0E643AA}"/>
              </a:ext>
            </a:extLst>
          </p:cNvPr>
          <p:cNvSpPr txBox="1"/>
          <p:nvPr/>
        </p:nvSpPr>
        <p:spPr>
          <a:xfrm>
            <a:off x="904459" y="1287946"/>
            <a:ext cx="8941157" cy="3093732"/>
          </a:xfrm>
          <a:prstGeom prst="rect">
            <a:avLst/>
          </a:prstGeom>
          <a:noFill/>
        </p:spPr>
        <p:txBody>
          <a:bodyPr wrap="square" rtlCol="0">
            <a:spAutoFit/>
          </a:bodyPr>
          <a:lstStyle/>
          <a:p>
            <a:pPr marL="457200" indent="-457200">
              <a:lnSpc>
                <a:spcPts val="8200"/>
              </a:lnSpc>
              <a:buClr>
                <a:srgbClr val="0055D2"/>
              </a:buClr>
              <a:buFont typeface="Wingdings" panose="05000000000000000000" pitchFamily="2" charset="2"/>
              <a:buChar char="p"/>
            </a:pPr>
            <a:r>
              <a:rPr lang="zh-CN" altLang="en-US" sz="3200" dirty="0">
                <a:solidFill>
                  <a:schemeClr val="bg1">
                    <a:lumMod val="75000"/>
                  </a:schemeClr>
                </a:solidFill>
              </a:rPr>
              <a:t>性能分析和度量</a:t>
            </a:r>
            <a:endParaRPr lang="en-US" altLang="zh-CN" sz="3200" dirty="0">
              <a:solidFill>
                <a:schemeClr val="bg1">
                  <a:lumMod val="75000"/>
                </a:schemeClr>
              </a:solidFill>
            </a:endParaRPr>
          </a:p>
          <a:p>
            <a:pPr marL="457200" indent="-457200">
              <a:lnSpc>
                <a:spcPts val="8200"/>
              </a:lnSpc>
              <a:buClr>
                <a:srgbClr val="0055D2"/>
              </a:buClr>
              <a:buFont typeface="Wingdings" panose="05000000000000000000" pitchFamily="2" charset="2"/>
              <a:buChar char="p"/>
            </a:pPr>
            <a:r>
              <a:rPr lang="zh-CN" altLang="en-US" sz="3200" dirty="0">
                <a:solidFill>
                  <a:schemeClr val="bg1">
                    <a:lumMod val="75000"/>
                  </a:schemeClr>
                </a:solidFill>
              </a:rPr>
              <a:t>功耗墙</a:t>
            </a:r>
            <a:endParaRPr lang="en-US" altLang="zh-CN" sz="3200" dirty="0">
              <a:solidFill>
                <a:schemeClr val="bg1">
                  <a:lumMod val="75000"/>
                </a:schemeClr>
              </a:solidFill>
            </a:endParaRPr>
          </a:p>
          <a:p>
            <a:pPr marL="457200" indent="-457200">
              <a:lnSpc>
                <a:spcPts val="8200"/>
              </a:lnSpc>
              <a:buClr>
                <a:srgbClr val="0055D2"/>
              </a:buClr>
              <a:buFont typeface="Wingdings" panose="05000000000000000000" pitchFamily="2" charset="2"/>
              <a:buChar char="p"/>
            </a:pPr>
            <a:r>
              <a:rPr lang="zh-CN" altLang="en-US" sz="3200" dirty="0"/>
              <a:t>度量工具和基准测试程序</a:t>
            </a:r>
            <a:endParaRPr lang="en-US" altLang="zh-CN" sz="3200" dirty="0"/>
          </a:p>
        </p:txBody>
      </p:sp>
      <p:grpSp>
        <p:nvGrpSpPr>
          <p:cNvPr id="7" name="组合 6">
            <a:extLst>
              <a:ext uri="{FF2B5EF4-FFF2-40B4-BE49-F238E27FC236}">
                <a16:creationId xmlns:a16="http://schemas.microsoft.com/office/drawing/2014/main" id="{2D0F3112-C86A-4D21-BCC7-E28BAC33C513}"/>
              </a:ext>
            </a:extLst>
          </p:cNvPr>
          <p:cNvGrpSpPr/>
          <p:nvPr/>
        </p:nvGrpSpPr>
        <p:grpSpPr>
          <a:xfrm>
            <a:off x="908365" y="278225"/>
            <a:ext cx="4779915" cy="830997"/>
            <a:chOff x="908363" y="278221"/>
            <a:chExt cx="4779915" cy="830996"/>
          </a:xfrm>
        </p:grpSpPr>
        <p:sp>
          <p:nvSpPr>
            <p:cNvPr id="8" name="矩形 7">
              <a:extLst>
                <a:ext uri="{FF2B5EF4-FFF2-40B4-BE49-F238E27FC236}">
                  <a16:creationId xmlns:a16="http://schemas.microsoft.com/office/drawing/2014/main" id="{B453B1E6-C052-4DAD-9273-6E577947F1F2}"/>
                </a:ext>
              </a:extLst>
            </p:cNvPr>
            <p:cNvSpPr/>
            <p:nvPr/>
          </p:nvSpPr>
          <p:spPr>
            <a:xfrm>
              <a:off x="908363" y="801440"/>
              <a:ext cx="4779915"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Chapter 1: Computer Quantitative Analysis </a:t>
              </a:r>
            </a:p>
          </p:txBody>
        </p:sp>
        <p:sp>
          <p:nvSpPr>
            <p:cNvPr id="9" name="矩形 8">
              <a:extLst>
                <a:ext uri="{FF2B5EF4-FFF2-40B4-BE49-F238E27FC236}">
                  <a16:creationId xmlns:a16="http://schemas.microsoft.com/office/drawing/2014/main" id="{586934C4-84A2-4368-A47B-BFDB2A9231E6}"/>
                </a:ext>
              </a:extLst>
            </p:cNvPr>
            <p:cNvSpPr/>
            <p:nvPr/>
          </p:nvSpPr>
          <p:spPr>
            <a:xfrm>
              <a:off x="1197484" y="278221"/>
              <a:ext cx="4347472"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第一章：计算机量化分析</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Tree>
    <p:extLst>
      <p:ext uri="{BB962C8B-B14F-4D97-AF65-F5344CB8AC3E}">
        <p14:creationId xmlns:p14="http://schemas.microsoft.com/office/powerpoint/2010/main" val="2357980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2559217" cy="730198"/>
            <a:chOff x="635243" y="278221"/>
            <a:chExt cx="2559217" cy="730197"/>
          </a:xfrm>
        </p:grpSpPr>
        <p:sp>
          <p:nvSpPr>
            <p:cNvPr id="21" name="矩形 20">
              <a:extLst>
                <a:ext uri="{FF2B5EF4-FFF2-40B4-BE49-F238E27FC236}">
                  <a16:creationId xmlns:a16="http://schemas.microsoft.com/office/drawing/2014/main" id="{8297BC28-DD3C-44C3-A8BA-1F5DFEE9D689}"/>
                </a:ext>
              </a:extLst>
            </p:cNvPr>
            <p:cNvSpPr/>
            <p:nvPr/>
          </p:nvSpPr>
          <p:spPr>
            <a:xfrm>
              <a:off x="635243" y="700640"/>
              <a:ext cx="2559217" cy="307778"/>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Measure Tools</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169841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度量工具</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7" name="矩形 6">
            <a:extLst>
              <a:ext uri="{FF2B5EF4-FFF2-40B4-BE49-F238E27FC236}">
                <a16:creationId xmlns:a16="http://schemas.microsoft.com/office/drawing/2014/main" id="{547C02E2-E013-47EF-8717-D7DDC5A4C70C}"/>
              </a:ext>
            </a:extLst>
          </p:cNvPr>
          <p:cNvSpPr/>
          <p:nvPr/>
        </p:nvSpPr>
        <p:spPr>
          <a:xfrm>
            <a:off x="1056904" y="1280690"/>
            <a:ext cx="10070275" cy="5057603"/>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硬件实现</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solidFill>
                  <a:srgbClr val="0066FF"/>
                </a:solidFill>
                <a:latin typeface="微软雅黑" panose="020B0503020204020204" pitchFamily="34" charset="-122"/>
                <a:ea typeface="微软雅黑" panose="020B0503020204020204" pitchFamily="34" charset="-122"/>
              </a:rPr>
              <a:t>模拟和仿真</a:t>
            </a:r>
            <a:endParaRPr kumimoji="1" lang="en-US" altLang="zh-CN" sz="2800" kern="0" dirty="0">
              <a:solidFill>
                <a:srgbClr val="0066FF"/>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endParaRPr kumimoji="1" lang="en-US" altLang="zh-CN" sz="2800" kern="0" dirty="0">
              <a:solidFill>
                <a:srgbClr val="0066FF"/>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分析模型和排队论</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基本理论模型（例如，阿姆达尔定律）</a:t>
            </a:r>
            <a:endParaRPr kumimoji="1" lang="en-US" altLang="zh-CN"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61703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4531276" cy="730197"/>
            <a:chOff x="635243" y="278221"/>
            <a:chExt cx="4531276" cy="730196"/>
          </a:xfrm>
        </p:grpSpPr>
        <p:sp>
          <p:nvSpPr>
            <p:cNvPr id="21" name="矩形 20">
              <a:extLst>
                <a:ext uri="{FF2B5EF4-FFF2-40B4-BE49-F238E27FC236}">
                  <a16:creationId xmlns:a16="http://schemas.microsoft.com/office/drawing/2014/main" id="{8297BC28-DD3C-44C3-A8BA-1F5DFEE9D689}"/>
                </a:ext>
              </a:extLst>
            </p:cNvPr>
            <p:cNvSpPr/>
            <p:nvPr/>
          </p:nvSpPr>
          <p:spPr>
            <a:xfrm>
              <a:off x="635243" y="700640"/>
              <a:ext cx="4233638"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Computer Architecture Simulator</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3969035"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计算机体系结构仿真器</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7" name="矩形 6">
            <a:extLst>
              <a:ext uri="{FF2B5EF4-FFF2-40B4-BE49-F238E27FC236}">
                <a16:creationId xmlns:a16="http://schemas.microsoft.com/office/drawing/2014/main" id="{547C02E2-E013-47EF-8717-D7DDC5A4C70C}"/>
              </a:ext>
            </a:extLst>
          </p:cNvPr>
          <p:cNvSpPr/>
          <p:nvPr/>
        </p:nvSpPr>
        <p:spPr>
          <a:xfrm>
            <a:off x="1056904" y="1280690"/>
            <a:ext cx="10070275" cy="5025350"/>
          </a:xfrm>
          <a:prstGeom prst="rect">
            <a:avLst/>
          </a:prstGeom>
          <a:ln>
            <a:solidFill>
              <a:schemeClr val="accent1"/>
            </a:solidFill>
          </a:ln>
        </p:spPr>
        <p:txBody>
          <a:bodyPr wrap="square" lIns="72000" rIns="72000">
            <a:spAutoFit/>
          </a:bodyPr>
          <a:lstStyle/>
          <a:p>
            <a:pPr marL="457200" indent="-457200" algn="just">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微结构仿真器 </a:t>
            </a:r>
            <a:r>
              <a:rPr kumimoji="1" lang="en-US" altLang="zh-CN" sz="2800" kern="0" dirty="0">
                <a:latin typeface="微软雅黑" panose="020B0503020204020204" pitchFamily="34" charset="-122"/>
                <a:ea typeface="微软雅黑" panose="020B0503020204020204" pitchFamily="34" charset="-122"/>
              </a:rPr>
              <a:t>vs. </a:t>
            </a:r>
            <a:r>
              <a:rPr kumimoji="1" lang="zh-CN" altLang="en-US" sz="2800" kern="0" dirty="0">
                <a:latin typeface="微软雅黑" panose="020B0503020204020204" pitchFamily="34" charset="-122"/>
                <a:ea typeface="微软雅黑" panose="020B0503020204020204" pitchFamily="34" charset="-122"/>
              </a:rPr>
              <a:t>全系统仿真器</a:t>
            </a:r>
            <a:endParaRPr kumimoji="1" lang="en-US" altLang="zh-CN" sz="2800" kern="0" dirty="0">
              <a:latin typeface="微软雅黑" panose="020B0503020204020204" pitchFamily="34" charset="-122"/>
              <a:ea typeface="微软雅黑" panose="020B0503020204020204" pitchFamily="34" charset="-122"/>
            </a:endParaRPr>
          </a:p>
          <a:p>
            <a:pPr marL="800100" lvl="1" indent="-342900" algn="just">
              <a:lnSpc>
                <a:spcPct val="150000"/>
              </a:lnSpc>
              <a:spcBef>
                <a:spcPct val="20000"/>
              </a:spcBef>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微结构仿真器只针对</a:t>
            </a:r>
            <a:r>
              <a:rPr kumimoji="1" lang="zh-CN" altLang="en-US" sz="2400" kern="0" dirty="0">
                <a:solidFill>
                  <a:srgbClr val="0066FF"/>
                </a:solidFill>
                <a:latin typeface="微软雅黑" panose="020B0503020204020204" pitchFamily="34" charset="-122"/>
                <a:ea typeface="微软雅黑" panose="020B0503020204020204" pitchFamily="34" charset="-122"/>
              </a:rPr>
              <a:t>处理器</a:t>
            </a:r>
            <a:r>
              <a:rPr kumimoji="1" lang="zh-CN" altLang="en-US" sz="2400" kern="0" dirty="0">
                <a:latin typeface="微软雅黑" panose="020B0503020204020204" pitchFamily="34" charset="-122"/>
                <a:ea typeface="微软雅黑" panose="020B0503020204020204" pitchFamily="34" charset="-122"/>
              </a:rPr>
              <a:t>进行建模，只运行普通应用程序</a:t>
            </a:r>
            <a:endParaRPr kumimoji="1" lang="en-US" altLang="zh-CN" sz="2400" kern="0" dirty="0">
              <a:latin typeface="微软雅黑" panose="020B0503020204020204" pitchFamily="34" charset="-122"/>
              <a:ea typeface="微软雅黑" panose="020B0503020204020204" pitchFamily="34" charset="-122"/>
            </a:endParaRPr>
          </a:p>
          <a:p>
            <a:pPr marL="800100" lvl="1" indent="-342900" algn="just">
              <a:lnSpc>
                <a:spcPct val="150000"/>
              </a:lnSpc>
              <a:spcBef>
                <a:spcPct val="20000"/>
              </a:spcBef>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全系统仿真器对</a:t>
            </a:r>
            <a:r>
              <a:rPr kumimoji="1" lang="zh-CN" altLang="en-US" sz="2400" kern="0" dirty="0">
                <a:solidFill>
                  <a:srgbClr val="0066FF"/>
                </a:solidFill>
                <a:latin typeface="微软雅黑" panose="020B0503020204020204" pitchFamily="34" charset="-122"/>
                <a:ea typeface="微软雅黑" panose="020B0503020204020204" pitchFamily="34" charset="-122"/>
              </a:rPr>
              <a:t>整个计算机系统</a:t>
            </a:r>
            <a:r>
              <a:rPr kumimoji="1" lang="zh-CN" altLang="en-US" sz="2400" kern="0" dirty="0">
                <a:latin typeface="微软雅黑" panose="020B0503020204020204" pitchFamily="34" charset="-122"/>
                <a:ea typeface="微软雅黑" panose="020B0503020204020204" pitchFamily="34" charset="-122"/>
              </a:rPr>
              <a:t>进行建模，能够运行设备驱动和操作系统，不只是普通应用程序</a:t>
            </a:r>
            <a:endParaRPr kumimoji="1" lang="en-US" altLang="zh-CN" sz="2400" kern="0" dirty="0">
              <a:latin typeface="微软雅黑" panose="020B0503020204020204" pitchFamily="34" charset="-122"/>
              <a:ea typeface="微软雅黑" panose="020B0503020204020204" pitchFamily="34" charset="-122"/>
            </a:endParaRPr>
          </a:p>
          <a:p>
            <a:pPr marL="800100" lvl="1" indent="-342900" algn="just">
              <a:lnSpc>
                <a:spcPct val="150000"/>
              </a:lnSpc>
              <a:spcBef>
                <a:spcPct val="20000"/>
              </a:spcBef>
              <a:buClr>
                <a:srgbClr val="FF0000"/>
              </a:buClr>
              <a:buFont typeface="Wingdings" panose="05000000000000000000" pitchFamily="2" charset="2"/>
              <a:buChar char="Ø"/>
              <a:defRPr/>
            </a:pPr>
            <a:endParaRPr kumimoji="1" lang="en-US" altLang="zh-CN" sz="2400" kern="0" dirty="0">
              <a:latin typeface="微软雅黑" panose="020B0503020204020204" pitchFamily="34" charset="-122"/>
              <a:ea typeface="微软雅黑" panose="020B0503020204020204" pitchFamily="34" charset="-122"/>
            </a:endParaRPr>
          </a:p>
          <a:p>
            <a:pPr marL="457200" indent="-457200" algn="just">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功能仿真器 </a:t>
            </a:r>
            <a:r>
              <a:rPr kumimoji="1" lang="en-US" altLang="zh-CN" sz="2800" kern="0" dirty="0">
                <a:latin typeface="微软雅黑" panose="020B0503020204020204" pitchFamily="34" charset="-122"/>
                <a:ea typeface="微软雅黑" panose="020B0503020204020204" pitchFamily="34" charset="-122"/>
              </a:rPr>
              <a:t>vs. </a:t>
            </a:r>
            <a:r>
              <a:rPr kumimoji="1" lang="zh-CN" altLang="en-US" sz="2800" kern="0" dirty="0">
                <a:latin typeface="微软雅黑" panose="020B0503020204020204" pitchFamily="34" charset="-122"/>
                <a:ea typeface="微软雅黑" panose="020B0503020204020204" pitchFamily="34" charset="-122"/>
              </a:rPr>
              <a:t>时序（性能）仿真器</a:t>
            </a:r>
            <a:endParaRPr kumimoji="1" lang="en-US" altLang="zh-CN" sz="2800" kern="0" dirty="0">
              <a:latin typeface="微软雅黑" panose="020B0503020204020204" pitchFamily="34" charset="-122"/>
              <a:ea typeface="微软雅黑" panose="020B0503020204020204" pitchFamily="34" charset="-122"/>
            </a:endParaRPr>
          </a:p>
          <a:p>
            <a:pPr marL="800100" lvl="1" indent="-342900" algn="just">
              <a:lnSpc>
                <a:spcPct val="150000"/>
              </a:lnSpc>
              <a:spcBef>
                <a:spcPct val="20000"/>
              </a:spcBef>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功能仿真器主要实现建模系统的功能，而时序仿真器除了功能外，还需报告系统的</a:t>
            </a:r>
            <a:r>
              <a:rPr kumimoji="1" lang="zh-CN" altLang="en-US" sz="2400" kern="0" dirty="0">
                <a:solidFill>
                  <a:srgbClr val="0066FF"/>
                </a:solidFill>
                <a:latin typeface="微软雅黑" panose="020B0503020204020204" pitchFamily="34" charset="-122"/>
                <a:ea typeface="微软雅黑" panose="020B0503020204020204" pitchFamily="34" charset="-122"/>
              </a:rPr>
              <a:t>性能指标</a:t>
            </a:r>
            <a:r>
              <a:rPr kumimoji="1" lang="zh-CN" altLang="en-US" sz="2400" kern="0" dirty="0">
                <a:latin typeface="微软雅黑" panose="020B0503020204020204" pitchFamily="34" charset="-122"/>
                <a:ea typeface="微软雅黑" panose="020B0503020204020204" pitchFamily="34" charset="-122"/>
              </a:rPr>
              <a:t>。</a:t>
            </a:r>
            <a:endParaRPr kumimoji="1" lang="en-US" altLang="zh-CN"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719718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4531276" cy="730197"/>
            <a:chOff x="635243" y="278221"/>
            <a:chExt cx="4531276" cy="730196"/>
          </a:xfrm>
        </p:grpSpPr>
        <p:sp>
          <p:nvSpPr>
            <p:cNvPr id="21" name="矩形 20">
              <a:extLst>
                <a:ext uri="{FF2B5EF4-FFF2-40B4-BE49-F238E27FC236}">
                  <a16:creationId xmlns:a16="http://schemas.microsoft.com/office/drawing/2014/main" id="{8297BC28-DD3C-44C3-A8BA-1F5DFEE9D689}"/>
                </a:ext>
              </a:extLst>
            </p:cNvPr>
            <p:cNvSpPr/>
            <p:nvPr/>
          </p:nvSpPr>
          <p:spPr>
            <a:xfrm>
              <a:off x="635243" y="700640"/>
              <a:ext cx="4233638"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Computer Architecture Simulator</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3969035"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计算机体系结构仿真器</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7" name="矩形 6">
            <a:extLst>
              <a:ext uri="{FF2B5EF4-FFF2-40B4-BE49-F238E27FC236}">
                <a16:creationId xmlns:a16="http://schemas.microsoft.com/office/drawing/2014/main" id="{547C02E2-E013-47EF-8717-D7DDC5A4C70C}"/>
              </a:ext>
            </a:extLst>
          </p:cNvPr>
          <p:cNvSpPr/>
          <p:nvPr/>
        </p:nvSpPr>
        <p:spPr>
          <a:xfrm>
            <a:off x="593768" y="1280690"/>
            <a:ext cx="10996550" cy="4120487"/>
          </a:xfrm>
          <a:prstGeom prst="rect">
            <a:avLst/>
          </a:prstGeom>
          <a:ln>
            <a:solidFill>
              <a:schemeClr val="accent1"/>
            </a:solidFill>
          </a:ln>
        </p:spPr>
        <p:txBody>
          <a:bodyPr wrap="square" lIns="72000" rIns="72000">
            <a:spAutoFit/>
          </a:bodyPr>
          <a:lstStyle/>
          <a:p>
            <a:pPr marL="457200" indent="-457200" algn="just">
              <a:lnSpc>
                <a:spcPct val="150000"/>
              </a:lnSpc>
              <a:spcBef>
                <a:spcPts val="1200"/>
              </a:spcBef>
              <a:spcAft>
                <a:spcPts val="1200"/>
              </a:spcAft>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踪迹驱动（</a:t>
            </a:r>
            <a:r>
              <a:rPr kumimoji="1" lang="en-US" altLang="zh-CN" sz="2800" kern="0" dirty="0">
                <a:latin typeface="微软雅黑" panose="020B0503020204020204" pitchFamily="34" charset="-122"/>
                <a:ea typeface="微软雅黑" panose="020B0503020204020204" pitchFamily="34" charset="-122"/>
              </a:rPr>
              <a:t>trace-driven</a:t>
            </a:r>
            <a:r>
              <a:rPr kumimoji="1" lang="zh-CN" altLang="en-US" sz="2800" kern="0" dirty="0">
                <a:latin typeface="微软雅黑" panose="020B0503020204020204" pitchFamily="34" charset="-122"/>
                <a:ea typeface="微软雅黑" panose="020B0503020204020204" pitchFamily="34" charset="-122"/>
              </a:rPr>
              <a:t>）</a:t>
            </a:r>
            <a:r>
              <a:rPr kumimoji="1" lang="en-US" altLang="zh-CN" sz="2800" kern="0" dirty="0">
                <a:latin typeface="微软雅黑" panose="020B0503020204020204" pitchFamily="34" charset="-122"/>
                <a:ea typeface="微软雅黑" panose="020B0503020204020204" pitchFamily="34" charset="-122"/>
              </a:rPr>
              <a:t>vs.</a:t>
            </a:r>
            <a:r>
              <a:rPr kumimoji="1" lang="zh-CN" altLang="en-US" sz="2800" kern="0" dirty="0">
                <a:latin typeface="微软雅黑" panose="020B0503020204020204" pitchFamily="34" charset="-122"/>
                <a:ea typeface="微软雅黑" panose="020B0503020204020204" pitchFamily="34" charset="-122"/>
              </a:rPr>
              <a:t> 执行驱动（</a:t>
            </a:r>
            <a:r>
              <a:rPr kumimoji="1" lang="en-US" altLang="zh-CN" sz="2800" kern="0" dirty="0">
                <a:latin typeface="微软雅黑" panose="020B0503020204020204" pitchFamily="34" charset="-122"/>
                <a:ea typeface="微软雅黑" panose="020B0503020204020204" pitchFamily="34" charset="-122"/>
              </a:rPr>
              <a:t>execution-driven</a:t>
            </a:r>
            <a:r>
              <a:rPr kumimoji="1" lang="zh-CN" altLang="en-US" sz="2800" kern="0" dirty="0">
                <a:latin typeface="微软雅黑" panose="020B0503020204020204" pitchFamily="34" charset="-122"/>
                <a:ea typeface="微软雅黑" panose="020B0503020204020204" pitchFamily="34" charset="-122"/>
              </a:rPr>
              <a:t>）</a:t>
            </a:r>
            <a:endParaRPr kumimoji="1" lang="en-US" altLang="zh-CN" sz="2800" kern="0" dirty="0">
              <a:latin typeface="微软雅黑" panose="020B0503020204020204" pitchFamily="34" charset="-122"/>
              <a:ea typeface="微软雅黑" panose="020B0503020204020204" pitchFamily="34" charset="-122"/>
            </a:endParaRPr>
          </a:p>
          <a:p>
            <a:pPr marL="914400" lvl="1" indent="-457200" algn="just">
              <a:lnSpc>
                <a:spcPct val="150000"/>
              </a:lnSpc>
              <a:spcBef>
                <a:spcPts val="1200"/>
              </a:spcBef>
              <a:spcAft>
                <a:spcPts val="1200"/>
              </a:spcAft>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前者从文件中读入踪迹流（例如访存流、分支流、指令流等）</a:t>
            </a:r>
            <a:endParaRPr kumimoji="1" lang="en-US" altLang="zh-CN" sz="2400" kern="0" dirty="0">
              <a:latin typeface="微软雅黑" panose="020B0503020204020204" pitchFamily="34" charset="-122"/>
              <a:ea typeface="微软雅黑" panose="020B0503020204020204" pitchFamily="34" charset="-122"/>
            </a:endParaRPr>
          </a:p>
          <a:p>
            <a:pPr marL="914400" lvl="1" indent="-457200" algn="just">
              <a:lnSpc>
                <a:spcPct val="150000"/>
              </a:lnSpc>
              <a:spcBef>
                <a:spcPts val="1200"/>
              </a:spcBef>
              <a:spcAft>
                <a:spcPts val="1200"/>
              </a:spcAft>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后者则读入一个完整程序，并仿真机器指令的执行流程</a:t>
            </a:r>
            <a:endParaRPr kumimoji="1" lang="en-US" altLang="zh-CN" sz="2400" kern="0" dirty="0">
              <a:latin typeface="微软雅黑" panose="020B0503020204020204" pitchFamily="34" charset="-122"/>
              <a:ea typeface="微软雅黑" panose="020B0503020204020204" pitchFamily="34" charset="-122"/>
            </a:endParaRPr>
          </a:p>
          <a:p>
            <a:pPr marL="914400" lvl="1" indent="-457200" algn="just">
              <a:lnSpc>
                <a:spcPct val="150000"/>
              </a:lnSpc>
              <a:spcBef>
                <a:spcPts val="1200"/>
              </a:spcBef>
              <a:spcAft>
                <a:spcPts val="1200"/>
              </a:spcAft>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前者仿真速度快，但不准确，需要大量存储空间，常用于仿真存储子系统</a:t>
            </a:r>
            <a:endParaRPr kumimoji="1" lang="en-US" altLang="zh-CN" sz="2400" kern="0" dirty="0">
              <a:latin typeface="微软雅黑" panose="020B0503020204020204" pitchFamily="34" charset="-122"/>
              <a:ea typeface="微软雅黑" panose="020B0503020204020204" pitchFamily="34" charset="-122"/>
            </a:endParaRPr>
          </a:p>
          <a:p>
            <a:pPr marL="914400" lvl="1" indent="-457200" algn="just">
              <a:lnSpc>
                <a:spcPct val="150000"/>
              </a:lnSpc>
              <a:spcBef>
                <a:spcPts val="1200"/>
              </a:spcBef>
              <a:spcAft>
                <a:spcPts val="1200"/>
              </a:spcAft>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后者仿真准确，所需存储空间少，但仿真速度慢，常用于仿真微结构</a:t>
            </a:r>
            <a:endParaRPr kumimoji="1" lang="en-US" altLang="zh-CN"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631121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blinds(horizontal)">
                                      <p:cBhvr>
                                        <p:cTn id="2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774402" cy="730197"/>
            <a:chOff x="635243" y="278221"/>
            <a:chExt cx="3774402" cy="730196"/>
          </a:xfrm>
        </p:grpSpPr>
        <p:sp>
          <p:nvSpPr>
            <p:cNvPr id="21" name="矩形 20">
              <a:extLst>
                <a:ext uri="{FF2B5EF4-FFF2-40B4-BE49-F238E27FC236}">
                  <a16:creationId xmlns:a16="http://schemas.microsoft.com/office/drawing/2014/main" id="{8297BC28-DD3C-44C3-A8BA-1F5DFEE9D689}"/>
                </a:ext>
              </a:extLst>
            </p:cNvPr>
            <p:cNvSpPr/>
            <p:nvPr/>
          </p:nvSpPr>
          <p:spPr>
            <a:xfrm>
              <a:off x="635243" y="700640"/>
              <a:ext cx="3212160"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Benchmark Definition</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3212161"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基准测试程序定义</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7" name="矩形 6">
            <a:extLst>
              <a:ext uri="{FF2B5EF4-FFF2-40B4-BE49-F238E27FC236}">
                <a16:creationId xmlns:a16="http://schemas.microsoft.com/office/drawing/2014/main" id="{547C02E2-E013-47EF-8717-D7DDC5A4C70C}"/>
              </a:ext>
            </a:extLst>
          </p:cNvPr>
          <p:cNvSpPr/>
          <p:nvPr/>
        </p:nvSpPr>
        <p:spPr>
          <a:xfrm>
            <a:off x="1056904" y="1280690"/>
            <a:ext cx="10070275" cy="5277727"/>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一组专门用于评估计算机设计及编译器性能的典型应用程序。</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en-US" altLang="zh-CN" sz="2800" kern="0" dirty="0">
                <a:latin typeface="微软雅黑" panose="020B0503020204020204" pitchFamily="34" charset="-122"/>
                <a:ea typeface="微软雅黑" panose="020B0503020204020204" pitchFamily="34" charset="-122"/>
              </a:rPr>
              <a:t>Standard Performance Evaluation Cooperative (SPEC)</a:t>
            </a:r>
          </a:p>
          <a:p>
            <a:pPr marL="1371600" lvl="2" indent="-457200">
              <a:lnSpc>
                <a:spcPct val="150000"/>
              </a:lnSpc>
              <a:spcBef>
                <a:spcPct val="20000"/>
              </a:spcBef>
              <a:buClr>
                <a:srgbClr val="FF0000"/>
              </a:buClr>
              <a:buFont typeface="Wingdings" panose="05000000000000000000" pitchFamily="2" charset="2"/>
              <a:buChar char="Ø"/>
              <a:defRPr/>
            </a:pPr>
            <a:r>
              <a:rPr kumimoji="1" lang="en-US" altLang="zh-CN" sz="2400" kern="0" dirty="0" err="1">
                <a:latin typeface="微软雅黑" panose="020B0503020204020204" pitchFamily="34" charset="-122"/>
                <a:ea typeface="微软雅黑" panose="020B0503020204020204" pitchFamily="34" charset="-122"/>
                <a:hlinkClick r:id="rId3"/>
              </a:rPr>
              <a:t>www.spec.org</a:t>
            </a:r>
            <a:endParaRPr kumimoji="1" lang="en-US" altLang="zh-CN" sz="2400" kern="0" dirty="0">
              <a:latin typeface="微软雅黑" panose="020B0503020204020204" pitchFamily="34" charset="-122"/>
              <a:ea typeface="微软雅黑" panose="020B0503020204020204" pitchFamily="34" charset="-122"/>
            </a:endParaRPr>
          </a:p>
          <a:p>
            <a:pPr marL="1371600" lvl="2" indent="-457200">
              <a:lnSpc>
                <a:spcPct val="150000"/>
              </a:lnSpc>
              <a:spcBef>
                <a:spcPct val="20000"/>
              </a:spcBef>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多个面向</a:t>
            </a:r>
            <a:r>
              <a:rPr kumimoji="1" lang="en-US" altLang="zh-CN" sz="2400" kern="0" dirty="0">
                <a:latin typeface="微软雅黑" panose="020B0503020204020204" pitchFamily="34" charset="-122"/>
                <a:ea typeface="微软雅黑" panose="020B0503020204020204" pitchFamily="34" charset="-122"/>
              </a:rPr>
              <a:t>CPU</a:t>
            </a:r>
            <a:r>
              <a:rPr kumimoji="1" lang="zh-CN" altLang="en-US" sz="2400" kern="0" dirty="0">
                <a:latin typeface="微软雅黑" panose="020B0503020204020204" pitchFamily="34" charset="-122"/>
                <a:ea typeface="微软雅黑" panose="020B0503020204020204" pitchFamily="34" charset="-122"/>
              </a:rPr>
              <a:t>、</a:t>
            </a:r>
            <a:r>
              <a:rPr kumimoji="1" lang="en-US" altLang="zh-CN" sz="2400" kern="0" dirty="0">
                <a:latin typeface="微软雅黑" panose="020B0503020204020204" pitchFamily="34" charset="-122"/>
                <a:ea typeface="微软雅黑" panose="020B0503020204020204" pitchFamily="34" charset="-122"/>
              </a:rPr>
              <a:t>I/O</a:t>
            </a:r>
            <a:r>
              <a:rPr kumimoji="1" lang="zh-CN" altLang="en-US" sz="2400" kern="0" dirty="0">
                <a:latin typeface="微软雅黑" panose="020B0503020204020204" pitchFamily="34" charset="-122"/>
                <a:ea typeface="微软雅黑" panose="020B0503020204020204" pitchFamily="34" charset="-122"/>
              </a:rPr>
              <a:t>、</a:t>
            </a:r>
            <a:r>
              <a:rPr kumimoji="1" lang="en-US" altLang="zh-CN" sz="2400" kern="0" dirty="0">
                <a:latin typeface="微软雅黑" panose="020B0503020204020204" pitchFamily="34" charset="-122"/>
                <a:ea typeface="微软雅黑" panose="020B0503020204020204" pitchFamily="34" charset="-122"/>
              </a:rPr>
              <a:t>Web</a:t>
            </a:r>
            <a:r>
              <a:rPr kumimoji="1" lang="zh-CN" altLang="en-US" sz="2400" kern="0" dirty="0">
                <a:latin typeface="微软雅黑" panose="020B0503020204020204" pitchFamily="34" charset="-122"/>
                <a:ea typeface="微软雅黑" panose="020B0503020204020204" pitchFamily="34" charset="-122"/>
              </a:rPr>
              <a:t>等领域的基准测试程序</a:t>
            </a:r>
            <a:endParaRPr kumimoji="1" lang="en-US" altLang="zh-CN" sz="24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en-US" altLang="zh-CN" sz="2800" kern="0" dirty="0">
                <a:latin typeface="微软雅黑" panose="020B0503020204020204" pitchFamily="34" charset="-122"/>
                <a:ea typeface="微软雅黑" panose="020B0503020204020204" pitchFamily="34" charset="-122"/>
              </a:rPr>
              <a:t>SPEC CPU2006</a:t>
            </a:r>
          </a:p>
          <a:p>
            <a:pPr marL="1257300" lvl="2" indent="-342900">
              <a:lnSpc>
                <a:spcPct val="150000"/>
              </a:lnSpc>
              <a:spcBef>
                <a:spcPct val="20000"/>
              </a:spcBef>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关注</a:t>
            </a:r>
            <a:r>
              <a:rPr kumimoji="1" lang="en-US" altLang="zh-CN" sz="2400" kern="0" dirty="0">
                <a:latin typeface="微软雅黑" panose="020B0503020204020204" pitchFamily="34" charset="-122"/>
                <a:ea typeface="微软雅黑" panose="020B0503020204020204" pitchFamily="34" charset="-122"/>
              </a:rPr>
              <a:t>CPU</a:t>
            </a:r>
            <a:r>
              <a:rPr kumimoji="1" lang="zh-CN" altLang="en-US" sz="2400" kern="0" dirty="0">
                <a:latin typeface="微软雅黑" panose="020B0503020204020204" pitchFamily="34" charset="-122"/>
                <a:ea typeface="微软雅黑" panose="020B0503020204020204" pitchFamily="34" charset="-122"/>
              </a:rPr>
              <a:t>性能（响应时间），忽略</a:t>
            </a:r>
            <a:r>
              <a:rPr kumimoji="1" lang="en-US" altLang="zh-CN" sz="2400" kern="0" dirty="0">
                <a:latin typeface="微软雅黑" panose="020B0503020204020204" pitchFamily="34" charset="-122"/>
                <a:ea typeface="微软雅黑" panose="020B0503020204020204" pitchFamily="34" charset="-122"/>
              </a:rPr>
              <a:t>I/O</a:t>
            </a:r>
          </a:p>
          <a:p>
            <a:pPr marL="1257300" lvl="2" indent="-342900">
              <a:lnSpc>
                <a:spcPct val="150000"/>
              </a:lnSpc>
              <a:spcBef>
                <a:spcPct val="20000"/>
              </a:spcBef>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基于参考机，通过归一化和几何平均进行性能评估</a:t>
            </a:r>
            <a:endParaRPr kumimoji="1" lang="en-US" altLang="zh-CN" sz="2400" kern="0" dirty="0">
              <a:latin typeface="微软雅黑" panose="020B0503020204020204" pitchFamily="34" charset="-122"/>
              <a:ea typeface="微软雅黑" panose="020B0503020204020204" pitchFamily="34" charset="-122"/>
            </a:endParaRPr>
          </a:p>
          <a:p>
            <a:pPr marL="1257300" lvl="2" indent="-342900">
              <a:lnSpc>
                <a:spcPct val="150000"/>
              </a:lnSpc>
              <a:spcBef>
                <a:spcPct val="20000"/>
              </a:spcBef>
              <a:buClr>
                <a:srgbClr val="FF0000"/>
              </a:buClr>
              <a:buFont typeface="Wingdings" panose="05000000000000000000" pitchFamily="2" charset="2"/>
              <a:buChar char="Ø"/>
              <a:defRPr/>
            </a:pPr>
            <a:r>
              <a:rPr kumimoji="1" lang="en-US" altLang="zh-CN" sz="2400" kern="0" dirty="0" err="1">
                <a:latin typeface="微软雅黑" panose="020B0503020204020204" pitchFamily="34" charset="-122"/>
                <a:ea typeface="微软雅黑" panose="020B0503020204020204" pitchFamily="34" charset="-122"/>
              </a:rPr>
              <a:t>CINT2006</a:t>
            </a:r>
            <a:r>
              <a:rPr kumimoji="1" lang="en-US" altLang="zh-CN" sz="2400" kern="0" dirty="0">
                <a:latin typeface="微软雅黑" panose="020B0503020204020204" pitchFamily="34" charset="-122"/>
                <a:ea typeface="微软雅黑" panose="020B0503020204020204" pitchFamily="34" charset="-122"/>
              </a:rPr>
              <a:t> (integer) and </a:t>
            </a:r>
            <a:r>
              <a:rPr kumimoji="1" lang="en-US" altLang="zh-CN" sz="2400" kern="0" dirty="0" err="1">
                <a:latin typeface="微软雅黑" panose="020B0503020204020204" pitchFamily="34" charset="-122"/>
                <a:ea typeface="微软雅黑" panose="020B0503020204020204" pitchFamily="34" charset="-122"/>
              </a:rPr>
              <a:t>CFP2006</a:t>
            </a:r>
            <a:r>
              <a:rPr kumimoji="1" lang="en-US" altLang="zh-CN" sz="2400" kern="0" dirty="0">
                <a:latin typeface="微软雅黑" panose="020B0503020204020204" pitchFamily="34" charset="-122"/>
                <a:ea typeface="微软雅黑" panose="020B0503020204020204" pitchFamily="34" charset="-122"/>
              </a:rPr>
              <a:t> (floating-point)</a:t>
            </a:r>
          </a:p>
        </p:txBody>
      </p:sp>
    </p:spTree>
    <p:extLst>
      <p:ext uri="{BB962C8B-B14F-4D97-AF65-F5344CB8AC3E}">
        <p14:creationId xmlns:p14="http://schemas.microsoft.com/office/powerpoint/2010/main" val="378336305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aphicFrame>
        <p:nvGraphicFramePr>
          <p:cNvPr id="2" name="Object 3">
            <a:extLst>
              <a:ext uri="{FF2B5EF4-FFF2-40B4-BE49-F238E27FC236}">
                <a16:creationId xmlns:a16="http://schemas.microsoft.com/office/drawing/2014/main" id="{15B30D0D-39E9-4A61-811A-ECCEB1F786AE}"/>
              </a:ext>
            </a:extLst>
          </p:cNvPr>
          <p:cNvGraphicFramePr>
            <a:graphicFrameLocks noChangeAspect="1"/>
          </p:cNvGraphicFramePr>
          <p:nvPr>
            <p:extLst>
              <p:ext uri="{D42A27DB-BD31-4B8C-83A1-F6EECF244321}">
                <p14:modId xmlns:p14="http://schemas.microsoft.com/office/powerpoint/2010/main" val="2892571532"/>
              </p:ext>
            </p:extLst>
          </p:nvPr>
        </p:nvGraphicFramePr>
        <p:xfrm>
          <a:off x="1498128" y="1276941"/>
          <a:ext cx="3879330" cy="2570664"/>
        </p:xfrm>
        <a:graphic>
          <a:graphicData uri="http://schemas.openxmlformats.org/presentationml/2006/ole">
            <mc:AlternateContent xmlns:mc="http://schemas.openxmlformats.org/markup-compatibility/2006">
              <mc:Choice xmlns:v="urn:schemas-microsoft-com:vml" Requires="v">
                <p:oleObj spid="_x0000_s1182" name="Chart" r:id="rId4" imgW="3247982" imgH="2152693" progId="MSGraph.Chart.8">
                  <p:embed followColorScheme="full"/>
                </p:oleObj>
              </mc:Choice>
              <mc:Fallback>
                <p:oleObj name="Chart" r:id="rId4" imgW="3247982" imgH="2152693" progId="MSGraph.Chart.8">
                  <p:embed followColorScheme="full"/>
                  <p:pic>
                    <p:nvPicPr>
                      <p:cNvPr id="2050" name="Object 3">
                        <a:extLst>
                          <a:ext uri="{FF2B5EF4-FFF2-40B4-BE49-F238E27FC236}">
                            <a16:creationId xmlns:a16="http://schemas.microsoft.com/office/drawing/2014/main" id="{36899CAE-9E5A-4822-8A96-A92090BB3D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8128" y="1276941"/>
                        <a:ext cx="3879330" cy="2570664"/>
                      </a:xfrm>
                      <a:prstGeom prst="rect">
                        <a:avLst/>
                      </a:prstGeom>
                      <a:noFill/>
                      <a:ln w="9525">
                        <a:solidFill>
                          <a:schemeClr val="tx1"/>
                        </a:solidFill>
                        <a:miter lim="800000"/>
                        <a:headEnd/>
                        <a:tailEnd/>
                      </a:ln>
                      <a:effectLst/>
                    </p:spPr>
                  </p:pic>
                </p:oleObj>
              </mc:Fallback>
            </mc:AlternateContent>
          </a:graphicData>
        </a:graphic>
      </p:graphicFrame>
      <p:graphicFrame>
        <p:nvGraphicFramePr>
          <p:cNvPr id="3" name="Object 4">
            <a:extLst>
              <a:ext uri="{FF2B5EF4-FFF2-40B4-BE49-F238E27FC236}">
                <a16:creationId xmlns:a16="http://schemas.microsoft.com/office/drawing/2014/main" id="{56637875-F529-4294-8441-C24A79FE8B6B}"/>
              </a:ext>
            </a:extLst>
          </p:cNvPr>
          <p:cNvGraphicFramePr>
            <a:graphicFrameLocks noChangeAspect="1"/>
          </p:cNvGraphicFramePr>
          <p:nvPr>
            <p:extLst>
              <p:ext uri="{D42A27DB-BD31-4B8C-83A1-F6EECF244321}">
                <p14:modId xmlns:p14="http://schemas.microsoft.com/office/powerpoint/2010/main" val="1209093273"/>
              </p:ext>
            </p:extLst>
          </p:nvPr>
        </p:nvGraphicFramePr>
        <p:xfrm>
          <a:off x="6826250" y="1276941"/>
          <a:ext cx="4106840" cy="2570664"/>
        </p:xfrm>
        <a:graphic>
          <a:graphicData uri="http://schemas.openxmlformats.org/presentationml/2006/ole">
            <mc:AlternateContent xmlns:mc="http://schemas.openxmlformats.org/markup-compatibility/2006">
              <mc:Choice xmlns:v="urn:schemas-microsoft-com:vml" Requires="v">
                <p:oleObj spid="_x0000_s1183" name="Chart" r:id="rId6" imgW="3438612" imgH="2152693" progId="MSGraph.Chart.8">
                  <p:embed followColorScheme="full"/>
                </p:oleObj>
              </mc:Choice>
              <mc:Fallback>
                <p:oleObj name="Chart" r:id="rId6" imgW="3438612" imgH="2152693" progId="MSGraph.Chart.8">
                  <p:embed followColorScheme="full"/>
                  <p:pic>
                    <p:nvPicPr>
                      <p:cNvPr id="2051" name="Object 4">
                        <a:extLst>
                          <a:ext uri="{FF2B5EF4-FFF2-40B4-BE49-F238E27FC236}">
                            <a16:creationId xmlns:a16="http://schemas.microsoft.com/office/drawing/2014/main" id="{87D33D73-D957-41B1-9E46-80EF3558B2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26250" y="1276941"/>
                        <a:ext cx="4106840" cy="2570664"/>
                      </a:xfrm>
                      <a:prstGeom prst="rect">
                        <a:avLst/>
                      </a:prstGeom>
                      <a:noFill/>
                      <a:ln w="9525">
                        <a:solidFill>
                          <a:schemeClr val="tx1"/>
                        </a:solidFill>
                        <a:miter lim="800000"/>
                        <a:headEnd/>
                        <a:tailEnd/>
                      </a:ln>
                      <a:effectLst/>
                    </p:spPr>
                  </p:pic>
                </p:oleObj>
              </mc:Fallback>
            </mc:AlternateContent>
          </a:graphicData>
        </a:graphic>
      </p:graphicFrame>
      <p:graphicFrame>
        <p:nvGraphicFramePr>
          <p:cNvPr id="4" name="Object 5">
            <a:extLst>
              <a:ext uri="{FF2B5EF4-FFF2-40B4-BE49-F238E27FC236}">
                <a16:creationId xmlns:a16="http://schemas.microsoft.com/office/drawing/2014/main" id="{502F96D7-3D09-4B96-98E6-83C3809320E1}"/>
              </a:ext>
            </a:extLst>
          </p:cNvPr>
          <p:cNvGraphicFramePr>
            <a:graphicFrameLocks noChangeAspect="1"/>
          </p:cNvGraphicFramePr>
          <p:nvPr>
            <p:extLst>
              <p:ext uri="{D42A27DB-BD31-4B8C-83A1-F6EECF244321}">
                <p14:modId xmlns:p14="http://schemas.microsoft.com/office/powerpoint/2010/main" val="3888719057"/>
              </p:ext>
            </p:extLst>
          </p:nvPr>
        </p:nvGraphicFramePr>
        <p:xfrm>
          <a:off x="1498128" y="3989715"/>
          <a:ext cx="3879330" cy="2570664"/>
        </p:xfrm>
        <a:graphic>
          <a:graphicData uri="http://schemas.openxmlformats.org/presentationml/2006/ole">
            <mc:AlternateContent xmlns:mc="http://schemas.openxmlformats.org/markup-compatibility/2006">
              <mc:Choice xmlns:v="urn:schemas-microsoft-com:vml" Requires="v">
                <p:oleObj spid="_x0000_s1184" name="Chart" r:id="rId8" imgW="3247982" imgH="2152693" progId="MSGraph.Chart.8">
                  <p:embed followColorScheme="full"/>
                </p:oleObj>
              </mc:Choice>
              <mc:Fallback>
                <p:oleObj name="Chart" r:id="rId8" imgW="3247982" imgH="2152693" progId="MSGraph.Chart.8">
                  <p:embed followColorScheme="full"/>
                  <p:pic>
                    <p:nvPicPr>
                      <p:cNvPr id="2052" name="Object 5">
                        <a:extLst>
                          <a:ext uri="{FF2B5EF4-FFF2-40B4-BE49-F238E27FC236}">
                            <a16:creationId xmlns:a16="http://schemas.microsoft.com/office/drawing/2014/main" id="{FFA760A4-0034-43E2-97FC-FBBD3BE9FB2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98128" y="3989715"/>
                        <a:ext cx="3879330" cy="2570664"/>
                      </a:xfrm>
                      <a:prstGeom prst="rect">
                        <a:avLst/>
                      </a:prstGeom>
                      <a:noFill/>
                      <a:ln w="9525">
                        <a:solidFill>
                          <a:schemeClr val="tx1"/>
                        </a:solidFill>
                        <a:miter lim="800000"/>
                        <a:headEnd/>
                        <a:tailEnd/>
                      </a:ln>
                      <a:effectLst/>
                    </p:spPr>
                  </p:pic>
                </p:oleObj>
              </mc:Fallback>
            </mc:AlternateContent>
          </a:graphicData>
        </a:graphic>
      </p:graphicFrame>
      <p:graphicFrame>
        <p:nvGraphicFramePr>
          <p:cNvPr id="5" name="Object 6">
            <a:extLst>
              <a:ext uri="{FF2B5EF4-FFF2-40B4-BE49-F238E27FC236}">
                <a16:creationId xmlns:a16="http://schemas.microsoft.com/office/drawing/2014/main" id="{20DE5306-DA24-4A77-B519-29C832617849}"/>
              </a:ext>
            </a:extLst>
          </p:cNvPr>
          <p:cNvGraphicFramePr>
            <a:graphicFrameLocks noChangeAspect="1"/>
          </p:cNvGraphicFramePr>
          <p:nvPr>
            <p:extLst>
              <p:ext uri="{D42A27DB-BD31-4B8C-83A1-F6EECF244321}">
                <p14:modId xmlns:p14="http://schemas.microsoft.com/office/powerpoint/2010/main" val="1302996824"/>
              </p:ext>
            </p:extLst>
          </p:nvPr>
        </p:nvGraphicFramePr>
        <p:xfrm>
          <a:off x="6825796" y="3984514"/>
          <a:ext cx="4118093" cy="2570664"/>
        </p:xfrm>
        <a:graphic>
          <a:graphicData uri="http://schemas.openxmlformats.org/presentationml/2006/ole">
            <mc:AlternateContent xmlns:mc="http://schemas.openxmlformats.org/markup-compatibility/2006">
              <mc:Choice xmlns:v="urn:schemas-microsoft-com:vml" Requires="v">
                <p:oleObj spid="_x0000_s1185" name="Chart" r:id="rId10" imgW="3448007" imgH="2152693" progId="MSGraph.Chart.8">
                  <p:embed followColorScheme="full"/>
                </p:oleObj>
              </mc:Choice>
              <mc:Fallback>
                <p:oleObj name="Chart" r:id="rId10" imgW="3448007" imgH="2152693" progId="MSGraph.Chart.8">
                  <p:embed followColorScheme="full"/>
                  <p:pic>
                    <p:nvPicPr>
                      <p:cNvPr id="2053" name="Object 6">
                        <a:extLst>
                          <a:ext uri="{FF2B5EF4-FFF2-40B4-BE49-F238E27FC236}">
                            <a16:creationId xmlns:a16="http://schemas.microsoft.com/office/drawing/2014/main" id="{B6F171E3-E56C-414F-9C9B-127124D339C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25796" y="3984514"/>
                        <a:ext cx="4118093" cy="2570664"/>
                      </a:xfrm>
                      <a:prstGeom prst="rect">
                        <a:avLst/>
                      </a:prstGeom>
                      <a:noFill/>
                      <a:ln w="9525">
                        <a:solidFill>
                          <a:schemeClr val="tx1"/>
                        </a:solidFill>
                        <a:miter lim="800000"/>
                        <a:headEnd/>
                        <a:tailEnd/>
                      </a:ln>
                      <a:effectLst/>
                    </p:spPr>
                  </p:pic>
                </p:oleObj>
              </mc:Fallback>
            </mc:AlternateContent>
          </a:graphicData>
        </a:graphic>
      </p:graphicFrame>
      <p:grpSp>
        <p:nvGrpSpPr>
          <p:cNvPr id="20" name="组合 19">
            <a:extLst>
              <a:ext uri="{FF2B5EF4-FFF2-40B4-BE49-F238E27FC236}">
                <a16:creationId xmlns:a16="http://schemas.microsoft.com/office/drawing/2014/main" id="{80E77CBF-6314-436A-BCAA-E9B1079ED7FA}"/>
              </a:ext>
            </a:extLst>
          </p:cNvPr>
          <p:cNvGrpSpPr/>
          <p:nvPr/>
        </p:nvGrpSpPr>
        <p:grpSpPr>
          <a:xfrm>
            <a:off x="635245" y="278225"/>
            <a:ext cx="3592371" cy="706448"/>
            <a:chOff x="635243" y="278221"/>
            <a:chExt cx="3592371" cy="706447"/>
          </a:xfrm>
        </p:grpSpPr>
        <p:sp>
          <p:nvSpPr>
            <p:cNvPr id="22" name="矩形 21">
              <a:extLst>
                <a:ext uri="{FF2B5EF4-FFF2-40B4-BE49-F238E27FC236}">
                  <a16:creationId xmlns:a16="http://schemas.microsoft.com/office/drawing/2014/main" id="{B68AD113-BD0F-4825-9304-6B881527E4C2}"/>
                </a:ext>
              </a:extLst>
            </p:cNvPr>
            <p:cNvSpPr/>
            <p:nvPr/>
          </p:nvSpPr>
          <p:spPr>
            <a:xfrm>
              <a:off x="635243" y="676890"/>
              <a:ext cx="3592371" cy="307778"/>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Definition of Performance</a:t>
              </a:r>
            </a:p>
          </p:txBody>
        </p:sp>
        <p:sp>
          <p:nvSpPr>
            <p:cNvPr id="23" name="矩形 22">
              <a:extLst>
                <a:ext uri="{FF2B5EF4-FFF2-40B4-BE49-F238E27FC236}">
                  <a16:creationId xmlns:a16="http://schemas.microsoft.com/office/drawing/2014/main" id="{1984139C-BE33-44DD-A32F-D53BFC05FDCD}"/>
                </a:ext>
              </a:extLst>
            </p:cNvPr>
            <p:cNvSpPr/>
            <p:nvPr/>
          </p:nvSpPr>
          <p:spPr>
            <a:xfrm>
              <a:off x="1197484" y="278221"/>
              <a:ext cx="2076851"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性能的定义</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Tree>
    <p:extLst>
      <p:ext uri="{BB962C8B-B14F-4D97-AF65-F5344CB8AC3E}">
        <p14:creationId xmlns:p14="http://schemas.microsoft.com/office/powerpoint/2010/main" val="427328503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508945" cy="706447"/>
            <a:chOff x="635243" y="278221"/>
            <a:chExt cx="3508945" cy="706446"/>
          </a:xfrm>
        </p:grpSpPr>
        <p:sp>
          <p:nvSpPr>
            <p:cNvPr id="21" name="矩形 20">
              <a:extLst>
                <a:ext uri="{FF2B5EF4-FFF2-40B4-BE49-F238E27FC236}">
                  <a16:creationId xmlns:a16="http://schemas.microsoft.com/office/drawing/2014/main" id="{8297BC28-DD3C-44C3-A8BA-1F5DFEE9D689}"/>
                </a:ext>
              </a:extLst>
            </p:cNvPr>
            <p:cNvSpPr/>
            <p:nvPr/>
          </p:nvSpPr>
          <p:spPr>
            <a:xfrm>
              <a:off x="635243" y="676890"/>
              <a:ext cx="2630469"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SPEC </a:t>
              </a:r>
              <a:r>
                <a:rPr lang="en-US" altLang="zh-CN" sz="1400" spc="151" dirty="0" err="1">
                  <a:solidFill>
                    <a:schemeClr val="tx1">
                      <a:lumMod val="65000"/>
                      <a:lumOff val="35000"/>
                    </a:schemeClr>
                  </a:solidFill>
                  <a:latin typeface="等线 Light" panose="02010600030101010101" pitchFamily="2" charset="-122"/>
                  <a:ea typeface="等线 Light" panose="02010600030101010101" pitchFamily="2" charset="-122"/>
                </a:rPr>
                <a:t>CINT2006</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946704"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SPEC </a:t>
              </a:r>
              <a:r>
                <a:rPr lang="en-US" altLang="zh-CN" sz="2800" b="1" spc="151" dirty="0" err="1">
                  <a:solidFill>
                    <a:schemeClr val="tx1">
                      <a:lumMod val="85000"/>
                      <a:lumOff val="15000"/>
                    </a:schemeClr>
                  </a:solidFill>
                  <a:latin typeface="等线" panose="02010600030101010101" pitchFamily="2" charset="-122"/>
                  <a:ea typeface="等线" panose="02010600030101010101" pitchFamily="2" charset="-122"/>
                </a:rPr>
                <a:t>CINT2006</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pic>
        <p:nvPicPr>
          <p:cNvPr id="3" name="图片 2">
            <a:extLst>
              <a:ext uri="{FF2B5EF4-FFF2-40B4-BE49-F238E27FC236}">
                <a16:creationId xmlns:a16="http://schemas.microsoft.com/office/drawing/2014/main" id="{61E86493-950F-4F32-A4A6-65529AE65B84}"/>
              </a:ext>
            </a:extLst>
          </p:cNvPr>
          <p:cNvPicPr>
            <a:picLocks noChangeAspect="1"/>
          </p:cNvPicPr>
          <p:nvPr/>
        </p:nvPicPr>
        <p:blipFill>
          <a:blip r:embed="rId3"/>
          <a:stretch>
            <a:fillRect/>
          </a:stretch>
        </p:blipFill>
        <p:spPr>
          <a:xfrm>
            <a:off x="2359645" y="1049690"/>
            <a:ext cx="7469580" cy="5530085"/>
          </a:xfrm>
          <a:prstGeom prst="rect">
            <a:avLst/>
          </a:prstGeom>
        </p:spPr>
      </p:pic>
    </p:spTree>
    <p:extLst>
      <p:ext uri="{BB962C8B-B14F-4D97-AF65-F5344CB8AC3E}">
        <p14:creationId xmlns:p14="http://schemas.microsoft.com/office/powerpoint/2010/main" val="229024041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302030" cy="682695"/>
            <a:chOff x="635243" y="278221"/>
            <a:chExt cx="3302030" cy="682694"/>
          </a:xfrm>
        </p:grpSpPr>
        <p:sp>
          <p:nvSpPr>
            <p:cNvPr id="21" name="矩形 20">
              <a:extLst>
                <a:ext uri="{FF2B5EF4-FFF2-40B4-BE49-F238E27FC236}">
                  <a16:creationId xmlns:a16="http://schemas.microsoft.com/office/drawing/2014/main" id="{8297BC28-DD3C-44C3-A8BA-1F5DFEE9D689}"/>
                </a:ext>
              </a:extLst>
            </p:cNvPr>
            <p:cNvSpPr/>
            <p:nvPr/>
          </p:nvSpPr>
          <p:spPr>
            <a:xfrm>
              <a:off x="635243" y="653138"/>
              <a:ext cx="2523591"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SPEC </a:t>
              </a:r>
              <a:r>
                <a:rPr lang="en-US" altLang="zh-CN" sz="1400" spc="151" dirty="0" err="1">
                  <a:solidFill>
                    <a:schemeClr val="tx1">
                      <a:lumMod val="65000"/>
                      <a:lumOff val="35000"/>
                    </a:schemeClr>
                  </a:solidFill>
                  <a:latin typeface="等线 Light" panose="02010600030101010101" pitchFamily="2" charset="-122"/>
                  <a:ea typeface="等线 Light" panose="02010600030101010101" pitchFamily="2" charset="-122"/>
                </a:rPr>
                <a:t>CFP2006</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739789"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SPEC </a:t>
              </a:r>
              <a:r>
                <a:rPr lang="en-US" altLang="zh-CN" sz="2800" b="1" spc="151" dirty="0" err="1">
                  <a:solidFill>
                    <a:schemeClr val="tx1">
                      <a:lumMod val="85000"/>
                      <a:lumOff val="15000"/>
                    </a:schemeClr>
                  </a:solidFill>
                  <a:latin typeface="等线" panose="02010600030101010101" pitchFamily="2" charset="-122"/>
                  <a:ea typeface="等线" panose="02010600030101010101" pitchFamily="2" charset="-122"/>
                </a:rPr>
                <a:t>CFP2006</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pic>
        <p:nvPicPr>
          <p:cNvPr id="4" name="图片 3">
            <a:extLst>
              <a:ext uri="{FF2B5EF4-FFF2-40B4-BE49-F238E27FC236}">
                <a16:creationId xmlns:a16="http://schemas.microsoft.com/office/drawing/2014/main" id="{5FF65353-59DF-45AA-A0AB-0BE8658D994E}"/>
              </a:ext>
            </a:extLst>
          </p:cNvPr>
          <p:cNvPicPr>
            <a:picLocks noChangeAspect="1"/>
          </p:cNvPicPr>
          <p:nvPr/>
        </p:nvPicPr>
        <p:blipFill>
          <a:blip r:embed="rId3"/>
          <a:stretch>
            <a:fillRect/>
          </a:stretch>
        </p:blipFill>
        <p:spPr>
          <a:xfrm>
            <a:off x="1061936" y="1080654"/>
            <a:ext cx="7560270" cy="5391397"/>
          </a:xfrm>
          <a:prstGeom prst="rect">
            <a:avLst/>
          </a:prstGeom>
        </p:spPr>
      </p:pic>
    </p:spTree>
    <p:extLst>
      <p:ext uri="{BB962C8B-B14F-4D97-AF65-F5344CB8AC3E}">
        <p14:creationId xmlns:p14="http://schemas.microsoft.com/office/powerpoint/2010/main" val="306201846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2260655" cy="706446"/>
            <a:chOff x="635243" y="278221"/>
            <a:chExt cx="2260655" cy="706445"/>
          </a:xfrm>
        </p:grpSpPr>
        <p:sp>
          <p:nvSpPr>
            <p:cNvPr id="21" name="矩形 20">
              <a:extLst>
                <a:ext uri="{FF2B5EF4-FFF2-40B4-BE49-F238E27FC236}">
                  <a16:creationId xmlns:a16="http://schemas.microsoft.com/office/drawing/2014/main" id="{8297BC28-DD3C-44C3-A8BA-1F5DFEE9D689}"/>
                </a:ext>
              </a:extLst>
            </p:cNvPr>
            <p:cNvSpPr/>
            <p:nvPr/>
          </p:nvSpPr>
          <p:spPr>
            <a:xfrm>
              <a:off x="635243" y="676889"/>
              <a:ext cx="2260655"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A Problem</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169841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一个问题</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矩形 1">
            <a:extLst>
              <a:ext uri="{FF2B5EF4-FFF2-40B4-BE49-F238E27FC236}">
                <a16:creationId xmlns:a16="http://schemas.microsoft.com/office/drawing/2014/main" id="{4FF61E53-4EB2-4FD5-8C50-D5974E6EBAD2}"/>
              </a:ext>
            </a:extLst>
          </p:cNvPr>
          <p:cNvSpPr/>
          <p:nvPr/>
        </p:nvSpPr>
        <p:spPr>
          <a:xfrm>
            <a:off x="1056904" y="1280690"/>
            <a:ext cx="10070275" cy="3049425"/>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400" kern="0" dirty="0">
                <a:latin typeface="微软雅黑" panose="020B0503020204020204" pitchFamily="34" charset="-122"/>
                <a:ea typeface="微软雅黑" panose="020B0503020204020204" pitchFamily="34" charset="-122"/>
              </a:rPr>
              <a:t>某个标准测试集有两个程序，</a:t>
            </a:r>
            <a:r>
              <a:rPr kumimoji="1" lang="en-US" altLang="zh-CN" sz="2400" kern="0" dirty="0" err="1">
                <a:latin typeface="微软雅黑" panose="020B0503020204020204" pitchFamily="34" charset="-122"/>
                <a:ea typeface="微软雅黑" panose="020B0503020204020204" pitchFamily="34" charset="-122"/>
              </a:rPr>
              <a:t>P1</a:t>
            </a:r>
            <a:r>
              <a:rPr kumimoji="1" lang="zh-CN" altLang="en-US" sz="2400" kern="0" dirty="0">
                <a:latin typeface="微软雅黑" panose="020B0503020204020204" pitchFamily="34" charset="-122"/>
                <a:ea typeface="微软雅黑" panose="020B0503020204020204" pitchFamily="34" charset="-122"/>
              </a:rPr>
              <a:t>和</a:t>
            </a:r>
            <a:r>
              <a:rPr kumimoji="1" lang="en-US" altLang="zh-CN" sz="2400" kern="0" dirty="0" err="1">
                <a:latin typeface="微软雅黑" panose="020B0503020204020204" pitchFamily="34" charset="-122"/>
                <a:ea typeface="微软雅黑" panose="020B0503020204020204" pitchFamily="34" charset="-122"/>
              </a:rPr>
              <a:t>P2</a:t>
            </a:r>
            <a:r>
              <a:rPr kumimoji="1" lang="zh-CN" altLang="en-US" sz="2400" kern="0" dirty="0">
                <a:latin typeface="微软雅黑" panose="020B0503020204020204" pitchFamily="34" charset="-122"/>
                <a:ea typeface="微软雅黑" panose="020B0503020204020204" pitchFamily="34" charset="-122"/>
              </a:rPr>
              <a:t>。对于机器</a:t>
            </a:r>
            <a:r>
              <a:rPr kumimoji="1" lang="en-US" altLang="zh-CN" sz="2400" kern="0" dirty="0">
                <a:latin typeface="微软雅黑" panose="020B0503020204020204" pitchFamily="34" charset="-122"/>
                <a:ea typeface="微软雅黑" panose="020B0503020204020204" pitchFamily="34" charset="-122"/>
              </a:rPr>
              <a:t>A</a:t>
            </a:r>
            <a:r>
              <a:rPr kumimoji="1" lang="zh-CN" altLang="en-US" sz="2400" kern="0" dirty="0">
                <a:latin typeface="微软雅黑" panose="020B0503020204020204" pitchFamily="34" charset="-122"/>
                <a:ea typeface="微软雅黑" panose="020B0503020204020204" pitchFamily="34" charset="-122"/>
              </a:rPr>
              <a:t>，</a:t>
            </a:r>
            <a:r>
              <a:rPr kumimoji="1" lang="en-US" altLang="zh-CN" sz="2400" kern="0" dirty="0" err="1">
                <a:latin typeface="微软雅黑" panose="020B0503020204020204" pitchFamily="34" charset="-122"/>
                <a:ea typeface="微软雅黑" panose="020B0503020204020204" pitchFamily="34" charset="-122"/>
              </a:rPr>
              <a:t>P1</a:t>
            </a:r>
            <a:r>
              <a:rPr kumimoji="1" lang="zh-CN" altLang="en-US" sz="2400" kern="0" dirty="0">
                <a:latin typeface="微软雅黑" panose="020B0503020204020204" pitchFamily="34" charset="-122"/>
                <a:ea typeface="微软雅黑" panose="020B0503020204020204" pitchFamily="34" charset="-122"/>
              </a:rPr>
              <a:t>和</a:t>
            </a:r>
            <a:r>
              <a:rPr kumimoji="1" lang="en-US" altLang="zh-CN" sz="2400" kern="0" dirty="0" err="1">
                <a:latin typeface="微软雅黑" panose="020B0503020204020204" pitchFamily="34" charset="-122"/>
                <a:ea typeface="微软雅黑" panose="020B0503020204020204" pitchFamily="34" charset="-122"/>
              </a:rPr>
              <a:t>P2</a:t>
            </a:r>
            <a:r>
              <a:rPr kumimoji="1" lang="zh-CN" altLang="en-US" sz="2400" kern="0" dirty="0">
                <a:latin typeface="微软雅黑" panose="020B0503020204020204" pitchFamily="34" charset="-122"/>
                <a:ea typeface="微软雅黑" panose="020B0503020204020204" pitchFamily="34" charset="-122"/>
              </a:rPr>
              <a:t>的执行时间是</a:t>
            </a:r>
            <a:r>
              <a:rPr kumimoji="1" lang="en-US" altLang="zh-CN" sz="2400" kern="0" dirty="0" err="1">
                <a:latin typeface="微软雅黑" panose="020B0503020204020204" pitchFamily="34" charset="-122"/>
                <a:ea typeface="微软雅黑" panose="020B0503020204020204" pitchFamily="34" charset="-122"/>
              </a:rPr>
              <a:t>10s</a:t>
            </a:r>
            <a:r>
              <a:rPr kumimoji="1" lang="zh-CN" altLang="en-US" sz="2400" kern="0" dirty="0">
                <a:latin typeface="微软雅黑" panose="020B0503020204020204" pitchFamily="34" charset="-122"/>
                <a:ea typeface="微软雅黑" panose="020B0503020204020204" pitchFamily="34" charset="-122"/>
              </a:rPr>
              <a:t>和</a:t>
            </a:r>
            <a:r>
              <a:rPr kumimoji="1" lang="en-US" altLang="zh-CN" sz="2400" kern="0" dirty="0" err="1">
                <a:latin typeface="微软雅黑" panose="020B0503020204020204" pitchFamily="34" charset="-122"/>
                <a:ea typeface="微软雅黑" panose="020B0503020204020204" pitchFamily="34" charset="-122"/>
              </a:rPr>
              <a:t>120s</a:t>
            </a:r>
            <a:r>
              <a:rPr kumimoji="1" lang="zh-CN" altLang="en-US" sz="2400" kern="0" dirty="0">
                <a:latin typeface="微软雅黑" panose="020B0503020204020204" pitchFamily="34" charset="-122"/>
                <a:ea typeface="微软雅黑" panose="020B0503020204020204" pitchFamily="34" charset="-122"/>
              </a:rPr>
              <a:t>。对于机器</a:t>
            </a:r>
            <a:r>
              <a:rPr kumimoji="1" lang="en-US" altLang="zh-CN" sz="2400" kern="0" dirty="0">
                <a:latin typeface="微软雅黑" panose="020B0503020204020204" pitchFamily="34" charset="-122"/>
                <a:ea typeface="微软雅黑" panose="020B0503020204020204" pitchFamily="34" charset="-122"/>
              </a:rPr>
              <a:t>B</a:t>
            </a:r>
            <a:r>
              <a:rPr kumimoji="1" lang="zh-CN" altLang="en-US" sz="2400" kern="0" dirty="0">
                <a:latin typeface="微软雅黑" panose="020B0503020204020204" pitchFamily="34" charset="-122"/>
                <a:ea typeface="微软雅黑" panose="020B0503020204020204" pitchFamily="34" charset="-122"/>
              </a:rPr>
              <a:t>，执行时间分别是</a:t>
            </a:r>
            <a:r>
              <a:rPr kumimoji="1" lang="en-US" altLang="zh-CN" sz="2400" kern="0" dirty="0">
                <a:latin typeface="微软雅黑" panose="020B0503020204020204" pitchFamily="34" charset="-122"/>
                <a:ea typeface="微软雅黑" panose="020B0503020204020204" pitchFamily="34" charset="-122"/>
              </a:rPr>
              <a:t>2s</a:t>
            </a:r>
            <a:r>
              <a:rPr kumimoji="1" lang="zh-CN" altLang="en-US" sz="2400" kern="0" dirty="0">
                <a:latin typeface="微软雅黑" panose="020B0503020204020204" pitchFamily="34" charset="-122"/>
                <a:ea typeface="微软雅黑" panose="020B0503020204020204" pitchFamily="34" charset="-122"/>
              </a:rPr>
              <a:t>和</a:t>
            </a:r>
            <a:r>
              <a:rPr kumimoji="1" lang="en-US" altLang="zh-CN" sz="2400" kern="0" dirty="0" err="1">
                <a:latin typeface="微软雅黑" panose="020B0503020204020204" pitchFamily="34" charset="-122"/>
                <a:ea typeface="微软雅黑" panose="020B0503020204020204" pitchFamily="34" charset="-122"/>
              </a:rPr>
              <a:t>600s</a:t>
            </a:r>
            <a:r>
              <a:rPr kumimoji="1" lang="zh-CN" altLang="en-US" sz="2400" kern="0" dirty="0">
                <a:latin typeface="微软雅黑" panose="020B0503020204020204" pitchFamily="34" charset="-122"/>
                <a:ea typeface="微软雅黑" panose="020B0503020204020204" pitchFamily="34" charset="-122"/>
              </a:rPr>
              <a:t>。哪个机器的性能更高？</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400" kern="0" dirty="0">
                <a:solidFill>
                  <a:srgbClr val="0066FF"/>
                </a:solidFill>
                <a:latin typeface="微软雅黑" panose="020B0503020204020204" pitchFamily="34" charset="-122"/>
                <a:ea typeface="微软雅黑" panose="020B0503020204020204" pitchFamily="34" charset="-122"/>
              </a:rPr>
              <a:t>如何使用</a:t>
            </a:r>
            <a:r>
              <a:rPr kumimoji="1" lang="en-US" altLang="zh-CN" sz="2400" kern="0" dirty="0">
                <a:solidFill>
                  <a:srgbClr val="0066FF"/>
                </a:solidFill>
                <a:latin typeface="微软雅黑" panose="020B0503020204020204" pitchFamily="34" charset="-122"/>
                <a:ea typeface="微软雅黑" panose="020B0503020204020204" pitchFamily="34" charset="-122"/>
              </a:rPr>
              <a:t>SPEC</a:t>
            </a:r>
            <a:r>
              <a:rPr kumimoji="1" lang="zh-CN" altLang="en-US" sz="2400" kern="0" dirty="0">
                <a:solidFill>
                  <a:srgbClr val="0066FF"/>
                </a:solidFill>
                <a:latin typeface="微软雅黑" panose="020B0503020204020204" pitchFamily="34" charset="-122"/>
                <a:ea typeface="微软雅黑" panose="020B0503020204020204" pitchFamily="34" charset="-122"/>
              </a:rPr>
              <a:t>评估计算机性能？</a:t>
            </a:r>
          </a:p>
        </p:txBody>
      </p:sp>
    </p:spTree>
    <p:extLst>
      <p:ext uri="{BB962C8B-B14F-4D97-AF65-F5344CB8AC3E}">
        <p14:creationId xmlns:p14="http://schemas.microsoft.com/office/powerpoint/2010/main" val="114008284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6" y="278225"/>
            <a:ext cx="2395562" cy="718321"/>
            <a:chOff x="635244" y="278221"/>
            <a:chExt cx="2395562" cy="718320"/>
          </a:xfrm>
        </p:grpSpPr>
        <p:sp>
          <p:nvSpPr>
            <p:cNvPr id="21" name="矩形 20">
              <a:extLst>
                <a:ext uri="{FF2B5EF4-FFF2-40B4-BE49-F238E27FC236}">
                  <a16:creationId xmlns:a16="http://schemas.microsoft.com/office/drawing/2014/main" id="{8297BC28-DD3C-44C3-A8BA-1F5DFEE9D689}"/>
                </a:ext>
              </a:extLst>
            </p:cNvPr>
            <p:cNvSpPr/>
            <p:nvPr/>
          </p:nvSpPr>
          <p:spPr>
            <a:xfrm>
              <a:off x="635244" y="688764"/>
              <a:ext cx="2119830"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a:t>
              </a:r>
              <a:r>
                <a:rPr lang="en-US" altLang="zh-CN" sz="1400" spc="151" dirty="0" err="1">
                  <a:solidFill>
                    <a:schemeClr val="tx1">
                      <a:lumMod val="65000"/>
                      <a:lumOff val="35000"/>
                    </a:schemeClr>
                  </a:solidFill>
                  <a:latin typeface="等线 Light" panose="02010600030101010101" pitchFamily="2" charset="-122"/>
                  <a:ea typeface="等线 Light" panose="02010600030101010101" pitchFamily="2" charset="-122"/>
                </a:rPr>
                <a:t>SPECRatio</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1833322"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SPEC</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得分</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矩形 1">
            <a:extLst>
              <a:ext uri="{FF2B5EF4-FFF2-40B4-BE49-F238E27FC236}">
                <a16:creationId xmlns:a16="http://schemas.microsoft.com/office/drawing/2014/main" id="{4FF61E53-4EB2-4FD5-8C50-D5974E6EBAD2}"/>
              </a:ext>
            </a:extLst>
          </p:cNvPr>
          <p:cNvSpPr/>
          <p:nvPr/>
        </p:nvSpPr>
        <p:spPr>
          <a:xfrm>
            <a:off x="1056904" y="1280690"/>
            <a:ext cx="10070275" cy="3924985"/>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程序在被测处理器上的运行时间归一化到参考处理器的运行时间之上 （被测试处理器相对于参考处理器的性能）</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endParaRPr kumimoji="1" lang="en-US" altLang="zh-CN" sz="24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endParaRPr kumimoji="1" lang="en-US" altLang="zh-CN" sz="24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endParaRPr kumimoji="1" lang="zh-CN" altLang="en-US" sz="24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参考机：</a:t>
            </a:r>
            <a:r>
              <a:rPr kumimoji="1" lang="en-US" altLang="zh-CN" sz="2800" kern="0" dirty="0">
                <a:latin typeface="微软雅黑" panose="020B0503020204020204" pitchFamily="34" charset="-122"/>
                <a:ea typeface="微软雅黑" panose="020B0503020204020204" pitchFamily="34" charset="-122"/>
              </a:rPr>
              <a:t>Sun </a:t>
            </a:r>
            <a:r>
              <a:rPr kumimoji="1" lang="en-US" altLang="zh-CN" sz="2800" kern="0" dirty="0" err="1">
                <a:latin typeface="微软雅黑" panose="020B0503020204020204" pitchFamily="34" charset="-122"/>
                <a:ea typeface="微软雅黑" panose="020B0503020204020204" pitchFamily="34" charset="-122"/>
              </a:rPr>
              <a:t>UltraSparc</a:t>
            </a:r>
            <a:r>
              <a:rPr kumimoji="1" lang="en-US" altLang="zh-CN" sz="2800" kern="0" dirty="0">
                <a:latin typeface="微软雅黑" panose="020B0503020204020204" pitchFamily="34" charset="-122"/>
                <a:ea typeface="微软雅黑" panose="020B0503020204020204" pitchFamily="34" charset="-122"/>
              </a:rPr>
              <a:t> II system at </a:t>
            </a:r>
            <a:r>
              <a:rPr kumimoji="1" lang="en-US" altLang="zh-CN" sz="2800" kern="0" dirty="0" err="1">
                <a:latin typeface="微软雅黑" panose="020B0503020204020204" pitchFamily="34" charset="-122"/>
                <a:ea typeface="微软雅黑" panose="020B0503020204020204" pitchFamily="34" charset="-122"/>
              </a:rPr>
              <a:t>296MHz</a:t>
            </a:r>
            <a:r>
              <a:rPr kumimoji="1" lang="en-US" altLang="zh-CN" sz="2800" kern="0" dirty="0">
                <a:latin typeface="微软雅黑" panose="020B0503020204020204" pitchFamily="34" charset="-122"/>
                <a:ea typeface="微软雅黑" panose="020B0503020204020204" pitchFamily="34" charset="-122"/>
              </a:rPr>
              <a:t> (</a:t>
            </a:r>
            <a:r>
              <a:rPr kumimoji="1" lang="en-US" altLang="zh-CN" sz="2800" kern="0" dirty="0" err="1">
                <a:latin typeface="微软雅黑" panose="020B0503020204020204" pitchFamily="34" charset="-122"/>
                <a:ea typeface="微软雅黑" panose="020B0503020204020204" pitchFamily="34" charset="-122"/>
              </a:rPr>
              <a:t>SPEC2006</a:t>
            </a:r>
            <a:r>
              <a:rPr kumimoji="1" lang="en-US" altLang="zh-CN" sz="2800" kern="0" dirty="0">
                <a:latin typeface="微软雅黑" panose="020B0503020204020204" pitchFamily="34" charset="-122"/>
                <a:ea typeface="微软雅黑" panose="020B0503020204020204" pitchFamily="34" charset="-122"/>
              </a:rPr>
              <a:t>)</a:t>
            </a:r>
          </a:p>
        </p:txBody>
      </p:sp>
      <p:graphicFrame>
        <p:nvGraphicFramePr>
          <p:cNvPr id="7" name="Object 2">
            <a:extLst>
              <a:ext uri="{FF2B5EF4-FFF2-40B4-BE49-F238E27FC236}">
                <a16:creationId xmlns:a16="http://schemas.microsoft.com/office/drawing/2014/main" id="{1B75CF25-6E94-4B07-8B3A-3C851DDEB5E7}"/>
              </a:ext>
            </a:extLst>
          </p:cNvPr>
          <p:cNvGraphicFramePr>
            <a:graphicFrameLocks noChangeAspect="1"/>
          </p:cNvGraphicFramePr>
          <p:nvPr>
            <p:extLst>
              <p:ext uri="{D42A27DB-BD31-4B8C-83A1-F6EECF244321}">
                <p14:modId xmlns:p14="http://schemas.microsoft.com/office/powerpoint/2010/main" val="703268101"/>
              </p:ext>
            </p:extLst>
          </p:nvPr>
        </p:nvGraphicFramePr>
        <p:xfrm>
          <a:off x="1444604" y="2847625"/>
          <a:ext cx="9412527" cy="1463116"/>
        </p:xfrm>
        <a:graphic>
          <a:graphicData uri="http://schemas.openxmlformats.org/presentationml/2006/ole">
            <mc:AlternateContent xmlns:mc="http://schemas.openxmlformats.org/markup-compatibility/2006">
              <mc:Choice xmlns:v="urn:schemas-microsoft-com:vml" Requires="v">
                <p:oleObj spid="_x0000_s13341" name="Equation" r:id="rId4" imgW="4165600" imgH="647700" progId="Equation.DSMT4">
                  <p:embed/>
                </p:oleObj>
              </mc:Choice>
              <mc:Fallback>
                <p:oleObj name="Equation" r:id="rId4" imgW="4165600" imgH="647700" progId="Equation.DSMT4">
                  <p:embed/>
                  <p:pic>
                    <p:nvPicPr>
                      <p:cNvPr id="5" name="Object 2">
                        <a:extLst>
                          <a:ext uri="{FF2B5EF4-FFF2-40B4-BE49-F238E27FC236}">
                            <a16:creationId xmlns:a16="http://schemas.microsoft.com/office/drawing/2014/main" id="{1BB7DD78-E534-45E0-8AE9-E04CB68D00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4604" y="2847625"/>
                        <a:ext cx="9412527" cy="146311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45849421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2" name="矩形 1">
            <a:extLst>
              <a:ext uri="{FF2B5EF4-FFF2-40B4-BE49-F238E27FC236}">
                <a16:creationId xmlns:a16="http://schemas.microsoft.com/office/drawing/2014/main" id="{4FF61E53-4EB2-4FD5-8C50-D5974E6EBAD2}"/>
              </a:ext>
            </a:extLst>
          </p:cNvPr>
          <p:cNvSpPr/>
          <p:nvPr/>
        </p:nvSpPr>
        <p:spPr>
          <a:xfrm>
            <a:off x="1056904" y="1280690"/>
            <a:ext cx="10070275" cy="3812710"/>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solidFill>
                  <a:srgbClr val="0066FF"/>
                </a:solidFill>
                <a:latin typeface="微软雅黑" panose="020B0503020204020204" pitchFamily="34" charset="-122"/>
                <a:ea typeface="微软雅黑" panose="020B0503020204020204" pitchFamily="34" charset="-122"/>
              </a:rPr>
              <a:t>如何使用</a:t>
            </a:r>
            <a:r>
              <a:rPr kumimoji="1" lang="en-US" altLang="zh-CN" sz="2800" kern="0" dirty="0">
                <a:solidFill>
                  <a:srgbClr val="0066FF"/>
                </a:solidFill>
                <a:latin typeface="微软雅黑" panose="020B0503020204020204" pitchFamily="34" charset="-122"/>
                <a:ea typeface="微软雅黑" panose="020B0503020204020204" pitchFamily="34" charset="-122"/>
              </a:rPr>
              <a:t>SPEC</a:t>
            </a:r>
            <a:r>
              <a:rPr kumimoji="1" lang="zh-CN" altLang="en-US" sz="2800" kern="0" dirty="0">
                <a:solidFill>
                  <a:srgbClr val="0066FF"/>
                </a:solidFill>
                <a:latin typeface="微软雅黑" panose="020B0503020204020204" pitchFamily="34" charset="-122"/>
                <a:ea typeface="微软雅黑" panose="020B0503020204020204" pitchFamily="34" charset="-122"/>
              </a:rPr>
              <a:t>得分报告计算机性能？</a:t>
            </a:r>
            <a:endParaRPr kumimoji="1" lang="en-US" altLang="zh-CN" sz="2800" kern="0" dirty="0">
              <a:solidFill>
                <a:srgbClr val="0066FF"/>
              </a:solidFill>
              <a:latin typeface="微软雅黑" panose="020B0503020204020204" pitchFamily="34" charset="-122"/>
              <a:ea typeface="微软雅黑" panose="020B0503020204020204" pitchFamily="34" charset="-122"/>
            </a:endParaRPr>
          </a:p>
          <a:p>
            <a:pPr marL="800100" lvl="1" indent="-342900">
              <a:lnSpc>
                <a:spcPct val="150000"/>
              </a:lnSpc>
              <a:spcBef>
                <a:spcPct val="20000"/>
              </a:spcBef>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采用</a:t>
            </a:r>
            <a:r>
              <a:rPr kumimoji="1" lang="en-US" altLang="zh-CN" sz="2400" kern="0" dirty="0" err="1">
                <a:latin typeface="微软雅黑" panose="020B0503020204020204" pitchFamily="34" charset="-122"/>
                <a:ea typeface="微软雅黑" panose="020B0503020204020204" pitchFamily="34" charset="-122"/>
              </a:rPr>
              <a:t>SPECRatio</a:t>
            </a:r>
            <a:r>
              <a:rPr kumimoji="1" lang="zh-CN" altLang="en-US" sz="2400" kern="0" dirty="0">
                <a:latin typeface="微软雅黑" panose="020B0503020204020204" pitchFamily="34" charset="-122"/>
                <a:ea typeface="微软雅黑" panose="020B0503020204020204" pitchFamily="34" charset="-122"/>
              </a:rPr>
              <a:t>几何平均报告计算机系统性能</a:t>
            </a:r>
            <a:endParaRPr kumimoji="1" lang="en-US" altLang="zh-CN" sz="2400" kern="0" dirty="0">
              <a:latin typeface="微软雅黑" panose="020B0503020204020204" pitchFamily="34" charset="-122"/>
              <a:ea typeface="微软雅黑" panose="020B0503020204020204" pitchFamily="34" charset="-122"/>
            </a:endParaRPr>
          </a:p>
          <a:p>
            <a:pPr marL="800100" lvl="1" indent="-342900">
              <a:lnSpc>
                <a:spcPct val="150000"/>
              </a:lnSpc>
              <a:spcBef>
                <a:spcPct val="20000"/>
              </a:spcBef>
              <a:buClr>
                <a:srgbClr val="FF0000"/>
              </a:buClr>
              <a:buFont typeface="Wingdings" panose="05000000000000000000" pitchFamily="2" charset="2"/>
              <a:buChar char="Ø"/>
              <a:defRPr/>
            </a:pPr>
            <a:endParaRPr kumimoji="1" lang="en-US" altLang="zh-CN" sz="2400" kern="0" dirty="0">
              <a:latin typeface="微软雅黑" panose="020B0503020204020204" pitchFamily="34" charset="-122"/>
              <a:ea typeface="微软雅黑" panose="020B0503020204020204" pitchFamily="34" charset="-122"/>
            </a:endParaRPr>
          </a:p>
          <a:p>
            <a:pPr marL="800100" lvl="1" indent="-342900">
              <a:lnSpc>
                <a:spcPct val="150000"/>
              </a:lnSpc>
              <a:spcBef>
                <a:spcPct val="20000"/>
              </a:spcBef>
              <a:buClr>
                <a:srgbClr val="FF0000"/>
              </a:buClr>
              <a:buFont typeface="Wingdings" panose="05000000000000000000" pitchFamily="2" charset="2"/>
              <a:buChar char="Ø"/>
              <a:defRPr/>
            </a:pPr>
            <a:endParaRPr kumimoji="1" lang="en-US" altLang="zh-CN" sz="2400" kern="0" dirty="0">
              <a:latin typeface="微软雅黑" panose="020B0503020204020204" pitchFamily="34" charset="-122"/>
              <a:ea typeface="微软雅黑" panose="020B0503020204020204" pitchFamily="34" charset="-122"/>
            </a:endParaRPr>
          </a:p>
          <a:p>
            <a:pPr marL="800100" lvl="1" indent="-342900">
              <a:lnSpc>
                <a:spcPct val="150000"/>
              </a:lnSpc>
              <a:spcBef>
                <a:spcPct val="20000"/>
              </a:spcBef>
              <a:buClr>
                <a:srgbClr val="FF0000"/>
              </a:buClr>
              <a:buFont typeface="Wingdings" panose="05000000000000000000" pitchFamily="2" charset="2"/>
              <a:buChar char="Ø"/>
              <a:defRPr/>
            </a:pPr>
            <a:endParaRPr kumimoji="1" lang="en-US" altLang="zh-CN" sz="2400" kern="0" dirty="0">
              <a:latin typeface="微软雅黑" panose="020B0503020204020204" pitchFamily="34" charset="-122"/>
              <a:ea typeface="微软雅黑" panose="020B0503020204020204" pitchFamily="34" charset="-122"/>
            </a:endParaRPr>
          </a:p>
          <a:p>
            <a:pPr marL="800100" lvl="1" indent="-342900">
              <a:lnSpc>
                <a:spcPct val="150000"/>
              </a:lnSpc>
              <a:spcBef>
                <a:spcPct val="20000"/>
              </a:spcBef>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报告需要明确体系结构参数、所使用的编译器和编译器选项</a:t>
            </a:r>
            <a:endParaRPr kumimoji="1" lang="en-US" altLang="zh-CN" sz="2400" kern="0" dirty="0">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3C8F0A01-C903-402B-926C-54AB2F339A49}"/>
              </a:ext>
            </a:extLst>
          </p:cNvPr>
          <p:cNvGrpSpPr/>
          <p:nvPr/>
        </p:nvGrpSpPr>
        <p:grpSpPr>
          <a:xfrm>
            <a:off x="635246" y="278225"/>
            <a:ext cx="2395562" cy="718321"/>
            <a:chOff x="635244" y="278221"/>
            <a:chExt cx="2395562" cy="718320"/>
          </a:xfrm>
        </p:grpSpPr>
        <p:sp>
          <p:nvSpPr>
            <p:cNvPr id="12" name="矩形 11">
              <a:extLst>
                <a:ext uri="{FF2B5EF4-FFF2-40B4-BE49-F238E27FC236}">
                  <a16:creationId xmlns:a16="http://schemas.microsoft.com/office/drawing/2014/main" id="{B44672EE-7DA9-4133-AE6A-30D6F4E99013}"/>
                </a:ext>
              </a:extLst>
            </p:cNvPr>
            <p:cNvSpPr/>
            <p:nvPr/>
          </p:nvSpPr>
          <p:spPr>
            <a:xfrm>
              <a:off x="635244" y="688764"/>
              <a:ext cx="2119830"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a:t>
              </a:r>
              <a:r>
                <a:rPr lang="en-US" altLang="zh-CN" sz="1400" spc="151" dirty="0" err="1">
                  <a:solidFill>
                    <a:schemeClr val="tx1">
                      <a:lumMod val="65000"/>
                      <a:lumOff val="35000"/>
                    </a:schemeClr>
                  </a:solidFill>
                  <a:latin typeface="等线 Light" panose="02010600030101010101" pitchFamily="2" charset="-122"/>
                  <a:ea typeface="等线 Light" panose="02010600030101010101" pitchFamily="2" charset="-122"/>
                </a:rPr>
                <a:t>SPECRatio</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13" name="矩形 12">
              <a:extLst>
                <a:ext uri="{FF2B5EF4-FFF2-40B4-BE49-F238E27FC236}">
                  <a16:creationId xmlns:a16="http://schemas.microsoft.com/office/drawing/2014/main" id="{0155F136-CFBC-4719-BA09-D7010E43534E}"/>
                </a:ext>
              </a:extLst>
            </p:cNvPr>
            <p:cNvSpPr/>
            <p:nvPr/>
          </p:nvSpPr>
          <p:spPr>
            <a:xfrm>
              <a:off x="1197484" y="278221"/>
              <a:ext cx="1833322"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SPEC</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得分</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graphicFrame>
        <p:nvGraphicFramePr>
          <p:cNvPr id="14" name="Object 3">
            <a:extLst>
              <a:ext uri="{FF2B5EF4-FFF2-40B4-BE49-F238E27FC236}">
                <a16:creationId xmlns:a16="http://schemas.microsoft.com/office/drawing/2014/main" id="{A56F2E1E-F928-4F7D-932F-4A1E6880184B}"/>
              </a:ext>
            </a:extLst>
          </p:cNvPr>
          <p:cNvGraphicFramePr>
            <a:graphicFrameLocks noChangeAspect="1"/>
          </p:cNvGraphicFramePr>
          <p:nvPr>
            <p:extLst>
              <p:ext uri="{D42A27DB-BD31-4B8C-83A1-F6EECF244321}">
                <p14:modId xmlns:p14="http://schemas.microsoft.com/office/powerpoint/2010/main" val="607496901"/>
              </p:ext>
            </p:extLst>
          </p:nvPr>
        </p:nvGraphicFramePr>
        <p:xfrm>
          <a:off x="1592035" y="2889250"/>
          <a:ext cx="4349690" cy="1338366"/>
        </p:xfrm>
        <a:graphic>
          <a:graphicData uri="http://schemas.openxmlformats.org/presentationml/2006/ole">
            <mc:AlternateContent xmlns:mc="http://schemas.openxmlformats.org/markup-compatibility/2006">
              <mc:Choice xmlns:v="urn:schemas-microsoft-com:vml" Requires="v">
                <p:oleObj spid="_x0000_s14364" name="Equation" r:id="rId4" imgW="1320227" imgH="406224" progId="Equation.DSMT4">
                  <p:embed/>
                </p:oleObj>
              </mc:Choice>
              <mc:Fallback>
                <p:oleObj name="Equation" r:id="rId4" imgW="1320227" imgH="406224" progId="Equation.DSMT4">
                  <p:embed/>
                  <p:pic>
                    <p:nvPicPr>
                      <p:cNvPr id="6" name="Object 3">
                        <a:extLst>
                          <a:ext uri="{FF2B5EF4-FFF2-40B4-BE49-F238E27FC236}">
                            <a16:creationId xmlns:a16="http://schemas.microsoft.com/office/drawing/2014/main" id="{666455C8-F83A-423A-8274-4F1D839FAD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2035" y="2889250"/>
                        <a:ext cx="4349690" cy="133836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04366466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1" name="组合 10">
            <a:extLst>
              <a:ext uri="{FF2B5EF4-FFF2-40B4-BE49-F238E27FC236}">
                <a16:creationId xmlns:a16="http://schemas.microsoft.com/office/drawing/2014/main" id="{3C8F0A01-C903-402B-926C-54AB2F339A49}"/>
              </a:ext>
            </a:extLst>
          </p:cNvPr>
          <p:cNvGrpSpPr/>
          <p:nvPr/>
        </p:nvGrpSpPr>
        <p:grpSpPr>
          <a:xfrm>
            <a:off x="635246" y="278225"/>
            <a:ext cx="2395562" cy="718321"/>
            <a:chOff x="635244" y="278221"/>
            <a:chExt cx="2395562" cy="718320"/>
          </a:xfrm>
        </p:grpSpPr>
        <p:sp>
          <p:nvSpPr>
            <p:cNvPr id="12" name="矩形 11">
              <a:extLst>
                <a:ext uri="{FF2B5EF4-FFF2-40B4-BE49-F238E27FC236}">
                  <a16:creationId xmlns:a16="http://schemas.microsoft.com/office/drawing/2014/main" id="{B44672EE-7DA9-4133-AE6A-30D6F4E99013}"/>
                </a:ext>
              </a:extLst>
            </p:cNvPr>
            <p:cNvSpPr/>
            <p:nvPr/>
          </p:nvSpPr>
          <p:spPr>
            <a:xfrm>
              <a:off x="635244" y="688764"/>
              <a:ext cx="2119830"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a:t>
              </a:r>
              <a:r>
                <a:rPr lang="en-US" altLang="zh-CN" sz="1400" spc="151" dirty="0" err="1">
                  <a:solidFill>
                    <a:schemeClr val="tx1">
                      <a:lumMod val="65000"/>
                      <a:lumOff val="35000"/>
                    </a:schemeClr>
                  </a:solidFill>
                  <a:latin typeface="等线 Light" panose="02010600030101010101" pitchFamily="2" charset="-122"/>
                  <a:ea typeface="等线 Light" panose="02010600030101010101" pitchFamily="2" charset="-122"/>
                </a:rPr>
                <a:t>SPECRatio</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13" name="矩形 12">
              <a:extLst>
                <a:ext uri="{FF2B5EF4-FFF2-40B4-BE49-F238E27FC236}">
                  <a16:creationId xmlns:a16="http://schemas.microsoft.com/office/drawing/2014/main" id="{0155F136-CFBC-4719-BA09-D7010E43534E}"/>
                </a:ext>
              </a:extLst>
            </p:cNvPr>
            <p:cNvSpPr/>
            <p:nvPr/>
          </p:nvSpPr>
          <p:spPr>
            <a:xfrm>
              <a:off x="1197484" y="278221"/>
              <a:ext cx="1833322"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SPEC</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得分</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pic>
        <p:nvPicPr>
          <p:cNvPr id="3" name="Picture 5">
            <a:extLst>
              <a:ext uri="{FF2B5EF4-FFF2-40B4-BE49-F238E27FC236}">
                <a16:creationId xmlns:a16="http://schemas.microsoft.com/office/drawing/2014/main" id="{0EF4F26F-1208-49BD-9CDC-7EE124476F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868" y="1580122"/>
            <a:ext cx="10341424" cy="4957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38D9DE9A-1C87-4951-B9B5-6E98B00CB981}"/>
              </a:ext>
            </a:extLst>
          </p:cNvPr>
          <p:cNvSpPr txBox="1"/>
          <p:nvPr/>
        </p:nvSpPr>
        <p:spPr>
          <a:xfrm>
            <a:off x="3669476" y="997530"/>
            <a:ext cx="4857008" cy="523220"/>
          </a:xfrm>
          <a:prstGeom prst="rect">
            <a:avLst/>
          </a:prstGeom>
          <a:noFill/>
        </p:spPr>
        <p:txBody>
          <a:bodyPr wrap="square" rtlCol="0">
            <a:spAutoFit/>
          </a:bodyPr>
          <a:lstStyle/>
          <a:p>
            <a:pPr algn="ctr"/>
            <a:r>
              <a:rPr lang="en-US" altLang="zh-CN" sz="2800" b="1" dirty="0">
                <a:solidFill>
                  <a:srgbClr val="0066FF"/>
                </a:solidFill>
                <a:latin typeface="微软雅黑" panose="020B0503020204020204" pitchFamily="34" charset="-122"/>
                <a:ea typeface="微软雅黑" panose="020B0503020204020204" pitchFamily="34" charset="-122"/>
              </a:rPr>
              <a:t>Intel Core </a:t>
            </a:r>
            <a:r>
              <a:rPr lang="en-US" altLang="zh-CN" sz="2800" b="1" dirty="0" err="1">
                <a:solidFill>
                  <a:srgbClr val="0066FF"/>
                </a:solidFill>
                <a:latin typeface="微软雅黑" panose="020B0503020204020204" pitchFamily="34" charset="-122"/>
                <a:ea typeface="微软雅黑" panose="020B0503020204020204" pitchFamily="34" charset="-122"/>
              </a:rPr>
              <a:t>i7</a:t>
            </a:r>
            <a:r>
              <a:rPr lang="en-US" altLang="zh-CN" sz="2800" b="1" dirty="0">
                <a:solidFill>
                  <a:srgbClr val="0066FF"/>
                </a:solidFill>
                <a:latin typeface="微软雅黑" panose="020B0503020204020204" pitchFamily="34" charset="-122"/>
                <a:ea typeface="微软雅黑" panose="020B0503020204020204" pitchFamily="34" charset="-122"/>
              </a:rPr>
              <a:t> 920</a:t>
            </a:r>
            <a:endParaRPr lang="zh-CN" altLang="en-US" sz="2800" b="1" dirty="0">
              <a:solidFill>
                <a:srgbClr val="0066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3899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1" name="组合 10">
            <a:extLst>
              <a:ext uri="{FF2B5EF4-FFF2-40B4-BE49-F238E27FC236}">
                <a16:creationId xmlns:a16="http://schemas.microsoft.com/office/drawing/2014/main" id="{3C8F0A01-C903-402B-926C-54AB2F339A49}"/>
              </a:ext>
            </a:extLst>
          </p:cNvPr>
          <p:cNvGrpSpPr/>
          <p:nvPr/>
        </p:nvGrpSpPr>
        <p:grpSpPr>
          <a:xfrm>
            <a:off x="635246" y="278225"/>
            <a:ext cx="4666184" cy="718321"/>
            <a:chOff x="635244" y="278221"/>
            <a:chExt cx="4666184" cy="718320"/>
          </a:xfrm>
        </p:grpSpPr>
        <p:sp>
          <p:nvSpPr>
            <p:cNvPr id="12" name="矩形 11">
              <a:extLst>
                <a:ext uri="{FF2B5EF4-FFF2-40B4-BE49-F238E27FC236}">
                  <a16:creationId xmlns:a16="http://schemas.microsoft.com/office/drawing/2014/main" id="{B44672EE-7DA9-4133-AE6A-30D6F4E99013}"/>
                </a:ext>
              </a:extLst>
            </p:cNvPr>
            <p:cNvSpPr/>
            <p:nvPr/>
          </p:nvSpPr>
          <p:spPr>
            <a:xfrm>
              <a:off x="635244" y="688764"/>
              <a:ext cx="3366738"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SPEC Power Benchmark</a:t>
              </a:r>
            </a:p>
          </p:txBody>
        </p:sp>
        <p:sp>
          <p:nvSpPr>
            <p:cNvPr id="13" name="矩形 12">
              <a:extLst>
                <a:ext uri="{FF2B5EF4-FFF2-40B4-BE49-F238E27FC236}">
                  <a16:creationId xmlns:a16="http://schemas.microsoft.com/office/drawing/2014/main" id="{0155F136-CFBC-4719-BA09-D7010E43534E}"/>
                </a:ext>
              </a:extLst>
            </p:cNvPr>
            <p:cNvSpPr/>
            <p:nvPr/>
          </p:nvSpPr>
          <p:spPr>
            <a:xfrm>
              <a:off x="1197484" y="278221"/>
              <a:ext cx="4103944"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SPEC</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功耗基准测试程序</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矩形 1">
            <a:extLst>
              <a:ext uri="{FF2B5EF4-FFF2-40B4-BE49-F238E27FC236}">
                <a16:creationId xmlns:a16="http://schemas.microsoft.com/office/drawing/2014/main" id="{3355BBA8-46A5-444D-B6F6-86BC62CC62DA}"/>
              </a:ext>
            </a:extLst>
          </p:cNvPr>
          <p:cNvSpPr/>
          <p:nvPr/>
        </p:nvSpPr>
        <p:spPr>
          <a:xfrm>
            <a:off x="1056904" y="1280690"/>
            <a:ext cx="10070275" cy="5180714"/>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报告一段时间内服务器在不同负载水平下（以</a:t>
            </a:r>
            <a:r>
              <a:rPr kumimoji="1" lang="en-US" altLang="zh-CN" sz="2800" kern="0" dirty="0">
                <a:latin typeface="微软雅黑" panose="020B0503020204020204" pitchFamily="34" charset="-122"/>
                <a:ea typeface="微软雅黑" panose="020B0503020204020204" pitchFamily="34" charset="-122"/>
              </a:rPr>
              <a:t>10% </a:t>
            </a:r>
            <a:r>
              <a:rPr kumimoji="1" lang="zh-CN" altLang="en-US" sz="2800" kern="0" dirty="0">
                <a:latin typeface="微软雅黑" panose="020B0503020204020204" pitchFamily="34" charset="-122"/>
                <a:ea typeface="微软雅黑" panose="020B0503020204020204" pitchFamily="34" charset="-122"/>
              </a:rPr>
              <a:t>的比例递增）的功耗</a:t>
            </a:r>
            <a:endParaRPr kumimoji="1" lang="en-US" altLang="zh-CN" sz="2400" kern="0" dirty="0">
              <a:latin typeface="微软雅黑" panose="020B0503020204020204" pitchFamily="34" charset="-122"/>
              <a:ea typeface="微软雅黑" panose="020B0503020204020204" pitchFamily="34" charset="-122"/>
            </a:endParaRPr>
          </a:p>
          <a:p>
            <a:pPr marL="800100" lvl="1" indent="-342900">
              <a:lnSpc>
                <a:spcPct val="150000"/>
              </a:lnSpc>
              <a:spcBef>
                <a:spcPct val="20000"/>
              </a:spcBef>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性能采用吞吐率来测量，单位是每秒完成的操作次数（</a:t>
            </a:r>
            <a:r>
              <a:rPr kumimoji="1" lang="en-US" altLang="zh-CN" sz="2400" kern="0" dirty="0" err="1">
                <a:latin typeface="微软雅黑" panose="020B0503020204020204" pitchFamily="34" charset="-122"/>
                <a:ea typeface="微软雅黑" panose="020B0503020204020204" pitchFamily="34" charset="-122"/>
              </a:rPr>
              <a:t>ssj_ops</a:t>
            </a:r>
            <a:r>
              <a:rPr kumimoji="1" lang="en-US" altLang="zh-CN" sz="2400" kern="0" dirty="0">
                <a:latin typeface="微软雅黑" panose="020B0503020204020204" pitchFamily="34" charset="-122"/>
                <a:ea typeface="微软雅黑" panose="020B0503020204020204" pitchFamily="34" charset="-122"/>
              </a:rPr>
              <a:t>/sec</a:t>
            </a:r>
            <a:r>
              <a:rPr kumimoji="1" lang="zh-CN" altLang="en-US" sz="2400" kern="0" dirty="0">
                <a:latin typeface="微软雅黑" panose="020B0503020204020204" pitchFamily="34" charset="-122"/>
                <a:ea typeface="微软雅黑" panose="020B0503020204020204" pitchFamily="34" charset="-122"/>
              </a:rPr>
              <a:t>）</a:t>
            </a:r>
            <a:endParaRPr kumimoji="1" lang="en-US" altLang="zh-CN" sz="2400" kern="0" dirty="0">
              <a:latin typeface="微软雅黑" panose="020B0503020204020204" pitchFamily="34" charset="-122"/>
              <a:ea typeface="微软雅黑" panose="020B0503020204020204" pitchFamily="34" charset="-122"/>
            </a:endParaRPr>
          </a:p>
          <a:p>
            <a:pPr marL="800100" lvl="1" indent="-342900">
              <a:lnSpc>
                <a:spcPct val="150000"/>
              </a:lnSpc>
              <a:spcBef>
                <a:spcPct val="20000"/>
              </a:spcBef>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功耗：瓦特（</a:t>
            </a:r>
            <a:r>
              <a:rPr kumimoji="1" lang="en-US" altLang="zh-CN" sz="2400" kern="0" dirty="0">
                <a:latin typeface="微软雅黑" panose="020B0503020204020204" pitchFamily="34" charset="-122"/>
                <a:ea typeface="微软雅黑" panose="020B0503020204020204" pitchFamily="34" charset="-122"/>
              </a:rPr>
              <a:t>Watts</a:t>
            </a:r>
            <a:r>
              <a:rPr kumimoji="1" lang="zh-CN" altLang="en-US" sz="2400" kern="0" dirty="0">
                <a:latin typeface="微软雅黑" panose="020B0503020204020204" pitchFamily="34" charset="-122"/>
                <a:ea typeface="微软雅黑" panose="020B0503020204020204" pitchFamily="34" charset="-122"/>
              </a:rPr>
              <a:t>）</a:t>
            </a:r>
            <a:endParaRPr kumimoji="1" lang="en-US" altLang="zh-CN" sz="2400" kern="0" dirty="0">
              <a:latin typeface="微软雅黑" panose="020B0503020204020204" pitchFamily="34" charset="-122"/>
              <a:ea typeface="微软雅黑" panose="020B0503020204020204" pitchFamily="34" charset="-122"/>
            </a:endParaRPr>
          </a:p>
          <a:p>
            <a:pPr marL="800100" lvl="1" indent="-342900">
              <a:lnSpc>
                <a:spcPct val="150000"/>
              </a:lnSpc>
              <a:spcBef>
                <a:spcPct val="20000"/>
              </a:spcBef>
              <a:buClr>
                <a:srgbClr val="FF0000"/>
              </a:buClr>
              <a:buFont typeface="Wingdings" panose="05000000000000000000" pitchFamily="2" charset="2"/>
              <a:buChar char="Ø"/>
              <a:defRPr/>
            </a:pPr>
            <a:endParaRPr kumimoji="1" lang="en-US" altLang="zh-CN" sz="2400" kern="0" dirty="0">
              <a:latin typeface="微软雅黑" panose="020B0503020204020204" pitchFamily="34" charset="-122"/>
              <a:ea typeface="微软雅黑" panose="020B0503020204020204" pitchFamily="34" charset="-122"/>
            </a:endParaRPr>
          </a:p>
          <a:p>
            <a:pPr marL="800100" lvl="1" indent="-342900">
              <a:lnSpc>
                <a:spcPct val="150000"/>
              </a:lnSpc>
              <a:spcBef>
                <a:spcPct val="20000"/>
              </a:spcBef>
              <a:buClr>
                <a:srgbClr val="FF0000"/>
              </a:buClr>
              <a:buFont typeface="Wingdings" panose="05000000000000000000" pitchFamily="2" charset="2"/>
              <a:buChar char="Ø"/>
              <a:defRPr/>
            </a:pPr>
            <a:endParaRPr kumimoji="1" lang="en-US" altLang="zh-CN" sz="2400" kern="0" dirty="0">
              <a:latin typeface="微软雅黑" panose="020B0503020204020204" pitchFamily="34" charset="-122"/>
              <a:ea typeface="微软雅黑" panose="020B0503020204020204" pitchFamily="34" charset="-122"/>
            </a:endParaRPr>
          </a:p>
          <a:p>
            <a:pPr marL="800100" lvl="1" indent="-342900">
              <a:lnSpc>
                <a:spcPct val="150000"/>
              </a:lnSpc>
              <a:spcBef>
                <a:spcPct val="20000"/>
              </a:spcBef>
              <a:buClr>
                <a:srgbClr val="FF0000"/>
              </a:buClr>
              <a:buFont typeface="Wingdings" panose="05000000000000000000" pitchFamily="2" charset="2"/>
              <a:buChar char="Ø"/>
              <a:defRPr/>
            </a:pPr>
            <a:endParaRPr kumimoji="1" lang="en-US" altLang="zh-CN" sz="24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关注单位功耗所获得的性能（能效）</a:t>
            </a:r>
            <a:endParaRPr kumimoji="1" lang="en-US" altLang="zh-CN" sz="2400" kern="0" dirty="0">
              <a:latin typeface="微软雅黑" panose="020B0503020204020204" pitchFamily="34" charset="-122"/>
              <a:ea typeface="微软雅黑" panose="020B0503020204020204" pitchFamily="34" charset="-122"/>
            </a:endParaRPr>
          </a:p>
        </p:txBody>
      </p:sp>
      <p:graphicFrame>
        <p:nvGraphicFramePr>
          <p:cNvPr id="5" name="Object 4">
            <a:extLst>
              <a:ext uri="{FF2B5EF4-FFF2-40B4-BE49-F238E27FC236}">
                <a16:creationId xmlns:a16="http://schemas.microsoft.com/office/drawing/2014/main" id="{D67564AB-1A63-4F3F-99A4-305343CD2FC4}"/>
              </a:ext>
            </a:extLst>
          </p:cNvPr>
          <p:cNvGraphicFramePr>
            <a:graphicFrameLocks noChangeAspect="1"/>
          </p:cNvGraphicFramePr>
          <p:nvPr>
            <p:extLst>
              <p:ext uri="{D42A27DB-BD31-4B8C-83A1-F6EECF244321}">
                <p14:modId xmlns:p14="http://schemas.microsoft.com/office/powerpoint/2010/main" val="2653498972"/>
              </p:ext>
            </p:extLst>
          </p:nvPr>
        </p:nvGraphicFramePr>
        <p:xfrm>
          <a:off x="1484398" y="4152078"/>
          <a:ext cx="9227146" cy="1157512"/>
        </p:xfrm>
        <a:graphic>
          <a:graphicData uri="http://schemas.openxmlformats.org/presentationml/2006/ole">
            <mc:AlternateContent xmlns:mc="http://schemas.openxmlformats.org/markup-compatibility/2006">
              <mc:Choice xmlns:v="urn:schemas-microsoft-com:vml" Requires="v">
                <p:oleObj spid="_x0000_s19458" name="Equation" r:id="rId4" imgW="3644900" imgH="457200" progId="Equation.3">
                  <p:embed/>
                </p:oleObj>
              </mc:Choice>
              <mc:Fallback>
                <p:oleObj name="Equation" r:id="rId4" imgW="3644900" imgH="457200" progId="Equation.3">
                  <p:embed/>
                  <p:pic>
                    <p:nvPicPr>
                      <p:cNvPr id="3" name="Object 4">
                        <a:extLst>
                          <a:ext uri="{FF2B5EF4-FFF2-40B4-BE49-F238E27FC236}">
                            <a16:creationId xmlns:a16="http://schemas.microsoft.com/office/drawing/2014/main" id="{C25D956E-1256-4A08-B407-BC03DEB91A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4398" y="4152078"/>
                        <a:ext cx="9227146" cy="115751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902026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2" name="矩形 1">
            <a:extLst>
              <a:ext uri="{FF2B5EF4-FFF2-40B4-BE49-F238E27FC236}">
                <a16:creationId xmlns:a16="http://schemas.microsoft.com/office/drawing/2014/main" id="{4FF61E53-4EB2-4FD5-8C50-D5974E6EBAD2}"/>
              </a:ext>
            </a:extLst>
          </p:cNvPr>
          <p:cNvSpPr/>
          <p:nvPr/>
        </p:nvSpPr>
        <p:spPr>
          <a:xfrm>
            <a:off x="1056904" y="1185690"/>
            <a:ext cx="10070275" cy="5382371"/>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en-US" altLang="zh-CN" sz="2800" kern="0" dirty="0">
                <a:latin typeface="微软雅黑" panose="020B0503020204020204" pitchFamily="34" charset="-122"/>
                <a:ea typeface="微软雅黑" panose="020B0503020204020204" pitchFamily="34" charset="-122"/>
                <a:hlinkClick r:id="rId3"/>
              </a:rPr>
              <a:t>MediaBench</a:t>
            </a:r>
            <a:r>
              <a:rPr kumimoji="1" lang="en-US" altLang="zh-CN" sz="2800" kern="0" dirty="0">
                <a:latin typeface="微软雅黑" panose="020B0503020204020204" pitchFamily="34" charset="-122"/>
                <a:ea typeface="微软雅黑" panose="020B0503020204020204" pitchFamily="34" charset="-122"/>
              </a:rPr>
              <a:t> </a:t>
            </a:r>
          </a:p>
          <a:p>
            <a:pPr marL="914400" lvl="1" indent="-457200">
              <a:lnSpc>
                <a:spcPct val="150000"/>
              </a:lnSpc>
              <a:spcBef>
                <a:spcPct val="20000"/>
              </a:spcBef>
              <a:buClr>
                <a:srgbClr val="FF0000"/>
              </a:buClr>
              <a:buFont typeface="Wingdings" panose="05000000000000000000" pitchFamily="2" charset="2"/>
              <a:buChar char="Ø"/>
              <a:defRPr/>
            </a:pPr>
            <a:r>
              <a:rPr kumimoji="1" lang="en-US" altLang="zh-CN" sz="2400" kern="0" dirty="0">
                <a:latin typeface="微软雅黑" panose="020B0503020204020204" pitchFamily="34" charset="-122"/>
                <a:ea typeface="微软雅黑" panose="020B0503020204020204" pitchFamily="34" charset="-122"/>
              </a:rPr>
              <a:t>Multimedia and embedded applications</a:t>
            </a:r>
          </a:p>
          <a:p>
            <a:pPr marL="457200" indent="-457200">
              <a:lnSpc>
                <a:spcPct val="150000"/>
              </a:lnSpc>
              <a:spcBef>
                <a:spcPct val="20000"/>
              </a:spcBef>
              <a:buClr>
                <a:srgbClr val="FF0000"/>
              </a:buClr>
              <a:buFont typeface="Wingdings" panose="05000000000000000000" pitchFamily="2" charset="2"/>
              <a:buChar char="p"/>
              <a:defRPr/>
            </a:pPr>
            <a:r>
              <a:rPr kumimoji="1" lang="en-US" altLang="zh-CN" sz="2800" kern="0" dirty="0">
                <a:latin typeface="微软雅黑" panose="020B0503020204020204" pitchFamily="34" charset="-122"/>
                <a:ea typeface="微软雅黑" panose="020B0503020204020204" pitchFamily="34" charset="-122"/>
              </a:rPr>
              <a:t>Stanford parallel benchmarks - </a:t>
            </a:r>
            <a:r>
              <a:rPr kumimoji="1" lang="en-US" altLang="zh-CN" sz="2800" kern="0" dirty="0">
                <a:latin typeface="微软雅黑" panose="020B0503020204020204" pitchFamily="34" charset="-122"/>
                <a:ea typeface="微软雅黑" panose="020B0503020204020204" pitchFamily="34" charset="-122"/>
                <a:hlinkClick r:id="rId4"/>
              </a:rPr>
              <a:t>SPLASH</a:t>
            </a:r>
            <a:endParaRPr kumimoji="1" lang="en-US" altLang="zh-CN" sz="2800" kern="0" dirty="0">
              <a:latin typeface="微软雅黑" panose="020B0503020204020204" pitchFamily="34" charset="-122"/>
              <a:ea typeface="微软雅黑" panose="020B0503020204020204" pitchFamily="34" charset="-122"/>
            </a:endParaRPr>
          </a:p>
          <a:p>
            <a:pPr marL="800100" lvl="1" indent="-342900">
              <a:lnSpc>
                <a:spcPct val="150000"/>
              </a:lnSpc>
              <a:spcBef>
                <a:spcPct val="20000"/>
              </a:spcBef>
              <a:buClr>
                <a:srgbClr val="FF0000"/>
              </a:buClr>
              <a:buFont typeface="Wingdings" panose="05000000000000000000" pitchFamily="2" charset="2"/>
              <a:buChar char="Ø"/>
              <a:defRPr/>
            </a:pPr>
            <a:r>
              <a:rPr kumimoji="1" lang="en-US" altLang="zh-CN" sz="2400" kern="0" dirty="0">
                <a:latin typeface="微软雅黑" panose="020B0503020204020204" pitchFamily="34" charset="-122"/>
                <a:ea typeface="微软雅黑" panose="020B0503020204020204" pitchFamily="34" charset="-122"/>
              </a:rPr>
              <a:t>Parallel architecture and shared memory multiprocessors</a:t>
            </a:r>
          </a:p>
          <a:p>
            <a:pPr marL="457200" indent="-457200">
              <a:lnSpc>
                <a:spcPct val="150000"/>
              </a:lnSpc>
              <a:spcBef>
                <a:spcPct val="20000"/>
              </a:spcBef>
              <a:buClr>
                <a:srgbClr val="FF0000"/>
              </a:buClr>
              <a:buFont typeface="Wingdings" panose="05000000000000000000" pitchFamily="2" charset="2"/>
              <a:buChar char="p"/>
              <a:defRPr/>
            </a:pPr>
            <a:r>
              <a:rPr kumimoji="1" lang="en-US" altLang="zh-CN" sz="2800" kern="0" dirty="0">
                <a:latin typeface="微软雅黑" panose="020B0503020204020204" pitchFamily="34" charset="-122"/>
                <a:ea typeface="微软雅黑" panose="020B0503020204020204" pitchFamily="34" charset="-122"/>
                <a:hlinkClick r:id="rId5"/>
              </a:rPr>
              <a:t>Rodinia</a:t>
            </a:r>
            <a:endParaRPr kumimoji="1" lang="en-US" altLang="zh-CN" sz="2800" kern="0" dirty="0">
              <a:latin typeface="微软雅黑" panose="020B0503020204020204" pitchFamily="34" charset="-122"/>
              <a:ea typeface="微软雅黑" panose="020B0503020204020204" pitchFamily="34" charset="-122"/>
            </a:endParaRPr>
          </a:p>
          <a:p>
            <a:pPr marL="800100" lvl="1" indent="-342900">
              <a:lnSpc>
                <a:spcPct val="150000"/>
              </a:lnSpc>
              <a:spcBef>
                <a:spcPct val="20000"/>
              </a:spcBef>
              <a:buClr>
                <a:srgbClr val="FF0000"/>
              </a:buClr>
              <a:buFont typeface="Wingdings" panose="05000000000000000000" pitchFamily="2" charset="2"/>
              <a:buChar char="Ø"/>
              <a:defRPr/>
            </a:pPr>
            <a:r>
              <a:rPr kumimoji="1" lang="en-US" altLang="zh-CN" sz="2400" kern="0" dirty="0">
                <a:latin typeface="微软雅黑" panose="020B0503020204020204" pitchFamily="34" charset="-122"/>
                <a:ea typeface="微软雅黑" panose="020B0503020204020204" pitchFamily="34" charset="-122"/>
              </a:rPr>
              <a:t>Heterogeneous computer systems (</a:t>
            </a:r>
            <a:r>
              <a:rPr kumimoji="1" lang="en-US" altLang="zh-CN" sz="2400" kern="0" dirty="0" err="1">
                <a:latin typeface="微软雅黑" panose="020B0503020204020204" pitchFamily="34" charset="-122"/>
                <a:ea typeface="微软雅黑" panose="020B0503020204020204" pitchFamily="34" charset="-122"/>
              </a:rPr>
              <a:t>CUDA</a:t>
            </a:r>
            <a:r>
              <a:rPr kumimoji="1" lang="en-US" altLang="zh-CN" sz="2400" kern="0" dirty="0">
                <a:latin typeface="微软雅黑" panose="020B0503020204020204" pitchFamily="34" charset="-122"/>
                <a:ea typeface="微软雅黑" panose="020B0503020204020204" pitchFamily="34" charset="-122"/>
              </a:rPr>
              <a:t> and OpenCL)</a:t>
            </a:r>
          </a:p>
          <a:p>
            <a:pPr marL="342900" indent="-342900">
              <a:lnSpc>
                <a:spcPct val="150000"/>
              </a:lnSpc>
              <a:spcBef>
                <a:spcPct val="20000"/>
              </a:spcBef>
              <a:buClr>
                <a:srgbClr val="FF0000"/>
              </a:buClr>
              <a:buFont typeface="Wingdings" panose="05000000000000000000" pitchFamily="2" charset="2"/>
              <a:buChar char="p"/>
              <a:defRPr/>
            </a:pPr>
            <a:r>
              <a:rPr kumimoji="1" lang="en-US" altLang="zh-CN" sz="2800" kern="0" dirty="0">
                <a:latin typeface="微软雅黑" panose="020B0503020204020204" pitchFamily="34" charset="-122"/>
                <a:ea typeface="微软雅黑" panose="020B0503020204020204" pitchFamily="34" charset="-122"/>
              </a:rPr>
              <a:t> </a:t>
            </a:r>
            <a:r>
              <a:rPr kumimoji="1" lang="en-US" altLang="zh-CN" sz="2800" kern="0" dirty="0">
                <a:latin typeface="微软雅黑" panose="020B0503020204020204" pitchFamily="34" charset="-122"/>
                <a:ea typeface="微软雅黑" panose="020B0503020204020204" pitchFamily="34" charset="-122"/>
                <a:hlinkClick r:id="rId6"/>
              </a:rPr>
              <a:t>AI Benchmark</a:t>
            </a:r>
            <a:endParaRPr kumimoji="1" lang="en-US" altLang="zh-CN" sz="2800" kern="0" dirty="0">
              <a:latin typeface="微软雅黑" panose="020B0503020204020204" pitchFamily="34" charset="-122"/>
              <a:ea typeface="微软雅黑" panose="020B0503020204020204" pitchFamily="34" charset="-122"/>
            </a:endParaRPr>
          </a:p>
          <a:p>
            <a:pPr marL="800100" lvl="1" indent="-342900">
              <a:lnSpc>
                <a:spcPct val="150000"/>
              </a:lnSpc>
              <a:spcBef>
                <a:spcPct val="20000"/>
              </a:spcBef>
              <a:buClr>
                <a:srgbClr val="FF0000"/>
              </a:buClr>
              <a:buFont typeface="Wingdings" panose="05000000000000000000" pitchFamily="2" charset="2"/>
              <a:buChar char="Ø"/>
              <a:defRPr/>
            </a:pPr>
            <a:r>
              <a:rPr kumimoji="1" lang="en-US" altLang="zh-CN" sz="2400" kern="0" dirty="0">
                <a:latin typeface="微软雅黑" panose="020B0503020204020204" pitchFamily="34" charset="-122"/>
                <a:ea typeface="微软雅黑" panose="020B0503020204020204" pitchFamily="34" charset="-122"/>
              </a:rPr>
              <a:t>AI and computer vision tests for smartphones</a:t>
            </a:r>
          </a:p>
        </p:txBody>
      </p:sp>
      <p:grpSp>
        <p:nvGrpSpPr>
          <p:cNvPr id="11" name="组合 10">
            <a:extLst>
              <a:ext uri="{FF2B5EF4-FFF2-40B4-BE49-F238E27FC236}">
                <a16:creationId xmlns:a16="http://schemas.microsoft.com/office/drawing/2014/main" id="{3C8F0A01-C903-402B-926C-54AB2F339A49}"/>
              </a:ext>
            </a:extLst>
          </p:cNvPr>
          <p:cNvGrpSpPr/>
          <p:nvPr/>
        </p:nvGrpSpPr>
        <p:grpSpPr>
          <a:xfrm>
            <a:off x="635245" y="278225"/>
            <a:ext cx="3774402" cy="718321"/>
            <a:chOff x="635243" y="278221"/>
            <a:chExt cx="3774402" cy="718320"/>
          </a:xfrm>
        </p:grpSpPr>
        <p:sp>
          <p:nvSpPr>
            <p:cNvPr id="12" name="矩形 11">
              <a:extLst>
                <a:ext uri="{FF2B5EF4-FFF2-40B4-BE49-F238E27FC236}">
                  <a16:creationId xmlns:a16="http://schemas.microsoft.com/office/drawing/2014/main" id="{B44672EE-7DA9-4133-AE6A-30D6F4E99013}"/>
                </a:ext>
              </a:extLst>
            </p:cNvPr>
            <p:cNvSpPr/>
            <p:nvPr/>
          </p:nvSpPr>
          <p:spPr>
            <a:xfrm>
              <a:off x="635243" y="688764"/>
              <a:ext cx="2903601"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Other Benchmarks</a:t>
              </a:r>
            </a:p>
          </p:txBody>
        </p:sp>
        <p:sp>
          <p:nvSpPr>
            <p:cNvPr id="13" name="矩形 12">
              <a:extLst>
                <a:ext uri="{FF2B5EF4-FFF2-40B4-BE49-F238E27FC236}">
                  <a16:creationId xmlns:a16="http://schemas.microsoft.com/office/drawing/2014/main" id="{0155F136-CFBC-4719-BA09-D7010E43534E}"/>
                </a:ext>
              </a:extLst>
            </p:cNvPr>
            <p:cNvSpPr/>
            <p:nvPr/>
          </p:nvSpPr>
          <p:spPr>
            <a:xfrm>
              <a:off x="1197484" y="278221"/>
              <a:ext cx="3212161"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其它基准测试程序</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Tree>
    <p:extLst>
      <p:ext uri="{BB962C8B-B14F-4D97-AF65-F5344CB8AC3E}">
        <p14:creationId xmlns:p14="http://schemas.microsoft.com/office/powerpoint/2010/main" val="422476345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2" name="矩形 1">
            <a:extLst>
              <a:ext uri="{FF2B5EF4-FFF2-40B4-BE49-F238E27FC236}">
                <a16:creationId xmlns:a16="http://schemas.microsoft.com/office/drawing/2014/main" id="{4FF61E53-4EB2-4FD5-8C50-D5974E6EBAD2}"/>
              </a:ext>
            </a:extLst>
          </p:cNvPr>
          <p:cNvSpPr/>
          <p:nvPr/>
        </p:nvSpPr>
        <p:spPr>
          <a:xfrm>
            <a:off x="1056904" y="1280691"/>
            <a:ext cx="10070275" cy="3917354"/>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基准测试程序不具代表性（选择合适的</a:t>
            </a:r>
            <a:r>
              <a:rPr kumimoji="1" lang="en-US" altLang="zh-CN" sz="2800" kern="0" dirty="0">
                <a:latin typeface="微软雅黑" panose="020B0503020204020204" pitchFamily="34" charset="-122"/>
                <a:ea typeface="微软雅黑" panose="020B0503020204020204" pitchFamily="34" charset="-122"/>
              </a:rPr>
              <a:t>Benchmark</a:t>
            </a:r>
            <a:r>
              <a:rPr kumimoji="1" lang="zh-CN" altLang="en-US" sz="2800" kern="0" dirty="0">
                <a:latin typeface="微软雅黑" panose="020B0503020204020204" pitchFamily="34" charset="-122"/>
                <a:ea typeface="微软雅黑" panose="020B0503020204020204" pitchFamily="34" charset="-122"/>
              </a:rPr>
              <a:t>很重要）</a:t>
            </a:r>
            <a:endParaRPr kumimoji="1" lang="en-US" altLang="zh-CN" sz="2800" kern="0" dirty="0">
              <a:latin typeface="微软雅黑" panose="020B0503020204020204" pitchFamily="34" charset="-122"/>
              <a:ea typeface="微软雅黑" panose="020B0503020204020204" pitchFamily="34" charset="-122"/>
            </a:endParaRPr>
          </a:p>
          <a:p>
            <a:pPr marL="800100" lvl="1" indent="-342900">
              <a:lnSpc>
                <a:spcPct val="150000"/>
              </a:lnSpc>
              <a:spcBef>
                <a:spcPct val="20000"/>
              </a:spcBef>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如果需要测试</a:t>
            </a:r>
            <a:r>
              <a:rPr kumimoji="1" lang="en-US" altLang="zh-CN" sz="2400" kern="0" dirty="0">
                <a:latin typeface="微软雅黑" panose="020B0503020204020204" pitchFamily="34" charset="-122"/>
                <a:ea typeface="微软雅黑" panose="020B0503020204020204" pitchFamily="34" charset="-122"/>
              </a:rPr>
              <a:t>I/O</a:t>
            </a:r>
            <a:r>
              <a:rPr kumimoji="1" lang="zh-CN" altLang="en-US" sz="2400" kern="0" dirty="0">
                <a:latin typeface="微软雅黑" panose="020B0503020204020204" pitchFamily="34" charset="-122"/>
                <a:ea typeface="微软雅黑" panose="020B0503020204020204" pitchFamily="34" charset="-122"/>
              </a:rPr>
              <a:t>性能，</a:t>
            </a:r>
            <a:r>
              <a:rPr kumimoji="1" lang="en-US" altLang="zh-CN" sz="2400" kern="0" dirty="0" err="1">
                <a:latin typeface="微软雅黑" panose="020B0503020204020204" pitchFamily="34" charset="-122"/>
                <a:ea typeface="微软雅黑" panose="020B0503020204020204" pitchFamily="34" charset="-122"/>
              </a:rPr>
              <a:t>CINT2006</a:t>
            </a:r>
            <a:r>
              <a:rPr kumimoji="1" lang="zh-CN" altLang="en-US" sz="2400" kern="0" dirty="0">
                <a:latin typeface="微软雅黑" panose="020B0503020204020204" pitchFamily="34" charset="-122"/>
                <a:ea typeface="微软雅黑" panose="020B0503020204020204" pitchFamily="34" charset="-122"/>
              </a:rPr>
              <a:t>是没有用的</a:t>
            </a:r>
            <a:endParaRPr kumimoji="1" lang="en-US" altLang="zh-CN" sz="2400" kern="0" dirty="0">
              <a:latin typeface="微软雅黑" panose="020B0503020204020204" pitchFamily="34" charset="-122"/>
              <a:ea typeface="微软雅黑" panose="020B0503020204020204" pitchFamily="34" charset="-122"/>
            </a:endParaRPr>
          </a:p>
          <a:p>
            <a:pPr marL="800100" lvl="1" indent="-342900">
              <a:lnSpc>
                <a:spcPct val="150000"/>
              </a:lnSpc>
              <a:spcBef>
                <a:spcPct val="20000"/>
              </a:spcBef>
              <a:buClr>
                <a:srgbClr val="FF0000"/>
              </a:buClr>
              <a:buFont typeface="Wingdings" panose="05000000000000000000" pitchFamily="2" charset="2"/>
              <a:buChar char="Ø"/>
              <a:defRPr/>
            </a:pPr>
            <a:endParaRPr kumimoji="1" lang="en-US" altLang="zh-CN" sz="24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基准测试程序太旧</a:t>
            </a:r>
            <a:endParaRPr kumimoji="1" lang="en-US" altLang="zh-CN" sz="2800" kern="0" dirty="0">
              <a:latin typeface="微软雅黑" panose="020B0503020204020204" pitchFamily="34" charset="-122"/>
              <a:ea typeface="微软雅黑" panose="020B0503020204020204" pitchFamily="34" charset="-122"/>
            </a:endParaRPr>
          </a:p>
          <a:p>
            <a:pPr marL="800100" lvl="1" indent="-342900">
              <a:lnSpc>
                <a:spcPct val="150000"/>
              </a:lnSpc>
              <a:spcBef>
                <a:spcPct val="20000"/>
              </a:spcBef>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厂商针对</a:t>
            </a:r>
            <a:r>
              <a:rPr kumimoji="1" lang="en-US" altLang="zh-CN" sz="2400" kern="0" dirty="0">
                <a:latin typeface="微软雅黑" panose="020B0503020204020204" pitchFamily="34" charset="-122"/>
                <a:ea typeface="微软雅黑" panose="020B0503020204020204" pitchFamily="34" charset="-122"/>
              </a:rPr>
              <a:t>benchmark</a:t>
            </a:r>
            <a:r>
              <a:rPr kumimoji="1" lang="zh-CN" altLang="en-US" sz="2400" kern="0" dirty="0">
                <a:latin typeface="微软雅黑" panose="020B0503020204020204" pitchFamily="34" charset="-122"/>
                <a:ea typeface="微软雅黑" panose="020B0503020204020204" pitchFamily="34" charset="-122"/>
              </a:rPr>
              <a:t>对编译器、硬件、软件进行优化</a:t>
            </a:r>
            <a:endParaRPr kumimoji="1" lang="en-US" altLang="zh-CN" sz="2400" kern="0" dirty="0">
              <a:latin typeface="微软雅黑" panose="020B0503020204020204" pitchFamily="34" charset="-122"/>
              <a:ea typeface="微软雅黑" panose="020B0503020204020204" pitchFamily="34" charset="-122"/>
            </a:endParaRPr>
          </a:p>
          <a:p>
            <a:pPr marL="800100" lvl="1" indent="-342900">
              <a:lnSpc>
                <a:spcPct val="150000"/>
              </a:lnSpc>
              <a:spcBef>
                <a:spcPct val="20000"/>
              </a:spcBef>
              <a:buClr>
                <a:srgbClr val="FF0000"/>
              </a:buClr>
              <a:buFont typeface="Wingdings" panose="05000000000000000000" pitchFamily="2" charset="2"/>
              <a:buChar char="Ø"/>
              <a:defRPr/>
            </a:pPr>
            <a:r>
              <a:rPr kumimoji="1" lang="en-US" altLang="zh-CN" sz="2400" kern="0" dirty="0">
                <a:latin typeface="微软雅黑" panose="020B0503020204020204" pitchFamily="34" charset="-122"/>
                <a:ea typeface="微软雅黑" panose="020B0503020204020204" pitchFamily="34" charset="-122"/>
              </a:rPr>
              <a:t>Benchmark</a:t>
            </a:r>
            <a:r>
              <a:rPr kumimoji="1" lang="zh-CN" altLang="en-US" sz="2400" kern="0" dirty="0">
                <a:latin typeface="微软雅黑" panose="020B0503020204020204" pitchFamily="34" charset="-122"/>
                <a:ea typeface="微软雅黑" panose="020B0503020204020204" pitchFamily="34" charset="-122"/>
              </a:rPr>
              <a:t>需要周期性的更新</a:t>
            </a:r>
            <a:endParaRPr kumimoji="1" lang="en-US" altLang="zh-CN" sz="2400" kern="0" dirty="0">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3C8F0A01-C903-402B-926C-54AB2F339A49}"/>
              </a:ext>
            </a:extLst>
          </p:cNvPr>
          <p:cNvGrpSpPr/>
          <p:nvPr/>
        </p:nvGrpSpPr>
        <p:grpSpPr>
          <a:xfrm>
            <a:off x="635245" y="278225"/>
            <a:ext cx="4499344" cy="718321"/>
            <a:chOff x="635243" y="278221"/>
            <a:chExt cx="4499344" cy="718320"/>
          </a:xfrm>
        </p:grpSpPr>
        <p:sp>
          <p:nvSpPr>
            <p:cNvPr id="12" name="矩形 11">
              <a:extLst>
                <a:ext uri="{FF2B5EF4-FFF2-40B4-BE49-F238E27FC236}">
                  <a16:creationId xmlns:a16="http://schemas.microsoft.com/office/drawing/2014/main" id="{B44672EE-7DA9-4133-AE6A-30D6F4E99013}"/>
                </a:ext>
              </a:extLst>
            </p:cNvPr>
            <p:cNvSpPr/>
            <p:nvPr/>
          </p:nvSpPr>
          <p:spPr>
            <a:xfrm>
              <a:off x="635243" y="688764"/>
              <a:ext cx="2903601"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Benchmark Pitfalls</a:t>
              </a:r>
            </a:p>
          </p:txBody>
        </p:sp>
        <p:sp>
          <p:nvSpPr>
            <p:cNvPr id="13" name="矩形 12">
              <a:extLst>
                <a:ext uri="{FF2B5EF4-FFF2-40B4-BE49-F238E27FC236}">
                  <a16:creationId xmlns:a16="http://schemas.microsoft.com/office/drawing/2014/main" id="{0155F136-CFBC-4719-BA09-D7010E43534E}"/>
                </a:ext>
              </a:extLst>
            </p:cNvPr>
            <p:cNvSpPr/>
            <p:nvPr/>
          </p:nvSpPr>
          <p:spPr>
            <a:xfrm>
              <a:off x="1197484" y="278221"/>
              <a:ext cx="3937103"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基准测试程序的“陷阱”</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Tree>
    <p:extLst>
      <p:ext uri="{BB962C8B-B14F-4D97-AF65-F5344CB8AC3E}">
        <p14:creationId xmlns:p14="http://schemas.microsoft.com/office/powerpoint/2010/main" val="383587450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1" name="组合 10">
            <a:extLst>
              <a:ext uri="{FF2B5EF4-FFF2-40B4-BE49-F238E27FC236}">
                <a16:creationId xmlns:a16="http://schemas.microsoft.com/office/drawing/2014/main" id="{3C8F0A01-C903-402B-926C-54AB2F339A49}"/>
              </a:ext>
            </a:extLst>
          </p:cNvPr>
          <p:cNvGrpSpPr/>
          <p:nvPr/>
        </p:nvGrpSpPr>
        <p:grpSpPr>
          <a:xfrm>
            <a:off x="635245" y="278225"/>
            <a:ext cx="4174261" cy="718321"/>
            <a:chOff x="635243" y="278221"/>
            <a:chExt cx="4174261" cy="718320"/>
          </a:xfrm>
        </p:grpSpPr>
        <p:sp>
          <p:nvSpPr>
            <p:cNvPr id="12" name="矩形 11">
              <a:extLst>
                <a:ext uri="{FF2B5EF4-FFF2-40B4-BE49-F238E27FC236}">
                  <a16:creationId xmlns:a16="http://schemas.microsoft.com/office/drawing/2014/main" id="{B44672EE-7DA9-4133-AE6A-30D6F4E99013}"/>
                </a:ext>
              </a:extLst>
            </p:cNvPr>
            <p:cNvSpPr/>
            <p:nvPr/>
          </p:nvSpPr>
          <p:spPr>
            <a:xfrm>
              <a:off x="635243" y="688764"/>
              <a:ext cx="4174261"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How to compute the mean value</a:t>
              </a:r>
            </a:p>
          </p:txBody>
        </p:sp>
        <p:sp>
          <p:nvSpPr>
            <p:cNvPr id="13" name="矩形 12">
              <a:extLst>
                <a:ext uri="{FF2B5EF4-FFF2-40B4-BE49-F238E27FC236}">
                  <a16:creationId xmlns:a16="http://schemas.microsoft.com/office/drawing/2014/main" id="{0155F136-CFBC-4719-BA09-D7010E43534E}"/>
                </a:ext>
              </a:extLst>
            </p:cNvPr>
            <p:cNvSpPr/>
            <p:nvPr/>
          </p:nvSpPr>
          <p:spPr>
            <a:xfrm>
              <a:off x="1197484" y="278221"/>
              <a:ext cx="2076851"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如何求平均</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3" name="矩形 2">
            <a:extLst>
              <a:ext uri="{FF2B5EF4-FFF2-40B4-BE49-F238E27FC236}">
                <a16:creationId xmlns:a16="http://schemas.microsoft.com/office/drawing/2014/main" id="{2B34F4BD-BC95-47C7-B0CD-4136BAD47739}"/>
              </a:ext>
            </a:extLst>
          </p:cNvPr>
          <p:cNvSpPr/>
          <p:nvPr/>
        </p:nvSpPr>
        <p:spPr>
          <a:xfrm>
            <a:off x="1056904" y="1625075"/>
            <a:ext cx="10070275" cy="3487943"/>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算术平均</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endParaRPr kumimoji="1" lang="en-US" altLang="zh-CN" sz="24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调和平均</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几何平均</a:t>
            </a:r>
            <a:endParaRPr kumimoji="1" lang="en-US" altLang="zh-CN"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494955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592371" cy="706448"/>
            <a:chOff x="635243" y="278221"/>
            <a:chExt cx="3592371" cy="706447"/>
          </a:xfrm>
        </p:grpSpPr>
        <p:sp>
          <p:nvSpPr>
            <p:cNvPr id="21" name="矩形 20">
              <a:extLst>
                <a:ext uri="{FF2B5EF4-FFF2-40B4-BE49-F238E27FC236}">
                  <a16:creationId xmlns:a16="http://schemas.microsoft.com/office/drawing/2014/main" id="{8297BC28-DD3C-44C3-A8BA-1F5DFEE9D689}"/>
                </a:ext>
              </a:extLst>
            </p:cNvPr>
            <p:cNvSpPr/>
            <p:nvPr/>
          </p:nvSpPr>
          <p:spPr>
            <a:xfrm>
              <a:off x="635243" y="676890"/>
              <a:ext cx="3592371" cy="307778"/>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Definition of Performance</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076851"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性能的定义</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6" name="矩形 5">
            <a:extLst>
              <a:ext uri="{FF2B5EF4-FFF2-40B4-BE49-F238E27FC236}">
                <a16:creationId xmlns:a16="http://schemas.microsoft.com/office/drawing/2014/main" id="{5257AE43-3B3D-4E94-99ED-7A00BCA9D90D}"/>
              </a:ext>
            </a:extLst>
          </p:cNvPr>
          <p:cNvSpPr/>
          <p:nvPr/>
        </p:nvSpPr>
        <p:spPr>
          <a:xfrm>
            <a:off x="1056904" y="1268813"/>
            <a:ext cx="10070275" cy="5023939"/>
          </a:xfrm>
          <a:prstGeom prst="rect">
            <a:avLst/>
          </a:prstGeom>
          <a:ln>
            <a:solidFill>
              <a:schemeClr val="accent1"/>
            </a:solidFill>
          </a:ln>
        </p:spPr>
        <p:txBody>
          <a:bodyPr wrap="square" lIns="72000" rIns="72000">
            <a:spAutoFit/>
          </a:bodyPr>
          <a:lstStyle/>
          <a:p>
            <a:pPr marL="342900" indent="-342900" algn="just">
              <a:lnSpc>
                <a:spcPct val="150000"/>
              </a:lnSpc>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 从不同角度关心的性能是不同的，对性能的度量也是不同</a:t>
            </a:r>
            <a:endParaRPr lang="en-US" altLang="zh-CN" sz="28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buClr>
                <a:srgbClr val="FF0066"/>
              </a:buClr>
              <a:buFont typeface="Wingdings" panose="05000000000000000000" pitchFamily="2" charset="2"/>
              <a:buChar char="p"/>
            </a:pPr>
            <a:endParaRPr lang="en-US" altLang="zh-CN" sz="24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buClr>
                <a:srgbClr val="FF0066"/>
              </a:buClr>
              <a:buFont typeface="Wingdings" panose="05000000000000000000" pitchFamily="2" charset="2"/>
              <a:buChar char="p"/>
            </a:pP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计算机使用者的角度</a:t>
            </a:r>
            <a:r>
              <a:rPr lang="zh-CN" altLang="en-US" sz="2800" dirty="0">
                <a:latin typeface="微软雅黑" panose="020B0503020204020204" pitchFamily="34" charset="-122"/>
                <a:ea typeface="微软雅黑" panose="020B0503020204020204" pitchFamily="34" charset="-122"/>
                <a:cs typeface="+mn-ea"/>
                <a:sym typeface="+mn-lt"/>
              </a:rPr>
              <a:t>（例如，</a:t>
            </a:r>
            <a:r>
              <a:rPr lang="en-US" altLang="zh-CN" sz="2800" dirty="0">
                <a:latin typeface="微软雅黑" panose="020B0503020204020204" pitchFamily="34" charset="-122"/>
                <a:ea typeface="微软雅黑" panose="020B0503020204020204" pitchFamily="34" charset="-122"/>
                <a:cs typeface="+mn-ea"/>
                <a:sym typeface="+mn-lt"/>
              </a:rPr>
              <a:t>PC</a:t>
            </a:r>
            <a:r>
              <a:rPr lang="zh-CN" altLang="en-US" sz="2800" dirty="0">
                <a:latin typeface="微软雅黑" panose="020B0503020204020204" pitchFamily="34" charset="-122"/>
                <a:ea typeface="微软雅黑" panose="020B0503020204020204" pitchFamily="34" charset="-122"/>
                <a:cs typeface="+mn-ea"/>
                <a:sym typeface="+mn-lt"/>
              </a:rPr>
              <a:t>、手机等）</a:t>
            </a:r>
            <a:endParaRPr lang="en-US" altLang="zh-CN" sz="2800" dirty="0">
              <a:latin typeface="微软雅黑" panose="020B0503020204020204" pitchFamily="34" charset="-122"/>
              <a:ea typeface="微软雅黑" panose="020B0503020204020204" pitchFamily="34" charset="-122"/>
              <a:cs typeface="+mn-ea"/>
              <a:sym typeface="+mn-lt"/>
            </a:endParaRPr>
          </a:p>
          <a:p>
            <a:pPr marL="800100" lvl="1" indent="-342900" algn="just">
              <a:lnSpc>
                <a:spcPct val="150000"/>
              </a:lnSpc>
              <a:buClr>
                <a:srgbClr val="FF0066"/>
              </a:buCl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cs typeface="+mn-ea"/>
                <a:sym typeface="+mn-lt"/>
              </a:rPr>
              <a:t>Execution time </a:t>
            </a:r>
            <a:r>
              <a:rPr lang="zh-CN" altLang="en-US" sz="2400" dirty="0">
                <a:latin typeface="微软雅黑" panose="020B0503020204020204" pitchFamily="34" charset="-122"/>
                <a:ea typeface="微软雅黑" panose="020B0503020204020204" pitchFamily="34" charset="-122"/>
                <a:cs typeface="+mn-ea"/>
                <a:sym typeface="+mn-lt"/>
              </a:rPr>
              <a:t>执行时间（</a:t>
            </a:r>
            <a:r>
              <a:rPr lang="en-US" altLang="zh-CN" sz="2400" dirty="0">
                <a:latin typeface="微软雅黑" panose="020B0503020204020204" pitchFamily="34" charset="-122"/>
                <a:ea typeface="微软雅黑" panose="020B0503020204020204" pitchFamily="34" charset="-122"/>
                <a:cs typeface="+mn-ea"/>
                <a:sym typeface="+mn-lt"/>
              </a:rPr>
              <a:t>response time </a:t>
            </a:r>
            <a:r>
              <a:rPr lang="zh-CN" altLang="en-US" sz="2400" dirty="0">
                <a:latin typeface="微软雅黑" panose="020B0503020204020204" pitchFamily="34" charset="-122"/>
                <a:ea typeface="微软雅黑" panose="020B0503020204020204" pitchFamily="34" charset="-122"/>
                <a:cs typeface="+mn-ea"/>
                <a:sym typeface="+mn-lt"/>
              </a:rPr>
              <a:t>响应时间）</a:t>
            </a:r>
            <a:r>
              <a:rPr lang="en-US" altLang="zh-CN" sz="2400" dirty="0">
                <a:latin typeface="微软雅黑" panose="020B0503020204020204" pitchFamily="34" charset="-122"/>
                <a:ea typeface="微软雅黑" panose="020B0503020204020204" pitchFamily="34" charset="-122"/>
                <a:cs typeface="+mn-ea"/>
                <a:sym typeface="+mn-lt"/>
              </a:rPr>
              <a:t>:</a:t>
            </a:r>
          </a:p>
          <a:p>
            <a:pPr marL="1257300" lvl="2" indent="-342900" algn="just">
              <a:lnSpc>
                <a:spcPct val="150000"/>
              </a:lnSpc>
              <a:buClr>
                <a:srgbClr val="FF0066"/>
              </a:buClr>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mn-ea"/>
                <a:sym typeface="+mn-lt"/>
              </a:rPr>
              <a:t>一个事件从开始到结束所经过的时间</a:t>
            </a:r>
            <a:endParaRPr lang="en-US" altLang="zh-CN" sz="2000" dirty="0">
              <a:latin typeface="微软雅黑" panose="020B0503020204020204" pitchFamily="34" charset="-122"/>
              <a:ea typeface="微软雅黑" panose="020B0503020204020204" pitchFamily="34" charset="-122"/>
              <a:cs typeface="+mn-ea"/>
              <a:sym typeface="+mn-lt"/>
            </a:endParaRPr>
          </a:p>
          <a:p>
            <a:pPr marL="1257300" lvl="2" indent="-342900" algn="just">
              <a:lnSpc>
                <a:spcPct val="150000"/>
              </a:lnSpc>
              <a:buClr>
                <a:srgbClr val="FF0066"/>
              </a:buClr>
              <a:buFont typeface="Wingdings" panose="05000000000000000000" pitchFamily="2" charset="2"/>
              <a:buChar char="ü"/>
            </a:pPr>
            <a:endParaRPr lang="en-US" altLang="zh-CN" sz="20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buClr>
                <a:srgbClr val="FF0066"/>
              </a:buClr>
              <a:buFont typeface="Wingdings" panose="05000000000000000000" pitchFamily="2" charset="2"/>
              <a:buChar char="p"/>
            </a:pP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数据中心的管理者</a:t>
            </a:r>
            <a:r>
              <a:rPr lang="zh-CN" altLang="en-US" sz="2800" dirty="0">
                <a:latin typeface="微软雅黑" panose="020B0503020204020204" pitchFamily="34" charset="-122"/>
                <a:ea typeface="微软雅黑" panose="020B0503020204020204" pitchFamily="34" charset="-122"/>
                <a:cs typeface="+mn-ea"/>
                <a:sym typeface="+mn-lt"/>
              </a:rPr>
              <a:t>（例如，阿里、百度、华为等）</a:t>
            </a:r>
            <a:r>
              <a:rPr lang="en-US" altLang="zh-CN" sz="2800" dirty="0">
                <a:latin typeface="微软雅黑" panose="020B0503020204020204" pitchFamily="34" charset="-122"/>
                <a:ea typeface="微软雅黑" panose="020B0503020204020204" pitchFamily="34" charset="-122"/>
                <a:cs typeface="+mn-ea"/>
                <a:sym typeface="+mn-lt"/>
              </a:rPr>
              <a:t> </a:t>
            </a:r>
          </a:p>
          <a:p>
            <a:pPr marL="800100" lvl="1" indent="-342900" algn="just">
              <a:lnSpc>
                <a:spcPct val="150000"/>
              </a:lnSpc>
              <a:buClr>
                <a:srgbClr val="FF0066"/>
              </a:buCl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cs typeface="+mn-ea"/>
                <a:sym typeface="+mn-lt"/>
              </a:rPr>
              <a:t>Throughput</a:t>
            </a:r>
            <a:r>
              <a:rPr lang="zh-CN" altLang="en-US" sz="2400" dirty="0">
                <a:latin typeface="微软雅黑" panose="020B0503020204020204" pitchFamily="34" charset="-122"/>
                <a:ea typeface="微软雅黑" panose="020B0503020204020204" pitchFamily="34" charset="-122"/>
                <a:cs typeface="+mn-ea"/>
                <a:sym typeface="+mn-lt"/>
              </a:rPr>
              <a:t>吞吐量 </a:t>
            </a:r>
            <a:r>
              <a:rPr lang="en-US" altLang="zh-CN" sz="2400" dirty="0">
                <a:latin typeface="微软雅黑" panose="020B0503020204020204" pitchFamily="34" charset="-122"/>
                <a:ea typeface="微软雅黑" panose="020B0503020204020204" pitchFamily="34" charset="-122"/>
                <a:cs typeface="+mn-ea"/>
                <a:sym typeface="+mn-lt"/>
              </a:rPr>
              <a:t>(bandwidth</a:t>
            </a:r>
            <a:r>
              <a:rPr lang="zh-CN" altLang="en-US" sz="2400" dirty="0">
                <a:latin typeface="微软雅黑" panose="020B0503020204020204" pitchFamily="34" charset="-122"/>
                <a:ea typeface="微软雅黑" panose="020B0503020204020204" pitchFamily="34" charset="-122"/>
                <a:cs typeface="+mn-ea"/>
                <a:sym typeface="+mn-lt"/>
              </a:rPr>
              <a:t>带宽</a:t>
            </a:r>
            <a:r>
              <a:rPr lang="en-US" altLang="zh-CN" sz="2400" dirty="0">
                <a:latin typeface="微软雅黑" panose="020B0503020204020204" pitchFamily="34" charset="-122"/>
                <a:ea typeface="微软雅黑" panose="020B0503020204020204" pitchFamily="34" charset="-122"/>
                <a:cs typeface="+mn-ea"/>
                <a:sym typeface="+mn-lt"/>
              </a:rPr>
              <a:t>)</a:t>
            </a:r>
            <a:r>
              <a:rPr lang="zh-CN" altLang="en-US" sz="2400" dirty="0">
                <a:latin typeface="微软雅黑" panose="020B0503020204020204" pitchFamily="34" charset="-122"/>
                <a:ea typeface="微软雅黑" panose="020B0503020204020204" pitchFamily="34" charset="-122"/>
                <a:cs typeface="+mn-ea"/>
                <a:sym typeface="+mn-lt"/>
              </a:rPr>
              <a:t>：</a:t>
            </a:r>
          </a:p>
          <a:p>
            <a:pPr marL="1257300" lvl="2" indent="-342900" algn="just">
              <a:lnSpc>
                <a:spcPct val="150000"/>
              </a:lnSpc>
              <a:buClr>
                <a:srgbClr val="FF0066"/>
              </a:buClr>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mn-ea"/>
                <a:sym typeface="+mn-lt"/>
              </a:rPr>
              <a:t>给定时间内完成的全部工作</a:t>
            </a:r>
          </a:p>
        </p:txBody>
      </p:sp>
    </p:spTree>
    <p:extLst>
      <p:ext uri="{BB962C8B-B14F-4D97-AF65-F5344CB8AC3E}">
        <p14:creationId xmlns:p14="http://schemas.microsoft.com/office/powerpoint/2010/main" val="42083229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blinds(horizontal)">
                                      <p:cBhvr>
                                        <p:cTn id="7" dur="500"/>
                                        <p:tgtEl>
                                          <p:spTgt spid="6">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blinds(horizontal)">
                                      <p:cBhvr>
                                        <p:cTn id="10" dur="500"/>
                                        <p:tgtEl>
                                          <p:spTgt spid="6">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animEffect transition="in" filter="blinds(horizontal)">
                                      <p:cBhvr>
                                        <p:cTn id="15" dur="500"/>
                                        <p:tgtEl>
                                          <p:spTgt spid="6">
                                            <p:txEl>
                                              <p:pRg st="7" end="7"/>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blinds(horizontal)">
                                      <p:cBhvr>
                                        <p:cTn id="18"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1" name="组合 10">
            <a:extLst>
              <a:ext uri="{FF2B5EF4-FFF2-40B4-BE49-F238E27FC236}">
                <a16:creationId xmlns:a16="http://schemas.microsoft.com/office/drawing/2014/main" id="{3C8F0A01-C903-402B-926C-54AB2F339A49}"/>
              </a:ext>
            </a:extLst>
          </p:cNvPr>
          <p:cNvGrpSpPr/>
          <p:nvPr/>
        </p:nvGrpSpPr>
        <p:grpSpPr>
          <a:xfrm>
            <a:off x="635245" y="278225"/>
            <a:ext cx="3628530" cy="730196"/>
            <a:chOff x="635243" y="278221"/>
            <a:chExt cx="3628530" cy="730195"/>
          </a:xfrm>
        </p:grpSpPr>
        <p:sp>
          <p:nvSpPr>
            <p:cNvPr id="12" name="矩形 11">
              <a:extLst>
                <a:ext uri="{FF2B5EF4-FFF2-40B4-BE49-F238E27FC236}">
                  <a16:creationId xmlns:a16="http://schemas.microsoft.com/office/drawing/2014/main" id="{B44672EE-7DA9-4133-AE6A-30D6F4E99013}"/>
                </a:ext>
              </a:extLst>
            </p:cNvPr>
            <p:cNvSpPr/>
            <p:nvPr/>
          </p:nvSpPr>
          <p:spPr>
            <a:xfrm>
              <a:off x="635243" y="700639"/>
              <a:ext cx="3402365"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Arithmetic Mean</a:t>
              </a:r>
              <a:r>
                <a:rPr lang="zh-CN" altLang="en-US" sz="1400" spc="151" dirty="0">
                  <a:solidFill>
                    <a:schemeClr val="tx1">
                      <a:lumMod val="65000"/>
                      <a:lumOff val="35000"/>
                    </a:schemeClr>
                  </a:solidFill>
                  <a:latin typeface="等线 Light" panose="02010600030101010101" pitchFamily="2" charset="-122"/>
                  <a:ea typeface="等线 Light" panose="02010600030101010101" pitchFamily="2" charset="-122"/>
                </a:rPr>
                <a:t>（</a:t>
              </a: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AM</a:t>
              </a:r>
              <a:r>
                <a:rPr lang="zh-CN" altLang="en-US" sz="1400" spc="151" dirty="0">
                  <a:solidFill>
                    <a:schemeClr val="tx1">
                      <a:lumMod val="65000"/>
                      <a:lumOff val="35000"/>
                    </a:schemeClr>
                  </a:solidFill>
                  <a:latin typeface="等线 Light" panose="02010600030101010101" pitchFamily="2" charset="-122"/>
                  <a:ea typeface="等线 Light" panose="02010600030101010101" pitchFamily="2" charset="-122"/>
                </a:rPr>
                <a:t>）</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13" name="矩形 12">
              <a:extLst>
                <a:ext uri="{FF2B5EF4-FFF2-40B4-BE49-F238E27FC236}">
                  <a16:creationId xmlns:a16="http://schemas.microsoft.com/office/drawing/2014/main" id="{0155F136-CFBC-4719-BA09-D7010E43534E}"/>
                </a:ext>
              </a:extLst>
            </p:cNvPr>
            <p:cNvSpPr/>
            <p:nvPr/>
          </p:nvSpPr>
          <p:spPr>
            <a:xfrm>
              <a:off x="1197484" y="278221"/>
              <a:ext cx="3066289"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算术平均（</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AM</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graphicFrame>
        <p:nvGraphicFramePr>
          <p:cNvPr id="2" name="Group 27">
            <a:extLst>
              <a:ext uri="{FF2B5EF4-FFF2-40B4-BE49-F238E27FC236}">
                <a16:creationId xmlns:a16="http://schemas.microsoft.com/office/drawing/2014/main" id="{7505916C-4B49-4DC6-B1E5-DDB69E8127C3}"/>
              </a:ext>
            </a:extLst>
          </p:cNvPr>
          <p:cNvGraphicFramePr>
            <a:graphicFrameLocks noGrp="1"/>
          </p:cNvGraphicFramePr>
          <p:nvPr>
            <p:extLst>
              <p:ext uri="{D42A27DB-BD31-4B8C-83A1-F6EECF244321}">
                <p14:modId xmlns:p14="http://schemas.microsoft.com/office/powerpoint/2010/main" val="4293098244"/>
              </p:ext>
            </p:extLst>
          </p:nvPr>
        </p:nvGraphicFramePr>
        <p:xfrm>
          <a:off x="1841229" y="1798974"/>
          <a:ext cx="9262200" cy="2057401"/>
        </p:xfrm>
        <a:graphic>
          <a:graphicData uri="http://schemas.openxmlformats.org/drawingml/2006/table">
            <a:tbl>
              <a:tblPr/>
              <a:tblGrid>
                <a:gridCol w="3087400">
                  <a:extLst>
                    <a:ext uri="{9D8B030D-6E8A-4147-A177-3AD203B41FA5}">
                      <a16:colId xmlns:a16="http://schemas.microsoft.com/office/drawing/2014/main" val="1463091940"/>
                    </a:ext>
                  </a:extLst>
                </a:gridCol>
                <a:gridCol w="3087400">
                  <a:extLst>
                    <a:ext uri="{9D8B030D-6E8A-4147-A177-3AD203B41FA5}">
                      <a16:colId xmlns:a16="http://schemas.microsoft.com/office/drawing/2014/main" val="934168944"/>
                    </a:ext>
                  </a:extLst>
                </a:gridCol>
                <a:gridCol w="3087400">
                  <a:extLst>
                    <a:ext uri="{9D8B030D-6E8A-4147-A177-3AD203B41FA5}">
                      <a16:colId xmlns:a16="http://schemas.microsoft.com/office/drawing/2014/main" val="1101984007"/>
                    </a:ext>
                  </a:extLst>
                </a:gridCol>
              </a:tblGrid>
              <a:tr h="434975">
                <a:tc>
                  <a:txBody>
                    <a:bodyPr/>
                    <a:lstStyle>
                      <a:lvl1pPr>
                        <a:spcBef>
                          <a:spcPct val="20000"/>
                        </a:spcBef>
                        <a:buClr>
                          <a:srgbClr val="FF0000"/>
                        </a:buClr>
                        <a:buFont typeface="Monotype Sorts" pitchFamily="2" charset="2"/>
                        <a:defRPr kumimoji="1" sz="24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defRPr kumimoji="1" sz="20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defRPr kumimoji="1">
                          <a:solidFill>
                            <a:schemeClr val="tx1"/>
                          </a:solidFill>
                          <a:latin typeface="Tahoma" panose="020B0604030504040204" pitchFamily="34" charset="0"/>
                        </a:defRPr>
                      </a:lvl3pPr>
                      <a:lvl4pPr marL="1600200" indent="-228600">
                        <a:spcBef>
                          <a:spcPct val="20000"/>
                        </a:spcBef>
                        <a:buClr>
                          <a:srgbClr val="FF0000"/>
                        </a:buClr>
                        <a:defRPr kumimoji="1">
                          <a:solidFill>
                            <a:schemeClr val="tx1"/>
                          </a:solidFill>
                          <a:latin typeface="Tahoma" panose="020B0604030504040204" pitchFamily="34" charset="0"/>
                        </a:defRPr>
                      </a:lvl4pPr>
                      <a:lvl5pPr marL="2057400" indent="-228600">
                        <a:spcBef>
                          <a:spcPct val="20000"/>
                        </a:spcBef>
                        <a:buClr>
                          <a:srgbClr val="FF0000"/>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0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FF0000"/>
                        </a:buClr>
                        <a:buFont typeface="Monotype Sorts" pitchFamily="2" charset="2"/>
                        <a:defRPr kumimoji="1" sz="24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defRPr kumimoji="1" sz="20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defRPr kumimoji="1">
                          <a:solidFill>
                            <a:schemeClr val="tx1"/>
                          </a:solidFill>
                          <a:latin typeface="Tahoma" panose="020B0604030504040204" pitchFamily="34" charset="0"/>
                        </a:defRPr>
                      </a:lvl3pPr>
                      <a:lvl4pPr marL="1600200" indent="-228600">
                        <a:spcBef>
                          <a:spcPct val="20000"/>
                        </a:spcBef>
                        <a:buClr>
                          <a:srgbClr val="FF0000"/>
                        </a:buClr>
                        <a:defRPr kumimoji="1">
                          <a:solidFill>
                            <a:schemeClr val="tx1"/>
                          </a:solidFill>
                          <a:latin typeface="Tahoma" panose="020B0604030504040204" pitchFamily="34" charset="0"/>
                        </a:defRPr>
                      </a:lvl4pPr>
                      <a:lvl5pPr marL="2057400" indent="-228600">
                        <a:spcBef>
                          <a:spcPct val="20000"/>
                        </a:spcBef>
                        <a:buClr>
                          <a:srgbClr val="FF0000"/>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Arial" panose="020B0604020202020204" pitchFamily="34" charset="0"/>
                        </a:rPr>
                        <a:t>Machine 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FF0000"/>
                        </a:buClr>
                        <a:buFont typeface="Monotype Sorts" pitchFamily="2" charset="2"/>
                        <a:defRPr kumimoji="1" sz="24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defRPr kumimoji="1" sz="20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defRPr kumimoji="1">
                          <a:solidFill>
                            <a:schemeClr val="tx1"/>
                          </a:solidFill>
                          <a:latin typeface="Tahoma" panose="020B0604030504040204" pitchFamily="34" charset="0"/>
                        </a:defRPr>
                      </a:lvl3pPr>
                      <a:lvl4pPr marL="1600200" indent="-228600">
                        <a:spcBef>
                          <a:spcPct val="20000"/>
                        </a:spcBef>
                        <a:buClr>
                          <a:srgbClr val="FF0000"/>
                        </a:buClr>
                        <a:defRPr kumimoji="1">
                          <a:solidFill>
                            <a:schemeClr val="tx1"/>
                          </a:solidFill>
                          <a:latin typeface="Tahoma" panose="020B0604030504040204" pitchFamily="34" charset="0"/>
                        </a:defRPr>
                      </a:lvl4pPr>
                      <a:lvl5pPr marL="2057400" indent="-228600">
                        <a:spcBef>
                          <a:spcPct val="20000"/>
                        </a:spcBef>
                        <a:buClr>
                          <a:srgbClr val="FF0000"/>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Arial" panose="020B0604020202020204" pitchFamily="34" charset="0"/>
                        </a:rPr>
                        <a:t>Machine 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371619332"/>
                  </a:ext>
                </a:extLst>
              </a:tr>
              <a:tr h="541338">
                <a:tc>
                  <a:txBody>
                    <a:bodyPr/>
                    <a:lstStyle>
                      <a:lvl1pPr>
                        <a:spcBef>
                          <a:spcPct val="20000"/>
                        </a:spcBef>
                        <a:buClr>
                          <a:srgbClr val="FF0000"/>
                        </a:buClr>
                        <a:buFont typeface="Monotype Sorts" pitchFamily="2" charset="2"/>
                        <a:defRPr kumimoji="1" sz="24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defRPr kumimoji="1" sz="20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defRPr kumimoji="1">
                          <a:solidFill>
                            <a:schemeClr val="tx1"/>
                          </a:solidFill>
                          <a:latin typeface="Tahoma" panose="020B0604030504040204" pitchFamily="34" charset="0"/>
                        </a:defRPr>
                      </a:lvl3pPr>
                      <a:lvl4pPr marL="1600200" indent="-228600">
                        <a:spcBef>
                          <a:spcPct val="20000"/>
                        </a:spcBef>
                        <a:buClr>
                          <a:srgbClr val="FF0000"/>
                        </a:buClr>
                        <a:defRPr kumimoji="1">
                          <a:solidFill>
                            <a:schemeClr val="tx1"/>
                          </a:solidFill>
                          <a:latin typeface="Tahoma" panose="020B0604030504040204" pitchFamily="34" charset="0"/>
                        </a:defRPr>
                      </a:lvl4pPr>
                      <a:lvl5pPr marL="2057400" indent="-228600">
                        <a:spcBef>
                          <a:spcPct val="20000"/>
                        </a:spcBef>
                        <a:buClr>
                          <a:srgbClr val="FF0000"/>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cs typeface="Arial" panose="020B0604020202020204" pitchFamily="34" charset="0"/>
                        </a:rPr>
                        <a:t>Program 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FF0000"/>
                        </a:buClr>
                        <a:buFont typeface="Monotype Sorts" pitchFamily="2" charset="2"/>
                        <a:defRPr kumimoji="1" sz="24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defRPr kumimoji="1" sz="20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defRPr kumimoji="1">
                          <a:solidFill>
                            <a:schemeClr val="tx1"/>
                          </a:solidFill>
                          <a:latin typeface="Tahoma" panose="020B0604030504040204" pitchFamily="34" charset="0"/>
                        </a:defRPr>
                      </a:lvl3pPr>
                      <a:lvl4pPr marL="1600200" indent="-228600">
                        <a:spcBef>
                          <a:spcPct val="20000"/>
                        </a:spcBef>
                        <a:buClr>
                          <a:srgbClr val="FF0000"/>
                        </a:buClr>
                        <a:defRPr kumimoji="1">
                          <a:solidFill>
                            <a:schemeClr val="tx1"/>
                          </a:solidFill>
                          <a:latin typeface="Tahoma" panose="020B0604030504040204" pitchFamily="34" charset="0"/>
                        </a:defRPr>
                      </a:lvl4pPr>
                      <a:lvl5pPr marL="2057400" indent="-228600">
                        <a:spcBef>
                          <a:spcPct val="20000"/>
                        </a:spcBef>
                        <a:buClr>
                          <a:srgbClr val="FF0000"/>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Arial" panose="020B0604020202020204"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FF0000"/>
                        </a:buClr>
                        <a:buFont typeface="Monotype Sorts" pitchFamily="2" charset="2"/>
                        <a:defRPr kumimoji="1" sz="24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defRPr kumimoji="1" sz="20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defRPr kumimoji="1">
                          <a:solidFill>
                            <a:schemeClr val="tx1"/>
                          </a:solidFill>
                          <a:latin typeface="Tahoma" panose="020B0604030504040204" pitchFamily="34" charset="0"/>
                        </a:defRPr>
                      </a:lvl3pPr>
                      <a:lvl4pPr marL="1600200" indent="-228600">
                        <a:spcBef>
                          <a:spcPct val="20000"/>
                        </a:spcBef>
                        <a:buClr>
                          <a:srgbClr val="FF0000"/>
                        </a:buClr>
                        <a:defRPr kumimoji="1">
                          <a:solidFill>
                            <a:schemeClr val="tx1"/>
                          </a:solidFill>
                          <a:latin typeface="Tahoma" panose="020B0604030504040204" pitchFamily="34" charset="0"/>
                        </a:defRPr>
                      </a:lvl4pPr>
                      <a:lvl5pPr marL="2057400" indent="-228600">
                        <a:spcBef>
                          <a:spcPct val="20000"/>
                        </a:spcBef>
                        <a:buClr>
                          <a:srgbClr val="FF0000"/>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Arial" panose="020B0604020202020204" pitchFamily="34" charset="0"/>
                        </a:rPr>
                        <a:t>10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706567777"/>
                  </a:ext>
                </a:extLst>
              </a:tr>
              <a:tr h="539750">
                <a:tc>
                  <a:txBody>
                    <a:bodyPr/>
                    <a:lstStyle>
                      <a:lvl1pPr>
                        <a:spcBef>
                          <a:spcPct val="20000"/>
                        </a:spcBef>
                        <a:buClr>
                          <a:srgbClr val="FF0000"/>
                        </a:buClr>
                        <a:buFont typeface="Monotype Sorts" pitchFamily="2" charset="2"/>
                        <a:defRPr kumimoji="1" sz="24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defRPr kumimoji="1" sz="20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defRPr kumimoji="1">
                          <a:solidFill>
                            <a:schemeClr val="tx1"/>
                          </a:solidFill>
                          <a:latin typeface="Tahoma" panose="020B0604030504040204" pitchFamily="34" charset="0"/>
                        </a:defRPr>
                      </a:lvl3pPr>
                      <a:lvl4pPr marL="1600200" indent="-228600">
                        <a:spcBef>
                          <a:spcPct val="20000"/>
                        </a:spcBef>
                        <a:buClr>
                          <a:srgbClr val="FF0000"/>
                        </a:buClr>
                        <a:defRPr kumimoji="1">
                          <a:solidFill>
                            <a:schemeClr val="tx1"/>
                          </a:solidFill>
                          <a:latin typeface="Tahoma" panose="020B0604030504040204" pitchFamily="34" charset="0"/>
                        </a:defRPr>
                      </a:lvl4pPr>
                      <a:lvl5pPr marL="2057400" indent="-228600">
                        <a:spcBef>
                          <a:spcPct val="20000"/>
                        </a:spcBef>
                        <a:buClr>
                          <a:srgbClr val="FF0000"/>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Arial" panose="020B0604020202020204" pitchFamily="34" charset="0"/>
                        </a:rPr>
                        <a:t>Program 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FF0000"/>
                        </a:buClr>
                        <a:buFont typeface="Monotype Sorts" pitchFamily="2" charset="2"/>
                        <a:defRPr kumimoji="1" sz="24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defRPr kumimoji="1" sz="20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defRPr kumimoji="1">
                          <a:solidFill>
                            <a:schemeClr val="tx1"/>
                          </a:solidFill>
                          <a:latin typeface="Tahoma" panose="020B0604030504040204" pitchFamily="34" charset="0"/>
                        </a:defRPr>
                      </a:lvl3pPr>
                      <a:lvl4pPr marL="1600200" indent="-228600">
                        <a:spcBef>
                          <a:spcPct val="20000"/>
                        </a:spcBef>
                        <a:buClr>
                          <a:srgbClr val="FF0000"/>
                        </a:buClr>
                        <a:defRPr kumimoji="1">
                          <a:solidFill>
                            <a:schemeClr val="tx1"/>
                          </a:solidFill>
                          <a:latin typeface="Tahoma" panose="020B0604030504040204" pitchFamily="34" charset="0"/>
                        </a:defRPr>
                      </a:lvl4pPr>
                      <a:lvl5pPr marL="2057400" indent="-228600">
                        <a:spcBef>
                          <a:spcPct val="20000"/>
                        </a:spcBef>
                        <a:buClr>
                          <a:srgbClr val="FF0000"/>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Arial" panose="020B0604020202020204" pitchFamily="34" charset="0"/>
                        </a:rPr>
                        <a:t>1000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FF0000"/>
                        </a:buClr>
                        <a:buFont typeface="Monotype Sorts" pitchFamily="2" charset="2"/>
                        <a:defRPr kumimoji="1" sz="24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defRPr kumimoji="1" sz="20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defRPr kumimoji="1">
                          <a:solidFill>
                            <a:schemeClr val="tx1"/>
                          </a:solidFill>
                          <a:latin typeface="Tahoma" panose="020B0604030504040204" pitchFamily="34" charset="0"/>
                        </a:defRPr>
                      </a:lvl3pPr>
                      <a:lvl4pPr marL="1600200" indent="-228600">
                        <a:spcBef>
                          <a:spcPct val="20000"/>
                        </a:spcBef>
                        <a:buClr>
                          <a:srgbClr val="FF0000"/>
                        </a:buClr>
                        <a:defRPr kumimoji="1">
                          <a:solidFill>
                            <a:schemeClr val="tx1"/>
                          </a:solidFill>
                          <a:latin typeface="Tahoma" panose="020B0604030504040204" pitchFamily="34" charset="0"/>
                        </a:defRPr>
                      </a:lvl4pPr>
                      <a:lvl5pPr marL="2057400" indent="-228600">
                        <a:spcBef>
                          <a:spcPct val="20000"/>
                        </a:spcBef>
                        <a:buClr>
                          <a:srgbClr val="FF0000"/>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Arial" panose="020B0604020202020204" pitchFamily="34" charset="0"/>
                        </a:rPr>
                        <a:t>100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700340059"/>
                  </a:ext>
                </a:extLst>
              </a:tr>
              <a:tr h="541338">
                <a:tc>
                  <a:txBody>
                    <a:bodyPr/>
                    <a:lstStyle>
                      <a:lvl1pPr>
                        <a:spcBef>
                          <a:spcPct val="20000"/>
                        </a:spcBef>
                        <a:buClr>
                          <a:srgbClr val="FF0000"/>
                        </a:buClr>
                        <a:buFont typeface="Monotype Sorts" pitchFamily="2" charset="2"/>
                        <a:defRPr kumimoji="1" sz="24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defRPr kumimoji="1" sz="20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defRPr kumimoji="1">
                          <a:solidFill>
                            <a:schemeClr val="tx1"/>
                          </a:solidFill>
                          <a:latin typeface="Tahoma" panose="020B0604030504040204" pitchFamily="34" charset="0"/>
                        </a:defRPr>
                      </a:lvl3pPr>
                      <a:lvl4pPr marL="1600200" indent="-228600">
                        <a:spcBef>
                          <a:spcPct val="20000"/>
                        </a:spcBef>
                        <a:buClr>
                          <a:srgbClr val="FF0000"/>
                        </a:buClr>
                        <a:defRPr kumimoji="1">
                          <a:solidFill>
                            <a:schemeClr val="tx1"/>
                          </a:solidFill>
                          <a:latin typeface="Tahoma" panose="020B0604030504040204" pitchFamily="34" charset="0"/>
                        </a:defRPr>
                      </a:lvl4pPr>
                      <a:lvl5pPr marL="2057400" indent="-228600">
                        <a:spcBef>
                          <a:spcPct val="20000"/>
                        </a:spcBef>
                        <a:buClr>
                          <a:srgbClr val="FF0000"/>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Arial" panose="020B0604020202020204" pitchFamily="34" charset="0"/>
                        </a:rPr>
                        <a:t>Total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FF0000"/>
                        </a:buClr>
                        <a:buFont typeface="Monotype Sorts" pitchFamily="2" charset="2"/>
                        <a:defRPr kumimoji="1" sz="24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defRPr kumimoji="1" sz="20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defRPr kumimoji="1">
                          <a:solidFill>
                            <a:schemeClr val="tx1"/>
                          </a:solidFill>
                          <a:latin typeface="Tahoma" panose="020B0604030504040204" pitchFamily="34" charset="0"/>
                        </a:defRPr>
                      </a:lvl3pPr>
                      <a:lvl4pPr marL="1600200" indent="-228600">
                        <a:spcBef>
                          <a:spcPct val="20000"/>
                        </a:spcBef>
                        <a:buClr>
                          <a:srgbClr val="FF0000"/>
                        </a:buClr>
                        <a:defRPr kumimoji="1">
                          <a:solidFill>
                            <a:schemeClr val="tx1"/>
                          </a:solidFill>
                          <a:latin typeface="Tahoma" panose="020B0604030504040204" pitchFamily="34" charset="0"/>
                        </a:defRPr>
                      </a:lvl4pPr>
                      <a:lvl5pPr marL="2057400" indent="-228600">
                        <a:spcBef>
                          <a:spcPct val="20000"/>
                        </a:spcBef>
                        <a:buClr>
                          <a:srgbClr val="FF0000"/>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Arial" panose="020B0604020202020204" pitchFamily="34" charset="0"/>
                        </a:rPr>
                        <a:t>1001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FF0000"/>
                        </a:buClr>
                        <a:buFont typeface="Monotype Sorts" pitchFamily="2" charset="2"/>
                        <a:defRPr kumimoji="1" sz="2400">
                          <a:solidFill>
                            <a:schemeClr val="tx1"/>
                          </a:solidFill>
                          <a:latin typeface="Tahoma" panose="020B0604030504040204" pitchFamily="34" charset="0"/>
                        </a:defRPr>
                      </a:lvl1pPr>
                      <a:lvl2pPr marL="742950" indent="-285750">
                        <a:spcBef>
                          <a:spcPct val="20000"/>
                        </a:spcBef>
                        <a:buClr>
                          <a:srgbClr val="FF0000"/>
                        </a:buClr>
                        <a:buFont typeface="Monotype Sorts" pitchFamily="2" charset="2"/>
                        <a:defRPr kumimoji="1" sz="2000">
                          <a:solidFill>
                            <a:schemeClr val="tx1"/>
                          </a:solidFill>
                          <a:latin typeface="Tahoma" panose="020B0604030504040204" pitchFamily="34" charset="0"/>
                        </a:defRPr>
                      </a:lvl2pPr>
                      <a:lvl3pPr marL="1143000" indent="-228600">
                        <a:spcBef>
                          <a:spcPct val="20000"/>
                        </a:spcBef>
                        <a:buClr>
                          <a:srgbClr val="FF0000"/>
                        </a:buClr>
                        <a:buFont typeface="Monotype Sorts" pitchFamily="2" charset="2"/>
                        <a:defRPr kumimoji="1">
                          <a:solidFill>
                            <a:schemeClr val="tx1"/>
                          </a:solidFill>
                          <a:latin typeface="Tahoma" panose="020B0604030504040204" pitchFamily="34" charset="0"/>
                        </a:defRPr>
                      </a:lvl3pPr>
                      <a:lvl4pPr marL="1600200" indent="-228600">
                        <a:spcBef>
                          <a:spcPct val="20000"/>
                        </a:spcBef>
                        <a:buClr>
                          <a:srgbClr val="FF0000"/>
                        </a:buClr>
                        <a:defRPr kumimoji="1">
                          <a:solidFill>
                            <a:schemeClr val="tx1"/>
                          </a:solidFill>
                          <a:latin typeface="Tahoma" panose="020B0604030504040204" pitchFamily="34" charset="0"/>
                        </a:defRPr>
                      </a:lvl4pPr>
                      <a:lvl5pPr marL="2057400" indent="-228600">
                        <a:spcBef>
                          <a:spcPct val="20000"/>
                        </a:spcBef>
                        <a:buClr>
                          <a:srgbClr val="FF0000"/>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cs typeface="Arial" panose="020B0604020202020204" pitchFamily="34" charset="0"/>
                        </a:rPr>
                        <a:t>110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812102560"/>
                  </a:ext>
                </a:extLst>
              </a:tr>
            </a:tbl>
          </a:graphicData>
        </a:graphic>
      </p:graphicFrame>
      <p:sp>
        <p:nvSpPr>
          <p:cNvPr id="9" name="内容占位符 2">
            <a:extLst>
              <a:ext uri="{FF2B5EF4-FFF2-40B4-BE49-F238E27FC236}">
                <a16:creationId xmlns:a16="http://schemas.microsoft.com/office/drawing/2014/main" id="{F82E8B56-7473-4928-A258-0D7B86B2731C}"/>
              </a:ext>
            </a:extLst>
          </p:cNvPr>
          <p:cNvSpPr txBox="1">
            <a:spLocks noChangeArrowheads="1"/>
          </p:cNvSpPr>
          <p:nvPr/>
        </p:nvSpPr>
        <p:spPr>
          <a:xfrm>
            <a:off x="1626394" y="4054476"/>
            <a:ext cx="8939212" cy="2429452"/>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p"/>
            </a:pPr>
            <a:r>
              <a:rPr lang="en-US" altLang="zh-CN" dirty="0">
                <a:solidFill>
                  <a:srgbClr val="FF0066"/>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AM(A) = 1001/2 = 500.5   AM(B) = 110/2 = 55</a:t>
            </a: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dirty="0">
                <a:solidFill>
                  <a:srgbClr val="FF0066"/>
                </a:solidFill>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加权算术平均：</a:t>
            </a:r>
            <a:endParaRPr lang="en-US" altLang="zh-CN" dirty="0">
              <a:latin typeface="微软雅黑" panose="020B0503020204020204" pitchFamily="34" charset="-122"/>
              <a:ea typeface="微软雅黑" panose="020B0503020204020204" pitchFamily="34" charset="-122"/>
            </a:endParaRPr>
          </a:p>
        </p:txBody>
      </p:sp>
      <p:graphicFrame>
        <p:nvGraphicFramePr>
          <p:cNvPr id="4" name="Object 3">
            <a:extLst>
              <a:ext uri="{FF2B5EF4-FFF2-40B4-BE49-F238E27FC236}">
                <a16:creationId xmlns:a16="http://schemas.microsoft.com/office/drawing/2014/main" id="{200270DF-9076-459D-BA4A-92CDE09E2957}"/>
              </a:ext>
            </a:extLst>
          </p:cNvPr>
          <p:cNvGraphicFramePr>
            <a:graphicFrameLocks noChangeAspect="1"/>
          </p:cNvGraphicFramePr>
          <p:nvPr>
            <p:extLst>
              <p:ext uri="{D42A27DB-BD31-4B8C-83A1-F6EECF244321}">
                <p14:modId xmlns:p14="http://schemas.microsoft.com/office/powerpoint/2010/main" val="1210851203"/>
              </p:ext>
            </p:extLst>
          </p:nvPr>
        </p:nvGraphicFramePr>
        <p:xfrm>
          <a:off x="4462896" y="5771137"/>
          <a:ext cx="3635375" cy="909637"/>
        </p:xfrm>
        <a:graphic>
          <a:graphicData uri="http://schemas.openxmlformats.org/presentationml/2006/ole">
            <mc:AlternateContent xmlns:mc="http://schemas.openxmlformats.org/markup-compatibility/2006">
              <mc:Choice xmlns:v="urn:schemas-microsoft-com:vml" Requires="v">
                <p:oleObj spid="_x0000_s15411" name="Equation" r:id="rId4" imgW="1473200" imgH="368300" progId="Equation.DSMT4">
                  <p:embed/>
                </p:oleObj>
              </mc:Choice>
              <mc:Fallback>
                <p:oleObj name="Equation" r:id="rId4" imgW="1473200" imgH="368300" progId="Equation.DSMT4">
                  <p:embed/>
                  <p:pic>
                    <p:nvPicPr>
                      <p:cNvPr id="57373" name="Object 3">
                        <a:extLst>
                          <a:ext uri="{FF2B5EF4-FFF2-40B4-BE49-F238E27FC236}">
                            <a16:creationId xmlns:a16="http://schemas.microsoft.com/office/drawing/2014/main" id="{23E05625-9338-442D-89E0-BCFAAB993C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2896" y="5771137"/>
                        <a:ext cx="3635375" cy="909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2">
            <a:extLst>
              <a:ext uri="{FF2B5EF4-FFF2-40B4-BE49-F238E27FC236}">
                <a16:creationId xmlns:a16="http://schemas.microsoft.com/office/drawing/2014/main" id="{AFFBA784-D724-4D20-B6EF-A0526A7B1D6A}"/>
              </a:ext>
            </a:extLst>
          </p:cNvPr>
          <p:cNvGraphicFramePr>
            <a:graphicFrameLocks noChangeAspect="1"/>
          </p:cNvGraphicFramePr>
          <p:nvPr>
            <p:extLst>
              <p:ext uri="{D42A27DB-BD31-4B8C-83A1-F6EECF244321}">
                <p14:modId xmlns:p14="http://schemas.microsoft.com/office/powerpoint/2010/main" val="2360498659"/>
              </p:ext>
            </p:extLst>
          </p:nvPr>
        </p:nvGraphicFramePr>
        <p:xfrm>
          <a:off x="1841229" y="4646927"/>
          <a:ext cx="2636856" cy="1243233"/>
        </p:xfrm>
        <a:graphic>
          <a:graphicData uri="http://schemas.openxmlformats.org/presentationml/2006/ole">
            <mc:AlternateContent xmlns:mc="http://schemas.openxmlformats.org/markup-compatibility/2006">
              <mc:Choice xmlns:v="urn:schemas-microsoft-com:vml" Requires="v">
                <p:oleObj spid="_x0000_s15412" name="Equation" r:id="rId6" imgW="1104900" imgH="520700" progId="Equation.DSMT4">
                  <p:embed/>
                </p:oleObj>
              </mc:Choice>
              <mc:Fallback>
                <p:oleObj name="Equation" r:id="rId6" imgW="1104900" imgH="520700" progId="Equation.DSMT4">
                  <p:embed/>
                  <p:pic>
                    <p:nvPicPr>
                      <p:cNvPr id="57371" name="Object 2">
                        <a:extLst>
                          <a:ext uri="{FF2B5EF4-FFF2-40B4-BE49-F238E27FC236}">
                            <a16:creationId xmlns:a16="http://schemas.microsoft.com/office/drawing/2014/main" id="{925E2EDE-5458-4771-9798-956D343B81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1229" y="4646927"/>
                        <a:ext cx="2636856" cy="1243233"/>
                      </a:xfrm>
                      <a:prstGeom prst="rect">
                        <a:avLst/>
                      </a:prstGeom>
                      <a:noFill/>
                      <a:ln>
                        <a:noFill/>
                      </a:ln>
                      <a:effectLst/>
                    </p:spPr>
                  </p:pic>
                </p:oleObj>
              </mc:Fallback>
            </mc:AlternateContent>
          </a:graphicData>
        </a:graphic>
      </p:graphicFrame>
      <p:sp>
        <p:nvSpPr>
          <p:cNvPr id="6" name="文本框 5">
            <a:extLst>
              <a:ext uri="{FF2B5EF4-FFF2-40B4-BE49-F238E27FC236}">
                <a16:creationId xmlns:a16="http://schemas.microsoft.com/office/drawing/2014/main" id="{68692F1C-871E-4D62-A5BD-0E804573FE55}"/>
              </a:ext>
            </a:extLst>
          </p:cNvPr>
          <p:cNvSpPr txBox="1"/>
          <p:nvPr/>
        </p:nvSpPr>
        <p:spPr>
          <a:xfrm>
            <a:off x="3669476" y="997530"/>
            <a:ext cx="4857008" cy="523220"/>
          </a:xfrm>
          <a:prstGeom prst="rect">
            <a:avLst/>
          </a:prstGeom>
          <a:noFill/>
        </p:spPr>
        <p:txBody>
          <a:bodyPr wrap="square" rtlCol="0">
            <a:spAutoFit/>
          </a:bodyPr>
          <a:lstStyle/>
          <a:p>
            <a:pPr algn="ctr"/>
            <a:r>
              <a:rPr lang="zh-CN" altLang="en-US" sz="2800" b="1" dirty="0">
                <a:solidFill>
                  <a:srgbClr val="0066FF"/>
                </a:solidFill>
                <a:latin typeface="微软雅黑" panose="020B0503020204020204" pitchFamily="34" charset="-122"/>
                <a:ea typeface="微软雅黑" panose="020B0503020204020204" pitchFamily="34" charset="-122"/>
              </a:rPr>
              <a:t>执行时间（</a:t>
            </a:r>
            <a:r>
              <a:rPr lang="en-US" altLang="zh-CN" sz="2800" b="1" dirty="0">
                <a:solidFill>
                  <a:srgbClr val="0066FF"/>
                </a:solidFill>
                <a:latin typeface="微软雅黑" panose="020B0503020204020204" pitchFamily="34" charset="-122"/>
                <a:ea typeface="微软雅黑" panose="020B0503020204020204" pitchFamily="34" charset="-122"/>
              </a:rPr>
              <a:t>Execution Time</a:t>
            </a:r>
            <a:r>
              <a:rPr lang="zh-CN" altLang="en-US" sz="2800" b="1" dirty="0">
                <a:solidFill>
                  <a:srgbClr val="0066FF"/>
                </a:solidFill>
                <a:latin typeface="微软雅黑" panose="020B0503020204020204" pitchFamily="34" charset="-122"/>
                <a:ea typeface="微软雅黑" panose="020B0503020204020204" pitchFamily="34" charset="-122"/>
              </a:rPr>
              <a:t>）</a:t>
            </a:r>
          </a:p>
        </p:txBody>
      </p:sp>
      <p:sp>
        <p:nvSpPr>
          <p:cNvPr id="8" name="文本框 7">
            <a:extLst>
              <a:ext uri="{FF2B5EF4-FFF2-40B4-BE49-F238E27FC236}">
                <a16:creationId xmlns:a16="http://schemas.microsoft.com/office/drawing/2014/main" id="{64814C97-A28C-4456-85B1-9004FEEA6EDB}"/>
              </a:ext>
            </a:extLst>
          </p:cNvPr>
          <p:cNvSpPr txBox="1"/>
          <p:nvPr/>
        </p:nvSpPr>
        <p:spPr>
          <a:xfrm>
            <a:off x="4607626" y="5248893"/>
            <a:ext cx="420386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如果各个程序运行的几率相同</a:t>
            </a:r>
          </a:p>
        </p:txBody>
      </p:sp>
    </p:spTree>
    <p:extLst>
      <p:ext uri="{BB962C8B-B14F-4D97-AF65-F5344CB8AC3E}">
        <p14:creationId xmlns:p14="http://schemas.microsoft.com/office/powerpoint/2010/main" val="244877617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1" name="组合 10">
            <a:extLst>
              <a:ext uri="{FF2B5EF4-FFF2-40B4-BE49-F238E27FC236}">
                <a16:creationId xmlns:a16="http://schemas.microsoft.com/office/drawing/2014/main" id="{3C8F0A01-C903-402B-926C-54AB2F339A49}"/>
              </a:ext>
            </a:extLst>
          </p:cNvPr>
          <p:cNvGrpSpPr/>
          <p:nvPr/>
        </p:nvGrpSpPr>
        <p:grpSpPr>
          <a:xfrm>
            <a:off x="635245" y="278225"/>
            <a:ext cx="3652574" cy="730196"/>
            <a:chOff x="635243" y="278221"/>
            <a:chExt cx="3652574" cy="730195"/>
          </a:xfrm>
        </p:grpSpPr>
        <p:sp>
          <p:nvSpPr>
            <p:cNvPr id="12" name="矩形 11">
              <a:extLst>
                <a:ext uri="{FF2B5EF4-FFF2-40B4-BE49-F238E27FC236}">
                  <a16:creationId xmlns:a16="http://schemas.microsoft.com/office/drawing/2014/main" id="{B44672EE-7DA9-4133-AE6A-30D6F4E99013}"/>
                </a:ext>
              </a:extLst>
            </p:cNvPr>
            <p:cNvSpPr/>
            <p:nvPr/>
          </p:nvSpPr>
          <p:spPr>
            <a:xfrm>
              <a:off x="635243" y="700639"/>
              <a:ext cx="3402365"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Harmonic Mean</a:t>
              </a:r>
              <a:r>
                <a:rPr lang="zh-CN" altLang="en-US" sz="1400" spc="151" dirty="0">
                  <a:solidFill>
                    <a:schemeClr val="tx1">
                      <a:lumMod val="65000"/>
                      <a:lumOff val="35000"/>
                    </a:schemeClr>
                  </a:solidFill>
                  <a:latin typeface="等线 Light" panose="02010600030101010101" pitchFamily="2" charset="-122"/>
                  <a:ea typeface="等线 Light" panose="02010600030101010101" pitchFamily="2" charset="-122"/>
                </a:rPr>
                <a:t>（</a:t>
              </a: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GM</a:t>
              </a:r>
              <a:r>
                <a:rPr lang="zh-CN" altLang="en-US" sz="1400" spc="151" dirty="0">
                  <a:solidFill>
                    <a:schemeClr val="tx1">
                      <a:lumMod val="65000"/>
                      <a:lumOff val="35000"/>
                    </a:schemeClr>
                  </a:solidFill>
                  <a:latin typeface="等线 Light" panose="02010600030101010101" pitchFamily="2" charset="-122"/>
                  <a:ea typeface="等线 Light" panose="02010600030101010101" pitchFamily="2" charset="-122"/>
                </a:rPr>
                <a:t>）</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13" name="矩形 12">
              <a:extLst>
                <a:ext uri="{FF2B5EF4-FFF2-40B4-BE49-F238E27FC236}">
                  <a16:creationId xmlns:a16="http://schemas.microsoft.com/office/drawing/2014/main" id="{0155F136-CFBC-4719-BA09-D7010E43534E}"/>
                </a:ext>
              </a:extLst>
            </p:cNvPr>
            <p:cNvSpPr/>
            <p:nvPr/>
          </p:nvSpPr>
          <p:spPr>
            <a:xfrm>
              <a:off x="1197484" y="278221"/>
              <a:ext cx="3090333"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调和平均（</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HM</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3" name="矩形 2">
            <a:extLst>
              <a:ext uri="{FF2B5EF4-FFF2-40B4-BE49-F238E27FC236}">
                <a16:creationId xmlns:a16="http://schemas.microsoft.com/office/drawing/2014/main" id="{60A5DAC7-9FF3-4BF4-94CE-6646558D503F}"/>
              </a:ext>
            </a:extLst>
          </p:cNvPr>
          <p:cNvSpPr/>
          <p:nvPr/>
        </p:nvSpPr>
        <p:spPr>
          <a:xfrm>
            <a:off x="1056904" y="1280691"/>
            <a:ext cx="10070275" cy="4971426"/>
          </a:xfrm>
          <a:prstGeom prst="rect">
            <a:avLst/>
          </a:prstGeom>
          <a:ln>
            <a:solidFill>
              <a:schemeClr val="accent1"/>
            </a:solidFill>
          </a:ln>
        </p:spPr>
        <p:txBody>
          <a:bodyPr wrap="square" lIns="72000" rIns="72000">
            <a:spAutoFit/>
          </a:bodyPr>
          <a:lstStyle/>
          <a:p>
            <a:pPr marL="457200" indent="-457200" algn="just">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例：汽车以</a:t>
            </a:r>
            <a:r>
              <a:rPr kumimoji="1" lang="en-US" altLang="zh-CN" sz="2800" kern="0" dirty="0">
                <a:latin typeface="微软雅黑" panose="020B0503020204020204" pitchFamily="34" charset="-122"/>
                <a:ea typeface="微软雅黑" panose="020B0503020204020204" pitchFamily="34" charset="-122"/>
              </a:rPr>
              <a:t>30</a:t>
            </a:r>
            <a:r>
              <a:rPr kumimoji="1" lang="zh-CN" altLang="en-US" sz="2800" kern="0" dirty="0">
                <a:latin typeface="微软雅黑" panose="020B0503020204020204" pitchFamily="34" charset="-122"/>
                <a:ea typeface="微软雅黑" panose="020B0503020204020204" pitchFamily="34" charset="-122"/>
              </a:rPr>
              <a:t>公里时速行驶</a:t>
            </a:r>
            <a:r>
              <a:rPr kumimoji="1" lang="en-US" altLang="zh-CN" sz="2800" kern="0" dirty="0">
                <a:latin typeface="微软雅黑" panose="020B0503020204020204" pitchFamily="34" charset="-122"/>
                <a:ea typeface="微软雅黑" panose="020B0503020204020204" pitchFamily="34" charset="-122"/>
              </a:rPr>
              <a:t>10</a:t>
            </a:r>
            <a:r>
              <a:rPr kumimoji="1" lang="zh-CN" altLang="en-US" sz="2800" kern="0" dirty="0">
                <a:latin typeface="微软雅黑" panose="020B0503020204020204" pitchFamily="34" charset="-122"/>
                <a:ea typeface="微软雅黑" panose="020B0503020204020204" pitchFamily="34" charset="-122"/>
              </a:rPr>
              <a:t>公里，再以</a:t>
            </a:r>
            <a:r>
              <a:rPr kumimoji="1" lang="en-US" altLang="zh-CN" sz="2800" kern="0" dirty="0">
                <a:latin typeface="微软雅黑" panose="020B0503020204020204" pitchFamily="34" charset="-122"/>
                <a:ea typeface="微软雅黑" panose="020B0503020204020204" pitchFamily="34" charset="-122"/>
              </a:rPr>
              <a:t>90</a:t>
            </a:r>
            <a:r>
              <a:rPr kumimoji="1" lang="zh-CN" altLang="en-US" sz="2800" kern="0" dirty="0">
                <a:latin typeface="微软雅黑" panose="020B0503020204020204" pitchFamily="34" charset="-122"/>
                <a:ea typeface="微软雅黑" panose="020B0503020204020204" pitchFamily="34" charset="-122"/>
              </a:rPr>
              <a:t>公里时速行驶</a:t>
            </a:r>
            <a:r>
              <a:rPr kumimoji="1" lang="en-US" altLang="zh-CN" sz="2800" kern="0" dirty="0">
                <a:latin typeface="微软雅黑" panose="020B0503020204020204" pitchFamily="34" charset="-122"/>
                <a:ea typeface="微软雅黑" panose="020B0503020204020204" pitchFamily="34" charset="-122"/>
              </a:rPr>
              <a:t>10</a:t>
            </a:r>
            <a:r>
              <a:rPr kumimoji="1" lang="zh-CN" altLang="en-US" sz="2800" kern="0" dirty="0">
                <a:latin typeface="微软雅黑" panose="020B0503020204020204" pitchFamily="34" charset="-122"/>
                <a:ea typeface="微软雅黑" panose="020B0503020204020204" pitchFamily="34" charset="-122"/>
              </a:rPr>
              <a:t>公里，请问平均速度是多少？</a:t>
            </a:r>
            <a:endParaRPr kumimoji="1" lang="en-US" altLang="zh-CN" sz="2800" kern="0" dirty="0">
              <a:latin typeface="微软雅黑" panose="020B0503020204020204" pitchFamily="34" charset="-122"/>
              <a:ea typeface="微软雅黑" panose="020B0503020204020204" pitchFamily="34" charset="-122"/>
            </a:endParaRPr>
          </a:p>
          <a:p>
            <a:pPr lvl="1" algn="just">
              <a:lnSpc>
                <a:spcPct val="150000"/>
              </a:lnSpc>
              <a:spcBef>
                <a:spcPct val="20000"/>
              </a:spcBef>
              <a:buClr>
                <a:srgbClr val="FF0000"/>
              </a:buClr>
              <a:defRPr/>
            </a:pPr>
            <a:r>
              <a:rPr kumimoji="1" lang="en-US" altLang="zh-CN" sz="2800" kern="0" dirty="0">
                <a:latin typeface="微软雅黑" panose="020B0503020204020204" pitchFamily="34" charset="-122"/>
                <a:ea typeface="微软雅黑" panose="020B0503020204020204" pitchFamily="34" charset="-122"/>
              </a:rPr>
              <a:t>Average speed = (30+90)/2 </a:t>
            </a:r>
            <a:r>
              <a:rPr kumimoji="1" lang="en-US" altLang="zh-CN" sz="2800" b="1" kern="0" dirty="0">
                <a:solidFill>
                  <a:srgbClr val="FF0066"/>
                </a:solidFill>
                <a:latin typeface="微软雅黑" panose="020B0503020204020204" pitchFamily="34" charset="-122"/>
                <a:ea typeface="微软雅黑" panose="020B0503020204020204" pitchFamily="34" charset="-122"/>
              </a:rPr>
              <a:t>WRONG</a:t>
            </a:r>
          </a:p>
          <a:p>
            <a:pPr lvl="1" algn="just">
              <a:lnSpc>
                <a:spcPct val="150000"/>
              </a:lnSpc>
              <a:spcBef>
                <a:spcPct val="20000"/>
              </a:spcBef>
              <a:buClr>
                <a:srgbClr val="FF0000"/>
              </a:buClr>
              <a:defRPr/>
            </a:pPr>
            <a:r>
              <a:rPr kumimoji="1" lang="en-US" altLang="zh-CN" sz="2800" kern="0" dirty="0">
                <a:latin typeface="微软雅黑" panose="020B0503020204020204" pitchFamily="34" charset="-122"/>
                <a:ea typeface="微软雅黑" panose="020B0503020204020204" pitchFamily="34" charset="-122"/>
              </a:rPr>
              <a:t>Average speed = total distance / total time</a:t>
            </a:r>
          </a:p>
          <a:p>
            <a:pPr algn="just">
              <a:lnSpc>
                <a:spcPct val="150000"/>
              </a:lnSpc>
              <a:spcBef>
                <a:spcPct val="20000"/>
              </a:spcBef>
              <a:buClr>
                <a:srgbClr val="FF0000"/>
              </a:buClr>
              <a:defRPr/>
            </a:pPr>
            <a:r>
              <a:rPr kumimoji="1" lang="en-US" altLang="zh-CN" sz="2800" kern="0" dirty="0">
                <a:latin typeface="微软雅黑" panose="020B0503020204020204" pitchFamily="34" charset="-122"/>
                <a:ea typeface="微软雅黑" panose="020B0503020204020204" pitchFamily="34" charset="-122"/>
              </a:rPr>
              <a:t>                             = (20 / (10/30 + 10/90))</a:t>
            </a:r>
          </a:p>
          <a:p>
            <a:pPr algn="just">
              <a:lnSpc>
                <a:spcPct val="150000"/>
              </a:lnSpc>
              <a:spcBef>
                <a:spcPct val="20000"/>
              </a:spcBef>
              <a:buClr>
                <a:srgbClr val="FF0000"/>
              </a:buClr>
              <a:defRPr/>
            </a:pPr>
            <a:r>
              <a:rPr kumimoji="1" lang="en-US" altLang="zh-CN" sz="2800" kern="0" dirty="0">
                <a:latin typeface="微软雅黑" panose="020B0503020204020204" pitchFamily="34" charset="-122"/>
                <a:ea typeface="微软雅黑" panose="020B0503020204020204" pitchFamily="34" charset="-122"/>
              </a:rPr>
              <a:t>                             = 45 km/h</a:t>
            </a:r>
          </a:p>
          <a:p>
            <a:pPr marL="457200" indent="-457200" algn="just">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当处理比率的平均值不能使用算术平均</a:t>
            </a:r>
          </a:p>
        </p:txBody>
      </p:sp>
    </p:spTree>
    <p:extLst>
      <p:ext uri="{BB962C8B-B14F-4D97-AF65-F5344CB8AC3E}">
        <p14:creationId xmlns:p14="http://schemas.microsoft.com/office/powerpoint/2010/main" val="265368179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1" name="组合 10">
            <a:extLst>
              <a:ext uri="{FF2B5EF4-FFF2-40B4-BE49-F238E27FC236}">
                <a16:creationId xmlns:a16="http://schemas.microsoft.com/office/drawing/2014/main" id="{3C8F0A01-C903-402B-926C-54AB2F339A49}"/>
              </a:ext>
            </a:extLst>
          </p:cNvPr>
          <p:cNvGrpSpPr/>
          <p:nvPr/>
        </p:nvGrpSpPr>
        <p:grpSpPr>
          <a:xfrm>
            <a:off x="635245" y="278225"/>
            <a:ext cx="3652574" cy="730196"/>
            <a:chOff x="635243" y="278221"/>
            <a:chExt cx="3652574" cy="730195"/>
          </a:xfrm>
        </p:grpSpPr>
        <p:sp>
          <p:nvSpPr>
            <p:cNvPr id="12" name="矩形 11">
              <a:extLst>
                <a:ext uri="{FF2B5EF4-FFF2-40B4-BE49-F238E27FC236}">
                  <a16:creationId xmlns:a16="http://schemas.microsoft.com/office/drawing/2014/main" id="{B44672EE-7DA9-4133-AE6A-30D6F4E99013}"/>
                </a:ext>
              </a:extLst>
            </p:cNvPr>
            <p:cNvSpPr/>
            <p:nvPr/>
          </p:nvSpPr>
          <p:spPr>
            <a:xfrm>
              <a:off x="635243" y="700639"/>
              <a:ext cx="3402365"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Harmonic Mean</a:t>
              </a:r>
              <a:r>
                <a:rPr lang="zh-CN" altLang="en-US" sz="1400" spc="151" dirty="0">
                  <a:solidFill>
                    <a:schemeClr val="tx1">
                      <a:lumMod val="65000"/>
                      <a:lumOff val="35000"/>
                    </a:schemeClr>
                  </a:solidFill>
                  <a:latin typeface="等线 Light" panose="02010600030101010101" pitchFamily="2" charset="-122"/>
                  <a:ea typeface="等线 Light" panose="02010600030101010101" pitchFamily="2" charset="-122"/>
                </a:rPr>
                <a:t>（</a:t>
              </a: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GM</a:t>
              </a:r>
              <a:r>
                <a:rPr lang="zh-CN" altLang="en-US" sz="1400" spc="151" dirty="0">
                  <a:solidFill>
                    <a:schemeClr val="tx1">
                      <a:lumMod val="65000"/>
                      <a:lumOff val="35000"/>
                    </a:schemeClr>
                  </a:solidFill>
                  <a:latin typeface="等线 Light" panose="02010600030101010101" pitchFamily="2" charset="-122"/>
                  <a:ea typeface="等线 Light" panose="02010600030101010101" pitchFamily="2" charset="-122"/>
                </a:rPr>
                <a:t>）</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13" name="矩形 12">
              <a:extLst>
                <a:ext uri="{FF2B5EF4-FFF2-40B4-BE49-F238E27FC236}">
                  <a16:creationId xmlns:a16="http://schemas.microsoft.com/office/drawing/2014/main" id="{0155F136-CFBC-4719-BA09-D7010E43534E}"/>
                </a:ext>
              </a:extLst>
            </p:cNvPr>
            <p:cNvSpPr/>
            <p:nvPr/>
          </p:nvSpPr>
          <p:spPr>
            <a:xfrm>
              <a:off x="1197484" y="278221"/>
              <a:ext cx="3090333"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调和平均（</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HM</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3" name="矩形 2">
            <a:extLst>
              <a:ext uri="{FF2B5EF4-FFF2-40B4-BE49-F238E27FC236}">
                <a16:creationId xmlns:a16="http://schemas.microsoft.com/office/drawing/2014/main" id="{60A5DAC7-9FF3-4BF4-94CE-6646558D503F}"/>
              </a:ext>
            </a:extLst>
          </p:cNvPr>
          <p:cNvSpPr/>
          <p:nvPr/>
        </p:nvSpPr>
        <p:spPr>
          <a:xfrm>
            <a:off x="1056904" y="1280691"/>
            <a:ext cx="10070275" cy="4011163"/>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调和平均 </a:t>
            </a:r>
            <a:r>
              <a:rPr kumimoji="1" lang="en-US" altLang="zh-CN" sz="2800" kern="0" dirty="0">
                <a:latin typeface="微软雅黑" panose="020B0503020204020204" pitchFamily="34" charset="-122"/>
                <a:ea typeface="微软雅黑" panose="020B0503020204020204" pitchFamily="34" charset="-122"/>
              </a:rPr>
              <a:t>= </a:t>
            </a:r>
            <a:endParaRPr kumimoji="1" lang="en-US" altLang="zh-CN" sz="24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endParaRPr kumimoji="1" lang="en-US" altLang="zh-CN" sz="24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endParaRPr kumimoji="1" lang="en-US" altLang="zh-CN" sz="24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加权调和平均 </a:t>
            </a:r>
            <a:r>
              <a:rPr kumimoji="1" lang="en-US" altLang="zh-CN" sz="2800" kern="0" dirty="0">
                <a:latin typeface="微软雅黑" panose="020B0503020204020204" pitchFamily="34" charset="-122"/>
                <a:ea typeface="微软雅黑" panose="020B0503020204020204" pitchFamily="34" charset="-122"/>
              </a:rPr>
              <a:t>= </a:t>
            </a:r>
          </a:p>
          <a:p>
            <a:pPr marL="457200" indent="-457200">
              <a:lnSpc>
                <a:spcPct val="150000"/>
              </a:lnSpc>
              <a:spcBef>
                <a:spcPct val="20000"/>
              </a:spcBef>
              <a:buClr>
                <a:srgbClr val="FF0000"/>
              </a:buClr>
              <a:buFont typeface="Wingdings" panose="05000000000000000000" pitchFamily="2" charset="2"/>
              <a:buChar char="p"/>
              <a:defRPr/>
            </a:pPr>
            <a:endParaRPr kumimoji="1" lang="en-US" altLang="zh-CN" sz="24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使用调和平均计算</a:t>
            </a:r>
            <a:r>
              <a:rPr kumimoji="1" lang="en-US" altLang="zh-CN" sz="2800" kern="0" dirty="0">
                <a:latin typeface="微软雅黑" panose="020B0503020204020204" pitchFamily="34" charset="-122"/>
                <a:ea typeface="微软雅黑" panose="020B0503020204020204" pitchFamily="34" charset="-122"/>
              </a:rPr>
              <a:t>CPI</a:t>
            </a:r>
            <a:r>
              <a:rPr kumimoji="1" lang="zh-CN" altLang="en-US" sz="2800" kern="0" dirty="0">
                <a:latin typeface="微软雅黑" panose="020B0503020204020204" pitchFamily="34" charset="-122"/>
                <a:ea typeface="微软雅黑" panose="020B0503020204020204" pitchFamily="34" charset="-122"/>
              </a:rPr>
              <a:t>，</a:t>
            </a:r>
            <a:r>
              <a:rPr kumimoji="1" lang="en-US" altLang="zh-CN" sz="2800" kern="0" dirty="0">
                <a:latin typeface="微软雅黑" panose="020B0503020204020204" pitchFamily="34" charset="-122"/>
                <a:ea typeface="微软雅黑" panose="020B0503020204020204" pitchFamily="34" charset="-122"/>
              </a:rPr>
              <a:t>MIPS</a:t>
            </a:r>
            <a:r>
              <a:rPr kumimoji="1" lang="zh-CN" altLang="en-US" sz="2800" kern="0" dirty="0">
                <a:latin typeface="微软雅黑" panose="020B0503020204020204" pitchFamily="34" charset="-122"/>
                <a:ea typeface="微软雅黑" panose="020B0503020204020204" pitchFamily="34" charset="-122"/>
              </a:rPr>
              <a:t>或</a:t>
            </a:r>
            <a:r>
              <a:rPr kumimoji="1" lang="en-US" altLang="zh-CN" sz="2800" kern="0" dirty="0">
                <a:latin typeface="微软雅黑" panose="020B0503020204020204" pitchFamily="34" charset="-122"/>
                <a:ea typeface="微软雅黑" panose="020B0503020204020204" pitchFamily="34" charset="-122"/>
              </a:rPr>
              <a:t>MFLOPS</a:t>
            </a:r>
            <a:endParaRPr kumimoji="1" lang="en-US" altLang="zh-CN" sz="2400" kern="0" dirty="0">
              <a:latin typeface="微软雅黑" panose="020B0503020204020204" pitchFamily="34" charset="-122"/>
              <a:ea typeface="微软雅黑" panose="020B0503020204020204" pitchFamily="34" charset="-122"/>
            </a:endParaRPr>
          </a:p>
        </p:txBody>
      </p:sp>
      <p:graphicFrame>
        <p:nvGraphicFramePr>
          <p:cNvPr id="2" name="Object 3">
            <a:extLst>
              <a:ext uri="{FF2B5EF4-FFF2-40B4-BE49-F238E27FC236}">
                <a16:creationId xmlns:a16="http://schemas.microsoft.com/office/drawing/2014/main" id="{0BF51DCF-7EA4-47B2-9607-84213DBC66DB}"/>
              </a:ext>
            </a:extLst>
          </p:cNvPr>
          <p:cNvGraphicFramePr>
            <a:graphicFrameLocks noChangeAspect="1"/>
          </p:cNvGraphicFramePr>
          <p:nvPr>
            <p:extLst>
              <p:ext uri="{D42A27DB-BD31-4B8C-83A1-F6EECF244321}">
                <p14:modId xmlns:p14="http://schemas.microsoft.com/office/powerpoint/2010/main" val="3718980893"/>
              </p:ext>
            </p:extLst>
          </p:nvPr>
        </p:nvGraphicFramePr>
        <p:xfrm>
          <a:off x="3563947" y="1223864"/>
          <a:ext cx="1341437" cy="1406525"/>
        </p:xfrm>
        <a:graphic>
          <a:graphicData uri="http://schemas.openxmlformats.org/presentationml/2006/ole">
            <mc:AlternateContent xmlns:mc="http://schemas.openxmlformats.org/markup-compatibility/2006">
              <mc:Choice xmlns:v="urn:schemas-microsoft-com:vml" Requires="v">
                <p:oleObj spid="_x0000_s17456" name="Equation" r:id="rId4" imgW="520474" imgH="545863" progId="Equation.DSMT4">
                  <p:embed/>
                </p:oleObj>
              </mc:Choice>
              <mc:Fallback>
                <p:oleObj name="Equation" r:id="rId4" imgW="520474" imgH="545863" progId="Equation.DSMT4">
                  <p:embed/>
                  <p:pic>
                    <p:nvPicPr>
                      <p:cNvPr id="59396" name="Object 3">
                        <a:extLst>
                          <a:ext uri="{FF2B5EF4-FFF2-40B4-BE49-F238E27FC236}">
                            <a16:creationId xmlns:a16="http://schemas.microsoft.com/office/drawing/2014/main" id="{F295E551-6C55-4A29-85E2-E3B2992959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947" y="1223864"/>
                        <a:ext cx="1341437" cy="140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6">
            <a:extLst>
              <a:ext uri="{FF2B5EF4-FFF2-40B4-BE49-F238E27FC236}">
                <a16:creationId xmlns:a16="http://schemas.microsoft.com/office/drawing/2014/main" id="{9464993C-69CB-46B0-8354-447F26B0CB80}"/>
              </a:ext>
            </a:extLst>
          </p:cNvPr>
          <p:cNvGraphicFramePr>
            <a:graphicFrameLocks noChangeAspect="1"/>
          </p:cNvGraphicFramePr>
          <p:nvPr>
            <p:extLst>
              <p:ext uri="{D42A27DB-BD31-4B8C-83A1-F6EECF244321}">
                <p14:modId xmlns:p14="http://schemas.microsoft.com/office/powerpoint/2010/main" val="4205417954"/>
              </p:ext>
            </p:extLst>
          </p:nvPr>
        </p:nvGraphicFramePr>
        <p:xfrm>
          <a:off x="4200918" y="2642264"/>
          <a:ext cx="1471612" cy="2046288"/>
        </p:xfrm>
        <a:graphic>
          <a:graphicData uri="http://schemas.openxmlformats.org/presentationml/2006/ole">
            <mc:AlternateContent xmlns:mc="http://schemas.openxmlformats.org/markup-compatibility/2006">
              <mc:Choice xmlns:v="urn:schemas-microsoft-com:vml" Requires="v">
                <p:oleObj spid="_x0000_s17457" name="Equation" r:id="rId6" imgW="520474" imgH="723586" progId="Equation.DSMT4">
                  <p:embed/>
                </p:oleObj>
              </mc:Choice>
              <mc:Fallback>
                <p:oleObj name="Equation" r:id="rId6" imgW="520474" imgH="723586" progId="Equation.DSMT4">
                  <p:embed/>
                  <p:pic>
                    <p:nvPicPr>
                      <p:cNvPr id="6" name="Object 6">
                        <a:extLst>
                          <a:ext uri="{FF2B5EF4-FFF2-40B4-BE49-F238E27FC236}">
                            <a16:creationId xmlns:a16="http://schemas.microsoft.com/office/drawing/2014/main" id="{521C72A4-1F09-4735-873C-DABFD587B2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0918" y="2642264"/>
                        <a:ext cx="1471612" cy="204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6267067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1" name="组合 10">
            <a:extLst>
              <a:ext uri="{FF2B5EF4-FFF2-40B4-BE49-F238E27FC236}">
                <a16:creationId xmlns:a16="http://schemas.microsoft.com/office/drawing/2014/main" id="{3C8F0A01-C903-402B-926C-54AB2F339A49}"/>
              </a:ext>
            </a:extLst>
          </p:cNvPr>
          <p:cNvGrpSpPr/>
          <p:nvPr/>
        </p:nvGrpSpPr>
        <p:grpSpPr>
          <a:xfrm>
            <a:off x="635245" y="278225"/>
            <a:ext cx="3638148" cy="730196"/>
            <a:chOff x="635243" y="278221"/>
            <a:chExt cx="3638148" cy="730195"/>
          </a:xfrm>
        </p:grpSpPr>
        <p:sp>
          <p:nvSpPr>
            <p:cNvPr id="12" name="矩形 11">
              <a:extLst>
                <a:ext uri="{FF2B5EF4-FFF2-40B4-BE49-F238E27FC236}">
                  <a16:creationId xmlns:a16="http://schemas.microsoft.com/office/drawing/2014/main" id="{B44672EE-7DA9-4133-AE6A-30D6F4E99013}"/>
                </a:ext>
              </a:extLst>
            </p:cNvPr>
            <p:cNvSpPr/>
            <p:nvPr/>
          </p:nvSpPr>
          <p:spPr>
            <a:xfrm>
              <a:off x="635243" y="700639"/>
              <a:ext cx="3402365"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Geometric Mean</a:t>
              </a:r>
              <a:r>
                <a:rPr lang="zh-CN" altLang="en-US" sz="1400" spc="151" dirty="0">
                  <a:solidFill>
                    <a:schemeClr val="tx1">
                      <a:lumMod val="65000"/>
                      <a:lumOff val="35000"/>
                    </a:schemeClr>
                  </a:solidFill>
                  <a:latin typeface="等线 Light" panose="02010600030101010101" pitchFamily="2" charset="-122"/>
                  <a:ea typeface="等线 Light" panose="02010600030101010101" pitchFamily="2" charset="-122"/>
                </a:rPr>
                <a:t>（</a:t>
              </a: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GM</a:t>
              </a:r>
              <a:r>
                <a:rPr lang="zh-CN" altLang="en-US" sz="1400" spc="151" dirty="0">
                  <a:solidFill>
                    <a:schemeClr val="tx1">
                      <a:lumMod val="65000"/>
                      <a:lumOff val="35000"/>
                    </a:schemeClr>
                  </a:solidFill>
                  <a:latin typeface="等线 Light" panose="02010600030101010101" pitchFamily="2" charset="-122"/>
                  <a:ea typeface="等线 Light" panose="02010600030101010101" pitchFamily="2" charset="-122"/>
                </a:rPr>
                <a:t>）</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13" name="矩形 12">
              <a:extLst>
                <a:ext uri="{FF2B5EF4-FFF2-40B4-BE49-F238E27FC236}">
                  <a16:creationId xmlns:a16="http://schemas.microsoft.com/office/drawing/2014/main" id="{0155F136-CFBC-4719-BA09-D7010E43534E}"/>
                </a:ext>
              </a:extLst>
            </p:cNvPr>
            <p:cNvSpPr/>
            <p:nvPr/>
          </p:nvSpPr>
          <p:spPr>
            <a:xfrm>
              <a:off x="1197484" y="278221"/>
              <a:ext cx="3075907"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几何平均（</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GM</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3" name="矩形 2">
            <a:extLst>
              <a:ext uri="{FF2B5EF4-FFF2-40B4-BE49-F238E27FC236}">
                <a16:creationId xmlns:a16="http://schemas.microsoft.com/office/drawing/2014/main" id="{60A5DAC7-9FF3-4BF4-94CE-6646558D503F}"/>
              </a:ext>
            </a:extLst>
          </p:cNvPr>
          <p:cNvSpPr/>
          <p:nvPr/>
        </p:nvSpPr>
        <p:spPr>
          <a:xfrm>
            <a:off x="1056904" y="1280691"/>
            <a:ext cx="10070275" cy="3278654"/>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当处理比例的平均值不能使用算术平均</a:t>
            </a:r>
            <a:endParaRPr kumimoji="1" lang="en-US" altLang="zh-CN" sz="24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endParaRPr kumimoji="1" lang="en-US" altLang="zh-CN" sz="24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400" kern="0" dirty="0">
                <a:latin typeface="微软雅黑" panose="020B0503020204020204" pitchFamily="34" charset="-122"/>
                <a:ea typeface="微软雅黑" panose="020B0503020204020204" pitchFamily="34" charset="-122"/>
              </a:rPr>
              <a:t>几何平均 </a:t>
            </a:r>
            <a:r>
              <a:rPr kumimoji="1" lang="en-US" altLang="zh-CN" sz="2400" kern="0" dirty="0">
                <a:latin typeface="微软雅黑" panose="020B0503020204020204" pitchFamily="34" charset="-122"/>
                <a:ea typeface="微软雅黑" panose="020B0503020204020204" pitchFamily="34" charset="-122"/>
              </a:rPr>
              <a:t>= </a:t>
            </a:r>
          </a:p>
          <a:p>
            <a:pPr marL="457200" indent="-457200">
              <a:lnSpc>
                <a:spcPct val="150000"/>
              </a:lnSpc>
              <a:spcBef>
                <a:spcPct val="20000"/>
              </a:spcBef>
              <a:buClr>
                <a:srgbClr val="FF0000"/>
              </a:buClr>
              <a:buFont typeface="Wingdings" panose="05000000000000000000" pitchFamily="2" charset="2"/>
              <a:buChar char="p"/>
              <a:defRPr/>
            </a:pPr>
            <a:endParaRPr kumimoji="1" lang="en-US" altLang="zh-CN" sz="24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使用算术平均计算</a:t>
            </a:r>
            <a:r>
              <a:rPr kumimoji="1" lang="en-US" altLang="zh-CN" sz="2800" kern="0" dirty="0">
                <a:latin typeface="微软雅黑" panose="020B0503020204020204" pitchFamily="34" charset="-122"/>
                <a:ea typeface="微软雅黑" panose="020B0503020204020204" pitchFamily="34" charset="-122"/>
              </a:rPr>
              <a:t>Cache Miss</a:t>
            </a:r>
            <a:r>
              <a:rPr kumimoji="1" lang="zh-CN" altLang="en-US" sz="2800" kern="0" dirty="0">
                <a:latin typeface="微软雅黑" panose="020B0503020204020204" pitchFamily="34" charset="-122"/>
                <a:ea typeface="微软雅黑" panose="020B0503020204020204" pitchFamily="34" charset="-122"/>
              </a:rPr>
              <a:t>，归一化的性能指标</a:t>
            </a:r>
            <a:endParaRPr kumimoji="1" lang="en-US" altLang="zh-CN" sz="2400" kern="0" dirty="0">
              <a:latin typeface="微软雅黑" panose="020B0503020204020204" pitchFamily="34" charset="-122"/>
              <a:ea typeface="微软雅黑" panose="020B0503020204020204" pitchFamily="34" charset="-122"/>
            </a:endParaRPr>
          </a:p>
        </p:txBody>
      </p:sp>
      <p:graphicFrame>
        <p:nvGraphicFramePr>
          <p:cNvPr id="7" name="Object 2">
            <a:extLst>
              <a:ext uri="{FF2B5EF4-FFF2-40B4-BE49-F238E27FC236}">
                <a16:creationId xmlns:a16="http://schemas.microsoft.com/office/drawing/2014/main" id="{267D1114-591E-4DD7-A6BA-EB80709A758A}"/>
              </a:ext>
            </a:extLst>
          </p:cNvPr>
          <p:cNvGraphicFramePr>
            <a:graphicFrameLocks noChangeAspect="1"/>
          </p:cNvGraphicFramePr>
          <p:nvPr>
            <p:extLst>
              <p:ext uri="{D42A27DB-BD31-4B8C-83A1-F6EECF244321}">
                <p14:modId xmlns:p14="http://schemas.microsoft.com/office/powerpoint/2010/main" val="1982466932"/>
              </p:ext>
            </p:extLst>
          </p:nvPr>
        </p:nvGraphicFramePr>
        <p:xfrm>
          <a:off x="3298041" y="2387581"/>
          <a:ext cx="1873250" cy="1198562"/>
        </p:xfrm>
        <a:graphic>
          <a:graphicData uri="http://schemas.openxmlformats.org/presentationml/2006/ole">
            <mc:AlternateContent xmlns:mc="http://schemas.openxmlformats.org/markup-compatibility/2006">
              <mc:Choice xmlns:v="urn:schemas-microsoft-com:vml" Requires="v">
                <p:oleObj spid="_x0000_s16410" name="Equation" r:id="rId4" imgW="634725" imgH="406224" progId="Equation.DSMT4">
                  <p:embed/>
                </p:oleObj>
              </mc:Choice>
              <mc:Fallback>
                <p:oleObj name="Equation" r:id="rId4" imgW="634725" imgH="406224" progId="Equation.DSMT4">
                  <p:embed/>
                  <p:pic>
                    <p:nvPicPr>
                      <p:cNvPr id="60420" name="Object 2">
                        <a:extLst>
                          <a:ext uri="{FF2B5EF4-FFF2-40B4-BE49-F238E27FC236}">
                            <a16:creationId xmlns:a16="http://schemas.microsoft.com/office/drawing/2014/main" id="{22C78672-8D56-4A03-9695-532380D58A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8041" y="2387581"/>
                        <a:ext cx="1873250" cy="1198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8129210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1" name="组合 10">
            <a:extLst>
              <a:ext uri="{FF2B5EF4-FFF2-40B4-BE49-F238E27FC236}">
                <a16:creationId xmlns:a16="http://schemas.microsoft.com/office/drawing/2014/main" id="{3C8F0A01-C903-402B-926C-54AB2F339A49}"/>
              </a:ext>
            </a:extLst>
          </p:cNvPr>
          <p:cNvGrpSpPr/>
          <p:nvPr/>
        </p:nvGrpSpPr>
        <p:grpSpPr>
          <a:xfrm>
            <a:off x="635246" y="278225"/>
            <a:ext cx="1977326" cy="730196"/>
            <a:chOff x="635244" y="278221"/>
            <a:chExt cx="1977326" cy="730195"/>
          </a:xfrm>
        </p:grpSpPr>
        <p:sp>
          <p:nvSpPr>
            <p:cNvPr id="12" name="矩形 11">
              <a:extLst>
                <a:ext uri="{FF2B5EF4-FFF2-40B4-BE49-F238E27FC236}">
                  <a16:creationId xmlns:a16="http://schemas.microsoft.com/office/drawing/2014/main" id="{B44672EE-7DA9-4133-AE6A-30D6F4E99013}"/>
                </a:ext>
              </a:extLst>
            </p:cNvPr>
            <p:cNvSpPr/>
            <p:nvPr/>
          </p:nvSpPr>
          <p:spPr>
            <a:xfrm>
              <a:off x="635244" y="700639"/>
              <a:ext cx="1977326"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Summary</a:t>
              </a:r>
            </a:p>
          </p:txBody>
        </p:sp>
        <p:sp>
          <p:nvSpPr>
            <p:cNvPr id="13" name="矩形 12">
              <a:extLst>
                <a:ext uri="{FF2B5EF4-FFF2-40B4-BE49-F238E27FC236}">
                  <a16:creationId xmlns:a16="http://schemas.microsoft.com/office/drawing/2014/main" id="{0155F136-CFBC-4719-BA09-D7010E43534E}"/>
                </a:ext>
              </a:extLst>
            </p:cNvPr>
            <p:cNvSpPr/>
            <p:nvPr/>
          </p:nvSpPr>
          <p:spPr>
            <a:xfrm>
              <a:off x="1197484" y="278221"/>
              <a:ext cx="941540"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总结</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矩形 1">
            <a:extLst>
              <a:ext uri="{FF2B5EF4-FFF2-40B4-BE49-F238E27FC236}">
                <a16:creationId xmlns:a16="http://schemas.microsoft.com/office/drawing/2014/main" id="{54931F0D-0384-4CB7-A5AA-9D296385D8EE}"/>
              </a:ext>
            </a:extLst>
          </p:cNvPr>
          <p:cNvSpPr/>
          <p:nvPr/>
        </p:nvSpPr>
        <p:spPr>
          <a:xfrm>
            <a:off x="1056904" y="1708205"/>
            <a:ext cx="10070275" cy="4325095"/>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影响计算机性能（</a:t>
            </a:r>
            <a:r>
              <a:rPr kumimoji="1" lang="en-US" altLang="zh-CN" sz="2800" kern="0" dirty="0">
                <a:latin typeface="微软雅黑" panose="020B0503020204020204" pitchFamily="34" charset="-122"/>
                <a:ea typeface="微软雅黑" panose="020B0503020204020204" pitchFamily="34" charset="-122"/>
              </a:rPr>
              <a:t>CPU</a:t>
            </a:r>
            <a:r>
              <a:rPr kumimoji="1" lang="zh-CN" altLang="en-US" sz="2800" kern="0" dirty="0">
                <a:latin typeface="微软雅黑" panose="020B0503020204020204" pitchFamily="34" charset="-122"/>
                <a:ea typeface="微软雅黑" panose="020B0503020204020204" pitchFamily="34" charset="-122"/>
              </a:rPr>
              <a:t>性能）的三个要素</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评价性能的指标：</a:t>
            </a:r>
            <a:r>
              <a:rPr kumimoji="1" lang="en-US" altLang="zh-CN" sz="2800" kern="0" dirty="0">
                <a:latin typeface="微软雅黑" panose="020B0503020204020204" pitchFamily="34" charset="-122"/>
                <a:ea typeface="微软雅黑" panose="020B0503020204020204" pitchFamily="34" charset="-122"/>
              </a:rPr>
              <a:t>CPU</a:t>
            </a:r>
            <a:r>
              <a:rPr kumimoji="1" lang="zh-CN" altLang="en-US" sz="2800" kern="0" dirty="0">
                <a:latin typeface="微软雅黑" panose="020B0503020204020204" pitchFamily="34" charset="-122"/>
                <a:ea typeface="微软雅黑" panose="020B0503020204020204" pitchFamily="34" charset="-122"/>
              </a:rPr>
              <a:t>执行时间（最准确）、</a:t>
            </a:r>
            <a:r>
              <a:rPr kumimoji="1" lang="en-US" altLang="zh-CN" sz="2800" kern="0" dirty="0">
                <a:latin typeface="微软雅黑" panose="020B0503020204020204" pitchFamily="34" charset="-122"/>
                <a:ea typeface="微软雅黑" panose="020B0503020204020204" pitchFamily="34" charset="-122"/>
              </a:rPr>
              <a:t>CPI</a:t>
            </a:r>
            <a:r>
              <a:rPr kumimoji="1" lang="zh-CN" altLang="en-US" sz="2800" kern="0" dirty="0">
                <a:latin typeface="微软雅黑" panose="020B0503020204020204" pitchFamily="34" charset="-122"/>
                <a:ea typeface="微软雅黑" panose="020B0503020204020204" pitchFamily="34" charset="-122"/>
              </a:rPr>
              <a:t>、</a:t>
            </a:r>
            <a:r>
              <a:rPr kumimoji="1" lang="en-US" altLang="zh-CN" sz="2800" kern="0" dirty="0">
                <a:latin typeface="微软雅黑" panose="020B0503020204020204" pitchFamily="34" charset="-122"/>
                <a:ea typeface="微软雅黑" panose="020B0503020204020204" pitchFamily="34" charset="-122"/>
              </a:rPr>
              <a:t>MIPS</a:t>
            </a: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阿姆达尔定律</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功耗的分类和计算</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en-US" altLang="zh-CN" sz="2800" kern="0" dirty="0">
                <a:latin typeface="微软雅黑" panose="020B0503020204020204" pitchFamily="34" charset="-122"/>
                <a:ea typeface="微软雅黑" panose="020B0503020204020204" pitchFamily="34" charset="-122"/>
              </a:rPr>
              <a:t>SPEC</a:t>
            </a:r>
            <a:r>
              <a:rPr kumimoji="1" lang="zh-CN" altLang="en-US" sz="2800" kern="0" dirty="0">
                <a:latin typeface="微软雅黑" panose="020B0503020204020204" pitchFamily="34" charset="-122"/>
                <a:ea typeface="微软雅黑" panose="020B0503020204020204" pitchFamily="34" charset="-122"/>
              </a:rPr>
              <a:t>得分的计算方法</a:t>
            </a:r>
            <a:endParaRPr kumimoji="1" lang="en-US" altLang="zh-CN" sz="28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求平均的方法</a:t>
            </a:r>
            <a:endParaRPr kumimoji="1" lang="en-US" altLang="zh-CN"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838172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1" name="组合 10">
            <a:extLst>
              <a:ext uri="{FF2B5EF4-FFF2-40B4-BE49-F238E27FC236}">
                <a16:creationId xmlns:a16="http://schemas.microsoft.com/office/drawing/2014/main" id="{3C8F0A01-C903-402B-926C-54AB2F339A49}"/>
              </a:ext>
            </a:extLst>
          </p:cNvPr>
          <p:cNvGrpSpPr/>
          <p:nvPr/>
        </p:nvGrpSpPr>
        <p:grpSpPr>
          <a:xfrm>
            <a:off x="635246" y="278225"/>
            <a:ext cx="2962978" cy="706446"/>
            <a:chOff x="635244" y="278221"/>
            <a:chExt cx="2962978" cy="706445"/>
          </a:xfrm>
        </p:grpSpPr>
        <p:sp>
          <p:nvSpPr>
            <p:cNvPr id="12" name="矩形 11">
              <a:extLst>
                <a:ext uri="{FF2B5EF4-FFF2-40B4-BE49-F238E27FC236}">
                  <a16:creationId xmlns:a16="http://schemas.microsoft.com/office/drawing/2014/main" id="{B44672EE-7DA9-4133-AE6A-30D6F4E99013}"/>
                </a:ext>
              </a:extLst>
            </p:cNvPr>
            <p:cNvSpPr/>
            <p:nvPr/>
          </p:nvSpPr>
          <p:spPr>
            <a:xfrm>
              <a:off x="635244" y="676889"/>
              <a:ext cx="2962978"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Reference Chapters</a:t>
              </a:r>
            </a:p>
          </p:txBody>
        </p:sp>
        <p:sp>
          <p:nvSpPr>
            <p:cNvPr id="13" name="矩形 12">
              <a:extLst>
                <a:ext uri="{FF2B5EF4-FFF2-40B4-BE49-F238E27FC236}">
                  <a16:creationId xmlns:a16="http://schemas.microsoft.com/office/drawing/2014/main" id="{0155F136-CFBC-4719-BA09-D7010E43534E}"/>
                </a:ext>
              </a:extLst>
            </p:cNvPr>
            <p:cNvSpPr/>
            <p:nvPr/>
          </p:nvSpPr>
          <p:spPr>
            <a:xfrm>
              <a:off x="1197484" y="278221"/>
              <a:ext cx="169841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参考章节</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矩形 1">
            <a:extLst>
              <a:ext uri="{FF2B5EF4-FFF2-40B4-BE49-F238E27FC236}">
                <a16:creationId xmlns:a16="http://schemas.microsoft.com/office/drawing/2014/main" id="{B6283F60-FB8E-49F7-B647-86367E09B9FD}"/>
              </a:ext>
            </a:extLst>
          </p:cNvPr>
          <p:cNvSpPr/>
          <p:nvPr/>
        </p:nvSpPr>
        <p:spPr>
          <a:xfrm>
            <a:off x="1056904" y="1708205"/>
            <a:ext cx="10070275" cy="3278654"/>
          </a:xfrm>
          <a:prstGeom prst="rect">
            <a:avLst/>
          </a:prstGeom>
          <a:ln>
            <a:solidFill>
              <a:schemeClr val="accent1"/>
            </a:solidFill>
          </a:ln>
        </p:spPr>
        <p:txBody>
          <a:bodyPr wrap="square" lIns="72000" rIns="72000">
            <a:spAutoFit/>
          </a:bodyPr>
          <a:lstStyle/>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计算机组成与设计 </a:t>
            </a:r>
            <a:r>
              <a:rPr kumimoji="1" lang="en-US" altLang="zh-CN" sz="2800" kern="0" dirty="0">
                <a:latin typeface="微软雅黑" panose="020B0503020204020204" pitchFamily="34" charset="-122"/>
                <a:ea typeface="微软雅黑" panose="020B0503020204020204" pitchFamily="34" charset="-122"/>
              </a:rPr>
              <a:t>– </a:t>
            </a:r>
            <a:r>
              <a:rPr kumimoji="1" lang="zh-CN" altLang="en-US" sz="2800" kern="0" dirty="0">
                <a:latin typeface="微软雅黑" panose="020B0503020204020204" pitchFamily="34" charset="-122"/>
                <a:ea typeface="微软雅黑" panose="020B0503020204020204" pitchFamily="34" charset="-122"/>
              </a:rPr>
              <a:t>软硬件接口（第</a:t>
            </a:r>
            <a:r>
              <a:rPr kumimoji="1" lang="en-US" altLang="zh-CN" sz="2800" kern="0" dirty="0">
                <a:latin typeface="微软雅黑" panose="020B0503020204020204" pitchFamily="34" charset="-122"/>
                <a:ea typeface="微软雅黑" panose="020B0503020204020204" pitchFamily="34" charset="-122"/>
              </a:rPr>
              <a:t>5</a:t>
            </a:r>
            <a:r>
              <a:rPr kumimoji="1" lang="zh-CN" altLang="en-US" sz="2800" kern="0" dirty="0">
                <a:latin typeface="微软雅黑" panose="020B0503020204020204" pitchFamily="34" charset="-122"/>
                <a:ea typeface="微软雅黑" panose="020B0503020204020204" pitchFamily="34" charset="-122"/>
              </a:rPr>
              <a:t>版）</a:t>
            </a:r>
            <a:endParaRPr kumimoji="1" lang="en-US" altLang="zh-CN" sz="2800" kern="0" dirty="0">
              <a:latin typeface="微软雅黑" panose="020B0503020204020204" pitchFamily="34" charset="-122"/>
              <a:ea typeface="微软雅黑" panose="020B0503020204020204" pitchFamily="34" charset="-122"/>
            </a:endParaRPr>
          </a:p>
          <a:p>
            <a:pPr marL="800100" lvl="1" indent="-342900">
              <a:lnSpc>
                <a:spcPct val="150000"/>
              </a:lnSpc>
              <a:spcBef>
                <a:spcPct val="20000"/>
              </a:spcBef>
              <a:buClr>
                <a:srgbClr val="FF0000"/>
              </a:buClr>
              <a:buFont typeface="Wingdings" panose="05000000000000000000" pitchFamily="2" charset="2"/>
              <a:buChar char="Ø"/>
              <a:defRPr/>
            </a:pPr>
            <a:r>
              <a:rPr kumimoji="1" lang="zh-CN" altLang="en-US" sz="2400" kern="0" dirty="0">
                <a:latin typeface="微软雅黑" panose="020B0503020204020204" pitchFamily="34" charset="-122"/>
                <a:ea typeface="微软雅黑" panose="020B0503020204020204" pitchFamily="34" charset="-122"/>
              </a:rPr>
              <a:t>第一章 计算机概要与技术</a:t>
            </a:r>
            <a:endParaRPr kumimoji="1" lang="en-US" altLang="zh-CN" sz="2400" kern="0" dirty="0">
              <a:latin typeface="微软雅黑" panose="020B0503020204020204" pitchFamily="34" charset="-122"/>
              <a:ea typeface="微软雅黑" panose="020B0503020204020204" pitchFamily="34" charset="-122"/>
            </a:endParaRPr>
          </a:p>
          <a:p>
            <a:pPr marL="800100" lvl="1" indent="-342900">
              <a:lnSpc>
                <a:spcPct val="150000"/>
              </a:lnSpc>
              <a:spcBef>
                <a:spcPct val="20000"/>
              </a:spcBef>
              <a:buClr>
                <a:srgbClr val="FF0000"/>
              </a:buClr>
              <a:buFont typeface="Wingdings" panose="05000000000000000000" pitchFamily="2" charset="2"/>
              <a:buChar char="Ø"/>
              <a:defRPr/>
            </a:pPr>
            <a:r>
              <a:rPr kumimoji="1" lang="en-US" altLang="zh-CN" sz="2400" kern="0" dirty="0">
                <a:latin typeface="微软雅黑" panose="020B0503020204020204" pitchFamily="34" charset="-122"/>
                <a:ea typeface="微软雅黑" panose="020B0503020204020204" pitchFamily="34" charset="-122"/>
              </a:rPr>
              <a:t>1.6</a:t>
            </a:r>
            <a:r>
              <a:rPr kumimoji="1" lang="zh-CN" altLang="en-US" sz="2400" kern="0" dirty="0">
                <a:latin typeface="微软雅黑" panose="020B0503020204020204" pitchFamily="34" charset="-122"/>
                <a:ea typeface="微软雅黑" panose="020B0503020204020204" pitchFamily="34" charset="-122"/>
              </a:rPr>
              <a:t>节～</a:t>
            </a:r>
            <a:r>
              <a:rPr kumimoji="1" lang="en-US" altLang="zh-CN" sz="2400" kern="0" dirty="0">
                <a:latin typeface="微软雅黑" panose="020B0503020204020204" pitchFamily="34" charset="-122"/>
                <a:ea typeface="微软雅黑" panose="020B0503020204020204" pitchFamily="34" charset="-122"/>
              </a:rPr>
              <a:t>1.10</a:t>
            </a:r>
            <a:r>
              <a:rPr kumimoji="1" lang="zh-CN" altLang="en-US" sz="2400" kern="0" dirty="0">
                <a:latin typeface="微软雅黑" panose="020B0503020204020204" pitchFamily="34" charset="-122"/>
                <a:ea typeface="微软雅黑" panose="020B0503020204020204" pitchFamily="34" charset="-122"/>
              </a:rPr>
              <a:t>节</a:t>
            </a:r>
            <a:endParaRPr kumimoji="1" lang="en-US" altLang="zh-CN" sz="2400" kern="0" dirty="0">
              <a:latin typeface="微软雅黑" panose="020B0503020204020204" pitchFamily="34" charset="-122"/>
              <a:ea typeface="微软雅黑" panose="020B0503020204020204" pitchFamily="34" charset="-122"/>
            </a:endParaRPr>
          </a:p>
          <a:p>
            <a:pPr marL="800100" lvl="1" indent="-342900">
              <a:lnSpc>
                <a:spcPct val="150000"/>
              </a:lnSpc>
              <a:spcBef>
                <a:spcPct val="20000"/>
              </a:spcBef>
              <a:buClr>
                <a:srgbClr val="FF0000"/>
              </a:buClr>
              <a:buFont typeface="Wingdings" panose="05000000000000000000" pitchFamily="2" charset="2"/>
              <a:buChar char="Ø"/>
              <a:defRPr/>
            </a:pPr>
            <a:endParaRPr kumimoji="1" lang="en-US" altLang="zh-CN" sz="2400" kern="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FF0000"/>
              </a:buClr>
              <a:buFont typeface="Wingdings" panose="05000000000000000000" pitchFamily="2" charset="2"/>
              <a:buChar char="p"/>
              <a:defRPr/>
            </a:pPr>
            <a:r>
              <a:rPr kumimoji="1" lang="zh-CN" altLang="en-US" sz="2800" kern="0" dirty="0">
                <a:latin typeface="微软雅黑" panose="020B0503020204020204" pitchFamily="34" charset="-122"/>
                <a:ea typeface="微软雅黑" panose="020B0503020204020204" pitchFamily="34" charset="-122"/>
              </a:rPr>
              <a:t>参见智慧树</a:t>
            </a:r>
            <a:endParaRPr kumimoji="1" lang="en-US" altLang="zh-CN"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38138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592371" cy="706448"/>
            <a:chOff x="635243" y="278221"/>
            <a:chExt cx="3592371" cy="706447"/>
          </a:xfrm>
        </p:grpSpPr>
        <p:sp>
          <p:nvSpPr>
            <p:cNvPr id="21" name="矩形 20">
              <a:extLst>
                <a:ext uri="{FF2B5EF4-FFF2-40B4-BE49-F238E27FC236}">
                  <a16:creationId xmlns:a16="http://schemas.microsoft.com/office/drawing/2014/main" id="{8297BC28-DD3C-44C3-A8BA-1F5DFEE9D689}"/>
                </a:ext>
              </a:extLst>
            </p:cNvPr>
            <p:cNvSpPr/>
            <p:nvPr/>
          </p:nvSpPr>
          <p:spPr>
            <a:xfrm>
              <a:off x="635243" y="676890"/>
              <a:ext cx="3592371" cy="307778"/>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Definition of Performance</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076851"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性能的定义</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6" name="矩形 5">
            <a:extLst>
              <a:ext uri="{FF2B5EF4-FFF2-40B4-BE49-F238E27FC236}">
                <a16:creationId xmlns:a16="http://schemas.microsoft.com/office/drawing/2014/main" id="{5257AE43-3B3D-4E94-99ED-7A00BCA9D90D}"/>
              </a:ext>
            </a:extLst>
          </p:cNvPr>
          <p:cNvSpPr/>
          <p:nvPr/>
        </p:nvSpPr>
        <p:spPr>
          <a:xfrm>
            <a:off x="1056904" y="1268813"/>
            <a:ext cx="10070275" cy="5002203"/>
          </a:xfrm>
          <a:prstGeom prst="rect">
            <a:avLst/>
          </a:prstGeom>
          <a:ln>
            <a:solidFill>
              <a:schemeClr val="accent1"/>
            </a:solidFill>
          </a:ln>
        </p:spPr>
        <p:txBody>
          <a:bodyPr wrap="square" lIns="72000" rIns="72000">
            <a:spAutoFit/>
          </a:bodyPr>
          <a:lstStyle/>
          <a:p>
            <a:pPr marL="342900" indent="-342900" algn="just">
              <a:lnSpc>
                <a:spcPct val="150000"/>
              </a:lnSpc>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计算机”</a:t>
            </a:r>
            <a:r>
              <a:rPr lang="en-US" altLang="zh-CN" sz="2800" dirty="0">
                <a:latin typeface="微软雅黑" panose="020B0503020204020204" pitchFamily="34" charset="-122"/>
                <a:ea typeface="微软雅黑" panose="020B0503020204020204" pitchFamily="34" charset="-122"/>
                <a:cs typeface="+mn-ea"/>
                <a:sym typeface="+mn-lt"/>
              </a:rPr>
              <a:t>X”</a:t>
            </a:r>
            <a:r>
              <a:rPr lang="zh-CN" altLang="en-US" sz="2800" dirty="0">
                <a:latin typeface="微软雅黑" panose="020B0503020204020204" pitchFamily="34" charset="-122"/>
                <a:ea typeface="微软雅黑" panose="020B0503020204020204" pitchFamily="34" charset="-122"/>
                <a:cs typeface="+mn-ea"/>
                <a:sym typeface="+mn-lt"/>
              </a:rPr>
              <a:t>比计算机”</a:t>
            </a:r>
            <a:r>
              <a:rPr lang="en-US" altLang="zh-CN" sz="2800" dirty="0">
                <a:latin typeface="微软雅黑" panose="020B0503020204020204" pitchFamily="34" charset="-122"/>
                <a:ea typeface="微软雅黑" panose="020B0503020204020204" pitchFamily="34" charset="-122"/>
                <a:cs typeface="+mn-ea"/>
                <a:sym typeface="+mn-lt"/>
              </a:rPr>
              <a:t>Y”</a:t>
            </a:r>
            <a:r>
              <a:rPr lang="zh-CN" altLang="en-US" sz="2800" dirty="0">
                <a:latin typeface="微软雅黑" panose="020B0503020204020204" pitchFamily="34" charset="-122"/>
                <a:ea typeface="微软雅黑" panose="020B0503020204020204" pitchFamily="34" charset="-122"/>
                <a:cs typeface="+mn-ea"/>
                <a:sym typeface="+mn-lt"/>
              </a:rPr>
              <a:t>快，是什么意思？</a:t>
            </a:r>
            <a:endParaRPr lang="en-US" altLang="zh-CN" sz="2800" dirty="0">
              <a:latin typeface="微软雅黑" panose="020B0503020204020204" pitchFamily="34" charset="-122"/>
              <a:ea typeface="微软雅黑" panose="020B0503020204020204" pitchFamily="34" charset="-122"/>
              <a:cs typeface="+mn-ea"/>
              <a:sym typeface="+mn-lt"/>
            </a:endParaRPr>
          </a:p>
          <a:p>
            <a:pPr algn="just">
              <a:lnSpc>
                <a:spcPct val="150000"/>
              </a:lnSpc>
              <a:buClr>
                <a:srgbClr val="FF0066"/>
              </a:buClr>
            </a:pPr>
            <a:endParaRPr lang="en-US" altLang="zh-CN" sz="2800" dirty="0">
              <a:latin typeface="微软雅黑" panose="020B0503020204020204" pitchFamily="34" charset="-122"/>
              <a:ea typeface="微软雅黑" panose="020B0503020204020204" pitchFamily="34" charset="-122"/>
              <a:cs typeface="+mn-ea"/>
              <a:sym typeface="+mn-lt"/>
            </a:endParaRPr>
          </a:p>
          <a:p>
            <a:pPr algn="just">
              <a:lnSpc>
                <a:spcPct val="150000"/>
              </a:lnSpc>
              <a:buClr>
                <a:srgbClr val="FF0066"/>
              </a:buClr>
            </a:pPr>
            <a:endParaRPr lang="en-US" altLang="zh-CN" sz="2800" dirty="0">
              <a:latin typeface="微软雅黑" panose="020B0503020204020204" pitchFamily="34" charset="-122"/>
              <a:ea typeface="微软雅黑" panose="020B0503020204020204" pitchFamily="34" charset="-122"/>
              <a:cs typeface="+mn-ea"/>
              <a:sym typeface="+mn-lt"/>
            </a:endParaRPr>
          </a:p>
          <a:p>
            <a:pPr algn="just">
              <a:lnSpc>
                <a:spcPct val="150000"/>
              </a:lnSpc>
              <a:buClr>
                <a:srgbClr val="FF0066"/>
              </a:buClr>
            </a:pPr>
            <a:endParaRPr lang="en-US" altLang="zh-CN" sz="2800" dirty="0">
              <a:latin typeface="微软雅黑" panose="020B0503020204020204" pitchFamily="34" charset="-122"/>
              <a:ea typeface="微软雅黑" panose="020B0503020204020204" pitchFamily="34" charset="-122"/>
              <a:cs typeface="+mn-ea"/>
              <a:sym typeface="+mn-lt"/>
            </a:endParaRPr>
          </a:p>
          <a:p>
            <a:pPr algn="just">
              <a:lnSpc>
                <a:spcPct val="150000"/>
              </a:lnSpc>
              <a:buClr>
                <a:srgbClr val="FF0066"/>
              </a:buClr>
            </a:pPr>
            <a:endParaRPr lang="en-US" altLang="zh-CN" sz="2800" dirty="0">
              <a:latin typeface="微软雅黑" panose="020B0503020204020204" pitchFamily="34" charset="-122"/>
              <a:ea typeface="微软雅黑" panose="020B0503020204020204" pitchFamily="34" charset="-122"/>
              <a:cs typeface="+mn-ea"/>
              <a:sym typeface="+mn-lt"/>
            </a:endParaRPr>
          </a:p>
          <a:p>
            <a:pPr algn="just">
              <a:lnSpc>
                <a:spcPct val="150000"/>
              </a:lnSpc>
              <a:buClr>
                <a:srgbClr val="FF0066"/>
              </a:buClr>
            </a:pPr>
            <a:endParaRPr lang="en-US" altLang="zh-CN" sz="20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buClr>
                <a:srgbClr val="FF0066"/>
              </a:buClr>
              <a:buFont typeface="Wingdings" panose="05000000000000000000" pitchFamily="2" charset="2"/>
              <a:buChar char="p"/>
            </a:pPr>
            <a:r>
              <a:rPr lang="en-US" altLang="zh-CN" sz="2800" dirty="0">
                <a:solidFill>
                  <a:srgbClr val="0066FF"/>
                </a:solidFill>
                <a:latin typeface="微软雅黑" panose="020B0503020204020204" pitchFamily="34" charset="-122"/>
                <a:ea typeface="微软雅黑" panose="020B0503020204020204" pitchFamily="34" charset="-122"/>
                <a:cs typeface="+mn-ea"/>
                <a:sym typeface="+mn-lt"/>
              </a:rPr>
              <a:t>Performance </a:t>
            </a:r>
            <a:r>
              <a:rPr lang="en-US" altLang="zh-TW" sz="2800" b="1" dirty="0">
                <a:solidFill>
                  <a:srgbClr val="0033CC"/>
                </a:solidFill>
                <a:ea typeface="PMingLiU" pitchFamily="18" charset="-120"/>
                <a:sym typeface="Symbol" pitchFamily="18" charset="2"/>
              </a:rPr>
              <a:t></a:t>
            </a:r>
            <a:r>
              <a:rPr lang="en-US" altLang="zh-CN" sz="2800" dirty="0">
                <a:solidFill>
                  <a:srgbClr val="0066FF"/>
                </a:solidFill>
                <a:latin typeface="微软雅黑" panose="020B0503020204020204" pitchFamily="34" charset="-122"/>
                <a:ea typeface="微软雅黑" panose="020B0503020204020204" pitchFamily="34" charset="-122"/>
                <a:cs typeface="+mn-ea"/>
                <a:sym typeface="+mn-lt"/>
              </a:rPr>
              <a:t> 1/(Execution time)</a:t>
            </a:r>
          </a:p>
          <a:p>
            <a:pPr algn="just">
              <a:lnSpc>
                <a:spcPct val="150000"/>
              </a:lnSpc>
              <a:buClr>
                <a:srgbClr val="FF0066"/>
              </a:buClr>
            </a:pPr>
            <a:r>
              <a:rPr lang="en-US" altLang="zh-CN" sz="2800" dirty="0">
                <a:solidFill>
                  <a:srgbClr val="0066FF"/>
                </a:solidFill>
                <a:latin typeface="微软雅黑" panose="020B0503020204020204" pitchFamily="34" charset="-122"/>
                <a:ea typeface="微软雅黑" panose="020B0503020204020204" pitchFamily="34" charset="-122"/>
                <a:cs typeface="+mn-ea"/>
                <a:sym typeface="+mn-lt"/>
              </a:rPr>
              <a:t>   </a:t>
            </a:r>
            <a:r>
              <a:rPr lang="zh-CN" altLang="en-US" sz="2800" dirty="0">
                <a:latin typeface="微软雅黑" panose="020B0503020204020204" pitchFamily="34" charset="-122"/>
                <a:ea typeface="微软雅黑" panose="020B0503020204020204" pitchFamily="34" charset="-122"/>
                <a:cs typeface="+mn-ea"/>
                <a:sym typeface="+mn-lt"/>
              </a:rPr>
              <a:t>直观上，性能正比于执行时间的倒数</a:t>
            </a:r>
          </a:p>
        </p:txBody>
      </p:sp>
      <p:graphicFrame>
        <p:nvGraphicFramePr>
          <p:cNvPr id="7" name="Object 16">
            <a:extLst>
              <a:ext uri="{FF2B5EF4-FFF2-40B4-BE49-F238E27FC236}">
                <a16:creationId xmlns:a16="http://schemas.microsoft.com/office/drawing/2014/main" id="{667A9415-1C1B-46EE-A4CB-3A1A274ADA63}"/>
              </a:ext>
            </a:extLst>
          </p:cNvPr>
          <p:cNvGraphicFramePr>
            <a:graphicFrameLocks noChangeAspect="1"/>
          </p:cNvGraphicFramePr>
          <p:nvPr>
            <p:extLst>
              <p:ext uri="{D42A27DB-BD31-4B8C-83A1-F6EECF244321}">
                <p14:modId xmlns:p14="http://schemas.microsoft.com/office/powerpoint/2010/main" val="3174917947"/>
              </p:ext>
            </p:extLst>
          </p:nvPr>
        </p:nvGraphicFramePr>
        <p:xfrm>
          <a:off x="1296445" y="2639166"/>
          <a:ext cx="9567661" cy="1719077"/>
        </p:xfrm>
        <a:graphic>
          <a:graphicData uri="http://schemas.openxmlformats.org/presentationml/2006/ole">
            <mc:AlternateContent xmlns:mc="http://schemas.openxmlformats.org/markup-compatibility/2006">
              <mc:Choice xmlns:v="urn:schemas-microsoft-com:vml" Requires="v">
                <p:oleObj spid="_x0000_s2089" name="Equation" r:id="rId4" imgW="3606800" imgH="647700" progId="Equation.DSMT4">
                  <p:embed/>
                </p:oleObj>
              </mc:Choice>
              <mc:Fallback>
                <p:oleObj name="Equation" r:id="rId4" imgW="3606800" imgH="647700" progId="Equation.DSMT4">
                  <p:embed/>
                  <p:pic>
                    <p:nvPicPr>
                      <p:cNvPr id="19" name="Object 16">
                        <a:extLst>
                          <a:ext uri="{FF2B5EF4-FFF2-40B4-BE49-F238E27FC236}">
                            <a16:creationId xmlns:a16="http://schemas.microsoft.com/office/drawing/2014/main" id="{27E04C23-62EC-4EEC-A157-4C2626CD54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6445" y="2639166"/>
                        <a:ext cx="9567661" cy="171907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1891519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592371" cy="706448"/>
            <a:chOff x="635243" y="278221"/>
            <a:chExt cx="3592371" cy="706447"/>
          </a:xfrm>
        </p:grpSpPr>
        <p:sp>
          <p:nvSpPr>
            <p:cNvPr id="21" name="矩形 20">
              <a:extLst>
                <a:ext uri="{FF2B5EF4-FFF2-40B4-BE49-F238E27FC236}">
                  <a16:creationId xmlns:a16="http://schemas.microsoft.com/office/drawing/2014/main" id="{8297BC28-DD3C-44C3-A8BA-1F5DFEE9D689}"/>
                </a:ext>
              </a:extLst>
            </p:cNvPr>
            <p:cNvSpPr/>
            <p:nvPr/>
          </p:nvSpPr>
          <p:spPr>
            <a:xfrm>
              <a:off x="635243" y="676890"/>
              <a:ext cx="3592371" cy="307778"/>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Definition of Performance</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076851"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性能的定义</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6" name="矩形 5">
            <a:extLst>
              <a:ext uri="{FF2B5EF4-FFF2-40B4-BE49-F238E27FC236}">
                <a16:creationId xmlns:a16="http://schemas.microsoft.com/office/drawing/2014/main" id="{5257AE43-3B3D-4E94-99ED-7A00BCA9D90D}"/>
              </a:ext>
            </a:extLst>
          </p:cNvPr>
          <p:cNvSpPr/>
          <p:nvPr/>
        </p:nvSpPr>
        <p:spPr>
          <a:xfrm>
            <a:off x="1056904" y="1268813"/>
            <a:ext cx="10070275" cy="4540538"/>
          </a:xfrm>
          <a:prstGeom prst="rect">
            <a:avLst/>
          </a:prstGeom>
          <a:ln>
            <a:solidFill>
              <a:schemeClr val="accent1"/>
            </a:solidFill>
          </a:ln>
        </p:spPr>
        <p:txBody>
          <a:bodyPr wrap="square" lIns="72000" rIns="72000">
            <a:spAutoFit/>
          </a:bodyPr>
          <a:lstStyle/>
          <a:p>
            <a:pPr marL="342900" indent="-342900" algn="just">
              <a:lnSpc>
                <a:spcPct val="150000"/>
              </a:lnSpc>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执行时间（</a:t>
            </a:r>
            <a:r>
              <a:rPr lang="en-US" altLang="zh-CN" sz="2800" dirty="0">
                <a:latin typeface="微软雅黑" panose="020B0503020204020204" pitchFamily="34" charset="-122"/>
                <a:ea typeface="微软雅黑" panose="020B0503020204020204" pitchFamily="34" charset="-122"/>
                <a:cs typeface="+mn-ea"/>
                <a:sym typeface="+mn-lt"/>
              </a:rPr>
              <a:t>Execute Time</a:t>
            </a:r>
            <a:r>
              <a:rPr lang="zh-CN" altLang="en-US" sz="2800" dirty="0">
                <a:latin typeface="微软雅黑" panose="020B0503020204020204" pitchFamily="34" charset="-122"/>
                <a:ea typeface="微软雅黑" panose="020B0503020204020204" pitchFamily="34" charset="-122"/>
                <a:cs typeface="+mn-ea"/>
                <a:sym typeface="+mn-lt"/>
              </a:rPr>
              <a:t>）</a:t>
            </a:r>
            <a:endParaRPr lang="en-US" altLang="zh-CN" sz="2800" dirty="0">
              <a:latin typeface="微软雅黑" panose="020B0503020204020204" pitchFamily="34" charset="-122"/>
              <a:ea typeface="微软雅黑" panose="020B0503020204020204" pitchFamily="34" charset="-122"/>
              <a:cs typeface="+mn-ea"/>
              <a:sym typeface="+mn-lt"/>
            </a:endParaRPr>
          </a:p>
          <a:p>
            <a:pPr marL="800100" lvl="1" indent="-342900" algn="just">
              <a:lnSpc>
                <a:spcPct val="150000"/>
              </a:lnSpc>
              <a:buClr>
                <a:srgbClr val="FF0066"/>
              </a:buCl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cs typeface="+mn-ea"/>
                <a:sym typeface="+mn-lt"/>
              </a:rPr>
              <a:t>执行时间 </a:t>
            </a:r>
            <a:r>
              <a:rPr lang="en-US" altLang="zh-CN" sz="2400" dirty="0">
                <a:latin typeface="微软雅黑" panose="020B0503020204020204" pitchFamily="34" charset="-122"/>
                <a:ea typeface="微软雅黑" panose="020B0503020204020204" pitchFamily="34" charset="-122"/>
                <a:cs typeface="+mn-ea"/>
                <a:sym typeface="+mn-lt"/>
              </a:rPr>
              <a:t>= CPU</a:t>
            </a:r>
            <a:r>
              <a:rPr lang="zh-CN" altLang="en-US" sz="2400" dirty="0">
                <a:latin typeface="微软雅黑" panose="020B0503020204020204" pitchFamily="34" charset="-122"/>
                <a:ea typeface="微软雅黑" panose="020B0503020204020204" pitchFamily="34" charset="-122"/>
                <a:cs typeface="+mn-ea"/>
                <a:sym typeface="+mn-lt"/>
              </a:rPr>
              <a:t>时间 </a:t>
            </a:r>
            <a:r>
              <a:rPr lang="en-US" altLang="zh-CN" sz="2400" dirty="0">
                <a:latin typeface="微软雅黑" panose="020B0503020204020204" pitchFamily="34" charset="-122"/>
                <a:ea typeface="微软雅黑" panose="020B0503020204020204" pitchFamily="34" charset="-122"/>
                <a:cs typeface="+mn-ea"/>
                <a:sym typeface="+mn-lt"/>
              </a:rPr>
              <a:t>+ </a:t>
            </a:r>
            <a:r>
              <a:rPr lang="zh-CN" altLang="en-US" sz="2400" dirty="0">
                <a:latin typeface="微软雅黑" panose="020B0503020204020204" pitchFamily="34" charset="-122"/>
                <a:ea typeface="微软雅黑" panose="020B0503020204020204" pitchFamily="34" charset="-122"/>
                <a:cs typeface="+mn-ea"/>
                <a:sym typeface="+mn-lt"/>
              </a:rPr>
              <a:t>其它时间</a:t>
            </a:r>
            <a:endParaRPr lang="en-US" altLang="zh-CN" sz="2400" dirty="0">
              <a:latin typeface="微软雅黑" panose="020B0503020204020204" pitchFamily="34" charset="-122"/>
              <a:ea typeface="微软雅黑" panose="020B0503020204020204" pitchFamily="34" charset="-122"/>
              <a:cs typeface="+mn-ea"/>
              <a:sym typeface="+mn-lt"/>
            </a:endParaRPr>
          </a:p>
          <a:p>
            <a:pPr marL="1257300" lvl="2" indent="-342900" algn="just">
              <a:lnSpc>
                <a:spcPct val="150000"/>
              </a:lnSpc>
              <a:buClr>
                <a:srgbClr val="FF0066"/>
              </a:buClr>
              <a:buFont typeface="Wingdings" panose="05000000000000000000" pitchFamily="2" charset="2"/>
              <a:buChar char="ü"/>
            </a:pPr>
            <a:r>
              <a:rPr lang="en-US" altLang="zh-CN" sz="2000" dirty="0">
                <a:latin typeface="微软雅黑" panose="020B0503020204020204" pitchFamily="34" charset="-122"/>
                <a:ea typeface="微软雅黑" panose="020B0503020204020204" pitchFamily="34" charset="-122"/>
                <a:cs typeface="+mn-ea"/>
                <a:sym typeface="+mn-lt"/>
              </a:rPr>
              <a:t>CPU</a:t>
            </a:r>
            <a:r>
              <a:rPr lang="zh-CN" altLang="en-US" sz="2000" dirty="0">
                <a:latin typeface="微软雅黑" panose="020B0503020204020204" pitchFamily="34" charset="-122"/>
                <a:ea typeface="微软雅黑" panose="020B0503020204020204" pitchFamily="34" charset="-122"/>
                <a:cs typeface="+mn-ea"/>
                <a:sym typeface="+mn-lt"/>
              </a:rPr>
              <a:t>时间是</a:t>
            </a:r>
            <a:r>
              <a:rPr lang="en-US" altLang="zh-CN" sz="2000" dirty="0">
                <a:latin typeface="微软雅黑" panose="020B0503020204020204" pitchFamily="34" charset="-122"/>
                <a:ea typeface="微软雅黑" panose="020B0503020204020204" pitchFamily="34" charset="-122"/>
                <a:cs typeface="+mn-ea"/>
                <a:sym typeface="+mn-lt"/>
              </a:rPr>
              <a:t>CPU</a:t>
            </a:r>
            <a:r>
              <a:rPr lang="zh-CN" altLang="en-US" sz="2000" dirty="0">
                <a:latin typeface="微软雅黑" panose="020B0503020204020204" pitchFamily="34" charset="-122"/>
                <a:ea typeface="微软雅黑" panose="020B0503020204020204" pitchFamily="34" charset="-122"/>
                <a:cs typeface="+mn-ea"/>
                <a:sym typeface="+mn-lt"/>
              </a:rPr>
              <a:t>用于程序运行的真正时间。</a:t>
            </a:r>
            <a:endParaRPr lang="en-US" altLang="zh-CN" sz="2000" dirty="0">
              <a:latin typeface="微软雅黑" panose="020B0503020204020204" pitchFamily="34" charset="-122"/>
              <a:ea typeface="微软雅黑" panose="020B0503020204020204" pitchFamily="34" charset="-122"/>
              <a:cs typeface="+mn-ea"/>
              <a:sym typeface="+mn-lt"/>
            </a:endParaRPr>
          </a:p>
          <a:p>
            <a:pPr marL="1257300" lvl="2" indent="-342900" algn="just">
              <a:lnSpc>
                <a:spcPct val="150000"/>
              </a:lnSpc>
              <a:buClr>
                <a:srgbClr val="FF0066"/>
              </a:buClr>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mn-ea"/>
                <a:sym typeface="+mn-lt"/>
              </a:rPr>
              <a:t>其他时间包括</a:t>
            </a:r>
            <a:r>
              <a:rPr lang="en-US" altLang="zh-CN" sz="2000" dirty="0">
                <a:latin typeface="微软雅黑" panose="020B0503020204020204" pitchFamily="34" charset="-122"/>
                <a:ea typeface="微软雅黑" panose="020B0503020204020204" pitchFamily="34" charset="-122"/>
                <a:cs typeface="+mn-ea"/>
                <a:sym typeface="+mn-lt"/>
              </a:rPr>
              <a:t>I/O</a:t>
            </a:r>
            <a:r>
              <a:rPr lang="zh-CN" altLang="en-US" sz="2000" dirty="0">
                <a:latin typeface="微软雅黑" panose="020B0503020204020204" pitchFamily="34" charset="-122"/>
                <a:ea typeface="微软雅黑" panose="020B0503020204020204" pitchFamily="34" charset="-122"/>
                <a:cs typeface="+mn-ea"/>
                <a:sym typeface="+mn-lt"/>
              </a:rPr>
              <a:t>等待时间，运行操作系统时间，访存时间等。</a:t>
            </a:r>
            <a:endParaRPr lang="en-US" altLang="zh-CN" sz="2000" dirty="0">
              <a:latin typeface="微软雅黑" panose="020B0503020204020204" pitchFamily="34" charset="-122"/>
              <a:ea typeface="微软雅黑" panose="020B0503020204020204" pitchFamily="34" charset="-122"/>
              <a:cs typeface="+mn-ea"/>
              <a:sym typeface="+mn-lt"/>
            </a:endParaRPr>
          </a:p>
          <a:p>
            <a:pPr marL="1257300" lvl="2" indent="-342900" algn="just">
              <a:lnSpc>
                <a:spcPct val="150000"/>
              </a:lnSpc>
              <a:buClr>
                <a:srgbClr val="FF0066"/>
              </a:buClr>
              <a:buFont typeface="Wingdings" panose="05000000000000000000" pitchFamily="2" charset="2"/>
              <a:buChar char="ü"/>
            </a:pPr>
            <a:endParaRPr lang="en-US" altLang="zh-CN" sz="200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执行时间 </a:t>
            </a:r>
            <a:r>
              <a:rPr kumimoji="1" lang="en-US" altLang="zh-TW" sz="2800" kern="0" dirty="0">
                <a:latin typeface="微软雅黑" panose="020B0503020204020204" pitchFamily="34" charset="-122"/>
                <a:ea typeface="微软雅黑" panose="020B0503020204020204" pitchFamily="34" charset="-122"/>
              </a:rPr>
              <a:t>≠ </a:t>
            </a:r>
            <a:r>
              <a:rPr kumimoji="1" lang="en-US" altLang="zh-CN" sz="2800" kern="0" dirty="0">
                <a:latin typeface="微软雅黑" panose="020B0503020204020204" pitchFamily="34" charset="-122"/>
                <a:ea typeface="微软雅黑" panose="020B0503020204020204" pitchFamily="34" charset="-122"/>
              </a:rPr>
              <a:t>CPU</a:t>
            </a:r>
            <a:r>
              <a:rPr kumimoji="1" lang="zh-CN" altLang="en-US" sz="2800" kern="0" dirty="0">
                <a:latin typeface="微软雅黑" panose="020B0503020204020204" pitchFamily="34" charset="-122"/>
                <a:ea typeface="微软雅黑" panose="020B0503020204020204" pitchFamily="34" charset="-122"/>
              </a:rPr>
              <a:t>时间</a:t>
            </a:r>
            <a:endParaRPr kumimoji="1" lang="en-US" altLang="zh-CN" sz="2800" kern="0" dirty="0">
              <a:latin typeface="微软雅黑" panose="020B0503020204020204" pitchFamily="34" charset="-122"/>
              <a:ea typeface="微软雅黑" panose="020B0503020204020204" pitchFamily="34" charset="-122"/>
            </a:endParaRPr>
          </a:p>
          <a:p>
            <a:pPr marL="342900" indent="-342900" algn="just">
              <a:lnSpc>
                <a:spcPct val="150000"/>
              </a:lnSpc>
              <a:buClr>
                <a:srgbClr val="FF0066"/>
              </a:buClr>
              <a:buFont typeface="Wingdings" panose="05000000000000000000" pitchFamily="2" charset="2"/>
              <a:buChar char="p"/>
            </a:pPr>
            <a:endParaRPr kumimoji="1" lang="en-US" altLang="zh-CN" sz="2800" kern="0" dirty="0">
              <a:latin typeface="微软雅黑" panose="020B0503020204020204" pitchFamily="34" charset="-122"/>
              <a:ea typeface="微软雅黑" panose="020B0503020204020204" pitchFamily="34" charset="-122"/>
              <a:cs typeface="+mn-ea"/>
              <a:sym typeface="+mn-lt"/>
            </a:endParaRPr>
          </a:p>
          <a:p>
            <a:pPr marL="342900" indent="-342900" algn="just">
              <a:lnSpc>
                <a:spcPct val="150000"/>
              </a:lnSpc>
              <a:buClr>
                <a:srgbClr val="FF0066"/>
              </a:buClr>
              <a:buFont typeface="Wingdings" panose="05000000000000000000" pitchFamily="2" charset="2"/>
              <a:buChar char="p"/>
            </a:pPr>
            <a:r>
              <a:rPr kumimoji="1" lang="zh-CN" altLang="en-US" sz="2800" kern="0" dirty="0">
                <a:latin typeface="微软雅黑" panose="020B0503020204020204" pitchFamily="34" charset="-122"/>
                <a:ea typeface="微软雅黑" panose="020B0503020204020204" pitchFamily="34" charset="-122"/>
                <a:cs typeface="+mn-ea"/>
                <a:sym typeface="+mn-lt"/>
              </a:rPr>
              <a:t>本书不特别指明时认为执行时间就是</a:t>
            </a:r>
            <a:r>
              <a:rPr kumimoji="1" lang="en-US" altLang="zh-CN" sz="2800" b="1" kern="0" dirty="0">
                <a:solidFill>
                  <a:srgbClr val="0066FF"/>
                </a:solidFill>
                <a:latin typeface="微软雅黑" panose="020B0503020204020204" pitchFamily="34" charset="-122"/>
                <a:ea typeface="微软雅黑" panose="020B0503020204020204" pitchFamily="34" charset="-122"/>
                <a:cs typeface="+mn-ea"/>
                <a:sym typeface="+mn-lt"/>
              </a:rPr>
              <a:t>CPU</a:t>
            </a:r>
            <a:r>
              <a:rPr kumimoji="1" lang="zh-CN" altLang="en-US" sz="2800" b="1" kern="0" dirty="0">
                <a:solidFill>
                  <a:srgbClr val="0066FF"/>
                </a:solidFill>
                <a:latin typeface="微软雅黑" panose="020B0503020204020204" pitchFamily="34" charset="-122"/>
                <a:ea typeface="微软雅黑" panose="020B0503020204020204" pitchFamily="34" charset="-122"/>
                <a:cs typeface="+mn-ea"/>
                <a:sym typeface="+mn-lt"/>
              </a:rPr>
              <a:t>时间</a:t>
            </a:r>
            <a:endParaRPr lang="zh-CN" altLang="en-US" sz="2800" b="1" dirty="0">
              <a:solidFill>
                <a:srgbClr val="0066FF"/>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5242149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877377" cy="706448"/>
            <a:chOff x="635243" y="278221"/>
            <a:chExt cx="3877377" cy="706447"/>
          </a:xfrm>
        </p:grpSpPr>
        <p:sp>
          <p:nvSpPr>
            <p:cNvPr id="21" name="矩形 20">
              <a:extLst>
                <a:ext uri="{FF2B5EF4-FFF2-40B4-BE49-F238E27FC236}">
                  <a16:creationId xmlns:a16="http://schemas.microsoft.com/office/drawing/2014/main" id="{8297BC28-DD3C-44C3-A8BA-1F5DFEE9D689}"/>
                </a:ext>
              </a:extLst>
            </p:cNvPr>
            <p:cNvSpPr/>
            <p:nvPr/>
          </p:nvSpPr>
          <p:spPr>
            <a:xfrm>
              <a:off x="635243" y="665013"/>
              <a:ext cx="3877377" cy="319655"/>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Formula of CPU Performance</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442592"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CPU</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性能公式</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6" name="矩形 5">
            <a:extLst>
              <a:ext uri="{FF2B5EF4-FFF2-40B4-BE49-F238E27FC236}">
                <a16:creationId xmlns:a16="http://schemas.microsoft.com/office/drawing/2014/main" id="{5257AE43-3B3D-4E94-99ED-7A00BCA9D90D}"/>
              </a:ext>
            </a:extLst>
          </p:cNvPr>
          <p:cNvSpPr/>
          <p:nvPr/>
        </p:nvSpPr>
        <p:spPr>
          <a:xfrm>
            <a:off x="1056904" y="1292565"/>
            <a:ext cx="10070275" cy="1966757"/>
          </a:xfrm>
          <a:prstGeom prst="rect">
            <a:avLst/>
          </a:prstGeom>
          <a:ln>
            <a:solidFill>
              <a:schemeClr val="accent1"/>
            </a:solidFill>
          </a:ln>
        </p:spPr>
        <p:txBody>
          <a:bodyPr wrap="square" lIns="72000" rIns="72000">
            <a:spAutoFit/>
          </a:bodyPr>
          <a:lstStyle/>
          <a:p>
            <a:pPr marL="342900" indent="-342900" algn="just">
              <a:lnSpc>
                <a:spcPts val="4200"/>
              </a:lnSpc>
              <a:spcBef>
                <a:spcPts val="600"/>
              </a:spcBef>
              <a:spcAft>
                <a:spcPts val="600"/>
              </a:spcAft>
              <a:buClr>
                <a:srgbClr val="FF0066"/>
              </a:buClr>
              <a:buFont typeface="Wingdings" panose="05000000000000000000" pitchFamily="2" charset="2"/>
              <a:buChar char="p"/>
            </a:pPr>
            <a:r>
              <a:rPr lang="en-US" altLang="zh-CN" sz="2800" dirty="0">
                <a:latin typeface="微软雅黑" panose="020B0503020204020204" pitchFamily="34" charset="-122"/>
                <a:ea typeface="微软雅黑" panose="020B0503020204020204" pitchFamily="34" charset="-122"/>
                <a:cs typeface="+mn-ea"/>
                <a:sym typeface="+mn-lt"/>
              </a:rPr>
              <a:t>CPU</a:t>
            </a:r>
            <a:r>
              <a:rPr lang="zh-CN" altLang="en-US" sz="2800" dirty="0">
                <a:latin typeface="微软雅黑" panose="020B0503020204020204" pitchFamily="34" charset="-122"/>
                <a:ea typeface="微软雅黑" panose="020B0503020204020204" pitchFamily="34" charset="-122"/>
                <a:cs typeface="+mn-ea"/>
                <a:sym typeface="+mn-lt"/>
              </a:rPr>
              <a:t>的性能是通过执行程序的快慢体现的</a:t>
            </a:r>
            <a:endParaRPr lang="en-US" altLang="zh-CN" sz="2000" dirty="0">
              <a:latin typeface="微软雅黑" panose="020B0503020204020204" pitchFamily="34" charset="-122"/>
              <a:ea typeface="微软雅黑" panose="020B0503020204020204" pitchFamily="34" charset="-122"/>
              <a:cs typeface="+mn-ea"/>
              <a:sym typeface="+mn-lt"/>
            </a:endParaRPr>
          </a:p>
          <a:p>
            <a:pPr marL="342900" indent="-342900" algn="just">
              <a:lnSpc>
                <a:spcPts val="4200"/>
              </a:lnSpc>
              <a:spcBef>
                <a:spcPts val="600"/>
              </a:spcBef>
              <a:spcAft>
                <a:spcPts val="600"/>
              </a:spcAft>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一个程序又是由若干条机器指令组成的</a:t>
            </a:r>
            <a:endParaRPr kumimoji="1" lang="en-US" altLang="zh-CN" sz="2800" kern="0" dirty="0">
              <a:latin typeface="微软雅黑" panose="020B0503020204020204" pitchFamily="34" charset="-122"/>
              <a:ea typeface="微软雅黑" panose="020B0503020204020204" pitchFamily="34" charset="-122"/>
              <a:cs typeface="+mn-ea"/>
              <a:sym typeface="+mn-lt"/>
            </a:endParaRPr>
          </a:p>
          <a:p>
            <a:pPr marL="342900" indent="-342900" algn="just">
              <a:lnSpc>
                <a:spcPts val="4200"/>
              </a:lnSpc>
              <a:spcBef>
                <a:spcPts val="600"/>
              </a:spcBef>
              <a:spcAft>
                <a:spcPts val="600"/>
              </a:spcAft>
              <a:buClr>
                <a:srgbClr val="FF0066"/>
              </a:buClr>
              <a:buFont typeface="Wingdings" panose="05000000000000000000" pitchFamily="2" charset="2"/>
              <a:buChar char="p"/>
            </a:pPr>
            <a:r>
              <a:rPr lang="en-US" altLang="zh-CN" sz="2800" dirty="0">
                <a:latin typeface="微软雅黑" panose="020B0503020204020204" pitchFamily="34" charset="-122"/>
                <a:ea typeface="微软雅黑" panose="020B0503020204020204" pitchFamily="34" charset="-122"/>
                <a:cs typeface="+mn-ea"/>
                <a:sym typeface="+mn-lt"/>
              </a:rPr>
              <a:t>CPU</a:t>
            </a:r>
            <a:r>
              <a:rPr lang="zh-CN" altLang="en-US" sz="2800" dirty="0">
                <a:latin typeface="微软雅黑" panose="020B0503020204020204" pitchFamily="34" charset="-122"/>
                <a:ea typeface="微软雅黑" panose="020B0503020204020204" pitchFamily="34" charset="-122"/>
                <a:cs typeface="+mn-ea"/>
                <a:sym typeface="+mn-lt"/>
              </a:rPr>
              <a:t>以时钟周期（</a:t>
            </a:r>
            <a:r>
              <a:rPr lang="en-US" altLang="zh-CN" sz="2800" dirty="0">
                <a:latin typeface="微软雅黑" panose="020B0503020204020204" pitchFamily="34" charset="-122"/>
                <a:ea typeface="微软雅黑" panose="020B0503020204020204" pitchFamily="34" charset="-122"/>
                <a:cs typeface="+mn-ea"/>
                <a:sym typeface="+mn-lt"/>
              </a:rPr>
              <a:t>Cycle</a:t>
            </a:r>
            <a:r>
              <a:rPr lang="zh-CN" altLang="en-US" sz="2800" dirty="0">
                <a:latin typeface="微软雅黑" panose="020B0503020204020204" pitchFamily="34" charset="-122"/>
                <a:ea typeface="微软雅黑" panose="020B0503020204020204" pitchFamily="34" charset="-122"/>
                <a:cs typeface="+mn-ea"/>
                <a:sym typeface="+mn-lt"/>
              </a:rPr>
              <a:t>）为单位执行指令</a:t>
            </a:r>
            <a:endParaRPr lang="en-US" altLang="zh-CN" sz="2800" dirty="0">
              <a:latin typeface="微软雅黑" panose="020B0503020204020204" pitchFamily="34" charset="-122"/>
              <a:ea typeface="微软雅黑" panose="020B0503020204020204" pitchFamily="34" charset="-122"/>
              <a:cs typeface="+mn-ea"/>
              <a:sym typeface="+mn-lt"/>
            </a:endParaRPr>
          </a:p>
        </p:txBody>
      </p:sp>
      <p:grpSp>
        <p:nvGrpSpPr>
          <p:cNvPr id="7" name="组合 6">
            <a:extLst>
              <a:ext uri="{FF2B5EF4-FFF2-40B4-BE49-F238E27FC236}">
                <a16:creationId xmlns:a16="http://schemas.microsoft.com/office/drawing/2014/main" id="{9C11A9A2-B465-4775-A2F8-61C1C07AD2F1}"/>
              </a:ext>
            </a:extLst>
          </p:cNvPr>
          <p:cNvGrpSpPr/>
          <p:nvPr/>
        </p:nvGrpSpPr>
        <p:grpSpPr>
          <a:xfrm>
            <a:off x="967494" y="3598679"/>
            <a:ext cx="7789667" cy="1939925"/>
            <a:chOff x="967494" y="3598679"/>
            <a:chExt cx="7789667" cy="1939925"/>
          </a:xfrm>
        </p:grpSpPr>
        <p:sp>
          <p:nvSpPr>
            <p:cNvPr id="2" name="Line 2">
              <a:extLst>
                <a:ext uri="{FF2B5EF4-FFF2-40B4-BE49-F238E27FC236}">
                  <a16:creationId xmlns:a16="http://schemas.microsoft.com/office/drawing/2014/main" id="{10B4FCD7-3B45-44FB-BF9E-CA4412C2B15D}"/>
                </a:ext>
              </a:extLst>
            </p:cNvPr>
            <p:cNvSpPr>
              <a:spLocks noChangeShapeType="1"/>
            </p:cNvSpPr>
            <p:nvPr/>
          </p:nvSpPr>
          <p:spPr bwMode="auto">
            <a:xfrm>
              <a:off x="3140586" y="3811404"/>
              <a:ext cx="172878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 name="Line 3">
              <a:extLst>
                <a:ext uri="{FF2B5EF4-FFF2-40B4-BE49-F238E27FC236}">
                  <a16:creationId xmlns:a16="http://schemas.microsoft.com/office/drawing/2014/main" id="{F289028E-6ADE-4E65-AEF8-1345389F43DA}"/>
                </a:ext>
              </a:extLst>
            </p:cNvPr>
            <p:cNvSpPr>
              <a:spLocks noChangeShapeType="1"/>
            </p:cNvSpPr>
            <p:nvPr/>
          </p:nvSpPr>
          <p:spPr bwMode="auto">
            <a:xfrm>
              <a:off x="3140586" y="3882841"/>
              <a:ext cx="0" cy="165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Line 4">
              <a:extLst>
                <a:ext uri="{FF2B5EF4-FFF2-40B4-BE49-F238E27FC236}">
                  <a16:creationId xmlns:a16="http://schemas.microsoft.com/office/drawing/2014/main" id="{75FF74D1-BC42-47AC-B2F5-27D3E51A8E44}"/>
                </a:ext>
              </a:extLst>
            </p:cNvPr>
            <p:cNvSpPr>
              <a:spLocks noChangeShapeType="1"/>
            </p:cNvSpPr>
            <p:nvPr/>
          </p:nvSpPr>
          <p:spPr bwMode="auto">
            <a:xfrm>
              <a:off x="4869373" y="3882841"/>
              <a:ext cx="0" cy="165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Line 5">
              <a:extLst>
                <a:ext uri="{FF2B5EF4-FFF2-40B4-BE49-F238E27FC236}">
                  <a16:creationId xmlns:a16="http://schemas.microsoft.com/office/drawing/2014/main" id="{628082B2-245C-434A-9583-01AAA9D0795B}"/>
                </a:ext>
              </a:extLst>
            </p:cNvPr>
            <p:cNvSpPr>
              <a:spLocks noChangeShapeType="1"/>
            </p:cNvSpPr>
            <p:nvPr/>
          </p:nvSpPr>
          <p:spPr bwMode="auto">
            <a:xfrm>
              <a:off x="6596573" y="3882841"/>
              <a:ext cx="0" cy="165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6">
              <a:extLst>
                <a:ext uri="{FF2B5EF4-FFF2-40B4-BE49-F238E27FC236}">
                  <a16:creationId xmlns:a16="http://schemas.microsoft.com/office/drawing/2014/main" id="{D0710F36-BC6C-47C3-9E17-778C6AA2D583}"/>
                </a:ext>
              </a:extLst>
            </p:cNvPr>
            <p:cNvSpPr>
              <a:spLocks noChangeShapeType="1"/>
            </p:cNvSpPr>
            <p:nvPr/>
          </p:nvSpPr>
          <p:spPr bwMode="auto">
            <a:xfrm>
              <a:off x="8325361" y="3882841"/>
              <a:ext cx="0" cy="165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0">
              <a:extLst>
                <a:ext uri="{FF2B5EF4-FFF2-40B4-BE49-F238E27FC236}">
                  <a16:creationId xmlns:a16="http://schemas.microsoft.com/office/drawing/2014/main" id="{9CA0EE75-3F68-4927-BA05-1DCA0E960BE3}"/>
                </a:ext>
              </a:extLst>
            </p:cNvPr>
            <p:cNvSpPr>
              <a:spLocks noChangeShapeType="1"/>
            </p:cNvSpPr>
            <p:nvPr/>
          </p:nvSpPr>
          <p:spPr bwMode="auto">
            <a:xfrm>
              <a:off x="3140586" y="4027304"/>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1">
              <a:extLst>
                <a:ext uri="{FF2B5EF4-FFF2-40B4-BE49-F238E27FC236}">
                  <a16:creationId xmlns:a16="http://schemas.microsoft.com/office/drawing/2014/main" id="{D9C89AB2-1AF8-4954-A731-D0DD60BBFD88}"/>
                </a:ext>
              </a:extLst>
            </p:cNvPr>
            <p:cNvSpPr>
              <a:spLocks noChangeShapeType="1"/>
            </p:cNvSpPr>
            <p:nvPr/>
          </p:nvSpPr>
          <p:spPr bwMode="auto">
            <a:xfrm>
              <a:off x="3140586" y="4027304"/>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2">
              <a:extLst>
                <a:ext uri="{FF2B5EF4-FFF2-40B4-BE49-F238E27FC236}">
                  <a16:creationId xmlns:a16="http://schemas.microsoft.com/office/drawing/2014/main" id="{704B6451-D156-48CD-AFC8-5280B418C7F5}"/>
                </a:ext>
              </a:extLst>
            </p:cNvPr>
            <p:cNvSpPr>
              <a:spLocks noChangeShapeType="1"/>
            </p:cNvSpPr>
            <p:nvPr/>
          </p:nvSpPr>
          <p:spPr bwMode="auto">
            <a:xfrm>
              <a:off x="4004186" y="4027304"/>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3">
              <a:extLst>
                <a:ext uri="{FF2B5EF4-FFF2-40B4-BE49-F238E27FC236}">
                  <a16:creationId xmlns:a16="http://schemas.microsoft.com/office/drawing/2014/main" id="{AB7CB376-34C2-4DCF-BA03-E8B23F40BA1F}"/>
                </a:ext>
              </a:extLst>
            </p:cNvPr>
            <p:cNvSpPr>
              <a:spLocks noChangeShapeType="1"/>
            </p:cNvSpPr>
            <p:nvPr/>
          </p:nvSpPr>
          <p:spPr bwMode="auto">
            <a:xfrm>
              <a:off x="4004186" y="4314641"/>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4">
              <a:extLst>
                <a:ext uri="{FF2B5EF4-FFF2-40B4-BE49-F238E27FC236}">
                  <a16:creationId xmlns:a16="http://schemas.microsoft.com/office/drawing/2014/main" id="{3592809D-5BA9-40B9-9BBD-4BD3725600EA}"/>
                </a:ext>
              </a:extLst>
            </p:cNvPr>
            <p:cNvSpPr>
              <a:spLocks noChangeShapeType="1"/>
            </p:cNvSpPr>
            <p:nvPr/>
          </p:nvSpPr>
          <p:spPr bwMode="auto">
            <a:xfrm>
              <a:off x="2853248" y="4314641"/>
              <a:ext cx="2873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5">
              <a:extLst>
                <a:ext uri="{FF2B5EF4-FFF2-40B4-BE49-F238E27FC236}">
                  <a16:creationId xmlns:a16="http://schemas.microsoft.com/office/drawing/2014/main" id="{FBBB8D88-026B-4D29-86BA-B894636B726B}"/>
                </a:ext>
              </a:extLst>
            </p:cNvPr>
            <p:cNvSpPr>
              <a:spLocks noChangeShapeType="1"/>
            </p:cNvSpPr>
            <p:nvPr/>
          </p:nvSpPr>
          <p:spPr bwMode="auto">
            <a:xfrm>
              <a:off x="4869373" y="4027304"/>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6">
              <a:extLst>
                <a:ext uri="{FF2B5EF4-FFF2-40B4-BE49-F238E27FC236}">
                  <a16:creationId xmlns:a16="http://schemas.microsoft.com/office/drawing/2014/main" id="{1E909810-C9EA-43E5-98CA-A97670F8A4E8}"/>
                </a:ext>
              </a:extLst>
            </p:cNvPr>
            <p:cNvSpPr>
              <a:spLocks noChangeShapeType="1"/>
            </p:cNvSpPr>
            <p:nvPr/>
          </p:nvSpPr>
          <p:spPr bwMode="auto">
            <a:xfrm>
              <a:off x="4869373" y="4027304"/>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17">
              <a:extLst>
                <a:ext uri="{FF2B5EF4-FFF2-40B4-BE49-F238E27FC236}">
                  <a16:creationId xmlns:a16="http://schemas.microsoft.com/office/drawing/2014/main" id="{FA037484-7C73-47D1-B32F-9317911509C9}"/>
                </a:ext>
              </a:extLst>
            </p:cNvPr>
            <p:cNvSpPr>
              <a:spLocks noChangeShapeType="1"/>
            </p:cNvSpPr>
            <p:nvPr/>
          </p:nvSpPr>
          <p:spPr bwMode="auto">
            <a:xfrm>
              <a:off x="5732973" y="4027304"/>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18">
              <a:extLst>
                <a:ext uri="{FF2B5EF4-FFF2-40B4-BE49-F238E27FC236}">
                  <a16:creationId xmlns:a16="http://schemas.microsoft.com/office/drawing/2014/main" id="{C66DE5E0-DC35-408B-88DE-7A8C0CBA9CF4}"/>
                </a:ext>
              </a:extLst>
            </p:cNvPr>
            <p:cNvSpPr>
              <a:spLocks noChangeShapeType="1"/>
            </p:cNvSpPr>
            <p:nvPr/>
          </p:nvSpPr>
          <p:spPr bwMode="auto">
            <a:xfrm>
              <a:off x="5732973" y="4314641"/>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19">
              <a:extLst>
                <a:ext uri="{FF2B5EF4-FFF2-40B4-BE49-F238E27FC236}">
                  <a16:creationId xmlns:a16="http://schemas.microsoft.com/office/drawing/2014/main" id="{CFE88CE8-42AE-44CB-90A0-7D1AFF032F9A}"/>
                </a:ext>
              </a:extLst>
            </p:cNvPr>
            <p:cNvSpPr>
              <a:spLocks noChangeShapeType="1"/>
            </p:cNvSpPr>
            <p:nvPr/>
          </p:nvSpPr>
          <p:spPr bwMode="auto">
            <a:xfrm>
              <a:off x="6596573" y="4027304"/>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20">
              <a:extLst>
                <a:ext uri="{FF2B5EF4-FFF2-40B4-BE49-F238E27FC236}">
                  <a16:creationId xmlns:a16="http://schemas.microsoft.com/office/drawing/2014/main" id="{954155BA-9579-49CB-B569-8E641DFC9EA2}"/>
                </a:ext>
              </a:extLst>
            </p:cNvPr>
            <p:cNvSpPr>
              <a:spLocks noChangeShapeType="1"/>
            </p:cNvSpPr>
            <p:nvPr/>
          </p:nvSpPr>
          <p:spPr bwMode="auto">
            <a:xfrm>
              <a:off x="6596573" y="4027304"/>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21">
              <a:extLst>
                <a:ext uri="{FF2B5EF4-FFF2-40B4-BE49-F238E27FC236}">
                  <a16:creationId xmlns:a16="http://schemas.microsoft.com/office/drawing/2014/main" id="{187510B7-3E86-43A4-B0C4-2A5C7ECCECB8}"/>
                </a:ext>
              </a:extLst>
            </p:cNvPr>
            <p:cNvSpPr>
              <a:spLocks noChangeShapeType="1"/>
            </p:cNvSpPr>
            <p:nvPr/>
          </p:nvSpPr>
          <p:spPr bwMode="auto">
            <a:xfrm>
              <a:off x="7460173" y="4027304"/>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22">
              <a:extLst>
                <a:ext uri="{FF2B5EF4-FFF2-40B4-BE49-F238E27FC236}">
                  <a16:creationId xmlns:a16="http://schemas.microsoft.com/office/drawing/2014/main" id="{4686A513-04C8-472D-B5FA-1B23842BE391}"/>
                </a:ext>
              </a:extLst>
            </p:cNvPr>
            <p:cNvSpPr>
              <a:spLocks noChangeShapeType="1"/>
            </p:cNvSpPr>
            <p:nvPr/>
          </p:nvSpPr>
          <p:spPr bwMode="auto">
            <a:xfrm>
              <a:off x="7460173" y="4314641"/>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23">
              <a:extLst>
                <a:ext uri="{FF2B5EF4-FFF2-40B4-BE49-F238E27FC236}">
                  <a16:creationId xmlns:a16="http://schemas.microsoft.com/office/drawing/2014/main" id="{234E654C-DFCF-4C1C-A8A2-1C07E76A07F9}"/>
                </a:ext>
              </a:extLst>
            </p:cNvPr>
            <p:cNvSpPr>
              <a:spLocks noChangeShapeType="1"/>
            </p:cNvSpPr>
            <p:nvPr/>
          </p:nvSpPr>
          <p:spPr bwMode="auto">
            <a:xfrm>
              <a:off x="8325361" y="4027304"/>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24">
              <a:extLst>
                <a:ext uri="{FF2B5EF4-FFF2-40B4-BE49-F238E27FC236}">
                  <a16:creationId xmlns:a16="http://schemas.microsoft.com/office/drawing/2014/main" id="{6D7C8E9D-7688-4160-BB9D-F2DD0C182E46}"/>
                </a:ext>
              </a:extLst>
            </p:cNvPr>
            <p:cNvSpPr>
              <a:spLocks noChangeShapeType="1"/>
            </p:cNvSpPr>
            <p:nvPr/>
          </p:nvSpPr>
          <p:spPr bwMode="auto">
            <a:xfrm>
              <a:off x="8325361" y="4027304"/>
              <a:ext cx="2873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Freeform 25">
              <a:extLst>
                <a:ext uri="{FF2B5EF4-FFF2-40B4-BE49-F238E27FC236}">
                  <a16:creationId xmlns:a16="http://schemas.microsoft.com/office/drawing/2014/main" id="{DA804D2B-C59B-4989-89BF-8E42DCF3EAD4}"/>
                </a:ext>
              </a:extLst>
            </p:cNvPr>
            <p:cNvSpPr>
              <a:spLocks/>
            </p:cNvSpPr>
            <p:nvPr/>
          </p:nvSpPr>
          <p:spPr bwMode="auto">
            <a:xfrm>
              <a:off x="4724911" y="5106804"/>
              <a:ext cx="288925" cy="287337"/>
            </a:xfrm>
            <a:custGeom>
              <a:avLst/>
              <a:gdLst>
                <a:gd name="T0" fmla="*/ 0 w 182"/>
                <a:gd name="T1" fmla="*/ 229333048 h 181"/>
                <a:gd name="T2" fmla="*/ 115927198 w 182"/>
                <a:gd name="T3" fmla="*/ 0 h 181"/>
                <a:gd name="T4" fmla="*/ 342741234 w 182"/>
                <a:gd name="T5" fmla="*/ 0 h 181"/>
                <a:gd name="T6" fmla="*/ 458668482 w 182"/>
                <a:gd name="T7" fmla="*/ 229333048 h 181"/>
                <a:gd name="T8" fmla="*/ 342741234 w 182"/>
                <a:gd name="T9" fmla="*/ 456146738 h 181"/>
                <a:gd name="T10" fmla="*/ 115927198 w 182"/>
                <a:gd name="T11" fmla="*/ 456146738 h 181"/>
                <a:gd name="T12" fmla="*/ 0 w 182"/>
                <a:gd name="T13" fmla="*/ 229333048 h 181"/>
                <a:gd name="T14" fmla="*/ 0 60000 65536"/>
                <a:gd name="T15" fmla="*/ 0 60000 65536"/>
                <a:gd name="T16" fmla="*/ 0 60000 65536"/>
                <a:gd name="T17" fmla="*/ 0 60000 65536"/>
                <a:gd name="T18" fmla="*/ 0 60000 65536"/>
                <a:gd name="T19" fmla="*/ 0 60000 65536"/>
                <a:gd name="T20" fmla="*/ 0 60000 65536"/>
                <a:gd name="T21" fmla="*/ 0 w 182"/>
                <a:gd name="T22" fmla="*/ 0 h 181"/>
                <a:gd name="T23" fmla="*/ 182 w 182"/>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81">
                  <a:moveTo>
                    <a:pt x="0" y="91"/>
                  </a:moveTo>
                  <a:lnTo>
                    <a:pt x="46" y="0"/>
                  </a:lnTo>
                  <a:lnTo>
                    <a:pt x="136" y="0"/>
                  </a:lnTo>
                  <a:lnTo>
                    <a:pt x="182" y="91"/>
                  </a:lnTo>
                  <a:lnTo>
                    <a:pt x="136" y="181"/>
                  </a:lnTo>
                  <a:lnTo>
                    <a:pt x="46" y="181"/>
                  </a:lnTo>
                  <a:lnTo>
                    <a:pt x="0" y="91"/>
                  </a:lnTo>
                  <a:close/>
                </a:path>
              </a:pathLst>
            </a:custGeom>
            <a:solidFill>
              <a:schemeClr val="accent1"/>
            </a:solidFill>
            <a:ln w="9525">
              <a:solidFill>
                <a:schemeClr val="tx1"/>
              </a:solidFill>
              <a:round/>
              <a:headEnd/>
              <a:tailEnd/>
            </a:ln>
          </p:spPr>
          <p:txBody>
            <a:bodyPr/>
            <a:lstStyle/>
            <a:p>
              <a:endParaRPr lang="zh-CN" altLang="en-US"/>
            </a:p>
          </p:txBody>
        </p:sp>
        <p:sp>
          <p:nvSpPr>
            <p:cNvPr id="50" name="Freeform 26">
              <a:extLst>
                <a:ext uri="{FF2B5EF4-FFF2-40B4-BE49-F238E27FC236}">
                  <a16:creationId xmlns:a16="http://schemas.microsoft.com/office/drawing/2014/main" id="{F9B5A451-20DF-4239-97AD-63B930AB3BC7}"/>
                </a:ext>
              </a:extLst>
            </p:cNvPr>
            <p:cNvSpPr>
              <a:spLocks/>
            </p:cNvSpPr>
            <p:nvPr/>
          </p:nvSpPr>
          <p:spPr bwMode="auto">
            <a:xfrm>
              <a:off x="6453698" y="5106804"/>
              <a:ext cx="288925" cy="287337"/>
            </a:xfrm>
            <a:custGeom>
              <a:avLst/>
              <a:gdLst>
                <a:gd name="T0" fmla="*/ 0 w 182"/>
                <a:gd name="T1" fmla="*/ 229333048 h 181"/>
                <a:gd name="T2" fmla="*/ 115927198 w 182"/>
                <a:gd name="T3" fmla="*/ 0 h 181"/>
                <a:gd name="T4" fmla="*/ 342741234 w 182"/>
                <a:gd name="T5" fmla="*/ 0 h 181"/>
                <a:gd name="T6" fmla="*/ 458668482 w 182"/>
                <a:gd name="T7" fmla="*/ 229333048 h 181"/>
                <a:gd name="T8" fmla="*/ 342741234 w 182"/>
                <a:gd name="T9" fmla="*/ 456146738 h 181"/>
                <a:gd name="T10" fmla="*/ 115927198 w 182"/>
                <a:gd name="T11" fmla="*/ 456146738 h 181"/>
                <a:gd name="T12" fmla="*/ 0 w 182"/>
                <a:gd name="T13" fmla="*/ 229333048 h 181"/>
                <a:gd name="T14" fmla="*/ 0 60000 65536"/>
                <a:gd name="T15" fmla="*/ 0 60000 65536"/>
                <a:gd name="T16" fmla="*/ 0 60000 65536"/>
                <a:gd name="T17" fmla="*/ 0 60000 65536"/>
                <a:gd name="T18" fmla="*/ 0 60000 65536"/>
                <a:gd name="T19" fmla="*/ 0 60000 65536"/>
                <a:gd name="T20" fmla="*/ 0 60000 65536"/>
                <a:gd name="T21" fmla="*/ 0 w 182"/>
                <a:gd name="T22" fmla="*/ 0 h 181"/>
                <a:gd name="T23" fmla="*/ 182 w 182"/>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81">
                  <a:moveTo>
                    <a:pt x="0" y="91"/>
                  </a:moveTo>
                  <a:lnTo>
                    <a:pt x="46" y="0"/>
                  </a:lnTo>
                  <a:lnTo>
                    <a:pt x="136" y="0"/>
                  </a:lnTo>
                  <a:lnTo>
                    <a:pt x="182" y="91"/>
                  </a:lnTo>
                  <a:lnTo>
                    <a:pt x="136" y="181"/>
                  </a:lnTo>
                  <a:lnTo>
                    <a:pt x="46" y="181"/>
                  </a:lnTo>
                  <a:lnTo>
                    <a:pt x="0" y="91"/>
                  </a:lnTo>
                  <a:close/>
                </a:path>
              </a:pathLst>
            </a:custGeom>
            <a:solidFill>
              <a:schemeClr val="accent1"/>
            </a:solidFill>
            <a:ln w="9525">
              <a:solidFill>
                <a:schemeClr val="tx1"/>
              </a:solidFill>
              <a:round/>
              <a:headEnd/>
              <a:tailEnd/>
            </a:ln>
          </p:spPr>
          <p:txBody>
            <a:bodyPr/>
            <a:lstStyle/>
            <a:p>
              <a:endParaRPr lang="zh-CN" altLang="en-US"/>
            </a:p>
          </p:txBody>
        </p:sp>
        <p:sp>
          <p:nvSpPr>
            <p:cNvPr id="52" name="Freeform 27">
              <a:extLst>
                <a:ext uri="{FF2B5EF4-FFF2-40B4-BE49-F238E27FC236}">
                  <a16:creationId xmlns:a16="http://schemas.microsoft.com/office/drawing/2014/main" id="{C9DC735F-C16D-4018-A228-8093DF4DC2AA}"/>
                </a:ext>
              </a:extLst>
            </p:cNvPr>
            <p:cNvSpPr>
              <a:spLocks/>
            </p:cNvSpPr>
            <p:nvPr/>
          </p:nvSpPr>
          <p:spPr bwMode="auto">
            <a:xfrm>
              <a:off x="8180898" y="5106804"/>
              <a:ext cx="288925" cy="287337"/>
            </a:xfrm>
            <a:custGeom>
              <a:avLst/>
              <a:gdLst>
                <a:gd name="T0" fmla="*/ 0 w 182"/>
                <a:gd name="T1" fmla="*/ 229333048 h 181"/>
                <a:gd name="T2" fmla="*/ 115927198 w 182"/>
                <a:gd name="T3" fmla="*/ 0 h 181"/>
                <a:gd name="T4" fmla="*/ 342741234 w 182"/>
                <a:gd name="T5" fmla="*/ 0 h 181"/>
                <a:gd name="T6" fmla="*/ 458668482 w 182"/>
                <a:gd name="T7" fmla="*/ 229333048 h 181"/>
                <a:gd name="T8" fmla="*/ 342741234 w 182"/>
                <a:gd name="T9" fmla="*/ 456146738 h 181"/>
                <a:gd name="T10" fmla="*/ 115927198 w 182"/>
                <a:gd name="T11" fmla="*/ 456146738 h 181"/>
                <a:gd name="T12" fmla="*/ 0 w 182"/>
                <a:gd name="T13" fmla="*/ 229333048 h 181"/>
                <a:gd name="T14" fmla="*/ 0 60000 65536"/>
                <a:gd name="T15" fmla="*/ 0 60000 65536"/>
                <a:gd name="T16" fmla="*/ 0 60000 65536"/>
                <a:gd name="T17" fmla="*/ 0 60000 65536"/>
                <a:gd name="T18" fmla="*/ 0 60000 65536"/>
                <a:gd name="T19" fmla="*/ 0 60000 65536"/>
                <a:gd name="T20" fmla="*/ 0 60000 65536"/>
                <a:gd name="T21" fmla="*/ 0 w 182"/>
                <a:gd name="T22" fmla="*/ 0 h 181"/>
                <a:gd name="T23" fmla="*/ 182 w 182"/>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81">
                  <a:moveTo>
                    <a:pt x="0" y="91"/>
                  </a:moveTo>
                  <a:lnTo>
                    <a:pt x="46" y="0"/>
                  </a:lnTo>
                  <a:lnTo>
                    <a:pt x="136" y="0"/>
                  </a:lnTo>
                  <a:lnTo>
                    <a:pt x="182" y="91"/>
                  </a:lnTo>
                  <a:lnTo>
                    <a:pt x="136" y="181"/>
                  </a:lnTo>
                  <a:lnTo>
                    <a:pt x="46" y="181"/>
                  </a:lnTo>
                  <a:lnTo>
                    <a:pt x="0" y="91"/>
                  </a:lnTo>
                  <a:close/>
                </a:path>
              </a:pathLst>
            </a:custGeom>
            <a:solidFill>
              <a:schemeClr val="accent1"/>
            </a:solidFill>
            <a:ln w="9525">
              <a:solidFill>
                <a:schemeClr val="tx1"/>
              </a:solidFill>
              <a:round/>
              <a:headEnd/>
              <a:tailEnd/>
            </a:ln>
          </p:spPr>
          <p:txBody>
            <a:bodyPr/>
            <a:lstStyle/>
            <a:p>
              <a:endParaRPr lang="zh-CN" altLang="en-US"/>
            </a:p>
          </p:txBody>
        </p:sp>
        <p:sp>
          <p:nvSpPr>
            <p:cNvPr id="54" name="Line 28">
              <a:extLst>
                <a:ext uri="{FF2B5EF4-FFF2-40B4-BE49-F238E27FC236}">
                  <a16:creationId xmlns:a16="http://schemas.microsoft.com/office/drawing/2014/main" id="{A8DB002B-C9F0-4659-9EF6-EC0267736007}"/>
                </a:ext>
              </a:extLst>
            </p:cNvPr>
            <p:cNvSpPr>
              <a:spLocks noChangeShapeType="1"/>
            </p:cNvSpPr>
            <p:nvPr/>
          </p:nvSpPr>
          <p:spPr bwMode="auto">
            <a:xfrm>
              <a:off x="2853248" y="5538604"/>
              <a:ext cx="59039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 name="Line 29">
              <a:extLst>
                <a:ext uri="{FF2B5EF4-FFF2-40B4-BE49-F238E27FC236}">
                  <a16:creationId xmlns:a16="http://schemas.microsoft.com/office/drawing/2014/main" id="{C1863BC8-38F0-4E9B-8648-7EAD7D35CDE8}"/>
                </a:ext>
              </a:extLst>
            </p:cNvPr>
            <p:cNvSpPr>
              <a:spLocks noChangeShapeType="1"/>
            </p:cNvSpPr>
            <p:nvPr/>
          </p:nvSpPr>
          <p:spPr bwMode="auto">
            <a:xfrm flipV="1">
              <a:off x="2853248" y="3882841"/>
              <a:ext cx="0" cy="1655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Text Box 30">
              <a:extLst>
                <a:ext uri="{FF2B5EF4-FFF2-40B4-BE49-F238E27FC236}">
                  <a16:creationId xmlns:a16="http://schemas.microsoft.com/office/drawing/2014/main" id="{7BA08CFF-B7D1-46F2-B53C-7864B1432783}"/>
                </a:ext>
              </a:extLst>
            </p:cNvPr>
            <p:cNvSpPr txBox="1">
              <a:spLocks noChangeArrowheads="1"/>
            </p:cNvSpPr>
            <p:nvPr/>
          </p:nvSpPr>
          <p:spPr bwMode="auto">
            <a:xfrm>
              <a:off x="983732" y="4032066"/>
              <a:ext cx="16209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ea typeface="宋体" panose="02010600030101010101" pitchFamily="2" charset="-122"/>
                </a:rPr>
                <a:t>Clock (cycles)</a:t>
              </a:r>
              <a:endParaRPr lang="en-AU" altLang="zh-CN" dirty="0"/>
            </a:p>
          </p:txBody>
        </p:sp>
        <p:sp>
          <p:nvSpPr>
            <p:cNvPr id="60" name="Text Box 31">
              <a:extLst>
                <a:ext uri="{FF2B5EF4-FFF2-40B4-BE49-F238E27FC236}">
                  <a16:creationId xmlns:a16="http://schemas.microsoft.com/office/drawing/2014/main" id="{8F226DC3-B01E-45A7-9CFF-47BCAA7D8723}"/>
                </a:ext>
              </a:extLst>
            </p:cNvPr>
            <p:cNvSpPr txBox="1">
              <a:spLocks noChangeArrowheads="1"/>
            </p:cNvSpPr>
            <p:nvPr/>
          </p:nvSpPr>
          <p:spPr bwMode="auto">
            <a:xfrm>
              <a:off x="967494" y="4463866"/>
              <a:ext cx="212025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ea typeface="宋体" panose="02010600030101010101" pitchFamily="2" charset="-122"/>
                </a:rPr>
                <a:t>Data transfer</a:t>
              </a:r>
              <a:br>
                <a:rPr lang="en-US" altLang="zh-CN" dirty="0">
                  <a:ea typeface="宋体" panose="02010600030101010101" pitchFamily="2" charset="-122"/>
                </a:rPr>
              </a:br>
              <a:r>
                <a:rPr lang="en-US" altLang="zh-CN" dirty="0">
                  <a:ea typeface="宋体" panose="02010600030101010101" pitchFamily="2" charset="-122"/>
                </a:rPr>
                <a:t>and computation</a:t>
              </a:r>
              <a:endParaRPr lang="en-AU" altLang="zh-CN" dirty="0">
                <a:ea typeface="宋体" panose="02010600030101010101" pitchFamily="2" charset="-122"/>
              </a:endParaRPr>
            </a:p>
          </p:txBody>
        </p:sp>
        <p:sp>
          <p:nvSpPr>
            <p:cNvPr id="62" name="Text Box 32">
              <a:extLst>
                <a:ext uri="{FF2B5EF4-FFF2-40B4-BE49-F238E27FC236}">
                  <a16:creationId xmlns:a16="http://schemas.microsoft.com/office/drawing/2014/main" id="{65256998-115A-4B78-B2C8-0284EF281C89}"/>
                </a:ext>
              </a:extLst>
            </p:cNvPr>
            <p:cNvSpPr txBox="1">
              <a:spLocks noChangeArrowheads="1"/>
            </p:cNvSpPr>
            <p:nvPr/>
          </p:nvSpPr>
          <p:spPr bwMode="auto">
            <a:xfrm>
              <a:off x="971855" y="5111566"/>
              <a:ext cx="1492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ea typeface="宋体" panose="02010600030101010101" pitchFamily="2" charset="-122"/>
                </a:rPr>
                <a:t>Update state</a:t>
              </a:r>
              <a:endParaRPr lang="en-AU" altLang="zh-CN" dirty="0"/>
            </a:p>
          </p:txBody>
        </p:sp>
        <p:sp>
          <p:nvSpPr>
            <p:cNvPr id="64" name="Rectangle 33">
              <a:extLst>
                <a:ext uri="{FF2B5EF4-FFF2-40B4-BE49-F238E27FC236}">
                  <a16:creationId xmlns:a16="http://schemas.microsoft.com/office/drawing/2014/main" id="{500788CB-4A37-47E5-A325-50F45EDFE159}"/>
                </a:ext>
              </a:extLst>
            </p:cNvPr>
            <p:cNvSpPr>
              <a:spLocks noChangeArrowheads="1"/>
            </p:cNvSpPr>
            <p:nvPr/>
          </p:nvSpPr>
          <p:spPr bwMode="auto">
            <a:xfrm>
              <a:off x="3429511" y="3738379"/>
              <a:ext cx="1150937" cy="144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66" name="Text Box 34">
              <a:extLst>
                <a:ext uri="{FF2B5EF4-FFF2-40B4-BE49-F238E27FC236}">
                  <a16:creationId xmlns:a16="http://schemas.microsoft.com/office/drawing/2014/main" id="{0C590138-BD12-4DDD-90AC-C62EE242ED96}"/>
                </a:ext>
              </a:extLst>
            </p:cNvPr>
            <p:cNvSpPr txBox="1">
              <a:spLocks noChangeArrowheads="1"/>
            </p:cNvSpPr>
            <p:nvPr/>
          </p:nvSpPr>
          <p:spPr bwMode="auto">
            <a:xfrm>
              <a:off x="3356486" y="3598679"/>
              <a:ext cx="1311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600">
                  <a:ea typeface="宋体" panose="02010600030101010101" pitchFamily="2" charset="-122"/>
                </a:rPr>
                <a:t>Clock period</a:t>
              </a:r>
              <a:endParaRPr lang="en-AU" altLang="zh-CN" sz="1600"/>
            </a:p>
          </p:txBody>
        </p:sp>
        <p:sp>
          <p:nvSpPr>
            <p:cNvPr id="68" name="Freeform 36">
              <a:extLst>
                <a:ext uri="{FF2B5EF4-FFF2-40B4-BE49-F238E27FC236}">
                  <a16:creationId xmlns:a16="http://schemas.microsoft.com/office/drawing/2014/main" id="{3383C810-1124-4B07-BA78-59E00E974CC8}"/>
                </a:ext>
              </a:extLst>
            </p:cNvPr>
            <p:cNvSpPr>
              <a:spLocks/>
            </p:cNvSpPr>
            <p:nvPr/>
          </p:nvSpPr>
          <p:spPr bwMode="auto">
            <a:xfrm>
              <a:off x="4869373" y="4601979"/>
              <a:ext cx="1727200" cy="287337"/>
            </a:xfrm>
            <a:custGeom>
              <a:avLst/>
              <a:gdLst>
                <a:gd name="T0" fmla="*/ 0 w 1088"/>
                <a:gd name="T1" fmla="*/ 226813691 h 181"/>
                <a:gd name="T2" fmla="*/ 113407824 w 1088"/>
                <a:gd name="T3" fmla="*/ 0 h 181"/>
                <a:gd name="T4" fmla="*/ 2147483647 w 1088"/>
                <a:gd name="T5" fmla="*/ 0 h 181"/>
                <a:gd name="T6" fmla="*/ 2147483647 w 1088"/>
                <a:gd name="T7" fmla="*/ 226813691 h 181"/>
                <a:gd name="T8" fmla="*/ 2147483647 w 1088"/>
                <a:gd name="T9" fmla="*/ 456146738 h 181"/>
                <a:gd name="T10" fmla="*/ 113407824 w 1088"/>
                <a:gd name="T11" fmla="*/ 456146738 h 181"/>
                <a:gd name="T12" fmla="*/ 0 w 1088"/>
                <a:gd name="T13" fmla="*/ 226813691 h 181"/>
                <a:gd name="T14" fmla="*/ 0 60000 65536"/>
                <a:gd name="T15" fmla="*/ 0 60000 65536"/>
                <a:gd name="T16" fmla="*/ 0 60000 65536"/>
                <a:gd name="T17" fmla="*/ 0 60000 65536"/>
                <a:gd name="T18" fmla="*/ 0 60000 65536"/>
                <a:gd name="T19" fmla="*/ 0 60000 65536"/>
                <a:gd name="T20" fmla="*/ 0 60000 65536"/>
                <a:gd name="T21" fmla="*/ 0 w 1088"/>
                <a:gd name="T22" fmla="*/ 0 h 181"/>
                <a:gd name="T23" fmla="*/ 1088 w 1088"/>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8" h="181">
                  <a:moveTo>
                    <a:pt x="0" y="90"/>
                  </a:moveTo>
                  <a:lnTo>
                    <a:pt x="45" y="0"/>
                  </a:lnTo>
                  <a:lnTo>
                    <a:pt x="1043" y="0"/>
                  </a:lnTo>
                  <a:lnTo>
                    <a:pt x="1088" y="90"/>
                  </a:lnTo>
                  <a:lnTo>
                    <a:pt x="1043" y="181"/>
                  </a:lnTo>
                  <a:lnTo>
                    <a:pt x="45" y="181"/>
                  </a:lnTo>
                  <a:lnTo>
                    <a:pt x="0" y="90"/>
                  </a:lnTo>
                  <a:close/>
                </a:path>
              </a:pathLst>
            </a:custGeom>
            <a:solidFill>
              <a:schemeClr val="accent1"/>
            </a:solidFill>
            <a:ln w="9525">
              <a:solidFill>
                <a:schemeClr val="tx1"/>
              </a:solidFill>
              <a:round/>
              <a:headEnd/>
              <a:tailEnd/>
            </a:ln>
          </p:spPr>
          <p:txBody>
            <a:bodyPr/>
            <a:lstStyle/>
            <a:p>
              <a:endParaRPr lang="zh-CN" altLang="en-US"/>
            </a:p>
          </p:txBody>
        </p:sp>
        <p:sp>
          <p:nvSpPr>
            <p:cNvPr id="70" name="Freeform 37">
              <a:extLst>
                <a:ext uri="{FF2B5EF4-FFF2-40B4-BE49-F238E27FC236}">
                  <a16:creationId xmlns:a16="http://schemas.microsoft.com/office/drawing/2014/main" id="{3B7BCDAD-9C3D-48AA-837D-5D3F102656FC}"/>
                </a:ext>
              </a:extLst>
            </p:cNvPr>
            <p:cNvSpPr>
              <a:spLocks/>
            </p:cNvSpPr>
            <p:nvPr/>
          </p:nvSpPr>
          <p:spPr bwMode="auto">
            <a:xfrm>
              <a:off x="3140586" y="4601979"/>
              <a:ext cx="1727200" cy="287337"/>
            </a:xfrm>
            <a:custGeom>
              <a:avLst/>
              <a:gdLst>
                <a:gd name="T0" fmla="*/ 0 w 1088"/>
                <a:gd name="T1" fmla="*/ 226813691 h 181"/>
                <a:gd name="T2" fmla="*/ 113407824 w 1088"/>
                <a:gd name="T3" fmla="*/ 0 h 181"/>
                <a:gd name="T4" fmla="*/ 2147483647 w 1088"/>
                <a:gd name="T5" fmla="*/ 0 h 181"/>
                <a:gd name="T6" fmla="*/ 2147483647 w 1088"/>
                <a:gd name="T7" fmla="*/ 226813691 h 181"/>
                <a:gd name="T8" fmla="*/ 2147483647 w 1088"/>
                <a:gd name="T9" fmla="*/ 456146738 h 181"/>
                <a:gd name="T10" fmla="*/ 113407824 w 1088"/>
                <a:gd name="T11" fmla="*/ 456146738 h 181"/>
                <a:gd name="T12" fmla="*/ 0 w 1088"/>
                <a:gd name="T13" fmla="*/ 226813691 h 181"/>
                <a:gd name="T14" fmla="*/ 0 60000 65536"/>
                <a:gd name="T15" fmla="*/ 0 60000 65536"/>
                <a:gd name="T16" fmla="*/ 0 60000 65536"/>
                <a:gd name="T17" fmla="*/ 0 60000 65536"/>
                <a:gd name="T18" fmla="*/ 0 60000 65536"/>
                <a:gd name="T19" fmla="*/ 0 60000 65536"/>
                <a:gd name="T20" fmla="*/ 0 60000 65536"/>
                <a:gd name="T21" fmla="*/ 0 w 1088"/>
                <a:gd name="T22" fmla="*/ 0 h 181"/>
                <a:gd name="T23" fmla="*/ 1088 w 1088"/>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8" h="181">
                  <a:moveTo>
                    <a:pt x="0" y="90"/>
                  </a:moveTo>
                  <a:lnTo>
                    <a:pt x="45" y="0"/>
                  </a:lnTo>
                  <a:lnTo>
                    <a:pt x="1043" y="0"/>
                  </a:lnTo>
                  <a:lnTo>
                    <a:pt x="1088" y="90"/>
                  </a:lnTo>
                  <a:lnTo>
                    <a:pt x="1043" y="181"/>
                  </a:lnTo>
                  <a:lnTo>
                    <a:pt x="45" y="181"/>
                  </a:lnTo>
                  <a:lnTo>
                    <a:pt x="0" y="90"/>
                  </a:lnTo>
                  <a:close/>
                </a:path>
              </a:pathLst>
            </a:custGeom>
            <a:solidFill>
              <a:schemeClr val="accent1"/>
            </a:solidFill>
            <a:ln w="9525">
              <a:solidFill>
                <a:schemeClr val="tx1"/>
              </a:solidFill>
              <a:round/>
              <a:headEnd/>
              <a:tailEnd/>
            </a:ln>
          </p:spPr>
          <p:txBody>
            <a:bodyPr/>
            <a:lstStyle/>
            <a:p>
              <a:endParaRPr lang="zh-CN" altLang="en-US"/>
            </a:p>
          </p:txBody>
        </p:sp>
        <p:sp>
          <p:nvSpPr>
            <p:cNvPr id="72" name="Freeform 38">
              <a:extLst>
                <a:ext uri="{FF2B5EF4-FFF2-40B4-BE49-F238E27FC236}">
                  <a16:creationId xmlns:a16="http://schemas.microsoft.com/office/drawing/2014/main" id="{C3831B1B-20E5-45CD-8B3B-62D407CC9A50}"/>
                </a:ext>
              </a:extLst>
            </p:cNvPr>
            <p:cNvSpPr>
              <a:spLocks/>
            </p:cNvSpPr>
            <p:nvPr/>
          </p:nvSpPr>
          <p:spPr bwMode="auto">
            <a:xfrm>
              <a:off x="6596573" y="4601979"/>
              <a:ext cx="1727200" cy="287337"/>
            </a:xfrm>
            <a:custGeom>
              <a:avLst/>
              <a:gdLst>
                <a:gd name="T0" fmla="*/ 0 w 1088"/>
                <a:gd name="T1" fmla="*/ 226813691 h 181"/>
                <a:gd name="T2" fmla="*/ 113407824 w 1088"/>
                <a:gd name="T3" fmla="*/ 0 h 181"/>
                <a:gd name="T4" fmla="*/ 2147483647 w 1088"/>
                <a:gd name="T5" fmla="*/ 0 h 181"/>
                <a:gd name="T6" fmla="*/ 2147483647 w 1088"/>
                <a:gd name="T7" fmla="*/ 226813691 h 181"/>
                <a:gd name="T8" fmla="*/ 2147483647 w 1088"/>
                <a:gd name="T9" fmla="*/ 456146738 h 181"/>
                <a:gd name="T10" fmla="*/ 113407824 w 1088"/>
                <a:gd name="T11" fmla="*/ 456146738 h 181"/>
                <a:gd name="T12" fmla="*/ 0 w 1088"/>
                <a:gd name="T13" fmla="*/ 226813691 h 181"/>
                <a:gd name="T14" fmla="*/ 0 60000 65536"/>
                <a:gd name="T15" fmla="*/ 0 60000 65536"/>
                <a:gd name="T16" fmla="*/ 0 60000 65536"/>
                <a:gd name="T17" fmla="*/ 0 60000 65536"/>
                <a:gd name="T18" fmla="*/ 0 60000 65536"/>
                <a:gd name="T19" fmla="*/ 0 60000 65536"/>
                <a:gd name="T20" fmla="*/ 0 60000 65536"/>
                <a:gd name="T21" fmla="*/ 0 w 1088"/>
                <a:gd name="T22" fmla="*/ 0 h 181"/>
                <a:gd name="T23" fmla="*/ 1088 w 1088"/>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8" h="181">
                  <a:moveTo>
                    <a:pt x="0" y="90"/>
                  </a:moveTo>
                  <a:lnTo>
                    <a:pt x="45" y="0"/>
                  </a:lnTo>
                  <a:lnTo>
                    <a:pt x="1043" y="0"/>
                  </a:lnTo>
                  <a:lnTo>
                    <a:pt x="1088" y="90"/>
                  </a:lnTo>
                  <a:lnTo>
                    <a:pt x="1043" y="181"/>
                  </a:lnTo>
                  <a:lnTo>
                    <a:pt x="45" y="181"/>
                  </a:lnTo>
                  <a:lnTo>
                    <a:pt x="0" y="90"/>
                  </a:lnTo>
                  <a:close/>
                </a:path>
              </a:pathLst>
            </a:custGeom>
            <a:solidFill>
              <a:schemeClr val="accent1"/>
            </a:solidFill>
            <a:ln w="9525">
              <a:solidFill>
                <a:schemeClr val="tx1"/>
              </a:solidFill>
              <a:round/>
              <a:headEnd/>
              <a:tailEnd/>
            </a:ln>
          </p:spPr>
          <p:txBody>
            <a:bodyPr/>
            <a:lstStyle/>
            <a:p>
              <a:endParaRPr lang="zh-CN" altLang="en-US"/>
            </a:p>
          </p:txBody>
        </p:sp>
      </p:grpSp>
    </p:spTree>
    <p:extLst>
      <p:ext uri="{BB962C8B-B14F-4D97-AF65-F5344CB8AC3E}">
        <p14:creationId xmlns:p14="http://schemas.microsoft.com/office/powerpoint/2010/main" val="11817638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a:extLst>
              <a:ext uri="{FF2B5EF4-FFF2-40B4-BE49-F238E27FC236}">
                <a16:creationId xmlns:a16="http://schemas.microsoft.com/office/drawing/2014/main" id="{899A9F6E-9457-4F84-A192-4FD305E1E399}"/>
              </a:ext>
            </a:extLst>
          </p:cNvPr>
          <p:cNvGrpSpPr/>
          <p:nvPr/>
        </p:nvGrpSpPr>
        <p:grpSpPr>
          <a:xfrm>
            <a:off x="635245" y="278225"/>
            <a:ext cx="3877377" cy="706448"/>
            <a:chOff x="635243" y="278221"/>
            <a:chExt cx="3877377" cy="706447"/>
          </a:xfrm>
        </p:grpSpPr>
        <p:sp>
          <p:nvSpPr>
            <p:cNvPr id="21" name="矩形 20">
              <a:extLst>
                <a:ext uri="{FF2B5EF4-FFF2-40B4-BE49-F238E27FC236}">
                  <a16:creationId xmlns:a16="http://schemas.microsoft.com/office/drawing/2014/main" id="{8297BC28-DD3C-44C3-A8BA-1F5DFEE9D689}"/>
                </a:ext>
              </a:extLst>
            </p:cNvPr>
            <p:cNvSpPr/>
            <p:nvPr/>
          </p:nvSpPr>
          <p:spPr>
            <a:xfrm>
              <a:off x="635243" y="665013"/>
              <a:ext cx="3877377" cy="319655"/>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Formula of CPU Performance</a:t>
              </a:r>
            </a:p>
          </p:txBody>
        </p:sp>
        <p:sp>
          <p:nvSpPr>
            <p:cNvPr id="31" name="矩形 30">
              <a:extLst>
                <a:ext uri="{FF2B5EF4-FFF2-40B4-BE49-F238E27FC236}">
                  <a16:creationId xmlns:a16="http://schemas.microsoft.com/office/drawing/2014/main" id="{893B1525-3B1F-48D5-8382-8E78492CDB66}"/>
                </a:ext>
              </a:extLst>
            </p:cNvPr>
            <p:cNvSpPr/>
            <p:nvPr/>
          </p:nvSpPr>
          <p:spPr>
            <a:xfrm>
              <a:off x="1197484" y="278221"/>
              <a:ext cx="2442592"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CPU</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性能公式</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矩形 1">
            <a:extLst>
              <a:ext uri="{FF2B5EF4-FFF2-40B4-BE49-F238E27FC236}">
                <a16:creationId xmlns:a16="http://schemas.microsoft.com/office/drawing/2014/main" id="{AFB8D261-BE58-49D8-A6E5-81AD84954C27}"/>
              </a:ext>
            </a:extLst>
          </p:cNvPr>
          <p:cNvSpPr/>
          <p:nvPr/>
        </p:nvSpPr>
        <p:spPr>
          <a:xfrm>
            <a:off x="1056904" y="1292565"/>
            <a:ext cx="10070275" cy="4736746"/>
          </a:xfrm>
          <a:prstGeom prst="rect">
            <a:avLst/>
          </a:prstGeom>
          <a:ln>
            <a:solidFill>
              <a:schemeClr val="accent1"/>
            </a:solidFill>
          </a:ln>
        </p:spPr>
        <p:txBody>
          <a:bodyPr wrap="square" lIns="72000" rIns="72000">
            <a:spAutoFit/>
          </a:bodyPr>
          <a:lstStyle/>
          <a:p>
            <a:pPr marL="342900" indent="-342900" algn="just">
              <a:lnSpc>
                <a:spcPts val="4200"/>
              </a:lnSpc>
              <a:spcBef>
                <a:spcPts val="600"/>
              </a:spcBef>
              <a:spcAft>
                <a:spcPts val="600"/>
              </a:spcAft>
              <a:buClr>
                <a:srgbClr val="FF0066"/>
              </a:buClr>
              <a:buFont typeface="Wingdings" panose="05000000000000000000" pitchFamily="2" charset="2"/>
              <a:buChar char="p"/>
            </a:pPr>
            <a:r>
              <a:rPr lang="en-US" altLang="zh-CN" sz="2800" dirty="0">
                <a:latin typeface="微软雅黑" panose="020B0503020204020204" pitchFamily="34" charset="-122"/>
                <a:ea typeface="微软雅黑" panose="020B0503020204020204" pitchFamily="34" charset="-122"/>
                <a:cs typeface="+mn-ea"/>
                <a:sym typeface="+mn-lt"/>
              </a:rPr>
              <a:t>CPU</a:t>
            </a:r>
            <a:r>
              <a:rPr lang="zh-CN" altLang="en-US" sz="2800" dirty="0">
                <a:latin typeface="微软雅黑" panose="020B0503020204020204" pitchFamily="34" charset="-122"/>
                <a:ea typeface="微软雅黑" panose="020B0503020204020204" pitchFamily="34" charset="-122"/>
                <a:cs typeface="+mn-ea"/>
                <a:sym typeface="+mn-lt"/>
              </a:rPr>
              <a:t>的性能是通过执行程序的快慢体现的</a:t>
            </a:r>
            <a:endParaRPr lang="en-US" altLang="zh-CN" sz="2000" dirty="0">
              <a:latin typeface="微软雅黑" panose="020B0503020204020204" pitchFamily="34" charset="-122"/>
              <a:ea typeface="微软雅黑" panose="020B0503020204020204" pitchFamily="34" charset="-122"/>
              <a:cs typeface="+mn-ea"/>
              <a:sym typeface="+mn-lt"/>
            </a:endParaRPr>
          </a:p>
          <a:p>
            <a:pPr marL="342900" indent="-342900" algn="just">
              <a:lnSpc>
                <a:spcPts val="4200"/>
              </a:lnSpc>
              <a:spcBef>
                <a:spcPts val="600"/>
              </a:spcBef>
              <a:spcAft>
                <a:spcPts val="600"/>
              </a:spcAft>
              <a:buClr>
                <a:srgbClr val="FF0066"/>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mn-ea"/>
                <a:sym typeface="+mn-lt"/>
              </a:rPr>
              <a:t>一个程序又是由若干条机器指令组成的</a:t>
            </a:r>
            <a:endParaRPr kumimoji="1" lang="en-US" altLang="zh-CN" sz="2800" kern="0" dirty="0">
              <a:latin typeface="微软雅黑" panose="020B0503020204020204" pitchFamily="34" charset="-122"/>
              <a:ea typeface="微软雅黑" panose="020B0503020204020204" pitchFamily="34" charset="-122"/>
              <a:cs typeface="+mn-ea"/>
              <a:sym typeface="+mn-lt"/>
            </a:endParaRPr>
          </a:p>
          <a:p>
            <a:pPr marL="342900" indent="-342900" algn="just">
              <a:lnSpc>
                <a:spcPts val="4200"/>
              </a:lnSpc>
              <a:spcBef>
                <a:spcPts val="600"/>
              </a:spcBef>
              <a:spcAft>
                <a:spcPts val="600"/>
              </a:spcAft>
              <a:buClr>
                <a:srgbClr val="FF0066"/>
              </a:buClr>
              <a:buFont typeface="Wingdings" panose="05000000000000000000" pitchFamily="2" charset="2"/>
              <a:buChar char="p"/>
            </a:pPr>
            <a:r>
              <a:rPr lang="en-US" altLang="zh-CN" sz="2800" dirty="0">
                <a:latin typeface="微软雅黑" panose="020B0503020204020204" pitchFamily="34" charset="-122"/>
                <a:ea typeface="微软雅黑" panose="020B0503020204020204" pitchFamily="34" charset="-122"/>
                <a:cs typeface="+mn-ea"/>
                <a:sym typeface="+mn-lt"/>
              </a:rPr>
              <a:t>CPU</a:t>
            </a:r>
            <a:r>
              <a:rPr lang="zh-CN" altLang="en-US" sz="2800" dirty="0">
                <a:latin typeface="微软雅黑" panose="020B0503020204020204" pitchFamily="34" charset="-122"/>
                <a:ea typeface="微软雅黑" panose="020B0503020204020204" pitchFamily="34" charset="-122"/>
                <a:cs typeface="+mn-ea"/>
                <a:sym typeface="+mn-lt"/>
              </a:rPr>
              <a:t>以时钟周期（</a:t>
            </a:r>
            <a:r>
              <a:rPr lang="en-US" altLang="zh-CN" sz="2800" dirty="0">
                <a:latin typeface="微软雅黑" panose="020B0503020204020204" pitchFamily="34" charset="-122"/>
                <a:ea typeface="微软雅黑" panose="020B0503020204020204" pitchFamily="34" charset="-122"/>
                <a:cs typeface="+mn-ea"/>
                <a:sym typeface="+mn-lt"/>
              </a:rPr>
              <a:t>Cycle</a:t>
            </a:r>
            <a:r>
              <a:rPr lang="zh-CN" altLang="en-US" sz="2800" dirty="0">
                <a:latin typeface="微软雅黑" panose="020B0503020204020204" pitchFamily="34" charset="-122"/>
                <a:ea typeface="微软雅黑" panose="020B0503020204020204" pitchFamily="34" charset="-122"/>
                <a:cs typeface="+mn-ea"/>
                <a:sym typeface="+mn-lt"/>
              </a:rPr>
              <a:t>）为单位执行指令</a:t>
            </a:r>
            <a:endParaRPr lang="en-US" altLang="zh-CN" sz="2800" dirty="0">
              <a:latin typeface="微软雅黑" panose="020B0503020204020204" pitchFamily="34" charset="-122"/>
              <a:ea typeface="微软雅黑" panose="020B0503020204020204" pitchFamily="34" charset="-122"/>
              <a:cs typeface="+mn-ea"/>
              <a:sym typeface="+mn-lt"/>
            </a:endParaRPr>
          </a:p>
          <a:p>
            <a:pPr marL="914400" lvl="1" indent="-457200" algn="just">
              <a:lnSpc>
                <a:spcPts val="4200"/>
              </a:lnSpc>
              <a:spcBef>
                <a:spcPts val="600"/>
              </a:spcBef>
              <a:spcAft>
                <a:spcPts val="600"/>
              </a:spcAft>
              <a:buClr>
                <a:srgbClr val="FF0066"/>
              </a:buClr>
              <a:buFont typeface="Wingdings" panose="05000000000000000000" pitchFamily="2" charset="2"/>
              <a:buChar char="Ø"/>
            </a:pPr>
            <a:r>
              <a:rPr lang="en-US" altLang="zh-CN" sz="2400" dirty="0" err="1">
                <a:latin typeface="微软雅黑" panose="020B0503020204020204" pitchFamily="34" charset="-122"/>
                <a:ea typeface="微软雅黑" panose="020B0503020204020204" pitchFamily="34" charset="-122"/>
                <a:cs typeface="+mn-ea"/>
                <a:sym typeface="+mn-lt"/>
              </a:rPr>
              <a:t>500MHz</a:t>
            </a:r>
            <a:r>
              <a:rPr lang="en-US" altLang="zh-CN" sz="2400" dirty="0">
                <a:latin typeface="微软雅黑" panose="020B0503020204020204" pitchFamily="34" charset="-122"/>
                <a:ea typeface="微软雅黑" panose="020B0503020204020204" pitchFamily="34" charset="-122"/>
                <a:cs typeface="+mn-ea"/>
                <a:sym typeface="+mn-lt"/>
              </a:rPr>
              <a:t> = </a:t>
            </a:r>
            <a:r>
              <a:rPr lang="en-US" altLang="zh-CN" sz="2400" dirty="0" err="1">
                <a:latin typeface="微软雅黑" panose="020B0503020204020204" pitchFamily="34" charset="-122"/>
                <a:ea typeface="微软雅黑" panose="020B0503020204020204" pitchFamily="34" charset="-122"/>
                <a:cs typeface="+mn-ea"/>
                <a:sym typeface="+mn-lt"/>
              </a:rPr>
              <a:t>500M</a:t>
            </a:r>
            <a:r>
              <a:rPr lang="en-US" altLang="zh-CN" sz="2400" dirty="0">
                <a:latin typeface="微软雅黑" panose="020B0503020204020204" pitchFamily="34" charset="-122"/>
                <a:ea typeface="微软雅黑" panose="020B0503020204020204" pitchFamily="34" charset="-122"/>
                <a:cs typeface="+mn-ea"/>
                <a:sym typeface="+mn-lt"/>
              </a:rPr>
              <a:t> cycles/sec</a:t>
            </a:r>
            <a:r>
              <a:rPr lang="zh-CN" altLang="en-US" sz="2400" dirty="0">
                <a:latin typeface="微软雅黑" panose="020B0503020204020204" pitchFamily="34" charset="-122"/>
                <a:ea typeface="微软雅黑" panose="020B0503020204020204" pitchFamily="34" charset="-122"/>
                <a:cs typeface="+mn-ea"/>
                <a:sym typeface="+mn-lt"/>
              </a:rPr>
              <a:t>，</a:t>
            </a:r>
            <a:r>
              <a:rPr lang="en-US" altLang="zh-CN" sz="2400" dirty="0">
                <a:latin typeface="微软雅黑" panose="020B0503020204020204" pitchFamily="34" charset="-122"/>
                <a:ea typeface="微软雅黑" panose="020B0503020204020204" pitchFamily="34" charset="-122"/>
                <a:cs typeface="+mn-ea"/>
                <a:sym typeface="+mn-lt"/>
              </a:rPr>
              <a:t>1 cycle = </a:t>
            </a:r>
            <a:r>
              <a:rPr lang="en-US" altLang="zh-CN" sz="2400" dirty="0" err="1">
                <a:latin typeface="微软雅黑" panose="020B0503020204020204" pitchFamily="34" charset="-122"/>
                <a:ea typeface="微软雅黑" panose="020B0503020204020204" pitchFamily="34" charset="-122"/>
                <a:cs typeface="+mn-ea"/>
                <a:sym typeface="+mn-lt"/>
              </a:rPr>
              <a:t>2ns</a:t>
            </a:r>
            <a:endParaRPr lang="en-US" altLang="zh-CN" sz="2400" dirty="0">
              <a:latin typeface="微软雅黑" panose="020B0503020204020204" pitchFamily="34" charset="-122"/>
              <a:ea typeface="微软雅黑" panose="020B0503020204020204" pitchFamily="34" charset="-122"/>
              <a:cs typeface="+mn-ea"/>
              <a:sym typeface="+mn-lt"/>
            </a:endParaRPr>
          </a:p>
          <a:p>
            <a:pPr marL="914400" lvl="1" indent="-457200" algn="just">
              <a:lnSpc>
                <a:spcPts val="4200"/>
              </a:lnSpc>
              <a:spcBef>
                <a:spcPts val="600"/>
              </a:spcBef>
              <a:spcAft>
                <a:spcPts val="600"/>
              </a:spcAft>
              <a:buClr>
                <a:srgbClr val="FF0066"/>
              </a:buClr>
              <a:buFont typeface="Wingdings" panose="05000000000000000000" pitchFamily="2" charset="2"/>
              <a:buChar char="Ø"/>
            </a:pPr>
            <a:r>
              <a:rPr lang="en-US" altLang="zh-CN" sz="2400" dirty="0" err="1">
                <a:latin typeface="微软雅黑" panose="020B0503020204020204" pitchFamily="34" charset="-122"/>
                <a:ea typeface="微软雅黑" panose="020B0503020204020204" pitchFamily="34" charset="-122"/>
                <a:cs typeface="+mn-ea"/>
                <a:sym typeface="+mn-lt"/>
              </a:rPr>
              <a:t>2GHz</a:t>
            </a:r>
            <a:r>
              <a:rPr lang="en-US" altLang="zh-CN" sz="2400" dirty="0">
                <a:latin typeface="微软雅黑" panose="020B0503020204020204" pitchFamily="34" charset="-122"/>
                <a:ea typeface="微软雅黑" panose="020B0503020204020204" pitchFamily="34" charset="-122"/>
                <a:cs typeface="+mn-ea"/>
                <a:sym typeface="+mn-lt"/>
              </a:rPr>
              <a:t> = </a:t>
            </a:r>
            <a:r>
              <a:rPr lang="en-US" altLang="zh-CN" sz="2400" dirty="0" err="1">
                <a:latin typeface="微软雅黑" panose="020B0503020204020204" pitchFamily="34" charset="-122"/>
                <a:ea typeface="微软雅黑" panose="020B0503020204020204" pitchFamily="34" charset="-122"/>
                <a:cs typeface="+mn-ea"/>
                <a:sym typeface="+mn-lt"/>
              </a:rPr>
              <a:t>2G</a:t>
            </a:r>
            <a:r>
              <a:rPr lang="en-US" altLang="zh-CN" sz="2400" dirty="0">
                <a:latin typeface="微软雅黑" panose="020B0503020204020204" pitchFamily="34" charset="-122"/>
                <a:ea typeface="微软雅黑" panose="020B0503020204020204" pitchFamily="34" charset="-122"/>
                <a:cs typeface="+mn-ea"/>
                <a:sym typeface="+mn-lt"/>
              </a:rPr>
              <a:t> cycles/sec</a:t>
            </a:r>
            <a:r>
              <a:rPr lang="zh-CN" altLang="en-US" sz="2400" dirty="0">
                <a:latin typeface="微软雅黑" panose="020B0503020204020204" pitchFamily="34" charset="-122"/>
                <a:ea typeface="微软雅黑" panose="020B0503020204020204" pitchFamily="34" charset="-122"/>
                <a:cs typeface="+mn-ea"/>
                <a:sym typeface="+mn-lt"/>
              </a:rPr>
              <a:t>，</a:t>
            </a:r>
            <a:r>
              <a:rPr lang="en-US" altLang="zh-CN" sz="2400" dirty="0">
                <a:latin typeface="微软雅黑" panose="020B0503020204020204" pitchFamily="34" charset="-122"/>
                <a:ea typeface="微软雅黑" panose="020B0503020204020204" pitchFamily="34" charset="-122"/>
                <a:cs typeface="+mn-ea"/>
                <a:sym typeface="+mn-lt"/>
              </a:rPr>
              <a:t>1 cycle = </a:t>
            </a:r>
            <a:r>
              <a:rPr lang="en-US" altLang="zh-CN" sz="2400" dirty="0" err="1">
                <a:latin typeface="微软雅黑" panose="020B0503020204020204" pitchFamily="34" charset="-122"/>
                <a:ea typeface="微软雅黑" panose="020B0503020204020204" pitchFamily="34" charset="-122"/>
                <a:cs typeface="+mn-ea"/>
                <a:sym typeface="+mn-lt"/>
              </a:rPr>
              <a:t>0.5ns</a:t>
            </a:r>
            <a:endParaRPr lang="en-US" altLang="zh-CN" sz="2400" dirty="0">
              <a:latin typeface="微软雅黑" panose="020B0503020204020204" pitchFamily="34" charset="-122"/>
              <a:ea typeface="微软雅黑" panose="020B0503020204020204" pitchFamily="34" charset="-122"/>
              <a:cs typeface="+mn-ea"/>
              <a:sym typeface="+mn-lt"/>
            </a:endParaRPr>
          </a:p>
          <a:p>
            <a:pPr marL="914400" lvl="1" indent="-457200" algn="just">
              <a:lnSpc>
                <a:spcPts val="4200"/>
              </a:lnSpc>
              <a:spcBef>
                <a:spcPts val="600"/>
              </a:spcBef>
              <a:spcAft>
                <a:spcPts val="600"/>
              </a:spcAft>
              <a:buClr>
                <a:srgbClr val="FF0066"/>
              </a:buCl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cs typeface="+mn-ea"/>
                <a:sym typeface="+mn-lt"/>
              </a:rPr>
              <a:t>Clock cycle time</a:t>
            </a:r>
            <a:r>
              <a:rPr lang="zh-CN" altLang="en-US" sz="2400" dirty="0">
                <a:latin typeface="微软雅黑" panose="020B0503020204020204" pitchFamily="34" charset="-122"/>
                <a:ea typeface="微软雅黑" panose="020B0503020204020204" pitchFamily="34" charset="-122"/>
                <a:cs typeface="+mn-ea"/>
                <a:sym typeface="+mn-lt"/>
              </a:rPr>
              <a:t>（时钟周期）</a:t>
            </a:r>
            <a:r>
              <a:rPr lang="en-US" altLang="zh-CN" sz="2400" dirty="0">
                <a:latin typeface="微软雅黑" panose="020B0503020204020204" pitchFamily="34" charset="-122"/>
                <a:ea typeface="微软雅黑" panose="020B0503020204020204" pitchFamily="34" charset="-122"/>
                <a:cs typeface="+mn-ea"/>
                <a:sym typeface="+mn-lt"/>
              </a:rPr>
              <a:t> = 1/</a:t>
            </a:r>
            <a:r>
              <a:rPr lang="zh-CN" altLang="en-US" sz="2400" dirty="0">
                <a:latin typeface="微软雅黑" panose="020B0503020204020204" pitchFamily="34" charset="-122"/>
                <a:ea typeface="微软雅黑" panose="020B0503020204020204" pitchFamily="34" charset="-122"/>
                <a:cs typeface="+mn-ea"/>
                <a:sym typeface="+mn-lt"/>
              </a:rPr>
              <a:t> </a:t>
            </a:r>
            <a:r>
              <a:rPr lang="en-US" altLang="zh-CN" sz="2400" dirty="0">
                <a:latin typeface="微软雅黑" panose="020B0503020204020204" pitchFamily="34" charset="-122"/>
                <a:ea typeface="微软雅黑" panose="020B0503020204020204" pitchFamily="34" charset="-122"/>
                <a:cs typeface="+mn-ea"/>
                <a:sym typeface="+mn-lt"/>
              </a:rPr>
              <a:t>clock</a:t>
            </a:r>
            <a:r>
              <a:rPr lang="zh-CN" altLang="en-US" sz="2400" dirty="0">
                <a:latin typeface="微软雅黑" panose="020B0503020204020204" pitchFamily="34" charset="-122"/>
                <a:ea typeface="微软雅黑" panose="020B0503020204020204" pitchFamily="34" charset="-122"/>
                <a:cs typeface="+mn-ea"/>
                <a:sym typeface="+mn-lt"/>
              </a:rPr>
              <a:t> </a:t>
            </a:r>
            <a:r>
              <a:rPr lang="en-US" altLang="zh-CN" sz="2400" dirty="0">
                <a:latin typeface="微软雅黑" panose="020B0503020204020204" pitchFamily="34" charset="-122"/>
                <a:ea typeface="微软雅黑" panose="020B0503020204020204" pitchFamily="34" charset="-122"/>
                <a:cs typeface="+mn-ea"/>
                <a:sym typeface="+mn-lt"/>
              </a:rPr>
              <a:t>rate</a:t>
            </a:r>
            <a:r>
              <a:rPr lang="zh-CN" altLang="en-US" sz="2400" dirty="0">
                <a:latin typeface="微软雅黑" panose="020B0503020204020204" pitchFamily="34" charset="-122"/>
                <a:ea typeface="微软雅黑" panose="020B0503020204020204" pitchFamily="34" charset="-122"/>
                <a:cs typeface="+mn-ea"/>
                <a:sym typeface="+mn-lt"/>
              </a:rPr>
              <a:t>（时钟频率）</a:t>
            </a:r>
            <a:endParaRPr lang="en-US" altLang="zh-CN" sz="2800" dirty="0">
              <a:latin typeface="微软雅黑" panose="020B0503020204020204" pitchFamily="34" charset="-122"/>
              <a:ea typeface="微软雅黑" panose="020B0503020204020204" pitchFamily="34" charset="-122"/>
              <a:cs typeface="+mn-ea"/>
              <a:sym typeface="+mn-lt"/>
            </a:endParaRPr>
          </a:p>
          <a:p>
            <a:pPr marL="342900" indent="-342900" algn="just">
              <a:lnSpc>
                <a:spcPts val="4200"/>
              </a:lnSpc>
              <a:spcBef>
                <a:spcPts val="600"/>
              </a:spcBef>
              <a:spcAft>
                <a:spcPts val="600"/>
              </a:spcAft>
              <a:buClr>
                <a:srgbClr val="FF0066"/>
              </a:buClr>
              <a:buFont typeface="Wingdings" panose="05000000000000000000" pitchFamily="2" charset="2"/>
              <a:buChar char="p"/>
            </a:pP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如何计算</a:t>
            </a:r>
            <a:r>
              <a:rPr lang="en-US" altLang="zh-CN" sz="2800" dirty="0">
                <a:solidFill>
                  <a:srgbClr val="0066FF"/>
                </a:solidFill>
                <a:latin typeface="微软雅黑" panose="020B0503020204020204" pitchFamily="34" charset="-122"/>
                <a:ea typeface="微软雅黑" panose="020B0503020204020204" pitchFamily="34" charset="-122"/>
                <a:cs typeface="+mn-ea"/>
                <a:sym typeface="+mn-lt"/>
              </a:rPr>
              <a:t>CPU</a:t>
            </a:r>
            <a:r>
              <a:rPr lang="zh-CN" altLang="en-US" sz="2800" dirty="0">
                <a:solidFill>
                  <a:srgbClr val="0066FF"/>
                </a:solidFill>
                <a:latin typeface="微软雅黑" panose="020B0503020204020204" pitchFamily="34" charset="-122"/>
                <a:ea typeface="微软雅黑" panose="020B0503020204020204" pitchFamily="34" charset="-122"/>
                <a:cs typeface="+mn-ea"/>
                <a:sym typeface="+mn-lt"/>
              </a:rPr>
              <a:t>时间？</a:t>
            </a:r>
          </a:p>
        </p:txBody>
      </p:sp>
    </p:spTree>
    <p:extLst>
      <p:ext uri="{BB962C8B-B14F-4D97-AF65-F5344CB8AC3E}">
        <p14:creationId xmlns:p14="http://schemas.microsoft.com/office/powerpoint/2010/main" val="181661005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100000">
              <a:schemeClr val="tx1"/>
            </a:gs>
            <a:gs pos="57000">
              <a:srgbClr val="000000">
                <a:alpha val="92000"/>
              </a:srgbClr>
            </a:gs>
            <a:gs pos="0">
              <a:schemeClr val="tx1">
                <a:alpha val="23000"/>
              </a:schemeClr>
            </a:gs>
          </a:gsLst>
          <a:lin ang="0" scaled="1"/>
        </a:gra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提纲页">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tju">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tju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tju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tju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tju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tju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tju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tju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tju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tju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tju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tju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tju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29205</TotalTime>
  <Words>2793</Words>
  <Application>Microsoft Office PowerPoint</Application>
  <PresentationFormat>宽屏</PresentationFormat>
  <Paragraphs>489</Paragraphs>
  <Slides>55</Slides>
  <Notes>55</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2</vt:i4>
      </vt:variant>
      <vt:variant>
        <vt:lpstr>幻灯片标题</vt:lpstr>
      </vt:variant>
      <vt:variant>
        <vt:i4>55</vt:i4>
      </vt:variant>
    </vt:vector>
  </HeadingPairs>
  <TitlesOfParts>
    <vt:vector size="70" baseType="lpstr">
      <vt:lpstr>HiddenHorzOCR</vt:lpstr>
      <vt:lpstr>Monotype Sorts</vt:lpstr>
      <vt:lpstr>等线</vt:lpstr>
      <vt:lpstr>等线 Light</vt:lpstr>
      <vt:lpstr>微软雅黑</vt:lpstr>
      <vt:lpstr>Arial</vt:lpstr>
      <vt:lpstr>Book Antiqua</vt:lpstr>
      <vt:lpstr>Helvetica</vt:lpstr>
      <vt:lpstr>Tahoma</vt:lpstr>
      <vt:lpstr>Times New Roman</vt:lpstr>
      <vt:lpstr>Wingdings</vt:lpstr>
      <vt:lpstr>Office 主题​​</vt:lpstr>
      <vt:lpstr>提纲页</vt:lpstr>
      <vt:lpstr>Chart</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陈冠宏</dc:creator>
  <cp:lastModifiedBy>WJZ</cp:lastModifiedBy>
  <cp:revision>2737</cp:revision>
  <dcterms:created xsi:type="dcterms:W3CDTF">2016-08-12T08:20:00Z</dcterms:created>
  <dcterms:modified xsi:type="dcterms:W3CDTF">2020-09-24T02:16:14Z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