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56"/>
  </p:notesMasterIdLst>
  <p:sldIdLst>
    <p:sldId id="257" r:id="rId3"/>
    <p:sldId id="1116" r:id="rId4"/>
    <p:sldId id="1154" r:id="rId5"/>
    <p:sldId id="1155" r:id="rId6"/>
    <p:sldId id="1156" r:id="rId7"/>
    <p:sldId id="1157" r:id="rId8"/>
    <p:sldId id="1158" r:id="rId9"/>
    <p:sldId id="1159" r:id="rId10"/>
    <p:sldId id="1160" r:id="rId11"/>
    <p:sldId id="1048" r:id="rId12"/>
    <p:sldId id="1034" r:id="rId13"/>
    <p:sldId id="1136" r:id="rId14"/>
    <p:sldId id="1137" r:id="rId15"/>
    <p:sldId id="1138" r:id="rId16"/>
    <p:sldId id="1139" r:id="rId17"/>
    <p:sldId id="1140" r:id="rId18"/>
    <p:sldId id="1141" r:id="rId19"/>
    <p:sldId id="1142" r:id="rId20"/>
    <p:sldId id="1143" r:id="rId21"/>
    <p:sldId id="1144" r:id="rId22"/>
    <p:sldId id="1145" r:id="rId23"/>
    <p:sldId id="1146" r:id="rId24"/>
    <p:sldId id="1147" r:id="rId25"/>
    <p:sldId id="1148" r:id="rId26"/>
    <p:sldId id="1149" r:id="rId27"/>
    <p:sldId id="1150" r:id="rId28"/>
    <p:sldId id="1151" r:id="rId29"/>
    <p:sldId id="1152" r:id="rId30"/>
    <p:sldId id="1153" r:id="rId31"/>
    <p:sldId id="1162" r:id="rId32"/>
    <p:sldId id="1165" r:id="rId33"/>
    <p:sldId id="1166" r:id="rId34"/>
    <p:sldId id="1167" r:id="rId35"/>
    <p:sldId id="1171" r:id="rId36"/>
    <p:sldId id="1172" r:id="rId37"/>
    <p:sldId id="1173" r:id="rId38"/>
    <p:sldId id="1174" r:id="rId39"/>
    <p:sldId id="1175" r:id="rId40"/>
    <p:sldId id="1176" r:id="rId41"/>
    <p:sldId id="1177" r:id="rId42"/>
    <p:sldId id="1178" r:id="rId43"/>
    <p:sldId id="1164" r:id="rId44"/>
    <p:sldId id="1179" r:id="rId45"/>
    <p:sldId id="1180" r:id="rId46"/>
    <p:sldId id="1181" r:id="rId47"/>
    <p:sldId id="1190" r:id="rId48"/>
    <p:sldId id="1182" r:id="rId49"/>
    <p:sldId id="1183" r:id="rId50"/>
    <p:sldId id="1185" r:id="rId51"/>
    <p:sldId id="1186" r:id="rId52"/>
    <p:sldId id="1189" r:id="rId53"/>
    <p:sldId id="1188" r:id="rId54"/>
    <p:sldId id="119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orient="horz" pos="1822">
          <p15:clr>
            <a:srgbClr val="A4A3A4"/>
          </p15:clr>
        </p15:guide>
        <p15:guide id="3" orient="horz" pos="2340">
          <p15:clr>
            <a:srgbClr val="A4A3A4"/>
          </p15:clr>
        </p15:guide>
        <p15:guide id="4" pos="3804">
          <p15:clr>
            <a:srgbClr val="A4A3A4"/>
          </p15:clr>
        </p15:guide>
        <p15:guide id="5" pos="746">
          <p15:clr>
            <a:srgbClr val="A4A3A4"/>
          </p15:clr>
        </p15:guide>
        <p15:guide id="6" pos="6994">
          <p15:clr>
            <a:srgbClr val="A4A3A4"/>
          </p15:clr>
        </p15:guide>
        <p15:guide id="7" pos="878">
          <p15:clr>
            <a:srgbClr val="A4A3A4"/>
          </p15:clr>
        </p15:guide>
        <p15:guide id="8" pos="747">
          <p15:clr>
            <a:srgbClr val="A4A3A4"/>
          </p15:clr>
        </p15:guide>
        <p15:guide id="9" pos="6995">
          <p15:clr>
            <a:srgbClr val="A4A3A4"/>
          </p15:clr>
        </p15:guide>
        <p15:guide id="10" pos="8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启成" initials="张启成" lastIdx="1" clrIdx="0"/>
  <p:cmAuthor id="2" name="WJZ" initials="W" lastIdx="1" clrIdx="1">
    <p:extLst>
      <p:ext uri="{19B8F6BF-5375-455C-9EA6-DF929625EA0E}">
        <p15:presenceInfo xmlns:p15="http://schemas.microsoft.com/office/powerpoint/2012/main" userId="WJ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66"/>
    <a:srgbClr val="FFFF00"/>
    <a:srgbClr val="ED7D31"/>
    <a:srgbClr val="2E75B6"/>
    <a:srgbClr val="FF9900"/>
    <a:srgbClr val="0070C0"/>
    <a:srgbClr val="FF3200"/>
    <a:srgbClr val="0099CC"/>
    <a:srgbClr val="00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5" autoAdjust="0"/>
    <p:restoredTop sz="81477" autoAdjust="0"/>
  </p:normalViewPr>
  <p:slideViewPr>
    <p:cSldViewPr snapToGrid="0" showGuides="1">
      <p:cViewPr varScale="1">
        <p:scale>
          <a:sx n="132" d="100"/>
          <a:sy n="132" d="100"/>
        </p:scale>
        <p:origin x="108" y="138"/>
      </p:cViewPr>
      <p:guideLst>
        <p:guide orient="horz" pos="2110"/>
        <p:guide orient="horz" pos="1822"/>
        <p:guide orient="horz" pos="2340"/>
        <p:guide pos="3804"/>
        <p:guide pos="746"/>
        <p:guide pos="6994"/>
        <p:guide pos="878"/>
        <p:guide pos="747"/>
        <p:guide pos="6995"/>
        <p:guide pos="879"/>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3321-9625-48D7-A91D-CD4FF8EA26CB}" type="datetimeFigureOut">
              <a:rPr lang="zh-CN" altLang="en-US" smtClean="0"/>
              <a:pPr/>
              <a:t>2021/10/28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C39-8C03-4A1B-8776-95A63998E423}" type="slidenum">
              <a:rPr lang="zh-CN" altLang="en-US" smtClean="0"/>
              <a:pPr/>
              <a:t>‹#›</a:t>
            </a:fld>
            <a:endParaRPr lang="zh-CN" altLang="en-US"/>
          </a:p>
        </p:txBody>
      </p:sp>
    </p:spTree>
    <p:extLst>
      <p:ext uri="{BB962C8B-B14F-4D97-AF65-F5344CB8AC3E}">
        <p14:creationId xmlns:p14="http://schemas.microsoft.com/office/powerpoint/2010/main" val="291242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a:t>
            </a:fld>
            <a:endParaRPr lang="zh-CN" altLang="en-US"/>
          </a:p>
        </p:txBody>
      </p:sp>
    </p:spTree>
    <p:extLst>
      <p:ext uri="{BB962C8B-B14F-4D97-AF65-F5344CB8AC3E}">
        <p14:creationId xmlns:p14="http://schemas.microsoft.com/office/powerpoint/2010/main" val="168971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10</a:t>
            </a:fld>
            <a:endParaRPr lang="zh-CN" altLang="en-US"/>
          </a:p>
        </p:txBody>
      </p:sp>
    </p:spTree>
    <p:extLst>
      <p:ext uri="{BB962C8B-B14F-4D97-AF65-F5344CB8AC3E}">
        <p14:creationId xmlns:p14="http://schemas.microsoft.com/office/powerpoint/2010/main" val="335257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11</a:t>
            </a:fld>
            <a:endParaRPr lang="zh-CN" altLang="en-US"/>
          </a:p>
        </p:txBody>
      </p:sp>
    </p:spTree>
    <p:extLst>
      <p:ext uri="{BB962C8B-B14F-4D97-AF65-F5344CB8AC3E}">
        <p14:creationId xmlns:p14="http://schemas.microsoft.com/office/powerpoint/2010/main" val="405481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12</a:t>
            </a:fld>
            <a:endParaRPr lang="zh-CN" altLang="en-US"/>
          </a:p>
        </p:txBody>
      </p:sp>
    </p:spTree>
    <p:extLst>
      <p:ext uri="{BB962C8B-B14F-4D97-AF65-F5344CB8AC3E}">
        <p14:creationId xmlns:p14="http://schemas.microsoft.com/office/powerpoint/2010/main" val="402799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13</a:t>
            </a:fld>
            <a:endParaRPr lang="zh-CN" altLang="en-US"/>
          </a:p>
        </p:txBody>
      </p:sp>
    </p:spTree>
    <p:extLst>
      <p:ext uri="{BB962C8B-B14F-4D97-AF65-F5344CB8AC3E}">
        <p14:creationId xmlns:p14="http://schemas.microsoft.com/office/powerpoint/2010/main" val="93444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14</a:t>
            </a:fld>
            <a:endParaRPr lang="zh-CN" altLang="en-US"/>
          </a:p>
        </p:txBody>
      </p:sp>
    </p:spTree>
    <p:extLst>
      <p:ext uri="{BB962C8B-B14F-4D97-AF65-F5344CB8AC3E}">
        <p14:creationId xmlns:p14="http://schemas.microsoft.com/office/powerpoint/2010/main" val="188096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15</a:t>
            </a:fld>
            <a:endParaRPr lang="zh-CN" altLang="en-US"/>
          </a:p>
        </p:txBody>
      </p:sp>
    </p:spTree>
    <p:extLst>
      <p:ext uri="{BB962C8B-B14F-4D97-AF65-F5344CB8AC3E}">
        <p14:creationId xmlns:p14="http://schemas.microsoft.com/office/powerpoint/2010/main" val="914191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16</a:t>
            </a:fld>
            <a:endParaRPr lang="zh-CN" altLang="en-US"/>
          </a:p>
        </p:txBody>
      </p:sp>
    </p:spTree>
    <p:extLst>
      <p:ext uri="{BB962C8B-B14F-4D97-AF65-F5344CB8AC3E}">
        <p14:creationId xmlns:p14="http://schemas.microsoft.com/office/powerpoint/2010/main" val="305517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17</a:t>
            </a:fld>
            <a:endParaRPr lang="zh-CN" altLang="en-US"/>
          </a:p>
        </p:txBody>
      </p:sp>
    </p:spTree>
    <p:extLst>
      <p:ext uri="{BB962C8B-B14F-4D97-AF65-F5344CB8AC3E}">
        <p14:creationId xmlns:p14="http://schemas.microsoft.com/office/powerpoint/2010/main" val="26871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18</a:t>
            </a:fld>
            <a:endParaRPr lang="zh-CN" altLang="en-US"/>
          </a:p>
        </p:txBody>
      </p:sp>
    </p:spTree>
    <p:extLst>
      <p:ext uri="{BB962C8B-B14F-4D97-AF65-F5344CB8AC3E}">
        <p14:creationId xmlns:p14="http://schemas.microsoft.com/office/powerpoint/2010/main" val="1481788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19</a:t>
            </a:fld>
            <a:endParaRPr lang="zh-CN" altLang="en-US"/>
          </a:p>
        </p:txBody>
      </p:sp>
    </p:spTree>
    <p:extLst>
      <p:ext uri="{BB962C8B-B14F-4D97-AF65-F5344CB8AC3E}">
        <p14:creationId xmlns:p14="http://schemas.microsoft.com/office/powerpoint/2010/main" val="4662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a:t>
            </a:fld>
            <a:endParaRPr lang="zh-CN" altLang="en-US"/>
          </a:p>
        </p:txBody>
      </p:sp>
    </p:spTree>
    <p:extLst>
      <p:ext uri="{BB962C8B-B14F-4D97-AF65-F5344CB8AC3E}">
        <p14:creationId xmlns:p14="http://schemas.microsoft.com/office/powerpoint/2010/main" val="291090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电平中断信号：中断信号设置为有效后，将一直保持在有效电平，直到中断处理程序响应中断后显示清除中断源。</a:t>
            </a:r>
            <a:endParaRPr lang="en-US" altLang="zh-CN" dirty="0"/>
          </a:p>
          <a:p>
            <a:r>
              <a:rPr lang="zh-CN" altLang="en-US" dirty="0"/>
              <a:t>边沿中断信号：边沿检测</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20</a:t>
            </a:fld>
            <a:endParaRPr lang="zh-CN" altLang="en-US"/>
          </a:p>
        </p:txBody>
      </p:sp>
    </p:spTree>
    <p:extLst>
      <p:ext uri="{BB962C8B-B14F-4D97-AF65-F5344CB8AC3E}">
        <p14:creationId xmlns:p14="http://schemas.microsoft.com/office/powerpoint/2010/main" val="675255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21</a:t>
            </a:fld>
            <a:endParaRPr lang="zh-CN" altLang="en-US"/>
          </a:p>
        </p:txBody>
      </p:sp>
    </p:spTree>
    <p:extLst>
      <p:ext uri="{BB962C8B-B14F-4D97-AF65-F5344CB8AC3E}">
        <p14:creationId xmlns:p14="http://schemas.microsoft.com/office/powerpoint/2010/main" val="9800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22</a:t>
            </a:fld>
            <a:endParaRPr lang="zh-CN" altLang="en-US"/>
          </a:p>
        </p:txBody>
      </p:sp>
    </p:spTree>
    <p:extLst>
      <p:ext uri="{BB962C8B-B14F-4D97-AF65-F5344CB8AC3E}">
        <p14:creationId xmlns:p14="http://schemas.microsoft.com/office/powerpoint/2010/main" val="15024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问题</a:t>
            </a:r>
            <a:r>
              <a:rPr lang="en-US" altLang="zh-CN" dirty="0"/>
              <a:t>2</a:t>
            </a:r>
            <a:r>
              <a:rPr lang="zh-CN" altLang="en-US" dirty="0"/>
              <a:t>：设想一个场景，如果发生系统调用异常，异常处理完成以后能直接返回最初硬件设置在</a:t>
            </a:r>
            <a:r>
              <a:rPr lang="en-US" altLang="zh-CN" dirty="0"/>
              <a:t>EPC</a:t>
            </a:r>
            <a:r>
              <a:rPr lang="zh-CN" altLang="en-US" dirty="0"/>
              <a:t>寄存器中的地址吗？</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23</a:t>
            </a:fld>
            <a:endParaRPr lang="zh-CN" altLang="en-US"/>
          </a:p>
        </p:txBody>
      </p:sp>
    </p:spTree>
    <p:extLst>
      <p:ext uri="{BB962C8B-B14F-4D97-AF65-F5344CB8AC3E}">
        <p14:creationId xmlns:p14="http://schemas.microsoft.com/office/powerpoint/2010/main" val="335035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24</a:t>
            </a:fld>
            <a:endParaRPr lang="zh-CN" altLang="en-US"/>
          </a:p>
        </p:txBody>
      </p:sp>
    </p:spTree>
    <p:extLst>
      <p:ext uri="{BB962C8B-B14F-4D97-AF65-F5344CB8AC3E}">
        <p14:creationId xmlns:p14="http://schemas.microsoft.com/office/powerpoint/2010/main" val="4158758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25</a:t>
            </a:fld>
            <a:endParaRPr lang="zh-CN" altLang="en-US"/>
          </a:p>
        </p:txBody>
      </p:sp>
    </p:spTree>
    <p:extLst>
      <p:ext uri="{BB962C8B-B14F-4D97-AF65-F5344CB8AC3E}">
        <p14:creationId xmlns:p14="http://schemas.microsoft.com/office/powerpoint/2010/main" val="3258236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26</a:t>
            </a:fld>
            <a:endParaRPr lang="zh-CN" altLang="en-US"/>
          </a:p>
        </p:txBody>
      </p:sp>
    </p:spTree>
    <p:extLst>
      <p:ext uri="{BB962C8B-B14F-4D97-AF65-F5344CB8AC3E}">
        <p14:creationId xmlns:p14="http://schemas.microsoft.com/office/powerpoint/2010/main" val="8263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27</a:t>
            </a:fld>
            <a:endParaRPr lang="zh-CN" altLang="en-US"/>
          </a:p>
        </p:txBody>
      </p:sp>
    </p:spTree>
    <p:extLst>
      <p:ext uri="{BB962C8B-B14F-4D97-AF65-F5344CB8AC3E}">
        <p14:creationId xmlns:p14="http://schemas.microsoft.com/office/powerpoint/2010/main" val="1938973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28</a:t>
            </a:fld>
            <a:endParaRPr lang="zh-CN" altLang="en-US"/>
          </a:p>
        </p:txBody>
      </p:sp>
    </p:spTree>
    <p:extLst>
      <p:ext uri="{BB962C8B-B14F-4D97-AF65-F5344CB8AC3E}">
        <p14:creationId xmlns:p14="http://schemas.microsoft.com/office/powerpoint/2010/main" val="241006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29</a:t>
            </a:fld>
            <a:endParaRPr lang="zh-CN" altLang="en-US"/>
          </a:p>
        </p:txBody>
      </p:sp>
    </p:spTree>
    <p:extLst>
      <p:ext uri="{BB962C8B-B14F-4D97-AF65-F5344CB8AC3E}">
        <p14:creationId xmlns:p14="http://schemas.microsoft.com/office/powerpoint/2010/main" val="94459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a:t>
            </a:fld>
            <a:endParaRPr lang="zh-CN" altLang="en-US"/>
          </a:p>
        </p:txBody>
      </p:sp>
    </p:spTree>
    <p:extLst>
      <p:ext uri="{BB962C8B-B14F-4D97-AF65-F5344CB8AC3E}">
        <p14:creationId xmlns:p14="http://schemas.microsoft.com/office/powerpoint/2010/main" val="4287175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30</a:t>
            </a:fld>
            <a:endParaRPr lang="zh-CN" altLang="en-US"/>
          </a:p>
        </p:txBody>
      </p:sp>
    </p:spTree>
    <p:extLst>
      <p:ext uri="{BB962C8B-B14F-4D97-AF65-F5344CB8AC3E}">
        <p14:creationId xmlns:p14="http://schemas.microsoft.com/office/powerpoint/2010/main" val="2557290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31</a:t>
            </a:fld>
            <a:endParaRPr lang="zh-CN" altLang="en-US"/>
          </a:p>
        </p:txBody>
      </p:sp>
    </p:spTree>
    <p:extLst>
      <p:ext uri="{BB962C8B-B14F-4D97-AF65-F5344CB8AC3E}">
        <p14:creationId xmlns:p14="http://schemas.microsoft.com/office/powerpoint/2010/main" val="191579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32</a:t>
            </a:fld>
            <a:endParaRPr lang="zh-CN" altLang="en-US"/>
          </a:p>
        </p:txBody>
      </p:sp>
    </p:spTree>
    <p:extLst>
      <p:ext uri="{BB962C8B-B14F-4D97-AF65-F5344CB8AC3E}">
        <p14:creationId xmlns:p14="http://schemas.microsoft.com/office/powerpoint/2010/main" val="330753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为了实现精确异常，必须满足一个约定，即</a:t>
            </a:r>
            <a:r>
              <a:rPr lang="zh-CN" altLang="en-US" sz="1800" b="1" dirty="0">
                <a:effectLst/>
                <a:ea typeface="等线" panose="02010600030101010101" pitchFamily="2" charset="-122"/>
                <a:cs typeface="Times New Roman" panose="02020603050405020304" pitchFamily="18" charset="0"/>
              </a:rPr>
              <a:t>按指令执行顺序处理异常</a:t>
            </a:r>
            <a:endParaRPr lang="en-US" altLang="zh-CN" sz="1800" b="1" dirty="0">
              <a:effectLst/>
              <a:ea typeface="等线" panose="02010600030101010101" pitchFamily="2" charset="-122"/>
              <a:cs typeface="Times New Roman" panose="02020603050405020304" pitchFamily="18" charset="0"/>
            </a:endParaRPr>
          </a:p>
          <a:p>
            <a:endParaRPr lang="en-US" altLang="zh-CN" sz="1800" b="1"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为了处理这个问题，在发现异常后必须确认该指令之前的所有指令都没有产生异常时，才能对该异常进行处理</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因此，先发生的异常并不马上处理，而是将其进行标识并沿着流水线继续向后传递到某一阶段（大多数处理器会在某个流水段对异常进行统一处理）。如果在传递的过程中，又发现了该指令之前的指令产生了异常，则忽略该指令的异常。因为该指令之前的指令产生的异常将导致自己及其后的指令都被取消，那么就根本不需要再关心之后指令产生的异常了。</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33</a:t>
            </a:fld>
            <a:endParaRPr lang="zh-CN" altLang="en-US"/>
          </a:p>
        </p:txBody>
      </p:sp>
    </p:spTree>
    <p:extLst>
      <p:ext uri="{BB962C8B-B14F-4D97-AF65-F5344CB8AC3E}">
        <p14:creationId xmlns:p14="http://schemas.microsoft.com/office/powerpoint/2010/main" val="4251288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34</a:t>
            </a:fld>
            <a:endParaRPr lang="zh-CN" altLang="en-US"/>
          </a:p>
        </p:txBody>
      </p:sp>
    </p:spTree>
    <p:extLst>
      <p:ext uri="{BB962C8B-B14F-4D97-AF65-F5344CB8AC3E}">
        <p14:creationId xmlns:p14="http://schemas.microsoft.com/office/powerpoint/2010/main" val="592388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35</a:t>
            </a:fld>
            <a:endParaRPr lang="zh-CN" altLang="en-US"/>
          </a:p>
        </p:txBody>
      </p:sp>
    </p:spTree>
    <p:extLst>
      <p:ext uri="{BB962C8B-B14F-4D97-AF65-F5344CB8AC3E}">
        <p14:creationId xmlns:p14="http://schemas.microsoft.com/office/powerpoint/2010/main" val="2513300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36</a:t>
            </a:fld>
            <a:endParaRPr lang="zh-CN" altLang="en-US"/>
          </a:p>
        </p:txBody>
      </p:sp>
    </p:spTree>
    <p:extLst>
      <p:ext uri="{BB962C8B-B14F-4D97-AF65-F5344CB8AC3E}">
        <p14:creationId xmlns:p14="http://schemas.microsoft.com/office/powerpoint/2010/main" val="2770968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37</a:t>
            </a:fld>
            <a:endParaRPr lang="zh-CN" altLang="en-US"/>
          </a:p>
        </p:txBody>
      </p:sp>
    </p:spTree>
    <p:extLst>
      <p:ext uri="{BB962C8B-B14F-4D97-AF65-F5344CB8AC3E}">
        <p14:creationId xmlns:p14="http://schemas.microsoft.com/office/powerpoint/2010/main" val="454371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38</a:t>
            </a:fld>
            <a:endParaRPr lang="zh-CN" altLang="en-US"/>
          </a:p>
        </p:txBody>
      </p:sp>
    </p:spTree>
    <p:extLst>
      <p:ext uri="{BB962C8B-B14F-4D97-AF65-F5344CB8AC3E}">
        <p14:creationId xmlns:p14="http://schemas.microsoft.com/office/powerpoint/2010/main" val="1235762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a:effectLst/>
                <a:ea typeface="等线" panose="02010600030101010101" pitchFamily="2" charset="-122"/>
                <a:cs typeface="Times New Roman" panose="02020603050405020304" pitchFamily="18" charset="0"/>
              </a:rPr>
              <a:t>1. </a:t>
            </a:r>
            <a:r>
              <a:rPr lang="zh-CN" altLang="zh-CN" sz="1200" dirty="0">
                <a:effectLst/>
                <a:ea typeface="等线" panose="02010600030101010101" pitchFamily="2" charset="-122"/>
                <a:cs typeface="Times New Roman" panose="02020603050405020304" pitchFamily="18" charset="0"/>
              </a:rPr>
              <a:t>该指令需要将</a:t>
            </a:r>
            <a:r>
              <a:rPr lang="en-US" altLang="zh-CN" sz="1200" dirty="0" err="1">
                <a:effectLst/>
                <a:ea typeface="等线" panose="02010600030101010101" pitchFamily="2" charset="-122"/>
                <a:cs typeface="Times New Roman" panose="02020603050405020304" pitchFamily="18" charset="0"/>
              </a:rPr>
              <a:t>CP0</a:t>
            </a:r>
            <a:r>
              <a:rPr lang="zh-CN" altLang="zh-CN" sz="1200" dirty="0">
                <a:effectLst/>
                <a:ea typeface="等线" panose="02010600030101010101" pitchFamily="2" charset="-122"/>
                <a:cs typeface="Times New Roman" panose="02020603050405020304" pitchFamily="18" charset="0"/>
              </a:rPr>
              <a:t>中</a:t>
            </a:r>
            <a:r>
              <a:rPr lang="en-US" altLang="zh-CN" sz="1200" dirty="0">
                <a:effectLst/>
                <a:ea typeface="等线" panose="02010600030101010101" pitchFamily="2" charset="-122"/>
                <a:cs typeface="Times New Roman" panose="02020603050405020304" pitchFamily="18" charset="0"/>
              </a:rPr>
              <a:t>Status</a:t>
            </a:r>
            <a:r>
              <a:rPr lang="zh-CN" altLang="zh-CN" sz="1200" dirty="0">
                <a:effectLst/>
                <a:ea typeface="等线" panose="02010600030101010101" pitchFamily="2" charset="-122"/>
                <a:cs typeface="Times New Roman" panose="02020603050405020304" pitchFamily="18" charset="0"/>
              </a:rPr>
              <a:t>寄存器的</a:t>
            </a:r>
            <a:r>
              <a:rPr lang="en-US" altLang="zh-CN" sz="1200" dirty="0" err="1">
                <a:effectLst/>
                <a:ea typeface="等线" panose="02010600030101010101" pitchFamily="2" charset="-122"/>
                <a:cs typeface="Times New Roman" panose="02020603050405020304" pitchFamily="18" charset="0"/>
              </a:rPr>
              <a:t>EXL</a:t>
            </a:r>
            <a:r>
              <a:rPr lang="zh-CN" altLang="zh-CN" sz="1200" dirty="0">
                <a:effectLst/>
                <a:ea typeface="等线" panose="02010600030101010101" pitchFamily="2" charset="-122"/>
                <a:cs typeface="Times New Roman" panose="02020603050405020304" pitchFamily="18" charset="0"/>
              </a:rPr>
              <a:t>位清“</a:t>
            </a:r>
            <a:r>
              <a:rPr lang="en-US" altLang="zh-CN" sz="1200" dirty="0">
                <a:effectLst/>
                <a:ea typeface="等线" panose="02010600030101010101" pitchFamily="2" charset="-122"/>
                <a:cs typeface="Times New Roman" panose="02020603050405020304" pitchFamily="18" charset="0"/>
              </a:rPr>
              <a:t>0</a:t>
            </a:r>
            <a:r>
              <a:rPr lang="zh-CN" altLang="zh-CN" sz="1200" dirty="0">
                <a:effectLst/>
                <a:ea typeface="等线" panose="02010600030101010101" pitchFamily="2" charset="-122"/>
                <a:cs typeface="Times New Roman" panose="02020603050405020304" pitchFamily="18" charset="0"/>
              </a:rPr>
              <a:t>”，从而退出异常处理，使能中断</a:t>
            </a:r>
            <a:endParaRPr lang="en-US" altLang="zh-CN" sz="1200" dirty="0">
              <a:effectLst/>
              <a:ea typeface="等线" panose="02010600030101010101" pitchFamily="2" charset="-122"/>
              <a:cs typeface="Times New Roman" panose="02020603050405020304" pitchFamily="18" charset="0"/>
            </a:endParaRPr>
          </a:p>
          <a:p>
            <a:r>
              <a:rPr lang="en-US" altLang="zh-CN" sz="1200" dirty="0">
                <a:effectLst/>
                <a:ea typeface="等线" panose="02010600030101010101" pitchFamily="2" charset="-122"/>
                <a:cs typeface="Times New Roman" panose="02020603050405020304" pitchFamily="18" charset="0"/>
              </a:rPr>
              <a:t>2. </a:t>
            </a:r>
            <a:r>
              <a:rPr lang="zh-CN" altLang="zh-CN" sz="1200" dirty="0">
                <a:effectLst/>
                <a:ea typeface="等线" panose="02010600030101010101" pitchFamily="2" charset="-122"/>
                <a:cs typeface="Times New Roman" panose="02020603050405020304" pitchFamily="18" charset="0"/>
              </a:rPr>
              <a:t>同时，清除流水线上除写回阶段外的全部信息，以避免异常处理程序破坏原程序的运行状态；</a:t>
            </a:r>
            <a:endParaRPr lang="en-US" altLang="zh-CN" sz="1200" dirty="0">
              <a:effectLst/>
              <a:ea typeface="等线" panose="02010600030101010101" pitchFamily="2" charset="-122"/>
              <a:cs typeface="Times New Roman" panose="02020603050405020304" pitchFamily="18" charset="0"/>
            </a:endParaRPr>
          </a:p>
          <a:p>
            <a:r>
              <a:rPr lang="en-US" altLang="zh-CN" sz="1200" dirty="0">
                <a:effectLst/>
                <a:ea typeface="等线" panose="02010600030101010101" pitchFamily="2" charset="-122"/>
                <a:cs typeface="Times New Roman" panose="02020603050405020304" pitchFamily="18" charset="0"/>
              </a:rPr>
              <a:t>3. </a:t>
            </a:r>
            <a:r>
              <a:rPr lang="zh-CN" altLang="zh-CN" sz="1200" dirty="0">
                <a:effectLst/>
                <a:ea typeface="等线" panose="02010600030101010101" pitchFamily="2" charset="-122"/>
                <a:cs typeface="Times New Roman" panose="02020603050405020304" pitchFamily="18" charset="0"/>
              </a:rPr>
              <a:t>再将</a:t>
            </a:r>
            <a:r>
              <a:rPr lang="en-US" altLang="zh-CN" sz="1200" dirty="0">
                <a:effectLst/>
                <a:ea typeface="等线" panose="02010600030101010101" pitchFamily="2" charset="-122"/>
                <a:cs typeface="Times New Roman" panose="02020603050405020304" pitchFamily="18" charset="0"/>
              </a:rPr>
              <a:t>EPC</a:t>
            </a:r>
            <a:r>
              <a:rPr lang="zh-CN" altLang="zh-CN" sz="1200" dirty="0">
                <a:effectLst/>
                <a:ea typeface="等线" panose="02010600030101010101" pitchFamily="2" charset="-122"/>
                <a:cs typeface="Times New Roman" panose="02020603050405020304" pitchFamily="18" charset="0"/>
              </a:rPr>
              <a:t>寄存器保存的地址恢复到</a:t>
            </a:r>
            <a:r>
              <a:rPr lang="en-US" altLang="zh-CN" sz="1200" dirty="0">
                <a:effectLst/>
                <a:ea typeface="等线" panose="02010600030101010101" pitchFamily="2" charset="-122"/>
                <a:cs typeface="Times New Roman" panose="02020603050405020304" pitchFamily="18" charset="0"/>
              </a:rPr>
              <a:t>PC</a:t>
            </a:r>
            <a:r>
              <a:rPr lang="zh-CN" altLang="zh-CN" sz="1200" dirty="0">
                <a:effectLst/>
                <a:ea typeface="等线" panose="02010600030101010101" pitchFamily="2" charset="-122"/>
                <a:cs typeface="Times New Roman" panose="02020603050405020304" pitchFamily="18" charset="0"/>
              </a:rPr>
              <a:t>中，从而返回到异常发生处继续处理。</a:t>
            </a:r>
            <a:endParaRPr lang="en-US" altLang="zh-CN" sz="1200" dirty="0">
              <a:effectLst/>
              <a:ea typeface="等线" panose="02010600030101010101" pitchFamily="2" charset="-122"/>
              <a:cs typeface="Times New Roman" panose="02020603050405020304" pitchFamily="18" charset="0"/>
            </a:endParaRPr>
          </a:p>
          <a:p>
            <a:endParaRPr lang="en-US" altLang="zh-CN" sz="1200" dirty="0">
              <a:effectLst/>
              <a:ea typeface="等线" panose="02010600030101010101" pitchFamily="2" charset="-122"/>
              <a:cs typeface="Times New Roman" panose="02020603050405020304" pitchFamily="18" charset="0"/>
            </a:endParaRPr>
          </a:p>
          <a:p>
            <a:r>
              <a:rPr lang="zh-CN" altLang="zh-CN" sz="1200" dirty="0">
                <a:effectLst/>
                <a:ea typeface="等线" panose="02010600030101010101" pitchFamily="2" charset="-122"/>
                <a:cs typeface="Times New Roman" panose="02020603050405020304" pitchFamily="18" charset="0"/>
              </a:rPr>
              <a:t>虽然</a:t>
            </a:r>
            <a:r>
              <a:rPr lang="en-US" altLang="zh-CN" sz="1200" dirty="0">
                <a:effectLst/>
                <a:ea typeface="等线" panose="02010600030101010101" pitchFamily="2" charset="-122"/>
                <a:cs typeface="Times New Roman" panose="02020603050405020304" pitchFamily="18" charset="0"/>
              </a:rPr>
              <a:t>EPC</a:t>
            </a:r>
            <a:r>
              <a:rPr lang="zh-CN" altLang="zh-CN" sz="1200" dirty="0">
                <a:effectLst/>
                <a:ea typeface="等线" panose="02010600030101010101" pitchFamily="2" charset="-122"/>
                <a:cs typeface="Times New Roman" panose="02020603050405020304" pitchFamily="18" charset="0"/>
              </a:rPr>
              <a:t>指令不会引发异常，但其执行过程和异常的处理过程十分相似：也需要清除流水线，转移到新的目标地址（目标地址为异常返回地址，即</a:t>
            </a:r>
            <a:r>
              <a:rPr lang="en-US" altLang="zh-CN" sz="1200" dirty="0">
                <a:effectLst/>
                <a:ea typeface="等线" panose="02010600030101010101" pitchFamily="2" charset="-122"/>
                <a:cs typeface="Times New Roman" panose="02020603050405020304" pitchFamily="18" charset="0"/>
              </a:rPr>
              <a:t>EPC</a:t>
            </a:r>
            <a:r>
              <a:rPr lang="zh-CN" altLang="zh-CN" sz="1200" dirty="0">
                <a:effectLst/>
                <a:ea typeface="等线" panose="02010600030101010101" pitchFamily="2" charset="-122"/>
                <a:cs typeface="Times New Roman" panose="02020603050405020304" pitchFamily="18" charset="0"/>
              </a:rPr>
              <a:t>寄存器中的值）。</a:t>
            </a:r>
            <a:r>
              <a:rPr lang="zh-CN" altLang="zh-CN" sz="1200" b="1" dirty="0">
                <a:effectLst/>
                <a:ea typeface="等线" panose="02010600030101010101" pitchFamily="2" charset="-122"/>
                <a:cs typeface="Times New Roman" panose="02020603050405020304" pitchFamily="18" charset="0"/>
              </a:rPr>
              <a:t>因此在</a:t>
            </a:r>
            <a:r>
              <a:rPr lang="en-US" altLang="zh-CN" sz="1200" b="1" dirty="0" err="1">
                <a:effectLst/>
                <a:ea typeface="等线" panose="02010600030101010101" pitchFamily="2" charset="-122"/>
                <a:cs typeface="Times New Roman" panose="02020603050405020304" pitchFamily="18" charset="0"/>
              </a:rPr>
              <a:t>MiniMIPS32</a:t>
            </a:r>
            <a:r>
              <a:rPr lang="zh-CN" altLang="zh-CN" sz="1200" b="1" dirty="0">
                <a:effectLst/>
                <a:ea typeface="等线" panose="02010600030101010101" pitchFamily="2" charset="-122"/>
                <a:cs typeface="Times New Roman" panose="02020603050405020304" pitchFamily="18" charset="0"/>
              </a:rPr>
              <a:t>处理器中，也将</a:t>
            </a:r>
            <a:r>
              <a:rPr lang="en-US" altLang="zh-CN" sz="1200" b="1" dirty="0">
                <a:effectLst/>
                <a:ea typeface="等线" panose="02010600030101010101" pitchFamily="2" charset="-122"/>
                <a:cs typeface="Times New Roman" panose="02020603050405020304" pitchFamily="18" charset="0"/>
              </a:rPr>
              <a:t>EPC</a:t>
            </a:r>
            <a:r>
              <a:rPr lang="zh-CN" altLang="zh-CN" sz="1200" b="1" dirty="0">
                <a:effectLst/>
                <a:ea typeface="等线" panose="02010600030101010101" pitchFamily="2" charset="-122"/>
                <a:cs typeface="Times New Roman" panose="02020603050405020304" pitchFamily="18" charset="0"/>
              </a:rPr>
              <a:t>指令其作为一种异常进行处理，并在译码阶段进行异常标识</a:t>
            </a:r>
            <a:r>
              <a:rPr lang="zh-CN" altLang="zh-CN" sz="1200" dirty="0">
                <a:effectLst/>
                <a:ea typeface="等线" panose="02010600030101010101" pitchFamily="2" charset="-122"/>
                <a:cs typeface="Times New Roman" panose="02020603050405020304" pitchFamily="18" charset="0"/>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39</a:t>
            </a:fld>
            <a:endParaRPr lang="zh-CN" altLang="en-US"/>
          </a:p>
        </p:txBody>
      </p:sp>
    </p:spTree>
    <p:extLst>
      <p:ext uri="{BB962C8B-B14F-4D97-AF65-F5344CB8AC3E}">
        <p14:creationId xmlns:p14="http://schemas.microsoft.com/office/powerpoint/2010/main" val="818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a:t>
            </a:fld>
            <a:endParaRPr lang="zh-CN" altLang="en-US"/>
          </a:p>
        </p:txBody>
      </p:sp>
    </p:spTree>
    <p:extLst>
      <p:ext uri="{BB962C8B-B14F-4D97-AF65-F5344CB8AC3E}">
        <p14:creationId xmlns:p14="http://schemas.microsoft.com/office/powerpoint/2010/main" val="2671471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40</a:t>
            </a:fld>
            <a:endParaRPr lang="zh-CN" altLang="en-US"/>
          </a:p>
        </p:txBody>
      </p:sp>
    </p:spTree>
    <p:extLst>
      <p:ext uri="{BB962C8B-B14F-4D97-AF65-F5344CB8AC3E}">
        <p14:creationId xmlns:p14="http://schemas.microsoft.com/office/powerpoint/2010/main" val="418684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41</a:t>
            </a:fld>
            <a:endParaRPr lang="zh-CN" altLang="en-US"/>
          </a:p>
        </p:txBody>
      </p:sp>
    </p:spTree>
    <p:extLst>
      <p:ext uri="{BB962C8B-B14F-4D97-AF65-F5344CB8AC3E}">
        <p14:creationId xmlns:p14="http://schemas.microsoft.com/office/powerpoint/2010/main" val="1039547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42</a:t>
            </a:fld>
            <a:endParaRPr lang="zh-CN" altLang="en-US"/>
          </a:p>
        </p:txBody>
      </p:sp>
    </p:spTree>
    <p:extLst>
      <p:ext uri="{BB962C8B-B14F-4D97-AF65-F5344CB8AC3E}">
        <p14:creationId xmlns:p14="http://schemas.microsoft.com/office/powerpoint/2010/main" val="591348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43</a:t>
            </a:fld>
            <a:endParaRPr lang="zh-CN" altLang="en-US"/>
          </a:p>
        </p:txBody>
      </p:sp>
    </p:spTree>
    <p:extLst>
      <p:ext uri="{BB962C8B-B14F-4D97-AF65-F5344CB8AC3E}">
        <p14:creationId xmlns:p14="http://schemas.microsoft.com/office/powerpoint/2010/main" val="18967455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44</a:t>
            </a:fld>
            <a:endParaRPr lang="zh-CN" altLang="en-US"/>
          </a:p>
        </p:txBody>
      </p:sp>
    </p:spTree>
    <p:extLst>
      <p:ext uri="{BB962C8B-B14F-4D97-AF65-F5344CB8AC3E}">
        <p14:creationId xmlns:p14="http://schemas.microsoft.com/office/powerpoint/2010/main" val="2606910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45</a:t>
            </a:fld>
            <a:endParaRPr lang="zh-CN" altLang="en-US"/>
          </a:p>
        </p:txBody>
      </p:sp>
    </p:spTree>
    <p:extLst>
      <p:ext uri="{BB962C8B-B14F-4D97-AF65-F5344CB8AC3E}">
        <p14:creationId xmlns:p14="http://schemas.microsoft.com/office/powerpoint/2010/main" val="809746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46</a:t>
            </a:fld>
            <a:endParaRPr lang="zh-CN" altLang="en-US"/>
          </a:p>
        </p:txBody>
      </p:sp>
    </p:spTree>
    <p:extLst>
      <p:ext uri="{BB962C8B-B14F-4D97-AF65-F5344CB8AC3E}">
        <p14:creationId xmlns:p14="http://schemas.microsoft.com/office/powerpoint/2010/main" val="2485914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47</a:t>
            </a:fld>
            <a:endParaRPr lang="zh-CN" altLang="en-US"/>
          </a:p>
        </p:txBody>
      </p:sp>
    </p:spTree>
    <p:extLst>
      <p:ext uri="{BB962C8B-B14F-4D97-AF65-F5344CB8AC3E}">
        <p14:creationId xmlns:p14="http://schemas.microsoft.com/office/powerpoint/2010/main" val="13393836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之所以添加</a:t>
            </a:r>
            <a:r>
              <a:rPr lang="en-US" altLang="zh-CN" sz="1800" dirty="0" err="1">
                <a:effectLst/>
                <a:ea typeface="等线" panose="02010600030101010101" pitchFamily="2" charset="-122"/>
                <a:cs typeface="Times New Roman" panose="02020603050405020304" pitchFamily="18" charset="0"/>
              </a:rPr>
              <a:t>flush_im</a:t>
            </a:r>
            <a:r>
              <a:rPr lang="zh-CN" altLang="zh-CN" sz="1800" dirty="0">
                <a:effectLst/>
                <a:ea typeface="等线" panose="02010600030101010101" pitchFamily="2" charset="-122"/>
                <a:cs typeface="Times New Roman" panose="02020603050405020304" pitchFamily="18" charset="0"/>
              </a:rPr>
              <a:t>信号的原因是，由于我们采用</a:t>
            </a:r>
            <a:r>
              <a:rPr lang="en-US" altLang="zh-CN" sz="1800" dirty="0">
                <a:effectLst/>
                <a:ea typeface="等线" panose="02010600030101010101" pitchFamily="2" charset="-122"/>
                <a:cs typeface="Times New Roman" panose="02020603050405020304" pitchFamily="18" charset="0"/>
              </a:rPr>
              <a:t>FPGA</a:t>
            </a:r>
            <a:r>
              <a:rPr lang="zh-CN" altLang="zh-CN" sz="1800" dirty="0">
                <a:effectLst/>
                <a:ea typeface="等线" panose="02010600030101010101" pitchFamily="2" charset="-122"/>
                <a:cs typeface="Times New Roman" panose="02020603050405020304" pitchFamily="18" charset="0"/>
              </a:rPr>
              <a:t>内部的块存储器构建指令存储器</a:t>
            </a:r>
            <a:r>
              <a:rPr lang="en-US" altLang="zh-CN" sz="1800" dirty="0">
                <a:effectLst/>
                <a:ea typeface="等线" panose="02010600030101010101" pitchFamily="2" charset="-122"/>
                <a:cs typeface="Times New Roman" panose="02020603050405020304" pitchFamily="18" charset="0"/>
              </a:rPr>
              <a:t>IM</a:t>
            </a:r>
            <a:r>
              <a:rPr lang="zh-CN" altLang="zh-CN" sz="1800" dirty="0">
                <a:effectLst/>
                <a:ea typeface="等线" panose="02010600030101010101" pitchFamily="2" charset="-122"/>
                <a:cs typeface="Times New Roman" panose="02020603050405020304" pitchFamily="18" charset="0"/>
              </a:rPr>
              <a:t>，故当流水线发生异常，需要清空流水线时，清空信号</a:t>
            </a:r>
            <a:r>
              <a:rPr lang="en-US" altLang="zh-CN" sz="1800" dirty="0">
                <a:effectLst/>
                <a:ea typeface="等线" panose="02010600030101010101" pitchFamily="2" charset="-122"/>
                <a:cs typeface="Times New Roman" panose="02020603050405020304" pitchFamily="18" charset="0"/>
              </a:rPr>
              <a:t>flush</a:t>
            </a:r>
            <a:r>
              <a:rPr lang="zh-CN" altLang="zh-CN" sz="1800" dirty="0">
                <a:effectLst/>
                <a:ea typeface="等线" panose="02010600030101010101" pitchFamily="2" charset="-122"/>
                <a:cs typeface="Times New Roman" panose="02020603050405020304" pitchFamily="18" charset="0"/>
              </a:rPr>
              <a:t>无法送入指令存储器</a:t>
            </a:r>
            <a:r>
              <a:rPr lang="en-US" altLang="zh-CN" sz="1800" dirty="0">
                <a:effectLst/>
                <a:ea typeface="等线" panose="02010600030101010101" pitchFamily="2" charset="-122"/>
                <a:cs typeface="Times New Roman" panose="02020603050405020304" pitchFamily="18" charset="0"/>
              </a:rPr>
              <a:t>IM</a:t>
            </a:r>
            <a:r>
              <a:rPr lang="zh-CN" altLang="zh-CN" sz="1800" dirty="0">
                <a:effectLst/>
                <a:ea typeface="等线" panose="02010600030101010101" pitchFamily="2" charset="-122"/>
                <a:cs typeface="Times New Roman" panose="02020603050405020304" pitchFamily="18" charset="0"/>
              </a:rPr>
              <a:t>的内部，因为</a:t>
            </a:r>
            <a:r>
              <a:rPr lang="en-US" altLang="zh-CN" sz="1800" dirty="0">
                <a:effectLst/>
                <a:ea typeface="等线" panose="02010600030101010101" pitchFamily="2" charset="-122"/>
                <a:cs typeface="Times New Roman" panose="02020603050405020304" pitchFamily="18" charset="0"/>
              </a:rPr>
              <a:t>IM</a:t>
            </a:r>
            <a:r>
              <a:rPr lang="zh-CN" altLang="zh-CN" sz="1800" dirty="0">
                <a:effectLst/>
                <a:ea typeface="等线" panose="02010600030101010101" pitchFamily="2" charset="-122"/>
                <a:cs typeface="Times New Roman" panose="02020603050405020304" pitchFamily="18" charset="0"/>
              </a:rPr>
              <a:t>没有提供这个端口。这样，当异常发生时，仍会有除异常处理程序之外的指令进入译码阶段，不符合精确异常处理的要求。因此，我们在实现时，新添加了一个</a:t>
            </a:r>
            <a:r>
              <a:rPr lang="en-US" altLang="zh-CN" sz="1800" dirty="0" err="1">
                <a:effectLst/>
                <a:ea typeface="等线" panose="02010600030101010101" pitchFamily="2" charset="-122"/>
                <a:cs typeface="Times New Roman" panose="02020603050405020304" pitchFamily="18" charset="0"/>
              </a:rPr>
              <a:t>flush_im</a:t>
            </a:r>
            <a:r>
              <a:rPr lang="zh-CN" altLang="zh-CN" sz="1800" dirty="0">
                <a:effectLst/>
                <a:ea typeface="等线" panose="02010600030101010101" pitchFamily="2" charset="-122"/>
                <a:cs typeface="Times New Roman" panose="02020603050405020304" pitchFamily="18" charset="0"/>
              </a:rPr>
              <a:t>信号，用于将这条已取出的不属于异常处理程序的指令取消掉，保证了精确异常处理的要求。</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48</a:t>
            </a:fld>
            <a:endParaRPr lang="zh-CN" altLang="en-US"/>
          </a:p>
        </p:txBody>
      </p:sp>
    </p:spTree>
    <p:extLst>
      <p:ext uri="{BB962C8B-B14F-4D97-AF65-F5344CB8AC3E}">
        <p14:creationId xmlns:p14="http://schemas.microsoft.com/office/powerpoint/2010/main" val="2279688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49</a:t>
            </a:fld>
            <a:endParaRPr lang="zh-CN" altLang="en-US"/>
          </a:p>
        </p:txBody>
      </p:sp>
    </p:spTree>
    <p:extLst>
      <p:ext uri="{BB962C8B-B14F-4D97-AF65-F5344CB8AC3E}">
        <p14:creationId xmlns:p14="http://schemas.microsoft.com/office/powerpoint/2010/main" val="93620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a:t>
            </a:fld>
            <a:endParaRPr lang="zh-CN" altLang="en-US"/>
          </a:p>
        </p:txBody>
      </p:sp>
    </p:spTree>
    <p:extLst>
      <p:ext uri="{BB962C8B-B14F-4D97-AF65-F5344CB8AC3E}">
        <p14:creationId xmlns:p14="http://schemas.microsoft.com/office/powerpoint/2010/main" val="4274018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异常信息附着在指令上沿流水线一路携带下去，直至访存阶段才真正触发异常；</a:t>
            </a:r>
            <a:endParaRPr lang="en-US" altLang="zh-CN" dirty="0"/>
          </a:p>
          <a:p>
            <a:r>
              <a:rPr lang="zh-CN" altLang="en-US" dirty="0"/>
              <a:t>此时才会根据所携带的异常信息更新</a:t>
            </a:r>
            <a:r>
              <a:rPr lang="en-US" altLang="zh-CN" dirty="0" err="1"/>
              <a:t>CP0</a:t>
            </a:r>
            <a:r>
              <a:rPr lang="zh-CN" altLang="en-US" dirty="0"/>
              <a:t>寄存器；</a:t>
            </a:r>
            <a:endParaRPr lang="en-US" altLang="zh-CN" dirty="0"/>
          </a:p>
          <a:p>
            <a:endParaRPr lang="en-US" altLang="zh-CN" dirty="0"/>
          </a:p>
          <a:p>
            <a:r>
              <a:rPr lang="zh-CN" altLang="en-US" dirty="0"/>
              <a:t>当然报出异常的流水级不一定是访存阶段，但基本原则是该级之后的流水级不能产生新的异常</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50</a:t>
            </a:fld>
            <a:endParaRPr lang="zh-CN" altLang="en-US"/>
          </a:p>
        </p:txBody>
      </p:sp>
    </p:spTree>
    <p:extLst>
      <p:ext uri="{BB962C8B-B14F-4D97-AF65-F5344CB8AC3E}">
        <p14:creationId xmlns:p14="http://schemas.microsoft.com/office/powerpoint/2010/main" val="2837870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开中断和关中断由软件实现</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51</a:t>
            </a:fld>
            <a:endParaRPr lang="zh-CN" altLang="en-US"/>
          </a:p>
        </p:txBody>
      </p:sp>
    </p:spTree>
    <p:extLst>
      <p:ext uri="{BB962C8B-B14F-4D97-AF65-F5344CB8AC3E}">
        <p14:creationId xmlns:p14="http://schemas.microsoft.com/office/powerpoint/2010/main" val="20035954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52</a:t>
            </a:fld>
            <a:endParaRPr lang="zh-CN" altLang="en-US"/>
          </a:p>
        </p:txBody>
      </p:sp>
    </p:spTree>
    <p:extLst>
      <p:ext uri="{BB962C8B-B14F-4D97-AF65-F5344CB8AC3E}">
        <p14:creationId xmlns:p14="http://schemas.microsoft.com/office/powerpoint/2010/main" val="37525304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53</a:t>
            </a:fld>
            <a:endParaRPr lang="zh-CN" altLang="en-US"/>
          </a:p>
        </p:txBody>
      </p:sp>
    </p:spTree>
    <p:extLst>
      <p:ext uri="{BB962C8B-B14F-4D97-AF65-F5344CB8AC3E}">
        <p14:creationId xmlns:p14="http://schemas.microsoft.com/office/powerpoint/2010/main" val="237499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a:t>
            </a:fld>
            <a:endParaRPr lang="zh-CN" altLang="en-US"/>
          </a:p>
        </p:txBody>
      </p:sp>
    </p:spTree>
    <p:extLst>
      <p:ext uri="{BB962C8B-B14F-4D97-AF65-F5344CB8AC3E}">
        <p14:creationId xmlns:p14="http://schemas.microsoft.com/office/powerpoint/2010/main" val="246970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异常处理是一套软硬件协同的处理机制。顾名思义，“异常”不是常态，异常发生的频度不高，但处理流程复杂，因此希望尽可能由软件程序而不是硬件逻辑来处理复杂的异常情况。这样，既能保证硬件的设计复杂度可控，又能保证系统的运行性能没有太大的损失。</a:t>
            </a:r>
            <a:endParaRPr lang="en-US" altLang="zh-CN" dirty="0"/>
          </a:p>
          <a:p>
            <a:endParaRPr lang="en-US" altLang="zh-CN" dirty="0"/>
          </a:p>
          <a:p>
            <a:r>
              <a:rPr lang="zh-CN" altLang="en-US" dirty="0"/>
              <a:t>这个过程中，</a:t>
            </a:r>
            <a:r>
              <a:rPr lang="en-US" altLang="zh-CN" dirty="0"/>
              <a:t>CPU</a:t>
            </a:r>
            <a:r>
              <a:rPr lang="zh-CN" altLang="en-US" dirty="0"/>
              <a:t>涉及两次控制权的转换</a:t>
            </a: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a:t>
            </a:fld>
            <a:endParaRPr lang="zh-CN" altLang="en-US"/>
          </a:p>
        </p:txBody>
      </p:sp>
    </p:spTree>
    <p:extLst>
      <p:ext uri="{BB962C8B-B14F-4D97-AF65-F5344CB8AC3E}">
        <p14:creationId xmlns:p14="http://schemas.microsoft.com/office/powerpoint/2010/main" val="241930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一种称为</a:t>
            </a:r>
            <a:r>
              <a:rPr lang="zh-CN" altLang="zh-CN" sz="1800" b="1" dirty="0">
                <a:effectLst/>
                <a:ea typeface="等线" panose="02010600030101010101" pitchFamily="2" charset="-122"/>
                <a:cs typeface="Times New Roman" panose="02020603050405020304" pitchFamily="18" charset="0"/>
              </a:rPr>
              <a:t>查询方式</a:t>
            </a:r>
            <a:r>
              <a:rPr lang="zh-CN" altLang="zh-CN" sz="1800" dirty="0">
                <a:effectLst/>
                <a:ea typeface="等线" panose="02010600030101010101" pitchFamily="2" charset="-122"/>
                <a:cs typeface="Times New Roman" panose="02020603050405020304" pitchFamily="18" charset="0"/>
              </a:rPr>
              <a:t>，另一种称为</a:t>
            </a:r>
            <a:r>
              <a:rPr lang="zh-CN" altLang="zh-CN" sz="1800" b="1" dirty="0">
                <a:effectLst/>
                <a:ea typeface="等线" panose="02010600030101010101" pitchFamily="2" charset="-122"/>
                <a:cs typeface="Times New Roman" panose="02020603050405020304" pitchFamily="18" charset="0"/>
              </a:rPr>
              <a:t>向量方式</a:t>
            </a:r>
            <a:r>
              <a:rPr lang="zh-CN" altLang="zh-CN"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在查询方式中，当异常放生时，处理器跳转到一个固定的地址（异常处理程序入口地址），然后开始查询发生异常的原因，再转去执行相应的异常处理程序。引发异常的原因，通常在异常发生时，由硬件保存到一个专门的寄存器中。处理器在异常处理程序入口处，读这个寄存器就可确定异常原因。本书设计的</a:t>
            </a:r>
            <a:r>
              <a:rPr lang="en-US" altLang="zh-CN" sz="1800" dirty="0" err="1">
                <a:effectLst/>
                <a:ea typeface="等线" panose="02010600030101010101" pitchFamily="2" charset="-122"/>
                <a:cs typeface="Times New Roman" panose="02020603050405020304" pitchFamily="18" charset="0"/>
              </a:rPr>
              <a:t>MiniMIPS32</a:t>
            </a:r>
            <a:r>
              <a:rPr lang="zh-CN" altLang="zh-CN" sz="1800" dirty="0">
                <a:effectLst/>
                <a:ea typeface="等线" panose="02010600030101010101" pitchFamily="2" charset="-122"/>
                <a:cs typeface="Times New Roman" panose="02020603050405020304" pitchFamily="18" charset="0"/>
              </a:rPr>
              <a:t>处理器就是采用这种查询方式来确定异常处理程序的入口地址。</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在向量方式中，异常事件直接告知处理器引发异常的原因（即所谓的向量</a:t>
            </a:r>
            <a:r>
              <a:rPr lang="zh-CN" altLang="en-US" sz="1800" dirty="0">
                <a:effectLst/>
                <a:ea typeface="等线" panose="02010600030101010101" pitchFamily="2" charset="-122"/>
                <a:cs typeface="Times New Roman" panose="02020603050405020304" pitchFamily="18" charset="0"/>
              </a:rPr>
              <a:t>，异常向量表索引</a:t>
            </a:r>
            <a:r>
              <a:rPr lang="zh-CN" altLang="zh-CN" sz="1800" dirty="0">
                <a:effectLst/>
                <a:ea typeface="等线" panose="02010600030101010101" pitchFamily="2" charset="-122"/>
                <a:cs typeface="Times New Roman" panose="02020603050405020304" pitchFamily="18" charset="0"/>
              </a:rPr>
              <a:t>），并由这个向量直接生成异常处理程序的入口地址，避免了由处理器进行异常原因的查询。</a:t>
            </a:r>
            <a:r>
              <a:rPr lang="en-US" altLang="zh-CN" sz="1800" dirty="0" err="1">
                <a:effectLst/>
                <a:ea typeface="等线" panose="02010600030101010101" pitchFamily="2" charset="-122"/>
                <a:cs typeface="Times New Roman" panose="02020603050405020304" pitchFamily="18" charset="0"/>
              </a:rPr>
              <a:t>x86</a:t>
            </a:r>
            <a:r>
              <a:rPr lang="zh-CN" altLang="zh-CN" sz="1800" dirty="0">
                <a:effectLst/>
                <a:ea typeface="等线" panose="02010600030101010101" pitchFamily="2" charset="-122"/>
                <a:cs typeface="Times New Roman" panose="02020603050405020304" pitchFamily="18" charset="0"/>
              </a:rPr>
              <a:t>处理器、</a:t>
            </a:r>
            <a:r>
              <a:rPr lang="en-US" altLang="zh-CN" sz="1800" dirty="0">
                <a:effectLst/>
                <a:ea typeface="等线" panose="02010600030101010101" pitchFamily="2" charset="-122"/>
                <a:cs typeface="Times New Roman" panose="02020603050405020304" pitchFamily="18" charset="0"/>
              </a:rPr>
              <a:t>SPARC</a:t>
            </a:r>
            <a:r>
              <a:rPr lang="zh-CN" altLang="zh-CN" sz="1800" dirty="0">
                <a:effectLst/>
                <a:ea typeface="等线" panose="02010600030101010101" pitchFamily="2" charset="-122"/>
                <a:cs typeface="Times New Roman" panose="02020603050405020304" pitchFamily="18" charset="0"/>
              </a:rPr>
              <a:t>处理器都是采用这种方式。</a:t>
            </a:r>
            <a:endParaRPr lang="zh-CN" altLang="en-US" sz="1800" dirty="0"/>
          </a:p>
          <a:p>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对于</a:t>
            </a:r>
            <a:r>
              <a:rPr lang="en-US" altLang="zh-CN" sz="1800" dirty="0" err="1">
                <a:effectLst/>
                <a:ea typeface="等线" panose="02010600030101010101" pitchFamily="2" charset="-122"/>
                <a:cs typeface="Times New Roman" panose="02020603050405020304" pitchFamily="18" charset="0"/>
              </a:rPr>
              <a:t>x86</a:t>
            </a:r>
            <a:r>
              <a:rPr lang="zh-CN" altLang="zh-CN" sz="1800" dirty="0">
                <a:effectLst/>
                <a:ea typeface="等线" panose="02010600030101010101" pitchFamily="2" charset="-122"/>
                <a:cs typeface="Times New Roman" panose="02020603050405020304" pitchFamily="18" charset="0"/>
              </a:rPr>
              <a:t>而言，由硬件进行异常和中断号的查询，根据编号查询已设置好的中断描述符表</a:t>
            </a:r>
            <a:r>
              <a:rPr lang="en-US" altLang="zh-CN" sz="1800" dirty="0">
                <a:effectLst/>
                <a:ea typeface="等线" panose="02010600030101010101" pitchFamily="2" charset="-122"/>
                <a:cs typeface="Times New Roman" panose="02020603050405020304" pitchFamily="18" charset="0"/>
              </a:rPr>
              <a:t>IDT</a:t>
            </a:r>
            <a:r>
              <a:rPr lang="zh-CN" altLang="zh-CN" sz="1800" dirty="0">
                <a:effectLst/>
                <a:ea typeface="等线" panose="02010600030101010101" pitchFamily="2" charset="-122"/>
                <a:cs typeface="Times New Roman" panose="02020603050405020304" pitchFamily="18" charset="0"/>
              </a:rPr>
              <a:t>，得到不同异常处理程序的入口地址。</a:t>
            </a:r>
            <a:r>
              <a:rPr lang="en-US" altLang="zh-CN" sz="1800" dirty="0">
                <a:effectLst/>
                <a:ea typeface="等线" panose="02010600030101010101" pitchFamily="2" charset="-122"/>
                <a:cs typeface="Times New Roman" panose="02020603050405020304" pitchFamily="18" charset="0"/>
              </a:rPr>
              <a:t>MIPS</a:t>
            </a:r>
            <a:r>
              <a:rPr lang="zh-CN" altLang="zh-CN" sz="1800" dirty="0">
                <a:effectLst/>
                <a:ea typeface="等线" panose="02010600030101010101" pitchFamily="2" charset="-122"/>
                <a:cs typeface="Times New Roman" panose="02020603050405020304" pitchFamily="18" charset="0"/>
              </a:rPr>
              <a:t>则将异常原因保存到</a:t>
            </a:r>
            <a:r>
              <a:rPr lang="en-US" altLang="zh-CN" sz="1800" dirty="0" err="1">
                <a:effectLst/>
                <a:ea typeface="等线" panose="02010600030101010101" pitchFamily="2" charset="-122"/>
                <a:cs typeface="Times New Roman" panose="02020603050405020304" pitchFamily="18" charset="0"/>
              </a:rPr>
              <a:t>CP0</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Cause</a:t>
            </a:r>
            <a:r>
              <a:rPr lang="zh-CN" altLang="zh-CN" sz="1800" dirty="0">
                <a:effectLst/>
                <a:ea typeface="等线" panose="02010600030101010101" pitchFamily="2" charset="-122"/>
                <a:cs typeface="Times New Roman" panose="02020603050405020304" pitchFamily="18" charset="0"/>
              </a:rPr>
              <a:t>寄存器中，再由异常处理程序进行进一步的查询和区分。</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8</a:t>
            </a:fld>
            <a:endParaRPr lang="zh-CN" altLang="en-US"/>
          </a:p>
        </p:txBody>
      </p:sp>
    </p:spTree>
    <p:extLst>
      <p:ext uri="{BB962C8B-B14F-4D97-AF65-F5344CB8AC3E}">
        <p14:creationId xmlns:p14="http://schemas.microsoft.com/office/powerpoint/2010/main" val="3406299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9</a:t>
            </a:fld>
            <a:endParaRPr lang="zh-CN" altLang="en-US"/>
          </a:p>
        </p:txBody>
      </p:sp>
    </p:spTree>
    <p:extLst>
      <p:ext uri="{BB962C8B-B14F-4D97-AF65-F5344CB8AC3E}">
        <p14:creationId xmlns:p14="http://schemas.microsoft.com/office/powerpoint/2010/main" val="3956541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起始">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b="7397"/>
          <a:stretch>
            <a:fillRect/>
          </a:stretch>
        </p:blipFill>
        <p:spPr>
          <a:xfrm>
            <a:off x="-1963" y="0"/>
            <a:ext cx="12193963" cy="6858000"/>
          </a:xfrm>
          <a:prstGeom prst="rect">
            <a:avLst/>
          </a:prstGeom>
        </p:spPr>
      </p:pic>
      <p:sp>
        <p:nvSpPr>
          <p:cNvPr id="8" name="矩形 7"/>
          <p:cNvSpPr/>
          <p:nvPr userDrawn="1"/>
        </p:nvSpPr>
        <p:spPr>
          <a:xfrm>
            <a:off x="1838669" y="-827351"/>
            <a:ext cx="8512703" cy="8512702"/>
          </a:xfrm>
          <a:prstGeom prst="rect">
            <a:avLst/>
          </a:prstGeom>
          <a:blipFill dpi="0" rotWithShape="1">
            <a:blip r:embed="rId3" cstate="print">
              <a:alphaModFix amt="4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55000"/>
                </a:schemeClr>
              </a:gs>
              <a:gs pos="0">
                <a:schemeClr val="bg1">
                  <a:alpha val="1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23FF728-F7E0-4A72-8D4E-63CE94987A7E}" type="datetimeFigureOut">
              <a:rPr lang="zh-CN" altLang="en-US" smtClean="0"/>
              <a:pPr/>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ABA997-7E56-47AF-9487-CD39886ECA4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177959-C031-4A43-A33E-C1E21AD403F6}" type="datetimeFigureOut">
              <a:rPr lang="zh-CN" altLang="en-US" smtClean="0"/>
              <a:pPr/>
              <a:t>2021/10/28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3"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52663" y="2214555"/>
            <a:ext cx="6929487" cy="1000124"/>
          </a:xfrm>
          <a:prstGeom prst="rect">
            <a:avLst/>
          </a:prstGeom>
        </p:spPr>
        <p:txBody>
          <a:bodyPr lIns="68579" tIns="34289" rIns="68579" bIns="34289"/>
          <a:lstStyle>
            <a:lvl1pPr algn="l">
              <a:defRPr/>
            </a:lvl1pPr>
          </a:lstStyle>
          <a:p>
            <a:r>
              <a:rPr lang="zh-CN" altLang="en-US" dirty="0"/>
              <a:t>单击此处编辑母版标题样式</a:t>
            </a:r>
          </a:p>
        </p:txBody>
      </p:sp>
      <p:grpSp>
        <p:nvGrpSpPr>
          <p:cNvPr id="5" name="组合 4"/>
          <p:cNvGrpSpPr/>
          <p:nvPr userDrawn="1"/>
        </p:nvGrpSpPr>
        <p:grpSpPr>
          <a:xfrm>
            <a:off x="-22224" y="5169001"/>
            <a:ext cx="12214224" cy="1706972"/>
            <a:chOff x="-16668" y="3876750"/>
            <a:chExt cx="9160668" cy="1280229"/>
          </a:xfrm>
        </p:grpSpPr>
        <p:sp>
          <p:nvSpPr>
            <p:cNvPr id="6" name="矩形 5"/>
            <p:cNvSpPr/>
            <p:nvPr userDrawn="1"/>
          </p:nvSpPr>
          <p:spPr>
            <a:xfrm>
              <a:off x="-16668" y="3876750"/>
              <a:ext cx="9160667" cy="1280229"/>
            </a:xfrm>
            <a:prstGeom prst="rect">
              <a:avLst/>
            </a:prstGeom>
            <a:solidFill>
              <a:srgbClr val="1F497D"/>
            </a:solidFill>
            <a:ln w="38100" cap="flat" cmpd="sng" algn="ctr">
              <a:solidFill>
                <a:sysClr val="window" lastClr="FFFFFF"/>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5390921" y="3906000"/>
              <a:ext cx="2061079" cy="1247113"/>
            </a:xfrm>
            <a:prstGeom prst="rect">
              <a:avLst/>
            </a:prstGeom>
            <a:ln w="38100">
              <a:solidFill>
                <a:sysClr val="window" lastClr="FFFFFF"/>
              </a:solidFill>
            </a:ln>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1647001" y="3905491"/>
              <a:ext cx="2025000" cy="1239993"/>
            </a:xfrm>
            <a:prstGeom prst="rect">
              <a:avLst/>
            </a:prstGeom>
            <a:ln w="38100">
              <a:solidFill>
                <a:sysClr val="window" lastClr="FFFFFF"/>
              </a:solidFill>
            </a:ln>
          </p:spPr>
        </p:pic>
        <p:cxnSp>
          <p:nvCxnSpPr>
            <p:cNvPr id="9" name="直接连接符 8"/>
            <p:cNvCxnSpPr/>
            <p:nvPr userDrawn="1"/>
          </p:nvCxnSpPr>
          <p:spPr bwMode="auto">
            <a:xfrm>
              <a:off x="-4751" y="3876750"/>
              <a:ext cx="9148751" cy="0"/>
            </a:xfrm>
            <a:prstGeom prst="line">
              <a:avLst/>
            </a:prstGeom>
            <a:noFill/>
            <a:ln w="127000" cap="flat" cmpd="sng" algn="ctr">
              <a:solidFill>
                <a:schemeClr val="bg1"/>
              </a:solidFill>
              <a:prstDash val="solid"/>
              <a:round/>
              <a:headEnd type="none" w="med" len="med"/>
              <a:tailEnd type="none" w="med" len="med"/>
            </a:ln>
            <a:effectLst/>
          </p:spPr>
        </p:cxnSp>
      </p:grpSp>
    </p:spTree>
    <p:extLst>
      <p:ext uri="{BB962C8B-B14F-4D97-AF65-F5344CB8AC3E}">
        <p14:creationId xmlns:p14="http://schemas.microsoft.com/office/powerpoint/2010/main" val="21632214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000" y="2289001"/>
            <a:ext cx="10515600" cy="1325033"/>
          </a:xfrm>
          <a:prstGeom prst="rect">
            <a:avLst/>
          </a:prstGeom>
        </p:spPr>
        <p:txBody>
          <a:bodyPr/>
          <a:lstStyle>
            <a:lvl1pPr algn="l">
              <a:defRPr/>
            </a:lvl1pPr>
          </a:lstStyle>
          <a:p>
            <a:r>
              <a:rPr lang="zh-CN" altLang="en-US"/>
              <a:t>单击此处编辑母版标题样式</a:t>
            </a:r>
          </a:p>
        </p:txBody>
      </p:sp>
      <p:sp>
        <p:nvSpPr>
          <p:cNvPr id="3" name="矩形 2"/>
          <p:cNvSpPr/>
          <p:nvPr userDrawn="1"/>
        </p:nvSpPr>
        <p:spPr>
          <a:xfrm>
            <a:off x="0" y="6606301"/>
            <a:ext cx="2118851"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userDrawn="1"/>
        </p:nvSpPr>
        <p:spPr>
          <a:xfrm>
            <a:off x="4919070" y="6606301"/>
            <a:ext cx="2191676" cy="251700"/>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userDrawn="1"/>
        </p:nvSpPr>
        <p:spPr>
          <a:xfrm>
            <a:off x="9850219" y="6606301"/>
            <a:ext cx="2363255"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userDrawn="1"/>
        </p:nvSpPr>
        <p:spPr>
          <a:xfrm>
            <a:off x="2219069" y="6606301"/>
            <a:ext cx="260025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p:cNvSpPr/>
          <p:nvPr userDrawn="1"/>
        </p:nvSpPr>
        <p:spPr>
          <a:xfrm>
            <a:off x="7210963" y="6606301"/>
            <a:ext cx="253903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974384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sp>
        <p:nvSpPr>
          <p:cNvPr id="8" name="矩形 7"/>
          <p:cNvSpPr/>
          <p:nvPr userDrawn="1"/>
        </p:nvSpPr>
        <p:spPr>
          <a:xfrm>
            <a:off x="3" y="0"/>
            <a:ext cx="12191999" cy="6858000"/>
          </a:xfrm>
          <a:prstGeom prst="rect">
            <a:avLst/>
          </a:prstGeom>
          <a:gradFill flip="none" rotWithShape="1">
            <a:gsLst>
              <a:gs pos="75000">
                <a:schemeClr val="bg1">
                  <a:alpha val="79000"/>
                </a:schemeClr>
              </a:gs>
              <a:gs pos="100000">
                <a:schemeClr val="bg1">
                  <a:alpha val="71000"/>
                </a:schemeClr>
              </a:gs>
              <a:gs pos="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838669" y="-827351"/>
            <a:ext cx="8512703" cy="8512702"/>
          </a:xfrm>
          <a:prstGeom prst="rect">
            <a:avLst/>
          </a:prstGeom>
          <a:blipFill dpi="0" rotWithShape="1">
            <a:blip r:embed="rId3" cstate="print">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438" b="7188"/>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7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矩形 9"/>
          <p:cNvSpPr/>
          <p:nvPr userDrawn="1"/>
        </p:nvSpPr>
        <p:spPr>
          <a:xfrm>
            <a:off x="7935651" y="-3614130"/>
            <a:ext cx="8512703" cy="8512702"/>
          </a:xfrm>
          <a:prstGeom prst="rect">
            <a:avLst/>
          </a:prstGeom>
          <a:blipFill dpi="0" rotWithShape="1">
            <a:blip r:embed="rId3" cstate="print">
              <a:alphaModFix amt="2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8" name="矩形 7"/>
          <p:cNvSpPr/>
          <p:nvPr userDrawn="1"/>
        </p:nvSpPr>
        <p:spPr>
          <a:xfrm>
            <a:off x="7619159" y="2613495"/>
            <a:ext cx="8512703" cy="8512702"/>
          </a:xfrm>
          <a:prstGeom prst="rect">
            <a:avLst/>
          </a:prstGeom>
          <a:blipFill dpi="0" rotWithShape="1">
            <a:blip r:embed="rId3" cstate="print">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 t="15065" r="346"/>
          <a:stretch>
            <a:fillRect/>
          </a:stretch>
        </p:blipFill>
        <p:spPr>
          <a:xfrm>
            <a:off x="-1" y="0"/>
            <a:ext cx="12192001" cy="6893919"/>
          </a:xfrm>
          <a:prstGeom prst="rect">
            <a:avLst/>
          </a:prstGeom>
        </p:spPr>
      </p:pic>
      <p:sp>
        <p:nvSpPr>
          <p:cNvPr id="12" name="矩形 11"/>
          <p:cNvSpPr/>
          <p:nvPr userDrawn="1"/>
        </p:nvSpPr>
        <p:spPr>
          <a:xfrm>
            <a:off x="-4256352" y="2601649"/>
            <a:ext cx="8512703" cy="8512702"/>
          </a:xfrm>
          <a:prstGeom prst="rect">
            <a:avLst/>
          </a:prstGeom>
          <a:blipFill dpi="0" rotWithShape="1">
            <a:blip r:embed="rId3" cstate="print">
              <a:alphaModFix amt="36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146"/>
          <a:stretch>
            <a:fillRect/>
          </a:stretch>
        </p:blipFill>
        <p:spPr>
          <a:xfrm>
            <a:off x="2" y="0"/>
            <a:ext cx="12180271" cy="6858000"/>
          </a:xfrm>
          <a:prstGeom prst="rect">
            <a:avLst/>
          </a:prstGeom>
        </p:spPr>
      </p:pic>
      <p:sp>
        <p:nvSpPr>
          <p:cNvPr id="9" name="矩形 8"/>
          <p:cNvSpPr/>
          <p:nvPr userDrawn="1"/>
        </p:nvSpPr>
        <p:spPr>
          <a:xfrm>
            <a:off x="1833785" y="-4478741"/>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2" name="矩形 11"/>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625"/>
          <a:stretch>
            <a:fillRect/>
          </a:stretch>
        </p:blipFill>
        <p:spPr>
          <a:xfrm>
            <a:off x="0" y="0"/>
            <a:ext cx="12192000" cy="6858000"/>
          </a:xfrm>
          <a:prstGeom prst="rect">
            <a:avLst/>
          </a:prstGeom>
        </p:spPr>
      </p:pic>
      <p:sp>
        <p:nvSpPr>
          <p:cNvPr id="9" name="矩形 8"/>
          <p:cNvSpPr/>
          <p:nvPr userDrawn="1"/>
        </p:nvSpPr>
        <p:spPr>
          <a:xfrm>
            <a:off x="1833785" y="4104820"/>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1" name="矩形 10"/>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13" name="矩形 12"/>
          <p:cNvSpPr/>
          <p:nvPr userDrawn="1"/>
        </p:nvSpPr>
        <p:spPr>
          <a:xfrm>
            <a:off x="7935651" y="-827352"/>
            <a:ext cx="8512703" cy="8512702"/>
          </a:xfrm>
          <a:prstGeom prst="rect">
            <a:avLst/>
          </a:prstGeom>
          <a:blipFill dpi="0" rotWithShape="1">
            <a:blip r:embed="rId3" cstate="print">
              <a:alphaModFix amt="35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5" name="矩形 4"/>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8" name="Freeform 11"/>
          <p:cNvSpPr>
            <a:spLocks noEditPoints="1"/>
          </p:cNvSpPr>
          <p:nvPr userDrawn="1"/>
        </p:nvSpPr>
        <p:spPr bwMode="auto">
          <a:xfrm>
            <a:off x="7471129" y="-2172714"/>
            <a:ext cx="6663971" cy="6636436"/>
          </a:xfrm>
          <a:custGeom>
            <a:avLst/>
            <a:gdLst>
              <a:gd name="T0" fmla="*/ 263 w 379"/>
              <a:gd name="T1" fmla="*/ 288 h 379"/>
              <a:gd name="T2" fmla="*/ 252 w 379"/>
              <a:gd name="T3" fmla="*/ 296 h 379"/>
              <a:gd name="T4" fmla="*/ 257 w 379"/>
              <a:gd name="T5" fmla="*/ 298 h 379"/>
              <a:gd name="T6" fmla="*/ 262 w 379"/>
              <a:gd name="T7" fmla="*/ 295 h 379"/>
              <a:gd name="T8" fmla="*/ 266 w 379"/>
              <a:gd name="T9" fmla="*/ 300 h 379"/>
              <a:gd name="T10" fmla="*/ 268 w 379"/>
              <a:gd name="T11" fmla="*/ 317 h 379"/>
              <a:gd name="T12" fmla="*/ 274 w 379"/>
              <a:gd name="T13" fmla="*/ 302 h 379"/>
              <a:gd name="T14" fmla="*/ 258 w 379"/>
              <a:gd name="T15" fmla="*/ 306 h 379"/>
              <a:gd name="T16" fmla="*/ 254 w 379"/>
              <a:gd name="T17" fmla="*/ 282 h 379"/>
              <a:gd name="T18" fmla="*/ 229 w 379"/>
              <a:gd name="T19" fmla="*/ 326 h 379"/>
              <a:gd name="T20" fmla="*/ 221 w 379"/>
              <a:gd name="T21" fmla="*/ 317 h 379"/>
              <a:gd name="T22" fmla="*/ 211 w 379"/>
              <a:gd name="T23" fmla="*/ 305 h 379"/>
              <a:gd name="T24" fmla="*/ 175 w 379"/>
              <a:gd name="T25" fmla="*/ 308 h 379"/>
              <a:gd name="T26" fmla="*/ 160 w 379"/>
              <a:gd name="T27" fmla="*/ 325 h 379"/>
              <a:gd name="T28" fmla="*/ 177 w 379"/>
              <a:gd name="T29" fmla="*/ 328 h 379"/>
              <a:gd name="T30" fmla="*/ 166 w 379"/>
              <a:gd name="T31" fmla="*/ 319 h 379"/>
              <a:gd name="T32" fmla="*/ 170 w 379"/>
              <a:gd name="T33" fmla="*/ 300 h 379"/>
              <a:gd name="T34" fmla="*/ 158 w 379"/>
              <a:gd name="T35" fmla="*/ 301 h 379"/>
              <a:gd name="T36" fmla="*/ 198 w 379"/>
              <a:gd name="T37" fmla="*/ 227 h 379"/>
              <a:gd name="T38" fmla="*/ 143 w 379"/>
              <a:gd name="T39" fmla="*/ 149 h 379"/>
              <a:gd name="T40" fmla="*/ 160 w 379"/>
              <a:gd name="T41" fmla="*/ 248 h 379"/>
              <a:gd name="T42" fmla="*/ 174 w 379"/>
              <a:gd name="T43" fmla="*/ 166 h 379"/>
              <a:gd name="T44" fmla="*/ 167 w 379"/>
              <a:gd name="T45" fmla="*/ 241 h 379"/>
              <a:gd name="T46" fmla="*/ 206 w 379"/>
              <a:gd name="T47" fmla="*/ 197 h 379"/>
              <a:gd name="T48" fmla="*/ 214 w 379"/>
              <a:gd name="T49" fmla="*/ 224 h 379"/>
              <a:gd name="T50" fmla="*/ 217 w 379"/>
              <a:gd name="T51" fmla="*/ 156 h 379"/>
              <a:gd name="T52" fmla="*/ 230 w 379"/>
              <a:gd name="T53" fmla="*/ 156 h 379"/>
              <a:gd name="T54" fmla="*/ 203 w 379"/>
              <a:gd name="T55" fmla="*/ 155 h 379"/>
              <a:gd name="T56" fmla="*/ 118 w 379"/>
              <a:gd name="T57" fmla="*/ 178 h 379"/>
              <a:gd name="T58" fmla="*/ 129 w 379"/>
              <a:gd name="T59" fmla="*/ 106 h 379"/>
              <a:gd name="T60" fmla="*/ 248 w 379"/>
              <a:gd name="T61" fmla="*/ 159 h 379"/>
              <a:gd name="T62" fmla="*/ 266 w 379"/>
              <a:gd name="T63" fmla="*/ 137 h 379"/>
              <a:gd name="T64" fmla="*/ 122 w 379"/>
              <a:gd name="T65" fmla="*/ 291 h 379"/>
              <a:gd name="T66" fmla="*/ 123 w 379"/>
              <a:gd name="T67" fmla="*/ 289 h 379"/>
              <a:gd name="T68" fmla="*/ 100 w 379"/>
              <a:gd name="T69" fmla="*/ 291 h 379"/>
              <a:gd name="T70" fmla="*/ 47 w 379"/>
              <a:gd name="T71" fmla="*/ 237 h 379"/>
              <a:gd name="T72" fmla="*/ 62 w 379"/>
              <a:gd name="T73" fmla="*/ 215 h 379"/>
              <a:gd name="T74" fmla="*/ 43 w 379"/>
              <a:gd name="T75" fmla="*/ 164 h 379"/>
              <a:gd name="T76" fmla="*/ 67 w 379"/>
              <a:gd name="T77" fmla="*/ 148 h 379"/>
              <a:gd name="T78" fmla="*/ 91 w 379"/>
              <a:gd name="T79" fmla="*/ 106 h 379"/>
              <a:gd name="T80" fmla="*/ 94 w 379"/>
              <a:gd name="T81" fmla="*/ 81 h 379"/>
              <a:gd name="T82" fmla="*/ 110 w 379"/>
              <a:gd name="T83" fmla="*/ 73 h 379"/>
              <a:gd name="T84" fmla="*/ 149 w 379"/>
              <a:gd name="T85" fmla="*/ 41 h 379"/>
              <a:gd name="T86" fmla="*/ 184 w 379"/>
              <a:gd name="T87" fmla="*/ 48 h 379"/>
              <a:gd name="T88" fmla="*/ 222 w 379"/>
              <a:gd name="T89" fmla="*/ 44 h 379"/>
              <a:gd name="T90" fmla="*/ 240 w 379"/>
              <a:gd name="T91" fmla="*/ 55 h 379"/>
              <a:gd name="T92" fmla="*/ 257 w 379"/>
              <a:gd name="T93" fmla="*/ 80 h 379"/>
              <a:gd name="T94" fmla="*/ 288 w 379"/>
              <a:gd name="T95" fmla="*/ 103 h 379"/>
              <a:gd name="T96" fmla="*/ 331 w 379"/>
              <a:gd name="T97" fmla="*/ 127 h 379"/>
              <a:gd name="T98" fmla="*/ 321 w 379"/>
              <a:gd name="T99" fmla="*/ 158 h 379"/>
              <a:gd name="T100" fmla="*/ 336 w 379"/>
              <a:gd name="T101" fmla="*/ 195 h 379"/>
              <a:gd name="T102" fmla="*/ 336 w 379"/>
              <a:gd name="T103" fmla="*/ 204 h 379"/>
              <a:gd name="T104" fmla="*/ 331 w 379"/>
              <a:gd name="T105" fmla="*/ 236 h 379"/>
              <a:gd name="T106" fmla="*/ 301 w 379"/>
              <a:gd name="T107" fmla="*/ 256 h 379"/>
              <a:gd name="T108" fmla="*/ 270 w 379"/>
              <a:gd name="T109" fmla="*/ 38 h 379"/>
              <a:gd name="T110" fmla="*/ 46 w 379"/>
              <a:gd name="T111" fmla="*/ 95 h 379"/>
              <a:gd name="T112" fmla="*/ 82 w 379"/>
              <a:gd name="T113" fmla="*/ 324 h 379"/>
              <a:gd name="T114" fmla="*/ 313 w 379"/>
              <a:gd name="T115" fmla="*/ 309 h 379"/>
              <a:gd name="T116" fmla="*/ 360 w 379"/>
              <a:gd name="T117" fmla="*/ 238 h 379"/>
              <a:gd name="T118" fmla="*/ 157 w 379"/>
              <a:gd name="T119" fmla="*/ 364 h 379"/>
              <a:gd name="T120" fmla="*/ 13 w 379"/>
              <a:gd name="T121" fmla="*/ 174 h 379"/>
              <a:gd name="T122" fmla="*/ 189 w 379"/>
              <a:gd name="T123" fmla="*/ 13 h 379"/>
              <a:gd name="T124" fmla="*/ 189 w 379"/>
              <a:gd name="T125"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 h="379">
                <a:moveTo>
                  <a:pt x="253" y="291"/>
                </a:moveTo>
                <a:cubicBezTo>
                  <a:pt x="254" y="290"/>
                  <a:pt x="254" y="290"/>
                  <a:pt x="254" y="290"/>
                </a:cubicBezTo>
                <a:cubicBezTo>
                  <a:pt x="254" y="290"/>
                  <a:pt x="254" y="291"/>
                  <a:pt x="255" y="291"/>
                </a:cubicBezTo>
                <a:cubicBezTo>
                  <a:pt x="255" y="292"/>
                  <a:pt x="255" y="292"/>
                  <a:pt x="255" y="292"/>
                </a:cubicBezTo>
                <a:cubicBezTo>
                  <a:pt x="255" y="292"/>
                  <a:pt x="255" y="292"/>
                  <a:pt x="255" y="292"/>
                </a:cubicBezTo>
                <a:cubicBezTo>
                  <a:pt x="255" y="292"/>
                  <a:pt x="255" y="292"/>
                  <a:pt x="255" y="292"/>
                </a:cubicBezTo>
                <a:cubicBezTo>
                  <a:pt x="254" y="292"/>
                  <a:pt x="254" y="292"/>
                  <a:pt x="254" y="292"/>
                </a:cubicBezTo>
                <a:cubicBezTo>
                  <a:pt x="254" y="292"/>
                  <a:pt x="253" y="291"/>
                  <a:pt x="253" y="291"/>
                </a:cubicBezTo>
                <a:cubicBezTo>
                  <a:pt x="253" y="291"/>
                  <a:pt x="253" y="291"/>
                  <a:pt x="253" y="291"/>
                </a:cubicBezTo>
                <a:moveTo>
                  <a:pt x="259" y="286"/>
                </a:moveTo>
                <a:cubicBezTo>
                  <a:pt x="259" y="286"/>
                  <a:pt x="259" y="286"/>
                  <a:pt x="259" y="286"/>
                </a:cubicBezTo>
                <a:cubicBezTo>
                  <a:pt x="259" y="284"/>
                  <a:pt x="262" y="281"/>
                  <a:pt x="263" y="280"/>
                </a:cubicBezTo>
                <a:cubicBezTo>
                  <a:pt x="264" y="279"/>
                  <a:pt x="264" y="279"/>
                  <a:pt x="264" y="279"/>
                </a:cubicBezTo>
                <a:cubicBezTo>
                  <a:pt x="264" y="279"/>
                  <a:pt x="264" y="279"/>
                  <a:pt x="264" y="279"/>
                </a:cubicBezTo>
                <a:cubicBezTo>
                  <a:pt x="265" y="280"/>
                  <a:pt x="265" y="280"/>
                  <a:pt x="265" y="280"/>
                </a:cubicBezTo>
                <a:cubicBezTo>
                  <a:pt x="265" y="280"/>
                  <a:pt x="265" y="281"/>
                  <a:pt x="265" y="281"/>
                </a:cubicBezTo>
                <a:cubicBezTo>
                  <a:pt x="265" y="282"/>
                  <a:pt x="265" y="283"/>
                  <a:pt x="265" y="284"/>
                </a:cubicBezTo>
                <a:cubicBezTo>
                  <a:pt x="265" y="284"/>
                  <a:pt x="265" y="284"/>
                  <a:pt x="265" y="284"/>
                </a:cubicBezTo>
                <a:cubicBezTo>
                  <a:pt x="265" y="284"/>
                  <a:pt x="265" y="284"/>
                  <a:pt x="265" y="284"/>
                </a:cubicBezTo>
                <a:cubicBezTo>
                  <a:pt x="265" y="285"/>
                  <a:pt x="266" y="289"/>
                  <a:pt x="264" y="289"/>
                </a:cubicBezTo>
                <a:cubicBezTo>
                  <a:pt x="264" y="290"/>
                  <a:pt x="264" y="290"/>
                  <a:pt x="264" y="290"/>
                </a:cubicBezTo>
                <a:cubicBezTo>
                  <a:pt x="264" y="289"/>
                  <a:pt x="263" y="289"/>
                  <a:pt x="263" y="288"/>
                </a:cubicBezTo>
                <a:cubicBezTo>
                  <a:pt x="263" y="288"/>
                  <a:pt x="263" y="288"/>
                  <a:pt x="263" y="288"/>
                </a:cubicBezTo>
                <a:cubicBezTo>
                  <a:pt x="263" y="288"/>
                  <a:pt x="263" y="288"/>
                  <a:pt x="263" y="288"/>
                </a:cubicBezTo>
                <a:cubicBezTo>
                  <a:pt x="262" y="288"/>
                  <a:pt x="262" y="288"/>
                  <a:pt x="262" y="288"/>
                </a:cubicBezTo>
                <a:cubicBezTo>
                  <a:pt x="261" y="288"/>
                  <a:pt x="261" y="288"/>
                  <a:pt x="260" y="288"/>
                </a:cubicBezTo>
                <a:cubicBezTo>
                  <a:pt x="260" y="287"/>
                  <a:pt x="260" y="287"/>
                  <a:pt x="259" y="287"/>
                </a:cubicBezTo>
                <a:cubicBezTo>
                  <a:pt x="259" y="287"/>
                  <a:pt x="259" y="287"/>
                  <a:pt x="259" y="287"/>
                </a:cubicBezTo>
                <a:cubicBezTo>
                  <a:pt x="259" y="287"/>
                  <a:pt x="259" y="287"/>
                  <a:pt x="259" y="287"/>
                </a:cubicBezTo>
                <a:cubicBezTo>
                  <a:pt x="259" y="287"/>
                  <a:pt x="259" y="287"/>
                  <a:pt x="259" y="287"/>
                </a:cubicBezTo>
                <a:cubicBezTo>
                  <a:pt x="259" y="287"/>
                  <a:pt x="259" y="287"/>
                  <a:pt x="259" y="287"/>
                </a:cubicBezTo>
                <a:cubicBezTo>
                  <a:pt x="259" y="286"/>
                  <a:pt x="259" y="286"/>
                  <a:pt x="259" y="286"/>
                </a:cubicBezTo>
                <a:close/>
                <a:moveTo>
                  <a:pt x="261" y="291"/>
                </a:moveTo>
                <a:cubicBezTo>
                  <a:pt x="261" y="291"/>
                  <a:pt x="261" y="291"/>
                  <a:pt x="261" y="291"/>
                </a:cubicBezTo>
                <a:cubicBezTo>
                  <a:pt x="262" y="291"/>
                  <a:pt x="262" y="291"/>
                  <a:pt x="262" y="291"/>
                </a:cubicBezTo>
                <a:cubicBezTo>
                  <a:pt x="262" y="291"/>
                  <a:pt x="262" y="291"/>
                  <a:pt x="262" y="291"/>
                </a:cubicBezTo>
                <a:cubicBezTo>
                  <a:pt x="262" y="291"/>
                  <a:pt x="262" y="291"/>
                  <a:pt x="262" y="291"/>
                </a:cubicBezTo>
                <a:cubicBezTo>
                  <a:pt x="262" y="292"/>
                  <a:pt x="262" y="292"/>
                  <a:pt x="262" y="292"/>
                </a:cubicBezTo>
                <a:cubicBezTo>
                  <a:pt x="261" y="292"/>
                  <a:pt x="261" y="292"/>
                  <a:pt x="261" y="292"/>
                </a:cubicBezTo>
                <a:cubicBezTo>
                  <a:pt x="261" y="292"/>
                  <a:pt x="261" y="291"/>
                  <a:pt x="261" y="291"/>
                </a:cubicBezTo>
                <a:moveTo>
                  <a:pt x="244" y="288"/>
                </a:moveTo>
                <a:cubicBezTo>
                  <a:pt x="244" y="288"/>
                  <a:pt x="244" y="288"/>
                  <a:pt x="244" y="288"/>
                </a:cubicBezTo>
                <a:cubicBezTo>
                  <a:pt x="244" y="288"/>
                  <a:pt x="244" y="288"/>
                  <a:pt x="244" y="288"/>
                </a:cubicBezTo>
                <a:cubicBezTo>
                  <a:pt x="245" y="289"/>
                  <a:pt x="246" y="289"/>
                  <a:pt x="246" y="290"/>
                </a:cubicBezTo>
                <a:cubicBezTo>
                  <a:pt x="248" y="291"/>
                  <a:pt x="250" y="292"/>
                  <a:pt x="251" y="294"/>
                </a:cubicBezTo>
                <a:cubicBezTo>
                  <a:pt x="251" y="294"/>
                  <a:pt x="251" y="294"/>
                  <a:pt x="251" y="294"/>
                </a:cubicBezTo>
                <a:cubicBezTo>
                  <a:pt x="251" y="295"/>
                  <a:pt x="251" y="295"/>
                  <a:pt x="251" y="295"/>
                </a:cubicBezTo>
                <a:cubicBezTo>
                  <a:pt x="252" y="295"/>
                  <a:pt x="252" y="296"/>
                  <a:pt x="252" y="296"/>
                </a:cubicBezTo>
                <a:cubicBezTo>
                  <a:pt x="252" y="296"/>
                  <a:pt x="252" y="296"/>
                  <a:pt x="252" y="296"/>
                </a:cubicBezTo>
                <a:cubicBezTo>
                  <a:pt x="252" y="296"/>
                  <a:pt x="252" y="296"/>
                  <a:pt x="252" y="296"/>
                </a:cubicBezTo>
                <a:cubicBezTo>
                  <a:pt x="250" y="296"/>
                  <a:pt x="249" y="295"/>
                  <a:pt x="247" y="296"/>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8"/>
                  <a:pt x="246" y="298"/>
                  <a:pt x="246" y="298"/>
                </a:cubicBezTo>
                <a:cubicBezTo>
                  <a:pt x="247" y="298"/>
                  <a:pt x="250" y="299"/>
                  <a:pt x="251" y="301"/>
                </a:cubicBezTo>
                <a:cubicBezTo>
                  <a:pt x="251" y="301"/>
                  <a:pt x="251" y="301"/>
                  <a:pt x="252" y="302"/>
                </a:cubicBezTo>
                <a:cubicBezTo>
                  <a:pt x="252" y="302"/>
                  <a:pt x="252" y="302"/>
                  <a:pt x="252" y="303"/>
                </a:cubicBezTo>
                <a:cubicBezTo>
                  <a:pt x="252" y="303"/>
                  <a:pt x="252" y="303"/>
                  <a:pt x="252" y="303"/>
                </a:cubicBezTo>
                <a:cubicBezTo>
                  <a:pt x="252" y="303"/>
                  <a:pt x="252" y="303"/>
                  <a:pt x="252" y="303"/>
                </a:cubicBezTo>
                <a:cubicBezTo>
                  <a:pt x="253" y="303"/>
                  <a:pt x="254" y="303"/>
                  <a:pt x="254" y="303"/>
                </a:cubicBezTo>
                <a:cubicBezTo>
                  <a:pt x="254" y="303"/>
                  <a:pt x="254" y="303"/>
                  <a:pt x="254" y="303"/>
                </a:cubicBezTo>
                <a:cubicBezTo>
                  <a:pt x="255" y="303"/>
                  <a:pt x="255" y="303"/>
                  <a:pt x="255" y="303"/>
                </a:cubicBezTo>
                <a:cubicBezTo>
                  <a:pt x="255" y="303"/>
                  <a:pt x="255" y="302"/>
                  <a:pt x="255" y="302"/>
                </a:cubicBezTo>
                <a:cubicBezTo>
                  <a:pt x="254" y="301"/>
                  <a:pt x="254" y="299"/>
                  <a:pt x="255" y="298"/>
                </a:cubicBezTo>
                <a:cubicBezTo>
                  <a:pt x="255" y="298"/>
                  <a:pt x="256" y="298"/>
                  <a:pt x="256" y="298"/>
                </a:cubicBezTo>
                <a:cubicBezTo>
                  <a:pt x="257" y="298"/>
                  <a:pt x="257" y="298"/>
                  <a:pt x="257" y="298"/>
                </a:cubicBezTo>
                <a:cubicBezTo>
                  <a:pt x="257" y="298"/>
                  <a:pt x="257" y="298"/>
                  <a:pt x="257" y="298"/>
                </a:cubicBezTo>
                <a:cubicBezTo>
                  <a:pt x="257" y="298"/>
                  <a:pt x="257" y="298"/>
                  <a:pt x="257" y="298"/>
                </a:cubicBezTo>
                <a:cubicBezTo>
                  <a:pt x="257" y="297"/>
                  <a:pt x="257" y="297"/>
                  <a:pt x="257" y="297"/>
                </a:cubicBezTo>
                <a:cubicBezTo>
                  <a:pt x="257" y="297"/>
                  <a:pt x="257" y="297"/>
                  <a:pt x="257" y="297"/>
                </a:cubicBezTo>
                <a:cubicBezTo>
                  <a:pt x="257" y="297"/>
                  <a:pt x="257" y="296"/>
                  <a:pt x="257" y="296"/>
                </a:cubicBezTo>
                <a:cubicBezTo>
                  <a:pt x="257" y="296"/>
                  <a:pt x="257" y="296"/>
                  <a:pt x="257" y="296"/>
                </a:cubicBezTo>
                <a:cubicBezTo>
                  <a:pt x="257" y="296"/>
                  <a:pt x="257" y="296"/>
                  <a:pt x="257" y="296"/>
                </a:cubicBezTo>
                <a:cubicBezTo>
                  <a:pt x="257" y="296"/>
                  <a:pt x="257" y="295"/>
                  <a:pt x="256" y="295"/>
                </a:cubicBezTo>
                <a:cubicBezTo>
                  <a:pt x="257" y="294"/>
                  <a:pt x="257" y="294"/>
                  <a:pt x="257" y="294"/>
                </a:cubicBezTo>
                <a:cubicBezTo>
                  <a:pt x="258" y="291"/>
                  <a:pt x="258" y="291"/>
                  <a:pt x="258" y="291"/>
                </a:cubicBezTo>
                <a:cubicBezTo>
                  <a:pt x="258" y="291"/>
                  <a:pt x="258" y="291"/>
                  <a:pt x="258" y="291"/>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8" y="293"/>
                  <a:pt x="258" y="293"/>
                  <a:pt x="258" y="293"/>
                </a:cubicBezTo>
                <a:cubicBezTo>
                  <a:pt x="258" y="293"/>
                  <a:pt x="258" y="293"/>
                  <a:pt x="258" y="293"/>
                </a:cubicBezTo>
                <a:cubicBezTo>
                  <a:pt x="258" y="293"/>
                  <a:pt x="258" y="293"/>
                  <a:pt x="258" y="293"/>
                </a:cubicBezTo>
                <a:cubicBezTo>
                  <a:pt x="258" y="293"/>
                  <a:pt x="258" y="293"/>
                  <a:pt x="258" y="293"/>
                </a:cubicBezTo>
                <a:cubicBezTo>
                  <a:pt x="259" y="293"/>
                  <a:pt x="259" y="293"/>
                  <a:pt x="259" y="293"/>
                </a:cubicBezTo>
                <a:cubicBezTo>
                  <a:pt x="259" y="293"/>
                  <a:pt x="259" y="293"/>
                  <a:pt x="259" y="293"/>
                </a:cubicBezTo>
                <a:cubicBezTo>
                  <a:pt x="260" y="293"/>
                  <a:pt x="260" y="294"/>
                  <a:pt x="260" y="294"/>
                </a:cubicBezTo>
                <a:cubicBezTo>
                  <a:pt x="260" y="294"/>
                  <a:pt x="260" y="294"/>
                  <a:pt x="260" y="294"/>
                </a:cubicBezTo>
                <a:cubicBezTo>
                  <a:pt x="260" y="294"/>
                  <a:pt x="260" y="294"/>
                  <a:pt x="260" y="294"/>
                </a:cubicBezTo>
                <a:cubicBezTo>
                  <a:pt x="261" y="294"/>
                  <a:pt x="262" y="295"/>
                  <a:pt x="262" y="295"/>
                </a:cubicBezTo>
                <a:cubicBezTo>
                  <a:pt x="261" y="295"/>
                  <a:pt x="261" y="295"/>
                  <a:pt x="261" y="295"/>
                </a:cubicBezTo>
                <a:cubicBezTo>
                  <a:pt x="261" y="295"/>
                  <a:pt x="261" y="295"/>
                  <a:pt x="261" y="295"/>
                </a:cubicBezTo>
                <a:cubicBezTo>
                  <a:pt x="261" y="295"/>
                  <a:pt x="261" y="295"/>
                  <a:pt x="261" y="295"/>
                </a:cubicBezTo>
                <a:cubicBezTo>
                  <a:pt x="261" y="296"/>
                  <a:pt x="260" y="297"/>
                  <a:pt x="260" y="299"/>
                </a:cubicBezTo>
                <a:cubicBezTo>
                  <a:pt x="259" y="299"/>
                  <a:pt x="259" y="299"/>
                  <a:pt x="259" y="299"/>
                </a:cubicBezTo>
                <a:cubicBezTo>
                  <a:pt x="259" y="299"/>
                  <a:pt x="259" y="299"/>
                  <a:pt x="259" y="299"/>
                </a:cubicBezTo>
                <a:cubicBezTo>
                  <a:pt x="259" y="299"/>
                  <a:pt x="259" y="299"/>
                  <a:pt x="259" y="299"/>
                </a:cubicBezTo>
                <a:cubicBezTo>
                  <a:pt x="257" y="303"/>
                  <a:pt x="256" y="306"/>
                  <a:pt x="254" y="309"/>
                </a:cubicBezTo>
                <a:cubicBezTo>
                  <a:pt x="253" y="310"/>
                  <a:pt x="251" y="312"/>
                  <a:pt x="252" y="314"/>
                </a:cubicBezTo>
                <a:cubicBezTo>
                  <a:pt x="252" y="314"/>
                  <a:pt x="252" y="314"/>
                  <a:pt x="252" y="314"/>
                </a:cubicBezTo>
                <a:cubicBezTo>
                  <a:pt x="252" y="314"/>
                  <a:pt x="252" y="314"/>
                  <a:pt x="252" y="314"/>
                </a:cubicBezTo>
                <a:cubicBezTo>
                  <a:pt x="252" y="314"/>
                  <a:pt x="252" y="314"/>
                  <a:pt x="252" y="314"/>
                </a:cubicBezTo>
                <a:cubicBezTo>
                  <a:pt x="253" y="315"/>
                  <a:pt x="254" y="315"/>
                  <a:pt x="255" y="315"/>
                </a:cubicBezTo>
                <a:cubicBezTo>
                  <a:pt x="256" y="315"/>
                  <a:pt x="256" y="314"/>
                  <a:pt x="257" y="315"/>
                </a:cubicBezTo>
                <a:cubicBezTo>
                  <a:pt x="257" y="315"/>
                  <a:pt x="257" y="315"/>
                  <a:pt x="257" y="315"/>
                </a:cubicBezTo>
                <a:cubicBezTo>
                  <a:pt x="257" y="315"/>
                  <a:pt x="257" y="315"/>
                  <a:pt x="257" y="315"/>
                </a:cubicBezTo>
                <a:cubicBezTo>
                  <a:pt x="258" y="313"/>
                  <a:pt x="258" y="312"/>
                  <a:pt x="258" y="311"/>
                </a:cubicBezTo>
                <a:cubicBezTo>
                  <a:pt x="259" y="308"/>
                  <a:pt x="261" y="305"/>
                  <a:pt x="262" y="302"/>
                </a:cubicBezTo>
                <a:cubicBezTo>
                  <a:pt x="263" y="302"/>
                  <a:pt x="263" y="301"/>
                  <a:pt x="264" y="301"/>
                </a:cubicBezTo>
                <a:cubicBezTo>
                  <a:pt x="264" y="300"/>
                  <a:pt x="265" y="298"/>
                  <a:pt x="266" y="297"/>
                </a:cubicBezTo>
                <a:cubicBezTo>
                  <a:pt x="267" y="297"/>
                  <a:pt x="267" y="297"/>
                  <a:pt x="267" y="297"/>
                </a:cubicBezTo>
                <a:cubicBezTo>
                  <a:pt x="267" y="297"/>
                  <a:pt x="267" y="297"/>
                  <a:pt x="267" y="297"/>
                </a:cubicBezTo>
                <a:cubicBezTo>
                  <a:pt x="267" y="298"/>
                  <a:pt x="267" y="298"/>
                  <a:pt x="267" y="298"/>
                </a:cubicBezTo>
                <a:cubicBezTo>
                  <a:pt x="267" y="299"/>
                  <a:pt x="267" y="299"/>
                  <a:pt x="266" y="300"/>
                </a:cubicBezTo>
                <a:cubicBezTo>
                  <a:pt x="266" y="301"/>
                  <a:pt x="266" y="303"/>
                  <a:pt x="265" y="304"/>
                </a:cubicBezTo>
                <a:cubicBezTo>
                  <a:pt x="265" y="304"/>
                  <a:pt x="265" y="305"/>
                  <a:pt x="265" y="306"/>
                </a:cubicBezTo>
                <a:cubicBezTo>
                  <a:pt x="265" y="306"/>
                  <a:pt x="265" y="306"/>
                  <a:pt x="265" y="306"/>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8"/>
                  <a:pt x="264" y="309"/>
                  <a:pt x="264" y="309"/>
                </a:cubicBezTo>
                <a:cubicBezTo>
                  <a:pt x="263" y="310"/>
                  <a:pt x="263" y="311"/>
                  <a:pt x="262" y="312"/>
                </a:cubicBezTo>
                <a:cubicBezTo>
                  <a:pt x="261" y="314"/>
                  <a:pt x="258" y="315"/>
                  <a:pt x="258" y="317"/>
                </a:cubicBezTo>
                <a:cubicBezTo>
                  <a:pt x="258" y="318"/>
                  <a:pt x="258" y="318"/>
                  <a:pt x="258" y="318"/>
                </a:cubicBezTo>
                <a:cubicBezTo>
                  <a:pt x="258" y="318"/>
                  <a:pt x="258" y="318"/>
                  <a:pt x="258" y="318"/>
                </a:cubicBezTo>
                <a:cubicBezTo>
                  <a:pt x="258" y="318"/>
                  <a:pt x="259" y="318"/>
                  <a:pt x="261" y="318"/>
                </a:cubicBezTo>
                <a:cubicBezTo>
                  <a:pt x="262" y="318"/>
                  <a:pt x="263" y="318"/>
                  <a:pt x="264" y="318"/>
                </a:cubicBezTo>
                <a:cubicBezTo>
                  <a:pt x="264" y="318"/>
                  <a:pt x="264" y="318"/>
                  <a:pt x="264" y="318"/>
                </a:cubicBezTo>
                <a:cubicBezTo>
                  <a:pt x="265" y="317"/>
                  <a:pt x="265" y="316"/>
                  <a:pt x="265" y="315"/>
                </a:cubicBezTo>
                <a:cubicBezTo>
                  <a:pt x="266" y="314"/>
                  <a:pt x="267" y="312"/>
                  <a:pt x="268" y="310"/>
                </a:cubicBezTo>
                <a:cubicBezTo>
                  <a:pt x="268" y="310"/>
                  <a:pt x="268" y="310"/>
                  <a:pt x="268" y="310"/>
                </a:cubicBezTo>
                <a:cubicBezTo>
                  <a:pt x="269" y="310"/>
                  <a:pt x="269" y="311"/>
                  <a:pt x="269" y="311"/>
                </a:cubicBezTo>
                <a:cubicBezTo>
                  <a:pt x="270" y="312"/>
                  <a:pt x="270" y="312"/>
                  <a:pt x="270" y="312"/>
                </a:cubicBezTo>
                <a:cubicBezTo>
                  <a:pt x="271" y="313"/>
                  <a:pt x="271" y="314"/>
                  <a:pt x="270" y="314"/>
                </a:cubicBezTo>
                <a:cubicBezTo>
                  <a:pt x="270" y="315"/>
                  <a:pt x="269" y="316"/>
                  <a:pt x="268" y="317"/>
                </a:cubicBezTo>
                <a:cubicBezTo>
                  <a:pt x="268" y="317"/>
                  <a:pt x="268" y="317"/>
                  <a:pt x="268" y="317"/>
                </a:cubicBezTo>
                <a:cubicBezTo>
                  <a:pt x="267" y="318"/>
                  <a:pt x="267" y="318"/>
                  <a:pt x="266" y="318"/>
                </a:cubicBezTo>
                <a:cubicBezTo>
                  <a:pt x="265" y="319"/>
                  <a:pt x="265" y="319"/>
                  <a:pt x="265" y="319"/>
                </a:cubicBezTo>
                <a:cubicBezTo>
                  <a:pt x="265" y="319"/>
                  <a:pt x="265" y="319"/>
                  <a:pt x="265" y="319"/>
                </a:cubicBezTo>
                <a:cubicBezTo>
                  <a:pt x="265" y="319"/>
                  <a:pt x="265" y="319"/>
                  <a:pt x="265" y="319"/>
                </a:cubicBezTo>
                <a:cubicBezTo>
                  <a:pt x="265" y="320"/>
                  <a:pt x="265" y="320"/>
                  <a:pt x="265" y="320"/>
                </a:cubicBezTo>
                <a:cubicBezTo>
                  <a:pt x="265" y="320"/>
                  <a:pt x="265" y="320"/>
                  <a:pt x="265" y="320"/>
                </a:cubicBezTo>
                <a:cubicBezTo>
                  <a:pt x="267" y="320"/>
                  <a:pt x="268" y="319"/>
                  <a:pt x="269" y="319"/>
                </a:cubicBezTo>
                <a:cubicBezTo>
                  <a:pt x="270" y="319"/>
                  <a:pt x="272" y="319"/>
                  <a:pt x="273" y="319"/>
                </a:cubicBezTo>
                <a:cubicBezTo>
                  <a:pt x="273" y="319"/>
                  <a:pt x="273" y="319"/>
                  <a:pt x="273" y="319"/>
                </a:cubicBezTo>
                <a:cubicBezTo>
                  <a:pt x="273" y="319"/>
                  <a:pt x="273" y="319"/>
                  <a:pt x="273" y="319"/>
                </a:cubicBezTo>
                <a:cubicBezTo>
                  <a:pt x="274" y="319"/>
                  <a:pt x="274" y="319"/>
                  <a:pt x="274" y="319"/>
                </a:cubicBezTo>
                <a:cubicBezTo>
                  <a:pt x="274" y="319"/>
                  <a:pt x="274" y="319"/>
                  <a:pt x="274" y="319"/>
                </a:cubicBezTo>
                <a:cubicBezTo>
                  <a:pt x="274" y="319"/>
                  <a:pt x="274" y="319"/>
                  <a:pt x="274" y="319"/>
                </a:cubicBezTo>
                <a:cubicBezTo>
                  <a:pt x="274" y="317"/>
                  <a:pt x="274" y="314"/>
                  <a:pt x="273" y="312"/>
                </a:cubicBezTo>
                <a:cubicBezTo>
                  <a:pt x="273" y="311"/>
                  <a:pt x="273" y="311"/>
                  <a:pt x="273" y="311"/>
                </a:cubicBezTo>
                <a:cubicBezTo>
                  <a:pt x="272" y="310"/>
                  <a:pt x="271" y="310"/>
                  <a:pt x="270" y="309"/>
                </a:cubicBezTo>
                <a:cubicBezTo>
                  <a:pt x="270" y="308"/>
                  <a:pt x="270" y="308"/>
                  <a:pt x="270" y="308"/>
                </a:cubicBezTo>
                <a:cubicBezTo>
                  <a:pt x="270" y="308"/>
                  <a:pt x="270" y="308"/>
                  <a:pt x="271" y="307"/>
                </a:cubicBezTo>
                <a:cubicBezTo>
                  <a:pt x="271" y="307"/>
                  <a:pt x="271" y="306"/>
                  <a:pt x="271" y="306"/>
                </a:cubicBezTo>
                <a:cubicBezTo>
                  <a:pt x="274" y="305"/>
                  <a:pt x="274" y="305"/>
                  <a:pt x="274" y="305"/>
                </a:cubicBezTo>
                <a:cubicBezTo>
                  <a:pt x="274" y="305"/>
                  <a:pt x="274" y="305"/>
                  <a:pt x="274" y="305"/>
                </a:cubicBezTo>
                <a:cubicBezTo>
                  <a:pt x="274" y="304"/>
                  <a:pt x="274" y="303"/>
                  <a:pt x="274" y="302"/>
                </a:cubicBezTo>
                <a:cubicBezTo>
                  <a:pt x="274" y="302"/>
                  <a:pt x="274" y="302"/>
                  <a:pt x="274" y="302"/>
                </a:cubicBezTo>
                <a:cubicBezTo>
                  <a:pt x="274" y="302"/>
                  <a:pt x="274" y="302"/>
                  <a:pt x="274" y="302"/>
                </a:cubicBezTo>
                <a:cubicBezTo>
                  <a:pt x="274" y="302"/>
                  <a:pt x="274" y="302"/>
                  <a:pt x="274" y="302"/>
                </a:cubicBezTo>
                <a:cubicBezTo>
                  <a:pt x="274" y="302"/>
                  <a:pt x="273" y="302"/>
                  <a:pt x="273" y="302"/>
                </a:cubicBezTo>
                <a:cubicBezTo>
                  <a:pt x="273" y="302"/>
                  <a:pt x="273" y="302"/>
                  <a:pt x="273" y="302"/>
                </a:cubicBezTo>
                <a:cubicBezTo>
                  <a:pt x="273" y="302"/>
                  <a:pt x="273" y="302"/>
                  <a:pt x="273" y="302"/>
                </a:cubicBezTo>
                <a:cubicBezTo>
                  <a:pt x="273" y="302"/>
                  <a:pt x="272" y="302"/>
                  <a:pt x="271" y="302"/>
                </a:cubicBezTo>
                <a:cubicBezTo>
                  <a:pt x="271" y="303"/>
                  <a:pt x="271" y="303"/>
                  <a:pt x="271" y="303"/>
                </a:cubicBezTo>
                <a:cubicBezTo>
                  <a:pt x="270" y="304"/>
                  <a:pt x="270" y="304"/>
                  <a:pt x="270" y="304"/>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4"/>
                  <a:pt x="268" y="302"/>
                  <a:pt x="269" y="301"/>
                </a:cubicBezTo>
                <a:cubicBezTo>
                  <a:pt x="269" y="301"/>
                  <a:pt x="269" y="301"/>
                  <a:pt x="269" y="301"/>
                </a:cubicBezTo>
                <a:cubicBezTo>
                  <a:pt x="270" y="299"/>
                  <a:pt x="270" y="298"/>
                  <a:pt x="270" y="296"/>
                </a:cubicBezTo>
                <a:cubicBezTo>
                  <a:pt x="271" y="296"/>
                  <a:pt x="271" y="294"/>
                  <a:pt x="271" y="293"/>
                </a:cubicBezTo>
                <a:cubicBezTo>
                  <a:pt x="270" y="293"/>
                  <a:pt x="270" y="293"/>
                  <a:pt x="270" y="293"/>
                </a:cubicBezTo>
                <a:cubicBezTo>
                  <a:pt x="269" y="292"/>
                  <a:pt x="268" y="292"/>
                  <a:pt x="268" y="293"/>
                </a:cubicBezTo>
                <a:cubicBezTo>
                  <a:pt x="267" y="293"/>
                  <a:pt x="266" y="294"/>
                  <a:pt x="266" y="295"/>
                </a:cubicBezTo>
                <a:cubicBezTo>
                  <a:pt x="265" y="296"/>
                  <a:pt x="265" y="296"/>
                  <a:pt x="265" y="296"/>
                </a:cubicBezTo>
                <a:cubicBezTo>
                  <a:pt x="264" y="297"/>
                  <a:pt x="263" y="299"/>
                  <a:pt x="261" y="301"/>
                </a:cubicBezTo>
                <a:cubicBezTo>
                  <a:pt x="261" y="302"/>
                  <a:pt x="260" y="303"/>
                  <a:pt x="260" y="303"/>
                </a:cubicBezTo>
                <a:cubicBezTo>
                  <a:pt x="259" y="304"/>
                  <a:pt x="258" y="306"/>
                  <a:pt x="258" y="306"/>
                </a:cubicBezTo>
                <a:cubicBezTo>
                  <a:pt x="258" y="306"/>
                  <a:pt x="258" y="306"/>
                  <a:pt x="258" y="306"/>
                </a:cubicBezTo>
                <a:cubicBezTo>
                  <a:pt x="258" y="305"/>
                  <a:pt x="258" y="304"/>
                  <a:pt x="259" y="303"/>
                </a:cubicBezTo>
                <a:cubicBezTo>
                  <a:pt x="261" y="300"/>
                  <a:pt x="261" y="300"/>
                  <a:pt x="261" y="300"/>
                </a:cubicBezTo>
                <a:cubicBezTo>
                  <a:pt x="263" y="295"/>
                  <a:pt x="263" y="295"/>
                  <a:pt x="263" y="295"/>
                </a:cubicBezTo>
                <a:cubicBezTo>
                  <a:pt x="263" y="294"/>
                  <a:pt x="264" y="294"/>
                  <a:pt x="264" y="294"/>
                </a:cubicBezTo>
                <a:cubicBezTo>
                  <a:pt x="265" y="293"/>
                  <a:pt x="265" y="293"/>
                  <a:pt x="265" y="293"/>
                </a:cubicBezTo>
                <a:cubicBezTo>
                  <a:pt x="266" y="293"/>
                  <a:pt x="266" y="293"/>
                  <a:pt x="266" y="292"/>
                </a:cubicBezTo>
                <a:cubicBezTo>
                  <a:pt x="268" y="290"/>
                  <a:pt x="267" y="286"/>
                  <a:pt x="267" y="284"/>
                </a:cubicBezTo>
                <a:cubicBezTo>
                  <a:pt x="267" y="282"/>
                  <a:pt x="267" y="279"/>
                  <a:pt x="266" y="277"/>
                </a:cubicBezTo>
                <a:cubicBezTo>
                  <a:pt x="266" y="276"/>
                  <a:pt x="265" y="276"/>
                  <a:pt x="265" y="276"/>
                </a:cubicBezTo>
                <a:cubicBezTo>
                  <a:pt x="264" y="276"/>
                  <a:pt x="263" y="276"/>
                  <a:pt x="262" y="277"/>
                </a:cubicBezTo>
                <a:cubicBezTo>
                  <a:pt x="262" y="277"/>
                  <a:pt x="262" y="277"/>
                  <a:pt x="262" y="277"/>
                </a:cubicBezTo>
                <a:cubicBezTo>
                  <a:pt x="262" y="277"/>
                  <a:pt x="262" y="277"/>
                  <a:pt x="262" y="277"/>
                </a:cubicBezTo>
                <a:cubicBezTo>
                  <a:pt x="261" y="278"/>
                  <a:pt x="260" y="282"/>
                  <a:pt x="259" y="284"/>
                </a:cubicBezTo>
                <a:cubicBezTo>
                  <a:pt x="258" y="283"/>
                  <a:pt x="259" y="282"/>
                  <a:pt x="259" y="281"/>
                </a:cubicBezTo>
                <a:cubicBezTo>
                  <a:pt x="259" y="280"/>
                  <a:pt x="260" y="278"/>
                  <a:pt x="259" y="277"/>
                </a:cubicBezTo>
                <a:cubicBezTo>
                  <a:pt x="259" y="277"/>
                  <a:pt x="259" y="277"/>
                  <a:pt x="259" y="277"/>
                </a:cubicBezTo>
                <a:cubicBezTo>
                  <a:pt x="259" y="277"/>
                  <a:pt x="259" y="277"/>
                  <a:pt x="259" y="277"/>
                </a:cubicBezTo>
                <a:cubicBezTo>
                  <a:pt x="259" y="277"/>
                  <a:pt x="258" y="277"/>
                  <a:pt x="258" y="276"/>
                </a:cubicBezTo>
                <a:cubicBezTo>
                  <a:pt x="257" y="276"/>
                  <a:pt x="255" y="276"/>
                  <a:pt x="253" y="277"/>
                </a:cubicBezTo>
                <a:cubicBezTo>
                  <a:pt x="253" y="277"/>
                  <a:pt x="253" y="277"/>
                  <a:pt x="253" y="277"/>
                </a:cubicBezTo>
                <a:cubicBezTo>
                  <a:pt x="253" y="277"/>
                  <a:pt x="253" y="277"/>
                  <a:pt x="253" y="277"/>
                </a:cubicBezTo>
                <a:cubicBezTo>
                  <a:pt x="253" y="278"/>
                  <a:pt x="254" y="279"/>
                  <a:pt x="254" y="279"/>
                </a:cubicBezTo>
                <a:cubicBezTo>
                  <a:pt x="254" y="279"/>
                  <a:pt x="254" y="279"/>
                  <a:pt x="254" y="279"/>
                </a:cubicBezTo>
                <a:cubicBezTo>
                  <a:pt x="254" y="282"/>
                  <a:pt x="254" y="282"/>
                  <a:pt x="254" y="282"/>
                </a:cubicBezTo>
                <a:cubicBezTo>
                  <a:pt x="255" y="283"/>
                  <a:pt x="255" y="284"/>
                  <a:pt x="255" y="285"/>
                </a:cubicBezTo>
                <a:cubicBezTo>
                  <a:pt x="255" y="286"/>
                  <a:pt x="255" y="287"/>
                  <a:pt x="254" y="287"/>
                </a:cubicBezTo>
                <a:cubicBezTo>
                  <a:pt x="254" y="288"/>
                  <a:pt x="253" y="288"/>
                  <a:pt x="253" y="288"/>
                </a:cubicBezTo>
                <a:cubicBezTo>
                  <a:pt x="252" y="288"/>
                  <a:pt x="252" y="288"/>
                  <a:pt x="252" y="288"/>
                </a:cubicBezTo>
                <a:cubicBezTo>
                  <a:pt x="251" y="288"/>
                  <a:pt x="250" y="287"/>
                  <a:pt x="248" y="287"/>
                </a:cubicBezTo>
                <a:cubicBezTo>
                  <a:pt x="248" y="287"/>
                  <a:pt x="247" y="288"/>
                  <a:pt x="246" y="288"/>
                </a:cubicBezTo>
                <a:cubicBezTo>
                  <a:pt x="246" y="288"/>
                  <a:pt x="245" y="287"/>
                  <a:pt x="244" y="288"/>
                </a:cubicBezTo>
                <a:cubicBezTo>
                  <a:pt x="244" y="288"/>
                  <a:pt x="244" y="288"/>
                  <a:pt x="244" y="288"/>
                </a:cubicBezTo>
                <a:close/>
                <a:moveTo>
                  <a:pt x="218" y="323"/>
                </a:moveTo>
                <a:cubicBezTo>
                  <a:pt x="218" y="324"/>
                  <a:pt x="218" y="324"/>
                  <a:pt x="218" y="325"/>
                </a:cubicBezTo>
                <a:cubicBezTo>
                  <a:pt x="219" y="327"/>
                  <a:pt x="222" y="329"/>
                  <a:pt x="223" y="330"/>
                </a:cubicBezTo>
                <a:cubicBezTo>
                  <a:pt x="223" y="330"/>
                  <a:pt x="224" y="331"/>
                  <a:pt x="224" y="331"/>
                </a:cubicBezTo>
                <a:cubicBezTo>
                  <a:pt x="224" y="331"/>
                  <a:pt x="225" y="331"/>
                  <a:pt x="225" y="331"/>
                </a:cubicBezTo>
                <a:cubicBezTo>
                  <a:pt x="226" y="331"/>
                  <a:pt x="226" y="331"/>
                  <a:pt x="226" y="331"/>
                </a:cubicBezTo>
                <a:cubicBezTo>
                  <a:pt x="226" y="331"/>
                  <a:pt x="226" y="331"/>
                  <a:pt x="226" y="331"/>
                </a:cubicBezTo>
                <a:cubicBezTo>
                  <a:pt x="228" y="331"/>
                  <a:pt x="229" y="329"/>
                  <a:pt x="230" y="328"/>
                </a:cubicBezTo>
                <a:cubicBezTo>
                  <a:pt x="230" y="328"/>
                  <a:pt x="231" y="327"/>
                  <a:pt x="231" y="327"/>
                </a:cubicBezTo>
                <a:cubicBezTo>
                  <a:pt x="231" y="327"/>
                  <a:pt x="232" y="326"/>
                  <a:pt x="232" y="326"/>
                </a:cubicBezTo>
                <a:cubicBezTo>
                  <a:pt x="232" y="325"/>
                  <a:pt x="232" y="325"/>
                  <a:pt x="232" y="325"/>
                </a:cubicBezTo>
                <a:cubicBezTo>
                  <a:pt x="232" y="325"/>
                  <a:pt x="232" y="325"/>
                  <a:pt x="232" y="325"/>
                </a:cubicBezTo>
                <a:cubicBezTo>
                  <a:pt x="231" y="325"/>
                  <a:pt x="231" y="325"/>
                  <a:pt x="230" y="325"/>
                </a:cubicBezTo>
                <a:cubicBezTo>
                  <a:pt x="230" y="326"/>
                  <a:pt x="230" y="326"/>
                  <a:pt x="230" y="326"/>
                </a:cubicBezTo>
                <a:cubicBezTo>
                  <a:pt x="230" y="325"/>
                  <a:pt x="230" y="325"/>
                  <a:pt x="230" y="325"/>
                </a:cubicBezTo>
                <a:cubicBezTo>
                  <a:pt x="230" y="325"/>
                  <a:pt x="229" y="326"/>
                  <a:pt x="229" y="326"/>
                </a:cubicBezTo>
                <a:cubicBezTo>
                  <a:pt x="228" y="326"/>
                  <a:pt x="227" y="326"/>
                  <a:pt x="226" y="326"/>
                </a:cubicBezTo>
                <a:cubicBezTo>
                  <a:pt x="226" y="326"/>
                  <a:pt x="225" y="327"/>
                  <a:pt x="225" y="327"/>
                </a:cubicBezTo>
                <a:cubicBezTo>
                  <a:pt x="224" y="327"/>
                  <a:pt x="224" y="326"/>
                  <a:pt x="223" y="326"/>
                </a:cubicBezTo>
                <a:cubicBezTo>
                  <a:pt x="222" y="325"/>
                  <a:pt x="220" y="324"/>
                  <a:pt x="219" y="323"/>
                </a:cubicBezTo>
                <a:cubicBezTo>
                  <a:pt x="219" y="323"/>
                  <a:pt x="219" y="323"/>
                  <a:pt x="219" y="323"/>
                </a:cubicBezTo>
                <a:cubicBezTo>
                  <a:pt x="218" y="323"/>
                  <a:pt x="218" y="323"/>
                  <a:pt x="218" y="323"/>
                </a:cubicBezTo>
                <a:cubicBezTo>
                  <a:pt x="218" y="323"/>
                  <a:pt x="218" y="323"/>
                  <a:pt x="218" y="323"/>
                </a:cubicBezTo>
                <a:close/>
                <a:moveTo>
                  <a:pt x="213" y="325"/>
                </a:moveTo>
                <a:cubicBezTo>
                  <a:pt x="213" y="329"/>
                  <a:pt x="212" y="331"/>
                  <a:pt x="211" y="332"/>
                </a:cubicBezTo>
                <a:cubicBezTo>
                  <a:pt x="209" y="334"/>
                  <a:pt x="206" y="335"/>
                  <a:pt x="204" y="337"/>
                </a:cubicBezTo>
                <a:cubicBezTo>
                  <a:pt x="204" y="337"/>
                  <a:pt x="204" y="337"/>
                  <a:pt x="204" y="337"/>
                </a:cubicBezTo>
                <a:cubicBezTo>
                  <a:pt x="204" y="337"/>
                  <a:pt x="204" y="337"/>
                  <a:pt x="204" y="337"/>
                </a:cubicBezTo>
                <a:cubicBezTo>
                  <a:pt x="204" y="337"/>
                  <a:pt x="204" y="337"/>
                  <a:pt x="204" y="337"/>
                </a:cubicBezTo>
                <a:cubicBezTo>
                  <a:pt x="204" y="337"/>
                  <a:pt x="204" y="337"/>
                  <a:pt x="204" y="337"/>
                </a:cubicBezTo>
                <a:cubicBezTo>
                  <a:pt x="204" y="338"/>
                  <a:pt x="204" y="338"/>
                  <a:pt x="204" y="338"/>
                </a:cubicBezTo>
                <a:cubicBezTo>
                  <a:pt x="205" y="338"/>
                  <a:pt x="206" y="337"/>
                  <a:pt x="207" y="337"/>
                </a:cubicBezTo>
                <a:cubicBezTo>
                  <a:pt x="208" y="337"/>
                  <a:pt x="208" y="337"/>
                  <a:pt x="208" y="337"/>
                </a:cubicBezTo>
                <a:cubicBezTo>
                  <a:pt x="213" y="336"/>
                  <a:pt x="216" y="331"/>
                  <a:pt x="217" y="327"/>
                </a:cubicBezTo>
                <a:cubicBezTo>
                  <a:pt x="217" y="325"/>
                  <a:pt x="217" y="323"/>
                  <a:pt x="217" y="321"/>
                </a:cubicBezTo>
                <a:cubicBezTo>
                  <a:pt x="218" y="321"/>
                  <a:pt x="218" y="320"/>
                  <a:pt x="219" y="320"/>
                </a:cubicBezTo>
                <a:cubicBezTo>
                  <a:pt x="219" y="320"/>
                  <a:pt x="219" y="320"/>
                  <a:pt x="219" y="320"/>
                </a:cubicBezTo>
                <a:cubicBezTo>
                  <a:pt x="219" y="320"/>
                  <a:pt x="219" y="320"/>
                  <a:pt x="219" y="320"/>
                </a:cubicBezTo>
                <a:cubicBezTo>
                  <a:pt x="219" y="319"/>
                  <a:pt x="220" y="318"/>
                  <a:pt x="221" y="318"/>
                </a:cubicBezTo>
                <a:cubicBezTo>
                  <a:pt x="221" y="317"/>
                  <a:pt x="221" y="317"/>
                  <a:pt x="221" y="317"/>
                </a:cubicBezTo>
                <a:cubicBezTo>
                  <a:pt x="221" y="318"/>
                  <a:pt x="221" y="318"/>
                  <a:pt x="221" y="318"/>
                </a:cubicBezTo>
                <a:cubicBezTo>
                  <a:pt x="222" y="316"/>
                  <a:pt x="224" y="314"/>
                  <a:pt x="224" y="313"/>
                </a:cubicBezTo>
                <a:cubicBezTo>
                  <a:pt x="224" y="313"/>
                  <a:pt x="224" y="313"/>
                  <a:pt x="224" y="313"/>
                </a:cubicBezTo>
                <a:cubicBezTo>
                  <a:pt x="224" y="313"/>
                  <a:pt x="224" y="313"/>
                  <a:pt x="224" y="313"/>
                </a:cubicBezTo>
                <a:cubicBezTo>
                  <a:pt x="224" y="313"/>
                  <a:pt x="224" y="313"/>
                  <a:pt x="224" y="313"/>
                </a:cubicBezTo>
                <a:cubicBezTo>
                  <a:pt x="224" y="312"/>
                  <a:pt x="224" y="312"/>
                  <a:pt x="223" y="312"/>
                </a:cubicBezTo>
                <a:cubicBezTo>
                  <a:pt x="222" y="312"/>
                  <a:pt x="221" y="312"/>
                  <a:pt x="220" y="311"/>
                </a:cubicBezTo>
                <a:cubicBezTo>
                  <a:pt x="220" y="311"/>
                  <a:pt x="219" y="311"/>
                  <a:pt x="218" y="311"/>
                </a:cubicBezTo>
                <a:cubicBezTo>
                  <a:pt x="218" y="311"/>
                  <a:pt x="218" y="311"/>
                  <a:pt x="218" y="311"/>
                </a:cubicBezTo>
                <a:cubicBezTo>
                  <a:pt x="218" y="311"/>
                  <a:pt x="218" y="311"/>
                  <a:pt x="218" y="311"/>
                </a:cubicBezTo>
                <a:cubicBezTo>
                  <a:pt x="218" y="312"/>
                  <a:pt x="218" y="312"/>
                  <a:pt x="218" y="312"/>
                </a:cubicBezTo>
                <a:cubicBezTo>
                  <a:pt x="218" y="312"/>
                  <a:pt x="218" y="312"/>
                  <a:pt x="218" y="312"/>
                </a:cubicBezTo>
                <a:cubicBezTo>
                  <a:pt x="218" y="313"/>
                  <a:pt x="218" y="313"/>
                  <a:pt x="218" y="313"/>
                </a:cubicBezTo>
                <a:cubicBezTo>
                  <a:pt x="219" y="314"/>
                  <a:pt x="219" y="314"/>
                  <a:pt x="219" y="314"/>
                </a:cubicBezTo>
                <a:cubicBezTo>
                  <a:pt x="219" y="314"/>
                  <a:pt x="219" y="314"/>
                  <a:pt x="219" y="314"/>
                </a:cubicBezTo>
                <a:cubicBezTo>
                  <a:pt x="219" y="314"/>
                  <a:pt x="218" y="316"/>
                  <a:pt x="217" y="316"/>
                </a:cubicBezTo>
                <a:cubicBezTo>
                  <a:pt x="216" y="313"/>
                  <a:pt x="218" y="310"/>
                  <a:pt x="217" y="307"/>
                </a:cubicBezTo>
                <a:cubicBezTo>
                  <a:pt x="217" y="306"/>
                  <a:pt x="217" y="306"/>
                  <a:pt x="217" y="306"/>
                </a:cubicBezTo>
                <a:cubicBezTo>
                  <a:pt x="217" y="306"/>
                  <a:pt x="217" y="306"/>
                  <a:pt x="217" y="306"/>
                </a:cubicBezTo>
                <a:cubicBezTo>
                  <a:pt x="216" y="306"/>
                  <a:pt x="213" y="304"/>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6"/>
                  <a:pt x="211" y="306"/>
                  <a:pt x="211" y="307"/>
                </a:cubicBezTo>
                <a:cubicBezTo>
                  <a:pt x="211" y="307"/>
                  <a:pt x="212" y="308"/>
                  <a:pt x="212" y="309"/>
                </a:cubicBezTo>
                <a:cubicBezTo>
                  <a:pt x="212" y="310"/>
                  <a:pt x="212" y="310"/>
                  <a:pt x="212" y="310"/>
                </a:cubicBezTo>
                <a:cubicBezTo>
                  <a:pt x="212" y="314"/>
                  <a:pt x="213" y="317"/>
                  <a:pt x="213" y="320"/>
                </a:cubicBezTo>
                <a:cubicBezTo>
                  <a:pt x="211" y="322"/>
                  <a:pt x="209" y="324"/>
                  <a:pt x="207" y="325"/>
                </a:cubicBezTo>
                <a:cubicBezTo>
                  <a:pt x="206" y="326"/>
                  <a:pt x="205" y="326"/>
                  <a:pt x="204" y="327"/>
                </a:cubicBezTo>
                <a:cubicBezTo>
                  <a:pt x="204" y="327"/>
                  <a:pt x="204" y="327"/>
                  <a:pt x="204" y="327"/>
                </a:cubicBezTo>
                <a:cubicBezTo>
                  <a:pt x="204" y="327"/>
                  <a:pt x="204" y="327"/>
                  <a:pt x="204" y="327"/>
                </a:cubicBezTo>
                <a:cubicBezTo>
                  <a:pt x="204" y="327"/>
                  <a:pt x="204" y="327"/>
                  <a:pt x="204" y="327"/>
                </a:cubicBezTo>
                <a:cubicBezTo>
                  <a:pt x="204" y="327"/>
                  <a:pt x="204" y="327"/>
                  <a:pt x="204" y="327"/>
                </a:cubicBezTo>
                <a:cubicBezTo>
                  <a:pt x="204" y="329"/>
                  <a:pt x="206" y="331"/>
                  <a:pt x="207" y="330"/>
                </a:cubicBezTo>
                <a:cubicBezTo>
                  <a:pt x="208" y="330"/>
                  <a:pt x="208" y="330"/>
                  <a:pt x="208" y="330"/>
                </a:cubicBezTo>
                <a:cubicBezTo>
                  <a:pt x="209" y="330"/>
                  <a:pt x="210" y="329"/>
                  <a:pt x="210" y="328"/>
                </a:cubicBezTo>
                <a:cubicBezTo>
                  <a:pt x="211" y="327"/>
                  <a:pt x="212" y="326"/>
                  <a:pt x="213" y="325"/>
                </a:cubicBezTo>
                <a:moveTo>
                  <a:pt x="152" y="324"/>
                </a:moveTo>
                <a:cubicBezTo>
                  <a:pt x="152" y="323"/>
                  <a:pt x="152" y="323"/>
                  <a:pt x="153" y="321"/>
                </a:cubicBezTo>
                <a:cubicBezTo>
                  <a:pt x="154" y="320"/>
                  <a:pt x="155" y="319"/>
                  <a:pt x="155" y="319"/>
                </a:cubicBezTo>
                <a:cubicBezTo>
                  <a:pt x="155" y="319"/>
                  <a:pt x="155" y="319"/>
                  <a:pt x="155" y="320"/>
                </a:cubicBezTo>
                <a:cubicBezTo>
                  <a:pt x="152" y="324"/>
                  <a:pt x="152" y="324"/>
                  <a:pt x="152" y="324"/>
                </a:cubicBezTo>
                <a:cubicBezTo>
                  <a:pt x="152" y="324"/>
                  <a:pt x="152" y="324"/>
                  <a:pt x="152" y="324"/>
                </a:cubicBezTo>
                <a:moveTo>
                  <a:pt x="173" y="309"/>
                </a:moveTo>
                <a:cubicBezTo>
                  <a:pt x="173" y="308"/>
                  <a:pt x="175" y="308"/>
                  <a:pt x="175" y="308"/>
                </a:cubicBezTo>
                <a:cubicBezTo>
                  <a:pt x="175" y="309"/>
                  <a:pt x="173" y="310"/>
                  <a:pt x="173" y="310"/>
                </a:cubicBezTo>
                <a:cubicBezTo>
                  <a:pt x="173" y="310"/>
                  <a:pt x="173" y="310"/>
                  <a:pt x="173" y="310"/>
                </a:cubicBezTo>
                <a:cubicBezTo>
                  <a:pt x="172" y="310"/>
                  <a:pt x="172" y="310"/>
                  <a:pt x="172" y="310"/>
                </a:cubicBezTo>
                <a:cubicBezTo>
                  <a:pt x="172" y="310"/>
                  <a:pt x="172" y="310"/>
                  <a:pt x="173" y="309"/>
                </a:cubicBezTo>
                <a:moveTo>
                  <a:pt x="147" y="330"/>
                </a:moveTo>
                <a:cubicBezTo>
                  <a:pt x="147" y="331"/>
                  <a:pt x="147" y="333"/>
                  <a:pt x="148" y="333"/>
                </a:cubicBezTo>
                <a:cubicBezTo>
                  <a:pt x="150" y="333"/>
                  <a:pt x="150" y="333"/>
                  <a:pt x="151" y="331"/>
                </a:cubicBezTo>
                <a:cubicBezTo>
                  <a:pt x="151" y="330"/>
                  <a:pt x="152" y="329"/>
                  <a:pt x="153" y="328"/>
                </a:cubicBezTo>
                <a:cubicBezTo>
                  <a:pt x="153" y="327"/>
                  <a:pt x="154" y="327"/>
                  <a:pt x="154" y="326"/>
                </a:cubicBezTo>
                <a:cubicBezTo>
                  <a:pt x="154" y="326"/>
                  <a:pt x="154" y="325"/>
                  <a:pt x="154" y="324"/>
                </a:cubicBezTo>
                <a:cubicBezTo>
                  <a:pt x="155" y="323"/>
                  <a:pt x="155" y="321"/>
                  <a:pt x="155" y="320"/>
                </a:cubicBezTo>
                <a:cubicBezTo>
                  <a:pt x="155" y="319"/>
                  <a:pt x="156" y="319"/>
                  <a:pt x="156" y="318"/>
                </a:cubicBezTo>
                <a:cubicBezTo>
                  <a:pt x="156" y="317"/>
                  <a:pt x="157" y="317"/>
                  <a:pt x="158" y="317"/>
                </a:cubicBezTo>
                <a:cubicBezTo>
                  <a:pt x="160" y="317"/>
                  <a:pt x="160" y="317"/>
                  <a:pt x="160" y="317"/>
                </a:cubicBezTo>
                <a:cubicBezTo>
                  <a:pt x="160" y="317"/>
                  <a:pt x="160" y="317"/>
                  <a:pt x="160" y="317"/>
                </a:cubicBezTo>
                <a:cubicBezTo>
                  <a:pt x="160" y="317"/>
                  <a:pt x="160" y="317"/>
                  <a:pt x="162" y="318"/>
                </a:cubicBezTo>
                <a:cubicBezTo>
                  <a:pt x="162" y="319"/>
                  <a:pt x="162" y="319"/>
                  <a:pt x="162" y="319"/>
                </a:cubicBezTo>
                <a:cubicBezTo>
                  <a:pt x="162" y="319"/>
                  <a:pt x="162" y="320"/>
                  <a:pt x="162" y="320"/>
                </a:cubicBezTo>
                <a:cubicBezTo>
                  <a:pt x="162" y="320"/>
                  <a:pt x="161" y="321"/>
                  <a:pt x="161" y="321"/>
                </a:cubicBezTo>
                <a:cubicBezTo>
                  <a:pt x="161" y="321"/>
                  <a:pt x="160" y="322"/>
                  <a:pt x="161" y="322"/>
                </a:cubicBezTo>
                <a:cubicBezTo>
                  <a:pt x="161" y="322"/>
                  <a:pt x="162" y="323"/>
                  <a:pt x="162" y="323"/>
                </a:cubicBezTo>
                <a:cubicBezTo>
                  <a:pt x="162" y="323"/>
                  <a:pt x="162" y="323"/>
                  <a:pt x="162" y="324"/>
                </a:cubicBezTo>
                <a:cubicBezTo>
                  <a:pt x="162" y="324"/>
                  <a:pt x="161" y="324"/>
                  <a:pt x="161" y="324"/>
                </a:cubicBezTo>
                <a:cubicBezTo>
                  <a:pt x="160" y="325"/>
                  <a:pt x="160" y="325"/>
                  <a:pt x="160" y="325"/>
                </a:cubicBezTo>
                <a:cubicBezTo>
                  <a:pt x="160" y="325"/>
                  <a:pt x="160" y="326"/>
                  <a:pt x="160" y="327"/>
                </a:cubicBezTo>
                <a:cubicBezTo>
                  <a:pt x="161" y="327"/>
                  <a:pt x="161" y="327"/>
                  <a:pt x="161" y="327"/>
                </a:cubicBezTo>
                <a:cubicBezTo>
                  <a:pt x="161" y="327"/>
                  <a:pt x="161" y="328"/>
                  <a:pt x="160" y="328"/>
                </a:cubicBezTo>
                <a:cubicBezTo>
                  <a:pt x="160" y="328"/>
                  <a:pt x="159" y="329"/>
                  <a:pt x="159" y="329"/>
                </a:cubicBezTo>
                <a:cubicBezTo>
                  <a:pt x="158" y="329"/>
                  <a:pt x="157" y="330"/>
                  <a:pt x="154" y="329"/>
                </a:cubicBezTo>
                <a:cubicBezTo>
                  <a:pt x="154" y="329"/>
                  <a:pt x="154" y="329"/>
                  <a:pt x="154" y="330"/>
                </a:cubicBezTo>
                <a:cubicBezTo>
                  <a:pt x="153" y="331"/>
                  <a:pt x="153" y="331"/>
                  <a:pt x="153" y="331"/>
                </a:cubicBezTo>
                <a:cubicBezTo>
                  <a:pt x="153" y="331"/>
                  <a:pt x="153" y="331"/>
                  <a:pt x="153" y="331"/>
                </a:cubicBezTo>
                <a:cubicBezTo>
                  <a:pt x="154" y="331"/>
                  <a:pt x="154" y="332"/>
                  <a:pt x="155" y="332"/>
                </a:cubicBezTo>
                <a:cubicBezTo>
                  <a:pt x="155" y="332"/>
                  <a:pt x="155" y="333"/>
                  <a:pt x="155" y="333"/>
                </a:cubicBezTo>
                <a:cubicBezTo>
                  <a:pt x="157" y="333"/>
                  <a:pt x="157" y="332"/>
                  <a:pt x="158" y="333"/>
                </a:cubicBezTo>
                <a:cubicBezTo>
                  <a:pt x="159" y="333"/>
                  <a:pt x="158" y="334"/>
                  <a:pt x="158" y="334"/>
                </a:cubicBezTo>
                <a:cubicBezTo>
                  <a:pt x="158" y="335"/>
                  <a:pt x="157" y="335"/>
                  <a:pt x="157" y="335"/>
                </a:cubicBezTo>
                <a:cubicBezTo>
                  <a:pt x="156" y="336"/>
                  <a:pt x="157" y="338"/>
                  <a:pt x="157" y="339"/>
                </a:cubicBezTo>
                <a:cubicBezTo>
                  <a:pt x="157" y="340"/>
                  <a:pt x="158" y="342"/>
                  <a:pt x="159" y="341"/>
                </a:cubicBezTo>
                <a:cubicBezTo>
                  <a:pt x="160" y="341"/>
                  <a:pt x="162" y="340"/>
                  <a:pt x="162" y="339"/>
                </a:cubicBezTo>
                <a:cubicBezTo>
                  <a:pt x="163" y="338"/>
                  <a:pt x="163" y="338"/>
                  <a:pt x="163" y="337"/>
                </a:cubicBezTo>
                <a:cubicBezTo>
                  <a:pt x="163" y="337"/>
                  <a:pt x="164" y="332"/>
                  <a:pt x="164" y="332"/>
                </a:cubicBezTo>
                <a:cubicBezTo>
                  <a:pt x="165" y="331"/>
                  <a:pt x="166" y="332"/>
                  <a:pt x="167" y="331"/>
                </a:cubicBezTo>
                <a:cubicBezTo>
                  <a:pt x="168" y="331"/>
                  <a:pt x="170" y="331"/>
                  <a:pt x="171" y="331"/>
                </a:cubicBezTo>
                <a:cubicBezTo>
                  <a:pt x="172" y="331"/>
                  <a:pt x="172" y="331"/>
                  <a:pt x="173" y="330"/>
                </a:cubicBezTo>
                <a:cubicBezTo>
                  <a:pt x="173" y="330"/>
                  <a:pt x="174" y="330"/>
                  <a:pt x="175" y="330"/>
                </a:cubicBezTo>
                <a:cubicBezTo>
                  <a:pt x="175" y="330"/>
                  <a:pt x="176" y="330"/>
                  <a:pt x="176" y="329"/>
                </a:cubicBezTo>
                <a:cubicBezTo>
                  <a:pt x="177" y="329"/>
                  <a:pt x="177" y="329"/>
                  <a:pt x="177" y="328"/>
                </a:cubicBezTo>
                <a:cubicBezTo>
                  <a:pt x="177" y="328"/>
                  <a:pt x="177" y="327"/>
                  <a:pt x="176" y="327"/>
                </a:cubicBezTo>
                <a:cubicBezTo>
                  <a:pt x="176" y="327"/>
                  <a:pt x="175" y="327"/>
                  <a:pt x="175" y="327"/>
                </a:cubicBezTo>
                <a:cubicBezTo>
                  <a:pt x="174" y="326"/>
                  <a:pt x="173" y="325"/>
                  <a:pt x="171" y="324"/>
                </a:cubicBezTo>
                <a:cubicBezTo>
                  <a:pt x="171" y="324"/>
                  <a:pt x="170" y="324"/>
                  <a:pt x="170" y="323"/>
                </a:cubicBezTo>
                <a:cubicBezTo>
                  <a:pt x="170" y="324"/>
                  <a:pt x="170" y="324"/>
                  <a:pt x="170" y="324"/>
                </a:cubicBezTo>
                <a:cubicBezTo>
                  <a:pt x="170" y="324"/>
                  <a:pt x="170" y="324"/>
                  <a:pt x="170" y="325"/>
                </a:cubicBezTo>
                <a:cubicBezTo>
                  <a:pt x="171" y="327"/>
                  <a:pt x="171" y="328"/>
                  <a:pt x="171" y="328"/>
                </a:cubicBezTo>
                <a:cubicBezTo>
                  <a:pt x="170" y="328"/>
                  <a:pt x="168" y="328"/>
                  <a:pt x="167" y="328"/>
                </a:cubicBezTo>
                <a:cubicBezTo>
                  <a:pt x="167" y="329"/>
                  <a:pt x="167" y="329"/>
                  <a:pt x="166" y="329"/>
                </a:cubicBezTo>
                <a:cubicBezTo>
                  <a:pt x="166" y="329"/>
                  <a:pt x="166" y="329"/>
                  <a:pt x="165" y="329"/>
                </a:cubicBezTo>
                <a:cubicBezTo>
                  <a:pt x="165" y="329"/>
                  <a:pt x="165" y="328"/>
                  <a:pt x="164" y="328"/>
                </a:cubicBezTo>
                <a:cubicBezTo>
                  <a:pt x="164" y="327"/>
                  <a:pt x="164" y="327"/>
                  <a:pt x="165" y="327"/>
                </a:cubicBezTo>
                <a:cubicBezTo>
                  <a:pt x="165" y="327"/>
                  <a:pt x="167" y="326"/>
                  <a:pt x="167" y="326"/>
                </a:cubicBezTo>
                <a:cubicBezTo>
                  <a:pt x="167" y="325"/>
                  <a:pt x="167" y="325"/>
                  <a:pt x="166" y="325"/>
                </a:cubicBezTo>
                <a:cubicBezTo>
                  <a:pt x="166" y="324"/>
                  <a:pt x="165" y="325"/>
                  <a:pt x="166" y="323"/>
                </a:cubicBezTo>
                <a:cubicBezTo>
                  <a:pt x="166" y="323"/>
                  <a:pt x="166" y="323"/>
                  <a:pt x="166" y="323"/>
                </a:cubicBezTo>
                <a:cubicBezTo>
                  <a:pt x="167" y="323"/>
                  <a:pt x="167" y="323"/>
                  <a:pt x="167" y="323"/>
                </a:cubicBezTo>
                <a:cubicBezTo>
                  <a:pt x="168" y="323"/>
                  <a:pt x="168" y="323"/>
                  <a:pt x="168" y="323"/>
                </a:cubicBezTo>
                <a:cubicBezTo>
                  <a:pt x="168" y="322"/>
                  <a:pt x="170" y="322"/>
                  <a:pt x="170" y="322"/>
                </a:cubicBezTo>
                <a:cubicBezTo>
                  <a:pt x="171" y="321"/>
                  <a:pt x="171" y="321"/>
                  <a:pt x="171" y="321"/>
                </a:cubicBezTo>
                <a:cubicBezTo>
                  <a:pt x="171" y="321"/>
                  <a:pt x="171" y="320"/>
                  <a:pt x="170" y="320"/>
                </a:cubicBezTo>
                <a:cubicBezTo>
                  <a:pt x="170" y="320"/>
                  <a:pt x="170" y="320"/>
                  <a:pt x="169" y="320"/>
                </a:cubicBezTo>
                <a:cubicBezTo>
                  <a:pt x="168" y="320"/>
                  <a:pt x="166" y="320"/>
                  <a:pt x="166" y="320"/>
                </a:cubicBezTo>
                <a:cubicBezTo>
                  <a:pt x="166" y="320"/>
                  <a:pt x="166" y="320"/>
                  <a:pt x="166" y="319"/>
                </a:cubicBezTo>
                <a:cubicBezTo>
                  <a:pt x="166" y="319"/>
                  <a:pt x="166" y="319"/>
                  <a:pt x="166" y="319"/>
                </a:cubicBezTo>
                <a:cubicBezTo>
                  <a:pt x="166" y="319"/>
                  <a:pt x="166" y="319"/>
                  <a:pt x="166" y="319"/>
                </a:cubicBezTo>
                <a:cubicBezTo>
                  <a:pt x="166" y="319"/>
                  <a:pt x="167" y="318"/>
                  <a:pt x="168" y="317"/>
                </a:cubicBezTo>
                <a:cubicBezTo>
                  <a:pt x="169" y="316"/>
                  <a:pt x="173" y="316"/>
                  <a:pt x="175" y="315"/>
                </a:cubicBezTo>
                <a:cubicBezTo>
                  <a:pt x="176" y="315"/>
                  <a:pt x="179" y="315"/>
                  <a:pt x="179" y="315"/>
                </a:cubicBezTo>
                <a:cubicBezTo>
                  <a:pt x="180" y="315"/>
                  <a:pt x="180" y="314"/>
                  <a:pt x="179" y="314"/>
                </a:cubicBezTo>
                <a:cubicBezTo>
                  <a:pt x="179" y="313"/>
                  <a:pt x="179" y="313"/>
                  <a:pt x="178" y="313"/>
                </a:cubicBezTo>
                <a:cubicBezTo>
                  <a:pt x="177" y="313"/>
                  <a:pt x="177" y="313"/>
                  <a:pt x="176" y="313"/>
                </a:cubicBezTo>
                <a:cubicBezTo>
                  <a:pt x="176" y="313"/>
                  <a:pt x="175" y="313"/>
                  <a:pt x="174" y="314"/>
                </a:cubicBezTo>
                <a:cubicBezTo>
                  <a:pt x="173" y="314"/>
                  <a:pt x="172" y="314"/>
                  <a:pt x="171" y="314"/>
                </a:cubicBezTo>
                <a:cubicBezTo>
                  <a:pt x="170" y="314"/>
                  <a:pt x="170" y="314"/>
                  <a:pt x="169" y="314"/>
                </a:cubicBezTo>
                <a:cubicBezTo>
                  <a:pt x="169" y="315"/>
                  <a:pt x="169" y="314"/>
                  <a:pt x="169" y="314"/>
                </a:cubicBezTo>
                <a:cubicBezTo>
                  <a:pt x="170" y="313"/>
                  <a:pt x="171" y="313"/>
                  <a:pt x="171" y="313"/>
                </a:cubicBezTo>
                <a:cubicBezTo>
                  <a:pt x="172" y="313"/>
                  <a:pt x="172" y="313"/>
                  <a:pt x="173" y="313"/>
                </a:cubicBezTo>
                <a:cubicBezTo>
                  <a:pt x="174" y="312"/>
                  <a:pt x="175" y="311"/>
                  <a:pt x="176" y="310"/>
                </a:cubicBezTo>
                <a:cubicBezTo>
                  <a:pt x="177" y="310"/>
                  <a:pt x="178" y="310"/>
                  <a:pt x="178" y="309"/>
                </a:cubicBezTo>
                <a:cubicBezTo>
                  <a:pt x="179" y="309"/>
                  <a:pt x="179" y="308"/>
                  <a:pt x="179" y="308"/>
                </a:cubicBezTo>
                <a:cubicBezTo>
                  <a:pt x="179" y="307"/>
                  <a:pt x="179" y="307"/>
                  <a:pt x="179" y="307"/>
                </a:cubicBezTo>
                <a:cubicBezTo>
                  <a:pt x="179" y="306"/>
                  <a:pt x="177" y="306"/>
                  <a:pt x="176" y="306"/>
                </a:cubicBezTo>
                <a:cubicBezTo>
                  <a:pt x="176" y="306"/>
                  <a:pt x="176" y="306"/>
                  <a:pt x="176" y="306"/>
                </a:cubicBezTo>
                <a:cubicBezTo>
                  <a:pt x="175" y="306"/>
                  <a:pt x="174" y="307"/>
                  <a:pt x="174" y="307"/>
                </a:cubicBezTo>
                <a:cubicBezTo>
                  <a:pt x="173" y="307"/>
                  <a:pt x="174" y="305"/>
                  <a:pt x="174" y="305"/>
                </a:cubicBezTo>
                <a:cubicBezTo>
                  <a:pt x="174" y="304"/>
                  <a:pt x="173" y="303"/>
                  <a:pt x="173" y="302"/>
                </a:cubicBezTo>
                <a:cubicBezTo>
                  <a:pt x="172" y="302"/>
                  <a:pt x="171" y="300"/>
                  <a:pt x="170" y="300"/>
                </a:cubicBezTo>
                <a:cubicBezTo>
                  <a:pt x="169" y="300"/>
                  <a:pt x="168" y="302"/>
                  <a:pt x="168" y="303"/>
                </a:cubicBezTo>
                <a:cubicBezTo>
                  <a:pt x="167" y="303"/>
                  <a:pt x="167" y="304"/>
                  <a:pt x="167" y="304"/>
                </a:cubicBezTo>
                <a:cubicBezTo>
                  <a:pt x="167" y="305"/>
                  <a:pt x="167" y="305"/>
                  <a:pt x="166" y="306"/>
                </a:cubicBezTo>
                <a:cubicBezTo>
                  <a:pt x="166" y="307"/>
                  <a:pt x="166" y="308"/>
                  <a:pt x="165" y="309"/>
                </a:cubicBezTo>
                <a:cubicBezTo>
                  <a:pt x="164" y="309"/>
                  <a:pt x="164" y="309"/>
                  <a:pt x="164" y="309"/>
                </a:cubicBezTo>
                <a:cubicBezTo>
                  <a:pt x="164" y="310"/>
                  <a:pt x="163" y="310"/>
                  <a:pt x="163" y="310"/>
                </a:cubicBezTo>
                <a:cubicBezTo>
                  <a:pt x="163" y="311"/>
                  <a:pt x="164" y="310"/>
                  <a:pt x="164" y="310"/>
                </a:cubicBezTo>
                <a:cubicBezTo>
                  <a:pt x="165" y="311"/>
                  <a:pt x="165" y="311"/>
                  <a:pt x="165" y="311"/>
                </a:cubicBezTo>
                <a:cubicBezTo>
                  <a:pt x="165" y="311"/>
                  <a:pt x="164" y="312"/>
                  <a:pt x="164" y="313"/>
                </a:cubicBezTo>
                <a:cubicBezTo>
                  <a:pt x="164" y="313"/>
                  <a:pt x="164" y="314"/>
                  <a:pt x="164" y="315"/>
                </a:cubicBezTo>
                <a:cubicBezTo>
                  <a:pt x="163" y="316"/>
                  <a:pt x="161" y="315"/>
                  <a:pt x="160" y="315"/>
                </a:cubicBezTo>
                <a:cubicBezTo>
                  <a:pt x="160" y="315"/>
                  <a:pt x="160" y="315"/>
                  <a:pt x="160" y="315"/>
                </a:cubicBezTo>
                <a:cubicBezTo>
                  <a:pt x="160" y="315"/>
                  <a:pt x="160" y="315"/>
                  <a:pt x="160" y="315"/>
                </a:cubicBezTo>
                <a:cubicBezTo>
                  <a:pt x="160" y="315"/>
                  <a:pt x="160" y="315"/>
                  <a:pt x="160" y="315"/>
                </a:cubicBezTo>
                <a:cubicBezTo>
                  <a:pt x="159" y="314"/>
                  <a:pt x="159" y="314"/>
                  <a:pt x="159" y="314"/>
                </a:cubicBezTo>
                <a:cubicBezTo>
                  <a:pt x="159" y="314"/>
                  <a:pt x="158" y="313"/>
                  <a:pt x="158" y="313"/>
                </a:cubicBezTo>
                <a:cubicBezTo>
                  <a:pt x="157" y="313"/>
                  <a:pt x="157" y="312"/>
                  <a:pt x="157" y="312"/>
                </a:cubicBezTo>
                <a:cubicBezTo>
                  <a:pt x="156" y="312"/>
                  <a:pt x="156" y="312"/>
                  <a:pt x="155" y="311"/>
                </a:cubicBezTo>
                <a:cubicBezTo>
                  <a:pt x="155" y="311"/>
                  <a:pt x="155" y="310"/>
                  <a:pt x="155" y="309"/>
                </a:cubicBezTo>
                <a:cubicBezTo>
                  <a:pt x="155" y="309"/>
                  <a:pt x="156" y="309"/>
                  <a:pt x="156" y="308"/>
                </a:cubicBezTo>
                <a:cubicBezTo>
                  <a:pt x="157" y="307"/>
                  <a:pt x="158" y="307"/>
                  <a:pt x="159" y="307"/>
                </a:cubicBezTo>
                <a:cubicBezTo>
                  <a:pt x="160" y="307"/>
                  <a:pt x="161" y="307"/>
                  <a:pt x="161" y="306"/>
                </a:cubicBezTo>
                <a:cubicBezTo>
                  <a:pt x="163" y="305"/>
                  <a:pt x="161" y="303"/>
                  <a:pt x="160" y="302"/>
                </a:cubicBezTo>
                <a:cubicBezTo>
                  <a:pt x="159" y="302"/>
                  <a:pt x="159" y="301"/>
                  <a:pt x="158" y="301"/>
                </a:cubicBezTo>
                <a:cubicBezTo>
                  <a:pt x="158" y="301"/>
                  <a:pt x="157" y="300"/>
                  <a:pt x="156" y="300"/>
                </a:cubicBezTo>
                <a:cubicBezTo>
                  <a:pt x="156" y="300"/>
                  <a:pt x="155" y="299"/>
                  <a:pt x="154" y="299"/>
                </a:cubicBezTo>
                <a:cubicBezTo>
                  <a:pt x="154" y="300"/>
                  <a:pt x="154" y="300"/>
                  <a:pt x="155" y="301"/>
                </a:cubicBezTo>
                <a:cubicBezTo>
                  <a:pt x="155" y="302"/>
                  <a:pt x="156" y="303"/>
                  <a:pt x="156" y="303"/>
                </a:cubicBezTo>
                <a:cubicBezTo>
                  <a:pt x="155" y="304"/>
                  <a:pt x="155" y="304"/>
                  <a:pt x="156" y="305"/>
                </a:cubicBezTo>
                <a:cubicBezTo>
                  <a:pt x="156" y="305"/>
                  <a:pt x="156" y="306"/>
                  <a:pt x="156" y="307"/>
                </a:cubicBezTo>
                <a:cubicBezTo>
                  <a:pt x="156" y="307"/>
                  <a:pt x="155" y="309"/>
                  <a:pt x="155" y="309"/>
                </a:cubicBezTo>
                <a:cubicBezTo>
                  <a:pt x="154" y="310"/>
                  <a:pt x="154" y="310"/>
                  <a:pt x="154" y="310"/>
                </a:cubicBezTo>
                <a:cubicBezTo>
                  <a:pt x="153" y="311"/>
                  <a:pt x="153" y="312"/>
                  <a:pt x="153" y="314"/>
                </a:cubicBezTo>
                <a:cubicBezTo>
                  <a:pt x="153" y="315"/>
                  <a:pt x="153" y="317"/>
                  <a:pt x="153" y="318"/>
                </a:cubicBezTo>
                <a:cubicBezTo>
                  <a:pt x="153" y="319"/>
                  <a:pt x="152" y="321"/>
                  <a:pt x="152" y="321"/>
                </a:cubicBezTo>
                <a:cubicBezTo>
                  <a:pt x="151" y="322"/>
                  <a:pt x="151" y="323"/>
                  <a:pt x="150" y="325"/>
                </a:cubicBezTo>
                <a:cubicBezTo>
                  <a:pt x="149" y="327"/>
                  <a:pt x="149" y="327"/>
                  <a:pt x="149" y="327"/>
                </a:cubicBezTo>
                <a:cubicBezTo>
                  <a:pt x="148" y="328"/>
                  <a:pt x="148" y="328"/>
                  <a:pt x="148" y="328"/>
                </a:cubicBezTo>
                <a:cubicBezTo>
                  <a:pt x="147" y="329"/>
                  <a:pt x="147" y="330"/>
                  <a:pt x="147" y="330"/>
                </a:cubicBezTo>
                <a:moveTo>
                  <a:pt x="195" y="228"/>
                </a:moveTo>
                <a:cubicBezTo>
                  <a:pt x="194" y="229"/>
                  <a:pt x="194" y="229"/>
                  <a:pt x="194" y="230"/>
                </a:cubicBezTo>
                <a:cubicBezTo>
                  <a:pt x="194" y="231"/>
                  <a:pt x="194" y="232"/>
                  <a:pt x="195" y="232"/>
                </a:cubicBezTo>
                <a:cubicBezTo>
                  <a:pt x="196" y="233"/>
                  <a:pt x="197" y="233"/>
                  <a:pt x="198" y="233"/>
                </a:cubicBezTo>
                <a:cubicBezTo>
                  <a:pt x="200" y="233"/>
                  <a:pt x="201" y="233"/>
                  <a:pt x="201" y="232"/>
                </a:cubicBezTo>
                <a:cubicBezTo>
                  <a:pt x="202" y="232"/>
                  <a:pt x="203" y="231"/>
                  <a:pt x="203" y="230"/>
                </a:cubicBezTo>
                <a:cubicBezTo>
                  <a:pt x="203" y="229"/>
                  <a:pt x="202" y="229"/>
                  <a:pt x="201" y="228"/>
                </a:cubicBezTo>
                <a:cubicBezTo>
                  <a:pt x="201" y="227"/>
                  <a:pt x="200" y="227"/>
                  <a:pt x="198" y="227"/>
                </a:cubicBezTo>
                <a:cubicBezTo>
                  <a:pt x="198" y="227"/>
                  <a:pt x="198" y="227"/>
                  <a:pt x="198" y="227"/>
                </a:cubicBezTo>
                <a:cubicBezTo>
                  <a:pt x="197" y="227"/>
                  <a:pt x="196" y="227"/>
                  <a:pt x="195" y="228"/>
                </a:cubicBezTo>
                <a:moveTo>
                  <a:pt x="180" y="232"/>
                </a:moveTo>
                <a:cubicBezTo>
                  <a:pt x="181" y="231"/>
                  <a:pt x="181" y="231"/>
                  <a:pt x="181" y="230"/>
                </a:cubicBezTo>
                <a:cubicBezTo>
                  <a:pt x="181" y="229"/>
                  <a:pt x="181" y="229"/>
                  <a:pt x="180" y="228"/>
                </a:cubicBezTo>
                <a:cubicBezTo>
                  <a:pt x="179" y="227"/>
                  <a:pt x="178" y="227"/>
                  <a:pt x="176" y="227"/>
                </a:cubicBezTo>
                <a:cubicBezTo>
                  <a:pt x="176" y="227"/>
                  <a:pt x="176" y="227"/>
                  <a:pt x="176" y="227"/>
                </a:cubicBezTo>
                <a:cubicBezTo>
                  <a:pt x="175" y="227"/>
                  <a:pt x="174" y="227"/>
                  <a:pt x="173" y="228"/>
                </a:cubicBezTo>
                <a:cubicBezTo>
                  <a:pt x="172" y="229"/>
                  <a:pt x="172" y="229"/>
                  <a:pt x="172" y="230"/>
                </a:cubicBezTo>
                <a:cubicBezTo>
                  <a:pt x="172" y="231"/>
                  <a:pt x="172" y="231"/>
                  <a:pt x="173" y="232"/>
                </a:cubicBezTo>
                <a:cubicBezTo>
                  <a:pt x="174" y="233"/>
                  <a:pt x="175" y="233"/>
                  <a:pt x="176" y="233"/>
                </a:cubicBezTo>
                <a:cubicBezTo>
                  <a:pt x="178" y="233"/>
                  <a:pt x="179" y="233"/>
                  <a:pt x="180" y="232"/>
                </a:cubicBezTo>
                <a:moveTo>
                  <a:pt x="172" y="241"/>
                </a:moveTo>
                <a:cubicBezTo>
                  <a:pt x="172" y="241"/>
                  <a:pt x="172" y="242"/>
                  <a:pt x="173" y="243"/>
                </a:cubicBezTo>
                <a:cubicBezTo>
                  <a:pt x="174" y="243"/>
                  <a:pt x="175" y="244"/>
                  <a:pt x="176" y="244"/>
                </a:cubicBezTo>
                <a:cubicBezTo>
                  <a:pt x="178" y="244"/>
                  <a:pt x="179" y="243"/>
                  <a:pt x="180" y="243"/>
                </a:cubicBezTo>
                <a:cubicBezTo>
                  <a:pt x="181" y="242"/>
                  <a:pt x="181" y="241"/>
                  <a:pt x="181" y="241"/>
                </a:cubicBezTo>
                <a:cubicBezTo>
                  <a:pt x="181" y="240"/>
                  <a:pt x="181" y="239"/>
                  <a:pt x="180" y="238"/>
                </a:cubicBezTo>
                <a:cubicBezTo>
                  <a:pt x="179" y="238"/>
                  <a:pt x="178" y="237"/>
                  <a:pt x="176" y="237"/>
                </a:cubicBezTo>
                <a:cubicBezTo>
                  <a:pt x="176" y="237"/>
                  <a:pt x="176" y="237"/>
                  <a:pt x="176" y="237"/>
                </a:cubicBezTo>
                <a:cubicBezTo>
                  <a:pt x="175" y="237"/>
                  <a:pt x="174" y="238"/>
                  <a:pt x="173" y="238"/>
                </a:cubicBezTo>
                <a:cubicBezTo>
                  <a:pt x="172" y="239"/>
                  <a:pt x="172" y="240"/>
                  <a:pt x="172" y="241"/>
                </a:cubicBezTo>
                <a:moveTo>
                  <a:pt x="139" y="173"/>
                </a:moveTo>
                <a:cubicBezTo>
                  <a:pt x="139" y="173"/>
                  <a:pt x="139" y="169"/>
                  <a:pt x="140" y="165"/>
                </a:cubicBezTo>
                <a:cubicBezTo>
                  <a:pt x="140" y="160"/>
                  <a:pt x="141" y="154"/>
                  <a:pt x="143" y="149"/>
                </a:cubicBezTo>
                <a:cubicBezTo>
                  <a:pt x="144" y="145"/>
                  <a:pt x="145" y="142"/>
                  <a:pt x="147" y="139"/>
                </a:cubicBezTo>
                <a:cubicBezTo>
                  <a:pt x="148" y="138"/>
                  <a:pt x="149" y="137"/>
                  <a:pt x="150" y="136"/>
                </a:cubicBezTo>
                <a:cubicBezTo>
                  <a:pt x="148" y="129"/>
                  <a:pt x="147" y="125"/>
                  <a:pt x="147" y="125"/>
                </a:cubicBezTo>
                <a:cubicBezTo>
                  <a:pt x="146" y="124"/>
                  <a:pt x="147" y="122"/>
                  <a:pt x="148" y="122"/>
                </a:cubicBezTo>
                <a:cubicBezTo>
                  <a:pt x="149" y="121"/>
                  <a:pt x="151" y="122"/>
                  <a:pt x="151" y="123"/>
                </a:cubicBezTo>
                <a:cubicBezTo>
                  <a:pt x="152" y="123"/>
                  <a:pt x="157" y="136"/>
                  <a:pt x="157" y="161"/>
                </a:cubicBezTo>
                <a:cubicBezTo>
                  <a:pt x="156" y="173"/>
                  <a:pt x="155" y="188"/>
                  <a:pt x="150" y="206"/>
                </a:cubicBezTo>
                <a:cubicBezTo>
                  <a:pt x="150" y="207"/>
                  <a:pt x="149" y="208"/>
                  <a:pt x="148" y="208"/>
                </a:cubicBezTo>
                <a:cubicBezTo>
                  <a:pt x="147" y="208"/>
                  <a:pt x="147" y="208"/>
                  <a:pt x="147" y="208"/>
                </a:cubicBezTo>
                <a:cubicBezTo>
                  <a:pt x="146" y="207"/>
                  <a:pt x="145" y="206"/>
                  <a:pt x="145" y="205"/>
                </a:cubicBezTo>
                <a:cubicBezTo>
                  <a:pt x="150" y="187"/>
                  <a:pt x="151" y="172"/>
                  <a:pt x="152" y="160"/>
                </a:cubicBezTo>
                <a:cubicBezTo>
                  <a:pt x="152" y="153"/>
                  <a:pt x="151" y="147"/>
                  <a:pt x="151" y="142"/>
                </a:cubicBezTo>
                <a:cubicBezTo>
                  <a:pt x="150" y="143"/>
                  <a:pt x="150" y="144"/>
                  <a:pt x="149" y="146"/>
                </a:cubicBezTo>
                <a:cubicBezTo>
                  <a:pt x="148" y="149"/>
                  <a:pt x="147" y="152"/>
                  <a:pt x="146" y="156"/>
                </a:cubicBezTo>
                <a:cubicBezTo>
                  <a:pt x="144" y="164"/>
                  <a:pt x="144" y="171"/>
                  <a:pt x="144" y="173"/>
                </a:cubicBezTo>
                <a:cubicBezTo>
                  <a:pt x="144" y="173"/>
                  <a:pt x="144" y="173"/>
                  <a:pt x="144" y="173"/>
                </a:cubicBezTo>
                <a:cubicBezTo>
                  <a:pt x="143" y="174"/>
                  <a:pt x="142" y="175"/>
                  <a:pt x="141" y="175"/>
                </a:cubicBezTo>
                <a:cubicBezTo>
                  <a:pt x="141" y="175"/>
                  <a:pt x="141" y="175"/>
                  <a:pt x="141" y="175"/>
                </a:cubicBezTo>
                <a:cubicBezTo>
                  <a:pt x="140" y="175"/>
                  <a:pt x="139" y="174"/>
                  <a:pt x="139" y="173"/>
                </a:cubicBezTo>
                <a:moveTo>
                  <a:pt x="157" y="225"/>
                </a:moveTo>
                <a:cubicBezTo>
                  <a:pt x="157" y="224"/>
                  <a:pt x="158" y="223"/>
                  <a:pt x="160" y="223"/>
                </a:cubicBezTo>
                <a:cubicBezTo>
                  <a:pt x="161" y="223"/>
                  <a:pt x="162" y="224"/>
                  <a:pt x="162" y="225"/>
                </a:cubicBezTo>
                <a:cubicBezTo>
                  <a:pt x="162" y="246"/>
                  <a:pt x="162" y="246"/>
                  <a:pt x="162" y="246"/>
                </a:cubicBezTo>
                <a:cubicBezTo>
                  <a:pt x="162" y="247"/>
                  <a:pt x="161" y="248"/>
                  <a:pt x="160" y="248"/>
                </a:cubicBezTo>
                <a:cubicBezTo>
                  <a:pt x="158" y="248"/>
                  <a:pt x="157" y="247"/>
                  <a:pt x="157" y="246"/>
                </a:cubicBezTo>
                <a:lnTo>
                  <a:pt x="157" y="225"/>
                </a:lnTo>
                <a:close/>
                <a:moveTo>
                  <a:pt x="167" y="123"/>
                </a:moveTo>
                <a:cubicBezTo>
                  <a:pt x="167" y="123"/>
                  <a:pt x="167" y="123"/>
                  <a:pt x="167" y="123"/>
                </a:cubicBezTo>
                <a:cubicBezTo>
                  <a:pt x="168" y="122"/>
                  <a:pt x="169" y="121"/>
                  <a:pt x="171" y="122"/>
                </a:cubicBezTo>
                <a:cubicBezTo>
                  <a:pt x="172" y="122"/>
                  <a:pt x="172" y="124"/>
                  <a:pt x="172" y="125"/>
                </a:cubicBezTo>
                <a:cubicBezTo>
                  <a:pt x="172" y="125"/>
                  <a:pt x="172" y="125"/>
                  <a:pt x="172" y="125"/>
                </a:cubicBezTo>
                <a:cubicBezTo>
                  <a:pt x="172" y="125"/>
                  <a:pt x="172" y="125"/>
                  <a:pt x="172" y="125"/>
                </a:cubicBezTo>
                <a:cubicBezTo>
                  <a:pt x="172" y="125"/>
                  <a:pt x="172" y="125"/>
                  <a:pt x="172" y="125"/>
                </a:cubicBezTo>
                <a:cubicBezTo>
                  <a:pt x="172" y="125"/>
                  <a:pt x="172" y="125"/>
                  <a:pt x="172" y="125"/>
                </a:cubicBezTo>
                <a:cubicBezTo>
                  <a:pt x="172" y="126"/>
                  <a:pt x="171" y="126"/>
                  <a:pt x="171" y="127"/>
                </a:cubicBezTo>
                <a:cubicBezTo>
                  <a:pt x="171" y="129"/>
                  <a:pt x="170" y="131"/>
                  <a:pt x="169" y="134"/>
                </a:cubicBezTo>
                <a:cubicBezTo>
                  <a:pt x="169" y="134"/>
                  <a:pt x="169" y="135"/>
                  <a:pt x="169" y="136"/>
                </a:cubicBezTo>
                <a:cubicBezTo>
                  <a:pt x="170" y="137"/>
                  <a:pt x="171" y="138"/>
                  <a:pt x="171" y="139"/>
                </a:cubicBezTo>
                <a:cubicBezTo>
                  <a:pt x="173" y="140"/>
                  <a:pt x="173" y="142"/>
                  <a:pt x="174" y="144"/>
                </a:cubicBezTo>
                <a:cubicBezTo>
                  <a:pt x="176" y="148"/>
                  <a:pt x="177" y="152"/>
                  <a:pt x="178" y="157"/>
                </a:cubicBezTo>
                <a:cubicBezTo>
                  <a:pt x="180" y="165"/>
                  <a:pt x="180" y="173"/>
                  <a:pt x="180" y="173"/>
                </a:cubicBezTo>
                <a:cubicBezTo>
                  <a:pt x="180" y="174"/>
                  <a:pt x="179" y="175"/>
                  <a:pt x="178" y="175"/>
                </a:cubicBezTo>
                <a:cubicBezTo>
                  <a:pt x="178" y="175"/>
                  <a:pt x="178" y="175"/>
                  <a:pt x="178" y="175"/>
                </a:cubicBezTo>
                <a:cubicBezTo>
                  <a:pt x="176" y="175"/>
                  <a:pt x="175" y="174"/>
                  <a:pt x="175" y="173"/>
                </a:cubicBezTo>
                <a:cubicBezTo>
                  <a:pt x="175" y="173"/>
                  <a:pt x="175" y="173"/>
                  <a:pt x="175" y="173"/>
                </a:cubicBezTo>
                <a:cubicBezTo>
                  <a:pt x="175" y="172"/>
                  <a:pt x="175" y="172"/>
                  <a:pt x="175" y="172"/>
                </a:cubicBezTo>
                <a:cubicBezTo>
                  <a:pt x="175" y="172"/>
                  <a:pt x="175" y="172"/>
                  <a:pt x="175" y="171"/>
                </a:cubicBezTo>
                <a:cubicBezTo>
                  <a:pt x="175" y="170"/>
                  <a:pt x="175" y="168"/>
                  <a:pt x="174" y="166"/>
                </a:cubicBezTo>
                <a:cubicBezTo>
                  <a:pt x="174" y="161"/>
                  <a:pt x="173" y="155"/>
                  <a:pt x="171" y="150"/>
                </a:cubicBezTo>
                <a:cubicBezTo>
                  <a:pt x="170" y="147"/>
                  <a:pt x="169" y="144"/>
                  <a:pt x="168" y="142"/>
                </a:cubicBezTo>
                <a:cubicBezTo>
                  <a:pt x="167" y="147"/>
                  <a:pt x="167" y="153"/>
                  <a:pt x="167" y="160"/>
                </a:cubicBezTo>
                <a:cubicBezTo>
                  <a:pt x="167" y="172"/>
                  <a:pt x="169" y="187"/>
                  <a:pt x="173" y="205"/>
                </a:cubicBezTo>
                <a:cubicBezTo>
                  <a:pt x="174" y="206"/>
                  <a:pt x="173" y="207"/>
                  <a:pt x="172" y="208"/>
                </a:cubicBezTo>
                <a:cubicBezTo>
                  <a:pt x="171" y="208"/>
                  <a:pt x="171" y="208"/>
                  <a:pt x="171" y="208"/>
                </a:cubicBezTo>
                <a:cubicBezTo>
                  <a:pt x="170" y="208"/>
                  <a:pt x="169" y="207"/>
                  <a:pt x="169" y="206"/>
                </a:cubicBezTo>
                <a:cubicBezTo>
                  <a:pt x="164" y="188"/>
                  <a:pt x="162" y="173"/>
                  <a:pt x="162" y="161"/>
                </a:cubicBezTo>
                <a:cubicBezTo>
                  <a:pt x="162" y="136"/>
                  <a:pt x="167" y="123"/>
                  <a:pt x="167" y="123"/>
                </a:cubicBezTo>
                <a:moveTo>
                  <a:pt x="167" y="241"/>
                </a:moveTo>
                <a:cubicBezTo>
                  <a:pt x="167" y="238"/>
                  <a:pt x="168" y="236"/>
                  <a:pt x="170" y="235"/>
                </a:cubicBezTo>
                <a:cubicBezTo>
                  <a:pt x="170" y="235"/>
                  <a:pt x="170" y="235"/>
                  <a:pt x="170" y="235"/>
                </a:cubicBezTo>
                <a:cubicBezTo>
                  <a:pt x="169" y="234"/>
                  <a:pt x="167" y="232"/>
                  <a:pt x="167" y="230"/>
                </a:cubicBezTo>
                <a:cubicBezTo>
                  <a:pt x="167" y="228"/>
                  <a:pt x="169" y="226"/>
                  <a:pt x="170" y="225"/>
                </a:cubicBezTo>
                <a:cubicBezTo>
                  <a:pt x="172" y="223"/>
                  <a:pt x="174" y="223"/>
                  <a:pt x="176" y="223"/>
                </a:cubicBezTo>
                <a:cubicBezTo>
                  <a:pt x="179" y="223"/>
                  <a:pt x="181" y="223"/>
                  <a:pt x="183" y="225"/>
                </a:cubicBezTo>
                <a:cubicBezTo>
                  <a:pt x="184" y="226"/>
                  <a:pt x="185" y="228"/>
                  <a:pt x="185" y="230"/>
                </a:cubicBezTo>
                <a:cubicBezTo>
                  <a:pt x="185" y="232"/>
                  <a:pt x="184" y="234"/>
                  <a:pt x="183" y="235"/>
                </a:cubicBezTo>
                <a:cubicBezTo>
                  <a:pt x="183" y="235"/>
                  <a:pt x="183" y="235"/>
                  <a:pt x="183" y="235"/>
                </a:cubicBezTo>
                <a:cubicBezTo>
                  <a:pt x="185" y="236"/>
                  <a:pt x="186" y="238"/>
                  <a:pt x="186" y="241"/>
                </a:cubicBezTo>
                <a:cubicBezTo>
                  <a:pt x="186" y="243"/>
                  <a:pt x="185" y="245"/>
                  <a:pt x="183" y="246"/>
                </a:cubicBezTo>
                <a:cubicBezTo>
                  <a:pt x="181" y="247"/>
                  <a:pt x="179" y="248"/>
                  <a:pt x="176" y="248"/>
                </a:cubicBezTo>
                <a:cubicBezTo>
                  <a:pt x="174" y="248"/>
                  <a:pt x="172" y="247"/>
                  <a:pt x="170" y="246"/>
                </a:cubicBezTo>
                <a:cubicBezTo>
                  <a:pt x="168" y="245"/>
                  <a:pt x="167" y="243"/>
                  <a:pt x="167" y="241"/>
                </a:cubicBezTo>
                <a:moveTo>
                  <a:pt x="189" y="173"/>
                </a:moveTo>
                <a:cubicBezTo>
                  <a:pt x="189" y="168"/>
                  <a:pt x="189" y="165"/>
                  <a:pt x="189" y="161"/>
                </a:cubicBezTo>
                <a:cubicBezTo>
                  <a:pt x="189" y="160"/>
                  <a:pt x="191" y="159"/>
                  <a:pt x="192" y="159"/>
                </a:cubicBezTo>
                <a:cubicBezTo>
                  <a:pt x="193" y="159"/>
                  <a:pt x="194" y="161"/>
                  <a:pt x="194" y="162"/>
                </a:cubicBezTo>
                <a:cubicBezTo>
                  <a:pt x="194" y="165"/>
                  <a:pt x="194" y="169"/>
                  <a:pt x="194" y="173"/>
                </a:cubicBezTo>
                <a:cubicBezTo>
                  <a:pt x="194" y="179"/>
                  <a:pt x="194" y="187"/>
                  <a:pt x="195" y="197"/>
                </a:cubicBezTo>
                <a:cubicBezTo>
                  <a:pt x="195" y="198"/>
                  <a:pt x="194" y="199"/>
                  <a:pt x="193" y="199"/>
                </a:cubicBezTo>
                <a:cubicBezTo>
                  <a:pt x="193" y="199"/>
                  <a:pt x="193" y="199"/>
                  <a:pt x="193" y="199"/>
                </a:cubicBezTo>
                <a:cubicBezTo>
                  <a:pt x="192" y="199"/>
                  <a:pt x="191" y="199"/>
                  <a:pt x="190" y="197"/>
                </a:cubicBezTo>
                <a:cubicBezTo>
                  <a:pt x="189" y="188"/>
                  <a:pt x="189" y="180"/>
                  <a:pt x="189" y="173"/>
                </a:cubicBezTo>
                <a:moveTo>
                  <a:pt x="190" y="230"/>
                </a:moveTo>
                <a:cubicBezTo>
                  <a:pt x="190" y="226"/>
                  <a:pt x="194" y="223"/>
                  <a:pt x="198" y="223"/>
                </a:cubicBezTo>
                <a:cubicBezTo>
                  <a:pt x="202" y="223"/>
                  <a:pt x="205" y="225"/>
                  <a:pt x="206" y="227"/>
                </a:cubicBezTo>
                <a:cubicBezTo>
                  <a:pt x="207" y="228"/>
                  <a:pt x="207" y="228"/>
                  <a:pt x="207" y="228"/>
                </a:cubicBezTo>
                <a:cubicBezTo>
                  <a:pt x="207" y="228"/>
                  <a:pt x="207" y="230"/>
                  <a:pt x="207" y="232"/>
                </a:cubicBezTo>
                <a:cubicBezTo>
                  <a:pt x="207" y="236"/>
                  <a:pt x="205" y="243"/>
                  <a:pt x="196" y="248"/>
                </a:cubicBezTo>
                <a:cubicBezTo>
                  <a:pt x="196" y="248"/>
                  <a:pt x="195" y="248"/>
                  <a:pt x="195" y="248"/>
                </a:cubicBezTo>
                <a:cubicBezTo>
                  <a:pt x="194" y="248"/>
                  <a:pt x="193" y="248"/>
                  <a:pt x="193" y="247"/>
                </a:cubicBezTo>
                <a:cubicBezTo>
                  <a:pt x="192" y="246"/>
                  <a:pt x="193" y="245"/>
                  <a:pt x="194" y="244"/>
                </a:cubicBezTo>
                <a:cubicBezTo>
                  <a:pt x="198" y="241"/>
                  <a:pt x="201" y="239"/>
                  <a:pt x="202" y="237"/>
                </a:cubicBezTo>
                <a:cubicBezTo>
                  <a:pt x="201" y="237"/>
                  <a:pt x="200" y="237"/>
                  <a:pt x="198" y="237"/>
                </a:cubicBezTo>
                <a:cubicBezTo>
                  <a:pt x="194" y="237"/>
                  <a:pt x="190" y="234"/>
                  <a:pt x="190" y="230"/>
                </a:cubicBezTo>
                <a:moveTo>
                  <a:pt x="209" y="199"/>
                </a:moveTo>
                <a:cubicBezTo>
                  <a:pt x="208" y="199"/>
                  <a:pt x="206" y="199"/>
                  <a:pt x="206" y="197"/>
                </a:cubicBezTo>
                <a:cubicBezTo>
                  <a:pt x="205" y="188"/>
                  <a:pt x="205" y="180"/>
                  <a:pt x="205" y="173"/>
                </a:cubicBezTo>
                <a:cubicBezTo>
                  <a:pt x="205" y="168"/>
                  <a:pt x="205" y="165"/>
                  <a:pt x="205" y="161"/>
                </a:cubicBezTo>
                <a:cubicBezTo>
                  <a:pt x="205" y="161"/>
                  <a:pt x="205" y="161"/>
                  <a:pt x="205" y="161"/>
                </a:cubicBezTo>
                <a:cubicBezTo>
                  <a:pt x="205" y="160"/>
                  <a:pt x="206" y="159"/>
                  <a:pt x="208" y="159"/>
                </a:cubicBezTo>
                <a:cubicBezTo>
                  <a:pt x="209" y="159"/>
                  <a:pt x="210" y="161"/>
                  <a:pt x="210" y="162"/>
                </a:cubicBezTo>
                <a:cubicBezTo>
                  <a:pt x="210" y="165"/>
                  <a:pt x="209" y="169"/>
                  <a:pt x="209" y="173"/>
                </a:cubicBezTo>
                <a:cubicBezTo>
                  <a:pt x="209" y="179"/>
                  <a:pt x="210" y="187"/>
                  <a:pt x="211" y="197"/>
                </a:cubicBezTo>
                <a:cubicBezTo>
                  <a:pt x="211" y="198"/>
                  <a:pt x="210" y="199"/>
                  <a:pt x="209" y="199"/>
                </a:cubicBezTo>
                <a:cubicBezTo>
                  <a:pt x="209" y="199"/>
                  <a:pt x="209" y="199"/>
                  <a:pt x="209" y="199"/>
                </a:cubicBezTo>
                <a:moveTo>
                  <a:pt x="210" y="245"/>
                </a:moveTo>
                <a:cubicBezTo>
                  <a:pt x="210" y="244"/>
                  <a:pt x="212" y="243"/>
                  <a:pt x="213" y="243"/>
                </a:cubicBezTo>
                <a:cubicBezTo>
                  <a:pt x="214" y="244"/>
                  <a:pt x="215" y="244"/>
                  <a:pt x="216" y="244"/>
                </a:cubicBezTo>
                <a:cubicBezTo>
                  <a:pt x="216" y="244"/>
                  <a:pt x="216" y="244"/>
                  <a:pt x="216" y="244"/>
                </a:cubicBezTo>
                <a:cubicBezTo>
                  <a:pt x="218" y="244"/>
                  <a:pt x="220" y="243"/>
                  <a:pt x="221" y="243"/>
                </a:cubicBezTo>
                <a:cubicBezTo>
                  <a:pt x="222" y="242"/>
                  <a:pt x="223" y="241"/>
                  <a:pt x="223" y="240"/>
                </a:cubicBezTo>
                <a:cubicBezTo>
                  <a:pt x="223" y="240"/>
                  <a:pt x="223" y="240"/>
                  <a:pt x="223" y="240"/>
                </a:cubicBezTo>
                <a:cubicBezTo>
                  <a:pt x="223" y="238"/>
                  <a:pt x="222" y="238"/>
                  <a:pt x="221" y="237"/>
                </a:cubicBezTo>
                <a:cubicBezTo>
                  <a:pt x="220" y="236"/>
                  <a:pt x="218" y="236"/>
                  <a:pt x="216" y="236"/>
                </a:cubicBezTo>
                <a:cubicBezTo>
                  <a:pt x="216" y="236"/>
                  <a:pt x="215" y="236"/>
                  <a:pt x="215" y="236"/>
                </a:cubicBezTo>
                <a:cubicBezTo>
                  <a:pt x="215" y="236"/>
                  <a:pt x="215" y="236"/>
                  <a:pt x="215" y="236"/>
                </a:cubicBezTo>
                <a:cubicBezTo>
                  <a:pt x="214" y="236"/>
                  <a:pt x="214" y="236"/>
                  <a:pt x="213" y="236"/>
                </a:cubicBezTo>
                <a:cubicBezTo>
                  <a:pt x="212" y="236"/>
                  <a:pt x="212" y="235"/>
                  <a:pt x="212" y="234"/>
                </a:cubicBezTo>
                <a:cubicBezTo>
                  <a:pt x="212" y="226"/>
                  <a:pt x="212" y="226"/>
                  <a:pt x="212" y="226"/>
                </a:cubicBezTo>
                <a:cubicBezTo>
                  <a:pt x="212" y="224"/>
                  <a:pt x="213" y="224"/>
                  <a:pt x="214" y="224"/>
                </a:cubicBezTo>
                <a:cubicBezTo>
                  <a:pt x="223" y="224"/>
                  <a:pt x="223" y="224"/>
                  <a:pt x="223" y="224"/>
                </a:cubicBezTo>
                <a:cubicBezTo>
                  <a:pt x="224" y="224"/>
                  <a:pt x="225" y="224"/>
                  <a:pt x="225" y="226"/>
                </a:cubicBezTo>
                <a:cubicBezTo>
                  <a:pt x="225" y="227"/>
                  <a:pt x="224" y="228"/>
                  <a:pt x="223" y="228"/>
                </a:cubicBezTo>
                <a:cubicBezTo>
                  <a:pt x="217" y="228"/>
                  <a:pt x="217" y="228"/>
                  <a:pt x="217" y="228"/>
                </a:cubicBezTo>
                <a:cubicBezTo>
                  <a:pt x="217" y="232"/>
                  <a:pt x="217" y="232"/>
                  <a:pt x="217" y="232"/>
                </a:cubicBezTo>
                <a:cubicBezTo>
                  <a:pt x="218" y="232"/>
                  <a:pt x="221" y="232"/>
                  <a:pt x="223" y="233"/>
                </a:cubicBezTo>
                <a:cubicBezTo>
                  <a:pt x="225" y="234"/>
                  <a:pt x="227" y="237"/>
                  <a:pt x="227" y="240"/>
                </a:cubicBezTo>
                <a:cubicBezTo>
                  <a:pt x="227" y="240"/>
                  <a:pt x="227" y="240"/>
                  <a:pt x="227" y="241"/>
                </a:cubicBezTo>
                <a:cubicBezTo>
                  <a:pt x="227" y="243"/>
                  <a:pt x="225" y="245"/>
                  <a:pt x="223" y="246"/>
                </a:cubicBezTo>
                <a:cubicBezTo>
                  <a:pt x="221" y="247"/>
                  <a:pt x="219" y="248"/>
                  <a:pt x="216" y="248"/>
                </a:cubicBezTo>
                <a:cubicBezTo>
                  <a:pt x="216" y="248"/>
                  <a:pt x="216" y="248"/>
                  <a:pt x="216" y="248"/>
                </a:cubicBezTo>
                <a:cubicBezTo>
                  <a:pt x="214" y="248"/>
                  <a:pt x="213" y="248"/>
                  <a:pt x="211" y="247"/>
                </a:cubicBezTo>
                <a:cubicBezTo>
                  <a:pt x="210" y="247"/>
                  <a:pt x="210" y="246"/>
                  <a:pt x="210" y="245"/>
                </a:cubicBezTo>
                <a:moveTo>
                  <a:pt x="227" y="208"/>
                </a:moveTo>
                <a:cubicBezTo>
                  <a:pt x="226" y="208"/>
                  <a:pt x="225" y="207"/>
                  <a:pt x="225" y="206"/>
                </a:cubicBezTo>
                <a:cubicBezTo>
                  <a:pt x="225" y="176"/>
                  <a:pt x="225" y="176"/>
                  <a:pt x="225" y="176"/>
                </a:cubicBezTo>
                <a:cubicBezTo>
                  <a:pt x="217" y="176"/>
                  <a:pt x="217" y="176"/>
                  <a:pt x="217" y="176"/>
                </a:cubicBezTo>
                <a:cubicBezTo>
                  <a:pt x="216" y="176"/>
                  <a:pt x="215" y="174"/>
                  <a:pt x="215" y="173"/>
                </a:cubicBezTo>
                <a:cubicBezTo>
                  <a:pt x="215" y="172"/>
                  <a:pt x="216" y="171"/>
                  <a:pt x="217" y="171"/>
                </a:cubicBezTo>
                <a:cubicBezTo>
                  <a:pt x="225" y="171"/>
                  <a:pt x="225" y="171"/>
                  <a:pt x="225" y="171"/>
                </a:cubicBezTo>
                <a:cubicBezTo>
                  <a:pt x="225" y="161"/>
                  <a:pt x="225" y="161"/>
                  <a:pt x="225" y="161"/>
                </a:cubicBezTo>
                <a:cubicBezTo>
                  <a:pt x="217" y="161"/>
                  <a:pt x="217" y="161"/>
                  <a:pt x="217" y="161"/>
                </a:cubicBezTo>
                <a:cubicBezTo>
                  <a:pt x="216" y="161"/>
                  <a:pt x="215" y="160"/>
                  <a:pt x="215" y="159"/>
                </a:cubicBezTo>
                <a:cubicBezTo>
                  <a:pt x="215" y="157"/>
                  <a:pt x="216" y="156"/>
                  <a:pt x="217" y="156"/>
                </a:cubicBezTo>
                <a:cubicBezTo>
                  <a:pt x="225" y="156"/>
                  <a:pt x="225" y="156"/>
                  <a:pt x="225" y="156"/>
                </a:cubicBezTo>
                <a:cubicBezTo>
                  <a:pt x="225" y="147"/>
                  <a:pt x="225" y="147"/>
                  <a:pt x="225" y="147"/>
                </a:cubicBezTo>
                <a:cubicBezTo>
                  <a:pt x="217" y="147"/>
                  <a:pt x="217" y="147"/>
                  <a:pt x="217" y="147"/>
                </a:cubicBezTo>
                <a:cubicBezTo>
                  <a:pt x="216" y="147"/>
                  <a:pt x="215" y="146"/>
                  <a:pt x="215" y="144"/>
                </a:cubicBezTo>
                <a:cubicBezTo>
                  <a:pt x="215" y="143"/>
                  <a:pt x="216" y="142"/>
                  <a:pt x="217" y="142"/>
                </a:cubicBezTo>
                <a:cubicBezTo>
                  <a:pt x="220" y="142"/>
                  <a:pt x="220" y="142"/>
                  <a:pt x="220" y="142"/>
                </a:cubicBezTo>
                <a:cubicBezTo>
                  <a:pt x="220" y="141"/>
                  <a:pt x="220" y="140"/>
                  <a:pt x="220" y="139"/>
                </a:cubicBezTo>
                <a:cubicBezTo>
                  <a:pt x="220" y="136"/>
                  <a:pt x="220" y="131"/>
                  <a:pt x="218" y="125"/>
                </a:cubicBezTo>
                <a:cubicBezTo>
                  <a:pt x="217" y="124"/>
                  <a:pt x="218" y="122"/>
                  <a:pt x="219" y="122"/>
                </a:cubicBezTo>
                <a:cubicBezTo>
                  <a:pt x="220" y="121"/>
                  <a:pt x="222" y="122"/>
                  <a:pt x="222" y="123"/>
                </a:cubicBezTo>
                <a:cubicBezTo>
                  <a:pt x="225" y="130"/>
                  <a:pt x="225" y="135"/>
                  <a:pt x="225" y="139"/>
                </a:cubicBezTo>
                <a:cubicBezTo>
                  <a:pt x="225" y="140"/>
                  <a:pt x="225" y="141"/>
                  <a:pt x="225" y="142"/>
                </a:cubicBezTo>
                <a:cubicBezTo>
                  <a:pt x="230" y="142"/>
                  <a:pt x="230" y="142"/>
                  <a:pt x="230" y="142"/>
                </a:cubicBezTo>
                <a:cubicBezTo>
                  <a:pt x="229" y="141"/>
                  <a:pt x="229" y="140"/>
                  <a:pt x="229" y="139"/>
                </a:cubicBezTo>
                <a:cubicBezTo>
                  <a:pt x="229" y="135"/>
                  <a:pt x="230" y="130"/>
                  <a:pt x="232" y="123"/>
                </a:cubicBezTo>
                <a:cubicBezTo>
                  <a:pt x="233" y="122"/>
                  <a:pt x="234" y="121"/>
                  <a:pt x="236" y="122"/>
                </a:cubicBezTo>
                <a:cubicBezTo>
                  <a:pt x="237" y="122"/>
                  <a:pt x="238" y="124"/>
                  <a:pt x="237" y="125"/>
                </a:cubicBezTo>
                <a:cubicBezTo>
                  <a:pt x="235" y="131"/>
                  <a:pt x="234" y="136"/>
                  <a:pt x="234" y="139"/>
                </a:cubicBezTo>
                <a:cubicBezTo>
                  <a:pt x="234" y="140"/>
                  <a:pt x="234" y="141"/>
                  <a:pt x="234" y="142"/>
                </a:cubicBezTo>
                <a:cubicBezTo>
                  <a:pt x="237" y="142"/>
                  <a:pt x="237" y="142"/>
                  <a:pt x="237" y="142"/>
                </a:cubicBezTo>
                <a:cubicBezTo>
                  <a:pt x="239" y="142"/>
                  <a:pt x="240" y="143"/>
                  <a:pt x="240" y="144"/>
                </a:cubicBezTo>
                <a:cubicBezTo>
                  <a:pt x="240" y="146"/>
                  <a:pt x="239" y="147"/>
                  <a:pt x="237" y="147"/>
                </a:cubicBezTo>
                <a:cubicBezTo>
                  <a:pt x="230" y="147"/>
                  <a:pt x="230" y="147"/>
                  <a:pt x="230" y="147"/>
                </a:cubicBezTo>
                <a:cubicBezTo>
                  <a:pt x="230" y="156"/>
                  <a:pt x="230" y="156"/>
                  <a:pt x="230" y="156"/>
                </a:cubicBezTo>
                <a:cubicBezTo>
                  <a:pt x="237" y="156"/>
                  <a:pt x="237" y="156"/>
                  <a:pt x="237" y="156"/>
                </a:cubicBezTo>
                <a:cubicBezTo>
                  <a:pt x="239" y="156"/>
                  <a:pt x="240" y="157"/>
                  <a:pt x="240" y="159"/>
                </a:cubicBezTo>
                <a:cubicBezTo>
                  <a:pt x="240" y="160"/>
                  <a:pt x="239" y="161"/>
                  <a:pt x="237" y="161"/>
                </a:cubicBezTo>
                <a:cubicBezTo>
                  <a:pt x="230" y="161"/>
                  <a:pt x="230" y="161"/>
                  <a:pt x="230" y="161"/>
                </a:cubicBezTo>
                <a:cubicBezTo>
                  <a:pt x="230" y="171"/>
                  <a:pt x="230" y="171"/>
                  <a:pt x="230" y="171"/>
                </a:cubicBezTo>
                <a:cubicBezTo>
                  <a:pt x="237" y="171"/>
                  <a:pt x="237" y="171"/>
                  <a:pt x="237" y="171"/>
                </a:cubicBezTo>
                <a:cubicBezTo>
                  <a:pt x="239" y="171"/>
                  <a:pt x="240" y="172"/>
                  <a:pt x="240" y="173"/>
                </a:cubicBezTo>
                <a:cubicBezTo>
                  <a:pt x="240" y="174"/>
                  <a:pt x="239" y="176"/>
                  <a:pt x="237" y="176"/>
                </a:cubicBezTo>
                <a:cubicBezTo>
                  <a:pt x="230" y="176"/>
                  <a:pt x="230" y="176"/>
                  <a:pt x="230" y="176"/>
                </a:cubicBezTo>
                <a:cubicBezTo>
                  <a:pt x="230" y="206"/>
                  <a:pt x="230" y="206"/>
                  <a:pt x="230" y="206"/>
                </a:cubicBezTo>
                <a:cubicBezTo>
                  <a:pt x="230" y="207"/>
                  <a:pt x="229" y="208"/>
                  <a:pt x="227" y="208"/>
                </a:cubicBezTo>
                <a:moveTo>
                  <a:pt x="213" y="140"/>
                </a:moveTo>
                <a:cubicBezTo>
                  <a:pt x="213" y="143"/>
                  <a:pt x="213" y="146"/>
                  <a:pt x="212" y="148"/>
                </a:cubicBezTo>
                <a:cubicBezTo>
                  <a:pt x="212" y="150"/>
                  <a:pt x="211" y="150"/>
                  <a:pt x="210" y="150"/>
                </a:cubicBezTo>
                <a:cubicBezTo>
                  <a:pt x="209" y="150"/>
                  <a:pt x="209" y="150"/>
                  <a:pt x="209" y="150"/>
                </a:cubicBezTo>
                <a:cubicBezTo>
                  <a:pt x="208" y="150"/>
                  <a:pt x="207" y="149"/>
                  <a:pt x="208" y="148"/>
                </a:cubicBezTo>
                <a:cubicBezTo>
                  <a:pt x="208" y="145"/>
                  <a:pt x="208" y="142"/>
                  <a:pt x="208" y="140"/>
                </a:cubicBezTo>
                <a:cubicBezTo>
                  <a:pt x="208" y="136"/>
                  <a:pt x="208" y="131"/>
                  <a:pt x="205" y="125"/>
                </a:cubicBezTo>
                <a:cubicBezTo>
                  <a:pt x="205" y="124"/>
                  <a:pt x="206" y="122"/>
                  <a:pt x="207" y="122"/>
                </a:cubicBezTo>
                <a:cubicBezTo>
                  <a:pt x="208" y="121"/>
                  <a:pt x="210" y="122"/>
                  <a:pt x="210" y="123"/>
                </a:cubicBezTo>
                <a:cubicBezTo>
                  <a:pt x="212" y="130"/>
                  <a:pt x="213" y="135"/>
                  <a:pt x="213" y="140"/>
                </a:cubicBezTo>
                <a:moveTo>
                  <a:pt x="205" y="139"/>
                </a:moveTo>
                <a:cubicBezTo>
                  <a:pt x="205" y="142"/>
                  <a:pt x="205" y="145"/>
                  <a:pt x="204" y="147"/>
                </a:cubicBezTo>
                <a:cubicBezTo>
                  <a:pt x="204" y="150"/>
                  <a:pt x="204" y="152"/>
                  <a:pt x="203" y="155"/>
                </a:cubicBezTo>
                <a:cubicBezTo>
                  <a:pt x="202" y="160"/>
                  <a:pt x="202" y="165"/>
                  <a:pt x="202" y="173"/>
                </a:cubicBezTo>
                <a:cubicBezTo>
                  <a:pt x="202" y="181"/>
                  <a:pt x="202" y="191"/>
                  <a:pt x="205" y="205"/>
                </a:cubicBezTo>
                <a:cubicBezTo>
                  <a:pt x="205" y="206"/>
                  <a:pt x="204" y="208"/>
                  <a:pt x="202" y="208"/>
                </a:cubicBezTo>
                <a:cubicBezTo>
                  <a:pt x="202" y="208"/>
                  <a:pt x="202" y="208"/>
                  <a:pt x="202" y="208"/>
                </a:cubicBezTo>
                <a:cubicBezTo>
                  <a:pt x="201" y="208"/>
                  <a:pt x="200" y="207"/>
                  <a:pt x="200" y="206"/>
                </a:cubicBezTo>
                <a:cubicBezTo>
                  <a:pt x="197" y="192"/>
                  <a:pt x="197" y="181"/>
                  <a:pt x="197" y="173"/>
                </a:cubicBezTo>
                <a:cubicBezTo>
                  <a:pt x="197" y="165"/>
                  <a:pt x="197" y="159"/>
                  <a:pt x="198" y="154"/>
                </a:cubicBezTo>
                <a:cubicBezTo>
                  <a:pt x="199" y="151"/>
                  <a:pt x="199" y="149"/>
                  <a:pt x="200" y="146"/>
                </a:cubicBezTo>
                <a:cubicBezTo>
                  <a:pt x="200" y="144"/>
                  <a:pt x="200" y="142"/>
                  <a:pt x="200" y="139"/>
                </a:cubicBezTo>
                <a:cubicBezTo>
                  <a:pt x="200" y="136"/>
                  <a:pt x="200" y="131"/>
                  <a:pt x="198" y="125"/>
                </a:cubicBezTo>
                <a:cubicBezTo>
                  <a:pt x="197" y="124"/>
                  <a:pt x="198" y="122"/>
                  <a:pt x="199" y="122"/>
                </a:cubicBezTo>
                <a:cubicBezTo>
                  <a:pt x="200" y="121"/>
                  <a:pt x="202" y="122"/>
                  <a:pt x="202" y="123"/>
                </a:cubicBezTo>
                <a:cubicBezTo>
                  <a:pt x="204" y="130"/>
                  <a:pt x="205" y="135"/>
                  <a:pt x="205" y="139"/>
                </a:cubicBezTo>
                <a:moveTo>
                  <a:pt x="197" y="140"/>
                </a:moveTo>
                <a:cubicBezTo>
                  <a:pt x="197" y="143"/>
                  <a:pt x="197" y="146"/>
                  <a:pt x="196" y="148"/>
                </a:cubicBezTo>
                <a:cubicBezTo>
                  <a:pt x="196" y="150"/>
                  <a:pt x="195" y="150"/>
                  <a:pt x="194" y="150"/>
                </a:cubicBezTo>
                <a:cubicBezTo>
                  <a:pt x="194" y="150"/>
                  <a:pt x="194" y="150"/>
                  <a:pt x="194" y="150"/>
                </a:cubicBezTo>
                <a:cubicBezTo>
                  <a:pt x="192" y="150"/>
                  <a:pt x="191" y="149"/>
                  <a:pt x="192" y="148"/>
                </a:cubicBezTo>
                <a:cubicBezTo>
                  <a:pt x="192" y="145"/>
                  <a:pt x="192" y="142"/>
                  <a:pt x="192" y="140"/>
                </a:cubicBezTo>
                <a:cubicBezTo>
                  <a:pt x="192" y="136"/>
                  <a:pt x="192" y="131"/>
                  <a:pt x="190" y="125"/>
                </a:cubicBezTo>
                <a:cubicBezTo>
                  <a:pt x="189" y="124"/>
                  <a:pt x="190" y="122"/>
                  <a:pt x="191" y="122"/>
                </a:cubicBezTo>
                <a:cubicBezTo>
                  <a:pt x="192" y="121"/>
                  <a:pt x="194" y="122"/>
                  <a:pt x="194" y="123"/>
                </a:cubicBezTo>
                <a:cubicBezTo>
                  <a:pt x="196" y="130"/>
                  <a:pt x="197" y="135"/>
                  <a:pt x="197" y="140"/>
                </a:cubicBezTo>
                <a:moveTo>
                  <a:pt x="118" y="178"/>
                </a:moveTo>
                <a:cubicBezTo>
                  <a:pt x="118" y="193"/>
                  <a:pt x="121" y="209"/>
                  <a:pt x="130" y="224"/>
                </a:cubicBezTo>
                <a:cubicBezTo>
                  <a:pt x="149" y="259"/>
                  <a:pt x="182" y="276"/>
                  <a:pt x="189" y="280"/>
                </a:cubicBezTo>
                <a:cubicBezTo>
                  <a:pt x="189" y="280"/>
                  <a:pt x="224" y="268"/>
                  <a:pt x="249" y="224"/>
                </a:cubicBezTo>
                <a:cubicBezTo>
                  <a:pt x="257" y="209"/>
                  <a:pt x="260" y="193"/>
                  <a:pt x="261" y="178"/>
                </a:cubicBezTo>
                <a:cubicBezTo>
                  <a:pt x="250" y="174"/>
                  <a:pt x="244" y="166"/>
                  <a:pt x="244" y="158"/>
                </a:cubicBezTo>
                <a:cubicBezTo>
                  <a:pt x="244" y="151"/>
                  <a:pt x="249" y="145"/>
                  <a:pt x="257" y="141"/>
                </a:cubicBezTo>
                <a:cubicBezTo>
                  <a:pt x="253" y="121"/>
                  <a:pt x="246" y="108"/>
                  <a:pt x="246" y="108"/>
                </a:cubicBezTo>
                <a:cubicBezTo>
                  <a:pt x="216" y="118"/>
                  <a:pt x="189" y="94"/>
                  <a:pt x="189" y="94"/>
                </a:cubicBezTo>
                <a:cubicBezTo>
                  <a:pt x="189" y="94"/>
                  <a:pt x="162" y="118"/>
                  <a:pt x="133" y="108"/>
                </a:cubicBezTo>
                <a:cubicBezTo>
                  <a:pt x="133" y="108"/>
                  <a:pt x="126" y="121"/>
                  <a:pt x="122" y="141"/>
                </a:cubicBezTo>
                <a:cubicBezTo>
                  <a:pt x="129" y="145"/>
                  <a:pt x="134" y="151"/>
                  <a:pt x="135" y="158"/>
                </a:cubicBezTo>
                <a:cubicBezTo>
                  <a:pt x="135" y="166"/>
                  <a:pt x="128" y="174"/>
                  <a:pt x="118" y="178"/>
                </a:cubicBezTo>
                <a:moveTo>
                  <a:pt x="126" y="227"/>
                </a:moveTo>
                <a:cubicBezTo>
                  <a:pt x="117" y="211"/>
                  <a:pt x="114" y="194"/>
                  <a:pt x="113" y="178"/>
                </a:cubicBezTo>
                <a:cubicBezTo>
                  <a:pt x="113" y="175"/>
                  <a:pt x="113" y="175"/>
                  <a:pt x="113" y="175"/>
                </a:cubicBezTo>
                <a:cubicBezTo>
                  <a:pt x="116" y="174"/>
                  <a:pt x="116" y="174"/>
                  <a:pt x="116" y="174"/>
                </a:cubicBezTo>
                <a:cubicBezTo>
                  <a:pt x="121" y="172"/>
                  <a:pt x="124" y="169"/>
                  <a:pt x="127" y="167"/>
                </a:cubicBezTo>
                <a:cubicBezTo>
                  <a:pt x="129" y="164"/>
                  <a:pt x="130" y="161"/>
                  <a:pt x="130" y="159"/>
                </a:cubicBezTo>
                <a:cubicBezTo>
                  <a:pt x="130" y="158"/>
                  <a:pt x="130" y="158"/>
                  <a:pt x="130" y="158"/>
                </a:cubicBezTo>
                <a:cubicBezTo>
                  <a:pt x="130" y="156"/>
                  <a:pt x="129" y="154"/>
                  <a:pt x="128" y="151"/>
                </a:cubicBezTo>
                <a:cubicBezTo>
                  <a:pt x="126" y="149"/>
                  <a:pt x="123" y="147"/>
                  <a:pt x="120" y="146"/>
                </a:cubicBezTo>
                <a:cubicBezTo>
                  <a:pt x="116" y="144"/>
                  <a:pt x="116" y="144"/>
                  <a:pt x="116" y="144"/>
                </a:cubicBezTo>
                <a:cubicBezTo>
                  <a:pt x="117" y="140"/>
                  <a:pt x="117" y="140"/>
                  <a:pt x="117" y="140"/>
                </a:cubicBezTo>
                <a:cubicBezTo>
                  <a:pt x="122" y="120"/>
                  <a:pt x="129" y="106"/>
                  <a:pt x="129" y="106"/>
                </a:cubicBezTo>
                <a:cubicBezTo>
                  <a:pt x="130" y="102"/>
                  <a:pt x="130" y="102"/>
                  <a:pt x="130" y="102"/>
                </a:cubicBezTo>
                <a:cubicBezTo>
                  <a:pt x="134" y="103"/>
                  <a:pt x="134" y="103"/>
                  <a:pt x="134" y="103"/>
                </a:cubicBezTo>
                <a:cubicBezTo>
                  <a:pt x="139" y="105"/>
                  <a:pt x="145" y="106"/>
                  <a:pt x="150" y="106"/>
                </a:cubicBezTo>
                <a:cubicBezTo>
                  <a:pt x="150" y="106"/>
                  <a:pt x="150" y="106"/>
                  <a:pt x="150" y="106"/>
                </a:cubicBezTo>
                <a:cubicBezTo>
                  <a:pt x="169" y="106"/>
                  <a:pt x="185" y="91"/>
                  <a:pt x="187" y="90"/>
                </a:cubicBezTo>
                <a:cubicBezTo>
                  <a:pt x="187" y="90"/>
                  <a:pt x="187" y="90"/>
                  <a:pt x="187" y="90"/>
                </a:cubicBezTo>
                <a:cubicBezTo>
                  <a:pt x="189" y="88"/>
                  <a:pt x="189" y="88"/>
                  <a:pt x="189" y="88"/>
                </a:cubicBezTo>
                <a:cubicBezTo>
                  <a:pt x="192" y="90"/>
                  <a:pt x="192" y="90"/>
                  <a:pt x="192" y="90"/>
                </a:cubicBezTo>
                <a:cubicBezTo>
                  <a:pt x="192" y="90"/>
                  <a:pt x="192" y="90"/>
                  <a:pt x="192" y="90"/>
                </a:cubicBezTo>
                <a:cubicBezTo>
                  <a:pt x="194" y="91"/>
                  <a:pt x="210" y="106"/>
                  <a:pt x="229" y="106"/>
                </a:cubicBezTo>
                <a:cubicBezTo>
                  <a:pt x="234" y="106"/>
                  <a:pt x="239" y="105"/>
                  <a:pt x="245" y="103"/>
                </a:cubicBezTo>
                <a:cubicBezTo>
                  <a:pt x="248" y="102"/>
                  <a:pt x="248" y="102"/>
                  <a:pt x="248" y="102"/>
                </a:cubicBezTo>
                <a:cubicBezTo>
                  <a:pt x="250" y="106"/>
                  <a:pt x="250" y="106"/>
                  <a:pt x="250" y="106"/>
                </a:cubicBezTo>
                <a:cubicBezTo>
                  <a:pt x="250" y="106"/>
                  <a:pt x="256" y="119"/>
                  <a:pt x="261" y="137"/>
                </a:cubicBezTo>
                <a:cubicBezTo>
                  <a:pt x="261" y="138"/>
                  <a:pt x="261" y="138"/>
                  <a:pt x="261" y="139"/>
                </a:cubicBezTo>
                <a:cubicBezTo>
                  <a:pt x="261" y="139"/>
                  <a:pt x="261" y="139"/>
                  <a:pt x="261" y="139"/>
                </a:cubicBezTo>
                <a:cubicBezTo>
                  <a:pt x="261" y="140"/>
                  <a:pt x="261" y="140"/>
                  <a:pt x="261" y="140"/>
                </a:cubicBezTo>
                <a:cubicBezTo>
                  <a:pt x="261" y="140"/>
                  <a:pt x="261" y="140"/>
                  <a:pt x="261" y="140"/>
                </a:cubicBezTo>
                <a:cubicBezTo>
                  <a:pt x="262" y="142"/>
                  <a:pt x="262" y="142"/>
                  <a:pt x="262" y="142"/>
                </a:cubicBezTo>
                <a:cubicBezTo>
                  <a:pt x="262" y="144"/>
                  <a:pt x="262" y="144"/>
                  <a:pt x="262" y="144"/>
                </a:cubicBezTo>
                <a:cubicBezTo>
                  <a:pt x="259" y="146"/>
                  <a:pt x="259" y="146"/>
                  <a:pt x="259" y="146"/>
                </a:cubicBezTo>
                <a:cubicBezTo>
                  <a:pt x="255" y="147"/>
                  <a:pt x="253" y="149"/>
                  <a:pt x="251" y="151"/>
                </a:cubicBezTo>
                <a:cubicBezTo>
                  <a:pt x="249" y="154"/>
                  <a:pt x="248" y="156"/>
                  <a:pt x="248" y="158"/>
                </a:cubicBezTo>
                <a:cubicBezTo>
                  <a:pt x="248" y="159"/>
                  <a:pt x="248" y="159"/>
                  <a:pt x="248" y="159"/>
                </a:cubicBezTo>
                <a:cubicBezTo>
                  <a:pt x="248" y="161"/>
                  <a:pt x="249" y="164"/>
                  <a:pt x="252" y="167"/>
                </a:cubicBezTo>
                <a:cubicBezTo>
                  <a:pt x="254" y="169"/>
                  <a:pt x="258" y="172"/>
                  <a:pt x="262" y="174"/>
                </a:cubicBezTo>
                <a:cubicBezTo>
                  <a:pt x="265" y="175"/>
                  <a:pt x="265" y="175"/>
                  <a:pt x="265" y="175"/>
                </a:cubicBezTo>
                <a:cubicBezTo>
                  <a:pt x="265" y="177"/>
                  <a:pt x="265" y="177"/>
                  <a:pt x="265" y="177"/>
                </a:cubicBezTo>
                <a:cubicBezTo>
                  <a:pt x="265" y="178"/>
                  <a:pt x="265" y="178"/>
                  <a:pt x="265" y="178"/>
                </a:cubicBezTo>
                <a:cubicBezTo>
                  <a:pt x="265" y="194"/>
                  <a:pt x="261" y="211"/>
                  <a:pt x="252" y="227"/>
                </a:cubicBezTo>
                <a:cubicBezTo>
                  <a:pt x="232" y="263"/>
                  <a:pt x="199" y="280"/>
                  <a:pt x="191" y="284"/>
                </a:cubicBezTo>
                <a:cubicBezTo>
                  <a:pt x="189" y="284"/>
                  <a:pt x="189" y="284"/>
                  <a:pt x="189" y="284"/>
                </a:cubicBezTo>
                <a:cubicBezTo>
                  <a:pt x="188" y="284"/>
                  <a:pt x="188" y="284"/>
                  <a:pt x="188" y="284"/>
                </a:cubicBezTo>
                <a:cubicBezTo>
                  <a:pt x="180" y="280"/>
                  <a:pt x="147" y="263"/>
                  <a:pt x="126" y="227"/>
                </a:cubicBezTo>
                <a:moveTo>
                  <a:pt x="122" y="230"/>
                </a:moveTo>
                <a:cubicBezTo>
                  <a:pt x="143" y="268"/>
                  <a:pt x="177" y="285"/>
                  <a:pt x="185" y="289"/>
                </a:cubicBezTo>
                <a:cubicBezTo>
                  <a:pt x="189" y="291"/>
                  <a:pt x="189" y="291"/>
                  <a:pt x="189" y="291"/>
                </a:cubicBezTo>
                <a:cubicBezTo>
                  <a:pt x="193" y="289"/>
                  <a:pt x="193" y="289"/>
                  <a:pt x="193" y="289"/>
                </a:cubicBezTo>
                <a:cubicBezTo>
                  <a:pt x="202" y="285"/>
                  <a:pt x="236" y="268"/>
                  <a:pt x="257" y="230"/>
                </a:cubicBezTo>
                <a:cubicBezTo>
                  <a:pt x="266" y="213"/>
                  <a:pt x="270" y="195"/>
                  <a:pt x="271" y="178"/>
                </a:cubicBezTo>
                <a:cubicBezTo>
                  <a:pt x="271" y="178"/>
                  <a:pt x="271" y="178"/>
                  <a:pt x="271" y="178"/>
                </a:cubicBezTo>
                <a:cubicBezTo>
                  <a:pt x="271" y="178"/>
                  <a:pt x="271" y="178"/>
                  <a:pt x="271" y="178"/>
                </a:cubicBezTo>
                <a:cubicBezTo>
                  <a:pt x="271" y="171"/>
                  <a:pt x="271" y="171"/>
                  <a:pt x="271" y="171"/>
                </a:cubicBezTo>
                <a:cubicBezTo>
                  <a:pt x="271" y="171"/>
                  <a:pt x="261" y="168"/>
                  <a:pt x="259" y="166"/>
                </a:cubicBezTo>
                <a:cubicBezTo>
                  <a:pt x="254" y="163"/>
                  <a:pt x="253" y="160"/>
                  <a:pt x="255" y="155"/>
                </a:cubicBezTo>
                <a:cubicBezTo>
                  <a:pt x="257" y="151"/>
                  <a:pt x="268" y="147"/>
                  <a:pt x="268" y="147"/>
                </a:cubicBezTo>
                <a:cubicBezTo>
                  <a:pt x="267" y="139"/>
                  <a:pt x="267" y="139"/>
                  <a:pt x="267" y="139"/>
                </a:cubicBezTo>
                <a:cubicBezTo>
                  <a:pt x="266" y="138"/>
                  <a:pt x="266" y="138"/>
                  <a:pt x="266" y="137"/>
                </a:cubicBezTo>
                <a:cubicBezTo>
                  <a:pt x="266" y="137"/>
                  <a:pt x="266" y="137"/>
                  <a:pt x="266" y="137"/>
                </a:cubicBezTo>
                <a:cubicBezTo>
                  <a:pt x="262" y="117"/>
                  <a:pt x="255" y="103"/>
                  <a:pt x="255" y="103"/>
                </a:cubicBezTo>
                <a:cubicBezTo>
                  <a:pt x="251" y="95"/>
                  <a:pt x="251" y="95"/>
                  <a:pt x="251" y="95"/>
                </a:cubicBezTo>
                <a:cubicBezTo>
                  <a:pt x="243" y="98"/>
                  <a:pt x="243" y="98"/>
                  <a:pt x="243" y="98"/>
                </a:cubicBezTo>
                <a:cubicBezTo>
                  <a:pt x="238" y="100"/>
                  <a:pt x="233" y="100"/>
                  <a:pt x="229" y="100"/>
                </a:cubicBezTo>
                <a:cubicBezTo>
                  <a:pt x="211" y="100"/>
                  <a:pt x="196" y="86"/>
                  <a:pt x="195" y="85"/>
                </a:cubicBezTo>
                <a:cubicBezTo>
                  <a:pt x="189" y="81"/>
                  <a:pt x="189" y="81"/>
                  <a:pt x="189" y="81"/>
                </a:cubicBezTo>
                <a:cubicBezTo>
                  <a:pt x="184" y="85"/>
                  <a:pt x="184" y="85"/>
                  <a:pt x="184" y="85"/>
                </a:cubicBezTo>
                <a:cubicBezTo>
                  <a:pt x="184" y="85"/>
                  <a:pt x="184" y="85"/>
                  <a:pt x="184" y="85"/>
                </a:cubicBezTo>
                <a:cubicBezTo>
                  <a:pt x="183" y="86"/>
                  <a:pt x="167" y="100"/>
                  <a:pt x="150" y="100"/>
                </a:cubicBezTo>
                <a:cubicBezTo>
                  <a:pt x="145" y="100"/>
                  <a:pt x="140" y="100"/>
                  <a:pt x="136" y="98"/>
                </a:cubicBezTo>
                <a:cubicBezTo>
                  <a:pt x="128" y="95"/>
                  <a:pt x="128" y="95"/>
                  <a:pt x="128" y="95"/>
                </a:cubicBezTo>
                <a:cubicBezTo>
                  <a:pt x="124" y="103"/>
                  <a:pt x="124" y="103"/>
                  <a:pt x="124" y="103"/>
                </a:cubicBezTo>
                <a:cubicBezTo>
                  <a:pt x="124" y="103"/>
                  <a:pt x="117" y="118"/>
                  <a:pt x="112" y="139"/>
                </a:cubicBezTo>
                <a:cubicBezTo>
                  <a:pt x="110" y="147"/>
                  <a:pt x="110" y="147"/>
                  <a:pt x="110" y="147"/>
                </a:cubicBezTo>
                <a:cubicBezTo>
                  <a:pt x="110" y="147"/>
                  <a:pt x="121" y="151"/>
                  <a:pt x="123" y="155"/>
                </a:cubicBezTo>
                <a:cubicBezTo>
                  <a:pt x="126" y="160"/>
                  <a:pt x="124" y="163"/>
                  <a:pt x="120" y="166"/>
                </a:cubicBezTo>
                <a:cubicBezTo>
                  <a:pt x="117" y="168"/>
                  <a:pt x="108" y="171"/>
                  <a:pt x="108" y="171"/>
                </a:cubicBezTo>
                <a:cubicBezTo>
                  <a:pt x="108" y="178"/>
                  <a:pt x="108" y="178"/>
                  <a:pt x="108" y="178"/>
                </a:cubicBezTo>
                <a:cubicBezTo>
                  <a:pt x="109" y="195"/>
                  <a:pt x="112" y="213"/>
                  <a:pt x="122" y="230"/>
                </a:cubicBezTo>
                <a:moveTo>
                  <a:pt x="120" y="291"/>
                </a:moveTo>
                <a:cubicBezTo>
                  <a:pt x="121" y="291"/>
                  <a:pt x="122" y="290"/>
                  <a:pt x="122" y="290"/>
                </a:cubicBezTo>
                <a:cubicBezTo>
                  <a:pt x="122" y="290"/>
                  <a:pt x="122" y="290"/>
                  <a:pt x="122" y="290"/>
                </a:cubicBezTo>
                <a:cubicBezTo>
                  <a:pt x="123" y="290"/>
                  <a:pt x="123" y="291"/>
                  <a:pt x="122" y="291"/>
                </a:cubicBezTo>
                <a:cubicBezTo>
                  <a:pt x="120" y="291"/>
                  <a:pt x="120" y="291"/>
                  <a:pt x="120" y="291"/>
                </a:cubicBezTo>
                <a:moveTo>
                  <a:pt x="91" y="298"/>
                </a:moveTo>
                <a:cubicBezTo>
                  <a:pt x="89" y="299"/>
                  <a:pt x="92" y="303"/>
                  <a:pt x="94" y="304"/>
                </a:cubicBezTo>
                <a:cubicBezTo>
                  <a:pt x="96" y="305"/>
                  <a:pt x="98" y="304"/>
                  <a:pt x="100" y="304"/>
                </a:cubicBezTo>
                <a:cubicBezTo>
                  <a:pt x="102" y="304"/>
                  <a:pt x="104" y="304"/>
                  <a:pt x="106" y="302"/>
                </a:cubicBezTo>
                <a:cubicBezTo>
                  <a:pt x="108" y="301"/>
                  <a:pt x="110" y="300"/>
                  <a:pt x="111" y="299"/>
                </a:cubicBezTo>
                <a:cubicBezTo>
                  <a:pt x="112" y="298"/>
                  <a:pt x="113" y="297"/>
                  <a:pt x="113" y="297"/>
                </a:cubicBezTo>
                <a:cubicBezTo>
                  <a:pt x="115" y="295"/>
                  <a:pt x="117" y="294"/>
                  <a:pt x="117" y="294"/>
                </a:cubicBezTo>
                <a:cubicBezTo>
                  <a:pt x="117" y="294"/>
                  <a:pt x="114" y="301"/>
                  <a:pt x="112" y="304"/>
                </a:cubicBezTo>
                <a:cubicBezTo>
                  <a:pt x="111" y="307"/>
                  <a:pt x="110" y="312"/>
                  <a:pt x="112" y="314"/>
                </a:cubicBezTo>
                <a:cubicBezTo>
                  <a:pt x="113" y="315"/>
                  <a:pt x="116" y="315"/>
                  <a:pt x="116" y="316"/>
                </a:cubicBezTo>
                <a:cubicBezTo>
                  <a:pt x="117" y="316"/>
                  <a:pt x="120" y="317"/>
                  <a:pt x="122" y="317"/>
                </a:cubicBezTo>
                <a:cubicBezTo>
                  <a:pt x="123" y="318"/>
                  <a:pt x="124" y="317"/>
                  <a:pt x="123" y="316"/>
                </a:cubicBezTo>
                <a:cubicBezTo>
                  <a:pt x="122" y="316"/>
                  <a:pt x="122" y="315"/>
                  <a:pt x="121" y="315"/>
                </a:cubicBezTo>
                <a:cubicBezTo>
                  <a:pt x="119" y="314"/>
                  <a:pt x="117" y="312"/>
                  <a:pt x="117" y="312"/>
                </a:cubicBezTo>
                <a:cubicBezTo>
                  <a:pt x="117" y="312"/>
                  <a:pt x="117" y="310"/>
                  <a:pt x="117" y="309"/>
                </a:cubicBezTo>
                <a:cubicBezTo>
                  <a:pt x="117" y="308"/>
                  <a:pt x="118" y="302"/>
                  <a:pt x="118" y="300"/>
                </a:cubicBezTo>
                <a:cubicBezTo>
                  <a:pt x="118" y="298"/>
                  <a:pt x="119" y="294"/>
                  <a:pt x="119" y="294"/>
                </a:cubicBezTo>
                <a:cubicBezTo>
                  <a:pt x="119" y="294"/>
                  <a:pt x="121" y="293"/>
                  <a:pt x="125" y="294"/>
                </a:cubicBezTo>
                <a:cubicBezTo>
                  <a:pt x="128" y="295"/>
                  <a:pt x="128" y="294"/>
                  <a:pt x="129" y="294"/>
                </a:cubicBezTo>
                <a:cubicBezTo>
                  <a:pt x="129" y="293"/>
                  <a:pt x="129" y="293"/>
                  <a:pt x="128" y="293"/>
                </a:cubicBezTo>
                <a:cubicBezTo>
                  <a:pt x="127" y="292"/>
                  <a:pt x="125" y="291"/>
                  <a:pt x="125" y="290"/>
                </a:cubicBezTo>
                <a:cubicBezTo>
                  <a:pt x="125" y="290"/>
                  <a:pt x="124" y="290"/>
                  <a:pt x="124" y="290"/>
                </a:cubicBezTo>
                <a:cubicBezTo>
                  <a:pt x="123" y="290"/>
                  <a:pt x="123" y="289"/>
                  <a:pt x="123" y="289"/>
                </a:cubicBezTo>
                <a:cubicBezTo>
                  <a:pt x="123" y="289"/>
                  <a:pt x="123" y="289"/>
                  <a:pt x="123" y="289"/>
                </a:cubicBezTo>
                <a:cubicBezTo>
                  <a:pt x="123" y="288"/>
                  <a:pt x="123" y="287"/>
                  <a:pt x="123" y="287"/>
                </a:cubicBezTo>
                <a:cubicBezTo>
                  <a:pt x="124" y="288"/>
                  <a:pt x="127" y="288"/>
                  <a:pt x="128" y="288"/>
                </a:cubicBezTo>
                <a:cubicBezTo>
                  <a:pt x="130" y="288"/>
                  <a:pt x="133" y="288"/>
                  <a:pt x="134" y="288"/>
                </a:cubicBezTo>
                <a:cubicBezTo>
                  <a:pt x="135" y="287"/>
                  <a:pt x="135" y="288"/>
                  <a:pt x="137" y="287"/>
                </a:cubicBezTo>
                <a:cubicBezTo>
                  <a:pt x="138" y="287"/>
                  <a:pt x="137" y="287"/>
                  <a:pt x="138" y="287"/>
                </a:cubicBezTo>
                <a:cubicBezTo>
                  <a:pt x="139" y="286"/>
                  <a:pt x="139" y="286"/>
                  <a:pt x="138" y="285"/>
                </a:cubicBezTo>
                <a:cubicBezTo>
                  <a:pt x="138" y="285"/>
                  <a:pt x="137" y="284"/>
                  <a:pt x="136" y="284"/>
                </a:cubicBezTo>
                <a:cubicBezTo>
                  <a:pt x="136" y="283"/>
                  <a:pt x="134" y="283"/>
                  <a:pt x="134" y="283"/>
                </a:cubicBezTo>
                <a:cubicBezTo>
                  <a:pt x="133" y="282"/>
                  <a:pt x="134" y="282"/>
                  <a:pt x="132" y="282"/>
                </a:cubicBezTo>
                <a:cubicBezTo>
                  <a:pt x="131" y="282"/>
                  <a:pt x="129" y="281"/>
                  <a:pt x="127" y="281"/>
                </a:cubicBezTo>
                <a:cubicBezTo>
                  <a:pt x="125" y="280"/>
                  <a:pt x="125" y="280"/>
                  <a:pt x="124" y="280"/>
                </a:cubicBezTo>
                <a:cubicBezTo>
                  <a:pt x="124" y="279"/>
                  <a:pt x="124" y="279"/>
                  <a:pt x="123" y="279"/>
                </a:cubicBezTo>
                <a:cubicBezTo>
                  <a:pt x="122" y="279"/>
                  <a:pt x="122" y="280"/>
                  <a:pt x="122" y="281"/>
                </a:cubicBezTo>
                <a:cubicBezTo>
                  <a:pt x="122" y="281"/>
                  <a:pt x="122" y="282"/>
                  <a:pt x="122" y="282"/>
                </a:cubicBezTo>
                <a:cubicBezTo>
                  <a:pt x="122" y="283"/>
                  <a:pt x="122" y="284"/>
                  <a:pt x="122" y="284"/>
                </a:cubicBezTo>
                <a:cubicBezTo>
                  <a:pt x="122" y="284"/>
                  <a:pt x="122" y="284"/>
                  <a:pt x="121" y="283"/>
                </a:cubicBezTo>
                <a:cubicBezTo>
                  <a:pt x="121" y="283"/>
                  <a:pt x="120" y="284"/>
                  <a:pt x="120" y="284"/>
                </a:cubicBezTo>
                <a:cubicBezTo>
                  <a:pt x="119" y="285"/>
                  <a:pt x="118" y="286"/>
                  <a:pt x="118" y="287"/>
                </a:cubicBezTo>
                <a:cubicBezTo>
                  <a:pt x="117" y="287"/>
                  <a:pt x="117" y="288"/>
                  <a:pt x="116" y="288"/>
                </a:cubicBezTo>
                <a:cubicBezTo>
                  <a:pt x="116" y="289"/>
                  <a:pt x="114" y="290"/>
                  <a:pt x="114" y="290"/>
                </a:cubicBezTo>
                <a:cubicBezTo>
                  <a:pt x="113" y="291"/>
                  <a:pt x="105" y="289"/>
                  <a:pt x="104" y="289"/>
                </a:cubicBezTo>
                <a:cubicBezTo>
                  <a:pt x="103" y="289"/>
                  <a:pt x="102" y="286"/>
                  <a:pt x="102" y="286"/>
                </a:cubicBezTo>
                <a:cubicBezTo>
                  <a:pt x="100" y="287"/>
                  <a:pt x="99" y="290"/>
                  <a:pt x="100" y="291"/>
                </a:cubicBezTo>
                <a:cubicBezTo>
                  <a:pt x="100" y="292"/>
                  <a:pt x="100" y="293"/>
                  <a:pt x="100" y="294"/>
                </a:cubicBezTo>
                <a:cubicBezTo>
                  <a:pt x="101" y="295"/>
                  <a:pt x="103" y="296"/>
                  <a:pt x="105" y="296"/>
                </a:cubicBezTo>
                <a:cubicBezTo>
                  <a:pt x="107" y="295"/>
                  <a:pt x="111" y="294"/>
                  <a:pt x="111" y="294"/>
                </a:cubicBezTo>
                <a:cubicBezTo>
                  <a:pt x="109" y="296"/>
                  <a:pt x="108" y="297"/>
                  <a:pt x="103" y="300"/>
                </a:cubicBezTo>
                <a:cubicBezTo>
                  <a:pt x="98" y="303"/>
                  <a:pt x="96" y="301"/>
                  <a:pt x="94" y="300"/>
                </a:cubicBezTo>
                <a:cubicBezTo>
                  <a:pt x="93" y="300"/>
                  <a:pt x="91" y="298"/>
                  <a:pt x="91" y="298"/>
                </a:cubicBezTo>
                <a:moveTo>
                  <a:pt x="56" y="256"/>
                </a:moveTo>
                <a:cubicBezTo>
                  <a:pt x="51" y="259"/>
                  <a:pt x="51" y="259"/>
                  <a:pt x="51" y="259"/>
                </a:cubicBezTo>
                <a:cubicBezTo>
                  <a:pt x="53" y="264"/>
                  <a:pt x="56" y="268"/>
                  <a:pt x="59" y="273"/>
                </a:cubicBezTo>
                <a:cubicBezTo>
                  <a:pt x="64" y="270"/>
                  <a:pt x="64" y="270"/>
                  <a:pt x="64" y="270"/>
                </a:cubicBezTo>
                <a:cubicBezTo>
                  <a:pt x="61" y="265"/>
                  <a:pt x="61" y="265"/>
                  <a:pt x="61" y="265"/>
                </a:cubicBezTo>
                <a:cubicBezTo>
                  <a:pt x="78" y="256"/>
                  <a:pt x="78" y="256"/>
                  <a:pt x="78" y="256"/>
                </a:cubicBezTo>
                <a:cubicBezTo>
                  <a:pt x="77" y="254"/>
                  <a:pt x="76" y="253"/>
                  <a:pt x="75" y="251"/>
                </a:cubicBezTo>
                <a:cubicBezTo>
                  <a:pt x="58" y="261"/>
                  <a:pt x="58" y="261"/>
                  <a:pt x="58" y="261"/>
                </a:cubicBezTo>
                <a:lnTo>
                  <a:pt x="56" y="256"/>
                </a:lnTo>
                <a:close/>
                <a:moveTo>
                  <a:pt x="70" y="241"/>
                </a:moveTo>
                <a:cubicBezTo>
                  <a:pt x="47" y="251"/>
                  <a:pt x="47" y="251"/>
                  <a:pt x="47" y="251"/>
                </a:cubicBezTo>
                <a:cubicBezTo>
                  <a:pt x="48" y="253"/>
                  <a:pt x="49" y="254"/>
                  <a:pt x="50" y="256"/>
                </a:cubicBezTo>
                <a:cubicBezTo>
                  <a:pt x="72" y="246"/>
                  <a:pt x="72" y="246"/>
                  <a:pt x="72" y="246"/>
                </a:cubicBezTo>
                <a:cubicBezTo>
                  <a:pt x="72" y="244"/>
                  <a:pt x="71" y="242"/>
                  <a:pt x="70" y="241"/>
                </a:cubicBezTo>
                <a:moveTo>
                  <a:pt x="57" y="236"/>
                </a:moveTo>
                <a:cubicBezTo>
                  <a:pt x="52" y="236"/>
                  <a:pt x="52" y="236"/>
                  <a:pt x="52" y="236"/>
                </a:cubicBezTo>
                <a:cubicBezTo>
                  <a:pt x="51" y="236"/>
                  <a:pt x="49" y="237"/>
                  <a:pt x="47" y="237"/>
                </a:cubicBezTo>
                <a:cubicBezTo>
                  <a:pt x="47" y="237"/>
                  <a:pt x="47" y="237"/>
                  <a:pt x="47" y="237"/>
                </a:cubicBezTo>
                <a:cubicBezTo>
                  <a:pt x="49" y="236"/>
                  <a:pt x="50" y="235"/>
                  <a:pt x="52" y="234"/>
                </a:cubicBezTo>
                <a:cubicBezTo>
                  <a:pt x="56" y="232"/>
                  <a:pt x="56" y="232"/>
                  <a:pt x="56" y="232"/>
                </a:cubicBezTo>
                <a:lnTo>
                  <a:pt x="57" y="236"/>
                </a:lnTo>
                <a:close/>
                <a:moveTo>
                  <a:pt x="64" y="221"/>
                </a:moveTo>
                <a:cubicBezTo>
                  <a:pt x="41" y="235"/>
                  <a:pt x="41" y="235"/>
                  <a:pt x="41" y="235"/>
                </a:cubicBezTo>
                <a:cubicBezTo>
                  <a:pt x="42" y="237"/>
                  <a:pt x="43" y="239"/>
                  <a:pt x="44" y="242"/>
                </a:cubicBezTo>
                <a:cubicBezTo>
                  <a:pt x="70" y="239"/>
                  <a:pt x="70" y="239"/>
                  <a:pt x="70" y="239"/>
                </a:cubicBezTo>
                <a:cubicBezTo>
                  <a:pt x="69" y="238"/>
                  <a:pt x="68" y="236"/>
                  <a:pt x="68" y="234"/>
                </a:cubicBezTo>
                <a:cubicBezTo>
                  <a:pt x="62" y="235"/>
                  <a:pt x="62" y="235"/>
                  <a:pt x="62" y="235"/>
                </a:cubicBezTo>
                <a:cubicBezTo>
                  <a:pt x="60" y="230"/>
                  <a:pt x="60" y="230"/>
                  <a:pt x="60" y="230"/>
                </a:cubicBezTo>
                <a:cubicBezTo>
                  <a:pt x="65" y="227"/>
                  <a:pt x="65" y="227"/>
                  <a:pt x="65" y="227"/>
                </a:cubicBezTo>
                <a:cubicBezTo>
                  <a:pt x="65" y="225"/>
                  <a:pt x="64" y="223"/>
                  <a:pt x="64" y="221"/>
                </a:cubicBezTo>
                <a:moveTo>
                  <a:pt x="60" y="202"/>
                </a:moveTo>
                <a:cubicBezTo>
                  <a:pt x="36" y="206"/>
                  <a:pt x="36" y="206"/>
                  <a:pt x="36" y="206"/>
                </a:cubicBezTo>
                <a:cubicBezTo>
                  <a:pt x="36" y="208"/>
                  <a:pt x="36" y="210"/>
                  <a:pt x="36" y="211"/>
                </a:cubicBezTo>
                <a:cubicBezTo>
                  <a:pt x="42" y="210"/>
                  <a:pt x="42" y="210"/>
                  <a:pt x="42" y="210"/>
                </a:cubicBezTo>
                <a:cubicBezTo>
                  <a:pt x="46" y="210"/>
                  <a:pt x="49" y="209"/>
                  <a:pt x="53" y="208"/>
                </a:cubicBezTo>
                <a:cubicBezTo>
                  <a:pt x="53" y="208"/>
                  <a:pt x="53" y="208"/>
                  <a:pt x="53" y="208"/>
                </a:cubicBezTo>
                <a:cubicBezTo>
                  <a:pt x="50" y="210"/>
                  <a:pt x="47" y="211"/>
                  <a:pt x="44" y="213"/>
                </a:cubicBezTo>
                <a:cubicBezTo>
                  <a:pt x="37" y="217"/>
                  <a:pt x="37" y="217"/>
                  <a:pt x="37" y="217"/>
                </a:cubicBezTo>
                <a:cubicBezTo>
                  <a:pt x="37" y="218"/>
                  <a:pt x="37" y="218"/>
                  <a:pt x="37" y="218"/>
                </a:cubicBezTo>
                <a:cubicBezTo>
                  <a:pt x="38" y="220"/>
                  <a:pt x="38" y="222"/>
                  <a:pt x="38" y="224"/>
                </a:cubicBezTo>
                <a:cubicBezTo>
                  <a:pt x="63" y="219"/>
                  <a:pt x="63" y="219"/>
                  <a:pt x="63" y="219"/>
                </a:cubicBezTo>
                <a:cubicBezTo>
                  <a:pt x="63" y="218"/>
                  <a:pt x="62" y="216"/>
                  <a:pt x="62" y="215"/>
                </a:cubicBezTo>
                <a:cubicBezTo>
                  <a:pt x="56" y="216"/>
                  <a:pt x="56" y="216"/>
                  <a:pt x="56" y="216"/>
                </a:cubicBezTo>
                <a:cubicBezTo>
                  <a:pt x="52" y="216"/>
                  <a:pt x="48" y="217"/>
                  <a:pt x="45" y="218"/>
                </a:cubicBezTo>
                <a:cubicBezTo>
                  <a:pt x="45" y="218"/>
                  <a:pt x="45" y="218"/>
                  <a:pt x="45" y="218"/>
                </a:cubicBezTo>
                <a:cubicBezTo>
                  <a:pt x="48" y="216"/>
                  <a:pt x="51" y="214"/>
                  <a:pt x="54" y="213"/>
                </a:cubicBezTo>
                <a:cubicBezTo>
                  <a:pt x="61" y="208"/>
                  <a:pt x="61" y="208"/>
                  <a:pt x="61" y="208"/>
                </a:cubicBezTo>
                <a:cubicBezTo>
                  <a:pt x="61" y="206"/>
                  <a:pt x="61" y="204"/>
                  <a:pt x="60" y="202"/>
                </a:cubicBezTo>
                <a:moveTo>
                  <a:pt x="50" y="190"/>
                </a:moveTo>
                <a:cubicBezTo>
                  <a:pt x="35" y="191"/>
                  <a:pt x="35" y="191"/>
                  <a:pt x="35" y="191"/>
                </a:cubicBezTo>
                <a:cubicBezTo>
                  <a:pt x="35" y="193"/>
                  <a:pt x="35" y="195"/>
                  <a:pt x="35" y="196"/>
                </a:cubicBezTo>
                <a:cubicBezTo>
                  <a:pt x="50" y="196"/>
                  <a:pt x="50" y="196"/>
                  <a:pt x="50" y="196"/>
                </a:cubicBezTo>
                <a:cubicBezTo>
                  <a:pt x="54" y="196"/>
                  <a:pt x="55" y="197"/>
                  <a:pt x="55" y="199"/>
                </a:cubicBezTo>
                <a:cubicBezTo>
                  <a:pt x="55" y="199"/>
                  <a:pt x="55" y="200"/>
                  <a:pt x="54" y="201"/>
                </a:cubicBezTo>
                <a:cubicBezTo>
                  <a:pt x="60" y="201"/>
                  <a:pt x="60" y="201"/>
                  <a:pt x="60" y="201"/>
                </a:cubicBezTo>
                <a:cubicBezTo>
                  <a:pt x="60" y="200"/>
                  <a:pt x="60" y="199"/>
                  <a:pt x="60" y="198"/>
                </a:cubicBezTo>
                <a:cubicBezTo>
                  <a:pt x="60" y="193"/>
                  <a:pt x="57" y="190"/>
                  <a:pt x="50" y="190"/>
                </a:cubicBezTo>
                <a:moveTo>
                  <a:pt x="60" y="182"/>
                </a:moveTo>
                <a:cubicBezTo>
                  <a:pt x="35" y="181"/>
                  <a:pt x="35" y="181"/>
                  <a:pt x="35" y="181"/>
                </a:cubicBezTo>
                <a:cubicBezTo>
                  <a:pt x="35" y="183"/>
                  <a:pt x="35" y="185"/>
                  <a:pt x="35" y="186"/>
                </a:cubicBezTo>
                <a:cubicBezTo>
                  <a:pt x="60" y="187"/>
                  <a:pt x="60" y="187"/>
                  <a:pt x="60" y="187"/>
                </a:cubicBezTo>
                <a:cubicBezTo>
                  <a:pt x="60" y="186"/>
                  <a:pt x="60" y="184"/>
                  <a:pt x="60" y="182"/>
                </a:cubicBezTo>
                <a:moveTo>
                  <a:pt x="63" y="162"/>
                </a:moveTo>
                <a:cubicBezTo>
                  <a:pt x="38" y="158"/>
                  <a:pt x="38" y="158"/>
                  <a:pt x="38" y="158"/>
                </a:cubicBezTo>
                <a:cubicBezTo>
                  <a:pt x="38" y="160"/>
                  <a:pt x="37" y="161"/>
                  <a:pt x="37" y="163"/>
                </a:cubicBezTo>
                <a:cubicBezTo>
                  <a:pt x="43" y="164"/>
                  <a:pt x="43" y="164"/>
                  <a:pt x="43" y="164"/>
                </a:cubicBezTo>
                <a:cubicBezTo>
                  <a:pt x="47" y="164"/>
                  <a:pt x="50" y="165"/>
                  <a:pt x="54" y="165"/>
                </a:cubicBezTo>
                <a:cubicBezTo>
                  <a:pt x="54" y="165"/>
                  <a:pt x="54" y="165"/>
                  <a:pt x="54" y="165"/>
                </a:cubicBezTo>
                <a:cubicBezTo>
                  <a:pt x="51" y="166"/>
                  <a:pt x="47" y="166"/>
                  <a:pt x="44" y="167"/>
                </a:cubicBezTo>
                <a:cubicBezTo>
                  <a:pt x="36" y="169"/>
                  <a:pt x="36" y="169"/>
                  <a:pt x="36" y="169"/>
                </a:cubicBezTo>
                <a:cubicBezTo>
                  <a:pt x="36" y="171"/>
                  <a:pt x="36" y="173"/>
                  <a:pt x="35" y="175"/>
                </a:cubicBezTo>
                <a:cubicBezTo>
                  <a:pt x="60" y="179"/>
                  <a:pt x="60" y="179"/>
                  <a:pt x="60" y="179"/>
                </a:cubicBezTo>
                <a:cubicBezTo>
                  <a:pt x="60" y="177"/>
                  <a:pt x="61" y="176"/>
                  <a:pt x="61" y="174"/>
                </a:cubicBezTo>
                <a:cubicBezTo>
                  <a:pt x="55" y="173"/>
                  <a:pt x="55" y="173"/>
                  <a:pt x="55" y="173"/>
                </a:cubicBezTo>
                <a:cubicBezTo>
                  <a:pt x="51" y="173"/>
                  <a:pt x="47" y="172"/>
                  <a:pt x="44" y="172"/>
                </a:cubicBezTo>
                <a:cubicBezTo>
                  <a:pt x="44" y="172"/>
                  <a:pt x="44" y="172"/>
                  <a:pt x="44" y="172"/>
                </a:cubicBezTo>
                <a:cubicBezTo>
                  <a:pt x="47" y="171"/>
                  <a:pt x="50" y="170"/>
                  <a:pt x="53" y="170"/>
                </a:cubicBezTo>
                <a:cubicBezTo>
                  <a:pt x="62" y="168"/>
                  <a:pt x="62" y="168"/>
                  <a:pt x="62" y="168"/>
                </a:cubicBezTo>
                <a:cubicBezTo>
                  <a:pt x="62" y="166"/>
                  <a:pt x="62" y="164"/>
                  <a:pt x="63" y="162"/>
                </a:cubicBezTo>
                <a:moveTo>
                  <a:pt x="59" y="135"/>
                </a:moveTo>
                <a:cubicBezTo>
                  <a:pt x="46" y="131"/>
                  <a:pt x="46" y="131"/>
                  <a:pt x="46" y="131"/>
                </a:cubicBezTo>
                <a:cubicBezTo>
                  <a:pt x="46" y="133"/>
                  <a:pt x="45" y="134"/>
                  <a:pt x="44" y="136"/>
                </a:cubicBezTo>
                <a:cubicBezTo>
                  <a:pt x="44" y="136"/>
                  <a:pt x="44" y="136"/>
                  <a:pt x="44" y="136"/>
                </a:cubicBezTo>
                <a:cubicBezTo>
                  <a:pt x="58" y="141"/>
                  <a:pt x="58" y="141"/>
                  <a:pt x="58" y="141"/>
                </a:cubicBezTo>
                <a:cubicBezTo>
                  <a:pt x="62" y="142"/>
                  <a:pt x="63" y="144"/>
                  <a:pt x="63" y="146"/>
                </a:cubicBezTo>
                <a:cubicBezTo>
                  <a:pt x="62" y="148"/>
                  <a:pt x="59" y="148"/>
                  <a:pt x="56" y="147"/>
                </a:cubicBezTo>
                <a:cubicBezTo>
                  <a:pt x="42" y="142"/>
                  <a:pt x="42" y="142"/>
                  <a:pt x="42" y="142"/>
                </a:cubicBezTo>
                <a:cubicBezTo>
                  <a:pt x="42" y="144"/>
                  <a:pt x="41" y="146"/>
                  <a:pt x="41" y="147"/>
                </a:cubicBezTo>
                <a:cubicBezTo>
                  <a:pt x="53" y="152"/>
                  <a:pt x="53" y="152"/>
                  <a:pt x="53" y="152"/>
                </a:cubicBezTo>
                <a:cubicBezTo>
                  <a:pt x="61" y="154"/>
                  <a:pt x="65" y="153"/>
                  <a:pt x="67" y="148"/>
                </a:cubicBezTo>
                <a:cubicBezTo>
                  <a:pt x="69" y="142"/>
                  <a:pt x="66" y="138"/>
                  <a:pt x="59" y="135"/>
                </a:cubicBezTo>
                <a:moveTo>
                  <a:pt x="79" y="122"/>
                </a:moveTo>
                <a:cubicBezTo>
                  <a:pt x="57" y="111"/>
                  <a:pt x="57" y="111"/>
                  <a:pt x="57" y="111"/>
                </a:cubicBezTo>
                <a:cubicBezTo>
                  <a:pt x="56" y="112"/>
                  <a:pt x="55" y="114"/>
                  <a:pt x="54" y="115"/>
                </a:cubicBezTo>
                <a:cubicBezTo>
                  <a:pt x="59" y="118"/>
                  <a:pt x="59" y="118"/>
                  <a:pt x="59" y="118"/>
                </a:cubicBezTo>
                <a:cubicBezTo>
                  <a:pt x="63" y="120"/>
                  <a:pt x="66" y="121"/>
                  <a:pt x="69" y="122"/>
                </a:cubicBezTo>
                <a:cubicBezTo>
                  <a:pt x="69" y="123"/>
                  <a:pt x="69" y="123"/>
                  <a:pt x="69" y="123"/>
                </a:cubicBezTo>
                <a:cubicBezTo>
                  <a:pt x="66" y="122"/>
                  <a:pt x="62" y="121"/>
                  <a:pt x="60" y="121"/>
                </a:cubicBezTo>
                <a:cubicBezTo>
                  <a:pt x="51" y="120"/>
                  <a:pt x="51" y="120"/>
                  <a:pt x="51" y="120"/>
                </a:cubicBezTo>
                <a:cubicBezTo>
                  <a:pt x="50" y="122"/>
                  <a:pt x="49" y="124"/>
                  <a:pt x="48" y="126"/>
                </a:cubicBezTo>
                <a:cubicBezTo>
                  <a:pt x="71" y="138"/>
                  <a:pt x="71" y="138"/>
                  <a:pt x="71" y="138"/>
                </a:cubicBezTo>
                <a:cubicBezTo>
                  <a:pt x="71" y="136"/>
                  <a:pt x="72" y="135"/>
                  <a:pt x="73" y="133"/>
                </a:cubicBezTo>
                <a:cubicBezTo>
                  <a:pt x="68" y="131"/>
                  <a:pt x="68" y="131"/>
                  <a:pt x="68" y="131"/>
                </a:cubicBezTo>
                <a:cubicBezTo>
                  <a:pt x="64" y="129"/>
                  <a:pt x="60" y="127"/>
                  <a:pt x="57" y="126"/>
                </a:cubicBezTo>
                <a:cubicBezTo>
                  <a:pt x="57" y="125"/>
                  <a:pt x="57" y="125"/>
                  <a:pt x="57" y="125"/>
                </a:cubicBezTo>
                <a:cubicBezTo>
                  <a:pt x="61" y="126"/>
                  <a:pt x="64" y="126"/>
                  <a:pt x="67" y="127"/>
                </a:cubicBezTo>
                <a:cubicBezTo>
                  <a:pt x="76" y="127"/>
                  <a:pt x="76" y="127"/>
                  <a:pt x="76" y="127"/>
                </a:cubicBezTo>
                <a:cubicBezTo>
                  <a:pt x="77" y="126"/>
                  <a:pt x="78" y="124"/>
                  <a:pt x="79" y="122"/>
                </a:cubicBezTo>
                <a:moveTo>
                  <a:pt x="83" y="116"/>
                </a:moveTo>
                <a:cubicBezTo>
                  <a:pt x="62" y="102"/>
                  <a:pt x="62" y="102"/>
                  <a:pt x="62" y="102"/>
                </a:cubicBezTo>
                <a:cubicBezTo>
                  <a:pt x="61" y="104"/>
                  <a:pt x="60" y="105"/>
                  <a:pt x="59" y="107"/>
                </a:cubicBezTo>
                <a:cubicBezTo>
                  <a:pt x="80" y="120"/>
                  <a:pt x="80" y="120"/>
                  <a:pt x="80" y="120"/>
                </a:cubicBezTo>
                <a:cubicBezTo>
                  <a:pt x="81" y="119"/>
                  <a:pt x="82" y="117"/>
                  <a:pt x="83" y="116"/>
                </a:cubicBezTo>
                <a:moveTo>
                  <a:pt x="91" y="106"/>
                </a:moveTo>
                <a:cubicBezTo>
                  <a:pt x="76" y="85"/>
                  <a:pt x="76" y="85"/>
                  <a:pt x="76" y="85"/>
                </a:cubicBezTo>
                <a:cubicBezTo>
                  <a:pt x="75" y="86"/>
                  <a:pt x="73" y="88"/>
                  <a:pt x="72" y="89"/>
                </a:cubicBezTo>
                <a:cubicBezTo>
                  <a:pt x="79" y="97"/>
                  <a:pt x="79" y="97"/>
                  <a:pt x="79" y="97"/>
                </a:cubicBezTo>
                <a:cubicBezTo>
                  <a:pt x="80" y="99"/>
                  <a:pt x="82" y="102"/>
                  <a:pt x="84" y="104"/>
                </a:cubicBezTo>
                <a:cubicBezTo>
                  <a:pt x="84" y="104"/>
                  <a:pt x="84" y="104"/>
                  <a:pt x="84" y="104"/>
                </a:cubicBezTo>
                <a:cubicBezTo>
                  <a:pt x="81" y="102"/>
                  <a:pt x="79" y="101"/>
                  <a:pt x="76" y="100"/>
                </a:cubicBezTo>
                <a:cubicBezTo>
                  <a:pt x="67" y="95"/>
                  <a:pt x="67" y="95"/>
                  <a:pt x="67" y="95"/>
                </a:cubicBezTo>
                <a:cubicBezTo>
                  <a:pt x="67" y="96"/>
                  <a:pt x="67" y="96"/>
                  <a:pt x="67" y="96"/>
                </a:cubicBezTo>
                <a:cubicBezTo>
                  <a:pt x="66" y="97"/>
                  <a:pt x="65" y="98"/>
                  <a:pt x="64" y="100"/>
                </a:cubicBezTo>
                <a:cubicBezTo>
                  <a:pt x="87" y="111"/>
                  <a:pt x="87" y="111"/>
                  <a:pt x="87" y="111"/>
                </a:cubicBezTo>
                <a:cubicBezTo>
                  <a:pt x="88" y="109"/>
                  <a:pt x="90" y="107"/>
                  <a:pt x="91" y="106"/>
                </a:cubicBezTo>
                <a:moveTo>
                  <a:pt x="86" y="83"/>
                </a:moveTo>
                <a:cubicBezTo>
                  <a:pt x="92" y="77"/>
                  <a:pt x="92" y="77"/>
                  <a:pt x="92" y="77"/>
                </a:cubicBezTo>
                <a:cubicBezTo>
                  <a:pt x="88" y="73"/>
                  <a:pt x="88" y="73"/>
                  <a:pt x="88" y="73"/>
                </a:cubicBezTo>
                <a:cubicBezTo>
                  <a:pt x="87" y="74"/>
                  <a:pt x="85" y="76"/>
                  <a:pt x="84" y="77"/>
                </a:cubicBezTo>
                <a:cubicBezTo>
                  <a:pt x="81" y="80"/>
                  <a:pt x="81" y="80"/>
                  <a:pt x="81" y="80"/>
                </a:cubicBezTo>
                <a:cubicBezTo>
                  <a:pt x="80" y="81"/>
                  <a:pt x="79" y="82"/>
                  <a:pt x="78" y="82"/>
                </a:cubicBezTo>
                <a:cubicBezTo>
                  <a:pt x="96" y="101"/>
                  <a:pt x="96" y="101"/>
                  <a:pt x="96" y="101"/>
                </a:cubicBezTo>
                <a:cubicBezTo>
                  <a:pt x="99" y="97"/>
                  <a:pt x="102" y="94"/>
                  <a:pt x="105" y="91"/>
                </a:cubicBezTo>
                <a:cubicBezTo>
                  <a:pt x="102" y="87"/>
                  <a:pt x="102" y="87"/>
                  <a:pt x="102" y="87"/>
                </a:cubicBezTo>
                <a:cubicBezTo>
                  <a:pt x="96" y="93"/>
                  <a:pt x="96" y="93"/>
                  <a:pt x="96" y="93"/>
                </a:cubicBezTo>
                <a:cubicBezTo>
                  <a:pt x="93" y="90"/>
                  <a:pt x="93" y="90"/>
                  <a:pt x="93" y="90"/>
                </a:cubicBezTo>
                <a:cubicBezTo>
                  <a:pt x="98" y="85"/>
                  <a:pt x="98" y="85"/>
                  <a:pt x="98" y="85"/>
                </a:cubicBezTo>
                <a:cubicBezTo>
                  <a:pt x="94" y="81"/>
                  <a:pt x="94" y="81"/>
                  <a:pt x="94" y="81"/>
                </a:cubicBezTo>
                <a:cubicBezTo>
                  <a:pt x="89" y="86"/>
                  <a:pt x="89" y="86"/>
                  <a:pt x="89" y="86"/>
                </a:cubicBezTo>
                <a:lnTo>
                  <a:pt x="86" y="83"/>
                </a:lnTo>
                <a:close/>
                <a:moveTo>
                  <a:pt x="104" y="74"/>
                </a:moveTo>
                <a:cubicBezTo>
                  <a:pt x="103" y="75"/>
                  <a:pt x="103" y="75"/>
                  <a:pt x="103" y="75"/>
                </a:cubicBezTo>
                <a:cubicBezTo>
                  <a:pt x="99" y="70"/>
                  <a:pt x="99" y="70"/>
                  <a:pt x="99" y="70"/>
                </a:cubicBezTo>
                <a:cubicBezTo>
                  <a:pt x="100" y="70"/>
                  <a:pt x="100" y="70"/>
                  <a:pt x="101" y="69"/>
                </a:cubicBezTo>
                <a:cubicBezTo>
                  <a:pt x="102" y="68"/>
                  <a:pt x="104" y="68"/>
                  <a:pt x="105" y="70"/>
                </a:cubicBezTo>
                <a:cubicBezTo>
                  <a:pt x="106" y="71"/>
                  <a:pt x="106" y="73"/>
                  <a:pt x="104" y="74"/>
                </a:cubicBezTo>
                <a:moveTo>
                  <a:pt x="110" y="73"/>
                </a:moveTo>
                <a:cubicBezTo>
                  <a:pt x="111" y="72"/>
                  <a:pt x="111" y="69"/>
                  <a:pt x="109" y="66"/>
                </a:cubicBezTo>
                <a:cubicBezTo>
                  <a:pt x="107" y="64"/>
                  <a:pt x="106" y="63"/>
                  <a:pt x="104" y="63"/>
                </a:cubicBezTo>
                <a:cubicBezTo>
                  <a:pt x="103" y="63"/>
                  <a:pt x="102" y="63"/>
                  <a:pt x="100" y="64"/>
                </a:cubicBezTo>
                <a:cubicBezTo>
                  <a:pt x="98" y="65"/>
                  <a:pt x="98" y="65"/>
                  <a:pt x="97" y="66"/>
                </a:cubicBezTo>
                <a:cubicBezTo>
                  <a:pt x="96" y="67"/>
                  <a:pt x="95" y="68"/>
                  <a:pt x="93" y="69"/>
                </a:cubicBezTo>
                <a:cubicBezTo>
                  <a:pt x="92" y="70"/>
                  <a:pt x="92" y="70"/>
                  <a:pt x="92" y="70"/>
                </a:cubicBezTo>
                <a:cubicBezTo>
                  <a:pt x="107" y="90"/>
                  <a:pt x="107" y="90"/>
                  <a:pt x="107" y="90"/>
                </a:cubicBezTo>
                <a:cubicBezTo>
                  <a:pt x="108" y="89"/>
                  <a:pt x="110" y="88"/>
                  <a:pt x="111" y="87"/>
                </a:cubicBezTo>
                <a:cubicBezTo>
                  <a:pt x="106" y="79"/>
                  <a:pt x="106" y="79"/>
                  <a:pt x="106" y="79"/>
                </a:cubicBezTo>
                <a:cubicBezTo>
                  <a:pt x="107" y="79"/>
                  <a:pt x="107" y="79"/>
                  <a:pt x="107" y="79"/>
                </a:cubicBezTo>
                <a:cubicBezTo>
                  <a:pt x="108" y="78"/>
                  <a:pt x="109" y="78"/>
                  <a:pt x="111" y="80"/>
                </a:cubicBezTo>
                <a:cubicBezTo>
                  <a:pt x="113" y="82"/>
                  <a:pt x="115" y="83"/>
                  <a:pt x="115" y="84"/>
                </a:cubicBezTo>
                <a:cubicBezTo>
                  <a:pt x="117" y="82"/>
                  <a:pt x="119" y="81"/>
                  <a:pt x="120" y="80"/>
                </a:cubicBezTo>
                <a:cubicBezTo>
                  <a:pt x="119" y="80"/>
                  <a:pt x="117" y="77"/>
                  <a:pt x="115" y="76"/>
                </a:cubicBezTo>
                <a:cubicBezTo>
                  <a:pt x="113" y="74"/>
                  <a:pt x="111" y="73"/>
                  <a:pt x="110" y="73"/>
                </a:cubicBezTo>
                <a:close/>
                <a:moveTo>
                  <a:pt x="118" y="58"/>
                </a:moveTo>
                <a:cubicBezTo>
                  <a:pt x="120" y="57"/>
                  <a:pt x="122" y="57"/>
                  <a:pt x="123" y="57"/>
                </a:cubicBezTo>
                <a:cubicBezTo>
                  <a:pt x="121" y="52"/>
                  <a:pt x="121" y="52"/>
                  <a:pt x="121" y="52"/>
                </a:cubicBezTo>
                <a:cubicBezTo>
                  <a:pt x="120" y="53"/>
                  <a:pt x="118" y="53"/>
                  <a:pt x="116" y="54"/>
                </a:cubicBezTo>
                <a:cubicBezTo>
                  <a:pt x="111" y="56"/>
                  <a:pt x="110" y="60"/>
                  <a:pt x="112" y="64"/>
                </a:cubicBezTo>
                <a:cubicBezTo>
                  <a:pt x="114" y="67"/>
                  <a:pt x="117" y="68"/>
                  <a:pt x="121" y="68"/>
                </a:cubicBezTo>
                <a:cubicBezTo>
                  <a:pt x="123" y="68"/>
                  <a:pt x="125" y="68"/>
                  <a:pt x="125" y="69"/>
                </a:cubicBezTo>
                <a:cubicBezTo>
                  <a:pt x="126" y="70"/>
                  <a:pt x="125" y="71"/>
                  <a:pt x="124" y="72"/>
                </a:cubicBezTo>
                <a:cubicBezTo>
                  <a:pt x="122" y="73"/>
                  <a:pt x="120" y="73"/>
                  <a:pt x="118" y="73"/>
                </a:cubicBezTo>
                <a:cubicBezTo>
                  <a:pt x="120" y="79"/>
                  <a:pt x="120" y="79"/>
                  <a:pt x="120" y="79"/>
                </a:cubicBezTo>
                <a:cubicBezTo>
                  <a:pt x="121" y="79"/>
                  <a:pt x="124" y="78"/>
                  <a:pt x="126" y="77"/>
                </a:cubicBezTo>
                <a:cubicBezTo>
                  <a:pt x="131" y="74"/>
                  <a:pt x="132" y="70"/>
                  <a:pt x="130" y="66"/>
                </a:cubicBezTo>
                <a:cubicBezTo>
                  <a:pt x="128" y="63"/>
                  <a:pt x="126" y="62"/>
                  <a:pt x="122" y="62"/>
                </a:cubicBezTo>
                <a:cubicBezTo>
                  <a:pt x="119" y="62"/>
                  <a:pt x="118" y="62"/>
                  <a:pt x="117" y="61"/>
                </a:cubicBezTo>
                <a:cubicBezTo>
                  <a:pt x="117" y="60"/>
                  <a:pt x="117" y="59"/>
                  <a:pt x="118" y="58"/>
                </a:cubicBezTo>
                <a:moveTo>
                  <a:pt x="141" y="70"/>
                </a:moveTo>
                <a:cubicBezTo>
                  <a:pt x="131" y="47"/>
                  <a:pt x="131" y="47"/>
                  <a:pt x="131" y="47"/>
                </a:cubicBezTo>
                <a:cubicBezTo>
                  <a:pt x="126" y="49"/>
                  <a:pt x="126" y="49"/>
                  <a:pt x="126" y="49"/>
                </a:cubicBezTo>
                <a:cubicBezTo>
                  <a:pt x="136" y="72"/>
                  <a:pt x="136" y="72"/>
                  <a:pt x="136" y="72"/>
                </a:cubicBezTo>
                <a:cubicBezTo>
                  <a:pt x="137" y="71"/>
                  <a:pt x="139" y="71"/>
                  <a:pt x="141" y="70"/>
                </a:cubicBezTo>
                <a:moveTo>
                  <a:pt x="152" y="66"/>
                </a:moveTo>
                <a:cubicBezTo>
                  <a:pt x="146" y="47"/>
                  <a:pt x="146" y="47"/>
                  <a:pt x="146" y="47"/>
                </a:cubicBezTo>
                <a:cubicBezTo>
                  <a:pt x="151" y="46"/>
                  <a:pt x="151" y="46"/>
                  <a:pt x="151" y="46"/>
                </a:cubicBezTo>
                <a:cubicBezTo>
                  <a:pt x="149" y="41"/>
                  <a:pt x="149" y="41"/>
                  <a:pt x="149" y="41"/>
                </a:cubicBezTo>
                <a:cubicBezTo>
                  <a:pt x="148" y="41"/>
                  <a:pt x="147" y="41"/>
                  <a:pt x="146" y="41"/>
                </a:cubicBezTo>
                <a:cubicBezTo>
                  <a:pt x="138" y="44"/>
                  <a:pt x="138" y="44"/>
                  <a:pt x="138" y="44"/>
                </a:cubicBezTo>
                <a:cubicBezTo>
                  <a:pt x="137" y="45"/>
                  <a:pt x="135" y="45"/>
                  <a:pt x="134" y="45"/>
                </a:cubicBezTo>
                <a:cubicBezTo>
                  <a:pt x="136" y="51"/>
                  <a:pt x="136" y="51"/>
                  <a:pt x="136" y="51"/>
                </a:cubicBezTo>
                <a:cubicBezTo>
                  <a:pt x="141" y="49"/>
                  <a:pt x="141" y="49"/>
                  <a:pt x="141" y="49"/>
                </a:cubicBezTo>
                <a:cubicBezTo>
                  <a:pt x="147" y="68"/>
                  <a:pt x="147" y="68"/>
                  <a:pt x="147" y="68"/>
                </a:cubicBezTo>
                <a:cubicBezTo>
                  <a:pt x="149" y="67"/>
                  <a:pt x="150" y="66"/>
                  <a:pt x="152" y="66"/>
                </a:cubicBezTo>
                <a:moveTo>
                  <a:pt x="167" y="52"/>
                </a:moveTo>
                <a:cubicBezTo>
                  <a:pt x="171" y="36"/>
                  <a:pt x="171" y="36"/>
                  <a:pt x="171" y="36"/>
                </a:cubicBezTo>
                <a:cubicBezTo>
                  <a:pt x="169" y="37"/>
                  <a:pt x="167" y="37"/>
                  <a:pt x="165" y="37"/>
                </a:cubicBezTo>
                <a:cubicBezTo>
                  <a:pt x="165" y="37"/>
                  <a:pt x="165" y="37"/>
                  <a:pt x="165" y="37"/>
                </a:cubicBezTo>
                <a:cubicBezTo>
                  <a:pt x="164" y="43"/>
                  <a:pt x="164" y="43"/>
                  <a:pt x="164" y="43"/>
                </a:cubicBezTo>
                <a:cubicBezTo>
                  <a:pt x="164" y="45"/>
                  <a:pt x="164" y="46"/>
                  <a:pt x="164" y="48"/>
                </a:cubicBezTo>
                <a:cubicBezTo>
                  <a:pt x="164" y="48"/>
                  <a:pt x="164" y="48"/>
                  <a:pt x="164" y="48"/>
                </a:cubicBezTo>
                <a:cubicBezTo>
                  <a:pt x="163" y="47"/>
                  <a:pt x="162" y="45"/>
                  <a:pt x="161" y="44"/>
                </a:cubicBezTo>
                <a:cubicBezTo>
                  <a:pt x="159" y="38"/>
                  <a:pt x="159" y="38"/>
                  <a:pt x="159" y="38"/>
                </a:cubicBezTo>
                <a:cubicBezTo>
                  <a:pt x="157" y="39"/>
                  <a:pt x="157" y="39"/>
                  <a:pt x="157" y="39"/>
                </a:cubicBezTo>
                <a:cubicBezTo>
                  <a:pt x="156" y="39"/>
                  <a:pt x="154" y="39"/>
                  <a:pt x="153" y="40"/>
                </a:cubicBezTo>
                <a:cubicBezTo>
                  <a:pt x="162" y="53"/>
                  <a:pt x="162" y="53"/>
                  <a:pt x="162" y="53"/>
                </a:cubicBezTo>
                <a:cubicBezTo>
                  <a:pt x="163" y="63"/>
                  <a:pt x="163" y="63"/>
                  <a:pt x="163" y="63"/>
                </a:cubicBezTo>
                <a:cubicBezTo>
                  <a:pt x="165" y="63"/>
                  <a:pt x="167" y="62"/>
                  <a:pt x="169" y="62"/>
                </a:cubicBezTo>
                <a:lnTo>
                  <a:pt x="167" y="52"/>
                </a:lnTo>
                <a:close/>
                <a:moveTo>
                  <a:pt x="188" y="60"/>
                </a:moveTo>
                <a:cubicBezTo>
                  <a:pt x="186" y="58"/>
                  <a:pt x="185" y="53"/>
                  <a:pt x="184" y="48"/>
                </a:cubicBezTo>
                <a:cubicBezTo>
                  <a:pt x="184" y="42"/>
                  <a:pt x="185" y="38"/>
                  <a:pt x="186" y="35"/>
                </a:cubicBezTo>
                <a:cubicBezTo>
                  <a:pt x="185" y="35"/>
                  <a:pt x="184" y="35"/>
                  <a:pt x="182" y="36"/>
                </a:cubicBezTo>
                <a:cubicBezTo>
                  <a:pt x="181" y="38"/>
                  <a:pt x="180" y="42"/>
                  <a:pt x="180" y="48"/>
                </a:cubicBezTo>
                <a:cubicBezTo>
                  <a:pt x="180" y="54"/>
                  <a:pt x="182" y="58"/>
                  <a:pt x="184" y="61"/>
                </a:cubicBezTo>
                <a:cubicBezTo>
                  <a:pt x="184" y="61"/>
                  <a:pt x="185" y="60"/>
                  <a:pt x="185" y="60"/>
                </a:cubicBezTo>
                <a:lnTo>
                  <a:pt x="188" y="60"/>
                </a:lnTo>
                <a:close/>
                <a:moveTo>
                  <a:pt x="200" y="44"/>
                </a:moveTo>
                <a:cubicBezTo>
                  <a:pt x="200" y="46"/>
                  <a:pt x="199" y="47"/>
                  <a:pt x="197" y="47"/>
                </a:cubicBezTo>
                <a:cubicBezTo>
                  <a:pt x="196" y="47"/>
                  <a:pt x="196" y="47"/>
                  <a:pt x="195" y="47"/>
                </a:cubicBezTo>
                <a:cubicBezTo>
                  <a:pt x="196" y="41"/>
                  <a:pt x="196" y="41"/>
                  <a:pt x="196" y="41"/>
                </a:cubicBezTo>
                <a:cubicBezTo>
                  <a:pt x="196" y="41"/>
                  <a:pt x="197" y="40"/>
                  <a:pt x="197" y="41"/>
                </a:cubicBezTo>
                <a:cubicBezTo>
                  <a:pt x="199" y="41"/>
                  <a:pt x="200" y="42"/>
                  <a:pt x="200" y="44"/>
                </a:cubicBezTo>
                <a:moveTo>
                  <a:pt x="203" y="50"/>
                </a:moveTo>
                <a:cubicBezTo>
                  <a:pt x="205" y="49"/>
                  <a:pt x="205" y="47"/>
                  <a:pt x="206" y="44"/>
                </a:cubicBezTo>
                <a:cubicBezTo>
                  <a:pt x="206" y="41"/>
                  <a:pt x="205" y="39"/>
                  <a:pt x="204" y="38"/>
                </a:cubicBezTo>
                <a:cubicBezTo>
                  <a:pt x="202" y="36"/>
                  <a:pt x="200" y="36"/>
                  <a:pt x="198" y="36"/>
                </a:cubicBezTo>
                <a:cubicBezTo>
                  <a:pt x="194" y="35"/>
                  <a:pt x="192" y="35"/>
                  <a:pt x="191" y="36"/>
                </a:cubicBezTo>
                <a:cubicBezTo>
                  <a:pt x="189" y="60"/>
                  <a:pt x="189" y="60"/>
                  <a:pt x="189" y="60"/>
                </a:cubicBezTo>
                <a:cubicBezTo>
                  <a:pt x="189" y="60"/>
                  <a:pt x="189" y="60"/>
                  <a:pt x="189" y="60"/>
                </a:cubicBezTo>
                <a:cubicBezTo>
                  <a:pt x="191" y="60"/>
                  <a:pt x="193" y="60"/>
                  <a:pt x="195" y="61"/>
                </a:cubicBezTo>
                <a:cubicBezTo>
                  <a:pt x="195" y="52"/>
                  <a:pt x="195" y="52"/>
                  <a:pt x="195" y="52"/>
                </a:cubicBezTo>
                <a:cubicBezTo>
                  <a:pt x="195" y="52"/>
                  <a:pt x="196" y="52"/>
                  <a:pt x="196" y="52"/>
                </a:cubicBezTo>
                <a:cubicBezTo>
                  <a:pt x="199" y="53"/>
                  <a:pt x="202" y="52"/>
                  <a:pt x="203" y="50"/>
                </a:cubicBezTo>
                <a:moveTo>
                  <a:pt x="222" y="44"/>
                </a:moveTo>
                <a:cubicBezTo>
                  <a:pt x="223" y="39"/>
                  <a:pt x="223" y="39"/>
                  <a:pt x="223" y="39"/>
                </a:cubicBezTo>
                <a:cubicBezTo>
                  <a:pt x="221" y="39"/>
                  <a:pt x="220" y="38"/>
                  <a:pt x="219" y="38"/>
                </a:cubicBezTo>
                <a:cubicBezTo>
                  <a:pt x="214" y="37"/>
                  <a:pt x="214" y="37"/>
                  <a:pt x="214" y="37"/>
                </a:cubicBezTo>
                <a:cubicBezTo>
                  <a:pt x="212" y="37"/>
                  <a:pt x="211" y="37"/>
                  <a:pt x="210" y="37"/>
                </a:cubicBezTo>
                <a:cubicBezTo>
                  <a:pt x="205" y="61"/>
                  <a:pt x="205" y="61"/>
                  <a:pt x="205" y="61"/>
                </a:cubicBezTo>
                <a:cubicBezTo>
                  <a:pt x="210" y="62"/>
                  <a:pt x="214" y="63"/>
                  <a:pt x="219" y="64"/>
                </a:cubicBezTo>
                <a:cubicBezTo>
                  <a:pt x="220" y="58"/>
                  <a:pt x="220" y="58"/>
                  <a:pt x="220" y="58"/>
                </a:cubicBezTo>
                <a:cubicBezTo>
                  <a:pt x="212" y="57"/>
                  <a:pt x="212" y="57"/>
                  <a:pt x="212" y="57"/>
                </a:cubicBezTo>
                <a:cubicBezTo>
                  <a:pt x="212" y="52"/>
                  <a:pt x="212" y="52"/>
                  <a:pt x="212" y="52"/>
                </a:cubicBezTo>
                <a:cubicBezTo>
                  <a:pt x="220" y="54"/>
                  <a:pt x="220" y="54"/>
                  <a:pt x="220" y="54"/>
                </a:cubicBezTo>
                <a:cubicBezTo>
                  <a:pt x="220" y="48"/>
                  <a:pt x="220" y="48"/>
                  <a:pt x="220" y="48"/>
                </a:cubicBezTo>
                <a:cubicBezTo>
                  <a:pt x="213" y="47"/>
                  <a:pt x="213" y="47"/>
                  <a:pt x="213" y="47"/>
                </a:cubicBezTo>
                <a:cubicBezTo>
                  <a:pt x="214" y="43"/>
                  <a:pt x="214" y="43"/>
                  <a:pt x="214" y="43"/>
                </a:cubicBezTo>
                <a:lnTo>
                  <a:pt x="222" y="44"/>
                </a:lnTo>
                <a:close/>
                <a:moveTo>
                  <a:pt x="226" y="66"/>
                </a:moveTo>
                <a:cubicBezTo>
                  <a:pt x="233" y="42"/>
                  <a:pt x="233" y="42"/>
                  <a:pt x="233" y="42"/>
                </a:cubicBezTo>
                <a:cubicBezTo>
                  <a:pt x="231" y="41"/>
                  <a:pt x="229" y="41"/>
                  <a:pt x="227" y="40"/>
                </a:cubicBezTo>
                <a:cubicBezTo>
                  <a:pt x="221" y="64"/>
                  <a:pt x="221" y="64"/>
                  <a:pt x="221" y="64"/>
                </a:cubicBezTo>
                <a:cubicBezTo>
                  <a:pt x="222" y="65"/>
                  <a:pt x="224" y="65"/>
                  <a:pt x="226" y="66"/>
                </a:cubicBezTo>
                <a:moveTo>
                  <a:pt x="241" y="60"/>
                </a:moveTo>
                <a:cubicBezTo>
                  <a:pt x="252" y="49"/>
                  <a:pt x="252" y="49"/>
                  <a:pt x="252" y="49"/>
                </a:cubicBezTo>
                <a:cubicBezTo>
                  <a:pt x="250" y="48"/>
                  <a:pt x="248" y="47"/>
                  <a:pt x="247" y="46"/>
                </a:cubicBezTo>
                <a:cubicBezTo>
                  <a:pt x="243" y="51"/>
                  <a:pt x="243" y="51"/>
                  <a:pt x="243" y="51"/>
                </a:cubicBezTo>
                <a:cubicBezTo>
                  <a:pt x="242" y="53"/>
                  <a:pt x="241" y="54"/>
                  <a:pt x="240" y="55"/>
                </a:cubicBezTo>
                <a:cubicBezTo>
                  <a:pt x="240" y="55"/>
                  <a:pt x="240" y="55"/>
                  <a:pt x="240" y="55"/>
                </a:cubicBezTo>
                <a:cubicBezTo>
                  <a:pt x="240" y="53"/>
                  <a:pt x="240" y="52"/>
                  <a:pt x="240" y="50"/>
                </a:cubicBezTo>
                <a:cubicBezTo>
                  <a:pt x="241" y="44"/>
                  <a:pt x="241" y="44"/>
                  <a:pt x="241" y="44"/>
                </a:cubicBezTo>
                <a:cubicBezTo>
                  <a:pt x="240" y="44"/>
                  <a:pt x="240" y="44"/>
                  <a:pt x="240" y="44"/>
                </a:cubicBezTo>
                <a:cubicBezTo>
                  <a:pt x="238" y="43"/>
                  <a:pt x="237" y="43"/>
                  <a:pt x="235" y="42"/>
                </a:cubicBezTo>
                <a:cubicBezTo>
                  <a:pt x="236" y="58"/>
                  <a:pt x="236" y="58"/>
                  <a:pt x="236" y="58"/>
                </a:cubicBezTo>
                <a:cubicBezTo>
                  <a:pt x="232" y="68"/>
                  <a:pt x="232" y="68"/>
                  <a:pt x="232" y="68"/>
                </a:cubicBezTo>
                <a:cubicBezTo>
                  <a:pt x="234" y="68"/>
                  <a:pt x="235" y="69"/>
                  <a:pt x="237" y="70"/>
                </a:cubicBezTo>
                <a:lnTo>
                  <a:pt x="241" y="60"/>
                </a:lnTo>
                <a:close/>
                <a:moveTo>
                  <a:pt x="258" y="57"/>
                </a:moveTo>
                <a:cubicBezTo>
                  <a:pt x="258" y="58"/>
                  <a:pt x="257" y="60"/>
                  <a:pt x="257" y="62"/>
                </a:cubicBezTo>
                <a:cubicBezTo>
                  <a:pt x="255" y="66"/>
                  <a:pt x="255" y="66"/>
                  <a:pt x="255" y="66"/>
                </a:cubicBezTo>
                <a:cubicBezTo>
                  <a:pt x="252" y="64"/>
                  <a:pt x="252" y="64"/>
                  <a:pt x="252" y="64"/>
                </a:cubicBezTo>
                <a:cubicBezTo>
                  <a:pt x="255" y="61"/>
                  <a:pt x="255" y="61"/>
                  <a:pt x="255" y="61"/>
                </a:cubicBezTo>
                <a:cubicBezTo>
                  <a:pt x="256" y="60"/>
                  <a:pt x="257" y="58"/>
                  <a:pt x="258" y="57"/>
                </a:cubicBezTo>
                <a:close/>
                <a:moveTo>
                  <a:pt x="257" y="80"/>
                </a:moveTo>
                <a:cubicBezTo>
                  <a:pt x="264" y="54"/>
                  <a:pt x="264" y="54"/>
                  <a:pt x="264" y="54"/>
                </a:cubicBezTo>
                <a:cubicBezTo>
                  <a:pt x="262" y="53"/>
                  <a:pt x="259" y="52"/>
                  <a:pt x="257" y="51"/>
                </a:cubicBezTo>
                <a:cubicBezTo>
                  <a:pt x="240" y="71"/>
                  <a:pt x="240" y="71"/>
                  <a:pt x="240" y="71"/>
                </a:cubicBezTo>
                <a:cubicBezTo>
                  <a:pt x="242" y="71"/>
                  <a:pt x="244" y="72"/>
                  <a:pt x="246" y="73"/>
                </a:cubicBezTo>
                <a:cubicBezTo>
                  <a:pt x="249" y="69"/>
                  <a:pt x="249" y="69"/>
                  <a:pt x="249" y="69"/>
                </a:cubicBezTo>
                <a:cubicBezTo>
                  <a:pt x="254" y="71"/>
                  <a:pt x="254" y="71"/>
                  <a:pt x="254" y="71"/>
                </a:cubicBezTo>
                <a:cubicBezTo>
                  <a:pt x="252" y="77"/>
                  <a:pt x="252" y="77"/>
                  <a:pt x="252" y="77"/>
                </a:cubicBezTo>
                <a:cubicBezTo>
                  <a:pt x="254" y="77"/>
                  <a:pt x="256" y="78"/>
                  <a:pt x="257" y="80"/>
                </a:cubicBezTo>
                <a:moveTo>
                  <a:pt x="272" y="91"/>
                </a:moveTo>
                <a:cubicBezTo>
                  <a:pt x="287" y="70"/>
                  <a:pt x="287" y="70"/>
                  <a:pt x="287" y="70"/>
                </a:cubicBezTo>
                <a:cubicBezTo>
                  <a:pt x="286" y="69"/>
                  <a:pt x="285" y="68"/>
                  <a:pt x="283" y="67"/>
                </a:cubicBezTo>
                <a:cubicBezTo>
                  <a:pt x="280" y="72"/>
                  <a:pt x="280" y="72"/>
                  <a:pt x="280" y="72"/>
                </a:cubicBezTo>
                <a:cubicBezTo>
                  <a:pt x="277" y="75"/>
                  <a:pt x="276" y="78"/>
                  <a:pt x="274" y="81"/>
                </a:cubicBezTo>
                <a:cubicBezTo>
                  <a:pt x="274" y="81"/>
                  <a:pt x="274" y="81"/>
                  <a:pt x="274" y="81"/>
                </a:cubicBezTo>
                <a:cubicBezTo>
                  <a:pt x="275" y="78"/>
                  <a:pt x="276" y="74"/>
                  <a:pt x="276" y="72"/>
                </a:cubicBezTo>
                <a:cubicBezTo>
                  <a:pt x="278" y="64"/>
                  <a:pt x="278" y="64"/>
                  <a:pt x="278" y="64"/>
                </a:cubicBezTo>
                <a:cubicBezTo>
                  <a:pt x="277" y="62"/>
                  <a:pt x="275" y="61"/>
                  <a:pt x="273" y="60"/>
                </a:cubicBezTo>
                <a:cubicBezTo>
                  <a:pt x="258" y="80"/>
                  <a:pt x="258" y="80"/>
                  <a:pt x="258" y="80"/>
                </a:cubicBezTo>
                <a:cubicBezTo>
                  <a:pt x="260" y="81"/>
                  <a:pt x="261" y="82"/>
                  <a:pt x="262" y="83"/>
                </a:cubicBezTo>
                <a:cubicBezTo>
                  <a:pt x="266" y="78"/>
                  <a:pt x="266" y="78"/>
                  <a:pt x="266" y="78"/>
                </a:cubicBezTo>
                <a:cubicBezTo>
                  <a:pt x="268" y="75"/>
                  <a:pt x="271" y="72"/>
                  <a:pt x="272" y="69"/>
                </a:cubicBezTo>
                <a:cubicBezTo>
                  <a:pt x="273" y="69"/>
                  <a:pt x="273" y="69"/>
                  <a:pt x="273" y="69"/>
                </a:cubicBezTo>
                <a:cubicBezTo>
                  <a:pt x="271" y="72"/>
                  <a:pt x="271" y="76"/>
                  <a:pt x="270" y="78"/>
                </a:cubicBezTo>
                <a:cubicBezTo>
                  <a:pt x="268" y="87"/>
                  <a:pt x="268" y="87"/>
                  <a:pt x="268" y="87"/>
                </a:cubicBezTo>
                <a:cubicBezTo>
                  <a:pt x="269" y="88"/>
                  <a:pt x="271" y="89"/>
                  <a:pt x="272" y="91"/>
                </a:cubicBezTo>
                <a:moveTo>
                  <a:pt x="299" y="90"/>
                </a:moveTo>
                <a:cubicBezTo>
                  <a:pt x="303" y="87"/>
                  <a:pt x="303" y="87"/>
                  <a:pt x="303" y="87"/>
                </a:cubicBezTo>
                <a:cubicBezTo>
                  <a:pt x="303" y="86"/>
                  <a:pt x="302" y="84"/>
                  <a:pt x="300" y="82"/>
                </a:cubicBezTo>
                <a:cubicBezTo>
                  <a:pt x="295" y="77"/>
                  <a:pt x="288" y="76"/>
                  <a:pt x="282" y="83"/>
                </a:cubicBezTo>
                <a:cubicBezTo>
                  <a:pt x="280" y="85"/>
                  <a:pt x="278" y="88"/>
                  <a:pt x="278" y="91"/>
                </a:cubicBezTo>
                <a:cubicBezTo>
                  <a:pt x="278" y="94"/>
                  <a:pt x="279" y="96"/>
                  <a:pt x="282" y="99"/>
                </a:cubicBezTo>
                <a:cubicBezTo>
                  <a:pt x="284" y="101"/>
                  <a:pt x="286" y="103"/>
                  <a:pt x="288" y="103"/>
                </a:cubicBezTo>
                <a:cubicBezTo>
                  <a:pt x="297" y="94"/>
                  <a:pt x="297" y="94"/>
                  <a:pt x="297" y="94"/>
                </a:cubicBezTo>
                <a:cubicBezTo>
                  <a:pt x="292" y="88"/>
                  <a:pt x="292" y="88"/>
                  <a:pt x="292" y="88"/>
                </a:cubicBezTo>
                <a:cubicBezTo>
                  <a:pt x="288" y="92"/>
                  <a:pt x="288" y="92"/>
                  <a:pt x="288" y="92"/>
                </a:cubicBezTo>
                <a:cubicBezTo>
                  <a:pt x="290" y="94"/>
                  <a:pt x="290" y="94"/>
                  <a:pt x="290" y="94"/>
                </a:cubicBezTo>
                <a:cubicBezTo>
                  <a:pt x="287" y="97"/>
                  <a:pt x="287" y="97"/>
                  <a:pt x="287" y="97"/>
                </a:cubicBezTo>
                <a:cubicBezTo>
                  <a:pt x="286" y="97"/>
                  <a:pt x="286" y="96"/>
                  <a:pt x="285" y="96"/>
                </a:cubicBezTo>
                <a:cubicBezTo>
                  <a:pt x="283" y="94"/>
                  <a:pt x="283" y="90"/>
                  <a:pt x="286" y="87"/>
                </a:cubicBezTo>
                <a:cubicBezTo>
                  <a:pt x="290" y="83"/>
                  <a:pt x="294" y="83"/>
                  <a:pt x="296" y="86"/>
                </a:cubicBezTo>
                <a:cubicBezTo>
                  <a:pt x="298" y="87"/>
                  <a:pt x="298" y="89"/>
                  <a:pt x="299" y="90"/>
                </a:cubicBezTo>
                <a:moveTo>
                  <a:pt x="311" y="119"/>
                </a:moveTo>
                <a:cubicBezTo>
                  <a:pt x="322" y="111"/>
                  <a:pt x="322" y="111"/>
                  <a:pt x="322" y="111"/>
                </a:cubicBezTo>
                <a:cubicBezTo>
                  <a:pt x="321" y="110"/>
                  <a:pt x="321" y="108"/>
                  <a:pt x="320" y="107"/>
                </a:cubicBezTo>
                <a:cubicBezTo>
                  <a:pt x="320" y="107"/>
                  <a:pt x="320" y="107"/>
                  <a:pt x="320" y="107"/>
                </a:cubicBezTo>
                <a:cubicBezTo>
                  <a:pt x="308" y="115"/>
                  <a:pt x="308" y="115"/>
                  <a:pt x="308" y="115"/>
                </a:cubicBezTo>
                <a:cubicBezTo>
                  <a:pt x="304" y="117"/>
                  <a:pt x="302" y="117"/>
                  <a:pt x="301" y="115"/>
                </a:cubicBezTo>
                <a:cubicBezTo>
                  <a:pt x="300" y="114"/>
                  <a:pt x="301" y="112"/>
                  <a:pt x="304" y="109"/>
                </a:cubicBezTo>
                <a:cubicBezTo>
                  <a:pt x="316" y="101"/>
                  <a:pt x="316" y="101"/>
                  <a:pt x="316" y="101"/>
                </a:cubicBezTo>
                <a:cubicBezTo>
                  <a:pt x="315" y="100"/>
                  <a:pt x="314" y="98"/>
                  <a:pt x="313" y="97"/>
                </a:cubicBezTo>
                <a:cubicBezTo>
                  <a:pt x="302" y="104"/>
                  <a:pt x="302" y="104"/>
                  <a:pt x="302" y="104"/>
                </a:cubicBezTo>
                <a:cubicBezTo>
                  <a:pt x="295" y="109"/>
                  <a:pt x="294" y="113"/>
                  <a:pt x="297" y="118"/>
                </a:cubicBezTo>
                <a:cubicBezTo>
                  <a:pt x="300" y="123"/>
                  <a:pt x="305" y="123"/>
                  <a:pt x="311" y="119"/>
                </a:cubicBezTo>
                <a:moveTo>
                  <a:pt x="310" y="142"/>
                </a:moveTo>
                <a:cubicBezTo>
                  <a:pt x="332" y="132"/>
                  <a:pt x="332" y="132"/>
                  <a:pt x="332" y="132"/>
                </a:cubicBezTo>
                <a:cubicBezTo>
                  <a:pt x="332" y="130"/>
                  <a:pt x="331" y="129"/>
                  <a:pt x="331" y="127"/>
                </a:cubicBezTo>
                <a:cubicBezTo>
                  <a:pt x="325" y="130"/>
                  <a:pt x="325" y="130"/>
                  <a:pt x="325" y="130"/>
                </a:cubicBezTo>
                <a:cubicBezTo>
                  <a:pt x="322" y="131"/>
                  <a:pt x="319" y="133"/>
                  <a:pt x="316" y="135"/>
                </a:cubicBezTo>
                <a:cubicBezTo>
                  <a:pt x="316" y="135"/>
                  <a:pt x="316" y="135"/>
                  <a:pt x="316" y="135"/>
                </a:cubicBezTo>
                <a:cubicBezTo>
                  <a:pt x="318" y="133"/>
                  <a:pt x="320" y="130"/>
                  <a:pt x="322" y="128"/>
                </a:cubicBezTo>
                <a:cubicBezTo>
                  <a:pt x="328" y="122"/>
                  <a:pt x="328" y="122"/>
                  <a:pt x="328" y="122"/>
                </a:cubicBezTo>
                <a:cubicBezTo>
                  <a:pt x="327" y="120"/>
                  <a:pt x="326" y="118"/>
                  <a:pt x="325" y="116"/>
                </a:cubicBezTo>
                <a:cubicBezTo>
                  <a:pt x="302" y="127"/>
                  <a:pt x="302" y="127"/>
                  <a:pt x="302" y="127"/>
                </a:cubicBezTo>
                <a:cubicBezTo>
                  <a:pt x="303" y="128"/>
                  <a:pt x="304" y="130"/>
                  <a:pt x="305" y="131"/>
                </a:cubicBezTo>
                <a:cubicBezTo>
                  <a:pt x="310" y="129"/>
                  <a:pt x="310" y="129"/>
                  <a:pt x="310" y="129"/>
                </a:cubicBezTo>
                <a:cubicBezTo>
                  <a:pt x="314" y="127"/>
                  <a:pt x="317" y="125"/>
                  <a:pt x="320" y="124"/>
                </a:cubicBezTo>
                <a:cubicBezTo>
                  <a:pt x="320" y="124"/>
                  <a:pt x="320" y="124"/>
                  <a:pt x="320" y="124"/>
                </a:cubicBezTo>
                <a:cubicBezTo>
                  <a:pt x="318" y="126"/>
                  <a:pt x="315" y="128"/>
                  <a:pt x="313" y="131"/>
                </a:cubicBezTo>
                <a:cubicBezTo>
                  <a:pt x="308" y="137"/>
                  <a:pt x="308" y="137"/>
                  <a:pt x="308" y="137"/>
                </a:cubicBezTo>
                <a:cubicBezTo>
                  <a:pt x="308" y="139"/>
                  <a:pt x="309" y="141"/>
                  <a:pt x="310" y="142"/>
                </a:cubicBezTo>
                <a:moveTo>
                  <a:pt x="312" y="150"/>
                </a:moveTo>
                <a:cubicBezTo>
                  <a:pt x="336" y="142"/>
                  <a:pt x="336" y="142"/>
                  <a:pt x="336" y="142"/>
                </a:cubicBezTo>
                <a:cubicBezTo>
                  <a:pt x="335" y="140"/>
                  <a:pt x="335" y="138"/>
                  <a:pt x="334" y="136"/>
                </a:cubicBezTo>
                <a:cubicBezTo>
                  <a:pt x="311" y="145"/>
                  <a:pt x="311" y="145"/>
                  <a:pt x="311" y="145"/>
                </a:cubicBezTo>
                <a:cubicBezTo>
                  <a:pt x="311" y="146"/>
                  <a:pt x="312" y="148"/>
                  <a:pt x="312" y="150"/>
                </a:cubicBezTo>
                <a:moveTo>
                  <a:pt x="316" y="162"/>
                </a:moveTo>
                <a:cubicBezTo>
                  <a:pt x="341" y="163"/>
                  <a:pt x="341" y="163"/>
                  <a:pt x="341" y="163"/>
                </a:cubicBezTo>
                <a:cubicBezTo>
                  <a:pt x="341" y="161"/>
                  <a:pt x="341" y="159"/>
                  <a:pt x="340" y="157"/>
                </a:cubicBezTo>
                <a:cubicBezTo>
                  <a:pt x="330" y="157"/>
                  <a:pt x="330" y="157"/>
                  <a:pt x="330" y="157"/>
                </a:cubicBezTo>
                <a:cubicBezTo>
                  <a:pt x="327" y="158"/>
                  <a:pt x="324" y="158"/>
                  <a:pt x="321" y="158"/>
                </a:cubicBezTo>
                <a:cubicBezTo>
                  <a:pt x="321" y="158"/>
                  <a:pt x="321" y="158"/>
                  <a:pt x="321" y="158"/>
                </a:cubicBezTo>
                <a:cubicBezTo>
                  <a:pt x="324" y="157"/>
                  <a:pt x="327" y="155"/>
                  <a:pt x="329" y="154"/>
                </a:cubicBezTo>
                <a:cubicBezTo>
                  <a:pt x="338" y="150"/>
                  <a:pt x="338" y="150"/>
                  <a:pt x="338" y="150"/>
                </a:cubicBezTo>
                <a:cubicBezTo>
                  <a:pt x="338" y="149"/>
                  <a:pt x="338" y="149"/>
                  <a:pt x="338" y="149"/>
                </a:cubicBezTo>
                <a:cubicBezTo>
                  <a:pt x="338" y="147"/>
                  <a:pt x="337" y="146"/>
                  <a:pt x="337" y="144"/>
                </a:cubicBezTo>
                <a:cubicBezTo>
                  <a:pt x="314" y="156"/>
                  <a:pt x="314" y="156"/>
                  <a:pt x="314" y="156"/>
                </a:cubicBezTo>
                <a:cubicBezTo>
                  <a:pt x="315" y="158"/>
                  <a:pt x="315" y="160"/>
                  <a:pt x="316" y="162"/>
                </a:cubicBezTo>
                <a:moveTo>
                  <a:pt x="338" y="180"/>
                </a:moveTo>
                <a:cubicBezTo>
                  <a:pt x="343" y="179"/>
                  <a:pt x="343" y="179"/>
                  <a:pt x="343" y="179"/>
                </a:cubicBezTo>
                <a:cubicBezTo>
                  <a:pt x="343" y="178"/>
                  <a:pt x="343" y="176"/>
                  <a:pt x="343" y="174"/>
                </a:cubicBezTo>
                <a:cubicBezTo>
                  <a:pt x="343" y="170"/>
                  <a:pt x="343" y="170"/>
                  <a:pt x="343" y="170"/>
                </a:cubicBezTo>
                <a:cubicBezTo>
                  <a:pt x="342" y="169"/>
                  <a:pt x="342" y="167"/>
                  <a:pt x="342" y="166"/>
                </a:cubicBezTo>
                <a:cubicBezTo>
                  <a:pt x="317" y="169"/>
                  <a:pt x="317" y="169"/>
                  <a:pt x="317" y="169"/>
                </a:cubicBezTo>
                <a:cubicBezTo>
                  <a:pt x="318" y="173"/>
                  <a:pt x="318" y="178"/>
                  <a:pt x="319" y="182"/>
                </a:cubicBezTo>
                <a:cubicBezTo>
                  <a:pt x="324" y="182"/>
                  <a:pt x="324" y="182"/>
                  <a:pt x="324" y="182"/>
                </a:cubicBezTo>
                <a:cubicBezTo>
                  <a:pt x="323" y="174"/>
                  <a:pt x="323" y="174"/>
                  <a:pt x="323" y="174"/>
                </a:cubicBezTo>
                <a:cubicBezTo>
                  <a:pt x="328" y="173"/>
                  <a:pt x="328" y="173"/>
                  <a:pt x="328" y="173"/>
                </a:cubicBezTo>
                <a:cubicBezTo>
                  <a:pt x="328" y="180"/>
                  <a:pt x="328" y="180"/>
                  <a:pt x="328" y="180"/>
                </a:cubicBezTo>
                <a:cubicBezTo>
                  <a:pt x="334" y="180"/>
                  <a:pt x="334" y="180"/>
                  <a:pt x="334" y="180"/>
                </a:cubicBezTo>
                <a:cubicBezTo>
                  <a:pt x="333" y="173"/>
                  <a:pt x="333" y="173"/>
                  <a:pt x="333" y="173"/>
                </a:cubicBezTo>
                <a:cubicBezTo>
                  <a:pt x="337" y="172"/>
                  <a:pt x="337" y="172"/>
                  <a:pt x="337" y="172"/>
                </a:cubicBezTo>
                <a:lnTo>
                  <a:pt x="338" y="180"/>
                </a:lnTo>
                <a:close/>
                <a:moveTo>
                  <a:pt x="339" y="192"/>
                </a:moveTo>
                <a:cubicBezTo>
                  <a:pt x="339" y="194"/>
                  <a:pt x="338" y="195"/>
                  <a:pt x="336" y="195"/>
                </a:cubicBezTo>
                <a:cubicBezTo>
                  <a:pt x="334" y="195"/>
                  <a:pt x="333" y="194"/>
                  <a:pt x="333" y="192"/>
                </a:cubicBezTo>
                <a:cubicBezTo>
                  <a:pt x="333" y="190"/>
                  <a:pt x="333" y="190"/>
                  <a:pt x="333" y="190"/>
                </a:cubicBezTo>
                <a:cubicBezTo>
                  <a:pt x="339" y="190"/>
                  <a:pt x="339" y="190"/>
                  <a:pt x="339" y="190"/>
                </a:cubicBezTo>
                <a:cubicBezTo>
                  <a:pt x="339" y="191"/>
                  <a:pt x="339" y="191"/>
                  <a:pt x="339" y="192"/>
                </a:cubicBezTo>
                <a:moveTo>
                  <a:pt x="342" y="198"/>
                </a:moveTo>
                <a:cubicBezTo>
                  <a:pt x="343" y="197"/>
                  <a:pt x="344" y="197"/>
                  <a:pt x="344" y="195"/>
                </a:cubicBezTo>
                <a:cubicBezTo>
                  <a:pt x="344" y="193"/>
                  <a:pt x="344" y="193"/>
                  <a:pt x="344" y="192"/>
                </a:cubicBezTo>
                <a:cubicBezTo>
                  <a:pt x="344" y="190"/>
                  <a:pt x="344" y="188"/>
                  <a:pt x="344" y="186"/>
                </a:cubicBezTo>
                <a:cubicBezTo>
                  <a:pt x="344" y="186"/>
                  <a:pt x="344" y="185"/>
                  <a:pt x="344" y="185"/>
                </a:cubicBezTo>
                <a:cubicBezTo>
                  <a:pt x="319" y="185"/>
                  <a:pt x="319" y="185"/>
                  <a:pt x="319" y="185"/>
                </a:cubicBezTo>
                <a:cubicBezTo>
                  <a:pt x="319" y="186"/>
                  <a:pt x="319" y="188"/>
                  <a:pt x="319" y="190"/>
                </a:cubicBezTo>
                <a:cubicBezTo>
                  <a:pt x="328" y="190"/>
                  <a:pt x="328" y="190"/>
                  <a:pt x="328" y="190"/>
                </a:cubicBezTo>
                <a:cubicBezTo>
                  <a:pt x="328" y="191"/>
                  <a:pt x="328" y="191"/>
                  <a:pt x="328" y="191"/>
                </a:cubicBezTo>
                <a:cubicBezTo>
                  <a:pt x="328" y="193"/>
                  <a:pt x="327" y="193"/>
                  <a:pt x="324" y="194"/>
                </a:cubicBezTo>
                <a:cubicBezTo>
                  <a:pt x="321" y="194"/>
                  <a:pt x="320" y="195"/>
                  <a:pt x="319" y="195"/>
                </a:cubicBezTo>
                <a:cubicBezTo>
                  <a:pt x="319" y="197"/>
                  <a:pt x="318" y="199"/>
                  <a:pt x="318" y="201"/>
                </a:cubicBezTo>
                <a:cubicBezTo>
                  <a:pt x="319" y="200"/>
                  <a:pt x="323" y="200"/>
                  <a:pt x="326" y="199"/>
                </a:cubicBezTo>
                <a:cubicBezTo>
                  <a:pt x="328" y="199"/>
                  <a:pt x="329" y="198"/>
                  <a:pt x="330" y="197"/>
                </a:cubicBezTo>
                <a:cubicBezTo>
                  <a:pt x="330" y="197"/>
                  <a:pt x="330" y="197"/>
                  <a:pt x="330" y="197"/>
                </a:cubicBezTo>
                <a:cubicBezTo>
                  <a:pt x="331" y="198"/>
                  <a:pt x="333" y="200"/>
                  <a:pt x="336" y="200"/>
                </a:cubicBezTo>
                <a:cubicBezTo>
                  <a:pt x="339" y="200"/>
                  <a:pt x="341" y="200"/>
                  <a:pt x="342" y="198"/>
                </a:cubicBezTo>
                <a:moveTo>
                  <a:pt x="340" y="219"/>
                </a:moveTo>
                <a:cubicBezTo>
                  <a:pt x="341" y="217"/>
                  <a:pt x="342" y="216"/>
                  <a:pt x="342" y="213"/>
                </a:cubicBezTo>
                <a:cubicBezTo>
                  <a:pt x="343" y="208"/>
                  <a:pt x="340" y="205"/>
                  <a:pt x="336" y="204"/>
                </a:cubicBezTo>
                <a:cubicBezTo>
                  <a:pt x="332" y="204"/>
                  <a:pt x="330" y="206"/>
                  <a:pt x="328" y="209"/>
                </a:cubicBezTo>
                <a:cubicBezTo>
                  <a:pt x="326" y="211"/>
                  <a:pt x="326" y="212"/>
                  <a:pt x="324" y="212"/>
                </a:cubicBezTo>
                <a:cubicBezTo>
                  <a:pt x="323" y="211"/>
                  <a:pt x="323" y="210"/>
                  <a:pt x="323" y="209"/>
                </a:cubicBezTo>
                <a:cubicBezTo>
                  <a:pt x="323" y="207"/>
                  <a:pt x="324" y="205"/>
                  <a:pt x="325" y="204"/>
                </a:cubicBezTo>
                <a:cubicBezTo>
                  <a:pt x="320" y="202"/>
                  <a:pt x="320" y="202"/>
                  <a:pt x="320" y="202"/>
                </a:cubicBezTo>
                <a:cubicBezTo>
                  <a:pt x="319" y="203"/>
                  <a:pt x="318" y="205"/>
                  <a:pt x="317" y="207"/>
                </a:cubicBezTo>
                <a:cubicBezTo>
                  <a:pt x="317" y="213"/>
                  <a:pt x="320" y="217"/>
                  <a:pt x="324" y="217"/>
                </a:cubicBezTo>
                <a:cubicBezTo>
                  <a:pt x="327" y="218"/>
                  <a:pt x="330" y="216"/>
                  <a:pt x="332" y="213"/>
                </a:cubicBezTo>
                <a:cubicBezTo>
                  <a:pt x="334" y="211"/>
                  <a:pt x="334" y="210"/>
                  <a:pt x="336" y="210"/>
                </a:cubicBezTo>
                <a:cubicBezTo>
                  <a:pt x="337" y="210"/>
                  <a:pt x="337" y="211"/>
                  <a:pt x="337" y="213"/>
                </a:cubicBezTo>
                <a:cubicBezTo>
                  <a:pt x="337" y="215"/>
                  <a:pt x="336" y="216"/>
                  <a:pt x="335" y="217"/>
                </a:cubicBezTo>
                <a:lnTo>
                  <a:pt x="340" y="219"/>
                </a:lnTo>
                <a:close/>
                <a:moveTo>
                  <a:pt x="314" y="223"/>
                </a:moveTo>
                <a:cubicBezTo>
                  <a:pt x="339" y="229"/>
                  <a:pt x="339" y="229"/>
                  <a:pt x="339" y="229"/>
                </a:cubicBezTo>
                <a:cubicBezTo>
                  <a:pt x="340" y="224"/>
                  <a:pt x="340" y="224"/>
                  <a:pt x="340" y="224"/>
                </a:cubicBezTo>
                <a:cubicBezTo>
                  <a:pt x="316" y="218"/>
                  <a:pt x="316" y="218"/>
                  <a:pt x="316" y="218"/>
                </a:cubicBezTo>
                <a:cubicBezTo>
                  <a:pt x="315" y="220"/>
                  <a:pt x="315" y="222"/>
                  <a:pt x="314" y="223"/>
                </a:cubicBezTo>
                <a:moveTo>
                  <a:pt x="327" y="246"/>
                </a:moveTo>
                <a:cubicBezTo>
                  <a:pt x="332" y="248"/>
                  <a:pt x="332" y="248"/>
                  <a:pt x="332" y="248"/>
                </a:cubicBezTo>
                <a:cubicBezTo>
                  <a:pt x="333" y="247"/>
                  <a:pt x="333" y="246"/>
                  <a:pt x="334" y="245"/>
                </a:cubicBezTo>
                <a:cubicBezTo>
                  <a:pt x="337" y="237"/>
                  <a:pt x="337" y="237"/>
                  <a:pt x="337" y="237"/>
                </a:cubicBezTo>
                <a:cubicBezTo>
                  <a:pt x="337" y="235"/>
                  <a:pt x="337" y="234"/>
                  <a:pt x="338" y="233"/>
                </a:cubicBezTo>
                <a:cubicBezTo>
                  <a:pt x="332" y="231"/>
                  <a:pt x="332" y="231"/>
                  <a:pt x="332" y="231"/>
                </a:cubicBezTo>
                <a:cubicBezTo>
                  <a:pt x="331" y="236"/>
                  <a:pt x="331" y="236"/>
                  <a:pt x="331" y="236"/>
                </a:cubicBezTo>
                <a:cubicBezTo>
                  <a:pt x="312" y="230"/>
                  <a:pt x="312" y="230"/>
                  <a:pt x="312" y="230"/>
                </a:cubicBezTo>
                <a:cubicBezTo>
                  <a:pt x="312" y="232"/>
                  <a:pt x="311" y="233"/>
                  <a:pt x="311" y="235"/>
                </a:cubicBezTo>
                <a:cubicBezTo>
                  <a:pt x="329" y="241"/>
                  <a:pt x="329" y="241"/>
                  <a:pt x="329" y="241"/>
                </a:cubicBezTo>
                <a:lnTo>
                  <a:pt x="327" y="246"/>
                </a:lnTo>
                <a:close/>
                <a:moveTo>
                  <a:pt x="313" y="255"/>
                </a:moveTo>
                <a:cubicBezTo>
                  <a:pt x="323" y="268"/>
                  <a:pt x="323" y="268"/>
                  <a:pt x="323" y="268"/>
                </a:cubicBezTo>
                <a:cubicBezTo>
                  <a:pt x="324" y="266"/>
                  <a:pt x="325" y="265"/>
                  <a:pt x="325" y="263"/>
                </a:cubicBezTo>
                <a:cubicBezTo>
                  <a:pt x="326" y="262"/>
                  <a:pt x="326" y="262"/>
                  <a:pt x="326" y="262"/>
                </a:cubicBezTo>
                <a:cubicBezTo>
                  <a:pt x="321" y="258"/>
                  <a:pt x="321" y="258"/>
                  <a:pt x="321" y="258"/>
                </a:cubicBezTo>
                <a:cubicBezTo>
                  <a:pt x="320" y="257"/>
                  <a:pt x="319" y="256"/>
                  <a:pt x="318" y="255"/>
                </a:cubicBezTo>
                <a:cubicBezTo>
                  <a:pt x="318" y="255"/>
                  <a:pt x="318" y="255"/>
                  <a:pt x="318" y="255"/>
                </a:cubicBezTo>
                <a:cubicBezTo>
                  <a:pt x="319" y="255"/>
                  <a:pt x="321" y="256"/>
                  <a:pt x="323" y="256"/>
                </a:cubicBezTo>
                <a:cubicBezTo>
                  <a:pt x="329" y="257"/>
                  <a:pt x="329" y="257"/>
                  <a:pt x="329" y="257"/>
                </a:cubicBezTo>
                <a:cubicBezTo>
                  <a:pt x="329" y="256"/>
                  <a:pt x="329" y="256"/>
                  <a:pt x="329" y="256"/>
                </a:cubicBezTo>
                <a:cubicBezTo>
                  <a:pt x="330" y="254"/>
                  <a:pt x="330" y="253"/>
                  <a:pt x="331" y="251"/>
                </a:cubicBezTo>
                <a:cubicBezTo>
                  <a:pt x="315" y="250"/>
                  <a:pt x="315" y="250"/>
                  <a:pt x="315" y="250"/>
                </a:cubicBezTo>
                <a:cubicBezTo>
                  <a:pt x="306" y="246"/>
                  <a:pt x="306" y="246"/>
                  <a:pt x="306" y="246"/>
                </a:cubicBezTo>
                <a:cubicBezTo>
                  <a:pt x="305" y="247"/>
                  <a:pt x="305" y="249"/>
                  <a:pt x="304" y="251"/>
                </a:cubicBezTo>
                <a:lnTo>
                  <a:pt x="313" y="255"/>
                </a:lnTo>
                <a:close/>
                <a:moveTo>
                  <a:pt x="308" y="269"/>
                </a:moveTo>
                <a:cubicBezTo>
                  <a:pt x="313" y="272"/>
                  <a:pt x="317" y="273"/>
                  <a:pt x="320" y="273"/>
                </a:cubicBezTo>
                <a:cubicBezTo>
                  <a:pt x="320" y="272"/>
                  <a:pt x="321" y="271"/>
                  <a:pt x="322" y="270"/>
                </a:cubicBezTo>
                <a:cubicBezTo>
                  <a:pt x="319" y="269"/>
                  <a:pt x="315" y="268"/>
                  <a:pt x="310" y="265"/>
                </a:cubicBezTo>
                <a:cubicBezTo>
                  <a:pt x="305" y="262"/>
                  <a:pt x="302" y="259"/>
                  <a:pt x="301" y="256"/>
                </a:cubicBezTo>
                <a:cubicBezTo>
                  <a:pt x="301" y="256"/>
                  <a:pt x="301" y="256"/>
                  <a:pt x="301" y="256"/>
                </a:cubicBezTo>
                <a:cubicBezTo>
                  <a:pt x="300" y="257"/>
                  <a:pt x="299" y="258"/>
                  <a:pt x="299" y="259"/>
                </a:cubicBezTo>
                <a:cubicBezTo>
                  <a:pt x="300" y="262"/>
                  <a:pt x="303" y="265"/>
                  <a:pt x="308" y="269"/>
                </a:cubicBezTo>
                <a:moveTo>
                  <a:pt x="355" y="190"/>
                </a:moveTo>
                <a:cubicBezTo>
                  <a:pt x="355" y="281"/>
                  <a:pt x="281" y="356"/>
                  <a:pt x="190" y="356"/>
                </a:cubicBezTo>
                <a:cubicBezTo>
                  <a:pt x="98" y="356"/>
                  <a:pt x="24" y="281"/>
                  <a:pt x="24" y="190"/>
                </a:cubicBezTo>
                <a:cubicBezTo>
                  <a:pt x="24" y="98"/>
                  <a:pt x="98" y="24"/>
                  <a:pt x="190" y="24"/>
                </a:cubicBezTo>
                <a:cubicBezTo>
                  <a:pt x="281" y="24"/>
                  <a:pt x="355" y="98"/>
                  <a:pt x="355" y="190"/>
                </a:cubicBezTo>
                <a:moveTo>
                  <a:pt x="366" y="162"/>
                </a:moveTo>
                <a:cubicBezTo>
                  <a:pt x="357" y="152"/>
                  <a:pt x="357" y="152"/>
                  <a:pt x="357" y="152"/>
                </a:cubicBezTo>
                <a:cubicBezTo>
                  <a:pt x="361" y="141"/>
                  <a:pt x="361" y="141"/>
                  <a:pt x="361" y="141"/>
                </a:cubicBezTo>
                <a:cubicBezTo>
                  <a:pt x="351" y="132"/>
                  <a:pt x="351" y="132"/>
                  <a:pt x="351" y="132"/>
                </a:cubicBezTo>
                <a:cubicBezTo>
                  <a:pt x="354" y="120"/>
                  <a:pt x="354" y="120"/>
                  <a:pt x="354" y="120"/>
                </a:cubicBezTo>
                <a:cubicBezTo>
                  <a:pt x="343" y="113"/>
                  <a:pt x="343" y="113"/>
                  <a:pt x="343" y="113"/>
                </a:cubicBezTo>
                <a:cubicBezTo>
                  <a:pt x="344" y="100"/>
                  <a:pt x="344" y="100"/>
                  <a:pt x="344" y="100"/>
                </a:cubicBezTo>
                <a:cubicBezTo>
                  <a:pt x="332" y="94"/>
                  <a:pt x="332" y="94"/>
                  <a:pt x="332" y="94"/>
                </a:cubicBezTo>
                <a:cubicBezTo>
                  <a:pt x="332" y="82"/>
                  <a:pt x="332" y="82"/>
                  <a:pt x="332" y="82"/>
                </a:cubicBezTo>
                <a:cubicBezTo>
                  <a:pt x="319" y="77"/>
                  <a:pt x="319" y="77"/>
                  <a:pt x="319" y="77"/>
                </a:cubicBezTo>
                <a:cubicBezTo>
                  <a:pt x="317" y="65"/>
                  <a:pt x="317" y="65"/>
                  <a:pt x="317" y="65"/>
                </a:cubicBezTo>
                <a:cubicBezTo>
                  <a:pt x="305" y="62"/>
                  <a:pt x="305" y="62"/>
                  <a:pt x="305" y="62"/>
                </a:cubicBezTo>
                <a:cubicBezTo>
                  <a:pt x="301" y="50"/>
                  <a:pt x="301" y="50"/>
                  <a:pt x="301" y="50"/>
                </a:cubicBezTo>
                <a:cubicBezTo>
                  <a:pt x="288" y="49"/>
                  <a:pt x="288" y="49"/>
                  <a:pt x="288" y="49"/>
                </a:cubicBezTo>
                <a:cubicBezTo>
                  <a:pt x="283" y="38"/>
                  <a:pt x="283" y="38"/>
                  <a:pt x="283" y="38"/>
                </a:cubicBezTo>
                <a:cubicBezTo>
                  <a:pt x="270" y="38"/>
                  <a:pt x="270" y="38"/>
                  <a:pt x="270" y="38"/>
                </a:cubicBezTo>
                <a:cubicBezTo>
                  <a:pt x="264" y="27"/>
                  <a:pt x="264" y="27"/>
                  <a:pt x="264" y="27"/>
                </a:cubicBezTo>
                <a:cubicBezTo>
                  <a:pt x="251" y="29"/>
                  <a:pt x="251" y="29"/>
                  <a:pt x="251" y="29"/>
                </a:cubicBezTo>
                <a:cubicBezTo>
                  <a:pt x="243" y="19"/>
                  <a:pt x="243" y="19"/>
                  <a:pt x="243" y="19"/>
                </a:cubicBezTo>
                <a:cubicBezTo>
                  <a:pt x="231" y="23"/>
                  <a:pt x="231" y="23"/>
                  <a:pt x="231" y="23"/>
                </a:cubicBezTo>
                <a:cubicBezTo>
                  <a:pt x="222" y="14"/>
                  <a:pt x="222" y="14"/>
                  <a:pt x="222" y="14"/>
                </a:cubicBezTo>
                <a:cubicBezTo>
                  <a:pt x="210" y="19"/>
                  <a:pt x="210" y="19"/>
                  <a:pt x="210" y="19"/>
                </a:cubicBezTo>
                <a:cubicBezTo>
                  <a:pt x="200" y="11"/>
                  <a:pt x="200" y="11"/>
                  <a:pt x="200" y="11"/>
                </a:cubicBezTo>
                <a:cubicBezTo>
                  <a:pt x="189" y="18"/>
                  <a:pt x="189" y="18"/>
                  <a:pt x="189" y="18"/>
                </a:cubicBezTo>
                <a:cubicBezTo>
                  <a:pt x="178" y="11"/>
                  <a:pt x="178" y="11"/>
                  <a:pt x="178" y="11"/>
                </a:cubicBezTo>
                <a:cubicBezTo>
                  <a:pt x="168" y="19"/>
                  <a:pt x="168" y="19"/>
                  <a:pt x="168" y="19"/>
                </a:cubicBezTo>
                <a:cubicBezTo>
                  <a:pt x="156" y="14"/>
                  <a:pt x="156" y="14"/>
                  <a:pt x="156" y="14"/>
                </a:cubicBezTo>
                <a:cubicBezTo>
                  <a:pt x="147" y="23"/>
                  <a:pt x="147" y="23"/>
                  <a:pt x="147" y="23"/>
                </a:cubicBezTo>
                <a:cubicBezTo>
                  <a:pt x="135" y="19"/>
                  <a:pt x="135" y="19"/>
                  <a:pt x="135" y="19"/>
                </a:cubicBezTo>
                <a:cubicBezTo>
                  <a:pt x="127" y="30"/>
                  <a:pt x="127" y="30"/>
                  <a:pt x="127" y="30"/>
                </a:cubicBezTo>
                <a:cubicBezTo>
                  <a:pt x="115" y="27"/>
                  <a:pt x="115" y="27"/>
                  <a:pt x="115" y="27"/>
                </a:cubicBezTo>
                <a:cubicBezTo>
                  <a:pt x="108" y="39"/>
                  <a:pt x="108" y="39"/>
                  <a:pt x="108" y="39"/>
                </a:cubicBezTo>
                <a:cubicBezTo>
                  <a:pt x="95" y="38"/>
                  <a:pt x="95" y="38"/>
                  <a:pt x="95" y="38"/>
                </a:cubicBezTo>
                <a:cubicBezTo>
                  <a:pt x="90" y="50"/>
                  <a:pt x="90" y="50"/>
                  <a:pt x="90" y="50"/>
                </a:cubicBezTo>
                <a:cubicBezTo>
                  <a:pt x="77" y="51"/>
                  <a:pt x="77" y="51"/>
                  <a:pt x="77" y="51"/>
                </a:cubicBezTo>
                <a:cubicBezTo>
                  <a:pt x="73" y="63"/>
                  <a:pt x="73" y="63"/>
                  <a:pt x="73" y="63"/>
                </a:cubicBezTo>
                <a:cubicBezTo>
                  <a:pt x="61" y="65"/>
                  <a:pt x="61" y="65"/>
                  <a:pt x="61" y="65"/>
                </a:cubicBezTo>
                <a:cubicBezTo>
                  <a:pt x="58" y="78"/>
                  <a:pt x="58" y="78"/>
                  <a:pt x="58" y="78"/>
                </a:cubicBezTo>
                <a:cubicBezTo>
                  <a:pt x="47" y="82"/>
                  <a:pt x="47" y="82"/>
                  <a:pt x="47" y="82"/>
                </a:cubicBezTo>
                <a:cubicBezTo>
                  <a:pt x="46" y="95"/>
                  <a:pt x="46" y="95"/>
                  <a:pt x="46" y="95"/>
                </a:cubicBezTo>
                <a:cubicBezTo>
                  <a:pt x="35" y="100"/>
                  <a:pt x="35" y="100"/>
                  <a:pt x="35" y="100"/>
                </a:cubicBezTo>
                <a:cubicBezTo>
                  <a:pt x="35" y="114"/>
                  <a:pt x="35" y="114"/>
                  <a:pt x="35" y="114"/>
                </a:cubicBezTo>
                <a:cubicBezTo>
                  <a:pt x="25" y="120"/>
                  <a:pt x="25" y="120"/>
                  <a:pt x="25" y="120"/>
                </a:cubicBezTo>
                <a:cubicBezTo>
                  <a:pt x="27" y="133"/>
                  <a:pt x="27" y="133"/>
                  <a:pt x="27" y="133"/>
                </a:cubicBezTo>
                <a:cubicBezTo>
                  <a:pt x="18" y="141"/>
                  <a:pt x="18" y="141"/>
                  <a:pt x="18" y="141"/>
                </a:cubicBezTo>
                <a:cubicBezTo>
                  <a:pt x="21" y="153"/>
                  <a:pt x="21" y="153"/>
                  <a:pt x="21" y="153"/>
                </a:cubicBezTo>
                <a:cubicBezTo>
                  <a:pt x="13" y="162"/>
                  <a:pt x="13" y="162"/>
                  <a:pt x="13" y="162"/>
                </a:cubicBezTo>
                <a:cubicBezTo>
                  <a:pt x="18" y="174"/>
                  <a:pt x="18" y="174"/>
                  <a:pt x="18" y="174"/>
                </a:cubicBezTo>
                <a:cubicBezTo>
                  <a:pt x="11" y="184"/>
                  <a:pt x="11" y="184"/>
                  <a:pt x="11" y="184"/>
                </a:cubicBezTo>
                <a:cubicBezTo>
                  <a:pt x="18" y="196"/>
                  <a:pt x="18" y="196"/>
                  <a:pt x="18" y="196"/>
                </a:cubicBezTo>
                <a:cubicBezTo>
                  <a:pt x="11" y="206"/>
                  <a:pt x="11" y="206"/>
                  <a:pt x="11" y="206"/>
                </a:cubicBezTo>
                <a:cubicBezTo>
                  <a:pt x="20" y="217"/>
                  <a:pt x="20" y="217"/>
                  <a:pt x="20" y="217"/>
                </a:cubicBezTo>
                <a:cubicBezTo>
                  <a:pt x="15" y="228"/>
                  <a:pt x="15" y="228"/>
                  <a:pt x="15" y="228"/>
                </a:cubicBezTo>
                <a:cubicBezTo>
                  <a:pt x="24" y="237"/>
                  <a:pt x="24" y="237"/>
                  <a:pt x="24" y="237"/>
                </a:cubicBezTo>
                <a:cubicBezTo>
                  <a:pt x="21" y="249"/>
                  <a:pt x="21" y="249"/>
                  <a:pt x="21" y="249"/>
                </a:cubicBezTo>
                <a:cubicBezTo>
                  <a:pt x="31" y="257"/>
                  <a:pt x="31" y="257"/>
                  <a:pt x="31" y="257"/>
                </a:cubicBezTo>
                <a:cubicBezTo>
                  <a:pt x="29" y="269"/>
                  <a:pt x="29" y="269"/>
                  <a:pt x="29" y="269"/>
                </a:cubicBezTo>
                <a:cubicBezTo>
                  <a:pt x="41" y="276"/>
                  <a:pt x="41" y="276"/>
                  <a:pt x="41" y="276"/>
                </a:cubicBezTo>
                <a:cubicBezTo>
                  <a:pt x="40" y="288"/>
                  <a:pt x="40" y="288"/>
                  <a:pt x="40" y="288"/>
                </a:cubicBezTo>
                <a:cubicBezTo>
                  <a:pt x="52" y="294"/>
                  <a:pt x="52" y="294"/>
                  <a:pt x="52" y="294"/>
                </a:cubicBezTo>
                <a:cubicBezTo>
                  <a:pt x="54" y="306"/>
                  <a:pt x="54" y="306"/>
                  <a:pt x="54" y="306"/>
                </a:cubicBezTo>
                <a:cubicBezTo>
                  <a:pt x="66" y="310"/>
                  <a:pt x="66" y="310"/>
                  <a:pt x="66" y="310"/>
                </a:cubicBezTo>
                <a:cubicBezTo>
                  <a:pt x="69" y="322"/>
                  <a:pt x="69" y="322"/>
                  <a:pt x="69" y="322"/>
                </a:cubicBezTo>
                <a:cubicBezTo>
                  <a:pt x="82" y="324"/>
                  <a:pt x="82" y="324"/>
                  <a:pt x="82" y="324"/>
                </a:cubicBezTo>
                <a:cubicBezTo>
                  <a:pt x="86" y="336"/>
                  <a:pt x="86" y="336"/>
                  <a:pt x="86" y="336"/>
                </a:cubicBezTo>
                <a:cubicBezTo>
                  <a:pt x="99" y="336"/>
                  <a:pt x="99" y="336"/>
                  <a:pt x="99" y="336"/>
                </a:cubicBezTo>
                <a:cubicBezTo>
                  <a:pt x="105" y="347"/>
                  <a:pt x="105" y="347"/>
                  <a:pt x="105" y="347"/>
                </a:cubicBezTo>
                <a:cubicBezTo>
                  <a:pt x="118" y="346"/>
                  <a:pt x="118" y="346"/>
                  <a:pt x="118" y="346"/>
                </a:cubicBezTo>
                <a:cubicBezTo>
                  <a:pt x="125" y="356"/>
                  <a:pt x="125" y="356"/>
                  <a:pt x="125" y="356"/>
                </a:cubicBezTo>
                <a:cubicBezTo>
                  <a:pt x="138" y="354"/>
                  <a:pt x="138" y="354"/>
                  <a:pt x="138" y="354"/>
                </a:cubicBezTo>
                <a:cubicBezTo>
                  <a:pt x="146" y="363"/>
                  <a:pt x="146" y="363"/>
                  <a:pt x="146" y="363"/>
                </a:cubicBezTo>
                <a:cubicBezTo>
                  <a:pt x="158" y="359"/>
                  <a:pt x="158" y="359"/>
                  <a:pt x="158" y="359"/>
                </a:cubicBezTo>
                <a:cubicBezTo>
                  <a:pt x="167" y="367"/>
                  <a:pt x="167" y="367"/>
                  <a:pt x="167" y="367"/>
                </a:cubicBezTo>
                <a:cubicBezTo>
                  <a:pt x="179" y="361"/>
                  <a:pt x="179" y="361"/>
                  <a:pt x="179" y="361"/>
                </a:cubicBezTo>
                <a:cubicBezTo>
                  <a:pt x="189" y="368"/>
                  <a:pt x="189" y="368"/>
                  <a:pt x="189" y="368"/>
                </a:cubicBezTo>
                <a:cubicBezTo>
                  <a:pt x="200" y="361"/>
                  <a:pt x="200" y="361"/>
                  <a:pt x="200" y="361"/>
                </a:cubicBezTo>
                <a:cubicBezTo>
                  <a:pt x="211" y="367"/>
                  <a:pt x="211" y="367"/>
                  <a:pt x="211" y="367"/>
                </a:cubicBezTo>
                <a:cubicBezTo>
                  <a:pt x="221" y="359"/>
                  <a:pt x="221" y="359"/>
                  <a:pt x="221" y="359"/>
                </a:cubicBezTo>
                <a:cubicBezTo>
                  <a:pt x="233" y="363"/>
                  <a:pt x="233" y="363"/>
                  <a:pt x="233" y="363"/>
                </a:cubicBezTo>
                <a:cubicBezTo>
                  <a:pt x="242" y="353"/>
                  <a:pt x="242" y="353"/>
                  <a:pt x="242" y="353"/>
                </a:cubicBezTo>
                <a:cubicBezTo>
                  <a:pt x="254" y="356"/>
                  <a:pt x="254" y="356"/>
                  <a:pt x="254" y="356"/>
                </a:cubicBezTo>
                <a:cubicBezTo>
                  <a:pt x="262" y="346"/>
                  <a:pt x="262" y="346"/>
                  <a:pt x="262" y="346"/>
                </a:cubicBezTo>
                <a:cubicBezTo>
                  <a:pt x="274" y="347"/>
                  <a:pt x="274" y="347"/>
                  <a:pt x="274" y="347"/>
                </a:cubicBezTo>
                <a:cubicBezTo>
                  <a:pt x="280" y="336"/>
                  <a:pt x="280" y="336"/>
                  <a:pt x="280" y="336"/>
                </a:cubicBezTo>
                <a:cubicBezTo>
                  <a:pt x="293" y="336"/>
                  <a:pt x="293" y="336"/>
                  <a:pt x="293" y="336"/>
                </a:cubicBezTo>
                <a:cubicBezTo>
                  <a:pt x="297" y="323"/>
                  <a:pt x="297" y="323"/>
                  <a:pt x="297" y="323"/>
                </a:cubicBezTo>
                <a:cubicBezTo>
                  <a:pt x="310" y="322"/>
                  <a:pt x="310" y="322"/>
                  <a:pt x="310" y="322"/>
                </a:cubicBezTo>
                <a:cubicBezTo>
                  <a:pt x="313" y="309"/>
                  <a:pt x="313" y="309"/>
                  <a:pt x="313" y="309"/>
                </a:cubicBezTo>
                <a:cubicBezTo>
                  <a:pt x="325" y="306"/>
                  <a:pt x="325" y="306"/>
                  <a:pt x="325" y="306"/>
                </a:cubicBezTo>
                <a:cubicBezTo>
                  <a:pt x="327" y="293"/>
                  <a:pt x="327" y="293"/>
                  <a:pt x="327" y="293"/>
                </a:cubicBezTo>
                <a:cubicBezTo>
                  <a:pt x="338" y="288"/>
                  <a:pt x="338" y="288"/>
                  <a:pt x="338" y="288"/>
                </a:cubicBezTo>
                <a:cubicBezTo>
                  <a:pt x="338" y="275"/>
                  <a:pt x="338" y="275"/>
                  <a:pt x="338" y="275"/>
                </a:cubicBezTo>
                <a:cubicBezTo>
                  <a:pt x="349" y="269"/>
                  <a:pt x="349" y="269"/>
                  <a:pt x="349" y="269"/>
                </a:cubicBezTo>
                <a:cubicBezTo>
                  <a:pt x="348" y="256"/>
                  <a:pt x="348" y="256"/>
                  <a:pt x="348" y="256"/>
                </a:cubicBezTo>
                <a:cubicBezTo>
                  <a:pt x="358" y="249"/>
                  <a:pt x="358" y="249"/>
                  <a:pt x="358" y="249"/>
                </a:cubicBezTo>
                <a:cubicBezTo>
                  <a:pt x="355" y="236"/>
                  <a:pt x="355" y="236"/>
                  <a:pt x="355" y="236"/>
                </a:cubicBezTo>
                <a:cubicBezTo>
                  <a:pt x="364" y="228"/>
                  <a:pt x="364" y="228"/>
                  <a:pt x="364" y="228"/>
                </a:cubicBezTo>
                <a:cubicBezTo>
                  <a:pt x="359" y="216"/>
                  <a:pt x="359" y="216"/>
                  <a:pt x="359" y="216"/>
                </a:cubicBezTo>
                <a:cubicBezTo>
                  <a:pt x="367" y="206"/>
                  <a:pt x="367" y="206"/>
                  <a:pt x="367" y="206"/>
                </a:cubicBezTo>
                <a:cubicBezTo>
                  <a:pt x="361" y="194"/>
                  <a:pt x="361" y="194"/>
                  <a:pt x="361" y="194"/>
                </a:cubicBezTo>
                <a:cubicBezTo>
                  <a:pt x="368" y="184"/>
                  <a:pt x="368" y="184"/>
                  <a:pt x="368" y="184"/>
                </a:cubicBezTo>
                <a:cubicBezTo>
                  <a:pt x="360" y="173"/>
                  <a:pt x="360" y="173"/>
                  <a:pt x="360" y="173"/>
                </a:cubicBezTo>
                <a:lnTo>
                  <a:pt x="366" y="162"/>
                </a:lnTo>
                <a:close/>
                <a:moveTo>
                  <a:pt x="362" y="151"/>
                </a:moveTo>
                <a:cubicBezTo>
                  <a:pt x="371" y="162"/>
                  <a:pt x="371" y="162"/>
                  <a:pt x="371" y="162"/>
                </a:cubicBezTo>
                <a:cubicBezTo>
                  <a:pt x="365" y="173"/>
                  <a:pt x="365" y="173"/>
                  <a:pt x="365" y="173"/>
                </a:cubicBezTo>
                <a:cubicBezTo>
                  <a:pt x="373" y="184"/>
                  <a:pt x="373" y="184"/>
                  <a:pt x="373" y="184"/>
                </a:cubicBezTo>
                <a:cubicBezTo>
                  <a:pt x="366" y="195"/>
                  <a:pt x="366" y="195"/>
                  <a:pt x="366" y="195"/>
                </a:cubicBezTo>
                <a:cubicBezTo>
                  <a:pt x="372" y="207"/>
                  <a:pt x="372" y="207"/>
                  <a:pt x="372" y="207"/>
                </a:cubicBezTo>
                <a:cubicBezTo>
                  <a:pt x="364" y="216"/>
                  <a:pt x="364" y="216"/>
                  <a:pt x="364" y="216"/>
                </a:cubicBezTo>
                <a:cubicBezTo>
                  <a:pt x="369" y="229"/>
                  <a:pt x="369" y="229"/>
                  <a:pt x="369" y="229"/>
                </a:cubicBezTo>
                <a:cubicBezTo>
                  <a:pt x="360" y="238"/>
                  <a:pt x="360" y="238"/>
                  <a:pt x="360" y="238"/>
                </a:cubicBezTo>
                <a:cubicBezTo>
                  <a:pt x="363" y="251"/>
                  <a:pt x="363" y="251"/>
                  <a:pt x="363" y="251"/>
                </a:cubicBezTo>
                <a:cubicBezTo>
                  <a:pt x="352" y="258"/>
                  <a:pt x="352" y="258"/>
                  <a:pt x="352" y="258"/>
                </a:cubicBezTo>
                <a:cubicBezTo>
                  <a:pt x="354" y="272"/>
                  <a:pt x="354" y="272"/>
                  <a:pt x="354" y="272"/>
                </a:cubicBezTo>
                <a:cubicBezTo>
                  <a:pt x="343" y="278"/>
                  <a:pt x="343" y="278"/>
                  <a:pt x="343" y="278"/>
                </a:cubicBezTo>
                <a:cubicBezTo>
                  <a:pt x="343" y="291"/>
                  <a:pt x="343" y="291"/>
                  <a:pt x="343" y="291"/>
                </a:cubicBezTo>
                <a:cubicBezTo>
                  <a:pt x="331" y="296"/>
                  <a:pt x="331" y="296"/>
                  <a:pt x="331" y="296"/>
                </a:cubicBezTo>
                <a:cubicBezTo>
                  <a:pt x="329" y="309"/>
                  <a:pt x="329" y="309"/>
                  <a:pt x="329" y="309"/>
                </a:cubicBezTo>
                <a:cubicBezTo>
                  <a:pt x="317" y="313"/>
                  <a:pt x="317" y="313"/>
                  <a:pt x="317" y="313"/>
                </a:cubicBezTo>
                <a:cubicBezTo>
                  <a:pt x="313" y="326"/>
                  <a:pt x="313" y="326"/>
                  <a:pt x="313" y="326"/>
                </a:cubicBezTo>
                <a:cubicBezTo>
                  <a:pt x="301" y="327"/>
                  <a:pt x="301" y="327"/>
                  <a:pt x="301" y="327"/>
                </a:cubicBezTo>
                <a:cubicBezTo>
                  <a:pt x="295" y="340"/>
                  <a:pt x="295" y="340"/>
                  <a:pt x="295" y="340"/>
                </a:cubicBezTo>
                <a:cubicBezTo>
                  <a:pt x="283" y="340"/>
                  <a:pt x="283" y="340"/>
                  <a:pt x="283" y="340"/>
                </a:cubicBezTo>
                <a:cubicBezTo>
                  <a:pt x="276" y="352"/>
                  <a:pt x="276" y="352"/>
                  <a:pt x="276" y="352"/>
                </a:cubicBezTo>
                <a:cubicBezTo>
                  <a:pt x="264" y="350"/>
                  <a:pt x="264" y="350"/>
                  <a:pt x="264" y="350"/>
                </a:cubicBezTo>
                <a:cubicBezTo>
                  <a:pt x="256" y="361"/>
                  <a:pt x="256" y="361"/>
                  <a:pt x="256" y="361"/>
                </a:cubicBezTo>
                <a:cubicBezTo>
                  <a:pt x="243" y="358"/>
                  <a:pt x="243" y="358"/>
                  <a:pt x="243" y="358"/>
                </a:cubicBezTo>
                <a:cubicBezTo>
                  <a:pt x="234" y="368"/>
                  <a:pt x="234" y="368"/>
                  <a:pt x="234" y="368"/>
                </a:cubicBezTo>
                <a:cubicBezTo>
                  <a:pt x="222" y="364"/>
                  <a:pt x="222" y="364"/>
                  <a:pt x="222" y="364"/>
                </a:cubicBezTo>
                <a:cubicBezTo>
                  <a:pt x="212" y="372"/>
                  <a:pt x="212" y="372"/>
                  <a:pt x="212" y="372"/>
                </a:cubicBezTo>
                <a:cubicBezTo>
                  <a:pt x="201" y="366"/>
                  <a:pt x="201" y="366"/>
                  <a:pt x="201" y="366"/>
                </a:cubicBezTo>
                <a:cubicBezTo>
                  <a:pt x="189" y="374"/>
                  <a:pt x="189" y="374"/>
                  <a:pt x="189" y="374"/>
                </a:cubicBezTo>
                <a:cubicBezTo>
                  <a:pt x="179" y="366"/>
                  <a:pt x="179" y="366"/>
                  <a:pt x="179" y="366"/>
                </a:cubicBezTo>
                <a:cubicBezTo>
                  <a:pt x="167" y="372"/>
                  <a:pt x="167" y="372"/>
                  <a:pt x="167" y="372"/>
                </a:cubicBezTo>
                <a:cubicBezTo>
                  <a:pt x="157" y="364"/>
                  <a:pt x="157" y="364"/>
                  <a:pt x="157" y="364"/>
                </a:cubicBezTo>
                <a:cubicBezTo>
                  <a:pt x="144" y="368"/>
                  <a:pt x="144" y="368"/>
                  <a:pt x="144" y="368"/>
                </a:cubicBezTo>
                <a:cubicBezTo>
                  <a:pt x="136" y="358"/>
                  <a:pt x="136" y="358"/>
                  <a:pt x="136" y="358"/>
                </a:cubicBezTo>
                <a:cubicBezTo>
                  <a:pt x="123" y="361"/>
                  <a:pt x="123" y="361"/>
                  <a:pt x="123" y="361"/>
                </a:cubicBezTo>
                <a:cubicBezTo>
                  <a:pt x="116" y="351"/>
                  <a:pt x="116" y="351"/>
                  <a:pt x="116" y="351"/>
                </a:cubicBezTo>
                <a:cubicBezTo>
                  <a:pt x="102" y="352"/>
                  <a:pt x="102" y="352"/>
                  <a:pt x="102" y="352"/>
                </a:cubicBezTo>
                <a:cubicBezTo>
                  <a:pt x="97" y="340"/>
                  <a:pt x="97" y="340"/>
                  <a:pt x="97" y="340"/>
                </a:cubicBezTo>
                <a:cubicBezTo>
                  <a:pt x="83" y="340"/>
                  <a:pt x="83" y="340"/>
                  <a:pt x="83" y="340"/>
                </a:cubicBezTo>
                <a:cubicBezTo>
                  <a:pt x="79" y="328"/>
                  <a:pt x="79" y="328"/>
                  <a:pt x="79" y="328"/>
                </a:cubicBezTo>
                <a:cubicBezTo>
                  <a:pt x="65" y="326"/>
                  <a:pt x="65" y="326"/>
                  <a:pt x="65" y="326"/>
                </a:cubicBezTo>
                <a:cubicBezTo>
                  <a:pt x="63" y="313"/>
                  <a:pt x="63" y="313"/>
                  <a:pt x="63" y="313"/>
                </a:cubicBezTo>
                <a:cubicBezTo>
                  <a:pt x="50" y="309"/>
                  <a:pt x="50" y="309"/>
                  <a:pt x="50" y="309"/>
                </a:cubicBezTo>
                <a:cubicBezTo>
                  <a:pt x="48" y="297"/>
                  <a:pt x="48" y="297"/>
                  <a:pt x="48" y="297"/>
                </a:cubicBezTo>
                <a:cubicBezTo>
                  <a:pt x="36" y="291"/>
                  <a:pt x="36" y="291"/>
                  <a:pt x="36" y="291"/>
                </a:cubicBezTo>
                <a:cubicBezTo>
                  <a:pt x="36" y="279"/>
                  <a:pt x="36" y="279"/>
                  <a:pt x="36" y="279"/>
                </a:cubicBezTo>
                <a:cubicBezTo>
                  <a:pt x="25" y="272"/>
                  <a:pt x="25" y="272"/>
                  <a:pt x="25" y="272"/>
                </a:cubicBezTo>
                <a:cubicBezTo>
                  <a:pt x="27" y="259"/>
                  <a:pt x="27" y="259"/>
                  <a:pt x="27" y="259"/>
                </a:cubicBezTo>
                <a:cubicBezTo>
                  <a:pt x="16" y="251"/>
                  <a:pt x="16" y="251"/>
                  <a:pt x="16" y="251"/>
                </a:cubicBezTo>
                <a:cubicBezTo>
                  <a:pt x="19" y="239"/>
                  <a:pt x="19" y="239"/>
                  <a:pt x="19" y="239"/>
                </a:cubicBezTo>
                <a:cubicBezTo>
                  <a:pt x="10" y="229"/>
                  <a:pt x="10" y="229"/>
                  <a:pt x="10" y="229"/>
                </a:cubicBezTo>
                <a:cubicBezTo>
                  <a:pt x="15" y="217"/>
                  <a:pt x="15" y="217"/>
                  <a:pt x="15" y="217"/>
                </a:cubicBezTo>
                <a:cubicBezTo>
                  <a:pt x="6" y="207"/>
                  <a:pt x="6" y="207"/>
                  <a:pt x="6" y="207"/>
                </a:cubicBezTo>
                <a:cubicBezTo>
                  <a:pt x="13" y="196"/>
                  <a:pt x="13" y="196"/>
                  <a:pt x="13" y="196"/>
                </a:cubicBezTo>
                <a:cubicBezTo>
                  <a:pt x="6" y="184"/>
                  <a:pt x="6" y="184"/>
                  <a:pt x="6" y="184"/>
                </a:cubicBezTo>
                <a:cubicBezTo>
                  <a:pt x="13" y="174"/>
                  <a:pt x="13" y="174"/>
                  <a:pt x="13" y="174"/>
                </a:cubicBezTo>
                <a:cubicBezTo>
                  <a:pt x="8" y="161"/>
                  <a:pt x="8" y="161"/>
                  <a:pt x="8" y="161"/>
                </a:cubicBezTo>
                <a:cubicBezTo>
                  <a:pt x="16" y="152"/>
                  <a:pt x="16" y="152"/>
                  <a:pt x="16" y="152"/>
                </a:cubicBezTo>
                <a:cubicBezTo>
                  <a:pt x="12" y="139"/>
                  <a:pt x="12" y="139"/>
                  <a:pt x="12" y="139"/>
                </a:cubicBezTo>
                <a:cubicBezTo>
                  <a:pt x="22" y="131"/>
                  <a:pt x="22" y="131"/>
                  <a:pt x="22" y="131"/>
                </a:cubicBezTo>
                <a:cubicBezTo>
                  <a:pt x="20" y="118"/>
                  <a:pt x="20" y="118"/>
                  <a:pt x="20" y="118"/>
                </a:cubicBezTo>
                <a:cubicBezTo>
                  <a:pt x="31" y="111"/>
                  <a:pt x="31" y="111"/>
                  <a:pt x="31" y="111"/>
                </a:cubicBezTo>
                <a:cubicBezTo>
                  <a:pt x="30" y="98"/>
                  <a:pt x="30" y="98"/>
                  <a:pt x="30" y="98"/>
                </a:cubicBezTo>
                <a:cubicBezTo>
                  <a:pt x="42" y="92"/>
                  <a:pt x="42" y="92"/>
                  <a:pt x="42" y="92"/>
                </a:cubicBezTo>
                <a:cubicBezTo>
                  <a:pt x="43" y="79"/>
                  <a:pt x="43" y="79"/>
                  <a:pt x="43" y="79"/>
                </a:cubicBezTo>
                <a:cubicBezTo>
                  <a:pt x="55" y="75"/>
                  <a:pt x="55" y="75"/>
                  <a:pt x="55" y="75"/>
                </a:cubicBezTo>
                <a:cubicBezTo>
                  <a:pt x="57" y="62"/>
                  <a:pt x="57" y="62"/>
                  <a:pt x="57" y="62"/>
                </a:cubicBezTo>
                <a:cubicBezTo>
                  <a:pt x="70" y="59"/>
                  <a:pt x="70" y="59"/>
                  <a:pt x="70" y="59"/>
                </a:cubicBezTo>
                <a:cubicBezTo>
                  <a:pt x="74" y="46"/>
                  <a:pt x="74" y="46"/>
                  <a:pt x="74" y="46"/>
                </a:cubicBezTo>
                <a:cubicBezTo>
                  <a:pt x="87" y="46"/>
                  <a:pt x="87" y="46"/>
                  <a:pt x="87" y="46"/>
                </a:cubicBezTo>
                <a:cubicBezTo>
                  <a:pt x="93" y="33"/>
                  <a:pt x="93" y="33"/>
                  <a:pt x="93" y="33"/>
                </a:cubicBezTo>
                <a:cubicBezTo>
                  <a:pt x="105" y="34"/>
                  <a:pt x="105" y="34"/>
                  <a:pt x="105" y="34"/>
                </a:cubicBezTo>
                <a:cubicBezTo>
                  <a:pt x="112" y="23"/>
                  <a:pt x="112" y="23"/>
                  <a:pt x="112" y="23"/>
                </a:cubicBezTo>
                <a:cubicBezTo>
                  <a:pt x="125" y="25"/>
                  <a:pt x="125" y="25"/>
                  <a:pt x="125" y="25"/>
                </a:cubicBezTo>
                <a:cubicBezTo>
                  <a:pt x="134" y="14"/>
                  <a:pt x="134" y="14"/>
                  <a:pt x="134" y="14"/>
                </a:cubicBezTo>
                <a:cubicBezTo>
                  <a:pt x="146" y="18"/>
                  <a:pt x="146" y="18"/>
                  <a:pt x="146" y="18"/>
                </a:cubicBezTo>
                <a:cubicBezTo>
                  <a:pt x="156" y="9"/>
                  <a:pt x="156" y="9"/>
                  <a:pt x="156" y="9"/>
                </a:cubicBezTo>
                <a:cubicBezTo>
                  <a:pt x="167" y="14"/>
                  <a:pt x="167" y="14"/>
                  <a:pt x="167" y="14"/>
                </a:cubicBezTo>
                <a:cubicBezTo>
                  <a:pt x="178" y="6"/>
                  <a:pt x="178" y="6"/>
                  <a:pt x="178" y="6"/>
                </a:cubicBezTo>
                <a:cubicBezTo>
                  <a:pt x="189" y="13"/>
                  <a:pt x="189" y="13"/>
                  <a:pt x="189" y="13"/>
                </a:cubicBezTo>
                <a:cubicBezTo>
                  <a:pt x="201" y="6"/>
                  <a:pt x="201" y="6"/>
                  <a:pt x="201" y="6"/>
                </a:cubicBezTo>
                <a:cubicBezTo>
                  <a:pt x="211" y="14"/>
                  <a:pt x="211" y="14"/>
                  <a:pt x="211" y="14"/>
                </a:cubicBezTo>
                <a:cubicBezTo>
                  <a:pt x="223" y="9"/>
                  <a:pt x="223" y="9"/>
                  <a:pt x="223" y="9"/>
                </a:cubicBezTo>
                <a:cubicBezTo>
                  <a:pt x="232" y="18"/>
                  <a:pt x="232" y="18"/>
                  <a:pt x="232" y="18"/>
                </a:cubicBezTo>
                <a:cubicBezTo>
                  <a:pt x="245" y="14"/>
                  <a:pt x="245" y="14"/>
                  <a:pt x="245" y="14"/>
                </a:cubicBezTo>
                <a:cubicBezTo>
                  <a:pt x="253" y="25"/>
                  <a:pt x="253" y="25"/>
                  <a:pt x="253" y="25"/>
                </a:cubicBezTo>
                <a:cubicBezTo>
                  <a:pt x="266" y="23"/>
                  <a:pt x="266" y="23"/>
                  <a:pt x="266" y="23"/>
                </a:cubicBezTo>
                <a:cubicBezTo>
                  <a:pt x="273" y="34"/>
                  <a:pt x="273" y="34"/>
                  <a:pt x="273" y="34"/>
                </a:cubicBezTo>
                <a:cubicBezTo>
                  <a:pt x="286" y="33"/>
                  <a:pt x="286" y="33"/>
                  <a:pt x="286" y="33"/>
                </a:cubicBezTo>
                <a:cubicBezTo>
                  <a:pt x="291" y="45"/>
                  <a:pt x="291" y="45"/>
                  <a:pt x="291" y="45"/>
                </a:cubicBezTo>
                <a:cubicBezTo>
                  <a:pt x="305" y="46"/>
                  <a:pt x="305" y="46"/>
                  <a:pt x="305" y="46"/>
                </a:cubicBezTo>
                <a:cubicBezTo>
                  <a:pt x="308" y="59"/>
                  <a:pt x="308" y="59"/>
                  <a:pt x="308" y="59"/>
                </a:cubicBezTo>
                <a:cubicBezTo>
                  <a:pt x="321" y="62"/>
                  <a:pt x="321" y="62"/>
                  <a:pt x="321" y="62"/>
                </a:cubicBezTo>
                <a:cubicBezTo>
                  <a:pt x="323" y="74"/>
                  <a:pt x="323" y="74"/>
                  <a:pt x="323" y="74"/>
                </a:cubicBezTo>
                <a:cubicBezTo>
                  <a:pt x="336" y="79"/>
                  <a:pt x="336" y="79"/>
                  <a:pt x="336" y="79"/>
                </a:cubicBezTo>
                <a:cubicBezTo>
                  <a:pt x="336" y="92"/>
                  <a:pt x="336" y="92"/>
                  <a:pt x="336" y="92"/>
                </a:cubicBezTo>
                <a:cubicBezTo>
                  <a:pt x="349" y="98"/>
                  <a:pt x="349" y="98"/>
                  <a:pt x="349" y="98"/>
                </a:cubicBezTo>
                <a:cubicBezTo>
                  <a:pt x="347" y="110"/>
                  <a:pt x="347" y="110"/>
                  <a:pt x="347" y="110"/>
                </a:cubicBezTo>
                <a:cubicBezTo>
                  <a:pt x="359" y="118"/>
                  <a:pt x="359" y="118"/>
                  <a:pt x="359" y="118"/>
                </a:cubicBezTo>
                <a:cubicBezTo>
                  <a:pt x="356" y="131"/>
                  <a:pt x="356" y="131"/>
                  <a:pt x="356" y="131"/>
                </a:cubicBezTo>
                <a:cubicBezTo>
                  <a:pt x="366" y="139"/>
                  <a:pt x="366" y="139"/>
                  <a:pt x="366" y="139"/>
                </a:cubicBezTo>
                <a:lnTo>
                  <a:pt x="362" y="151"/>
                </a:lnTo>
                <a:close/>
                <a:moveTo>
                  <a:pt x="379" y="190"/>
                </a:moveTo>
                <a:cubicBezTo>
                  <a:pt x="379" y="85"/>
                  <a:pt x="294" y="0"/>
                  <a:pt x="189" y="0"/>
                </a:cubicBezTo>
                <a:cubicBezTo>
                  <a:pt x="85" y="0"/>
                  <a:pt x="0" y="85"/>
                  <a:pt x="0" y="190"/>
                </a:cubicBezTo>
                <a:cubicBezTo>
                  <a:pt x="0" y="295"/>
                  <a:pt x="85" y="379"/>
                  <a:pt x="189" y="379"/>
                </a:cubicBezTo>
                <a:cubicBezTo>
                  <a:pt x="294" y="379"/>
                  <a:pt x="379" y="295"/>
                  <a:pt x="379" y="190"/>
                </a:cubicBezTo>
              </a:path>
            </a:pathLst>
          </a:custGeom>
          <a:solidFill>
            <a:schemeClr val="tx1">
              <a:lumMod val="50000"/>
              <a:lumOff val="50000"/>
              <a:alpha val="30000"/>
            </a:schemeClr>
          </a:solidFill>
          <a:ln>
            <a:noFill/>
          </a:ln>
        </p:spPr>
        <p:txBody>
          <a:bodyPr vert="horz" wrap="square" lIns="91440" tIns="45720" rIns="91440" bIns="45720" numCol="1" anchor="t" anchorCtr="0" compatLnSpc="1"/>
          <a:lstStyle/>
          <a:p>
            <a:endParaRPr lang="zh-CN" altLang="en-US" sz="1800"/>
          </a:p>
        </p:txBody>
      </p:sp>
      <p:pic>
        <p:nvPicPr>
          <p:cNvPr id="5" name="图片 4"/>
          <p:cNvPicPr>
            <a:picLocks noChangeAspect="1"/>
          </p:cNvPicPr>
          <p:nvPr userDrawn="1"/>
        </p:nvPicPr>
        <p:blipFill rotWithShape="1">
          <a:blip r:embed="rId2" cstate="print"/>
          <a:srcRect l="9382" b="23184"/>
          <a:stretch>
            <a:fillRect/>
          </a:stretch>
        </p:blipFill>
        <p:spPr>
          <a:xfrm>
            <a:off x="2" y="3095318"/>
            <a:ext cx="6149921" cy="3762682"/>
          </a:xfrm>
          <a:prstGeom prst="rect">
            <a:avLst/>
          </a:prstGeom>
          <a:solidFill>
            <a:schemeClr val="bg1"/>
          </a:solidFill>
        </p:spPr>
      </p:pic>
      <p:sp>
        <p:nvSpPr>
          <p:cNvPr id="6" name="矩形 5"/>
          <p:cNvSpPr/>
          <p:nvPr userDrawn="1"/>
        </p:nvSpPr>
        <p:spPr>
          <a:xfrm>
            <a:off x="0" y="0"/>
            <a:ext cx="12192000" cy="6858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 y="6611780"/>
            <a:ext cx="12192001" cy="246220"/>
          </a:xfrm>
          <a:prstGeom prst="rect">
            <a:avLst/>
          </a:prstGeom>
          <a:gradFill flip="none" rotWithShape="1">
            <a:gsLst>
              <a:gs pos="0">
                <a:srgbClr val="0075EA"/>
              </a:gs>
              <a:gs pos="82000">
                <a:srgbClr val="0075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10887076" y="6611781"/>
            <a:ext cx="1304925" cy="246221"/>
          </a:xfrm>
          <a:prstGeom prst="rect">
            <a:avLst/>
          </a:prstGeom>
          <a:noFill/>
        </p:spPr>
        <p:txBody>
          <a:bodyPr wrap="square" rtlCol="0">
            <a:spAutoFit/>
          </a:bodyPr>
          <a:lstStyle/>
          <a:p>
            <a:pPr algn="r"/>
            <a:r>
              <a:rPr lang="en-US" altLang="zh-CN" sz="1000" dirty="0">
                <a:solidFill>
                  <a:schemeClr val="bg1"/>
                </a:solidFill>
                <a:latin typeface="等线" panose="02010600030101010101" pitchFamily="2" charset="-122"/>
                <a:ea typeface="等线" panose="02010600030101010101" pitchFamily="2" charset="-122"/>
              </a:rPr>
              <a:t>Tianjin University</a:t>
            </a:r>
            <a:endParaRPr lang="zh-CN" altLang="en-US" sz="1000" dirty="0">
              <a:solidFill>
                <a:schemeClr val="bg1"/>
              </a:solidFill>
              <a:latin typeface="等线" panose="02010600030101010101" pitchFamily="2" charset="-122"/>
              <a:ea typeface="等线"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77959-C031-4A43-A33E-C1E21AD403F6}" type="datetimeFigureOut">
              <a:rPr lang="zh-CN" altLang="en-US" smtClean="0"/>
              <a:pPr/>
              <a:t>2021/10/28</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292A7-489F-4829-8D83-37348628AE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240989"/>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p:hf hdr="0" ftr="0" dt="0"/>
  <p:txStyles>
    <p:titleStyle>
      <a:lvl1pPr algn="ctr" rtl="0" eaLnBrk="0" fontAlgn="base" hangingPunct="0">
        <a:spcBef>
          <a:spcPct val="0"/>
        </a:spcBef>
        <a:spcAft>
          <a:spcPct val="0"/>
        </a:spcAft>
        <a:defRPr sz="4400" b="1">
          <a:solidFill>
            <a:schemeClr val="tx2"/>
          </a:solidFill>
          <a:latin typeface="微软雅黑" pitchFamily="34" charset="-122"/>
          <a:ea typeface="微软雅黑" pitchFamily="34" charset="-122"/>
          <a:cs typeface="+mj-cs"/>
        </a:defRPr>
      </a:lvl1pPr>
      <a:lvl2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2pPr>
      <a:lvl3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3pPr>
      <a:lvl4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4pPr>
      <a:lvl5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b="1">
          <a:solidFill>
            <a:srgbClr val="002060"/>
          </a:solidFill>
          <a:latin typeface="微软雅黑" pitchFamily="34" charset="-122"/>
          <a:ea typeface="微软雅黑" pitchFamily="34" charset="-122"/>
          <a:cs typeface="+mn-cs"/>
        </a:defRPr>
      </a:lvl1pPr>
      <a:lvl2pPr marL="742932" indent="-285744" algn="l" rtl="0" eaLnBrk="0" fontAlgn="base" hangingPunct="0">
        <a:spcBef>
          <a:spcPct val="20000"/>
        </a:spcBef>
        <a:spcAft>
          <a:spcPct val="0"/>
        </a:spcAft>
        <a:buChar char="–"/>
        <a:defRPr sz="2800" b="1">
          <a:solidFill>
            <a:srgbClr val="002060"/>
          </a:solidFill>
          <a:latin typeface="微软雅黑" pitchFamily="34" charset="-122"/>
          <a:ea typeface="微软雅黑" pitchFamily="34" charset="-122"/>
        </a:defRPr>
      </a:lvl2pPr>
      <a:lvl3pPr marL="1142971" indent="-228594" algn="l" rtl="0" eaLnBrk="0" fontAlgn="base" hangingPunct="0">
        <a:spcBef>
          <a:spcPct val="20000"/>
        </a:spcBef>
        <a:spcAft>
          <a:spcPct val="0"/>
        </a:spcAft>
        <a:buChar char="•"/>
        <a:defRPr sz="2400" b="1">
          <a:solidFill>
            <a:srgbClr val="002060"/>
          </a:solidFill>
          <a:latin typeface="微软雅黑" pitchFamily="34" charset="-122"/>
          <a:ea typeface="微软雅黑" pitchFamily="34" charset="-122"/>
        </a:defRPr>
      </a:lvl3pPr>
      <a:lvl4pPr marL="1600160"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4pPr>
      <a:lvl5pPr marL="2057349"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PA_直接连接符 8"/>
          <p:cNvCxnSpPr/>
          <p:nvPr>
            <p:custDataLst>
              <p:tags r:id="rId1"/>
            </p:custDataLst>
          </p:nvPr>
        </p:nvCxnSpPr>
        <p:spPr>
          <a:xfrm>
            <a:off x="3142346" y="3039997"/>
            <a:ext cx="588554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PA_矩形 15"/>
          <p:cNvSpPr/>
          <p:nvPr>
            <p:custDataLst>
              <p:tags r:id="rId2"/>
            </p:custDataLst>
          </p:nvPr>
        </p:nvSpPr>
        <p:spPr>
          <a:xfrm>
            <a:off x="5065418" y="2985997"/>
            <a:ext cx="2052084" cy="108000"/>
          </a:xfrm>
          <a:prstGeom prst="rect">
            <a:avLst/>
          </a:prstGeom>
          <a:solidFill>
            <a:srgbClr val="007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kern="0">
              <a:solidFill>
                <a:schemeClr val="tx1">
                  <a:lumMod val="85000"/>
                  <a:lumOff val="15000"/>
                </a:schemeClr>
              </a:solidFill>
            </a:endParaRPr>
          </a:p>
        </p:txBody>
      </p:sp>
      <p:sp>
        <p:nvSpPr>
          <p:cNvPr id="2" name="文本框 1">
            <a:extLst>
              <a:ext uri="{FF2B5EF4-FFF2-40B4-BE49-F238E27FC236}">
                <a16:creationId xmlns:a16="http://schemas.microsoft.com/office/drawing/2014/main" id="{24ECCE41-6E8E-4A88-A4E2-0BBC1810B09C}"/>
              </a:ext>
            </a:extLst>
          </p:cNvPr>
          <p:cNvSpPr txBox="1"/>
          <p:nvPr/>
        </p:nvSpPr>
        <p:spPr>
          <a:xfrm>
            <a:off x="1421707" y="3230096"/>
            <a:ext cx="9355887" cy="646331"/>
          </a:xfrm>
          <a:prstGeom prst="rect">
            <a:avLst/>
          </a:prstGeom>
          <a:noFill/>
        </p:spPr>
        <p:txBody>
          <a:bodyPr wrap="square" rtlCol="0">
            <a:spAutoFit/>
          </a:bodyPr>
          <a:lstStyle/>
          <a:p>
            <a:pPr algn="ctr"/>
            <a:r>
              <a:rPr lang="en-US" altLang="zh-CN" sz="3600" dirty="0">
                <a:latin typeface="微软雅黑" panose="020B0503020204020204" pitchFamily="34" charset="-122"/>
                <a:ea typeface="微软雅黑" panose="020B0503020204020204" pitchFamily="34" charset="-122"/>
              </a:rPr>
              <a:t>Computer Organization and Architecture</a:t>
            </a:r>
            <a:endParaRPr lang="zh-CN" altLang="en-US" sz="36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A6EBC09-B6DC-4838-9B01-DC73BDC5D7A2}"/>
              </a:ext>
            </a:extLst>
          </p:cNvPr>
          <p:cNvSpPr txBox="1"/>
          <p:nvPr/>
        </p:nvSpPr>
        <p:spPr>
          <a:xfrm>
            <a:off x="1053296" y="1937013"/>
            <a:ext cx="10116273" cy="769441"/>
          </a:xfrm>
          <a:prstGeom prst="rect">
            <a:avLst/>
          </a:prstGeom>
          <a:noFill/>
        </p:spPr>
        <p:txBody>
          <a:bodyPr wrap="square" rtlCol="0">
            <a:spAutoFit/>
          </a:bodyPr>
          <a:lstStyle/>
          <a:p>
            <a:pPr algn="ctr"/>
            <a:r>
              <a:rPr lang="zh-CN" altLang="en-US" sz="4400" dirty="0">
                <a:latin typeface="微软雅黑" panose="020B0503020204020204" pitchFamily="34" charset="-122"/>
                <a:ea typeface="微软雅黑" panose="020B0503020204020204" pitchFamily="34" charset="-122"/>
              </a:rPr>
              <a:t>计算机组成与体系结构</a:t>
            </a:r>
          </a:p>
        </p:txBody>
      </p:sp>
      <p:sp>
        <p:nvSpPr>
          <p:cNvPr id="18" name="文本框 17">
            <a:extLst>
              <a:ext uri="{FF2B5EF4-FFF2-40B4-BE49-F238E27FC236}">
                <a16:creationId xmlns:a16="http://schemas.microsoft.com/office/drawing/2014/main" id="{C17D95BD-3579-43D3-97AA-DC2EB15805F1}"/>
              </a:ext>
            </a:extLst>
          </p:cNvPr>
          <p:cNvSpPr txBox="1"/>
          <p:nvPr/>
        </p:nvSpPr>
        <p:spPr>
          <a:xfrm>
            <a:off x="2709151" y="4580757"/>
            <a:ext cx="6804561" cy="1200329"/>
          </a:xfrm>
          <a:prstGeom prst="rect">
            <a:avLst/>
          </a:prstGeom>
          <a:noFill/>
        </p:spPr>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天津大学智能与计算学部</a:t>
            </a:r>
            <a:endParaRPr lang="en-US" altLang="zh-CN" sz="3600" dirty="0">
              <a:latin typeface="微软雅黑" panose="020B0503020204020204" pitchFamily="34" charset="-122"/>
              <a:ea typeface="微软雅黑" panose="020B0503020204020204" pitchFamily="34" charset="-122"/>
            </a:endParaRPr>
          </a:p>
          <a:p>
            <a:pPr algn="ctr"/>
            <a:r>
              <a:rPr lang="zh-CN" altLang="en-US" sz="3600" dirty="0">
                <a:latin typeface="微软雅黑" panose="020B0503020204020204" pitchFamily="34" charset="-122"/>
                <a:ea typeface="微软雅黑" panose="020B0503020204020204" pitchFamily="34" charset="-122"/>
              </a:rPr>
              <a:t>计算机科学与技术学院</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1258784" y="2357494"/>
            <a:ext cx="9678391" cy="1069845"/>
          </a:xfrm>
          <a:prstGeom prst="rect">
            <a:avLst/>
          </a:prstGeom>
          <a:noFill/>
        </p:spPr>
        <p:txBody>
          <a:bodyPr wrap="square" rtlCol="0">
            <a:spAutoFit/>
          </a:bodyPr>
          <a:lstStyle/>
          <a:p>
            <a:pPr algn="ctr">
              <a:lnSpc>
                <a:spcPct val="150000"/>
              </a:lnSpc>
            </a:pPr>
            <a:r>
              <a:rPr lang="en-US" altLang="zh-CN" sz="4800" dirty="0">
                <a:solidFill>
                  <a:srgbClr val="0066FF"/>
                </a:solidFill>
                <a:latin typeface="微软雅黑" panose="020B0503020204020204" pitchFamily="34" charset="-122"/>
                <a:ea typeface="微软雅黑" panose="020B0503020204020204" pitchFamily="34" charset="-122"/>
              </a:rPr>
              <a:t>CP0</a:t>
            </a:r>
            <a:r>
              <a:rPr lang="zh-CN" altLang="en-US" sz="4800" dirty="0">
                <a:solidFill>
                  <a:srgbClr val="0066FF"/>
                </a:solidFill>
                <a:latin typeface="微软雅黑" panose="020B0503020204020204" pitchFamily="34" charset="-122"/>
                <a:ea typeface="微软雅黑" panose="020B0503020204020204" pitchFamily="34" charset="-122"/>
              </a:rPr>
              <a:t>协处理器概述</a:t>
            </a:r>
          </a:p>
        </p:txBody>
      </p:sp>
    </p:spTree>
    <p:extLst>
      <p:ext uri="{BB962C8B-B14F-4D97-AF65-F5344CB8AC3E}">
        <p14:creationId xmlns:p14="http://schemas.microsoft.com/office/powerpoint/2010/main" val="11706812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0" y="278225"/>
            <a:ext cx="7057519" cy="742072"/>
            <a:chOff x="599618" y="278221"/>
            <a:chExt cx="7057519" cy="742071"/>
          </a:xfrm>
        </p:grpSpPr>
        <p:sp>
          <p:nvSpPr>
            <p:cNvPr id="21" name="矩形 20">
              <a:extLst>
                <a:ext uri="{FF2B5EF4-FFF2-40B4-BE49-F238E27FC236}">
                  <a16:creationId xmlns:a16="http://schemas.microsoft.com/office/drawing/2014/main" id="{8297BC28-DD3C-44C3-A8BA-1F5DFEE9D689}"/>
                </a:ext>
              </a:extLst>
            </p:cNvPr>
            <p:cNvSpPr/>
            <p:nvPr/>
          </p:nvSpPr>
          <p:spPr>
            <a:xfrm>
              <a:off x="599618" y="700640"/>
              <a:ext cx="3984255" cy="319652"/>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Coprocessors in MIPS32 ISA</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459653"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指令集体系结构中的协处理器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7" name="表格 6">
            <a:extLst>
              <a:ext uri="{FF2B5EF4-FFF2-40B4-BE49-F238E27FC236}">
                <a16:creationId xmlns:a16="http://schemas.microsoft.com/office/drawing/2014/main" id="{55E1C05B-B780-4484-B131-83548B5E7676}"/>
              </a:ext>
            </a:extLst>
          </p:cNvPr>
          <p:cNvGraphicFramePr>
            <a:graphicFrameLocks noGrp="1"/>
          </p:cNvGraphicFramePr>
          <p:nvPr>
            <p:extLst>
              <p:ext uri="{D42A27DB-BD31-4B8C-83A1-F6EECF244321}">
                <p14:modId xmlns:p14="http://schemas.microsoft.com/office/powerpoint/2010/main" val="2467891558"/>
              </p:ext>
            </p:extLst>
          </p:nvPr>
        </p:nvGraphicFramePr>
        <p:xfrm>
          <a:off x="724618" y="1764992"/>
          <a:ext cx="10754265" cy="3587790"/>
        </p:xfrm>
        <a:graphic>
          <a:graphicData uri="http://schemas.openxmlformats.org/drawingml/2006/table">
            <a:tbl>
              <a:tblPr firstRow="1" bandRow="1">
                <a:tableStyleId>{5C22544A-7EE6-4342-B048-85BDC9FD1C3A}</a:tableStyleId>
              </a:tblPr>
              <a:tblGrid>
                <a:gridCol w="3584755">
                  <a:extLst>
                    <a:ext uri="{9D8B030D-6E8A-4147-A177-3AD203B41FA5}">
                      <a16:colId xmlns:a16="http://schemas.microsoft.com/office/drawing/2014/main" val="208012208"/>
                    </a:ext>
                  </a:extLst>
                </a:gridCol>
                <a:gridCol w="3584755">
                  <a:extLst>
                    <a:ext uri="{9D8B030D-6E8A-4147-A177-3AD203B41FA5}">
                      <a16:colId xmlns:a16="http://schemas.microsoft.com/office/drawing/2014/main" val="3615030856"/>
                    </a:ext>
                  </a:extLst>
                </a:gridCol>
                <a:gridCol w="3584755">
                  <a:extLst>
                    <a:ext uri="{9D8B030D-6E8A-4147-A177-3AD203B41FA5}">
                      <a16:colId xmlns:a16="http://schemas.microsoft.com/office/drawing/2014/main" val="3688752114"/>
                    </a:ext>
                  </a:extLst>
                </a:gridCol>
              </a:tblGrid>
              <a:tr h="717558">
                <a:tc>
                  <a:txBody>
                    <a:bodyPr/>
                    <a:lstStyle/>
                    <a:p>
                      <a:pPr algn="ctr"/>
                      <a:r>
                        <a:rPr lang="zh-CN" altLang="en-US" sz="2400" dirty="0">
                          <a:latin typeface="微软雅黑" panose="020B0503020204020204" pitchFamily="34" charset="-122"/>
                          <a:ea typeface="微软雅黑" panose="020B0503020204020204" pitchFamily="34" charset="-122"/>
                        </a:rPr>
                        <a:t>协处理器</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是否可选</a:t>
                      </a:r>
                    </a:p>
                  </a:txBody>
                  <a:tcPr anchor="ctr"/>
                </a:tc>
                <a:extLst>
                  <a:ext uri="{0D108BD9-81ED-4DB2-BD59-A6C34878D82A}">
                    <a16:rowId xmlns:a16="http://schemas.microsoft.com/office/drawing/2014/main" val="2777057900"/>
                  </a:ext>
                </a:extLst>
              </a:tr>
              <a:tr h="717558">
                <a:tc>
                  <a:txBody>
                    <a:bodyPr/>
                    <a:lstStyle/>
                    <a:p>
                      <a:pPr algn="ctr"/>
                      <a:r>
                        <a:rPr lang="en-US" altLang="zh-CN" sz="2400" dirty="0">
                          <a:latin typeface="微软雅黑" panose="020B0503020204020204" pitchFamily="34" charset="-122"/>
                          <a:ea typeface="微软雅黑" panose="020B0503020204020204" pitchFamily="34" charset="-122"/>
                        </a:rPr>
                        <a:t>CP0</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系统控制</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否</a:t>
                      </a:r>
                    </a:p>
                  </a:txBody>
                  <a:tcPr anchor="ctr"/>
                </a:tc>
                <a:extLst>
                  <a:ext uri="{0D108BD9-81ED-4DB2-BD59-A6C34878D82A}">
                    <a16:rowId xmlns:a16="http://schemas.microsoft.com/office/drawing/2014/main" val="4095127774"/>
                  </a:ext>
                </a:extLst>
              </a:tr>
              <a:tr h="717558">
                <a:tc>
                  <a:txBody>
                    <a:bodyPr/>
                    <a:lstStyle/>
                    <a:p>
                      <a:pPr algn="ctr"/>
                      <a:r>
                        <a:rPr lang="en-US" altLang="zh-CN" sz="2400" dirty="0">
                          <a:latin typeface="微软雅黑" panose="020B0503020204020204" pitchFamily="34" charset="-122"/>
                          <a:ea typeface="微软雅黑" panose="020B0503020204020204" pitchFamily="34" charset="-122"/>
                        </a:rPr>
                        <a:t>CP1</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浮点处理</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是</a:t>
                      </a:r>
                    </a:p>
                  </a:txBody>
                  <a:tcPr anchor="ctr"/>
                </a:tc>
                <a:extLst>
                  <a:ext uri="{0D108BD9-81ED-4DB2-BD59-A6C34878D82A}">
                    <a16:rowId xmlns:a16="http://schemas.microsoft.com/office/drawing/2014/main" val="1671812583"/>
                  </a:ext>
                </a:extLst>
              </a:tr>
              <a:tr h="717558">
                <a:tc>
                  <a:txBody>
                    <a:bodyPr/>
                    <a:lstStyle/>
                    <a:p>
                      <a:pPr algn="ctr"/>
                      <a:r>
                        <a:rPr lang="en-US" altLang="zh-CN" sz="2400" dirty="0">
                          <a:latin typeface="微软雅黑" panose="020B0503020204020204" pitchFamily="34" charset="-122"/>
                          <a:ea typeface="微软雅黑" panose="020B0503020204020204" pitchFamily="34" charset="-122"/>
                        </a:rPr>
                        <a:t>CP2</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特定实现</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是</a:t>
                      </a:r>
                    </a:p>
                  </a:txBody>
                  <a:tcPr anchor="ctr"/>
                </a:tc>
                <a:extLst>
                  <a:ext uri="{0D108BD9-81ED-4DB2-BD59-A6C34878D82A}">
                    <a16:rowId xmlns:a16="http://schemas.microsoft.com/office/drawing/2014/main" val="802335321"/>
                  </a:ext>
                </a:extLst>
              </a:tr>
              <a:tr h="717558">
                <a:tc>
                  <a:txBody>
                    <a:bodyPr/>
                    <a:lstStyle/>
                    <a:p>
                      <a:pPr algn="ctr"/>
                      <a:r>
                        <a:rPr lang="en-US" altLang="zh-CN" sz="2400" dirty="0">
                          <a:latin typeface="微软雅黑" panose="020B0503020204020204" pitchFamily="34" charset="-122"/>
                          <a:ea typeface="微软雅黑" panose="020B0503020204020204" pitchFamily="34" charset="-122"/>
                        </a:rPr>
                        <a:t>CP3</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浮点处理</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是</a:t>
                      </a:r>
                    </a:p>
                  </a:txBody>
                  <a:tcPr anchor="ctr"/>
                </a:tc>
                <a:extLst>
                  <a:ext uri="{0D108BD9-81ED-4DB2-BD59-A6C34878D82A}">
                    <a16:rowId xmlns:a16="http://schemas.microsoft.com/office/drawing/2014/main" val="2747658456"/>
                  </a:ext>
                </a:extLst>
              </a:tr>
            </a:tbl>
          </a:graphicData>
        </a:graphic>
      </p:graphicFrame>
      <p:sp>
        <p:nvSpPr>
          <p:cNvPr id="8" name="矩形 7">
            <a:extLst>
              <a:ext uri="{FF2B5EF4-FFF2-40B4-BE49-F238E27FC236}">
                <a16:creationId xmlns:a16="http://schemas.microsoft.com/office/drawing/2014/main" id="{D008AFB5-1767-4E20-9AF6-8BEFB30EFBB1}"/>
              </a:ext>
            </a:extLst>
          </p:cNvPr>
          <p:cNvSpPr/>
          <p:nvPr/>
        </p:nvSpPr>
        <p:spPr>
          <a:xfrm>
            <a:off x="724618" y="2506067"/>
            <a:ext cx="10754265" cy="6973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78073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0" y="278225"/>
            <a:ext cx="4878140" cy="742071"/>
            <a:chOff x="599618" y="278221"/>
            <a:chExt cx="4878140" cy="742070"/>
          </a:xfrm>
        </p:grpSpPr>
        <p:sp>
          <p:nvSpPr>
            <p:cNvPr id="21" name="矩形 20">
              <a:extLst>
                <a:ext uri="{FF2B5EF4-FFF2-40B4-BE49-F238E27FC236}">
                  <a16:creationId xmlns:a16="http://schemas.microsoft.com/office/drawing/2014/main" id="{8297BC28-DD3C-44C3-A8BA-1F5DFEE9D689}"/>
                </a:ext>
              </a:extLst>
            </p:cNvPr>
            <p:cNvSpPr/>
            <p:nvPr/>
          </p:nvSpPr>
          <p:spPr>
            <a:xfrm>
              <a:off x="599618" y="712514"/>
              <a:ext cx="428027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Functions of CP0 Coprocessor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280274"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协处理器的主要工作</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3" name="矩形 22">
            <a:extLst>
              <a:ext uri="{FF2B5EF4-FFF2-40B4-BE49-F238E27FC236}">
                <a16:creationId xmlns:a16="http://schemas.microsoft.com/office/drawing/2014/main" id="{5F98682D-B47E-4BD6-ACD1-E44DC26D9BB7}"/>
              </a:ext>
            </a:extLst>
          </p:cNvPr>
          <p:cNvSpPr/>
          <p:nvPr/>
        </p:nvSpPr>
        <p:spPr>
          <a:xfrm>
            <a:off x="344385" y="1482575"/>
            <a:ext cx="11507190" cy="3412601"/>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配置处理器工作状态：</a:t>
            </a:r>
            <a:r>
              <a:rPr lang="zh-CN" altLang="en-US" sz="2400" dirty="0">
                <a:latin typeface="微软雅黑" panose="020B0503020204020204" pitchFamily="34" charset="-122"/>
                <a:ea typeface="微软雅黑" panose="020B0503020204020204" pitchFamily="34" charset="-122"/>
                <a:cs typeface="+mn-ea"/>
                <a:sym typeface="+mn-lt"/>
              </a:rPr>
              <a:t>通过读写某些内部寄存器来改变</a:t>
            </a:r>
            <a:r>
              <a:rPr lang="en-US" altLang="zh-CN" sz="2400" dirty="0">
                <a:latin typeface="微软雅黑" panose="020B0503020204020204" pitchFamily="34" charset="-122"/>
                <a:ea typeface="微软雅黑" panose="020B0503020204020204" pitchFamily="34" charset="-122"/>
                <a:cs typeface="+mn-ea"/>
                <a:sym typeface="+mn-lt"/>
              </a:rPr>
              <a:t>CPU</a:t>
            </a:r>
            <a:r>
              <a:rPr lang="zh-CN" altLang="en-US" sz="2400" dirty="0">
                <a:latin typeface="微软雅黑" panose="020B0503020204020204" pitchFamily="34" charset="-122"/>
                <a:ea typeface="微软雅黑" panose="020B0503020204020204" pitchFamily="34" charset="-122"/>
                <a:cs typeface="+mn-ea"/>
                <a:sym typeface="+mn-lt"/>
              </a:rPr>
              <a:t>的特性，如大小端等</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高速缓存控制：</a:t>
            </a:r>
            <a:r>
              <a:rPr lang="zh-CN" altLang="en-US" sz="2400" dirty="0">
                <a:latin typeface="微软雅黑" panose="020B0503020204020204" pitchFamily="34" charset="-122"/>
                <a:ea typeface="微软雅黑" panose="020B0503020204020204" pitchFamily="34" charset="-122"/>
                <a:cs typeface="+mn-ea"/>
                <a:sym typeface="+mn-lt"/>
              </a:rPr>
              <a:t>用于控制、读、写缓存</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异常控制：</a:t>
            </a:r>
            <a:r>
              <a:rPr lang="zh-CN" altLang="en-US" sz="2400" dirty="0">
                <a:latin typeface="微软雅黑" panose="020B0503020204020204" pitchFamily="34" charset="-122"/>
                <a:ea typeface="微软雅黑" panose="020B0503020204020204" pitchFamily="34" charset="-122"/>
                <a:cs typeface="+mn-ea"/>
                <a:sym typeface="+mn-lt"/>
              </a:rPr>
              <a:t>异常的检测和处理都是通过</a:t>
            </a:r>
            <a:r>
              <a:rPr lang="en-US" altLang="zh-CN" sz="2400" dirty="0">
                <a:latin typeface="微软雅黑" panose="020B0503020204020204" pitchFamily="34" charset="-122"/>
                <a:ea typeface="微软雅黑" panose="020B0503020204020204" pitchFamily="34" charset="-122"/>
                <a:cs typeface="+mn-ea"/>
                <a:sym typeface="+mn-lt"/>
              </a:rPr>
              <a:t>CP0</a:t>
            </a:r>
            <a:r>
              <a:rPr lang="zh-CN" altLang="en-US" sz="2400" dirty="0">
                <a:latin typeface="微软雅黑" panose="020B0503020204020204" pitchFamily="34" charset="-122"/>
                <a:ea typeface="微软雅黑" panose="020B0503020204020204" pitchFamily="34" charset="-122"/>
                <a:cs typeface="+mn-ea"/>
                <a:sym typeface="+mn-lt"/>
              </a:rPr>
              <a:t>中的一些控制寄存器来定义和控制的</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存储管理单元的控制：</a:t>
            </a:r>
            <a:r>
              <a:rPr lang="zh-CN" altLang="en-US" sz="2400" dirty="0">
                <a:latin typeface="微软雅黑" panose="020B0503020204020204" pitchFamily="34" charset="-122"/>
                <a:ea typeface="微软雅黑" panose="020B0503020204020204" pitchFamily="34" charset="-122"/>
                <a:cs typeface="+mn-ea"/>
                <a:sym typeface="+mn-lt"/>
              </a:rPr>
              <a:t>对存储区域进行控制、管理和分配，如</a:t>
            </a:r>
            <a:r>
              <a:rPr lang="en-US" altLang="zh-CN" sz="2400" dirty="0" err="1">
                <a:latin typeface="微软雅黑" panose="020B0503020204020204" pitchFamily="34" charset="-122"/>
                <a:ea typeface="微软雅黑" panose="020B0503020204020204" pitchFamily="34" charset="-122"/>
                <a:cs typeface="+mn-ea"/>
                <a:sym typeface="+mn-lt"/>
              </a:rPr>
              <a:t>MMU</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err="1">
                <a:latin typeface="微软雅黑" panose="020B0503020204020204" pitchFamily="34" charset="-122"/>
                <a:ea typeface="微软雅黑" panose="020B0503020204020204" pitchFamily="34" charset="-122"/>
                <a:cs typeface="+mn-ea"/>
                <a:sym typeface="+mn-lt"/>
              </a:rPr>
              <a:t>TLB</a:t>
            </a:r>
            <a:r>
              <a:rPr lang="zh-CN" altLang="en-US" sz="2400" dirty="0">
                <a:latin typeface="微软雅黑" panose="020B0503020204020204" pitchFamily="34" charset="-122"/>
                <a:ea typeface="微软雅黑" panose="020B0503020204020204" pitchFamily="34" charset="-122"/>
                <a:cs typeface="+mn-ea"/>
                <a:sym typeface="+mn-lt"/>
              </a:rPr>
              <a:t>的配置</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其他：</a:t>
            </a:r>
            <a:r>
              <a:rPr lang="zh-CN" altLang="en-US" sz="2400" dirty="0">
                <a:latin typeface="微软雅黑" panose="020B0503020204020204" pitchFamily="34" charset="-122"/>
                <a:ea typeface="微软雅黑" panose="020B0503020204020204" pitchFamily="34" charset="-122"/>
                <a:cs typeface="+mn-ea"/>
                <a:sym typeface="+mn-lt"/>
              </a:rPr>
              <a:t>如时钟、时间计数器、奇偶校验错误检测等</a:t>
            </a:r>
          </a:p>
        </p:txBody>
      </p:sp>
    </p:spTree>
    <p:extLst>
      <p:ext uri="{BB962C8B-B14F-4D97-AF65-F5344CB8AC3E}">
        <p14:creationId xmlns:p14="http://schemas.microsoft.com/office/powerpoint/2010/main" val="34096967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0" y="278225"/>
            <a:ext cx="4339403" cy="742072"/>
            <a:chOff x="599618" y="278221"/>
            <a:chExt cx="4339403" cy="742071"/>
          </a:xfrm>
        </p:grpSpPr>
        <p:sp>
          <p:nvSpPr>
            <p:cNvPr id="21" name="矩形 20">
              <a:extLst>
                <a:ext uri="{FF2B5EF4-FFF2-40B4-BE49-F238E27FC236}">
                  <a16:creationId xmlns:a16="http://schemas.microsoft.com/office/drawing/2014/main" id="{8297BC28-DD3C-44C3-A8BA-1F5DFEE9D689}"/>
                </a:ext>
              </a:extLst>
            </p:cNvPr>
            <p:cNvSpPr/>
            <p:nvPr/>
          </p:nvSpPr>
          <p:spPr>
            <a:xfrm>
              <a:off x="599618" y="700640"/>
              <a:ext cx="3485492" cy="319652"/>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Registers in CP0</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1</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74153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1</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a:extLst>
              <a:ext uri="{FF2B5EF4-FFF2-40B4-BE49-F238E27FC236}">
                <a16:creationId xmlns:a16="http://schemas.microsoft.com/office/drawing/2014/main" id="{FB722902-5394-481D-A625-7C10F49C3BB5}"/>
              </a:ext>
            </a:extLst>
          </p:cNvPr>
          <p:cNvGraphicFramePr>
            <a:graphicFrameLocks noGrp="1"/>
          </p:cNvGraphicFramePr>
          <p:nvPr>
            <p:extLst>
              <p:ext uri="{D42A27DB-BD31-4B8C-83A1-F6EECF244321}">
                <p14:modId xmlns:p14="http://schemas.microsoft.com/office/powerpoint/2010/main" val="4019261331"/>
              </p:ext>
            </p:extLst>
          </p:nvPr>
        </p:nvGraphicFramePr>
        <p:xfrm>
          <a:off x="394729" y="1282828"/>
          <a:ext cx="11446172" cy="5181600"/>
        </p:xfrm>
        <a:graphic>
          <a:graphicData uri="http://schemas.openxmlformats.org/drawingml/2006/table">
            <a:tbl>
              <a:tblPr firstRow="1" firstCol="1" bandRow="1">
                <a:tableStyleId>{5C22544A-7EE6-4342-B048-85BDC9FD1C3A}</a:tableStyleId>
              </a:tblPr>
              <a:tblGrid>
                <a:gridCol w="1753626">
                  <a:extLst>
                    <a:ext uri="{9D8B030D-6E8A-4147-A177-3AD203B41FA5}">
                      <a16:colId xmlns:a16="http://schemas.microsoft.com/office/drawing/2014/main" val="3253740168"/>
                    </a:ext>
                  </a:extLst>
                </a:gridCol>
                <a:gridCol w="2738748">
                  <a:extLst>
                    <a:ext uri="{9D8B030D-6E8A-4147-A177-3AD203B41FA5}">
                      <a16:colId xmlns:a16="http://schemas.microsoft.com/office/drawing/2014/main" val="517993679"/>
                    </a:ext>
                  </a:extLst>
                </a:gridCol>
                <a:gridCol w="6953798">
                  <a:extLst>
                    <a:ext uri="{9D8B030D-6E8A-4147-A177-3AD203B41FA5}">
                      <a16:colId xmlns:a16="http://schemas.microsoft.com/office/drawing/2014/main" val="1599637771"/>
                    </a:ext>
                  </a:extLst>
                </a:gridCol>
              </a:tblGrid>
              <a:tr h="268137">
                <a:tc>
                  <a:txBody>
                    <a:bodyPr/>
                    <a:lstStyle/>
                    <a:p>
                      <a:pPr algn="ctr">
                        <a:spcAft>
                          <a:spcPts val="0"/>
                        </a:spcAft>
                      </a:pPr>
                      <a:r>
                        <a:rPr lang="zh-CN" sz="2000" kern="100" dirty="0">
                          <a:effectLst/>
                          <a:latin typeface="微软雅黑" panose="020B0503020204020204" pitchFamily="34" charset="-122"/>
                          <a:ea typeface="微软雅黑" panose="020B0503020204020204" pitchFamily="34" charset="-122"/>
                        </a:rPr>
                        <a:t>寄存器编号</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微软雅黑" panose="020B0503020204020204" pitchFamily="34" charset="-122"/>
                          <a:ea typeface="微软雅黑" panose="020B0503020204020204" pitchFamily="34" charset="-122"/>
                        </a:rPr>
                        <a:t>寄存器名称</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微软雅黑" panose="020B0503020204020204" pitchFamily="34" charset="-122"/>
                          <a:ea typeface="微软雅黑" panose="020B0503020204020204" pitchFamily="34" charset="-122"/>
                        </a:rPr>
                        <a:t>功能描述</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5517211"/>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微软雅黑" panose="020B0503020204020204" pitchFamily="34" charset="-122"/>
                          <a:ea typeface="微软雅黑" panose="020B0503020204020204" pitchFamily="34" charset="-122"/>
                        </a:rPr>
                        <a:t>Index</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latin typeface="微软雅黑" panose="020B0503020204020204" pitchFamily="34" charset="-122"/>
                          <a:ea typeface="微软雅黑" panose="020B0503020204020204" pitchFamily="34" charset="-122"/>
                        </a:rPr>
                        <a:t>TLB</a:t>
                      </a:r>
                      <a:r>
                        <a:rPr lang="zh-CN" sz="2000" kern="100" dirty="0">
                          <a:effectLst/>
                          <a:latin typeface="微软雅黑" panose="020B0503020204020204" pitchFamily="34" charset="-122"/>
                          <a:ea typeface="微软雅黑" panose="020B0503020204020204" pitchFamily="34" charset="-122"/>
                        </a:rPr>
                        <a:t>的入口索引</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3831085"/>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Random</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产生</a:t>
                      </a:r>
                      <a:r>
                        <a:rPr lang="en-US" sz="2000" kern="100" dirty="0">
                          <a:effectLst/>
                          <a:latin typeface="微软雅黑" panose="020B0503020204020204" pitchFamily="34" charset="-122"/>
                          <a:ea typeface="微软雅黑" panose="020B0503020204020204" pitchFamily="34" charset="-122"/>
                        </a:rPr>
                        <a:t>TLB</a:t>
                      </a:r>
                      <a:r>
                        <a:rPr lang="zh-CN" sz="2000" kern="100" dirty="0">
                          <a:effectLst/>
                          <a:latin typeface="微软雅黑" panose="020B0503020204020204" pitchFamily="34" charset="-122"/>
                          <a:ea typeface="微软雅黑" panose="020B0503020204020204" pitchFamily="34" charset="-122"/>
                        </a:rPr>
                        <a:t>的随机入口索引</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253018"/>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EntryLo0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偶数虚拟页的入口地址的低位部分</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6751021"/>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3</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EntryLo1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奇数虚拟页的入口地址的低位部分</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6546762"/>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4</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Context</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指向内存虚拟页表入口地址的指针</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6258276"/>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5</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PageMask</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控制</a:t>
                      </a:r>
                      <a:r>
                        <a:rPr lang="en-US" sz="2000" kern="100" dirty="0">
                          <a:effectLst/>
                          <a:latin typeface="微软雅黑" panose="020B0503020204020204" pitchFamily="34" charset="-122"/>
                          <a:ea typeface="微软雅黑" panose="020B0503020204020204" pitchFamily="34" charset="-122"/>
                        </a:rPr>
                        <a:t>TLB</a:t>
                      </a:r>
                      <a:r>
                        <a:rPr lang="zh-CN" sz="2000" kern="100" dirty="0">
                          <a:effectLst/>
                          <a:latin typeface="微软雅黑" panose="020B0503020204020204" pitchFamily="34" charset="-122"/>
                          <a:ea typeface="微软雅黑" panose="020B0503020204020204" pitchFamily="34" charset="-122"/>
                        </a:rPr>
                        <a:t>入口中可变页面的大小</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71487126"/>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6</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Wired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控制固定的</a:t>
                      </a:r>
                      <a:r>
                        <a:rPr lang="en-US" sz="2000" kern="100" dirty="0">
                          <a:effectLst/>
                          <a:latin typeface="微软雅黑" panose="020B0503020204020204" pitchFamily="34" charset="-122"/>
                          <a:ea typeface="微软雅黑" panose="020B0503020204020204" pitchFamily="34" charset="-122"/>
                        </a:rPr>
                        <a:t>TLB</a:t>
                      </a:r>
                      <a:r>
                        <a:rPr lang="zh-CN" sz="2000" kern="100" dirty="0">
                          <a:effectLst/>
                          <a:latin typeface="微软雅黑" panose="020B0503020204020204" pitchFamily="34" charset="-122"/>
                          <a:ea typeface="微软雅黑" panose="020B0503020204020204" pitchFamily="34" charset="-122"/>
                        </a:rPr>
                        <a:t>入口的数目</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7228450"/>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7</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Reserved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保留</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3626944"/>
                  </a:ext>
                </a:extLst>
              </a:tr>
              <a:tr h="268137">
                <a:tc>
                  <a:txBody>
                    <a:bodyPr/>
                    <a:lstStyle/>
                    <a:p>
                      <a:pPr algn="ctr">
                        <a:spcAft>
                          <a:spcPts val="0"/>
                        </a:spcAft>
                      </a:pPr>
                      <a:r>
                        <a:rPr lang="en-US" sz="2000" b="1" kern="100" dirty="0">
                          <a:solidFill>
                            <a:srgbClr val="FF0066"/>
                          </a:solidFill>
                          <a:effectLst/>
                          <a:latin typeface="微软雅黑" panose="020B0503020204020204" pitchFamily="34" charset="-122"/>
                          <a:ea typeface="微软雅黑" panose="020B0503020204020204" pitchFamily="34" charset="-122"/>
                        </a:rPr>
                        <a:t>8</a:t>
                      </a:r>
                      <a:endParaRPr lang="zh-CN" sz="2000" b="1" kern="100" dirty="0">
                        <a:solidFill>
                          <a:srgbClr val="FF0066"/>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err="1">
                          <a:solidFill>
                            <a:srgbClr val="FF0066"/>
                          </a:solidFill>
                          <a:effectLst/>
                          <a:latin typeface="微软雅黑" panose="020B0503020204020204" pitchFamily="34" charset="-122"/>
                          <a:ea typeface="微软雅黑" panose="020B0503020204020204" pitchFamily="34" charset="-122"/>
                        </a:rPr>
                        <a:t>BadVAddr</a:t>
                      </a:r>
                      <a:endParaRPr lang="zh-CN" sz="2000" b="1" kern="100" dirty="0">
                        <a:solidFill>
                          <a:srgbClr val="FF0066"/>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solidFill>
                            <a:srgbClr val="FF0066"/>
                          </a:solidFill>
                          <a:effectLst/>
                          <a:latin typeface="微软雅黑" panose="020B0503020204020204" pitchFamily="34" charset="-122"/>
                          <a:ea typeface="微软雅黑" panose="020B0503020204020204" pitchFamily="34" charset="-122"/>
                        </a:rPr>
                        <a:t>记录最近一次</a:t>
                      </a:r>
                      <a:r>
                        <a:rPr lang="zh-CN" altLang="en-US" sz="2000" b="1" kern="100" dirty="0">
                          <a:solidFill>
                            <a:srgbClr val="FF0066"/>
                          </a:solidFill>
                          <a:effectLst/>
                          <a:latin typeface="微软雅黑" panose="020B0503020204020204" pitchFamily="34" charset="-122"/>
                          <a:ea typeface="微软雅黑" panose="020B0503020204020204" pitchFamily="34" charset="-122"/>
                        </a:rPr>
                        <a:t>访存地址</a:t>
                      </a:r>
                      <a:r>
                        <a:rPr lang="zh-CN" sz="2000" b="1" kern="100" dirty="0">
                          <a:solidFill>
                            <a:srgbClr val="FF0066"/>
                          </a:solidFill>
                          <a:effectLst/>
                          <a:latin typeface="微软雅黑" panose="020B0503020204020204" pitchFamily="34" charset="-122"/>
                          <a:ea typeface="微软雅黑" panose="020B0503020204020204" pitchFamily="34" charset="-122"/>
                        </a:rPr>
                        <a:t>异常的地址</a:t>
                      </a:r>
                      <a:endParaRPr lang="zh-CN" sz="2000" b="1" kern="100" dirty="0">
                        <a:solidFill>
                          <a:srgbClr val="FF0066"/>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4222923"/>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9</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Count</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处理器周期计数</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1611508"/>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EntryHi</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latin typeface="微软雅黑" panose="020B0503020204020204" pitchFamily="34" charset="-122"/>
                          <a:ea typeface="微软雅黑" panose="020B0503020204020204" pitchFamily="34" charset="-122"/>
                        </a:rPr>
                        <a:t>TLB</a:t>
                      </a:r>
                      <a:r>
                        <a:rPr lang="zh-CN" sz="2000" kern="100" dirty="0">
                          <a:effectLst/>
                          <a:latin typeface="微软雅黑" panose="020B0503020204020204" pitchFamily="34" charset="-122"/>
                          <a:ea typeface="微软雅黑" panose="020B0503020204020204" pitchFamily="34" charset="-122"/>
                        </a:rPr>
                        <a:t>入口地址的高位部分</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1288783"/>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Compare</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定时中断控制</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11338461"/>
                  </a:ext>
                </a:extLst>
              </a:tr>
              <a:tr h="268137">
                <a:tc>
                  <a:txBody>
                    <a:bodyPr/>
                    <a:lstStyle/>
                    <a:p>
                      <a:pPr marL="0" algn="ctr" defTabSz="913765" rtl="0" eaLnBrk="1" latinLnBrk="0" hangingPunct="1">
                        <a:spcAft>
                          <a:spcPts val="0"/>
                        </a:spcAft>
                      </a:pPr>
                      <a:r>
                        <a:rPr lang="en-US" sz="2000" b="1" kern="100" dirty="0">
                          <a:solidFill>
                            <a:srgbClr val="FF0066"/>
                          </a:solidFill>
                          <a:effectLst/>
                          <a:latin typeface="微软雅黑" panose="020B0503020204020204" pitchFamily="34" charset="-122"/>
                          <a:ea typeface="微软雅黑" panose="020B0503020204020204" pitchFamily="34" charset="-122"/>
                          <a:cs typeface="+mn-cs"/>
                        </a:rPr>
                        <a:t>12</a:t>
                      </a:r>
                      <a:endParaRPr lang="zh-CN" altLang="en-US" sz="2000" b="1" kern="100" dirty="0">
                        <a:solidFill>
                          <a:srgbClr val="FF0066"/>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3765" rtl="0" eaLnBrk="1" latinLnBrk="0" hangingPunct="1">
                        <a:spcAft>
                          <a:spcPts val="0"/>
                        </a:spcAft>
                      </a:pPr>
                      <a:r>
                        <a:rPr lang="en-US" sz="2000" b="1" kern="100" dirty="0">
                          <a:solidFill>
                            <a:srgbClr val="FF0066"/>
                          </a:solidFill>
                          <a:effectLst/>
                          <a:latin typeface="微软雅黑" panose="020B0503020204020204" pitchFamily="34" charset="-122"/>
                          <a:ea typeface="微软雅黑" panose="020B0503020204020204" pitchFamily="34" charset="-122"/>
                          <a:cs typeface="+mn-cs"/>
                        </a:rPr>
                        <a:t>Status</a:t>
                      </a:r>
                      <a:endParaRPr lang="zh-CN" altLang="en-US" sz="2000" b="1" kern="100" dirty="0">
                        <a:solidFill>
                          <a:srgbClr val="FF0066"/>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l" defTabSz="913765" rtl="0" eaLnBrk="1" latinLnBrk="0" hangingPunct="1">
                        <a:spcAft>
                          <a:spcPts val="0"/>
                        </a:spcAft>
                      </a:pPr>
                      <a:r>
                        <a:rPr lang="zh-CN" altLang="en-US" sz="2000" b="1" kern="100" dirty="0">
                          <a:solidFill>
                            <a:srgbClr val="FF0066"/>
                          </a:solidFill>
                          <a:effectLst/>
                          <a:latin typeface="微软雅黑" panose="020B0503020204020204" pitchFamily="34" charset="-122"/>
                          <a:ea typeface="微软雅黑" panose="020B0503020204020204" pitchFamily="34" charset="-122"/>
                          <a:cs typeface="+mn-cs"/>
                        </a:rPr>
                        <a:t>处理器状态和控制</a:t>
                      </a:r>
                    </a:p>
                  </a:txBody>
                  <a:tcPr marL="68580" marR="68580" marT="0" marB="0" anchor="ctr"/>
                </a:tc>
                <a:extLst>
                  <a:ext uri="{0D108BD9-81ED-4DB2-BD59-A6C34878D82A}">
                    <a16:rowId xmlns:a16="http://schemas.microsoft.com/office/drawing/2014/main" val="1092842888"/>
                  </a:ext>
                </a:extLst>
              </a:tr>
              <a:tr h="268137">
                <a:tc>
                  <a:txBody>
                    <a:bodyPr/>
                    <a:lstStyle/>
                    <a:p>
                      <a:pPr marL="0" algn="ctr" defTabSz="913765" rtl="0" eaLnBrk="1" latinLnBrk="0" hangingPunct="1">
                        <a:spcAft>
                          <a:spcPts val="0"/>
                        </a:spcAft>
                      </a:pPr>
                      <a:r>
                        <a:rPr lang="en-US" sz="2000" b="1" kern="100">
                          <a:solidFill>
                            <a:srgbClr val="FF0066"/>
                          </a:solidFill>
                          <a:effectLst/>
                          <a:latin typeface="微软雅黑" panose="020B0503020204020204" pitchFamily="34" charset="-122"/>
                          <a:ea typeface="微软雅黑" panose="020B0503020204020204" pitchFamily="34" charset="-122"/>
                          <a:cs typeface="+mn-cs"/>
                        </a:rPr>
                        <a:t>13</a:t>
                      </a:r>
                      <a:endParaRPr lang="zh-CN" altLang="en-US" sz="2000" b="1" kern="100">
                        <a:solidFill>
                          <a:srgbClr val="FF0066"/>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3765" rtl="0" eaLnBrk="1" latinLnBrk="0" hangingPunct="1">
                        <a:spcAft>
                          <a:spcPts val="0"/>
                        </a:spcAft>
                      </a:pPr>
                      <a:r>
                        <a:rPr lang="en-US" sz="2000" b="1" kern="100" dirty="0">
                          <a:solidFill>
                            <a:srgbClr val="FF0066"/>
                          </a:solidFill>
                          <a:effectLst/>
                          <a:latin typeface="微软雅黑" panose="020B0503020204020204" pitchFamily="34" charset="-122"/>
                          <a:ea typeface="微软雅黑" panose="020B0503020204020204" pitchFamily="34" charset="-122"/>
                          <a:cs typeface="+mn-cs"/>
                        </a:rPr>
                        <a:t>Cause</a:t>
                      </a:r>
                      <a:endParaRPr lang="zh-CN" altLang="en-US" sz="2000" b="1" kern="100" dirty="0">
                        <a:solidFill>
                          <a:srgbClr val="FF0066"/>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l" defTabSz="913765" rtl="0" eaLnBrk="1" latinLnBrk="0" hangingPunct="1">
                        <a:spcAft>
                          <a:spcPts val="0"/>
                        </a:spcAft>
                      </a:pPr>
                      <a:r>
                        <a:rPr lang="zh-CN" altLang="en-US" sz="2000" b="1" kern="100" dirty="0">
                          <a:solidFill>
                            <a:srgbClr val="FF0066"/>
                          </a:solidFill>
                          <a:effectLst/>
                          <a:latin typeface="微软雅黑" panose="020B0503020204020204" pitchFamily="34" charset="-122"/>
                          <a:ea typeface="微软雅黑" panose="020B0503020204020204" pitchFamily="34" charset="-122"/>
                          <a:cs typeface="+mn-cs"/>
                        </a:rPr>
                        <a:t>上一次发生异常的原因</a:t>
                      </a:r>
                    </a:p>
                  </a:txBody>
                  <a:tcPr marL="68580" marR="68580" marT="0" marB="0" anchor="ctr"/>
                </a:tc>
                <a:extLst>
                  <a:ext uri="{0D108BD9-81ED-4DB2-BD59-A6C34878D82A}">
                    <a16:rowId xmlns:a16="http://schemas.microsoft.com/office/drawing/2014/main" val="2500990998"/>
                  </a:ext>
                </a:extLst>
              </a:tr>
              <a:tr h="268137">
                <a:tc>
                  <a:txBody>
                    <a:bodyPr/>
                    <a:lstStyle/>
                    <a:p>
                      <a:pPr marL="0" algn="ctr" defTabSz="913765" rtl="0" eaLnBrk="1" latinLnBrk="0" hangingPunct="1">
                        <a:spcAft>
                          <a:spcPts val="0"/>
                        </a:spcAft>
                      </a:pPr>
                      <a:r>
                        <a:rPr lang="en-US" sz="2000" b="1" kern="100">
                          <a:solidFill>
                            <a:srgbClr val="FF0066"/>
                          </a:solidFill>
                          <a:effectLst/>
                          <a:latin typeface="微软雅黑" panose="020B0503020204020204" pitchFamily="34" charset="-122"/>
                          <a:ea typeface="微软雅黑" panose="020B0503020204020204" pitchFamily="34" charset="-122"/>
                          <a:cs typeface="+mn-cs"/>
                        </a:rPr>
                        <a:t>14</a:t>
                      </a:r>
                      <a:endParaRPr lang="zh-CN" altLang="en-US" sz="2000" b="1" kern="100">
                        <a:solidFill>
                          <a:srgbClr val="FF0066"/>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3765" rtl="0" eaLnBrk="1" latinLnBrk="0" hangingPunct="1">
                        <a:spcAft>
                          <a:spcPts val="0"/>
                        </a:spcAft>
                      </a:pPr>
                      <a:r>
                        <a:rPr lang="en-US" sz="2000" b="1" kern="100" dirty="0">
                          <a:solidFill>
                            <a:srgbClr val="FF0066"/>
                          </a:solidFill>
                          <a:effectLst/>
                          <a:latin typeface="微软雅黑" panose="020B0503020204020204" pitchFamily="34" charset="-122"/>
                          <a:ea typeface="微软雅黑" panose="020B0503020204020204" pitchFamily="34" charset="-122"/>
                          <a:cs typeface="+mn-cs"/>
                        </a:rPr>
                        <a:t>EPC</a:t>
                      </a:r>
                      <a:endParaRPr lang="zh-CN" altLang="en-US" sz="2000" b="1" kern="100" dirty="0">
                        <a:solidFill>
                          <a:srgbClr val="FF0066"/>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l" defTabSz="913765" rtl="0" eaLnBrk="1" latinLnBrk="0" hangingPunct="1">
                        <a:spcAft>
                          <a:spcPts val="0"/>
                        </a:spcAft>
                      </a:pPr>
                      <a:r>
                        <a:rPr lang="zh-CN" altLang="en-US" sz="2000" b="1" kern="100" dirty="0">
                          <a:solidFill>
                            <a:srgbClr val="FF0066"/>
                          </a:solidFill>
                          <a:effectLst/>
                          <a:latin typeface="微软雅黑" panose="020B0503020204020204" pitchFamily="34" charset="-122"/>
                          <a:ea typeface="微软雅黑" panose="020B0503020204020204" pitchFamily="34" charset="-122"/>
                          <a:cs typeface="+mn-cs"/>
                        </a:rPr>
                        <a:t>上一次发生异常时的</a:t>
                      </a:r>
                      <a:r>
                        <a:rPr lang="en-US" sz="2000" b="1" kern="100" dirty="0">
                          <a:solidFill>
                            <a:srgbClr val="FF0066"/>
                          </a:solidFill>
                          <a:effectLst/>
                          <a:latin typeface="微软雅黑" panose="020B0503020204020204" pitchFamily="34" charset="-122"/>
                          <a:ea typeface="微软雅黑" panose="020B0503020204020204" pitchFamily="34" charset="-122"/>
                          <a:cs typeface="+mn-cs"/>
                        </a:rPr>
                        <a:t>PC</a:t>
                      </a:r>
                      <a:r>
                        <a:rPr lang="zh-CN" altLang="en-US" sz="2000" b="1" kern="100" dirty="0">
                          <a:solidFill>
                            <a:srgbClr val="FF0066"/>
                          </a:solidFill>
                          <a:effectLst/>
                          <a:latin typeface="微软雅黑" panose="020B0503020204020204" pitchFamily="34" charset="-122"/>
                          <a:ea typeface="微软雅黑" panose="020B0503020204020204" pitchFamily="34" charset="-122"/>
                          <a:cs typeface="+mn-cs"/>
                        </a:rPr>
                        <a:t>值</a:t>
                      </a:r>
                    </a:p>
                  </a:txBody>
                  <a:tcPr marL="68580" marR="68580" marT="0" marB="0" anchor="ctr"/>
                </a:tc>
                <a:extLst>
                  <a:ext uri="{0D108BD9-81ED-4DB2-BD59-A6C34878D82A}">
                    <a16:rowId xmlns:a16="http://schemas.microsoft.com/office/drawing/2014/main" val="2302635909"/>
                  </a:ext>
                </a:extLst>
              </a:tr>
              <a:tr h="268137">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15</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PRId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处理器标志和版本</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3112023"/>
                  </a:ext>
                </a:extLst>
              </a:tr>
            </a:tbl>
          </a:graphicData>
        </a:graphic>
      </p:graphicFrame>
    </p:spTree>
    <p:extLst>
      <p:ext uri="{BB962C8B-B14F-4D97-AF65-F5344CB8AC3E}">
        <p14:creationId xmlns:p14="http://schemas.microsoft.com/office/powerpoint/2010/main" val="32661089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0" y="278225"/>
            <a:ext cx="4339403" cy="742072"/>
            <a:chOff x="599618" y="278221"/>
            <a:chExt cx="4339403" cy="742071"/>
          </a:xfrm>
        </p:grpSpPr>
        <p:sp>
          <p:nvSpPr>
            <p:cNvPr id="21" name="矩形 20">
              <a:extLst>
                <a:ext uri="{FF2B5EF4-FFF2-40B4-BE49-F238E27FC236}">
                  <a16:creationId xmlns:a16="http://schemas.microsoft.com/office/drawing/2014/main" id="{8297BC28-DD3C-44C3-A8BA-1F5DFEE9D689}"/>
                </a:ext>
              </a:extLst>
            </p:cNvPr>
            <p:cNvSpPr/>
            <p:nvPr/>
          </p:nvSpPr>
          <p:spPr>
            <a:xfrm>
              <a:off x="599618" y="700640"/>
              <a:ext cx="3485492" cy="319652"/>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Registers in CP0</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2</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74153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3" name="表格 2">
            <a:extLst>
              <a:ext uri="{FF2B5EF4-FFF2-40B4-BE49-F238E27FC236}">
                <a16:creationId xmlns:a16="http://schemas.microsoft.com/office/drawing/2014/main" id="{27EB5A59-ED04-4508-A7DC-31969A9CA055}"/>
              </a:ext>
            </a:extLst>
          </p:cNvPr>
          <p:cNvGraphicFramePr>
            <a:graphicFrameLocks noGrp="1"/>
          </p:cNvGraphicFramePr>
          <p:nvPr>
            <p:extLst>
              <p:ext uri="{D42A27DB-BD31-4B8C-83A1-F6EECF244321}">
                <p14:modId xmlns:p14="http://schemas.microsoft.com/office/powerpoint/2010/main" val="53521565"/>
              </p:ext>
            </p:extLst>
          </p:nvPr>
        </p:nvGraphicFramePr>
        <p:xfrm>
          <a:off x="360004" y="1293583"/>
          <a:ext cx="11492472" cy="4676100"/>
        </p:xfrm>
        <a:graphic>
          <a:graphicData uri="http://schemas.openxmlformats.org/drawingml/2006/table">
            <a:tbl>
              <a:tblPr firstRow="1" firstCol="1" bandRow="1">
                <a:tableStyleId>{5C22544A-7EE6-4342-B048-85BDC9FD1C3A}</a:tableStyleId>
              </a:tblPr>
              <a:tblGrid>
                <a:gridCol w="1760720">
                  <a:extLst>
                    <a:ext uri="{9D8B030D-6E8A-4147-A177-3AD203B41FA5}">
                      <a16:colId xmlns:a16="http://schemas.microsoft.com/office/drawing/2014/main" val="3657083002"/>
                    </a:ext>
                  </a:extLst>
                </a:gridCol>
                <a:gridCol w="2749826">
                  <a:extLst>
                    <a:ext uri="{9D8B030D-6E8A-4147-A177-3AD203B41FA5}">
                      <a16:colId xmlns:a16="http://schemas.microsoft.com/office/drawing/2014/main" val="897604304"/>
                    </a:ext>
                  </a:extLst>
                </a:gridCol>
                <a:gridCol w="6981926">
                  <a:extLst>
                    <a:ext uri="{9D8B030D-6E8A-4147-A177-3AD203B41FA5}">
                      <a16:colId xmlns:a16="http://schemas.microsoft.com/office/drawing/2014/main" val="907308913"/>
                    </a:ext>
                  </a:extLst>
                </a:gridCol>
              </a:tblGrid>
              <a:tr h="311740">
                <a:tc>
                  <a:txBody>
                    <a:bodyPr/>
                    <a:lstStyle/>
                    <a:p>
                      <a:pPr algn="ctr">
                        <a:spcAft>
                          <a:spcPts val="0"/>
                        </a:spcAft>
                      </a:pPr>
                      <a:r>
                        <a:rPr lang="zh-CN" sz="2000" kern="100" dirty="0">
                          <a:effectLst/>
                          <a:latin typeface="微软雅黑" panose="020B0503020204020204" pitchFamily="34" charset="-122"/>
                          <a:ea typeface="微软雅黑" panose="020B0503020204020204" pitchFamily="34" charset="-122"/>
                        </a:rPr>
                        <a:t>寄存器编号</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微软雅黑" panose="020B0503020204020204" pitchFamily="34" charset="-122"/>
                          <a:ea typeface="微软雅黑" panose="020B0503020204020204" pitchFamily="34" charset="-122"/>
                        </a:rPr>
                        <a:t>寄存器名称</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微软雅黑" panose="020B0503020204020204" pitchFamily="34" charset="-122"/>
                          <a:ea typeface="微软雅黑" panose="020B0503020204020204" pitchFamily="34" charset="-122"/>
                        </a:rPr>
                        <a:t>功能描述</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3479565"/>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16</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微软雅黑" panose="020B0503020204020204" pitchFamily="34" charset="-122"/>
                          <a:ea typeface="微软雅黑" panose="020B0503020204020204" pitchFamily="34" charset="-122"/>
                        </a:rPr>
                        <a:t>Config</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配置寄存器</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34087703"/>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17</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err="1">
                          <a:effectLst/>
                          <a:latin typeface="微软雅黑" panose="020B0503020204020204" pitchFamily="34" charset="-122"/>
                          <a:ea typeface="微软雅黑" panose="020B0503020204020204" pitchFamily="34" charset="-122"/>
                        </a:rPr>
                        <a:t>LLAddr</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加载链接的地址</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8939706"/>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18</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WatchLo</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观测点（</a:t>
                      </a:r>
                      <a:r>
                        <a:rPr lang="en-US" sz="2000" kern="100" dirty="0">
                          <a:effectLst/>
                          <a:latin typeface="微软雅黑" panose="020B0503020204020204" pitchFamily="34" charset="-122"/>
                          <a:ea typeface="微软雅黑" panose="020B0503020204020204" pitchFamily="34" charset="-122"/>
                        </a:rPr>
                        <a:t>Watchpoint</a:t>
                      </a:r>
                      <a:r>
                        <a:rPr lang="zh-CN" sz="2000" kern="100" dirty="0">
                          <a:effectLst/>
                          <a:latin typeface="微软雅黑" panose="020B0503020204020204" pitchFamily="34" charset="-122"/>
                          <a:ea typeface="微软雅黑" panose="020B0503020204020204" pitchFamily="34" charset="-122"/>
                        </a:rPr>
                        <a:t>）地址的低位</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47266911"/>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19</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WatchHi</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观测点（</a:t>
                      </a:r>
                      <a:r>
                        <a:rPr lang="en-US" sz="2000" kern="100" dirty="0">
                          <a:effectLst/>
                          <a:latin typeface="微软雅黑" panose="020B0503020204020204" pitchFamily="34" charset="-122"/>
                          <a:ea typeface="微软雅黑" panose="020B0503020204020204" pitchFamily="34" charset="-122"/>
                        </a:rPr>
                        <a:t>Watchpoint</a:t>
                      </a:r>
                      <a:r>
                        <a:rPr lang="zh-CN" sz="2000" kern="100" dirty="0">
                          <a:effectLst/>
                          <a:latin typeface="微软雅黑" panose="020B0503020204020204" pitchFamily="34" charset="-122"/>
                          <a:ea typeface="微软雅黑" panose="020B0503020204020204" pitchFamily="34" charset="-122"/>
                        </a:rPr>
                        <a:t>）地址的高位</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2764128"/>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20~22</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Reserved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保留</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6816661"/>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23</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Debug</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调试控制和异常状况</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8528123"/>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24</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DEPC</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上一次发生调试异常的</a:t>
                      </a:r>
                      <a:r>
                        <a:rPr lang="en-US" sz="2000" kern="100" dirty="0">
                          <a:effectLst/>
                          <a:latin typeface="微软雅黑" panose="020B0503020204020204" pitchFamily="34" charset="-122"/>
                          <a:ea typeface="微软雅黑" panose="020B0503020204020204" pitchFamily="34" charset="-122"/>
                        </a:rPr>
                        <a:t>PC</a:t>
                      </a:r>
                      <a:r>
                        <a:rPr lang="zh-CN" sz="2000" kern="100" dirty="0">
                          <a:effectLst/>
                          <a:latin typeface="微软雅黑" panose="020B0503020204020204" pitchFamily="34" charset="-122"/>
                          <a:ea typeface="微软雅黑" panose="020B0503020204020204" pitchFamily="34" charset="-122"/>
                        </a:rPr>
                        <a:t>值</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2902714"/>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25</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Reserved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保留</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7747181"/>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26</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ErrCtl</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奇偶校验</a:t>
                      </a:r>
                      <a:r>
                        <a:rPr lang="en-US" sz="2000" kern="100" dirty="0">
                          <a:effectLst/>
                          <a:latin typeface="微软雅黑" panose="020B0503020204020204" pitchFamily="34" charset="-122"/>
                          <a:ea typeface="微软雅黑" panose="020B0503020204020204" pitchFamily="34" charset="-122"/>
                        </a:rPr>
                        <a:t>/</a:t>
                      </a:r>
                      <a:r>
                        <a:rPr lang="zh-CN" sz="2000" kern="100" dirty="0">
                          <a:effectLst/>
                          <a:latin typeface="微软雅黑" panose="020B0503020204020204" pitchFamily="34" charset="-122"/>
                          <a:ea typeface="微软雅黑" panose="020B0503020204020204" pitchFamily="34" charset="-122"/>
                        </a:rPr>
                        <a:t>循环冗余校验的错误控制和状态</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9171451"/>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27</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Reserved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保留</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2176674"/>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28</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TagLo/DataLo</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缓存中</a:t>
                      </a:r>
                      <a:r>
                        <a:rPr lang="en-US" sz="2000" kern="100" dirty="0">
                          <a:effectLst/>
                          <a:latin typeface="微软雅黑" panose="020B0503020204020204" pitchFamily="34" charset="-122"/>
                          <a:ea typeface="微软雅黑" panose="020B0503020204020204" pitchFamily="34" charset="-122"/>
                        </a:rPr>
                        <a:t>tag</a:t>
                      </a:r>
                      <a:r>
                        <a:rPr lang="zh-CN" sz="2000" kern="100" dirty="0">
                          <a:effectLst/>
                          <a:latin typeface="微软雅黑" panose="020B0503020204020204" pitchFamily="34" charset="-122"/>
                          <a:ea typeface="微软雅黑" panose="020B0503020204020204" pitchFamily="34" charset="-122"/>
                        </a:rPr>
                        <a:t>接口</a:t>
                      </a:r>
                      <a:r>
                        <a:rPr lang="en-US" sz="2000" kern="100" dirty="0">
                          <a:effectLst/>
                          <a:latin typeface="微软雅黑" panose="020B0503020204020204" pitchFamily="34" charset="-122"/>
                          <a:ea typeface="微软雅黑" panose="020B0503020204020204" pitchFamily="34" charset="-122"/>
                        </a:rPr>
                        <a:t>/</a:t>
                      </a:r>
                      <a:r>
                        <a:rPr lang="zh-CN" sz="2000" kern="100" dirty="0">
                          <a:effectLst/>
                          <a:latin typeface="微软雅黑" panose="020B0503020204020204" pitchFamily="34" charset="-122"/>
                          <a:ea typeface="微软雅黑" panose="020B0503020204020204" pitchFamily="34" charset="-122"/>
                        </a:rPr>
                        <a:t>数据接口的低位部分</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8784382"/>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29</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Reserved</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保留</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87959178"/>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30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ErrorEPC</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上一次发生系统错误时的</a:t>
                      </a:r>
                      <a:r>
                        <a:rPr lang="en-US" sz="2000" kern="100" dirty="0">
                          <a:effectLst/>
                          <a:latin typeface="微软雅黑" panose="020B0503020204020204" pitchFamily="34" charset="-122"/>
                          <a:ea typeface="微软雅黑" panose="020B0503020204020204" pitchFamily="34" charset="-122"/>
                        </a:rPr>
                        <a:t>PC</a:t>
                      </a:r>
                      <a:r>
                        <a:rPr lang="zh-CN" sz="2000" kern="100" dirty="0">
                          <a:effectLst/>
                          <a:latin typeface="微软雅黑" panose="020B0503020204020204" pitchFamily="34" charset="-122"/>
                          <a:ea typeface="微软雅黑" panose="020B0503020204020204" pitchFamily="34" charset="-122"/>
                        </a:rPr>
                        <a:t>值</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3263203"/>
                  </a:ext>
                </a:extLst>
              </a:tr>
              <a:tr h="311740">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31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20B0503020204020204" pitchFamily="34" charset="-122"/>
                          <a:ea typeface="微软雅黑" panose="020B0503020204020204" pitchFamily="34" charset="-122"/>
                        </a:rPr>
                        <a:t>DESAVE</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20B0503020204020204" pitchFamily="34" charset="-122"/>
                          <a:ea typeface="微软雅黑" panose="020B0503020204020204" pitchFamily="34" charset="-122"/>
                        </a:rPr>
                        <a:t>用于调试处理的暂存寄存器</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0477184"/>
                  </a:ext>
                </a:extLst>
              </a:tr>
            </a:tbl>
          </a:graphicData>
        </a:graphic>
      </p:graphicFrame>
    </p:spTree>
    <p:extLst>
      <p:ext uri="{BB962C8B-B14F-4D97-AF65-F5344CB8AC3E}">
        <p14:creationId xmlns:p14="http://schemas.microsoft.com/office/powerpoint/2010/main" val="10469762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0" y="278225"/>
            <a:ext cx="7068163" cy="742072"/>
            <a:chOff x="599618" y="278221"/>
            <a:chExt cx="7068163" cy="742071"/>
          </a:xfrm>
        </p:grpSpPr>
        <p:sp>
          <p:nvSpPr>
            <p:cNvPr id="21" name="矩形 20">
              <a:extLst>
                <a:ext uri="{FF2B5EF4-FFF2-40B4-BE49-F238E27FC236}">
                  <a16:creationId xmlns:a16="http://schemas.microsoft.com/office/drawing/2014/main" id="{8297BC28-DD3C-44C3-A8BA-1F5DFEE9D689}"/>
                </a:ext>
              </a:extLst>
            </p:cNvPr>
            <p:cNvSpPr/>
            <p:nvPr/>
          </p:nvSpPr>
          <p:spPr>
            <a:xfrm>
              <a:off x="599618" y="712514"/>
              <a:ext cx="3188609"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BadVaddr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47029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BadVaddr</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8</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a:extLst>
              <a:ext uri="{FF2B5EF4-FFF2-40B4-BE49-F238E27FC236}">
                <a16:creationId xmlns:a16="http://schemas.microsoft.com/office/drawing/2014/main" id="{C2FE7376-7CDE-4875-B63B-D47196878F8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06235" y="1825048"/>
            <a:ext cx="10779952" cy="609393"/>
          </a:xfrm>
          <a:prstGeom prst="rect">
            <a:avLst/>
          </a:prstGeom>
        </p:spPr>
      </p:pic>
      <p:sp>
        <p:nvSpPr>
          <p:cNvPr id="4" name="矩形 3">
            <a:extLst>
              <a:ext uri="{FF2B5EF4-FFF2-40B4-BE49-F238E27FC236}">
                <a16:creationId xmlns:a16="http://schemas.microsoft.com/office/drawing/2014/main" id="{83A71BA5-4D15-4569-89A1-19702DAA3916}"/>
              </a:ext>
            </a:extLst>
          </p:cNvPr>
          <p:cNvSpPr/>
          <p:nvPr/>
        </p:nvSpPr>
        <p:spPr>
          <a:xfrm>
            <a:off x="807521" y="2705732"/>
            <a:ext cx="10678665" cy="146277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只读寄存器</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用于记录最近一次导致发生地址错误异常的地址（虚地址）</a:t>
            </a:r>
          </a:p>
        </p:txBody>
      </p:sp>
    </p:spTree>
    <p:extLst>
      <p:ext uri="{BB962C8B-B14F-4D97-AF65-F5344CB8AC3E}">
        <p14:creationId xmlns:p14="http://schemas.microsoft.com/office/powerpoint/2010/main" val="36096342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6651253" cy="706446"/>
            <a:chOff x="599619" y="278221"/>
            <a:chExt cx="6651253" cy="706445"/>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Status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053388"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Status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338933" y="2705732"/>
            <a:ext cx="11507637" cy="3737049"/>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err="1">
                <a:solidFill>
                  <a:srgbClr val="0066FF"/>
                </a:solidFill>
                <a:latin typeface="微软雅黑" panose="020B0503020204020204" pitchFamily="34" charset="-122"/>
                <a:ea typeface="微软雅黑" panose="020B0503020204020204" pitchFamily="34" charset="-122"/>
                <a:cs typeface="+mn-ea"/>
                <a:sym typeface="+mn-lt"/>
              </a:rPr>
              <a:t>CU3</a:t>
            </a: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 ~ </a:t>
            </a:r>
            <a:r>
              <a:rPr lang="en-US" altLang="zh-CN" sz="2400" dirty="0" err="1">
                <a:solidFill>
                  <a:srgbClr val="0066FF"/>
                </a:solidFill>
                <a:latin typeface="微软雅黑" panose="020B0503020204020204" pitchFamily="34" charset="-122"/>
                <a:ea typeface="微软雅黑" panose="020B0503020204020204" pitchFamily="34" charset="-122"/>
                <a:cs typeface="+mn-ea"/>
                <a:sym typeface="+mn-lt"/>
              </a:rPr>
              <a:t>CU0</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表示协处理器是否可用，</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时不可用，</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时可用。</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RP</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表示是否启用低功耗模式。</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RE</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用来改变用户态模式下的字节序，</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表示改变，</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表示不改变。</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BEV</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是否使用启动异常向量，</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表示使用一般异常向量，</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表示使用启动异常向量。</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TS</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表示是否关闭</a:t>
            </a:r>
            <a:r>
              <a:rPr lang="en-US" altLang="zh-CN" sz="2400" dirty="0" err="1">
                <a:latin typeface="微软雅黑" panose="020B0503020204020204" pitchFamily="34" charset="-122"/>
                <a:ea typeface="微软雅黑" panose="020B0503020204020204" pitchFamily="34" charset="-122"/>
                <a:cs typeface="+mn-ea"/>
                <a:sym typeface="+mn-lt"/>
              </a:rPr>
              <a:t>TLB</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表示关闭</a:t>
            </a:r>
            <a:r>
              <a:rPr lang="en-US" altLang="zh-CN" sz="2400" dirty="0" err="1">
                <a:latin typeface="微软雅黑" panose="020B0503020204020204" pitchFamily="34" charset="-122"/>
                <a:ea typeface="微软雅黑" panose="020B0503020204020204" pitchFamily="34" charset="-122"/>
                <a:cs typeface="+mn-ea"/>
                <a:sym typeface="+mn-lt"/>
              </a:rPr>
              <a:t>TLB</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表示打开</a:t>
            </a:r>
            <a:r>
              <a:rPr lang="en-US" altLang="zh-CN" sz="2400" dirty="0" err="1">
                <a:latin typeface="微软雅黑" panose="020B0503020204020204" pitchFamily="34" charset="-122"/>
                <a:ea typeface="微软雅黑" panose="020B0503020204020204" pitchFamily="34" charset="-122"/>
                <a:cs typeface="+mn-ea"/>
                <a:sym typeface="+mn-lt"/>
              </a:rPr>
              <a:t>TLB</a:t>
            </a:r>
            <a:r>
              <a:rPr lang="zh-CN" altLang="en-US" sz="2400" dirty="0">
                <a:latin typeface="微软雅黑" panose="020B0503020204020204" pitchFamily="34" charset="-122"/>
                <a:ea typeface="微软雅黑" panose="020B0503020204020204" pitchFamily="34" charset="-122"/>
                <a:cs typeface="+mn-ea"/>
                <a:sym typeface="+mn-lt"/>
              </a:rPr>
              <a:t>。</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SR</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表示是否是软重启，</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表示重启异常是由软重启引起的。</a:t>
            </a:r>
          </a:p>
        </p:txBody>
      </p:sp>
      <p:pic>
        <p:nvPicPr>
          <p:cNvPr id="2" name="图片 1">
            <a:extLst>
              <a:ext uri="{FF2B5EF4-FFF2-40B4-BE49-F238E27FC236}">
                <a16:creationId xmlns:a16="http://schemas.microsoft.com/office/drawing/2014/main" id="{CC30D103-923E-4B6C-A079-6023AFC65F88}"/>
              </a:ext>
            </a:extLst>
          </p:cNvPr>
          <p:cNvPicPr>
            <a:picLocks noChangeAspect="1"/>
          </p:cNvPicPr>
          <p:nvPr/>
        </p:nvPicPr>
        <p:blipFill>
          <a:blip r:embed="rId3"/>
          <a:stretch>
            <a:fillRect/>
          </a:stretch>
        </p:blipFill>
        <p:spPr>
          <a:xfrm>
            <a:off x="338933" y="1650649"/>
            <a:ext cx="11507637" cy="720656"/>
          </a:xfrm>
          <a:prstGeom prst="rect">
            <a:avLst/>
          </a:prstGeom>
        </p:spPr>
      </p:pic>
    </p:spTree>
    <p:extLst>
      <p:ext uri="{BB962C8B-B14F-4D97-AF65-F5344CB8AC3E}">
        <p14:creationId xmlns:p14="http://schemas.microsoft.com/office/powerpoint/2010/main" val="4778494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6651253" cy="706446"/>
            <a:chOff x="599619" y="278221"/>
            <a:chExt cx="6651253" cy="706445"/>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Status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053388"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Status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338933" y="2658231"/>
            <a:ext cx="11507637" cy="3839641"/>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en-US" altLang="zh-CN" sz="2400" dirty="0" err="1">
                <a:solidFill>
                  <a:srgbClr val="0066FF"/>
                </a:solidFill>
                <a:latin typeface="微软雅黑" panose="020B0503020204020204" pitchFamily="34" charset="-122"/>
                <a:ea typeface="微软雅黑" panose="020B0503020204020204" pitchFamily="34" charset="-122"/>
                <a:cs typeface="+mn-ea"/>
                <a:sym typeface="+mn-lt"/>
              </a:rPr>
              <a:t>NMI</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表示是否是不可屏蔽中断，</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表示重启异常是由不可屏蔽中断引起的。</a:t>
            </a:r>
          </a:p>
          <a:p>
            <a:pPr marL="342900" indent="-342900" algn="just">
              <a:lnSpc>
                <a:spcPts val="3800"/>
              </a:lnSpc>
              <a:spcBef>
                <a:spcPts val="600"/>
              </a:spcBef>
              <a:buClr>
                <a:srgbClr val="FF0066"/>
              </a:buClr>
              <a:buFont typeface="Wingdings" panose="05000000000000000000" pitchFamily="2" charset="2"/>
              <a:buChar char="p"/>
            </a:pPr>
            <a:r>
              <a:rPr lang="en-US" altLang="zh-CN" sz="2400" b="1" dirty="0" err="1">
                <a:solidFill>
                  <a:srgbClr val="FF0066"/>
                </a:solidFill>
                <a:latin typeface="微软雅黑" panose="020B0503020204020204" pitchFamily="34" charset="-122"/>
                <a:ea typeface="微软雅黑" panose="020B0503020204020204" pitchFamily="34" charset="-122"/>
                <a:cs typeface="+mn-ea"/>
                <a:sym typeface="+mn-lt"/>
              </a:rPr>
              <a:t>IM7</a:t>
            </a: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 ~ </a:t>
            </a:r>
            <a:r>
              <a:rPr lang="en-US" altLang="zh-CN" sz="2400" b="1" dirty="0" err="1">
                <a:solidFill>
                  <a:srgbClr val="FF0066"/>
                </a:solidFill>
                <a:latin typeface="微软雅黑" panose="020B0503020204020204" pitchFamily="34" charset="-122"/>
                <a:ea typeface="微软雅黑" panose="020B0503020204020204" pitchFamily="34" charset="-122"/>
                <a:cs typeface="+mn-ea"/>
                <a:sym typeface="+mn-lt"/>
              </a:rPr>
              <a:t>IM0</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表示是否屏蔽相应中断，</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表示屏蔽，</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表示不屏蔽。（可读写）</a:t>
            </a:r>
          </a:p>
          <a:p>
            <a:pPr marL="342900" indent="-342900" algn="just">
              <a:lnSpc>
                <a:spcPts val="3800"/>
              </a:lnSpc>
              <a:spcBef>
                <a:spcPts val="600"/>
              </a:spcBef>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UM</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表示是否为用户模式，</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表示处理器处在内核模式，</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表示处在用户模式。</a:t>
            </a:r>
          </a:p>
          <a:p>
            <a:pPr marL="342900" indent="-342900" algn="just">
              <a:lnSpc>
                <a:spcPts val="3800"/>
              </a:lnSpc>
              <a:spcBef>
                <a:spcPts val="600"/>
              </a:spcBef>
              <a:buClr>
                <a:srgbClr val="FF0066"/>
              </a:buClr>
              <a:buFont typeface="Wingdings" panose="05000000000000000000" pitchFamily="2" charset="2"/>
              <a:buChar char="p"/>
            </a:pPr>
            <a:r>
              <a:rPr lang="en-US" altLang="zh-CN" sz="2400" dirty="0" err="1">
                <a:solidFill>
                  <a:srgbClr val="0066FF"/>
                </a:solidFill>
                <a:latin typeface="微软雅黑" panose="020B0503020204020204" pitchFamily="34" charset="-122"/>
                <a:ea typeface="微软雅黑" panose="020B0503020204020204" pitchFamily="34" charset="-122"/>
                <a:cs typeface="+mn-ea"/>
                <a:sym typeface="+mn-lt"/>
              </a:rPr>
              <a:t>ERL</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表示是否处于错误级。</a:t>
            </a:r>
          </a:p>
          <a:p>
            <a:pPr marL="342900" indent="-342900" algn="just">
              <a:lnSpc>
                <a:spcPts val="3800"/>
              </a:lnSpc>
              <a:spcBef>
                <a:spcPts val="600"/>
              </a:spcBef>
              <a:buClr>
                <a:srgbClr val="FF0066"/>
              </a:buClr>
              <a:buFont typeface="Wingdings" panose="05000000000000000000" pitchFamily="2" charset="2"/>
              <a:buChar char="p"/>
            </a:pPr>
            <a:r>
              <a:rPr lang="en-US" altLang="zh-CN" sz="2400" b="1" dirty="0" err="1">
                <a:solidFill>
                  <a:srgbClr val="FF0066"/>
                </a:solidFill>
                <a:latin typeface="微软雅黑" panose="020B0503020204020204" pitchFamily="34" charset="-122"/>
                <a:ea typeface="微软雅黑" panose="020B0503020204020204" pitchFamily="34" charset="-122"/>
                <a:cs typeface="+mn-ea"/>
                <a:sym typeface="+mn-lt"/>
              </a:rPr>
              <a:t>EXL</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表示是否处于异常级，异常发生时，设置该标志位为</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，处理器进入内核模式，并且禁止中断。（可读写）</a:t>
            </a:r>
          </a:p>
          <a:p>
            <a:pPr marL="342900" indent="-342900" algn="just">
              <a:lnSpc>
                <a:spcPts val="3800"/>
              </a:lnSpc>
              <a:spcBef>
                <a:spcPts val="600"/>
              </a:spcBef>
              <a:buClr>
                <a:srgbClr val="FF0066"/>
              </a:buClr>
              <a:buFont typeface="Wingdings" panose="05000000000000000000" pitchFamily="2" charset="2"/>
              <a:buChar char="p"/>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IE</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全局中断使能标志位。</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表示中断使能，</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表示中断禁止。（可读写）</a:t>
            </a:r>
          </a:p>
        </p:txBody>
      </p:sp>
      <p:pic>
        <p:nvPicPr>
          <p:cNvPr id="2" name="图片 1">
            <a:extLst>
              <a:ext uri="{FF2B5EF4-FFF2-40B4-BE49-F238E27FC236}">
                <a16:creationId xmlns:a16="http://schemas.microsoft.com/office/drawing/2014/main" id="{CC30D103-923E-4B6C-A079-6023AFC65F88}"/>
              </a:ext>
            </a:extLst>
          </p:cNvPr>
          <p:cNvPicPr>
            <a:picLocks noChangeAspect="1"/>
          </p:cNvPicPr>
          <p:nvPr/>
        </p:nvPicPr>
        <p:blipFill>
          <a:blip r:embed="rId3"/>
          <a:stretch>
            <a:fillRect/>
          </a:stretch>
        </p:blipFill>
        <p:spPr>
          <a:xfrm>
            <a:off x="338933" y="1650649"/>
            <a:ext cx="11507637" cy="720656"/>
          </a:xfrm>
          <a:prstGeom prst="rect">
            <a:avLst/>
          </a:prstGeom>
        </p:spPr>
      </p:pic>
    </p:spTree>
    <p:extLst>
      <p:ext uri="{BB962C8B-B14F-4D97-AF65-F5344CB8AC3E}">
        <p14:creationId xmlns:p14="http://schemas.microsoft.com/office/powerpoint/2010/main" val="31813602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5962923" cy="706446"/>
            <a:chOff x="599619" y="278221"/>
            <a:chExt cx="5962923" cy="706445"/>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419801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Status Register in MiniMIPS32</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365058"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Status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a:extLst>
              <a:ext uri="{FF2B5EF4-FFF2-40B4-BE49-F238E27FC236}">
                <a16:creationId xmlns:a16="http://schemas.microsoft.com/office/drawing/2014/main" id="{9566F27A-14D9-48B2-BC17-9BF43D11D2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4619" y="1264587"/>
            <a:ext cx="11195683" cy="4673076"/>
          </a:xfrm>
          <a:prstGeom prst="rect">
            <a:avLst/>
          </a:prstGeom>
        </p:spPr>
      </p:pic>
      <p:cxnSp>
        <p:nvCxnSpPr>
          <p:cNvPr id="4" name="直接箭头连接符 3">
            <a:extLst>
              <a:ext uri="{FF2B5EF4-FFF2-40B4-BE49-F238E27FC236}">
                <a16:creationId xmlns:a16="http://schemas.microsoft.com/office/drawing/2014/main" id="{AB8C4FA6-EB5D-49B7-9EE0-07D8F85169C9}"/>
              </a:ext>
            </a:extLst>
          </p:cNvPr>
          <p:cNvCxnSpPr/>
          <p:nvPr/>
        </p:nvCxnSpPr>
        <p:spPr>
          <a:xfrm flipV="1">
            <a:off x="10165278" y="890649"/>
            <a:ext cx="344384" cy="52251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0CA498E-2D0D-4AFD-B2F1-A0E445CB5765}"/>
              </a:ext>
            </a:extLst>
          </p:cNvPr>
          <p:cNvSpPr txBox="1"/>
          <p:nvPr/>
        </p:nvSpPr>
        <p:spPr>
          <a:xfrm>
            <a:off x="9594233" y="432113"/>
            <a:ext cx="1796268" cy="400110"/>
          </a:xfrm>
          <a:prstGeom prst="rect">
            <a:avLst/>
          </a:prstGeom>
          <a:noFill/>
        </p:spPr>
        <p:txBody>
          <a:bodyPr wrap="square" rtlCol="0">
            <a:spAutoFit/>
          </a:bodyPr>
          <a:lstStyle/>
          <a:p>
            <a:r>
              <a:rPr lang="zh-CN" altLang="en-US" sz="2000" b="1" dirty="0">
                <a:solidFill>
                  <a:srgbClr val="FF0066"/>
                </a:solidFill>
              </a:rPr>
              <a:t>软件可读</a:t>
            </a:r>
            <a:r>
              <a:rPr lang="en-US" altLang="zh-CN" sz="2000" b="1" dirty="0">
                <a:solidFill>
                  <a:srgbClr val="FF0066"/>
                </a:solidFill>
              </a:rPr>
              <a:t>/</a:t>
            </a:r>
            <a:r>
              <a:rPr lang="zh-CN" altLang="en-US" sz="2000" b="1" dirty="0">
                <a:solidFill>
                  <a:srgbClr val="FF0066"/>
                </a:solidFill>
              </a:rPr>
              <a:t>写</a:t>
            </a:r>
          </a:p>
        </p:txBody>
      </p:sp>
      <p:cxnSp>
        <p:nvCxnSpPr>
          <p:cNvPr id="9" name="直接箭头连接符 8">
            <a:extLst>
              <a:ext uri="{FF2B5EF4-FFF2-40B4-BE49-F238E27FC236}">
                <a16:creationId xmlns:a16="http://schemas.microsoft.com/office/drawing/2014/main" id="{FE835F30-C297-45F8-8F0C-9822CABB3DED}"/>
              </a:ext>
            </a:extLst>
          </p:cNvPr>
          <p:cNvCxnSpPr/>
          <p:nvPr/>
        </p:nvCxnSpPr>
        <p:spPr>
          <a:xfrm flipV="1">
            <a:off x="6562544" y="3964379"/>
            <a:ext cx="344384" cy="52251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AC6C4B6-D391-4B41-8F00-E7B90E70B2FA}"/>
              </a:ext>
            </a:extLst>
          </p:cNvPr>
          <p:cNvSpPr txBox="1"/>
          <p:nvPr/>
        </p:nvSpPr>
        <p:spPr>
          <a:xfrm>
            <a:off x="6906928" y="3429000"/>
            <a:ext cx="1796268" cy="1015663"/>
          </a:xfrm>
          <a:prstGeom prst="rect">
            <a:avLst/>
          </a:prstGeom>
          <a:noFill/>
        </p:spPr>
        <p:txBody>
          <a:bodyPr wrap="square" rtlCol="0">
            <a:spAutoFit/>
          </a:bodyPr>
          <a:lstStyle/>
          <a:p>
            <a:r>
              <a:rPr lang="zh-CN" altLang="en-US" sz="2000" b="1" dirty="0">
                <a:solidFill>
                  <a:srgbClr val="FF0066"/>
                </a:solidFill>
              </a:rPr>
              <a:t>指硬件不自动更新，但可以通过程序更新</a:t>
            </a:r>
          </a:p>
        </p:txBody>
      </p:sp>
    </p:spTree>
    <p:extLst>
      <p:ext uri="{BB962C8B-B14F-4D97-AF65-F5344CB8AC3E}">
        <p14:creationId xmlns:p14="http://schemas.microsoft.com/office/powerpoint/2010/main" val="35169398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6590211" cy="706446"/>
            <a:chOff x="599619" y="278221"/>
            <a:chExt cx="6590211" cy="706445"/>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Cause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99234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13</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338933" y="2480101"/>
            <a:ext cx="11507637" cy="3737049"/>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BD</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当发生异常的指令为延迟槽指令时，该字段被设置为</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CE</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当协处理器不可使用异常发生时，</a:t>
            </a:r>
            <a:r>
              <a:rPr lang="en-US" altLang="zh-CN" sz="2400" dirty="0">
                <a:latin typeface="微软雅黑" panose="020B0503020204020204" pitchFamily="34" charset="-122"/>
                <a:ea typeface="微软雅黑" panose="020B0503020204020204" pitchFamily="34" charset="-122"/>
                <a:cs typeface="+mn-ea"/>
                <a:sym typeface="+mn-lt"/>
              </a:rPr>
              <a:t>CE</a:t>
            </a:r>
            <a:r>
              <a:rPr lang="zh-CN" altLang="en-US" sz="2400" dirty="0">
                <a:latin typeface="微软雅黑" panose="020B0503020204020204" pitchFamily="34" charset="-122"/>
                <a:ea typeface="微软雅黑" panose="020B0503020204020204" pitchFamily="34" charset="-122"/>
                <a:cs typeface="+mn-ea"/>
                <a:sym typeface="+mn-lt"/>
              </a:rPr>
              <a:t>表示发生协处理器错误的协处理器序号。</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DC</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当其设置为</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，使</a:t>
            </a:r>
            <a:r>
              <a:rPr lang="en-US" altLang="zh-CN" sz="2400" dirty="0">
                <a:latin typeface="微软雅黑" panose="020B0503020204020204" pitchFamily="34" charset="-122"/>
                <a:ea typeface="微软雅黑" panose="020B0503020204020204" pitchFamily="34" charset="-122"/>
                <a:cs typeface="+mn-ea"/>
                <a:sym typeface="+mn-lt"/>
              </a:rPr>
              <a:t>Count</a:t>
            </a:r>
            <a:r>
              <a:rPr lang="zh-CN" altLang="en-US" sz="2400" dirty="0">
                <a:latin typeface="微软雅黑" panose="020B0503020204020204" pitchFamily="34" charset="-122"/>
                <a:ea typeface="微软雅黑" panose="020B0503020204020204" pitchFamily="34" charset="-122"/>
                <a:cs typeface="+mn-ea"/>
                <a:sym typeface="+mn-lt"/>
              </a:rPr>
              <a:t>寄存器停止计数，目的是减少功耗。</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PCI</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当协处理器</a:t>
            </a:r>
            <a:r>
              <a:rPr lang="en-US" altLang="zh-CN" sz="2400" dirty="0">
                <a:latin typeface="微软雅黑" panose="020B0503020204020204" pitchFamily="34" charset="-122"/>
                <a:ea typeface="微软雅黑" panose="020B0503020204020204" pitchFamily="34" charset="-122"/>
                <a:cs typeface="+mn-ea"/>
                <a:sym typeface="+mn-lt"/>
              </a:rPr>
              <a:t>CP0</a:t>
            </a:r>
            <a:r>
              <a:rPr lang="zh-CN" altLang="en-US" sz="2400" dirty="0">
                <a:latin typeface="微软雅黑" panose="020B0503020204020204" pitchFamily="34" charset="-122"/>
                <a:ea typeface="微软雅黑" panose="020B0503020204020204" pitchFamily="34" charset="-122"/>
                <a:cs typeface="+mn-ea"/>
                <a:sym typeface="+mn-lt"/>
              </a:rPr>
              <a:t>的性能计数器溢出时，设置该字段为</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，已产生中断。</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IV</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该字段设置为</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表示使用一般中断向量，反之，表示使用特殊中断向量。</a:t>
            </a: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WP</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该字段与调试有关，为</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表示有一个观测点被触发，处理器处于异常模式。</a:t>
            </a:r>
          </a:p>
        </p:txBody>
      </p:sp>
      <p:pic>
        <p:nvPicPr>
          <p:cNvPr id="3" name="图片 2">
            <a:extLst>
              <a:ext uri="{FF2B5EF4-FFF2-40B4-BE49-F238E27FC236}">
                <a16:creationId xmlns:a16="http://schemas.microsoft.com/office/drawing/2014/main" id="{59784CC7-C04F-4192-88B9-14E082D4E12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2785" y="1425344"/>
            <a:ext cx="11772182" cy="695517"/>
          </a:xfrm>
          <a:prstGeom prst="rect">
            <a:avLst/>
          </a:prstGeom>
        </p:spPr>
      </p:pic>
    </p:spTree>
    <p:extLst>
      <p:ext uri="{BB962C8B-B14F-4D97-AF65-F5344CB8AC3E}">
        <p14:creationId xmlns:p14="http://schemas.microsoft.com/office/powerpoint/2010/main" val="3291094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41" name="组合 40"/>
          <p:cNvGrpSpPr/>
          <p:nvPr/>
        </p:nvGrpSpPr>
        <p:grpSpPr>
          <a:xfrm>
            <a:off x="908365" y="278225"/>
            <a:ext cx="3122845" cy="830997"/>
            <a:chOff x="908363" y="278221"/>
            <a:chExt cx="3122845" cy="830995"/>
          </a:xfrm>
        </p:grpSpPr>
        <p:sp>
          <p:nvSpPr>
            <p:cNvPr id="42" name="矩形 41"/>
            <p:cNvSpPr/>
            <p:nvPr/>
          </p:nvSpPr>
          <p:spPr>
            <a:xfrm>
              <a:off x="908363" y="801440"/>
              <a:ext cx="2833725" cy="307776"/>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3: Processor</a:t>
              </a:r>
            </a:p>
          </p:txBody>
        </p:sp>
        <p:sp>
          <p:nvSpPr>
            <p:cNvPr id="43" name="矩形 42"/>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第三章：处理器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519687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流水线基本概念</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en-US" altLang="zh-CN" sz="3200" dirty="0">
                <a:solidFill>
                  <a:schemeClr val="bg1">
                    <a:lumMod val="75000"/>
                  </a:schemeClr>
                </a:solidFill>
              </a:rPr>
              <a:t>MiniMIPS32</a:t>
            </a:r>
            <a:r>
              <a:rPr lang="zh-CN" altLang="en-US" sz="3200" dirty="0">
                <a:solidFill>
                  <a:schemeClr val="bg1">
                    <a:lumMod val="75000"/>
                  </a:schemeClr>
                </a:solidFill>
              </a:rPr>
              <a:t>处理器的整体结构和设计方法</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经典五级流水线的设计与实现</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指令相关（冒险）及解决办法</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t>异常处理</a:t>
            </a:r>
            <a:endParaRPr lang="en-US" altLang="zh-CN" sz="3200" dirty="0"/>
          </a:p>
        </p:txBody>
      </p:sp>
    </p:spTree>
    <p:extLst>
      <p:ext uri="{BB962C8B-B14F-4D97-AF65-F5344CB8AC3E}">
        <p14:creationId xmlns:p14="http://schemas.microsoft.com/office/powerpoint/2010/main" val="173650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6590211" cy="706446"/>
            <a:chOff x="599619" y="278221"/>
            <a:chExt cx="6590211" cy="706445"/>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Cause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99234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13</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338933" y="2480101"/>
            <a:ext cx="11507637" cy="4013406"/>
          </a:xfrm>
          <a:prstGeom prst="rect">
            <a:avLst/>
          </a:prstGeom>
          <a:ln>
            <a:solidFill>
              <a:schemeClr val="accent1"/>
            </a:solidFill>
          </a:ln>
        </p:spPr>
        <p:txBody>
          <a:bodyPr wrap="square" lIns="72000" rIns="72000">
            <a:spAutoFit/>
          </a:bodyPr>
          <a:lstStyle/>
          <a:p>
            <a:pPr marL="342900" indent="-342900" algn="just">
              <a:lnSpc>
                <a:spcPts val="2800"/>
              </a:lnSpc>
              <a:spcBef>
                <a:spcPts val="600"/>
              </a:spcBef>
              <a:spcAft>
                <a:spcPts val="600"/>
              </a:spcAft>
              <a:buClr>
                <a:srgbClr val="FF0066"/>
              </a:buClr>
              <a:buFont typeface="Wingdings" panose="05000000000000000000" pitchFamily="2" charset="2"/>
              <a:buChar char="p"/>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IP[7 : 0]</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对应位用来指明中断是否发生，</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表示发生，</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表示没有发生。</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IP[7 : 2]</a:t>
            </a:r>
            <a:r>
              <a:rPr lang="zh-CN" altLang="en-US" sz="2000" dirty="0">
                <a:latin typeface="微软雅黑" panose="020B0503020204020204" pitchFamily="34" charset="-122"/>
                <a:ea typeface="微软雅黑" panose="020B0503020204020204" pitchFamily="34" charset="-122"/>
                <a:cs typeface="+mn-ea"/>
                <a:sym typeface="+mn-lt"/>
              </a:rPr>
              <a:t>对应</a:t>
            </a:r>
            <a:r>
              <a:rPr lang="en-US" altLang="zh-CN" sz="2000" dirty="0">
                <a:latin typeface="微软雅黑" panose="020B0503020204020204" pitchFamily="34" charset="-122"/>
                <a:ea typeface="微软雅黑" panose="020B0503020204020204" pitchFamily="34" charset="-122"/>
                <a:cs typeface="+mn-ea"/>
                <a:sym typeface="+mn-lt"/>
              </a:rPr>
              <a:t>6</a:t>
            </a:r>
            <a:r>
              <a:rPr lang="zh-CN" altLang="en-US" sz="2000" dirty="0">
                <a:latin typeface="微软雅黑" panose="020B0503020204020204" pitchFamily="34" charset="-122"/>
                <a:ea typeface="微软雅黑" panose="020B0503020204020204" pitchFamily="34" charset="-122"/>
                <a:cs typeface="+mn-ea"/>
                <a:sym typeface="+mn-lt"/>
              </a:rPr>
              <a:t>个外部中断，</a:t>
            </a:r>
            <a:r>
              <a:rPr lang="en-US" altLang="zh-CN" sz="2000" dirty="0">
                <a:latin typeface="微软雅黑" panose="020B0503020204020204" pitchFamily="34" charset="-122"/>
                <a:ea typeface="微软雅黑" panose="020B0503020204020204" pitchFamily="34" charset="-122"/>
                <a:cs typeface="+mn-ea"/>
                <a:sym typeface="+mn-lt"/>
              </a:rPr>
              <a:t>IP[1 : 0]</a:t>
            </a:r>
            <a:r>
              <a:rPr lang="zh-CN" altLang="en-US" sz="2000" dirty="0">
                <a:latin typeface="微软雅黑" panose="020B0503020204020204" pitchFamily="34" charset="-122"/>
                <a:ea typeface="微软雅黑" panose="020B0503020204020204" pitchFamily="34" charset="-122"/>
                <a:cs typeface="+mn-ea"/>
                <a:sym typeface="+mn-lt"/>
              </a:rPr>
              <a:t>对应</a:t>
            </a:r>
            <a:r>
              <a:rPr lang="en-US" altLang="zh-CN" sz="2000" dirty="0">
                <a:latin typeface="微软雅黑" panose="020B0503020204020204" pitchFamily="34" charset="-122"/>
                <a:ea typeface="微软雅黑" panose="020B0503020204020204" pitchFamily="34" charset="-122"/>
                <a:cs typeface="+mn-ea"/>
                <a:sym typeface="+mn-lt"/>
              </a:rPr>
              <a:t>2</a:t>
            </a:r>
            <a:r>
              <a:rPr lang="zh-CN" altLang="en-US" sz="2000" dirty="0">
                <a:latin typeface="微软雅黑" panose="020B0503020204020204" pitchFamily="34" charset="-122"/>
                <a:ea typeface="微软雅黑" panose="020B0503020204020204" pitchFamily="34" charset="-122"/>
                <a:cs typeface="+mn-ea"/>
                <a:sym typeface="+mn-lt"/>
              </a:rPr>
              <a:t>个软件中断</a:t>
            </a:r>
            <a:endParaRPr lang="en-US" altLang="zh-CN" sz="20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IP[7 : 2]</a:t>
            </a:r>
            <a:r>
              <a:rPr lang="zh-CN" altLang="en-US" sz="2000" dirty="0">
                <a:latin typeface="微软雅黑" panose="020B0503020204020204" pitchFamily="34" charset="-122"/>
                <a:ea typeface="微软雅黑" panose="020B0503020204020204" pitchFamily="34" charset="-122"/>
                <a:cs typeface="+mn-ea"/>
                <a:sym typeface="+mn-lt"/>
              </a:rPr>
              <a:t> 直接连接外部设备的中断信号，且均为</a:t>
            </a: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电平中断信号</a:t>
            </a:r>
          </a:p>
          <a:p>
            <a:pPr marL="342900" indent="-342900" algn="just">
              <a:lnSpc>
                <a:spcPts val="2800"/>
              </a:lnSpc>
              <a:spcBef>
                <a:spcPts val="600"/>
              </a:spcBef>
              <a:spcAft>
                <a:spcPts val="600"/>
              </a:spcAft>
              <a:buClr>
                <a:srgbClr val="FF0066"/>
              </a:buClr>
              <a:buFont typeface="Wingdings" panose="05000000000000000000" pitchFamily="2" charset="2"/>
              <a:buChar char="p"/>
            </a:pPr>
            <a:r>
              <a:rPr lang="en-US" altLang="zh-CN" sz="2400" b="1" dirty="0">
                <a:solidFill>
                  <a:srgbClr val="FF0066"/>
                </a:solidFill>
                <a:latin typeface="微软雅黑" panose="020B0503020204020204" pitchFamily="34" charset="-122"/>
                <a:ea typeface="微软雅黑" panose="020B0503020204020204" pitchFamily="34" charset="-122"/>
                <a:cs typeface="+mn-ea"/>
                <a:sym typeface="+mn-lt"/>
              </a:rPr>
              <a:t>ExcCode</a:t>
            </a:r>
            <a:r>
              <a:rPr lang="zh-CN" altLang="en-US" sz="2400" b="1" dirty="0">
                <a:solidFill>
                  <a:srgbClr val="FF0066"/>
                </a:solidFill>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用于记录发生了哪种异常。</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ts val="2800"/>
              </a:lnSpc>
              <a:spcBef>
                <a:spcPts val="600"/>
              </a:spcBef>
              <a:spcAft>
                <a:spcPts val="600"/>
              </a:spcAft>
              <a:buClr>
                <a:srgbClr val="FF0066"/>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ea"/>
                <a:sym typeface="+mn-lt"/>
              </a:rPr>
              <a:t>中断能否被处理器响应由</a:t>
            </a: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Status</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寄存器</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dirty="0">
                <a:solidFill>
                  <a:srgbClr val="0066FF"/>
                </a:solidFill>
                <a:latin typeface="微软雅黑" panose="020B0503020204020204" pitchFamily="34" charset="-122"/>
                <a:ea typeface="微软雅黑" panose="020B0503020204020204" pitchFamily="34" charset="-122"/>
                <a:cs typeface="+mn-ea"/>
                <a:sym typeface="+mn-lt"/>
              </a:rPr>
              <a:t>Cause</a:t>
            </a: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寄存器</a:t>
            </a:r>
            <a:r>
              <a:rPr lang="zh-CN" altLang="en-US" sz="2400" dirty="0">
                <a:latin typeface="微软雅黑" panose="020B0503020204020204" pitchFamily="34" charset="-122"/>
                <a:ea typeface="微软雅黑" panose="020B0503020204020204" pitchFamily="34" charset="-122"/>
                <a:cs typeface="+mn-ea"/>
                <a:sym typeface="+mn-lt"/>
              </a:rPr>
              <a:t>共同决定的，需同时满足：</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Status</a:t>
            </a:r>
            <a:r>
              <a:rPr lang="zh-CN" altLang="en-US" sz="2000" dirty="0">
                <a:latin typeface="微软雅黑" panose="020B0503020204020204" pitchFamily="34" charset="-122"/>
                <a:ea typeface="微软雅黑" panose="020B0503020204020204" pitchFamily="34" charset="-122"/>
                <a:cs typeface="+mn-ea"/>
                <a:sym typeface="+mn-lt"/>
              </a:rPr>
              <a:t>寄存器</a:t>
            </a:r>
            <a:r>
              <a:rPr lang="en-US" altLang="zh-CN" sz="2000" b="1" dirty="0">
                <a:solidFill>
                  <a:srgbClr val="0066FF"/>
                </a:solidFill>
                <a:latin typeface="微软雅黑" panose="020B0503020204020204" pitchFamily="34" charset="-122"/>
                <a:ea typeface="微软雅黑" panose="020B0503020204020204" pitchFamily="34" charset="-122"/>
                <a:cs typeface="+mn-ea"/>
                <a:sym typeface="+mn-lt"/>
              </a:rPr>
              <a:t>IM</a:t>
            </a: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000" dirty="0">
                <a:latin typeface="微软雅黑" panose="020B0503020204020204" pitchFamily="34" charset="-122"/>
                <a:ea typeface="微软雅黑" panose="020B0503020204020204" pitchFamily="34" charset="-122"/>
                <a:cs typeface="+mn-ea"/>
                <a:sym typeface="+mn-lt"/>
              </a:rPr>
              <a:t>和</a:t>
            </a:r>
            <a:r>
              <a:rPr lang="en-US" altLang="zh-CN" sz="2000" dirty="0">
                <a:latin typeface="微软雅黑" panose="020B0503020204020204" pitchFamily="34" charset="-122"/>
                <a:ea typeface="微软雅黑" panose="020B0503020204020204" pitchFamily="34" charset="-122"/>
                <a:cs typeface="+mn-ea"/>
                <a:sym typeface="+mn-lt"/>
              </a:rPr>
              <a:t>Cause</a:t>
            </a:r>
            <a:r>
              <a:rPr lang="zh-CN" altLang="en-US" sz="2000" dirty="0">
                <a:latin typeface="微软雅黑" panose="020B0503020204020204" pitchFamily="34" charset="-122"/>
                <a:ea typeface="微软雅黑" panose="020B0503020204020204" pitchFamily="34" charset="-122"/>
                <a:cs typeface="+mn-ea"/>
                <a:sym typeface="+mn-lt"/>
              </a:rPr>
              <a:t>寄存器</a:t>
            </a:r>
            <a:r>
              <a:rPr lang="en-US" altLang="zh-CN" sz="2000" b="1" dirty="0">
                <a:solidFill>
                  <a:srgbClr val="0066FF"/>
                </a:solidFill>
                <a:latin typeface="微软雅黑" panose="020B0503020204020204" pitchFamily="34" charset="-122"/>
                <a:ea typeface="微软雅黑" panose="020B0503020204020204" pitchFamily="34" charset="-122"/>
                <a:cs typeface="+mn-ea"/>
                <a:sym typeface="+mn-lt"/>
              </a:rPr>
              <a:t>IP</a:t>
            </a: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000" dirty="0">
                <a:latin typeface="微软雅黑" panose="020B0503020204020204" pitchFamily="34" charset="-122"/>
                <a:ea typeface="微软雅黑" panose="020B0503020204020204" pitchFamily="34" charset="-122"/>
                <a:cs typeface="+mn-ea"/>
                <a:sym typeface="+mn-lt"/>
              </a:rPr>
              <a:t>中的对应位均为</a:t>
            </a:r>
            <a:r>
              <a:rPr lang="en-US" altLang="zh-CN" sz="2000" dirty="0">
                <a:latin typeface="微软雅黑" panose="020B0503020204020204" pitchFamily="34" charset="-122"/>
                <a:ea typeface="微软雅黑" panose="020B0503020204020204" pitchFamily="34" charset="-122"/>
                <a:cs typeface="+mn-ea"/>
                <a:sym typeface="+mn-lt"/>
              </a:rPr>
              <a:t>1</a:t>
            </a:r>
            <a:r>
              <a:rPr lang="zh-CN" altLang="en-US" sz="2000" dirty="0">
                <a:latin typeface="微软雅黑" panose="020B0503020204020204" pitchFamily="34" charset="-122"/>
                <a:ea typeface="微软雅黑" panose="020B0503020204020204" pitchFamily="34" charset="-122"/>
                <a:cs typeface="+mn-ea"/>
                <a:sym typeface="+mn-lt"/>
              </a:rPr>
              <a:t>，即中断请求到来且未被屏蔽</a:t>
            </a:r>
            <a:endParaRPr lang="en-US" altLang="zh-CN" sz="20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Status</a:t>
            </a:r>
            <a:r>
              <a:rPr lang="zh-CN" altLang="en-US" sz="2000" dirty="0">
                <a:latin typeface="微软雅黑" panose="020B0503020204020204" pitchFamily="34" charset="-122"/>
                <a:ea typeface="微软雅黑" panose="020B0503020204020204" pitchFamily="34" charset="-122"/>
                <a:cs typeface="+mn-ea"/>
                <a:sym typeface="+mn-lt"/>
              </a:rPr>
              <a:t>寄存器的</a:t>
            </a:r>
            <a:r>
              <a:rPr lang="en-US" altLang="zh-CN" sz="2000" b="1" dirty="0">
                <a:solidFill>
                  <a:srgbClr val="0066FF"/>
                </a:solidFill>
                <a:latin typeface="微软雅黑" panose="020B0503020204020204" pitchFamily="34" charset="-122"/>
                <a:ea typeface="微软雅黑" panose="020B0503020204020204" pitchFamily="34" charset="-122"/>
                <a:cs typeface="+mn-ea"/>
                <a:sym typeface="+mn-lt"/>
              </a:rPr>
              <a:t>IE</a:t>
            </a: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000" dirty="0">
                <a:latin typeface="微软雅黑" panose="020B0503020204020204" pitchFamily="34" charset="-122"/>
                <a:ea typeface="微软雅黑" panose="020B0503020204020204" pitchFamily="34" charset="-122"/>
                <a:cs typeface="+mn-ea"/>
                <a:sym typeface="+mn-lt"/>
              </a:rPr>
              <a:t>也为</a:t>
            </a:r>
            <a:r>
              <a:rPr lang="en-US" altLang="zh-CN" sz="2000" dirty="0">
                <a:latin typeface="微软雅黑" panose="020B0503020204020204" pitchFamily="34" charset="-122"/>
                <a:ea typeface="微软雅黑" panose="020B0503020204020204" pitchFamily="34" charset="-122"/>
                <a:cs typeface="+mn-ea"/>
                <a:sym typeface="+mn-lt"/>
              </a:rPr>
              <a:t>1</a:t>
            </a:r>
            <a:r>
              <a:rPr lang="zh-CN" altLang="en-US" sz="2000" dirty="0">
                <a:latin typeface="微软雅黑" panose="020B0503020204020204" pitchFamily="34" charset="-122"/>
                <a:ea typeface="微软雅黑" panose="020B0503020204020204" pitchFamily="34" charset="-122"/>
                <a:cs typeface="+mn-ea"/>
                <a:sym typeface="+mn-lt"/>
              </a:rPr>
              <a:t>，即全局中断使能开启</a:t>
            </a:r>
            <a:endParaRPr lang="en-US" altLang="zh-CN" sz="20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mn-ea"/>
                <a:sym typeface="+mn-lt"/>
              </a:rPr>
              <a:t>Status</a:t>
            </a:r>
            <a:r>
              <a:rPr lang="zh-CN" altLang="en-US" sz="2000" dirty="0">
                <a:latin typeface="微软雅黑" panose="020B0503020204020204" pitchFamily="34" charset="-122"/>
                <a:ea typeface="微软雅黑" panose="020B0503020204020204" pitchFamily="34" charset="-122"/>
                <a:cs typeface="+mn-ea"/>
                <a:sym typeface="+mn-lt"/>
              </a:rPr>
              <a:t>寄存器的</a:t>
            </a:r>
            <a:r>
              <a:rPr lang="en-US" altLang="zh-CN" sz="2000" b="1" dirty="0" err="1">
                <a:solidFill>
                  <a:srgbClr val="0066FF"/>
                </a:solidFill>
                <a:latin typeface="微软雅黑" panose="020B0503020204020204" pitchFamily="34" charset="-122"/>
                <a:ea typeface="微软雅黑" panose="020B0503020204020204" pitchFamily="34" charset="-122"/>
                <a:cs typeface="+mn-ea"/>
                <a:sym typeface="+mn-lt"/>
              </a:rPr>
              <a:t>EXL</a:t>
            </a:r>
            <a:r>
              <a:rPr lang="zh-CN" altLang="en-US" sz="2000" b="1"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000" dirty="0">
                <a:latin typeface="微软雅黑" panose="020B0503020204020204" pitchFamily="34" charset="-122"/>
                <a:ea typeface="微软雅黑" panose="020B0503020204020204" pitchFamily="34" charset="-122"/>
                <a:cs typeface="+mn-ea"/>
                <a:sym typeface="+mn-lt"/>
              </a:rPr>
              <a:t>为</a:t>
            </a:r>
            <a:r>
              <a:rPr lang="en-US" altLang="zh-CN" sz="2000" dirty="0">
                <a:latin typeface="微软雅黑" panose="020B0503020204020204" pitchFamily="34" charset="-122"/>
                <a:ea typeface="微软雅黑" panose="020B0503020204020204" pitchFamily="34" charset="-122"/>
                <a:cs typeface="+mn-ea"/>
                <a:sym typeface="+mn-lt"/>
              </a:rPr>
              <a:t>0</a:t>
            </a:r>
            <a:r>
              <a:rPr lang="zh-CN" altLang="en-US" sz="2000" dirty="0">
                <a:latin typeface="微软雅黑" panose="020B0503020204020204" pitchFamily="34" charset="-122"/>
                <a:ea typeface="微软雅黑" panose="020B0503020204020204" pitchFamily="34" charset="-122"/>
                <a:cs typeface="+mn-ea"/>
                <a:sym typeface="+mn-lt"/>
              </a:rPr>
              <a:t>，即处理器未处于异常级</a:t>
            </a:r>
          </a:p>
        </p:txBody>
      </p:sp>
      <p:pic>
        <p:nvPicPr>
          <p:cNvPr id="3" name="图片 2">
            <a:extLst>
              <a:ext uri="{FF2B5EF4-FFF2-40B4-BE49-F238E27FC236}">
                <a16:creationId xmlns:a16="http://schemas.microsoft.com/office/drawing/2014/main" id="{59784CC7-C04F-4192-88B9-14E082D4E12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2785" y="1425344"/>
            <a:ext cx="11772182" cy="695517"/>
          </a:xfrm>
          <a:prstGeom prst="rect">
            <a:avLst/>
          </a:prstGeom>
        </p:spPr>
      </p:pic>
    </p:spTree>
    <p:extLst>
      <p:ext uri="{BB962C8B-B14F-4D97-AF65-F5344CB8AC3E}">
        <p14:creationId xmlns:p14="http://schemas.microsoft.com/office/powerpoint/2010/main" val="18256455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5901881" cy="706446"/>
            <a:chOff x="599619" y="278221"/>
            <a:chExt cx="5901881" cy="706445"/>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419801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Cause Register in MiniMIPS32</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30401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pSp>
        <p:nvGrpSpPr>
          <p:cNvPr id="7" name="组合 6">
            <a:extLst>
              <a:ext uri="{FF2B5EF4-FFF2-40B4-BE49-F238E27FC236}">
                <a16:creationId xmlns:a16="http://schemas.microsoft.com/office/drawing/2014/main" id="{EFFB93F0-A7D5-4164-8D97-F324971FA1CE}"/>
              </a:ext>
            </a:extLst>
          </p:cNvPr>
          <p:cNvGrpSpPr/>
          <p:nvPr/>
        </p:nvGrpSpPr>
        <p:grpSpPr>
          <a:xfrm>
            <a:off x="606508" y="1383339"/>
            <a:ext cx="10971934" cy="4613699"/>
            <a:chOff x="1247774" y="2017323"/>
            <a:chExt cx="9696452" cy="3764172"/>
          </a:xfrm>
        </p:grpSpPr>
        <p:grpSp>
          <p:nvGrpSpPr>
            <p:cNvPr id="8" name="组合 7">
              <a:extLst>
                <a:ext uri="{FF2B5EF4-FFF2-40B4-BE49-F238E27FC236}">
                  <a16:creationId xmlns:a16="http://schemas.microsoft.com/office/drawing/2014/main" id="{76A15816-00D8-4A15-BF0A-35301310FC3F}"/>
                </a:ext>
              </a:extLst>
            </p:cNvPr>
            <p:cNvGrpSpPr/>
            <p:nvPr/>
          </p:nvGrpSpPr>
          <p:grpSpPr>
            <a:xfrm>
              <a:off x="1247774" y="2017323"/>
              <a:ext cx="9696452" cy="3764172"/>
              <a:chOff x="1247774" y="2017323"/>
              <a:chExt cx="9696452" cy="3764172"/>
            </a:xfrm>
          </p:grpSpPr>
          <p:pic>
            <p:nvPicPr>
              <p:cNvPr id="10" name="图片 9">
                <a:extLst>
                  <a:ext uri="{FF2B5EF4-FFF2-40B4-BE49-F238E27FC236}">
                    <a16:creationId xmlns:a16="http://schemas.microsoft.com/office/drawing/2014/main" id="{26EF69DB-AE63-4DD0-92B7-EC4AE95A394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47776" y="2017323"/>
                <a:ext cx="9696450" cy="971550"/>
              </a:xfrm>
              <a:prstGeom prst="rect">
                <a:avLst/>
              </a:prstGeom>
            </p:spPr>
          </p:pic>
          <p:pic>
            <p:nvPicPr>
              <p:cNvPr id="11" name="图片 10">
                <a:extLst>
                  <a:ext uri="{FF2B5EF4-FFF2-40B4-BE49-F238E27FC236}">
                    <a16:creationId xmlns:a16="http://schemas.microsoft.com/office/drawing/2014/main" id="{B5C97886-F09D-409D-924D-4599FABC8A8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247774" y="2971620"/>
                <a:ext cx="9696450" cy="2809875"/>
              </a:xfrm>
              <a:prstGeom prst="rect">
                <a:avLst/>
              </a:prstGeom>
            </p:spPr>
          </p:pic>
        </p:grpSp>
        <p:sp>
          <p:nvSpPr>
            <p:cNvPr id="9" name="矩形 8">
              <a:extLst>
                <a:ext uri="{FF2B5EF4-FFF2-40B4-BE49-F238E27FC236}">
                  <a16:creationId xmlns:a16="http://schemas.microsoft.com/office/drawing/2014/main" id="{7E719B6B-A2A8-4604-A3E7-7C7D23FD1617}"/>
                </a:ext>
              </a:extLst>
            </p:cNvPr>
            <p:cNvSpPr/>
            <p:nvPr/>
          </p:nvSpPr>
          <p:spPr>
            <a:xfrm>
              <a:off x="4060166" y="5175849"/>
              <a:ext cx="1759789" cy="230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200663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99621" y="278225"/>
            <a:ext cx="6459470" cy="714073"/>
            <a:chOff x="599619" y="278221"/>
            <a:chExt cx="6459470" cy="714072"/>
          </a:xfrm>
        </p:grpSpPr>
        <p:sp>
          <p:nvSpPr>
            <p:cNvPr id="21" name="矩形 20">
              <a:extLst>
                <a:ext uri="{FF2B5EF4-FFF2-40B4-BE49-F238E27FC236}">
                  <a16:creationId xmlns:a16="http://schemas.microsoft.com/office/drawing/2014/main" id="{8297BC28-DD3C-44C3-A8BA-1F5DFEE9D689}"/>
                </a:ext>
              </a:extLst>
            </p:cNvPr>
            <p:cNvSpPr/>
            <p:nvPr/>
          </p:nvSpPr>
          <p:spPr>
            <a:xfrm>
              <a:off x="599619" y="676889"/>
              <a:ext cx="508866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ExcCode Decoding and Exception Types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861605"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ExcCode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编码及所对应的异常类型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5" name="表格 5">
            <a:extLst>
              <a:ext uri="{FF2B5EF4-FFF2-40B4-BE49-F238E27FC236}">
                <a16:creationId xmlns:a16="http://schemas.microsoft.com/office/drawing/2014/main" id="{AF134882-13F6-488D-9639-93B793F8626B}"/>
              </a:ext>
            </a:extLst>
          </p:cNvPr>
          <p:cNvGraphicFramePr>
            <a:graphicFrameLocks noGrp="1"/>
          </p:cNvGraphicFramePr>
          <p:nvPr>
            <p:extLst>
              <p:ext uri="{D42A27DB-BD31-4B8C-83A1-F6EECF244321}">
                <p14:modId xmlns:p14="http://schemas.microsoft.com/office/powerpoint/2010/main" val="51610431"/>
              </p:ext>
            </p:extLst>
          </p:nvPr>
        </p:nvGraphicFramePr>
        <p:xfrm>
          <a:off x="710602" y="1270662"/>
          <a:ext cx="10771191" cy="4322616"/>
        </p:xfrm>
        <a:graphic>
          <a:graphicData uri="http://schemas.openxmlformats.org/drawingml/2006/table">
            <a:tbl>
              <a:tblPr firstRow="1" bandRow="1">
                <a:tableStyleId>{6E25E649-3F16-4E02-A733-19D2CDBF48F0}</a:tableStyleId>
              </a:tblPr>
              <a:tblGrid>
                <a:gridCol w="1496561">
                  <a:extLst>
                    <a:ext uri="{9D8B030D-6E8A-4147-A177-3AD203B41FA5}">
                      <a16:colId xmlns:a16="http://schemas.microsoft.com/office/drawing/2014/main" val="4070097663"/>
                    </a:ext>
                  </a:extLst>
                </a:gridCol>
                <a:gridCol w="1805050">
                  <a:extLst>
                    <a:ext uri="{9D8B030D-6E8A-4147-A177-3AD203B41FA5}">
                      <a16:colId xmlns:a16="http://schemas.microsoft.com/office/drawing/2014/main" val="639648640"/>
                    </a:ext>
                  </a:extLst>
                </a:gridCol>
                <a:gridCol w="7469580">
                  <a:extLst>
                    <a:ext uri="{9D8B030D-6E8A-4147-A177-3AD203B41FA5}">
                      <a16:colId xmlns:a16="http://schemas.microsoft.com/office/drawing/2014/main" val="4115455122"/>
                    </a:ext>
                  </a:extLst>
                </a:gridCol>
              </a:tblGrid>
              <a:tr h="540327">
                <a:tc>
                  <a:txBody>
                    <a:bodyPr/>
                    <a:lstStyle/>
                    <a:p>
                      <a:pPr algn="ctr"/>
                      <a:r>
                        <a:rPr lang="en-US" altLang="zh-CN" sz="2400" dirty="0" err="1">
                          <a:latin typeface="微软雅黑" panose="020B0503020204020204" pitchFamily="34" charset="-122"/>
                          <a:ea typeface="微软雅黑" panose="020B0503020204020204" pitchFamily="34" charset="-122"/>
                        </a:rPr>
                        <a:t>ExcCode</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助记符</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描述</a:t>
                      </a:r>
                    </a:p>
                  </a:txBody>
                  <a:tcPr/>
                </a:tc>
                <a:extLst>
                  <a:ext uri="{0D108BD9-81ED-4DB2-BD59-A6C34878D82A}">
                    <a16:rowId xmlns:a16="http://schemas.microsoft.com/office/drawing/2014/main" val="436083995"/>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0x00</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a:latin typeface="微软雅黑" panose="020B0503020204020204" pitchFamily="34" charset="-122"/>
                          <a:ea typeface="微软雅黑" panose="020B0503020204020204" pitchFamily="34" charset="-122"/>
                        </a:rPr>
                        <a:t>Int</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中断</a:t>
                      </a:r>
                    </a:p>
                  </a:txBody>
                  <a:tcPr/>
                </a:tc>
                <a:extLst>
                  <a:ext uri="{0D108BD9-81ED-4DB2-BD59-A6C34878D82A}">
                    <a16:rowId xmlns:a16="http://schemas.microsoft.com/office/drawing/2014/main" val="942429979"/>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0x04</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err="1">
                          <a:latin typeface="微软雅黑" panose="020B0503020204020204" pitchFamily="34" charset="-122"/>
                          <a:ea typeface="微软雅黑" panose="020B0503020204020204" pitchFamily="34" charset="-122"/>
                        </a:rPr>
                        <a:t>AdEL</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地址错误异常（读数据或取指令）</a:t>
                      </a:r>
                    </a:p>
                  </a:txBody>
                  <a:tcPr/>
                </a:tc>
                <a:extLst>
                  <a:ext uri="{0D108BD9-81ED-4DB2-BD59-A6C34878D82A}">
                    <a16:rowId xmlns:a16="http://schemas.microsoft.com/office/drawing/2014/main" val="3886941307"/>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0x05</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err="1">
                          <a:latin typeface="微软雅黑" panose="020B0503020204020204" pitchFamily="34" charset="-122"/>
                          <a:ea typeface="微软雅黑" panose="020B0503020204020204" pitchFamily="34" charset="-122"/>
                        </a:rPr>
                        <a:t>AdES</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地址错误异常（写数据）</a:t>
                      </a:r>
                    </a:p>
                  </a:txBody>
                  <a:tcPr/>
                </a:tc>
                <a:extLst>
                  <a:ext uri="{0D108BD9-81ED-4DB2-BD59-A6C34878D82A}">
                    <a16:rowId xmlns:a16="http://schemas.microsoft.com/office/drawing/2014/main" val="3761908601"/>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0x08</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a:latin typeface="微软雅黑" panose="020B0503020204020204" pitchFamily="34" charset="-122"/>
                          <a:ea typeface="微软雅黑" panose="020B0503020204020204" pitchFamily="34" charset="-122"/>
                        </a:rPr>
                        <a:t>Sys</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系统调用异常</a:t>
                      </a:r>
                    </a:p>
                  </a:txBody>
                  <a:tcPr/>
                </a:tc>
                <a:extLst>
                  <a:ext uri="{0D108BD9-81ED-4DB2-BD59-A6C34878D82A}">
                    <a16:rowId xmlns:a16="http://schemas.microsoft.com/office/drawing/2014/main" val="2222773424"/>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0x09</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a:latin typeface="微软雅黑" panose="020B0503020204020204" pitchFamily="34" charset="-122"/>
                          <a:ea typeface="微软雅黑" panose="020B0503020204020204" pitchFamily="34" charset="-122"/>
                        </a:rPr>
                        <a:t>Bp</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断点异常</a:t>
                      </a:r>
                    </a:p>
                  </a:txBody>
                  <a:tcPr/>
                </a:tc>
                <a:extLst>
                  <a:ext uri="{0D108BD9-81ED-4DB2-BD59-A6C34878D82A}">
                    <a16:rowId xmlns:a16="http://schemas.microsoft.com/office/drawing/2014/main" val="2502586215"/>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0x0A</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a:latin typeface="微软雅黑" panose="020B0503020204020204" pitchFamily="34" charset="-122"/>
                          <a:ea typeface="微软雅黑" panose="020B0503020204020204" pitchFamily="34" charset="-122"/>
                        </a:rPr>
                        <a:t>RI</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保留指令异常</a:t>
                      </a:r>
                    </a:p>
                  </a:txBody>
                  <a:tcPr/>
                </a:tc>
                <a:extLst>
                  <a:ext uri="{0D108BD9-81ED-4DB2-BD59-A6C34878D82A}">
                    <a16:rowId xmlns:a16="http://schemas.microsoft.com/office/drawing/2014/main" val="313784826"/>
                  </a:ext>
                </a:extLst>
              </a:tr>
              <a:tr h="540327">
                <a:tc>
                  <a:txBody>
                    <a:bodyPr/>
                    <a:lstStyle/>
                    <a:p>
                      <a:pPr algn="ctr"/>
                      <a:r>
                        <a:rPr lang="en-US" altLang="zh-CN" sz="2400" dirty="0" err="1">
                          <a:latin typeface="微软雅黑" panose="020B0503020204020204" pitchFamily="34" charset="-122"/>
                          <a:ea typeface="微软雅黑" panose="020B0503020204020204" pitchFamily="34" charset="-122"/>
                        </a:rPr>
                        <a:t>0x0C</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err="1">
                          <a:latin typeface="微软雅黑" panose="020B0503020204020204" pitchFamily="34" charset="-122"/>
                          <a:ea typeface="微软雅黑" panose="020B0503020204020204" pitchFamily="34" charset="-122"/>
                        </a:rPr>
                        <a:t>Ov</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算术溢出异常</a:t>
                      </a:r>
                    </a:p>
                  </a:txBody>
                  <a:tcPr/>
                </a:tc>
                <a:extLst>
                  <a:ext uri="{0D108BD9-81ED-4DB2-BD59-A6C34878D82A}">
                    <a16:rowId xmlns:a16="http://schemas.microsoft.com/office/drawing/2014/main" val="3185761050"/>
                  </a:ext>
                </a:extLst>
              </a:tr>
            </a:tbl>
          </a:graphicData>
        </a:graphic>
      </p:graphicFrame>
    </p:spTree>
    <p:extLst>
      <p:ext uri="{BB962C8B-B14F-4D97-AF65-F5344CB8AC3E}">
        <p14:creationId xmlns:p14="http://schemas.microsoft.com/office/powerpoint/2010/main" val="21513032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6239255" cy="718321"/>
            <a:chOff x="563994" y="278221"/>
            <a:chExt cx="6239255"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266609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EPC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605765"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EPC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14</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707786" y="2480101"/>
            <a:ext cx="10787528" cy="2647007"/>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cs typeface="+mn-ea"/>
                <a:sym typeface="+mn-lt"/>
              </a:rPr>
              <a:t>32</a:t>
            </a:r>
            <a:r>
              <a:rPr lang="zh-CN" altLang="en-US" sz="2400" dirty="0">
                <a:latin typeface="微软雅黑" panose="020B0503020204020204" pitchFamily="34" charset="-122"/>
                <a:ea typeface="微软雅黑" panose="020B0503020204020204" pitchFamily="34" charset="-122"/>
                <a:cs typeface="+mn-ea"/>
                <a:sym typeface="+mn-lt"/>
              </a:rPr>
              <a:t>位可读写寄存器，用于存放</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异常返回地址</a:t>
            </a:r>
            <a:r>
              <a:rPr lang="zh-CN" altLang="en-US" sz="2400" dirty="0">
                <a:latin typeface="微软雅黑" panose="020B0503020204020204" pitchFamily="34" charset="-122"/>
                <a:ea typeface="微软雅黑" panose="020B0503020204020204" pitchFamily="34" charset="-122"/>
                <a:cs typeface="+mn-ea"/>
                <a:sym typeface="+mn-lt"/>
              </a:rPr>
              <a:t>（可读写）</a:t>
            </a:r>
          </a:p>
          <a:p>
            <a:pPr marL="800100" lvl="1" indent="-342900" algn="just">
              <a:lnSpc>
                <a:spcPts val="4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当</a:t>
            </a:r>
            <a:r>
              <a:rPr lang="en-US" altLang="zh-CN" sz="2400" dirty="0">
                <a:latin typeface="微软雅黑" panose="020B0503020204020204" pitchFamily="34" charset="-122"/>
                <a:ea typeface="微软雅黑" panose="020B0503020204020204" pitchFamily="34" charset="-122"/>
                <a:cs typeface="+mn-ea"/>
                <a:sym typeface="+mn-lt"/>
              </a:rPr>
              <a:t>Status</a:t>
            </a:r>
            <a:r>
              <a:rPr lang="zh-CN" altLang="en-US" sz="2400" dirty="0">
                <a:latin typeface="微软雅黑" panose="020B0503020204020204" pitchFamily="34" charset="-122"/>
                <a:ea typeface="微软雅黑" panose="020B0503020204020204" pitchFamily="34" charset="-122"/>
                <a:cs typeface="+mn-ea"/>
                <a:sym typeface="+mn-lt"/>
              </a:rPr>
              <a:t>寄存器的</a:t>
            </a:r>
            <a:r>
              <a:rPr lang="en-US" altLang="zh-CN" sz="2400" dirty="0" err="1">
                <a:latin typeface="微软雅黑" panose="020B0503020204020204" pitchFamily="34" charset="-122"/>
                <a:ea typeface="微软雅黑" panose="020B0503020204020204" pitchFamily="34" charset="-122"/>
                <a:cs typeface="+mn-ea"/>
                <a:sym typeface="+mn-lt"/>
              </a:rPr>
              <a:t>EXL</a:t>
            </a:r>
            <a:r>
              <a:rPr lang="zh-CN" altLang="en-US" sz="2400" dirty="0">
                <a:latin typeface="微软雅黑" panose="020B0503020204020204" pitchFamily="34" charset="-122"/>
                <a:ea typeface="微软雅黑" panose="020B0503020204020204" pitchFamily="34" charset="-122"/>
                <a:cs typeface="+mn-ea"/>
                <a:sym typeface="+mn-lt"/>
              </a:rPr>
              <a:t>位为</a:t>
            </a:r>
            <a:r>
              <a:rPr lang="en-US" altLang="zh-CN" sz="2400" dirty="0">
                <a:latin typeface="微软雅黑" panose="020B0503020204020204" pitchFamily="34" charset="-122"/>
                <a:ea typeface="微软雅黑" panose="020B0503020204020204" pitchFamily="34" charset="-122"/>
                <a:cs typeface="+mn-ea"/>
                <a:sym typeface="+mn-lt"/>
              </a:rPr>
              <a:t>1</a:t>
            </a:r>
            <a:r>
              <a:rPr lang="zh-CN" altLang="en-US" sz="2400" dirty="0">
                <a:latin typeface="微软雅黑" panose="020B0503020204020204" pitchFamily="34" charset="-122"/>
                <a:ea typeface="微软雅黑" panose="020B0503020204020204" pitchFamily="34" charset="-122"/>
                <a:cs typeface="+mn-ea"/>
                <a:sym typeface="+mn-lt"/>
              </a:rPr>
              <a:t>时（已处于异常级），再发生异常</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不更新</a:t>
            </a:r>
            <a:r>
              <a:rPr lang="en-US" altLang="zh-CN" sz="2400" b="1" dirty="0">
                <a:solidFill>
                  <a:srgbClr val="0066FF"/>
                </a:solidFill>
                <a:latin typeface="微软雅黑" panose="020B0503020204020204" pitchFamily="34" charset="-122"/>
                <a:ea typeface="微软雅黑" panose="020B0503020204020204" pitchFamily="34" charset="-122"/>
                <a:cs typeface="+mn-ea"/>
                <a:sym typeface="+mn-lt"/>
              </a:rPr>
              <a:t>EPC</a:t>
            </a:r>
          </a:p>
          <a:p>
            <a:pPr marL="800100" lvl="1" indent="-342900" algn="just">
              <a:lnSpc>
                <a:spcPts val="4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如果触发异常的指令不位于延迟槽，则</a:t>
            </a:r>
            <a:r>
              <a:rPr lang="en-US" altLang="zh-CN" sz="2400" dirty="0">
                <a:latin typeface="微软雅黑" panose="020B0503020204020204" pitchFamily="34" charset="-122"/>
                <a:ea typeface="微软雅黑" panose="020B0503020204020204" pitchFamily="34" charset="-122"/>
                <a:cs typeface="+mn-ea"/>
                <a:sym typeface="+mn-lt"/>
              </a:rPr>
              <a:t>EPC</a:t>
            </a:r>
            <a:r>
              <a:rPr lang="zh-CN" altLang="en-US" sz="2400" dirty="0">
                <a:latin typeface="微软雅黑" panose="020B0503020204020204" pitchFamily="34" charset="-122"/>
                <a:ea typeface="微软雅黑" panose="020B0503020204020204" pitchFamily="34" charset="-122"/>
                <a:cs typeface="+mn-ea"/>
                <a:sym typeface="+mn-lt"/>
              </a:rPr>
              <a:t>存放的是</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该指令的地址</a:t>
            </a:r>
            <a:endParaRPr lang="en-US" altLang="zh-CN" sz="2400" b="1" dirty="0">
              <a:solidFill>
                <a:srgbClr val="0066FF"/>
              </a:solidFill>
              <a:latin typeface="微软雅黑" panose="020B0503020204020204" pitchFamily="34" charset="-122"/>
              <a:ea typeface="微软雅黑" panose="020B0503020204020204" pitchFamily="34" charset="-122"/>
              <a:cs typeface="+mn-ea"/>
              <a:sym typeface="+mn-lt"/>
            </a:endParaRPr>
          </a:p>
          <a:p>
            <a:pPr marL="800100" lvl="1" indent="-342900" algn="just">
              <a:lnSpc>
                <a:spcPts val="4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如果触发异常的指令位于延迟槽，则</a:t>
            </a:r>
            <a:r>
              <a:rPr lang="en-US" altLang="zh-CN" sz="2400" dirty="0">
                <a:latin typeface="微软雅黑" panose="020B0503020204020204" pitchFamily="34" charset="-122"/>
                <a:ea typeface="微软雅黑" panose="020B0503020204020204" pitchFamily="34" charset="-122"/>
                <a:cs typeface="+mn-ea"/>
                <a:sym typeface="+mn-lt"/>
              </a:rPr>
              <a:t>EPC</a:t>
            </a:r>
            <a:r>
              <a:rPr lang="zh-CN" altLang="en-US" sz="2400" dirty="0">
                <a:latin typeface="微软雅黑" panose="020B0503020204020204" pitchFamily="34" charset="-122"/>
                <a:ea typeface="微软雅黑" panose="020B0503020204020204" pitchFamily="34" charset="-122"/>
                <a:cs typeface="+mn-ea"/>
                <a:sym typeface="+mn-lt"/>
              </a:rPr>
              <a:t>存放的是</a:t>
            </a:r>
            <a:r>
              <a:rPr lang="zh-CN" altLang="en-US" sz="2400" b="1" dirty="0">
                <a:solidFill>
                  <a:srgbClr val="0066FF"/>
                </a:solidFill>
                <a:latin typeface="微软雅黑" panose="020B0503020204020204" pitchFamily="34" charset="-122"/>
                <a:ea typeface="微软雅黑" panose="020B0503020204020204" pitchFamily="34" charset="-122"/>
                <a:cs typeface="+mn-ea"/>
                <a:sym typeface="+mn-lt"/>
              </a:rPr>
              <a:t>前一条转移指令的地址</a:t>
            </a:r>
          </a:p>
        </p:txBody>
      </p:sp>
      <p:pic>
        <p:nvPicPr>
          <p:cNvPr id="2" name="图片 1">
            <a:extLst>
              <a:ext uri="{FF2B5EF4-FFF2-40B4-BE49-F238E27FC236}">
                <a16:creationId xmlns:a16="http://schemas.microsoft.com/office/drawing/2014/main" id="{E17F0B47-4B67-4594-A432-6C88FE18A33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07785" y="1559926"/>
            <a:ext cx="10787528" cy="633319"/>
          </a:xfrm>
          <a:prstGeom prst="rect">
            <a:avLst/>
          </a:prstGeom>
        </p:spPr>
      </p:pic>
      <p:sp>
        <p:nvSpPr>
          <p:cNvPr id="8" name="文本框 7">
            <a:extLst>
              <a:ext uri="{FF2B5EF4-FFF2-40B4-BE49-F238E27FC236}">
                <a16:creationId xmlns:a16="http://schemas.microsoft.com/office/drawing/2014/main" id="{D679E6E4-3F86-4B6F-88F8-81F632DDCD16}"/>
              </a:ext>
            </a:extLst>
          </p:cNvPr>
          <p:cNvSpPr txBox="1"/>
          <p:nvPr/>
        </p:nvSpPr>
        <p:spPr>
          <a:xfrm>
            <a:off x="707784" y="6031477"/>
            <a:ext cx="5930522" cy="461665"/>
          </a:xfrm>
          <a:prstGeom prst="rect">
            <a:avLst/>
          </a:prstGeom>
          <a:noFill/>
        </p:spPr>
        <p:txBody>
          <a:bodyPr wrap="square" rtlCol="0">
            <a:spAutoFit/>
          </a:bodyPr>
          <a:lstStyle/>
          <a:p>
            <a:r>
              <a:rPr lang="zh-CN" altLang="en-US" sz="2400" b="1" dirty="0">
                <a:solidFill>
                  <a:srgbClr val="FF0066"/>
                </a:solidFill>
              </a:rPr>
              <a:t>问题</a:t>
            </a:r>
            <a:r>
              <a:rPr lang="en-US" altLang="zh-CN" sz="2400" b="1" dirty="0">
                <a:solidFill>
                  <a:srgbClr val="FF0066"/>
                </a:solidFill>
              </a:rPr>
              <a:t>2</a:t>
            </a:r>
            <a:r>
              <a:rPr lang="zh-CN" altLang="en-US" sz="2400" b="1" dirty="0">
                <a:solidFill>
                  <a:srgbClr val="FF0066"/>
                </a:solidFill>
              </a:rPr>
              <a:t>：为什么</a:t>
            </a:r>
            <a:r>
              <a:rPr lang="en-US" altLang="zh-CN" sz="2400" b="1" dirty="0">
                <a:solidFill>
                  <a:srgbClr val="FF0066"/>
                </a:solidFill>
              </a:rPr>
              <a:t>EPC</a:t>
            </a:r>
            <a:r>
              <a:rPr lang="zh-CN" altLang="en-US" sz="2400" b="1" dirty="0">
                <a:solidFill>
                  <a:srgbClr val="FF0066"/>
                </a:solidFill>
              </a:rPr>
              <a:t>允许通过软件进行更新？</a:t>
            </a:r>
          </a:p>
        </p:txBody>
      </p:sp>
      <p:sp>
        <p:nvSpPr>
          <p:cNvPr id="9" name="文本框 8">
            <a:extLst>
              <a:ext uri="{FF2B5EF4-FFF2-40B4-BE49-F238E27FC236}">
                <a16:creationId xmlns:a16="http://schemas.microsoft.com/office/drawing/2014/main" id="{10D3D52E-933D-4208-A40B-0ACA930D2BDC}"/>
              </a:ext>
            </a:extLst>
          </p:cNvPr>
          <p:cNvSpPr txBox="1"/>
          <p:nvPr/>
        </p:nvSpPr>
        <p:spPr>
          <a:xfrm>
            <a:off x="705806" y="5364477"/>
            <a:ext cx="5932500" cy="461665"/>
          </a:xfrm>
          <a:prstGeom prst="rect">
            <a:avLst/>
          </a:prstGeom>
          <a:noFill/>
        </p:spPr>
        <p:txBody>
          <a:bodyPr wrap="square" rtlCol="0">
            <a:spAutoFit/>
          </a:bodyPr>
          <a:lstStyle/>
          <a:p>
            <a:r>
              <a:rPr lang="zh-CN" altLang="en-US" sz="2400" b="1" dirty="0">
                <a:solidFill>
                  <a:srgbClr val="FF0066"/>
                </a:solidFill>
              </a:rPr>
              <a:t>问题</a:t>
            </a:r>
            <a:r>
              <a:rPr lang="en-US" altLang="zh-CN" sz="2400" b="1" dirty="0">
                <a:solidFill>
                  <a:srgbClr val="FF0066"/>
                </a:solidFill>
              </a:rPr>
              <a:t>1</a:t>
            </a:r>
            <a:r>
              <a:rPr lang="zh-CN" altLang="en-US" sz="2400" b="1" dirty="0">
                <a:solidFill>
                  <a:srgbClr val="FF0066"/>
                </a:solidFill>
              </a:rPr>
              <a:t>：</a:t>
            </a:r>
            <a:r>
              <a:rPr lang="en-US" altLang="zh-CN" sz="2400" b="1" dirty="0">
                <a:solidFill>
                  <a:srgbClr val="FF0066"/>
                </a:solidFill>
              </a:rPr>
              <a:t>EPC</a:t>
            </a:r>
            <a:r>
              <a:rPr lang="zh-CN" altLang="en-US" sz="2400" b="1" dirty="0">
                <a:solidFill>
                  <a:srgbClr val="FF0066"/>
                </a:solidFill>
              </a:rPr>
              <a:t>中存放的是虚地址还是实地址？</a:t>
            </a:r>
          </a:p>
        </p:txBody>
      </p:sp>
    </p:spTree>
    <p:extLst>
      <p:ext uri="{BB962C8B-B14F-4D97-AF65-F5344CB8AC3E}">
        <p14:creationId xmlns:p14="http://schemas.microsoft.com/office/powerpoint/2010/main" val="21810535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1258784" y="2357494"/>
            <a:ext cx="9678391" cy="1069845"/>
          </a:xfrm>
          <a:prstGeom prst="rect">
            <a:avLst/>
          </a:prstGeom>
          <a:noFill/>
        </p:spPr>
        <p:txBody>
          <a:bodyPr wrap="square" rtlCol="0">
            <a:spAutoFit/>
          </a:bodyPr>
          <a:lstStyle/>
          <a:p>
            <a:pPr algn="ctr">
              <a:lnSpc>
                <a:spcPct val="150000"/>
              </a:lnSpc>
            </a:pPr>
            <a:r>
              <a:rPr lang="en-US" altLang="zh-CN" sz="4800" dirty="0">
                <a:solidFill>
                  <a:srgbClr val="0066FF"/>
                </a:solidFill>
                <a:latin typeface="微软雅黑" panose="020B0503020204020204" pitchFamily="34" charset="-122"/>
                <a:ea typeface="微软雅黑" panose="020B0503020204020204" pitchFamily="34" charset="-122"/>
              </a:rPr>
              <a:t>CP0</a:t>
            </a:r>
            <a:r>
              <a:rPr lang="zh-CN" altLang="en-US" sz="4800" dirty="0">
                <a:solidFill>
                  <a:srgbClr val="0066FF"/>
                </a:solidFill>
                <a:latin typeface="微软雅黑" panose="020B0503020204020204" pitchFamily="34" charset="-122"/>
                <a:ea typeface="微软雅黑" panose="020B0503020204020204" pitchFamily="34" charset="-122"/>
              </a:rPr>
              <a:t>协处理器的设计思路</a:t>
            </a:r>
          </a:p>
        </p:txBody>
      </p:sp>
    </p:spTree>
    <p:extLst>
      <p:ext uri="{BB962C8B-B14F-4D97-AF65-F5344CB8AC3E}">
        <p14:creationId xmlns:p14="http://schemas.microsoft.com/office/powerpoint/2010/main" val="4327493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4471142" cy="718321"/>
            <a:chOff x="563994" y="278221"/>
            <a:chExt cx="4471142"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44711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Coprocessor Access Instructions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协处理器访问指令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707786" y="1981338"/>
            <a:ext cx="10787528" cy="1954509"/>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MFC0</a:t>
            </a:r>
            <a:r>
              <a:rPr lang="zh-CN" altLang="en-US" sz="2800" dirty="0">
                <a:latin typeface="微软雅黑" panose="020B0503020204020204" pitchFamily="34" charset="-122"/>
                <a:ea typeface="微软雅黑" panose="020B0503020204020204" pitchFamily="34" charset="-122"/>
                <a:cs typeface="+mn-ea"/>
                <a:sym typeface="+mn-lt"/>
              </a:rPr>
              <a:t>：读</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中的寄存器</a:t>
            </a:r>
          </a:p>
          <a:p>
            <a:pPr marL="342900" indent="-342900" algn="just">
              <a:lnSpc>
                <a:spcPts val="42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MTC0</a:t>
            </a:r>
            <a:r>
              <a:rPr lang="zh-CN" altLang="en-US" sz="2800" dirty="0">
                <a:latin typeface="微软雅黑" panose="020B0503020204020204" pitchFamily="34" charset="-122"/>
                <a:ea typeface="微软雅黑" panose="020B0503020204020204" pitchFamily="34" charset="-122"/>
                <a:cs typeface="+mn-ea"/>
                <a:sym typeface="+mn-lt"/>
              </a:rPr>
              <a:t>：写</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中的寄存器</a:t>
            </a:r>
          </a:p>
        </p:txBody>
      </p:sp>
    </p:spTree>
    <p:extLst>
      <p:ext uri="{BB962C8B-B14F-4D97-AF65-F5344CB8AC3E}">
        <p14:creationId xmlns:p14="http://schemas.microsoft.com/office/powerpoint/2010/main" val="2432459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4471142" cy="718321"/>
            <a:chOff x="563994" y="278221"/>
            <a:chExt cx="4471142"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44711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Coprocessor Access Instructions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协处理器访问指令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文本框 1">
            <a:extLst>
              <a:ext uri="{FF2B5EF4-FFF2-40B4-BE49-F238E27FC236}">
                <a16:creationId xmlns:a16="http://schemas.microsoft.com/office/drawing/2014/main" id="{88043B2B-F1C5-4CB7-B8C8-FFC948A7A43D}"/>
              </a:ext>
            </a:extLst>
          </p:cNvPr>
          <p:cNvSpPr txBox="1"/>
          <p:nvPr/>
        </p:nvSpPr>
        <p:spPr>
          <a:xfrm>
            <a:off x="8143652" y="1568445"/>
            <a:ext cx="4657497" cy="1015663"/>
          </a:xfrm>
          <a:prstGeom prst="rect">
            <a:avLst/>
          </a:prstGeom>
          <a:noFill/>
        </p:spPr>
        <p:txBody>
          <a:bodyPr wrap="square" rtlCol="0" anchor="ctr" anchorCtr="0">
            <a:spAutoFit/>
          </a:bodyPr>
          <a:lstStyle/>
          <a:p>
            <a:r>
              <a:rPr lang="zh-CN" altLang="en-US" sz="2000" dirty="0">
                <a:latin typeface="微软雅黑" panose="020B0503020204020204" pitchFamily="34" charset="-122"/>
                <a:ea typeface="微软雅黑" panose="020B0503020204020204" pitchFamily="34" charset="-122"/>
              </a:rPr>
              <a:t>汇编格式：</a:t>
            </a:r>
            <a:r>
              <a:rPr lang="en-US" altLang="zh-CN" sz="2000" dirty="0">
                <a:latin typeface="微软雅黑" panose="020B0503020204020204" pitchFamily="34" charset="-122"/>
                <a:ea typeface="微软雅黑" panose="020B0503020204020204" pitchFamily="34" charset="-122"/>
              </a:rPr>
              <a:t>MFC0 rt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rd</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汇编示例：</a:t>
            </a:r>
            <a:r>
              <a:rPr lang="en-US" altLang="zh-CN" sz="2000" dirty="0">
                <a:latin typeface="微软雅黑" panose="020B0503020204020204" pitchFamily="34" charset="-122"/>
                <a:ea typeface="微软雅黑" panose="020B0503020204020204" pitchFamily="34" charset="-122"/>
              </a:rPr>
              <a:t>MFC0 $s0, $9</a:t>
            </a:r>
          </a:p>
        </p:txBody>
      </p:sp>
      <p:sp>
        <p:nvSpPr>
          <p:cNvPr id="3" name="文本框 2">
            <a:extLst>
              <a:ext uri="{FF2B5EF4-FFF2-40B4-BE49-F238E27FC236}">
                <a16:creationId xmlns:a16="http://schemas.microsoft.com/office/drawing/2014/main" id="{795953E3-82FE-4071-9CD3-368838F722EF}"/>
              </a:ext>
            </a:extLst>
          </p:cNvPr>
          <p:cNvSpPr txBox="1"/>
          <p:nvPr/>
        </p:nvSpPr>
        <p:spPr>
          <a:xfrm>
            <a:off x="726883" y="2985291"/>
            <a:ext cx="8196747" cy="428002"/>
          </a:xfrm>
          <a:prstGeom prst="rect">
            <a:avLst/>
          </a:prstGeom>
          <a:noFill/>
        </p:spPr>
        <p:txBody>
          <a:bodyPr wrap="square" rtlCol="0">
            <a:spAutoFit/>
          </a:bodyPr>
          <a:lstStyle/>
          <a:p>
            <a:pPr>
              <a:lnSpc>
                <a:spcPts val="2800"/>
              </a:lnSpc>
            </a:pPr>
            <a:r>
              <a:rPr lang="en-US" altLang="zh-CN" sz="2000" dirty="0">
                <a:latin typeface="微软雅黑" panose="020B0503020204020204" pitchFamily="34" charset="-122"/>
                <a:ea typeface="微软雅黑" panose="020B0503020204020204" pitchFamily="34" charset="-122"/>
              </a:rPr>
              <a:t>GPR[rt]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rPr>
              <a:t> CP0[</a:t>
            </a:r>
            <a:r>
              <a:rPr lang="en-US" altLang="zh-CN" sz="2000" dirty="0" err="1">
                <a:latin typeface="微软雅黑" panose="020B0503020204020204" pitchFamily="34" charset="-122"/>
                <a:ea typeface="微软雅黑" panose="020B0503020204020204" pitchFamily="34" charset="-122"/>
              </a:rPr>
              <a:t>rd</a:t>
            </a:r>
            <a:r>
              <a:rPr lang="en-US" altLang="zh-CN" sz="2000" dirty="0">
                <a:latin typeface="微软雅黑" panose="020B0503020204020204" pitchFamily="34" charset="-122"/>
                <a:ea typeface="微软雅黑" panose="020B0503020204020204" pitchFamily="34" charset="-122"/>
              </a:rPr>
              <a:t>]</a:t>
            </a:r>
          </a:p>
        </p:txBody>
      </p:sp>
      <p:pic>
        <p:nvPicPr>
          <p:cNvPr id="5" name="图片 4">
            <a:extLst>
              <a:ext uri="{FF2B5EF4-FFF2-40B4-BE49-F238E27FC236}">
                <a16:creationId xmlns:a16="http://schemas.microsoft.com/office/drawing/2014/main" id="{1759AEEF-E771-4820-B3DF-B8D394B5A92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10621" y="1522145"/>
            <a:ext cx="7143750" cy="971550"/>
          </a:xfrm>
          <a:prstGeom prst="rect">
            <a:avLst/>
          </a:prstGeom>
        </p:spPr>
      </p:pic>
      <p:sp>
        <p:nvSpPr>
          <p:cNvPr id="10" name="文本框 9">
            <a:extLst>
              <a:ext uri="{FF2B5EF4-FFF2-40B4-BE49-F238E27FC236}">
                <a16:creationId xmlns:a16="http://schemas.microsoft.com/office/drawing/2014/main" id="{5196FBE5-5342-41C5-9872-F53163BFEF3D}"/>
              </a:ext>
            </a:extLst>
          </p:cNvPr>
          <p:cNvSpPr txBox="1"/>
          <p:nvPr/>
        </p:nvSpPr>
        <p:spPr>
          <a:xfrm>
            <a:off x="8155527" y="4299765"/>
            <a:ext cx="4036473" cy="1015663"/>
          </a:xfrm>
          <a:prstGeom prst="rect">
            <a:avLst/>
          </a:prstGeom>
          <a:noFill/>
        </p:spPr>
        <p:txBody>
          <a:bodyPr wrap="square" rtlCol="0" anchor="ctr" anchorCtr="0">
            <a:spAutoFit/>
          </a:bodyPr>
          <a:lstStyle/>
          <a:p>
            <a:r>
              <a:rPr lang="zh-CN" altLang="en-US" sz="2000" dirty="0">
                <a:latin typeface="微软雅黑" panose="020B0503020204020204" pitchFamily="34" charset="-122"/>
                <a:ea typeface="微软雅黑" panose="020B0503020204020204" pitchFamily="34" charset="-122"/>
              </a:rPr>
              <a:t>汇编格式：</a:t>
            </a:r>
            <a:r>
              <a:rPr lang="en-US" altLang="zh-CN" sz="2000" dirty="0">
                <a:latin typeface="微软雅黑" panose="020B0503020204020204" pitchFamily="34" charset="-122"/>
                <a:ea typeface="微软雅黑" panose="020B0503020204020204" pitchFamily="34" charset="-122"/>
              </a:rPr>
              <a:t>MTC0 rt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rd</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汇编示例：</a:t>
            </a:r>
            <a:r>
              <a:rPr lang="en-US" altLang="zh-CN" sz="2000" dirty="0">
                <a:latin typeface="微软雅黑" panose="020B0503020204020204" pitchFamily="34" charset="-122"/>
                <a:ea typeface="微软雅黑" panose="020B0503020204020204" pitchFamily="34" charset="-122"/>
              </a:rPr>
              <a:t>MTC0 $s0, $9</a:t>
            </a:r>
          </a:p>
        </p:txBody>
      </p:sp>
      <p:sp>
        <p:nvSpPr>
          <p:cNvPr id="12" name="文本框 11">
            <a:extLst>
              <a:ext uri="{FF2B5EF4-FFF2-40B4-BE49-F238E27FC236}">
                <a16:creationId xmlns:a16="http://schemas.microsoft.com/office/drawing/2014/main" id="{3E601189-AE80-4CBF-A0AD-BBEAC76A270A}"/>
              </a:ext>
            </a:extLst>
          </p:cNvPr>
          <p:cNvSpPr txBox="1"/>
          <p:nvPr/>
        </p:nvSpPr>
        <p:spPr>
          <a:xfrm>
            <a:off x="738758" y="5716611"/>
            <a:ext cx="8196747" cy="428002"/>
          </a:xfrm>
          <a:prstGeom prst="rect">
            <a:avLst/>
          </a:prstGeom>
          <a:noFill/>
        </p:spPr>
        <p:txBody>
          <a:bodyPr wrap="square" rtlCol="0">
            <a:spAutoFit/>
          </a:bodyPr>
          <a:lstStyle/>
          <a:p>
            <a:pPr>
              <a:lnSpc>
                <a:spcPts val="2800"/>
              </a:lnSpc>
            </a:pPr>
            <a:r>
              <a:rPr lang="en-US" altLang="zh-CN" sz="2000" dirty="0">
                <a:latin typeface="微软雅黑" panose="020B0503020204020204" pitchFamily="34" charset="-122"/>
                <a:ea typeface="微软雅黑" panose="020B0503020204020204" pitchFamily="34" charset="-122"/>
              </a:rPr>
              <a:t>CP0[</a:t>
            </a:r>
            <a:r>
              <a:rPr lang="en-US" altLang="zh-CN" sz="2000" dirty="0" err="1">
                <a:latin typeface="微软雅黑" panose="020B0503020204020204" pitchFamily="34" charset="-122"/>
                <a:ea typeface="微软雅黑" panose="020B0503020204020204" pitchFamily="34" charset="-122"/>
              </a:rPr>
              <a:t>rd</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rPr>
              <a:t> GPR[rt]</a:t>
            </a:r>
          </a:p>
        </p:txBody>
      </p:sp>
      <p:pic>
        <p:nvPicPr>
          <p:cNvPr id="14" name="图片 13">
            <a:extLst>
              <a:ext uri="{FF2B5EF4-FFF2-40B4-BE49-F238E27FC236}">
                <a16:creationId xmlns:a16="http://schemas.microsoft.com/office/drawing/2014/main" id="{02172D6C-5B3D-47BE-BA28-03BEDC10CA1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50333" y="4246604"/>
            <a:ext cx="7191375" cy="962025"/>
          </a:xfrm>
          <a:prstGeom prst="rect">
            <a:avLst/>
          </a:prstGeom>
        </p:spPr>
      </p:pic>
    </p:spTree>
    <p:extLst>
      <p:ext uri="{BB962C8B-B14F-4D97-AF65-F5344CB8AC3E}">
        <p14:creationId xmlns:p14="http://schemas.microsoft.com/office/powerpoint/2010/main" val="26423386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7399701" cy="718321"/>
            <a:chOff x="563994" y="278221"/>
            <a:chExt cx="7399701"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339048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Design Idea of MFC0</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76621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MFC0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的设计思路（参照</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MFLO</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MFHI</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4428969"/>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执行阶段</a:t>
            </a:r>
            <a:r>
              <a:rPr lang="zh-CN" altLang="en-US" sz="2800" dirty="0">
                <a:latin typeface="微软雅黑" panose="020B0503020204020204" pitchFamily="34" charset="-122"/>
                <a:ea typeface="微软雅黑" panose="020B0503020204020204" pitchFamily="34" charset="-122"/>
                <a:cs typeface="+mn-ea"/>
                <a:sym typeface="+mn-lt"/>
              </a:rPr>
              <a:t>获取</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中指定寄存器的值，作为</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待写入目的寄存器</a:t>
            </a:r>
            <a:r>
              <a:rPr lang="zh-CN" altLang="en-US" sz="2800" dirty="0">
                <a:latin typeface="微软雅黑" panose="020B0503020204020204" pitchFamily="34" charset="-122"/>
                <a:ea typeface="微软雅黑" panose="020B0503020204020204" pitchFamily="34" charset="-122"/>
                <a:cs typeface="+mn-ea"/>
                <a:sym typeface="+mn-lt"/>
              </a:rPr>
              <a:t>的数据，并将其与</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目的寄存器的索引</a:t>
            </a:r>
            <a:r>
              <a:rPr lang="zh-CN" altLang="en-US" sz="2800" dirty="0">
                <a:latin typeface="微软雅黑" panose="020B0503020204020204" pitchFamily="34" charset="-122"/>
                <a:ea typeface="微软雅黑" panose="020B0503020204020204" pitchFamily="34" charset="-122"/>
                <a:cs typeface="+mn-ea"/>
                <a:sym typeface="+mn-lt"/>
              </a:rPr>
              <a:t>和</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通用寄存器堆写使能信号</a:t>
            </a:r>
            <a:r>
              <a:rPr lang="zh-CN" altLang="en-US" sz="2800" dirty="0">
                <a:latin typeface="微软雅黑" panose="020B0503020204020204" pitchFamily="34" charset="-122"/>
                <a:ea typeface="微软雅黑" panose="020B0503020204020204" pitchFamily="34" charset="-122"/>
                <a:cs typeface="+mn-ea"/>
                <a:sym typeface="+mn-lt"/>
              </a:rPr>
              <a:t>一起传递到访存阶段。</a:t>
            </a:r>
          </a:p>
          <a:p>
            <a:pPr marL="342900" indent="-342900" algn="just">
              <a:lnSpc>
                <a:spcPts val="42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访存阶段再将这些信息传递到写回阶段。</a:t>
            </a:r>
          </a:p>
          <a:p>
            <a:pPr marL="342900" indent="-342900" algn="just">
              <a:lnSpc>
                <a:spcPts val="42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写回阶段依据这些信息修改由指令字中</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rt</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800" dirty="0">
                <a:latin typeface="微软雅黑" panose="020B0503020204020204" pitchFamily="34" charset="-122"/>
                <a:ea typeface="微软雅黑" panose="020B0503020204020204" pitchFamily="34" charset="-122"/>
                <a:cs typeface="+mn-ea"/>
                <a:sym typeface="+mn-lt"/>
              </a:rPr>
              <a:t>确定的通用寄存器的值。</a:t>
            </a:r>
          </a:p>
        </p:txBody>
      </p:sp>
    </p:spTree>
    <p:extLst>
      <p:ext uri="{BB962C8B-B14F-4D97-AF65-F5344CB8AC3E}">
        <p14:creationId xmlns:p14="http://schemas.microsoft.com/office/powerpoint/2010/main" val="24535144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7452601" cy="718321"/>
            <a:chOff x="563994" y="278221"/>
            <a:chExt cx="7452601"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339048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Design Idea of MTC0</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81911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MTC0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的设计思路（参照</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MTLO</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MTHI</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4355872"/>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译码阶段根据指令读出由指令字中</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rt</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800" dirty="0">
                <a:latin typeface="微软雅黑" panose="020B0503020204020204" pitchFamily="34" charset="-122"/>
                <a:ea typeface="微软雅黑" panose="020B0503020204020204" pitchFamily="34" charset="-122"/>
                <a:cs typeface="+mn-ea"/>
                <a:sym typeface="+mn-lt"/>
              </a:rPr>
              <a:t>确定的通用寄存器中的值。</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执行阶段将待写入</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CP0</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寄存器的值</a:t>
            </a:r>
            <a:r>
              <a:rPr lang="zh-CN" altLang="en-US" sz="2800" dirty="0">
                <a:latin typeface="微软雅黑" panose="020B0503020204020204" pitchFamily="34" charset="-122"/>
                <a:ea typeface="微软雅黑" panose="020B0503020204020204" pitchFamily="34" charset="-122"/>
                <a:cs typeface="+mn-ea"/>
                <a:sym typeface="+mn-lt"/>
              </a:rPr>
              <a:t>与地址、写使能等信息传递到访存阶段。</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访存阶段再将这些信息传递到写回阶段。</a:t>
            </a: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写回阶段依据这些信息修改由指令字中的</a:t>
            </a:r>
            <a:r>
              <a:rPr lang="en-US" altLang="zh-CN" sz="2800" dirty="0" err="1">
                <a:solidFill>
                  <a:srgbClr val="0066FF"/>
                </a:solidFill>
                <a:latin typeface="微软雅黑" panose="020B0503020204020204" pitchFamily="34" charset="-122"/>
                <a:ea typeface="微软雅黑" panose="020B0503020204020204" pitchFamily="34" charset="-122"/>
                <a:cs typeface="+mn-ea"/>
                <a:sym typeface="+mn-lt"/>
              </a:rPr>
              <a:t>rd</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字段</a:t>
            </a:r>
            <a:r>
              <a:rPr lang="zh-CN" altLang="en-US" sz="2800" dirty="0">
                <a:latin typeface="微软雅黑" panose="020B0503020204020204" pitchFamily="34" charset="-122"/>
                <a:ea typeface="微软雅黑" panose="020B0503020204020204" pitchFamily="34" charset="-122"/>
                <a:cs typeface="+mn-ea"/>
                <a:sym typeface="+mn-lt"/>
              </a:rPr>
              <a:t>确定的</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中的相应寄存器的值。</a:t>
            </a:r>
          </a:p>
        </p:txBody>
      </p:sp>
    </p:spTree>
    <p:extLst>
      <p:ext uri="{BB962C8B-B14F-4D97-AF65-F5344CB8AC3E}">
        <p14:creationId xmlns:p14="http://schemas.microsoft.com/office/powerpoint/2010/main" val="16450261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4673022" cy="718321"/>
            <a:chOff x="563994" y="278221"/>
            <a:chExt cx="4673022"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467302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Data Dependency of CP0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90183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寄存器的数据相关</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a:extLst>
              <a:ext uri="{FF2B5EF4-FFF2-40B4-BE49-F238E27FC236}">
                <a16:creationId xmlns:a16="http://schemas.microsoft.com/office/drawing/2014/main" id="{6F2C962F-D137-44D9-9742-864AB90C92C0}"/>
              </a:ext>
            </a:extLst>
          </p:cNvPr>
          <p:cNvPicPr>
            <a:picLocks noChangeAspect="1"/>
          </p:cNvPicPr>
          <p:nvPr/>
        </p:nvPicPr>
        <p:blipFill>
          <a:blip r:embed="rId3"/>
          <a:stretch>
            <a:fillRect/>
          </a:stretch>
        </p:blipFill>
        <p:spPr>
          <a:xfrm>
            <a:off x="1197486" y="1407090"/>
            <a:ext cx="9762470" cy="2813000"/>
          </a:xfrm>
          <a:prstGeom prst="rect">
            <a:avLst/>
          </a:prstGeom>
        </p:spPr>
      </p:pic>
      <p:sp>
        <p:nvSpPr>
          <p:cNvPr id="3" name="文本框 2">
            <a:extLst>
              <a:ext uri="{FF2B5EF4-FFF2-40B4-BE49-F238E27FC236}">
                <a16:creationId xmlns:a16="http://schemas.microsoft.com/office/drawing/2014/main" id="{26C96C4A-E8C8-44EE-A63A-78CE66DFC719}"/>
              </a:ext>
            </a:extLst>
          </p:cNvPr>
          <p:cNvSpPr txBox="1"/>
          <p:nvPr/>
        </p:nvSpPr>
        <p:spPr>
          <a:xfrm>
            <a:off x="1221235" y="4885614"/>
            <a:ext cx="9762471" cy="461665"/>
          </a:xfrm>
          <a:prstGeom prst="rect">
            <a:avLst/>
          </a:prstGeom>
          <a:solidFill>
            <a:srgbClr val="FFFF00"/>
          </a:solid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定向前推：将访存、写回阶段对</a:t>
            </a:r>
            <a:r>
              <a:rPr lang="en-US" altLang="zh-CN" sz="2400" dirty="0">
                <a:latin typeface="微软雅黑" panose="020B0503020204020204" pitchFamily="34" charset="-122"/>
                <a:ea typeface="微软雅黑" panose="020B0503020204020204" pitchFamily="34" charset="-122"/>
              </a:rPr>
              <a:t>CP0</a:t>
            </a:r>
            <a:r>
              <a:rPr lang="zh-CN" altLang="en-US" sz="2400" dirty="0">
                <a:latin typeface="微软雅黑" panose="020B0503020204020204" pitchFamily="34" charset="-122"/>
                <a:ea typeface="微软雅黑" panose="020B0503020204020204" pitchFamily="34" charset="-122"/>
              </a:rPr>
              <a:t>中寄存器的写信息前推到执行阶段。</a:t>
            </a:r>
          </a:p>
        </p:txBody>
      </p:sp>
    </p:spTree>
    <p:extLst>
      <p:ext uri="{BB962C8B-B14F-4D97-AF65-F5344CB8AC3E}">
        <p14:creationId xmlns:p14="http://schemas.microsoft.com/office/powerpoint/2010/main" val="7747361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1258784" y="2357494"/>
            <a:ext cx="9678391" cy="1069845"/>
          </a:xfrm>
          <a:prstGeom prst="rect">
            <a:avLst/>
          </a:prstGeom>
          <a:noFill/>
        </p:spPr>
        <p:txBody>
          <a:bodyPr wrap="square" rtlCol="0">
            <a:spAutoFit/>
          </a:bodyPr>
          <a:lstStyle/>
          <a:p>
            <a:pPr algn="ctr">
              <a:lnSpc>
                <a:spcPct val="150000"/>
              </a:lnSpc>
            </a:pPr>
            <a:r>
              <a:rPr lang="zh-CN" altLang="en-US" sz="4800" dirty="0">
                <a:solidFill>
                  <a:srgbClr val="0066FF"/>
                </a:solidFill>
                <a:latin typeface="微软雅黑" panose="020B0503020204020204" pitchFamily="34" charset="-122"/>
                <a:ea typeface="微软雅黑" panose="020B0503020204020204" pitchFamily="34" charset="-122"/>
              </a:rPr>
              <a:t>异常的基本概念</a:t>
            </a:r>
          </a:p>
        </p:txBody>
      </p:sp>
    </p:spTree>
    <p:extLst>
      <p:ext uri="{BB962C8B-B14F-4D97-AF65-F5344CB8AC3E}">
        <p14:creationId xmlns:p14="http://schemas.microsoft.com/office/powerpoint/2010/main" val="32090098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1258784" y="2357494"/>
            <a:ext cx="9678391" cy="1069845"/>
          </a:xfrm>
          <a:prstGeom prst="rect">
            <a:avLst/>
          </a:prstGeom>
          <a:noFill/>
        </p:spPr>
        <p:txBody>
          <a:bodyPr wrap="square" rtlCol="0">
            <a:spAutoFit/>
          </a:bodyPr>
          <a:lstStyle/>
          <a:p>
            <a:pPr algn="ctr">
              <a:lnSpc>
                <a:spcPct val="150000"/>
              </a:lnSpc>
            </a:pPr>
            <a:r>
              <a:rPr lang="en-US" altLang="zh-CN" sz="4800" dirty="0" err="1">
                <a:solidFill>
                  <a:srgbClr val="0066FF"/>
                </a:solidFill>
                <a:latin typeface="微软雅黑" panose="020B0503020204020204" pitchFamily="34" charset="-122"/>
                <a:ea typeface="微软雅黑" panose="020B0503020204020204" pitchFamily="34" charset="-122"/>
              </a:rPr>
              <a:t>MiniMIPS32</a:t>
            </a:r>
            <a:r>
              <a:rPr lang="zh-CN" altLang="en-US" sz="4800" dirty="0">
                <a:solidFill>
                  <a:srgbClr val="0066FF"/>
                </a:solidFill>
                <a:latin typeface="微软雅黑" panose="020B0503020204020204" pitchFamily="34" charset="-122"/>
                <a:ea typeface="微软雅黑" panose="020B0503020204020204" pitchFamily="34" charset="-122"/>
              </a:rPr>
              <a:t>处理器中的异常处理</a:t>
            </a:r>
            <a:endParaRPr lang="en-US" altLang="zh-CN" sz="4800"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9161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3176731" cy="730196"/>
            <a:chOff x="563994" y="278221"/>
            <a:chExt cx="3176731" cy="730195"/>
          </a:xfrm>
        </p:grpSpPr>
        <p:sp>
          <p:nvSpPr>
            <p:cNvPr id="21" name="矩形 20">
              <a:extLst>
                <a:ext uri="{FF2B5EF4-FFF2-40B4-BE49-F238E27FC236}">
                  <a16:creationId xmlns:a16="http://schemas.microsoft.com/office/drawing/2014/main" id="{8297BC28-DD3C-44C3-A8BA-1F5DFEE9D689}"/>
                </a:ext>
              </a:extLst>
            </p:cNvPr>
            <p:cNvSpPr/>
            <p:nvPr/>
          </p:nvSpPr>
          <p:spPr>
            <a:xfrm>
              <a:off x="563994" y="700639"/>
              <a:ext cx="317673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Precise Exception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精确异常</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3247877"/>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当一个异常发生，程序的正常执行被中断，对于基于流水线技术的处理器将会有若干条指令处于流水线的不同阶段。此时，处理器会转移到异常处理程序去执行，异常处理结束后返回原程序继续执行。因此希望对于发生异常的指令和它后面的指令，就好像什么都没有发生一样，这就被称为</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精确异常</a:t>
            </a:r>
            <a:r>
              <a:rPr lang="zh-CN" altLang="en-US" sz="2800" dirty="0">
                <a:latin typeface="微软雅黑" panose="020B0503020204020204" pitchFamily="34" charset="-122"/>
                <a:ea typeface="微软雅黑" panose="020B0503020204020204" pitchFamily="34" charset="-122"/>
                <a:cs typeface="+mn-ea"/>
                <a:sym typeface="+mn-lt"/>
              </a:rPr>
              <a:t>。</a:t>
            </a:r>
          </a:p>
        </p:txBody>
      </p:sp>
    </p:spTree>
    <p:extLst>
      <p:ext uri="{BB962C8B-B14F-4D97-AF65-F5344CB8AC3E}">
        <p14:creationId xmlns:p14="http://schemas.microsoft.com/office/powerpoint/2010/main" val="30376736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3176731" cy="730196"/>
            <a:chOff x="563994" y="278221"/>
            <a:chExt cx="3176731" cy="730195"/>
          </a:xfrm>
        </p:grpSpPr>
        <p:sp>
          <p:nvSpPr>
            <p:cNvPr id="21" name="矩形 20">
              <a:extLst>
                <a:ext uri="{FF2B5EF4-FFF2-40B4-BE49-F238E27FC236}">
                  <a16:creationId xmlns:a16="http://schemas.microsoft.com/office/drawing/2014/main" id="{8297BC28-DD3C-44C3-A8BA-1F5DFEE9D689}"/>
                </a:ext>
              </a:extLst>
            </p:cNvPr>
            <p:cNvSpPr/>
            <p:nvPr/>
          </p:nvSpPr>
          <p:spPr>
            <a:xfrm>
              <a:off x="563994" y="700639"/>
              <a:ext cx="317673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Precise Exception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精确异常</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7" name="图片 6">
            <a:extLst>
              <a:ext uri="{FF2B5EF4-FFF2-40B4-BE49-F238E27FC236}">
                <a16:creationId xmlns:a16="http://schemas.microsoft.com/office/drawing/2014/main" id="{6CEB3944-E404-48CB-9D10-081D07B2B815}"/>
              </a:ext>
            </a:extLst>
          </p:cNvPr>
          <p:cNvPicPr>
            <a:picLocks noChangeAspect="1"/>
          </p:cNvPicPr>
          <p:nvPr/>
        </p:nvPicPr>
        <p:blipFill>
          <a:blip r:embed="rId3"/>
          <a:stretch>
            <a:fillRect/>
          </a:stretch>
        </p:blipFill>
        <p:spPr>
          <a:xfrm>
            <a:off x="777884" y="1398681"/>
            <a:ext cx="10644399" cy="4306621"/>
          </a:xfrm>
          <a:prstGeom prst="rect">
            <a:avLst/>
          </a:prstGeom>
        </p:spPr>
      </p:pic>
      <p:sp>
        <p:nvSpPr>
          <p:cNvPr id="8" name="矩形 7">
            <a:extLst>
              <a:ext uri="{FF2B5EF4-FFF2-40B4-BE49-F238E27FC236}">
                <a16:creationId xmlns:a16="http://schemas.microsoft.com/office/drawing/2014/main" id="{6184A268-4BF3-4A17-A999-4AA961E2D7A7}"/>
              </a:ext>
            </a:extLst>
          </p:cNvPr>
          <p:cNvSpPr/>
          <p:nvPr/>
        </p:nvSpPr>
        <p:spPr>
          <a:xfrm>
            <a:off x="859165" y="3348182"/>
            <a:ext cx="2087235" cy="39624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EA62B43-7970-41EA-859E-43F736BC155C}"/>
              </a:ext>
            </a:extLst>
          </p:cNvPr>
          <p:cNvSpPr txBox="1"/>
          <p:nvPr/>
        </p:nvSpPr>
        <p:spPr>
          <a:xfrm>
            <a:off x="52874" y="2966680"/>
            <a:ext cx="1870929" cy="338554"/>
          </a:xfrm>
          <a:prstGeom prst="rect">
            <a:avLst/>
          </a:prstGeom>
          <a:solidFill>
            <a:srgbClr val="FFFF00"/>
          </a:solid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Exception Victim</a:t>
            </a:r>
            <a:endParaRPr lang="zh-CN" altLang="en-US" sz="1600" dirty="0">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4A6C0061-DB19-4DA6-AA0A-9F29325D52B2}"/>
              </a:ext>
            </a:extLst>
          </p:cNvPr>
          <p:cNvCxnSpPr/>
          <p:nvPr/>
        </p:nvCxnSpPr>
        <p:spPr>
          <a:xfrm>
            <a:off x="4775200" y="4404822"/>
            <a:ext cx="6578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B08443B-5B1F-42E4-BF33-0572F230F5D7}"/>
              </a:ext>
            </a:extLst>
          </p:cNvPr>
          <p:cNvSpPr txBox="1"/>
          <p:nvPr/>
        </p:nvSpPr>
        <p:spPr>
          <a:xfrm>
            <a:off x="8058955" y="1696732"/>
            <a:ext cx="1120671" cy="338554"/>
          </a:xfrm>
          <a:prstGeom prst="rect">
            <a:avLst/>
          </a:prstGeom>
          <a:solidFill>
            <a:srgbClr val="00B0F0"/>
          </a:solid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执行完毕</a:t>
            </a:r>
          </a:p>
        </p:txBody>
      </p:sp>
      <p:sp>
        <p:nvSpPr>
          <p:cNvPr id="12" name="文本框 11">
            <a:extLst>
              <a:ext uri="{FF2B5EF4-FFF2-40B4-BE49-F238E27FC236}">
                <a16:creationId xmlns:a16="http://schemas.microsoft.com/office/drawing/2014/main" id="{4ADA1365-A62F-4F3C-82D6-068C916A2FEB}"/>
              </a:ext>
            </a:extLst>
          </p:cNvPr>
          <p:cNvSpPr txBox="1"/>
          <p:nvPr/>
        </p:nvSpPr>
        <p:spPr>
          <a:xfrm>
            <a:off x="8940800" y="2531314"/>
            <a:ext cx="1120671" cy="338554"/>
          </a:xfrm>
          <a:prstGeom prst="rect">
            <a:avLst/>
          </a:prstGeom>
          <a:solidFill>
            <a:srgbClr val="00B0F0"/>
          </a:solid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执行完毕</a:t>
            </a:r>
          </a:p>
        </p:txBody>
      </p:sp>
      <p:cxnSp>
        <p:nvCxnSpPr>
          <p:cNvPr id="13" name="直接连接符 12">
            <a:extLst>
              <a:ext uri="{FF2B5EF4-FFF2-40B4-BE49-F238E27FC236}">
                <a16:creationId xmlns:a16="http://schemas.microsoft.com/office/drawing/2014/main" id="{CED0EC99-6AFD-4D32-8C22-4B15DC31AD19}"/>
              </a:ext>
            </a:extLst>
          </p:cNvPr>
          <p:cNvCxnSpPr/>
          <p:nvPr/>
        </p:nvCxnSpPr>
        <p:spPr>
          <a:xfrm>
            <a:off x="4782460" y="3541224"/>
            <a:ext cx="6578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0363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6264316" cy="730196"/>
            <a:chOff x="563994" y="278221"/>
            <a:chExt cx="6264316" cy="730195"/>
          </a:xfrm>
        </p:grpSpPr>
        <p:sp>
          <p:nvSpPr>
            <p:cNvPr id="21" name="矩形 20">
              <a:extLst>
                <a:ext uri="{FF2B5EF4-FFF2-40B4-BE49-F238E27FC236}">
                  <a16:creationId xmlns:a16="http://schemas.microsoft.com/office/drawing/2014/main" id="{8297BC28-DD3C-44C3-A8BA-1F5DFEE9D689}"/>
                </a:ext>
              </a:extLst>
            </p:cNvPr>
            <p:cNvSpPr/>
            <p:nvPr/>
          </p:nvSpPr>
          <p:spPr>
            <a:xfrm>
              <a:off x="563994" y="700639"/>
              <a:ext cx="626431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Condition of Precise Exception Implementation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59059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实现精确异常的条件</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FDC10789-FA12-4CEA-8129-23C2425D8A6B}"/>
              </a:ext>
            </a:extLst>
          </p:cNvPr>
          <p:cNvSpPr/>
          <p:nvPr/>
        </p:nvSpPr>
        <p:spPr>
          <a:xfrm>
            <a:off x="517781" y="1518202"/>
            <a:ext cx="11167539" cy="662554"/>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按指令执行的顺序处理异常，而不是按异常发生的顺序处理异常。</a:t>
            </a:r>
          </a:p>
        </p:txBody>
      </p:sp>
      <p:pic>
        <p:nvPicPr>
          <p:cNvPr id="14" name="图片 13">
            <a:extLst>
              <a:ext uri="{FF2B5EF4-FFF2-40B4-BE49-F238E27FC236}">
                <a16:creationId xmlns:a16="http://schemas.microsoft.com/office/drawing/2014/main" id="{53D94180-464B-4D0D-96F4-2A3D9D9F7DE0}"/>
              </a:ext>
            </a:extLst>
          </p:cNvPr>
          <p:cNvPicPr>
            <a:picLocks noChangeAspect="1"/>
          </p:cNvPicPr>
          <p:nvPr/>
        </p:nvPicPr>
        <p:blipFill>
          <a:blip r:embed="rId3"/>
          <a:stretch>
            <a:fillRect/>
          </a:stretch>
        </p:blipFill>
        <p:spPr>
          <a:xfrm>
            <a:off x="523884" y="2667162"/>
            <a:ext cx="11142441" cy="3667401"/>
          </a:xfrm>
          <a:prstGeom prst="rect">
            <a:avLst/>
          </a:prstGeom>
        </p:spPr>
      </p:pic>
      <p:sp>
        <p:nvSpPr>
          <p:cNvPr id="15" name="文本框 14">
            <a:extLst>
              <a:ext uri="{FF2B5EF4-FFF2-40B4-BE49-F238E27FC236}">
                <a16:creationId xmlns:a16="http://schemas.microsoft.com/office/drawing/2014/main" id="{148B5AE8-EA01-46EE-836A-088EB1AD7839}"/>
              </a:ext>
            </a:extLst>
          </p:cNvPr>
          <p:cNvSpPr txBox="1"/>
          <p:nvPr/>
        </p:nvSpPr>
        <p:spPr>
          <a:xfrm>
            <a:off x="8239760" y="4749604"/>
            <a:ext cx="2661920" cy="400110"/>
          </a:xfrm>
          <a:prstGeom prst="rect">
            <a:avLst/>
          </a:prstGeom>
          <a:solidFill>
            <a:srgbClr val="FFFF00"/>
          </a:solid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在访存阶段处理异常</a:t>
            </a:r>
          </a:p>
        </p:txBody>
      </p:sp>
    </p:spTree>
    <p:extLst>
      <p:ext uri="{BB962C8B-B14F-4D97-AF65-F5344CB8AC3E}">
        <p14:creationId xmlns:p14="http://schemas.microsoft.com/office/powerpoint/2010/main" val="7997629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6766259" cy="718321"/>
            <a:chOff x="563994" y="278221"/>
            <a:chExt cx="6766259"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543304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Priority of MiniMIPS32 Processor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132769"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处理器中的异常优先级</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a:extLst>
              <a:ext uri="{FF2B5EF4-FFF2-40B4-BE49-F238E27FC236}">
                <a16:creationId xmlns:a16="http://schemas.microsoft.com/office/drawing/2014/main" id="{E8311487-C2B2-431D-994E-D1D83AC745CF}"/>
              </a:ext>
            </a:extLst>
          </p:cNvPr>
          <p:cNvGraphicFramePr>
            <a:graphicFrameLocks noGrp="1"/>
          </p:cNvGraphicFramePr>
          <p:nvPr>
            <p:extLst>
              <p:ext uri="{D42A27DB-BD31-4B8C-83A1-F6EECF244321}">
                <p14:modId xmlns:p14="http://schemas.microsoft.com/office/powerpoint/2010/main" val="2768716746"/>
              </p:ext>
            </p:extLst>
          </p:nvPr>
        </p:nvGraphicFramePr>
        <p:xfrm>
          <a:off x="1066800" y="1562155"/>
          <a:ext cx="10068560" cy="4054872"/>
        </p:xfrm>
        <a:graphic>
          <a:graphicData uri="http://schemas.openxmlformats.org/drawingml/2006/table">
            <a:tbl>
              <a:tblPr firstRow="1" bandRow="1">
                <a:tableStyleId>{5C22544A-7EE6-4342-B048-85BDC9FD1C3A}</a:tableStyleId>
              </a:tblPr>
              <a:tblGrid>
                <a:gridCol w="5975268">
                  <a:extLst>
                    <a:ext uri="{9D8B030D-6E8A-4147-A177-3AD203B41FA5}">
                      <a16:colId xmlns:a16="http://schemas.microsoft.com/office/drawing/2014/main" val="3512702941"/>
                    </a:ext>
                  </a:extLst>
                </a:gridCol>
                <a:gridCol w="4093292">
                  <a:extLst>
                    <a:ext uri="{9D8B030D-6E8A-4147-A177-3AD203B41FA5}">
                      <a16:colId xmlns:a16="http://schemas.microsoft.com/office/drawing/2014/main" val="1643954651"/>
                    </a:ext>
                  </a:extLst>
                </a:gridCol>
              </a:tblGrid>
              <a:tr h="675812">
                <a:tc>
                  <a:txBody>
                    <a:bodyPr/>
                    <a:lstStyle/>
                    <a:p>
                      <a:pPr algn="ctr"/>
                      <a:r>
                        <a:rPr lang="zh-CN" altLang="en-US" sz="2400" dirty="0">
                          <a:latin typeface="微软雅黑" panose="020B0503020204020204" pitchFamily="34" charset="-122"/>
                          <a:ea typeface="微软雅黑" panose="020B0503020204020204" pitchFamily="34" charset="-122"/>
                        </a:rPr>
                        <a:t>异常</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类型</a:t>
                      </a:r>
                    </a:p>
                  </a:txBody>
                  <a:tcPr anchor="ctr"/>
                </a:tc>
                <a:extLst>
                  <a:ext uri="{0D108BD9-81ED-4DB2-BD59-A6C34878D82A}">
                    <a16:rowId xmlns:a16="http://schemas.microsoft.com/office/drawing/2014/main" val="4220155494"/>
                  </a:ext>
                </a:extLst>
              </a:tr>
              <a:tr h="675812">
                <a:tc>
                  <a:txBody>
                    <a:bodyPr/>
                    <a:lstStyle/>
                    <a:p>
                      <a:pPr algn="ctr"/>
                      <a:r>
                        <a:rPr lang="zh-CN" altLang="en-US" sz="2400" dirty="0">
                          <a:latin typeface="微软雅黑" panose="020B0503020204020204" pitchFamily="34" charset="-122"/>
                          <a:ea typeface="微软雅黑" panose="020B0503020204020204" pitchFamily="34" charset="-122"/>
                        </a:rPr>
                        <a:t>中断</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异步</a:t>
                      </a:r>
                    </a:p>
                  </a:txBody>
                  <a:tcPr anchor="ctr"/>
                </a:tc>
                <a:extLst>
                  <a:ext uri="{0D108BD9-81ED-4DB2-BD59-A6C34878D82A}">
                    <a16:rowId xmlns:a16="http://schemas.microsoft.com/office/drawing/2014/main" val="720376946"/>
                  </a:ext>
                </a:extLst>
              </a:tr>
              <a:tr h="675812">
                <a:tc>
                  <a:txBody>
                    <a:bodyPr/>
                    <a:lstStyle/>
                    <a:p>
                      <a:pPr algn="ctr"/>
                      <a:r>
                        <a:rPr lang="zh-CN" altLang="en-US" sz="2400" dirty="0">
                          <a:latin typeface="微软雅黑" panose="020B0503020204020204" pitchFamily="34" charset="-122"/>
                          <a:ea typeface="微软雅黑" panose="020B0503020204020204" pitchFamily="34" charset="-122"/>
                        </a:rPr>
                        <a:t>地址错误异常（取指）</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同步</a:t>
                      </a:r>
                    </a:p>
                  </a:txBody>
                  <a:tcPr anchor="ctr"/>
                </a:tc>
                <a:extLst>
                  <a:ext uri="{0D108BD9-81ED-4DB2-BD59-A6C34878D82A}">
                    <a16:rowId xmlns:a16="http://schemas.microsoft.com/office/drawing/2014/main" val="2470982892"/>
                  </a:ext>
                </a:extLst>
              </a:tr>
              <a:tr h="675812">
                <a:tc>
                  <a:txBody>
                    <a:bodyPr/>
                    <a:lstStyle/>
                    <a:p>
                      <a:pPr algn="ctr"/>
                      <a:r>
                        <a:rPr lang="zh-CN" altLang="en-US" sz="2400" dirty="0">
                          <a:latin typeface="微软雅黑" panose="020B0503020204020204" pitchFamily="34" charset="-122"/>
                          <a:ea typeface="微软雅黑" panose="020B0503020204020204" pitchFamily="34" charset="-122"/>
                        </a:rPr>
                        <a:t>保留指令异常</a:t>
                      </a:r>
                    </a:p>
                  </a:txBody>
                  <a:tcPr anchor="ctr"/>
                </a:tc>
                <a:tc>
                  <a:txBody>
                    <a:bodyPr/>
                    <a:lstStyle/>
                    <a:p>
                      <a:pPr algn="ctr"/>
                      <a:r>
                        <a:rPr lang="zh-CN" altLang="en-US" sz="2400" kern="1200" dirty="0">
                          <a:solidFill>
                            <a:schemeClr val="dk1"/>
                          </a:solidFill>
                          <a:latin typeface="微软雅黑" panose="020B0503020204020204" pitchFamily="34" charset="-122"/>
                          <a:ea typeface="微软雅黑" panose="020B0503020204020204" pitchFamily="34" charset="-122"/>
                          <a:cs typeface="+mn-cs"/>
                        </a:rPr>
                        <a:t>同步</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29380048"/>
                  </a:ext>
                </a:extLst>
              </a:tr>
              <a:tr h="675812">
                <a:tc>
                  <a:txBody>
                    <a:bodyPr/>
                    <a:lstStyle/>
                    <a:p>
                      <a:pPr marL="0" algn="ctr" defTabSz="914400" rtl="0" eaLnBrk="1" latinLnBrk="0" hangingPunct="1"/>
                      <a:r>
                        <a:rPr lang="zh-CN" altLang="en-US" sz="2400" kern="1200" dirty="0">
                          <a:solidFill>
                            <a:schemeClr val="dk1"/>
                          </a:solidFill>
                          <a:latin typeface="微软雅黑" panose="020B0503020204020204" pitchFamily="34" charset="-122"/>
                          <a:ea typeface="微软雅黑" panose="020B0503020204020204" pitchFamily="34" charset="-122"/>
                          <a:cs typeface="+mn-cs"/>
                        </a:rPr>
                        <a:t>整数溢出异常、系统调用异常、断点异常</a:t>
                      </a:r>
                    </a:p>
                  </a:txBody>
                  <a:tcPr anchor="ctr"/>
                </a:tc>
                <a:tc>
                  <a:txBody>
                    <a:bodyPr/>
                    <a:lstStyle/>
                    <a:p>
                      <a:pPr algn="ctr"/>
                      <a:r>
                        <a:rPr lang="zh-CN" altLang="en-US" sz="2400" kern="1200" dirty="0">
                          <a:solidFill>
                            <a:schemeClr val="dk1"/>
                          </a:solidFill>
                          <a:latin typeface="微软雅黑" panose="020B0503020204020204" pitchFamily="34" charset="-122"/>
                          <a:ea typeface="微软雅黑" panose="020B0503020204020204" pitchFamily="34" charset="-122"/>
                          <a:cs typeface="+mn-cs"/>
                        </a:rPr>
                        <a:t>同步</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4737161"/>
                  </a:ext>
                </a:extLst>
              </a:tr>
              <a:tr h="6758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latin typeface="微软雅黑" panose="020B0503020204020204" pitchFamily="34" charset="-122"/>
                          <a:ea typeface="微软雅黑" panose="020B0503020204020204" pitchFamily="34" charset="-122"/>
                          <a:cs typeface="+mn-cs"/>
                        </a:rPr>
                        <a:t>地址错误异常（数据访问）</a:t>
                      </a:r>
                    </a:p>
                  </a:txBody>
                  <a:tcPr anchor="ctr"/>
                </a:tc>
                <a:tc>
                  <a:txBody>
                    <a:bodyPr/>
                    <a:lstStyle/>
                    <a:p>
                      <a:pPr algn="ctr"/>
                      <a:r>
                        <a:rPr lang="zh-CN" altLang="en-US" sz="2400" kern="1200" dirty="0">
                          <a:solidFill>
                            <a:schemeClr val="dk1"/>
                          </a:solidFill>
                          <a:latin typeface="微软雅黑" panose="020B0503020204020204" pitchFamily="34" charset="-122"/>
                          <a:ea typeface="微软雅黑" panose="020B0503020204020204" pitchFamily="34" charset="-122"/>
                          <a:cs typeface="+mn-cs"/>
                        </a:rPr>
                        <a:t>同步</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54875178"/>
                  </a:ext>
                </a:extLst>
              </a:tr>
            </a:tbl>
          </a:graphicData>
        </a:graphic>
      </p:graphicFrame>
      <p:sp>
        <p:nvSpPr>
          <p:cNvPr id="3" name="箭头: 下 2">
            <a:extLst>
              <a:ext uri="{FF2B5EF4-FFF2-40B4-BE49-F238E27FC236}">
                <a16:creationId xmlns:a16="http://schemas.microsoft.com/office/drawing/2014/main" id="{F2E572FB-B851-4C59-9662-FB9779B0A1F1}"/>
              </a:ext>
            </a:extLst>
          </p:cNvPr>
          <p:cNvSpPr/>
          <p:nvPr/>
        </p:nvSpPr>
        <p:spPr>
          <a:xfrm>
            <a:off x="11471564" y="2422567"/>
            <a:ext cx="522514" cy="2683821"/>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9C0F159B-1E0F-4D5C-BF33-904CA593B1A5}"/>
              </a:ext>
            </a:extLst>
          </p:cNvPr>
          <p:cNvSpPr txBox="1"/>
          <p:nvPr/>
        </p:nvSpPr>
        <p:spPr>
          <a:xfrm>
            <a:off x="11471564" y="1852550"/>
            <a:ext cx="510487"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高</a:t>
            </a:r>
            <a:endParaRPr lang="zh-CN" altLang="en-US" b="1" dirty="0">
              <a:solidFill>
                <a:srgbClr val="0066FF"/>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BA7990C-FE73-4DFF-8316-CFD1BD1A3D12}"/>
              </a:ext>
            </a:extLst>
          </p:cNvPr>
          <p:cNvSpPr txBox="1"/>
          <p:nvPr/>
        </p:nvSpPr>
        <p:spPr>
          <a:xfrm>
            <a:off x="11481461" y="5187531"/>
            <a:ext cx="510487" cy="461665"/>
          </a:xfrm>
          <a:prstGeom prst="rect">
            <a:avLst/>
          </a:prstGeom>
          <a:noFill/>
        </p:spPr>
        <p:txBody>
          <a:bodyPr wrap="square" rtlCol="0">
            <a:spAutoFit/>
          </a:bodyPr>
          <a:lstStyle/>
          <a:p>
            <a:pPr algn="ctr"/>
            <a:r>
              <a:rPr lang="zh-CN" altLang="en-US" sz="2400" b="1" dirty="0">
                <a:solidFill>
                  <a:srgbClr val="0066FF"/>
                </a:solidFill>
                <a:latin typeface="微软雅黑" panose="020B0503020204020204" pitchFamily="34" charset="-122"/>
                <a:ea typeface="微软雅黑" panose="020B0503020204020204" pitchFamily="34" charset="-122"/>
              </a:rPr>
              <a:t>低</a:t>
            </a:r>
            <a:endParaRPr lang="zh-CN" altLang="en-US" b="1"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7884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8745391" cy="718320"/>
            <a:chOff x="563994" y="278221"/>
            <a:chExt cx="8745391" cy="718319"/>
          </a:xfrm>
        </p:grpSpPr>
        <p:sp>
          <p:nvSpPr>
            <p:cNvPr id="21" name="矩形 20">
              <a:extLst>
                <a:ext uri="{FF2B5EF4-FFF2-40B4-BE49-F238E27FC236}">
                  <a16:creationId xmlns:a16="http://schemas.microsoft.com/office/drawing/2014/main" id="{8297BC28-DD3C-44C3-A8BA-1F5DFEE9D689}"/>
                </a:ext>
              </a:extLst>
            </p:cNvPr>
            <p:cNvSpPr/>
            <p:nvPr/>
          </p:nvSpPr>
          <p:spPr>
            <a:xfrm>
              <a:off x="563994" y="688763"/>
              <a:ext cx="710746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Coding and Meaning of ExcCode Field in CP0 Cause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811190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寄存器中</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ExcCode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字段的编码和含义</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7" name="表格 6">
            <a:extLst>
              <a:ext uri="{FF2B5EF4-FFF2-40B4-BE49-F238E27FC236}">
                <a16:creationId xmlns:a16="http://schemas.microsoft.com/office/drawing/2014/main" id="{467C19B2-02A6-4E7E-AF51-618298D4B8AD}"/>
              </a:ext>
            </a:extLst>
          </p:cNvPr>
          <p:cNvGraphicFramePr>
            <a:graphicFrameLocks noGrp="1"/>
          </p:cNvGraphicFramePr>
          <p:nvPr>
            <p:extLst>
              <p:ext uri="{D42A27DB-BD31-4B8C-83A1-F6EECF244321}">
                <p14:modId xmlns:p14="http://schemas.microsoft.com/office/powerpoint/2010/main" val="3604600633"/>
              </p:ext>
            </p:extLst>
          </p:nvPr>
        </p:nvGraphicFramePr>
        <p:xfrm>
          <a:off x="335280" y="1509772"/>
          <a:ext cx="11541759" cy="4754880"/>
        </p:xfrm>
        <a:graphic>
          <a:graphicData uri="http://schemas.openxmlformats.org/drawingml/2006/table">
            <a:tbl>
              <a:tblPr firstRow="1" bandRow="1">
                <a:tableStyleId>{5C22544A-7EE6-4342-B048-85BDC9FD1C3A}</a:tableStyleId>
              </a:tblPr>
              <a:tblGrid>
                <a:gridCol w="1838960">
                  <a:extLst>
                    <a:ext uri="{9D8B030D-6E8A-4147-A177-3AD203B41FA5}">
                      <a16:colId xmlns:a16="http://schemas.microsoft.com/office/drawing/2014/main" val="3968109694"/>
                    </a:ext>
                  </a:extLst>
                </a:gridCol>
                <a:gridCol w="2682240">
                  <a:extLst>
                    <a:ext uri="{9D8B030D-6E8A-4147-A177-3AD203B41FA5}">
                      <a16:colId xmlns:a16="http://schemas.microsoft.com/office/drawing/2014/main" val="373739211"/>
                    </a:ext>
                  </a:extLst>
                </a:gridCol>
                <a:gridCol w="7020559">
                  <a:extLst>
                    <a:ext uri="{9D8B030D-6E8A-4147-A177-3AD203B41FA5}">
                      <a16:colId xmlns:a16="http://schemas.microsoft.com/office/drawing/2014/main" val="3846056447"/>
                    </a:ext>
                  </a:extLst>
                </a:gridCol>
              </a:tblGrid>
              <a:tr h="386221">
                <a:tc>
                  <a:txBody>
                    <a:bodyPr/>
                    <a:lstStyle/>
                    <a:p>
                      <a:pPr algn="ctr"/>
                      <a:r>
                        <a:rPr lang="en-US" altLang="zh-CN" sz="2000" dirty="0">
                          <a:latin typeface="微软雅黑" panose="020B0503020204020204" pitchFamily="34" charset="-122"/>
                          <a:ea typeface="微软雅黑" panose="020B0503020204020204" pitchFamily="34" charset="-122"/>
                        </a:rPr>
                        <a:t>ExcCode</a:t>
                      </a:r>
                      <a:r>
                        <a:rPr lang="zh-CN" altLang="en-US" sz="2000" dirty="0">
                          <a:latin typeface="微软雅黑" panose="020B0503020204020204" pitchFamily="34" charset="-122"/>
                          <a:ea typeface="微软雅黑" panose="020B0503020204020204" pitchFamily="34" charset="-122"/>
                        </a:rPr>
                        <a:t>编码</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助记符</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描述</a:t>
                      </a:r>
                    </a:p>
                  </a:txBody>
                  <a:tcPr/>
                </a:tc>
                <a:extLst>
                  <a:ext uri="{0D108BD9-81ED-4DB2-BD59-A6C34878D82A}">
                    <a16:rowId xmlns:a16="http://schemas.microsoft.com/office/drawing/2014/main" val="2179058604"/>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a:latin typeface="微软雅黑" panose="020B0503020204020204" pitchFamily="34" charset="-122"/>
                          <a:ea typeface="微软雅黑" panose="020B0503020204020204" pitchFamily="34" charset="-122"/>
                        </a:rPr>
                        <a:t>Int</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中断</a:t>
                      </a:r>
                    </a:p>
                  </a:txBody>
                  <a:tcPr/>
                </a:tc>
                <a:extLst>
                  <a:ext uri="{0D108BD9-81ED-4DB2-BD59-A6C34878D82A}">
                    <a16:rowId xmlns:a16="http://schemas.microsoft.com/office/drawing/2014/main" val="762159162"/>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Mod</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修改异常或者保留</a:t>
                      </a:r>
                    </a:p>
                  </a:txBody>
                  <a:tcPr/>
                </a:tc>
                <a:extLst>
                  <a:ext uri="{0D108BD9-81ED-4DB2-BD59-A6C34878D82A}">
                    <a16:rowId xmlns:a16="http://schemas.microsoft.com/office/drawing/2014/main" val="1385887122"/>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TLBL</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加载异常或者取指异常或者保留</a:t>
                      </a:r>
                    </a:p>
                  </a:txBody>
                  <a:tcPr/>
                </a:tc>
                <a:extLst>
                  <a:ext uri="{0D108BD9-81ED-4DB2-BD59-A6C34878D82A}">
                    <a16:rowId xmlns:a16="http://schemas.microsoft.com/office/drawing/2014/main" val="3148598311"/>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TLBS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存储异常或者保留</a:t>
                      </a:r>
                    </a:p>
                  </a:txBody>
                  <a:tcPr/>
                </a:tc>
                <a:extLst>
                  <a:ext uri="{0D108BD9-81ED-4DB2-BD59-A6C34878D82A}">
                    <a16:rowId xmlns:a16="http://schemas.microsoft.com/office/drawing/2014/main" val="2939206748"/>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ADEL</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加载或取指过程中，地址错误异常</a:t>
                      </a:r>
                    </a:p>
                  </a:txBody>
                  <a:tcPr/>
                </a:tc>
                <a:extLst>
                  <a:ext uri="{0D108BD9-81ED-4DB2-BD59-A6C34878D82A}">
                    <a16:rowId xmlns:a16="http://schemas.microsoft.com/office/drawing/2014/main" val="3500683379"/>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ADES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存储过程中，地址错误异常</a:t>
                      </a:r>
                    </a:p>
                  </a:txBody>
                  <a:tcPr/>
                </a:tc>
                <a:extLst>
                  <a:ext uri="{0D108BD9-81ED-4DB2-BD59-A6C34878D82A}">
                    <a16:rowId xmlns:a16="http://schemas.microsoft.com/office/drawing/2014/main" val="995154561"/>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IBS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取指过程中，总线错误异常</a:t>
                      </a:r>
                    </a:p>
                  </a:txBody>
                  <a:tcPr/>
                </a:tc>
                <a:extLst>
                  <a:ext uri="{0D108BD9-81ED-4DB2-BD59-A6C34878D82A}">
                    <a16:rowId xmlns:a16="http://schemas.microsoft.com/office/drawing/2014/main" val="2964787463"/>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DBE</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加载或存储数据过程中，总线错误异常</a:t>
                      </a:r>
                    </a:p>
                  </a:txBody>
                  <a:tcPr/>
                </a:tc>
                <a:extLst>
                  <a:ext uri="{0D108BD9-81ED-4DB2-BD59-A6C34878D82A}">
                    <a16:rowId xmlns:a16="http://schemas.microsoft.com/office/drawing/2014/main" val="1516078805"/>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8</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Sys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系统调用指令</a:t>
                      </a:r>
                      <a:r>
                        <a:rPr lang="en-US" altLang="zh-CN" sz="2000" dirty="0" err="1">
                          <a:latin typeface="微软雅黑" panose="020B0503020204020204" pitchFamily="34" charset="-122"/>
                          <a:ea typeface="微软雅黑" panose="020B0503020204020204" pitchFamily="34" charset="-122"/>
                        </a:rPr>
                        <a:t>syscall</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86045223"/>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9</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a:latin typeface="微软雅黑" panose="020B0503020204020204" pitchFamily="34" charset="-122"/>
                          <a:ea typeface="微软雅黑" panose="020B0503020204020204" pitchFamily="34" charset="-122"/>
                        </a:rPr>
                        <a:t>Bp</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断点异常</a:t>
                      </a:r>
                    </a:p>
                  </a:txBody>
                  <a:tcPr/>
                </a:tc>
                <a:extLst>
                  <a:ext uri="{0D108BD9-81ED-4DB2-BD59-A6C34878D82A}">
                    <a16:rowId xmlns:a16="http://schemas.microsoft.com/office/drawing/2014/main" val="1639160594"/>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10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RI</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保留指令异常（执行未定义指令引起的异常）</a:t>
                      </a:r>
                    </a:p>
                  </a:txBody>
                  <a:tcPr/>
                </a:tc>
                <a:extLst>
                  <a:ext uri="{0D108BD9-81ED-4DB2-BD59-A6C34878D82A}">
                    <a16:rowId xmlns:a16="http://schemas.microsoft.com/office/drawing/2014/main" val="3175639307"/>
                  </a:ext>
                </a:extLst>
              </a:tr>
            </a:tbl>
          </a:graphicData>
        </a:graphic>
      </p:graphicFrame>
      <p:sp>
        <p:nvSpPr>
          <p:cNvPr id="8" name="文本框 7">
            <a:extLst>
              <a:ext uri="{FF2B5EF4-FFF2-40B4-BE49-F238E27FC236}">
                <a16:creationId xmlns:a16="http://schemas.microsoft.com/office/drawing/2014/main" id="{7FDEFC9A-3606-41B7-BDFD-E82FA89DDA5C}"/>
              </a:ext>
            </a:extLst>
          </p:cNvPr>
          <p:cNvSpPr txBox="1"/>
          <p:nvPr/>
        </p:nvSpPr>
        <p:spPr>
          <a:xfrm>
            <a:off x="335280" y="1923011"/>
            <a:ext cx="11541759" cy="365760"/>
          </a:xfrm>
          <a:prstGeom prst="rect">
            <a:avLst/>
          </a:prstGeom>
          <a:noFill/>
          <a:ln w="28575">
            <a:solidFill>
              <a:srgbClr val="FF0000"/>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4A23B8EB-130E-4674-9101-D9ECA758B374}"/>
              </a:ext>
            </a:extLst>
          </p:cNvPr>
          <p:cNvSpPr txBox="1"/>
          <p:nvPr/>
        </p:nvSpPr>
        <p:spPr>
          <a:xfrm>
            <a:off x="335280" y="3511401"/>
            <a:ext cx="11541759" cy="756000"/>
          </a:xfrm>
          <a:prstGeom prst="rect">
            <a:avLst/>
          </a:prstGeom>
          <a:noFill/>
          <a:ln w="28575">
            <a:solidFill>
              <a:srgbClr val="FF0000"/>
            </a:solidFill>
            <a:prstDash val="dash"/>
          </a:ln>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043BB9BB-721E-4A9C-995F-3D955631993A}"/>
              </a:ext>
            </a:extLst>
          </p:cNvPr>
          <p:cNvSpPr txBox="1"/>
          <p:nvPr/>
        </p:nvSpPr>
        <p:spPr>
          <a:xfrm>
            <a:off x="335280" y="5093061"/>
            <a:ext cx="11541759" cy="1152000"/>
          </a:xfrm>
          <a:prstGeom prst="rect">
            <a:avLst/>
          </a:prstGeom>
          <a:noFill/>
          <a:ln w="28575">
            <a:solidFill>
              <a:srgbClr val="FF0000"/>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0994323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8745391" cy="718320"/>
            <a:chOff x="563994" y="278221"/>
            <a:chExt cx="8745391" cy="718319"/>
          </a:xfrm>
        </p:grpSpPr>
        <p:sp>
          <p:nvSpPr>
            <p:cNvPr id="21" name="矩形 20">
              <a:extLst>
                <a:ext uri="{FF2B5EF4-FFF2-40B4-BE49-F238E27FC236}">
                  <a16:creationId xmlns:a16="http://schemas.microsoft.com/office/drawing/2014/main" id="{8297BC28-DD3C-44C3-A8BA-1F5DFEE9D689}"/>
                </a:ext>
              </a:extLst>
            </p:cNvPr>
            <p:cNvSpPr/>
            <p:nvPr/>
          </p:nvSpPr>
          <p:spPr>
            <a:xfrm>
              <a:off x="563994" y="688763"/>
              <a:ext cx="710746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Coding and Meaning of ExcCode Field in CP0 Cause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811190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寄存器中</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ExcCode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字段的编码和含义</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14" name="表格 13">
            <a:extLst>
              <a:ext uri="{FF2B5EF4-FFF2-40B4-BE49-F238E27FC236}">
                <a16:creationId xmlns:a16="http://schemas.microsoft.com/office/drawing/2014/main" id="{40F2A752-F2AD-4AB8-91F4-2BF45FE0EC4E}"/>
              </a:ext>
            </a:extLst>
          </p:cNvPr>
          <p:cNvGraphicFramePr>
            <a:graphicFrameLocks noGrp="1"/>
          </p:cNvGraphicFramePr>
          <p:nvPr>
            <p:extLst>
              <p:ext uri="{D42A27DB-BD31-4B8C-83A1-F6EECF244321}">
                <p14:modId xmlns:p14="http://schemas.microsoft.com/office/powerpoint/2010/main" val="1789089573"/>
              </p:ext>
            </p:extLst>
          </p:nvPr>
        </p:nvGraphicFramePr>
        <p:xfrm>
          <a:off x="335280" y="1533524"/>
          <a:ext cx="11541759" cy="3169920"/>
        </p:xfrm>
        <a:graphic>
          <a:graphicData uri="http://schemas.openxmlformats.org/drawingml/2006/table">
            <a:tbl>
              <a:tblPr firstRow="1" bandRow="1">
                <a:tableStyleId>{5C22544A-7EE6-4342-B048-85BDC9FD1C3A}</a:tableStyleId>
              </a:tblPr>
              <a:tblGrid>
                <a:gridCol w="1838960">
                  <a:extLst>
                    <a:ext uri="{9D8B030D-6E8A-4147-A177-3AD203B41FA5}">
                      <a16:colId xmlns:a16="http://schemas.microsoft.com/office/drawing/2014/main" val="3968109694"/>
                    </a:ext>
                  </a:extLst>
                </a:gridCol>
                <a:gridCol w="2682240">
                  <a:extLst>
                    <a:ext uri="{9D8B030D-6E8A-4147-A177-3AD203B41FA5}">
                      <a16:colId xmlns:a16="http://schemas.microsoft.com/office/drawing/2014/main" val="373739211"/>
                    </a:ext>
                  </a:extLst>
                </a:gridCol>
                <a:gridCol w="7020559">
                  <a:extLst>
                    <a:ext uri="{9D8B030D-6E8A-4147-A177-3AD203B41FA5}">
                      <a16:colId xmlns:a16="http://schemas.microsoft.com/office/drawing/2014/main" val="3846056447"/>
                    </a:ext>
                  </a:extLst>
                </a:gridCol>
              </a:tblGrid>
              <a:tr h="386221">
                <a:tc>
                  <a:txBody>
                    <a:bodyPr/>
                    <a:lstStyle/>
                    <a:p>
                      <a:pPr algn="ctr"/>
                      <a:r>
                        <a:rPr lang="en-US" altLang="zh-CN" sz="2000" dirty="0" err="1">
                          <a:latin typeface="微软雅黑" panose="020B0503020204020204" pitchFamily="34" charset="-122"/>
                          <a:ea typeface="微软雅黑" panose="020B0503020204020204" pitchFamily="34" charset="-122"/>
                        </a:rPr>
                        <a:t>ExcCode</a:t>
                      </a:r>
                      <a:r>
                        <a:rPr lang="zh-CN" altLang="en-US" sz="2000" dirty="0">
                          <a:latin typeface="微软雅黑" panose="020B0503020204020204" pitchFamily="34" charset="-122"/>
                          <a:ea typeface="微软雅黑" panose="020B0503020204020204" pitchFamily="34" charset="-122"/>
                        </a:rPr>
                        <a:t>编码</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助记符</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描述</a:t>
                      </a:r>
                    </a:p>
                  </a:txBody>
                  <a:tcPr/>
                </a:tc>
                <a:extLst>
                  <a:ext uri="{0D108BD9-81ED-4DB2-BD59-A6C34878D82A}">
                    <a16:rowId xmlns:a16="http://schemas.microsoft.com/office/drawing/2014/main" val="2179058604"/>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11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a:latin typeface="微软雅黑" panose="020B0503020204020204" pitchFamily="34" charset="-122"/>
                          <a:ea typeface="微软雅黑" panose="020B0503020204020204" pitchFamily="34" charset="-122"/>
                        </a:rPr>
                        <a:t>CpU</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协处理器不可用</a:t>
                      </a:r>
                    </a:p>
                  </a:txBody>
                  <a:tcPr/>
                </a:tc>
                <a:extLst>
                  <a:ext uri="{0D108BD9-81ED-4DB2-BD59-A6C34878D82A}">
                    <a16:rowId xmlns:a16="http://schemas.microsoft.com/office/drawing/2014/main" val="762159162"/>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12</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a:latin typeface="微软雅黑" panose="020B0503020204020204" pitchFamily="34" charset="-122"/>
                          <a:ea typeface="微软雅黑" panose="020B0503020204020204" pitchFamily="34" charset="-122"/>
                        </a:rPr>
                        <a:t>Ov</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整数溢出异常</a:t>
                      </a:r>
                    </a:p>
                  </a:txBody>
                  <a:tcPr/>
                </a:tc>
                <a:extLst>
                  <a:ext uri="{0D108BD9-81ED-4DB2-BD59-A6C34878D82A}">
                    <a16:rowId xmlns:a16="http://schemas.microsoft.com/office/drawing/2014/main" val="1385887122"/>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13</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a:latin typeface="微软雅黑" panose="020B0503020204020204" pitchFamily="34" charset="-122"/>
                          <a:ea typeface="微软雅黑" panose="020B0503020204020204" pitchFamily="34" charset="-122"/>
                        </a:rPr>
                        <a:t>Tr</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自陷指令引起的异常</a:t>
                      </a:r>
                    </a:p>
                  </a:txBody>
                  <a:tcPr/>
                </a:tc>
                <a:extLst>
                  <a:ext uri="{0D108BD9-81ED-4DB2-BD59-A6C34878D82A}">
                    <a16:rowId xmlns:a16="http://schemas.microsoft.com/office/drawing/2014/main" val="3148598311"/>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14-22</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保留</a:t>
                      </a:r>
                    </a:p>
                  </a:txBody>
                  <a:tcPr/>
                </a:tc>
                <a:extLst>
                  <a:ext uri="{0D108BD9-81ED-4DB2-BD59-A6C34878D82A}">
                    <a16:rowId xmlns:a16="http://schemas.microsoft.com/office/drawing/2014/main" val="2939206748"/>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23</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WATCH</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访问</a:t>
                      </a:r>
                      <a:r>
                        <a:rPr lang="en-US" altLang="zh-CN" sz="2000" dirty="0" err="1">
                          <a:latin typeface="微软雅黑" panose="020B0503020204020204" pitchFamily="34" charset="-122"/>
                          <a:ea typeface="微软雅黑" panose="020B0503020204020204" pitchFamily="34" charset="-122"/>
                        </a:rPr>
                        <a:t>WatchHi</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WatchLo</a:t>
                      </a:r>
                      <a:r>
                        <a:rPr lang="zh-CN" altLang="en-US" sz="2000" dirty="0">
                          <a:latin typeface="微软雅黑" panose="020B0503020204020204" pitchFamily="34" charset="-122"/>
                          <a:ea typeface="微软雅黑" panose="020B0503020204020204" pitchFamily="34" charset="-122"/>
                        </a:rPr>
                        <a:t>地址</a:t>
                      </a:r>
                    </a:p>
                  </a:txBody>
                  <a:tcPr/>
                </a:tc>
                <a:extLst>
                  <a:ext uri="{0D108BD9-81ED-4DB2-BD59-A6C34878D82A}">
                    <a16:rowId xmlns:a16="http://schemas.microsoft.com/office/drawing/2014/main" val="3500683379"/>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24</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a:latin typeface="微软雅黑" panose="020B0503020204020204" pitchFamily="34" charset="-122"/>
                          <a:ea typeface="微软雅黑" panose="020B0503020204020204" pitchFamily="34" charset="-122"/>
                        </a:rPr>
                        <a:t>MCheck</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机器检测，</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检测到</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控制系统中的灾难性错误</a:t>
                      </a:r>
                    </a:p>
                  </a:txBody>
                  <a:tcPr/>
                </a:tc>
                <a:extLst>
                  <a:ext uri="{0D108BD9-81ED-4DB2-BD59-A6C34878D82A}">
                    <a16:rowId xmlns:a16="http://schemas.microsoft.com/office/drawing/2014/main" val="995154561"/>
                  </a:ext>
                </a:extLst>
              </a:tr>
              <a:tr h="386221">
                <a:tc>
                  <a:txBody>
                    <a:bodyPr/>
                    <a:lstStyle/>
                    <a:p>
                      <a:pPr algn="ctr"/>
                      <a:r>
                        <a:rPr lang="en-US" altLang="zh-CN" sz="2000" dirty="0">
                          <a:latin typeface="微软雅黑" panose="020B0503020204020204" pitchFamily="34" charset="-122"/>
                          <a:ea typeface="微软雅黑" panose="020B0503020204020204" pitchFamily="34" charset="-122"/>
                        </a:rPr>
                        <a:t>25-31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保留</a:t>
                      </a:r>
                    </a:p>
                  </a:txBody>
                  <a:tcPr/>
                </a:tc>
                <a:extLst>
                  <a:ext uri="{0D108BD9-81ED-4DB2-BD59-A6C34878D82A}">
                    <a16:rowId xmlns:a16="http://schemas.microsoft.com/office/drawing/2014/main" val="2964787463"/>
                  </a:ext>
                </a:extLst>
              </a:tr>
            </a:tbl>
          </a:graphicData>
        </a:graphic>
      </p:graphicFrame>
      <p:sp>
        <p:nvSpPr>
          <p:cNvPr id="15" name="文本框 14">
            <a:extLst>
              <a:ext uri="{FF2B5EF4-FFF2-40B4-BE49-F238E27FC236}">
                <a16:creationId xmlns:a16="http://schemas.microsoft.com/office/drawing/2014/main" id="{D54489AC-3B60-4CBE-9DC3-D70F1C6A54D7}"/>
              </a:ext>
            </a:extLst>
          </p:cNvPr>
          <p:cNvSpPr txBox="1"/>
          <p:nvPr/>
        </p:nvSpPr>
        <p:spPr>
          <a:xfrm>
            <a:off x="335280" y="2353163"/>
            <a:ext cx="11541759" cy="365760"/>
          </a:xfrm>
          <a:prstGeom prst="rect">
            <a:avLst/>
          </a:prstGeom>
          <a:noFill/>
          <a:ln w="28575">
            <a:solidFill>
              <a:srgbClr val="FF0000"/>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28583066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6766259" cy="746845"/>
            <a:chOff x="563994" y="278221"/>
            <a:chExt cx="6766259" cy="746844"/>
          </a:xfrm>
        </p:grpSpPr>
        <p:sp>
          <p:nvSpPr>
            <p:cNvPr id="21" name="矩形 20">
              <a:extLst>
                <a:ext uri="{FF2B5EF4-FFF2-40B4-BE49-F238E27FC236}">
                  <a16:creationId xmlns:a16="http://schemas.microsoft.com/office/drawing/2014/main" id="{8297BC28-DD3C-44C3-A8BA-1F5DFEE9D689}"/>
                </a:ext>
              </a:extLst>
            </p:cNvPr>
            <p:cNvSpPr/>
            <p:nvPr/>
          </p:nvSpPr>
          <p:spPr>
            <a:xfrm>
              <a:off x="563994" y="717288"/>
              <a:ext cx="676625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Flow of Exception Handling in MiniMIPS32 Processor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6132769"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处理器的异常处理流程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13" name="图片 12">
            <a:extLst>
              <a:ext uri="{FF2B5EF4-FFF2-40B4-BE49-F238E27FC236}">
                <a16:creationId xmlns:a16="http://schemas.microsoft.com/office/drawing/2014/main" id="{1C3B088C-7FCB-47F8-8F71-44A2B71C3BE4}"/>
              </a:ext>
            </a:extLst>
          </p:cNvPr>
          <p:cNvPicPr>
            <a:picLocks noChangeAspect="1"/>
          </p:cNvPicPr>
          <p:nvPr/>
        </p:nvPicPr>
        <p:blipFill>
          <a:blip r:embed="rId3"/>
          <a:stretch>
            <a:fillRect/>
          </a:stretch>
        </p:blipFill>
        <p:spPr>
          <a:xfrm>
            <a:off x="374758" y="1562102"/>
            <a:ext cx="5090753" cy="4931590"/>
          </a:xfrm>
          <a:prstGeom prst="rect">
            <a:avLst/>
          </a:prstGeom>
        </p:spPr>
      </p:pic>
      <p:sp>
        <p:nvSpPr>
          <p:cNvPr id="14" name="矩形 13">
            <a:extLst>
              <a:ext uri="{FF2B5EF4-FFF2-40B4-BE49-F238E27FC236}">
                <a16:creationId xmlns:a16="http://schemas.microsoft.com/office/drawing/2014/main" id="{2B822BAC-1FB1-4AD4-9EE7-120913AFC442}"/>
              </a:ext>
            </a:extLst>
          </p:cNvPr>
          <p:cNvSpPr/>
          <p:nvPr/>
        </p:nvSpPr>
        <p:spPr>
          <a:xfrm>
            <a:off x="264160" y="3374572"/>
            <a:ext cx="3271520" cy="164592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4392539-8248-421C-99A9-FF1EC3E51F38}"/>
              </a:ext>
            </a:extLst>
          </p:cNvPr>
          <p:cNvSpPr txBox="1"/>
          <p:nvPr/>
        </p:nvSpPr>
        <p:spPr>
          <a:xfrm>
            <a:off x="6090327" y="1870892"/>
            <a:ext cx="5406282" cy="1172757"/>
          </a:xfrm>
          <a:prstGeom prst="rect">
            <a:avLst/>
          </a:prstGeom>
          <a:noFill/>
        </p:spPr>
        <p:txBody>
          <a:bodyPr wrap="square" rtlCol="0">
            <a:spAutoFit/>
          </a:bodyPr>
          <a:lstStyle/>
          <a:p>
            <a:pPr>
              <a:lnSpc>
                <a:spcPts val="3200"/>
              </a:lnSpc>
              <a:spcBef>
                <a:spcPts val="1200"/>
              </a:spcBef>
              <a:spcAft>
                <a:spcPts val="1200"/>
              </a:spcAft>
            </a:pPr>
            <a:r>
              <a:rPr lang="zh-CN" altLang="en-US" sz="2000" dirty="0">
                <a:solidFill>
                  <a:srgbClr val="FF0000"/>
                </a:solidFill>
                <a:latin typeface="微软雅黑" panose="020B0503020204020204" pitchFamily="34" charset="-122"/>
                <a:ea typeface="微软雅黑" panose="020B0503020204020204" pitchFamily="34" charset="-122"/>
              </a:rPr>
              <a:t>引入延迟槽之前：</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ts val="3200"/>
              </a:lnSpc>
              <a:spcBef>
                <a:spcPts val="1200"/>
              </a:spcBef>
              <a:spcAft>
                <a:spcPts val="1200"/>
              </a:spcAft>
            </a:pPr>
            <a:r>
              <a:rPr lang="zh-CN" altLang="en-US" sz="2000" dirty="0">
                <a:solidFill>
                  <a:srgbClr val="0000FF"/>
                </a:solidFill>
                <a:latin typeface="微软雅黑" panose="020B0503020204020204" pitchFamily="34" charset="-122"/>
                <a:ea typeface="微软雅黑" panose="020B0503020204020204" pitchFamily="34" charset="-122"/>
              </a:rPr>
              <a:t>转移指令 </a:t>
            </a:r>
            <a:r>
              <a:rPr lang="en-US" altLang="zh-CN"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转移目标地址指令</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0390926-F57D-47F1-9D30-2223A9C8DE22}"/>
              </a:ext>
            </a:extLst>
          </p:cNvPr>
          <p:cNvSpPr txBox="1"/>
          <p:nvPr/>
        </p:nvSpPr>
        <p:spPr>
          <a:xfrm>
            <a:off x="6090327" y="3496491"/>
            <a:ext cx="5406282" cy="1172757"/>
          </a:xfrm>
          <a:prstGeom prst="rect">
            <a:avLst/>
          </a:prstGeom>
          <a:noFill/>
        </p:spPr>
        <p:txBody>
          <a:bodyPr wrap="square" rtlCol="0">
            <a:spAutoFit/>
          </a:bodyPr>
          <a:lstStyle/>
          <a:p>
            <a:pPr>
              <a:lnSpc>
                <a:spcPts val="3200"/>
              </a:lnSpc>
              <a:spcBef>
                <a:spcPts val="1200"/>
              </a:spcBef>
              <a:spcAft>
                <a:spcPts val="1200"/>
              </a:spcAft>
            </a:pPr>
            <a:r>
              <a:rPr lang="zh-CN" altLang="en-US" sz="2000" dirty="0">
                <a:solidFill>
                  <a:srgbClr val="FF0000"/>
                </a:solidFill>
                <a:latin typeface="微软雅黑" panose="020B0503020204020204" pitchFamily="34" charset="-122"/>
                <a:ea typeface="微软雅黑" panose="020B0503020204020204" pitchFamily="34" charset="-122"/>
              </a:rPr>
              <a:t>引入延迟槽之后：</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ts val="3200"/>
              </a:lnSpc>
              <a:spcBef>
                <a:spcPts val="1200"/>
              </a:spcBef>
              <a:spcAft>
                <a:spcPts val="1200"/>
              </a:spcAft>
            </a:pPr>
            <a:r>
              <a:rPr lang="zh-CN" altLang="en-US" sz="2000" dirty="0">
                <a:solidFill>
                  <a:srgbClr val="0000FF"/>
                </a:solidFill>
                <a:latin typeface="微软雅黑" panose="020B0503020204020204" pitchFamily="34" charset="-122"/>
                <a:ea typeface="微软雅黑" panose="020B0503020204020204" pitchFamily="34" charset="-122"/>
              </a:rPr>
              <a:t>转移指令 </a:t>
            </a:r>
            <a:r>
              <a:rPr lang="en-US" altLang="zh-CN"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延迟槽指令 </a:t>
            </a:r>
            <a:r>
              <a:rPr lang="en-US" altLang="zh-CN"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转移目标地址指令</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BB191D1-C9D8-4331-BDE8-B056BBF90C16}"/>
              </a:ext>
            </a:extLst>
          </p:cNvPr>
          <p:cNvSpPr txBox="1"/>
          <p:nvPr/>
        </p:nvSpPr>
        <p:spPr>
          <a:xfrm>
            <a:off x="6090326" y="5071292"/>
            <a:ext cx="6093757" cy="1178784"/>
          </a:xfrm>
          <a:prstGeom prst="rect">
            <a:avLst/>
          </a:prstGeom>
          <a:noFill/>
        </p:spPr>
        <p:txBody>
          <a:bodyPr wrap="square" rtlCol="0">
            <a:spAutoFit/>
          </a:bodyPr>
          <a:lstStyle/>
          <a:p>
            <a:pPr>
              <a:lnSpc>
                <a:spcPts val="3200"/>
              </a:lnSpc>
              <a:spcBef>
                <a:spcPts val="1200"/>
              </a:spcBef>
              <a:spcAft>
                <a:spcPts val="1200"/>
              </a:spcAft>
            </a:pPr>
            <a:r>
              <a:rPr lang="zh-CN" altLang="en-US" sz="2000" dirty="0">
                <a:solidFill>
                  <a:srgbClr val="FF0000"/>
                </a:solidFill>
                <a:latin typeface="微软雅黑" panose="020B0503020204020204" pitchFamily="34" charset="-122"/>
                <a:ea typeface="微软雅黑" panose="020B0503020204020204" pitchFamily="34" charset="-122"/>
              </a:rPr>
              <a:t>如果异常指令在延迟槽中，</a:t>
            </a:r>
            <a:r>
              <a:rPr lang="en-US" altLang="zh-CN" sz="2000" dirty="0">
                <a:solidFill>
                  <a:srgbClr val="FF0000"/>
                </a:solidFill>
                <a:latin typeface="微软雅黑" panose="020B0503020204020204" pitchFamily="34" charset="-122"/>
                <a:ea typeface="微软雅黑" panose="020B0503020204020204" pitchFamily="34" charset="-122"/>
              </a:rPr>
              <a:t>EPC</a:t>
            </a:r>
            <a:r>
              <a:rPr lang="zh-CN" altLang="en-US" sz="2000" dirty="0">
                <a:solidFill>
                  <a:srgbClr val="FF0000"/>
                </a:solidFill>
                <a:latin typeface="微软雅黑" panose="020B0503020204020204" pitchFamily="34" charset="-122"/>
                <a:ea typeface="微软雅黑" panose="020B0503020204020204" pitchFamily="34" charset="-122"/>
              </a:rPr>
              <a:t>保存延迟槽指令地址：</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ts val="3200"/>
              </a:lnSpc>
              <a:spcBef>
                <a:spcPts val="1200"/>
              </a:spcBef>
              <a:spcAft>
                <a:spcPts val="1200"/>
              </a:spcAft>
            </a:pPr>
            <a:r>
              <a:rPr lang="zh-CN" altLang="en-US"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延迟槽指令 </a:t>
            </a:r>
            <a:r>
              <a:rPr lang="en-US" altLang="zh-CN"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延迟槽指令的下一条指令</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88249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8280007" cy="746845"/>
            <a:chOff x="563994" y="278221"/>
            <a:chExt cx="8280007" cy="746844"/>
          </a:xfrm>
        </p:grpSpPr>
        <p:sp>
          <p:nvSpPr>
            <p:cNvPr id="21" name="矩形 20">
              <a:extLst>
                <a:ext uri="{FF2B5EF4-FFF2-40B4-BE49-F238E27FC236}">
                  <a16:creationId xmlns:a16="http://schemas.microsoft.com/office/drawing/2014/main" id="{8297BC28-DD3C-44C3-A8BA-1F5DFEE9D689}"/>
                </a:ext>
              </a:extLst>
            </p:cNvPr>
            <p:cNvSpPr/>
            <p:nvPr/>
          </p:nvSpPr>
          <p:spPr>
            <a:xfrm>
              <a:off x="563994" y="717288"/>
              <a:ext cx="72143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Entry of Exception Serve Routine in MiniMIPS32 Processor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764651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处理器的异常处理程序入口地址</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a:extLst>
              <a:ext uri="{FF2B5EF4-FFF2-40B4-BE49-F238E27FC236}">
                <a16:creationId xmlns:a16="http://schemas.microsoft.com/office/drawing/2014/main" id="{D293EE20-EF16-4323-BA92-8D1CFE8888C8}"/>
              </a:ext>
            </a:extLst>
          </p:cNvPr>
          <p:cNvGraphicFramePr>
            <a:graphicFrameLocks noGrp="1"/>
          </p:cNvGraphicFramePr>
          <p:nvPr>
            <p:extLst>
              <p:ext uri="{D42A27DB-BD31-4B8C-83A1-F6EECF244321}">
                <p14:modId xmlns:p14="http://schemas.microsoft.com/office/powerpoint/2010/main" val="2748059328"/>
              </p:ext>
            </p:extLst>
          </p:nvPr>
        </p:nvGraphicFramePr>
        <p:xfrm>
          <a:off x="335280" y="1872627"/>
          <a:ext cx="11541759" cy="3413760"/>
        </p:xfrm>
        <a:graphic>
          <a:graphicData uri="http://schemas.openxmlformats.org/drawingml/2006/table">
            <a:tbl>
              <a:tblPr firstRow="1" bandRow="1">
                <a:tableStyleId>{6E25E649-3F16-4E02-A733-19D2CDBF48F0}</a:tableStyleId>
              </a:tblPr>
              <a:tblGrid>
                <a:gridCol w="2372294">
                  <a:extLst>
                    <a:ext uri="{9D8B030D-6E8A-4147-A177-3AD203B41FA5}">
                      <a16:colId xmlns:a16="http://schemas.microsoft.com/office/drawing/2014/main" val="3968109694"/>
                    </a:ext>
                  </a:extLst>
                </a:gridCol>
                <a:gridCol w="3182587">
                  <a:extLst>
                    <a:ext uri="{9D8B030D-6E8A-4147-A177-3AD203B41FA5}">
                      <a16:colId xmlns:a16="http://schemas.microsoft.com/office/drawing/2014/main" val="373739211"/>
                    </a:ext>
                  </a:extLst>
                </a:gridCol>
                <a:gridCol w="5986878">
                  <a:extLst>
                    <a:ext uri="{9D8B030D-6E8A-4147-A177-3AD203B41FA5}">
                      <a16:colId xmlns:a16="http://schemas.microsoft.com/office/drawing/2014/main" val="3846056447"/>
                    </a:ext>
                  </a:extLst>
                </a:gridCol>
              </a:tblGrid>
              <a:tr h="386221">
                <a:tc>
                  <a:txBody>
                    <a:bodyPr/>
                    <a:lstStyle/>
                    <a:p>
                      <a:pPr algn="ctr"/>
                      <a:r>
                        <a:rPr lang="zh-CN" altLang="en-US" sz="2200" dirty="0"/>
                        <a:t>异常类型</a:t>
                      </a: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zh-CN" altLang="en-US" sz="2200" dirty="0"/>
                        <a:t>异常处理程序入口地址</a:t>
                      </a: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zh-CN" altLang="en-US" sz="2200" dirty="0"/>
                        <a:t>引起异常的条件</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79058604"/>
                  </a:ext>
                </a:extLst>
              </a:tr>
              <a:tr h="386221">
                <a:tc>
                  <a:txBody>
                    <a:bodyPr/>
                    <a:lstStyle/>
                    <a:p>
                      <a:pPr algn="ctr"/>
                      <a:r>
                        <a:rPr lang="zh-CN" altLang="en-US" sz="2200" dirty="0"/>
                        <a:t>中断</a:t>
                      </a:r>
                      <a:r>
                        <a:rPr lang="en-US" altLang="zh-CN" sz="2200" dirty="0" err="1"/>
                        <a:t>Int</a:t>
                      </a:r>
                      <a:endParaRPr lang="zh-CN" altLang="en-US" sz="2200" dirty="0">
                        <a:latin typeface="微软雅黑" panose="020B0503020204020204" pitchFamily="34" charset="-122"/>
                        <a:ea typeface="微软雅黑" panose="020B0503020204020204" pitchFamily="34" charset="-122"/>
                      </a:endParaRPr>
                    </a:p>
                  </a:txBody>
                  <a:tcPr/>
                </a:tc>
                <a:tc rowSpan="7">
                  <a:txBody>
                    <a:bodyPr/>
                    <a:lstStyle/>
                    <a:p>
                      <a:pPr algn="ctr"/>
                      <a:r>
                        <a:rPr lang="en-US" altLang="zh-CN" sz="2200" dirty="0" err="1"/>
                        <a:t>0xBFC0_0380</a:t>
                      </a:r>
                      <a:endParaRPr lang="en-US" altLang="zh-CN" sz="22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200" dirty="0"/>
                        <a:t>硬件或软件中断</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62159162"/>
                  </a:ext>
                </a:extLst>
              </a:tr>
              <a:tr h="386221">
                <a:tc>
                  <a:txBody>
                    <a:bodyPr/>
                    <a:lstStyle/>
                    <a:p>
                      <a:pPr algn="ctr"/>
                      <a:r>
                        <a:rPr lang="zh-CN" altLang="en-US" sz="2200" dirty="0"/>
                        <a:t>地址错误</a:t>
                      </a:r>
                      <a:r>
                        <a:rPr lang="en-US" altLang="zh-CN" sz="2200" dirty="0"/>
                        <a:t>ADEL</a:t>
                      </a:r>
                      <a:endParaRPr lang="zh-CN" altLang="en-US" sz="2200" dirty="0">
                        <a:latin typeface="微软雅黑" panose="020B0503020204020204" pitchFamily="34" charset="-122"/>
                        <a:ea typeface="微软雅黑" panose="020B0503020204020204" pitchFamily="34" charset="-122"/>
                      </a:endParaRPr>
                    </a:p>
                  </a:txBody>
                  <a:tcPr/>
                </a:tc>
                <a:tc vMerge="1">
                  <a:txBody>
                    <a:bodyPr/>
                    <a:lstStyle/>
                    <a:p>
                      <a:pPr algn="ct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zh-CN" altLang="en-US" sz="2200" dirty="0"/>
                        <a:t>取指或加载地址错误</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85887122"/>
                  </a:ext>
                </a:extLst>
              </a:tr>
              <a:tr h="386221">
                <a:tc>
                  <a:txBody>
                    <a:bodyPr/>
                    <a:lstStyle/>
                    <a:p>
                      <a:pPr algn="ctr"/>
                      <a:r>
                        <a:rPr lang="zh-CN" altLang="en-US" sz="2200" dirty="0"/>
                        <a:t>地址错误</a:t>
                      </a:r>
                      <a:r>
                        <a:rPr lang="en-US" altLang="zh-CN" sz="2200" dirty="0"/>
                        <a:t>ADES</a:t>
                      </a:r>
                      <a:endParaRPr lang="zh-CN" altLang="en-US" sz="2200" dirty="0">
                        <a:latin typeface="微软雅黑" panose="020B0503020204020204" pitchFamily="34" charset="-122"/>
                        <a:ea typeface="微软雅黑" panose="020B0503020204020204" pitchFamily="34" charset="-122"/>
                      </a:endParaRPr>
                    </a:p>
                  </a:txBody>
                  <a:tcPr/>
                </a:tc>
                <a:tc vMerge="1">
                  <a:txBody>
                    <a:bodyPr/>
                    <a:lstStyle/>
                    <a:p>
                      <a:pPr algn="ct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zh-CN" altLang="en-US" sz="2200" dirty="0"/>
                        <a:t>存储地址错误</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48598311"/>
                  </a:ext>
                </a:extLst>
              </a:tr>
              <a:tr h="3862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kern="1200" dirty="0">
                          <a:solidFill>
                            <a:schemeClr val="dk1"/>
                          </a:solidFill>
                        </a:rPr>
                        <a:t>系统调用</a:t>
                      </a:r>
                      <a:r>
                        <a:rPr lang="en-US" altLang="zh-CN" sz="2200" kern="1200" dirty="0">
                          <a:solidFill>
                            <a:schemeClr val="dk1"/>
                          </a:solidFill>
                        </a:rPr>
                        <a:t>Sys</a:t>
                      </a:r>
                      <a:endParaRPr lang="zh-CN" altLang="en-US" sz="2200" kern="1200" dirty="0">
                        <a:solidFill>
                          <a:schemeClr val="dk1"/>
                        </a:solidFill>
                        <a:latin typeface="微软雅黑" panose="020B0503020204020204" pitchFamily="34" charset="-122"/>
                        <a:ea typeface="微软雅黑" panose="020B0503020204020204" pitchFamily="34" charset="-122"/>
                        <a:cs typeface="+mn-cs"/>
                      </a:endParaRPr>
                    </a:p>
                  </a:txBody>
                  <a:tcPr/>
                </a:tc>
                <a:tc vMerge="1">
                  <a:txBody>
                    <a:bodyPr/>
                    <a:lstStyle/>
                    <a:p>
                      <a:pPr algn="ct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zh-CN" altLang="en-US" sz="2200" dirty="0"/>
                        <a:t>执行系统调用指令</a:t>
                      </a:r>
                      <a:r>
                        <a:rPr lang="en-US" altLang="zh-CN" sz="2200" dirty="0" err="1"/>
                        <a:t>syscall</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39206748"/>
                  </a:ext>
                </a:extLst>
              </a:tr>
              <a:tr h="3862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kern="1200" dirty="0">
                          <a:solidFill>
                            <a:schemeClr val="dk1"/>
                          </a:solidFill>
                          <a:latin typeface="+mn-lt"/>
                          <a:ea typeface="+mn-ea"/>
                          <a:cs typeface="+mn-cs"/>
                        </a:rPr>
                        <a:t>断点</a:t>
                      </a:r>
                      <a:r>
                        <a:rPr lang="en-US" altLang="zh-CN" sz="2200" kern="1200" dirty="0">
                          <a:solidFill>
                            <a:schemeClr val="dk1"/>
                          </a:solidFill>
                          <a:latin typeface="+mn-lt"/>
                          <a:ea typeface="+mn-ea"/>
                          <a:cs typeface="+mn-cs"/>
                        </a:rPr>
                        <a:t>Bp</a:t>
                      </a:r>
                      <a:endParaRPr lang="zh-CN" altLang="en-US" sz="2200" kern="1200" dirty="0">
                        <a:solidFill>
                          <a:schemeClr val="dk1"/>
                        </a:solidFill>
                        <a:latin typeface="+mn-lt"/>
                        <a:ea typeface="+mn-ea"/>
                        <a:cs typeface="+mn-cs"/>
                      </a:endParaRPr>
                    </a:p>
                  </a:txBody>
                  <a:tcPr/>
                </a:tc>
                <a:tc vMerge="1">
                  <a:txBody>
                    <a:bodyPr/>
                    <a:lstStyle/>
                    <a:p>
                      <a:endParaRPr lang="zh-CN" altLang="en-US"/>
                    </a:p>
                  </a:txBody>
                  <a:tcPr/>
                </a:tc>
                <a:tc>
                  <a:txBody>
                    <a:bodyPr/>
                    <a:lstStyle/>
                    <a:p>
                      <a:pPr marL="0" algn="ctr" defTabSz="913765" rtl="0" eaLnBrk="1" latinLnBrk="0" hangingPunct="1"/>
                      <a:r>
                        <a:rPr lang="zh-CN" altLang="en-US" sz="2200" kern="1200" dirty="0">
                          <a:solidFill>
                            <a:schemeClr val="dk1"/>
                          </a:solidFill>
                          <a:latin typeface="+mn-lt"/>
                          <a:ea typeface="+mn-ea"/>
                          <a:cs typeface="+mn-cs"/>
                        </a:rPr>
                        <a:t>执行断点指令</a:t>
                      </a:r>
                      <a:r>
                        <a:rPr lang="en-US" altLang="zh-CN" sz="2200" kern="1200" dirty="0">
                          <a:solidFill>
                            <a:schemeClr val="dk1"/>
                          </a:solidFill>
                          <a:latin typeface="+mn-lt"/>
                          <a:ea typeface="+mn-ea"/>
                          <a:cs typeface="+mn-cs"/>
                        </a:rPr>
                        <a:t>breaker</a:t>
                      </a:r>
                      <a:endParaRPr lang="zh-CN" altLang="en-US" sz="2200" kern="1200" dirty="0">
                        <a:solidFill>
                          <a:schemeClr val="dk1"/>
                        </a:solidFill>
                        <a:latin typeface="+mn-lt"/>
                        <a:ea typeface="+mn-ea"/>
                        <a:cs typeface="+mn-cs"/>
                      </a:endParaRPr>
                    </a:p>
                  </a:txBody>
                  <a:tcPr/>
                </a:tc>
                <a:extLst>
                  <a:ext uri="{0D108BD9-81ED-4DB2-BD59-A6C34878D82A}">
                    <a16:rowId xmlns:a16="http://schemas.microsoft.com/office/drawing/2014/main" val="1251772415"/>
                  </a:ext>
                </a:extLst>
              </a:tr>
              <a:tr h="3862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kern="1200" dirty="0">
                          <a:solidFill>
                            <a:schemeClr val="dk1"/>
                          </a:solidFill>
                        </a:rPr>
                        <a:t>保留指令</a:t>
                      </a:r>
                      <a:r>
                        <a:rPr lang="en-US" altLang="zh-CN" sz="2200" kern="1200" dirty="0">
                          <a:solidFill>
                            <a:schemeClr val="dk1"/>
                          </a:solidFill>
                        </a:rPr>
                        <a:t>RI</a:t>
                      </a:r>
                      <a:endParaRPr lang="zh-CN" altLang="en-US" sz="2200" kern="1200" dirty="0">
                        <a:solidFill>
                          <a:schemeClr val="dk1"/>
                        </a:solidFill>
                        <a:latin typeface="微软雅黑" panose="020B0503020204020204" pitchFamily="34" charset="-122"/>
                        <a:ea typeface="微软雅黑" panose="020B0503020204020204" pitchFamily="34" charset="-122"/>
                        <a:cs typeface="+mn-cs"/>
                      </a:endParaRPr>
                    </a:p>
                  </a:txBody>
                  <a:tcPr/>
                </a:tc>
                <a:tc vMerge="1">
                  <a:txBody>
                    <a:bodyPr/>
                    <a:lstStyle/>
                    <a:p>
                      <a:pPr algn="ct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en-US" altLang="zh-CN" sz="2200" dirty="0"/>
                        <a:t>MiniMIPS32</a:t>
                      </a:r>
                      <a:r>
                        <a:rPr lang="zh-CN" altLang="en-US" sz="2200" dirty="0"/>
                        <a:t>不支持的指令</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00683379"/>
                  </a:ext>
                </a:extLst>
              </a:tr>
              <a:tr h="386221">
                <a:tc>
                  <a:txBody>
                    <a:bodyPr/>
                    <a:lstStyle/>
                    <a:p>
                      <a:pPr algn="ctr"/>
                      <a:r>
                        <a:rPr lang="zh-CN" altLang="en-US" sz="2200" dirty="0"/>
                        <a:t>整数溢出</a:t>
                      </a:r>
                      <a:r>
                        <a:rPr lang="en-US" altLang="zh-CN" sz="2200" dirty="0" err="1"/>
                        <a:t>Ov</a:t>
                      </a:r>
                      <a:endParaRPr lang="zh-CN" altLang="en-US" sz="2200" dirty="0">
                        <a:latin typeface="微软雅黑" panose="020B0503020204020204" pitchFamily="34" charset="-122"/>
                        <a:ea typeface="微软雅黑" panose="020B0503020204020204" pitchFamily="34" charset="-122"/>
                      </a:endParaRPr>
                    </a:p>
                  </a:txBody>
                  <a:tcPr/>
                </a:tc>
                <a:tc vMerge="1">
                  <a:txBody>
                    <a:bodyPr/>
                    <a:lstStyle/>
                    <a:p>
                      <a:pPr algn="ctr"/>
                      <a:endParaRPr lang="zh-CN" altLang="en-US" sz="2200" dirty="0">
                        <a:latin typeface="微软雅黑" panose="020B0503020204020204" pitchFamily="34" charset="-122"/>
                        <a:ea typeface="微软雅黑" panose="020B0503020204020204" pitchFamily="34" charset="-122"/>
                      </a:endParaRPr>
                    </a:p>
                  </a:txBody>
                  <a:tcPr/>
                </a:tc>
                <a:tc>
                  <a:txBody>
                    <a:bodyPr/>
                    <a:lstStyle/>
                    <a:p>
                      <a:pPr algn="ctr"/>
                      <a:r>
                        <a:rPr lang="zh-CN" altLang="en-US" sz="2200" dirty="0"/>
                        <a:t>算术运算指令</a:t>
                      </a:r>
                      <a:r>
                        <a:rPr lang="en-US" altLang="zh-CN" sz="2200" dirty="0"/>
                        <a:t>add</a:t>
                      </a:r>
                      <a:r>
                        <a:rPr lang="zh-CN" altLang="en-US" sz="2200" dirty="0"/>
                        <a:t>、</a:t>
                      </a:r>
                      <a:r>
                        <a:rPr lang="en-US" altLang="zh-CN" sz="2200" dirty="0" err="1"/>
                        <a:t>addi</a:t>
                      </a:r>
                      <a:r>
                        <a:rPr lang="zh-CN" altLang="en-US" sz="2200" dirty="0"/>
                        <a:t>和</a:t>
                      </a:r>
                      <a:r>
                        <a:rPr lang="en-US" altLang="zh-CN" sz="2200" dirty="0"/>
                        <a:t>sub</a:t>
                      </a:r>
                      <a:r>
                        <a:rPr lang="zh-CN" altLang="en-US" sz="2200" dirty="0"/>
                        <a:t>结果溢出</a:t>
                      </a:r>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95154561"/>
                  </a:ext>
                </a:extLst>
              </a:tr>
            </a:tbl>
          </a:graphicData>
        </a:graphic>
      </p:graphicFrame>
    </p:spTree>
    <p:extLst>
      <p:ext uri="{BB962C8B-B14F-4D97-AF65-F5344CB8AC3E}">
        <p14:creationId xmlns:p14="http://schemas.microsoft.com/office/powerpoint/2010/main" val="22395831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6009385" cy="730196"/>
            <a:chOff x="563994" y="278221"/>
            <a:chExt cx="6009385" cy="730195"/>
          </a:xfrm>
        </p:grpSpPr>
        <p:sp>
          <p:nvSpPr>
            <p:cNvPr id="21" name="矩形 20">
              <a:extLst>
                <a:ext uri="{FF2B5EF4-FFF2-40B4-BE49-F238E27FC236}">
                  <a16:creationId xmlns:a16="http://schemas.microsoft.com/office/drawing/2014/main" id="{8297BC28-DD3C-44C3-A8BA-1F5DFEE9D689}"/>
                </a:ext>
              </a:extLst>
            </p:cNvPr>
            <p:cNvSpPr/>
            <p:nvPr/>
          </p:nvSpPr>
          <p:spPr>
            <a:xfrm>
              <a:off x="563994" y="700639"/>
              <a:ext cx="537589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Return of MiniMIPS32 Processor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375895"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处理器的异常返回</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3863430"/>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使用</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ERET</a:t>
            </a:r>
            <a:r>
              <a:rPr lang="zh-CN" altLang="en-US" sz="2800" dirty="0">
                <a:latin typeface="微软雅黑" panose="020B0503020204020204" pitchFamily="34" charset="-122"/>
                <a:ea typeface="微软雅黑" panose="020B0503020204020204" pitchFamily="34" charset="-122"/>
                <a:cs typeface="+mn-ea"/>
                <a:sym typeface="+mn-lt"/>
              </a:rPr>
              <a:t>指令实现异常返回，且没有延迟槽</a:t>
            </a:r>
          </a:p>
          <a:p>
            <a:pPr marL="342900" indent="-342900" algn="just">
              <a:lnSpc>
                <a:spcPct val="1500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ERET</a:t>
            </a:r>
            <a:r>
              <a:rPr lang="zh-CN" altLang="en-US" sz="2800" dirty="0">
                <a:latin typeface="微软雅黑" panose="020B0503020204020204" pitchFamily="34" charset="-122"/>
                <a:ea typeface="微软雅黑" panose="020B0503020204020204" pitchFamily="34" charset="-122"/>
                <a:cs typeface="+mn-ea"/>
                <a:sym typeface="+mn-lt"/>
              </a:rPr>
              <a:t>指令清除</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协处理器中</a:t>
            </a:r>
            <a:r>
              <a:rPr lang="en-US" altLang="zh-CN" sz="2800" dirty="0">
                <a:latin typeface="微软雅黑" panose="020B0503020204020204" pitchFamily="34" charset="-122"/>
                <a:ea typeface="微软雅黑" panose="020B0503020204020204" pitchFamily="34" charset="-122"/>
                <a:cs typeface="+mn-ea"/>
                <a:sym typeface="+mn-lt"/>
              </a:rPr>
              <a:t>Status</a:t>
            </a:r>
            <a:r>
              <a:rPr lang="zh-CN" altLang="en-US" sz="2800" dirty="0">
                <a:latin typeface="微软雅黑" panose="020B0503020204020204" pitchFamily="34" charset="-122"/>
                <a:ea typeface="微软雅黑" panose="020B0503020204020204" pitchFamily="34" charset="-122"/>
                <a:cs typeface="+mn-ea"/>
                <a:sym typeface="+mn-lt"/>
              </a:rPr>
              <a:t>寄存器的</a:t>
            </a:r>
            <a:r>
              <a:rPr lang="en-US" altLang="zh-CN" sz="2800" dirty="0" err="1">
                <a:latin typeface="微软雅黑" panose="020B0503020204020204" pitchFamily="34" charset="-122"/>
                <a:ea typeface="微软雅黑" panose="020B0503020204020204" pitchFamily="34" charset="-122"/>
                <a:cs typeface="+mn-ea"/>
                <a:sym typeface="+mn-lt"/>
              </a:rPr>
              <a:t>EXL</a:t>
            </a:r>
            <a:r>
              <a:rPr lang="zh-CN" altLang="en-US" sz="2800" dirty="0">
                <a:latin typeface="微软雅黑" panose="020B0503020204020204" pitchFamily="34" charset="-122"/>
                <a:ea typeface="微软雅黑" panose="020B0503020204020204" pitchFamily="34" charset="-122"/>
                <a:cs typeface="+mn-ea"/>
                <a:sym typeface="+mn-lt"/>
              </a:rPr>
              <a:t>字段</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再将</a:t>
            </a:r>
            <a:r>
              <a:rPr lang="en-US" altLang="zh-CN" sz="2800" dirty="0">
                <a:latin typeface="微软雅黑" panose="020B0503020204020204" pitchFamily="34" charset="-122"/>
                <a:ea typeface="微软雅黑" panose="020B0503020204020204" pitchFamily="34" charset="-122"/>
                <a:cs typeface="+mn-ea"/>
                <a:sym typeface="+mn-lt"/>
              </a:rPr>
              <a:t>EPC</a:t>
            </a:r>
            <a:r>
              <a:rPr lang="zh-CN" altLang="en-US" sz="2800" dirty="0">
                <a:latin typeface="微软雅黑" panose="020B0503020204020204" pitchFamily="34" charset="-122"/>
                <a:ea typeface="微软雅黑" panose="020B0503020204020204" pitchFamily="34" charset="-122"/>
                <a:cs typeface="+mn-ea"/>
                <a:sym typeface="+mn-lt"/>
              </a:rPr>
              <a:t>寄存器保存的地址恢复到</a:t>
            </a:r>
            <a:r>
              <a:rPr lang="en-US" altLang="zh-CN" sz="2800" dirty="0">
                <a:latin typeface="微软雅黑" panose="020B0503020204020204" pitchFamily="34" charset="-122"/>
                <a:ea typeface="微软雅黑" panose="020B0503020204020204" pitchFamily="34" charset="-122"/>
                <a:cs typeface="+mn-ea"/>
                <a:sym typeface="+mn-lt"/>
              </a:rPr>
              <a:t>PC</a:t>
            </a:r>
            <a:r>
              <a:rPr lang="zh-CN" altLang="en-US" sz="2800" dirty="0">
                <a:latin typeface="微软雅黑" panose="020B0503020204020204" pitchFamily="34" charset="-122"/>
                <a:ea typeface="微软雅黑" panose="020B0503020204020204" pitchFamily="34" charset="-122"/>
                <a:cs typeface="+mn-ea"/>
                <a:sym typeface="+mn-lt"/>
              </a:rPr>
              <a:t>中</a:t>
            </a:r>
          </a:p>
        </p:txBody>
      </p:sp>
    </p:spTree>
    <p:extLst>
      <p:ext uri="{BB962C8B-B14F-4D97-AF65-F5344CB8AC3E}">
        <p14:creationId xmlns:p14="http://schemas.microsoft.com/office/powerpoint/2010/main" val="2505394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3746747" cy="718321"/>
            <a:chOff x="563994" y="278221"/>
            <a:chExt cx="3746747"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4" y="688764"/>
              <a:ext cx="374674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and Interrupt</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异常和中断</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4428969"/>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程序在执行过程中，往往会出现一些事件打断程序的正常执行，使得处理器跳转到一个新的地址执行程序，这些事件被称为</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异常（</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Exception</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a:t>
            </a:r>
            <a:r>
              <a:rPr lang="zh-CN" altLang="en-US" sz="2800" dirty="0">
                <a:latin typeface="微软雅黑" panose="020B0503020204020204" pitchFamily="34" charset="-122"/>
                <a:ea typeface="微软雅黑" panose="020B0503020204020204" pitchFamily="34" charset="-122"/>
                <a:cs typeface="+mn-ea"/>
                <a:sym typeface="+mn-lt"/>
              </a:rPr>
              <a:t>或</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中断（</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Interrupt</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a:t>
            </a: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异常来自</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CPU</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的内部</a:t>
            </a:r>
            <a:r>
              <a:rPr lang="zh-CN" altLang="en-US" sz="2800" dirty="0">
                <a:latin typeface="微软雅黑" panose="020B0503020204020204" pitchFamily="34" charset="-122"/>
                <a:ea typeface="微软雅黑" panose="020B0503020204020204" pitchFamily="34" charset="-122"/>
                <a:cs typeface="+mn-ea"/>
                <a:sym typeface="+mn-lt"/>
              </a:rPr>
              <a:t>（同步），比如做除法时除数为</a:t>
            </a:r>
            <a:r>
              <a:rPr lang="en-US" altLang="zh-CN" sz="2800" dirty="0">
                <a:latin typeface="微软雅黑" panose="020B0503020204020204" pitchFamily="34" charset="-122"/>
                <a:ea typeface="微软雅黑" panose="020B0503020204020204" pitchFamily="34" charset="-122"/>
                <a:cs typeface="+mn-ea"/>
                <a:sym typeface="+mn-lt"/>
              </a:rPr>
              <a:t>0</a:t>
            </a:r>
            <a:r>
              <a:rPr lang="zh-CN" altLang="en-US" sz="2800" dirty="0">
                <a:latin typeface="微软雅黑" panose="020B0503020204020204" pitchFamily="34" charset="-122"/>
                <a:ea typeface="微软雅黑" panose="020B0503020204020204" pitchFamily="34" charset="-122"/>
                <a:cs typeface="+mn-ea"/>
                <a:sym typeface="+mn-lt"/>
              </a:rPr>
              <a:t>。</a:t>
            </a: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中断来自</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CPU</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的外部</a:t>
            </a:r>
            <a:r>
              <a:rPr lang="zh-CN" altLang="en-US" sz="2800" dirty="0">
                <a:latin typeface="微软雅黑" panose="020B0503020204020204" pitchFamily="34" charset="-122"/>
                <a:ea typeface="微软雅黑" panose="020B0503020204020204" pitchFamily="34" charset="-122"/>
                <a:cs typeface="+mn-ea"/>
                <a:sym typeface="+mn-lt"/>
              </a:rPr>
              <a:t>（异步），比如键盘中断。</a:t>
            </a: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内部同步异常和外部异步异常，两者的处理流程是一样的。</a:t>
            </a: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MIPS</a:t>
            </a:r>
            <a:r>
              <a:rPr lang="zh-CN" altLang="en-US" sz="2800" dirty="0">
                <a:latin typeface="微软雅黑" panose="020B0503020204020204" pitchFamily="34" charset="-122"/>
                <a:ea typeface="微软雅黑" panose="020B0503020204020204" pitchFamily="34" charset="-122"/>
                <a:cs typeface="+mn-ea"/>
                <a:sym typeface="+mn-lt"/>
              </a:rPr>
              <a:t>指令集体系结构（包括</a:t>
            </a:r>
            <a:r>
              <a:rPr lang="en-US" altLang="zh-CN" sz="2800" dirty="0">
                <a:latin typeface="微软雅黑" panose="020B0503020204020204" pitchFamily="34" charset="-122"/>
                <a:ea typeface="微软雅黑" panose="020B0503020204020204" pitchFamily="34" charset="-122"/>
                <a:cs typeface="+mn-ea"/>
                <a:sym typeface="+mn-lt"/>
              </a:rPr>
              <a:t>MiniMIPS32</a:t>
            </a:r>
            <a:r>
              <a:rPr lang="zh-CN" altLang="en-US" sz="2800" dirty="0">
                <a:latin typeface="微软雅黑" panose="020B0503020204020204" pitchFamily="34" charset="-122"/>
                <a:ea typeface="微软雅黑" panose="020B0503020204020204" pitchFamily="34" charset="-122"/>
                <a:cs typeface="+mn-ea"/>
                <a:sym typeface="+mn-lt"/>
              </a:rPr>
              <a:t>）中统一称为异常。</a:t>
            </a:r>
          </a:p>
        </p:txBody>
      </p:sp>
    </p:spTree>
    <p:extLst>
      <p:ext uri="{BB962C8B-B14F-4D97-AF65-F5344CB8AC3E}">
        <p14:creationId xmlns:p14="http://schemas.microsoft.com/office/powerpoint/2010/main" val="33897635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1258784" y="2357494"/>
            <a:ext cx="9678391" cy="1069845"/>
          </a:xfrm>
          <a:prstGeom prst="rect">
            <a:avLst/>
          </a:prstGeom>
          <a:noFill/>
        </p:spPr>
        <p:txBody>
          <a:bodyPr wrap="square" rtlCol="0">
            <a:spAutoFit/>
          </a:bodyPr>
          <a:lstStyle/>
          <a:p>
            <a:pPr algn="ctr">
              <a:lnSpc>
                <a:spcPct val="150000"/>
              </a:lnSpc>
            </a:pPr>
            <a:r>
              <a:rPr lang="zh-CN" altLang="en-US" sz="4800" dirty="0">
                <a:solidFill>
                  <a:srgbClr val="0066FF"/>
                </a:solidFill>
                <a:latin typeface="微软雅黑" panose="020B0503020204020204" pitchFamily="34" charset="-122"/>
                <a:ea typeface="微软雅黑" panose="020B0503020204020204" pitchFamily="34" charset="-122"/>
              </a:rPr>
              <a:t>异常相关指令</a:t>
            </a:r>
          </a:p>
        </p:txBody>
      </p:sp>
    </p:spTree>
    <p:extLst>
      <p:ext uri="{BB962C8B-B14F-4D97-AF65-F5344CB8AC3E}">
        <p14:creationId xmlns:p14="http://schemas.microsoft.com/office/powerpoint/2010/main" val="42702500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6" y="278225"/>
            <a:ext cx="3556742" cy="742071"/>
            <a:chOff x="563994" y="278221"/>
            <a:chExt cx="3556742" cy="742070"/>
          </a:xfrm>
        </p:grpSpPr>
        <p:sp>
          <p:nvSpPr>
            <p:cNvPr id="21" name="矩形 20">
              <a:extLst>
                <a:ext uri="{FF2B5EF4-FFF2-40B4-BE49-F238E27FC236}">
                  <a16:creationId xmlns:a16="http://schemas.microsoft.com/office/drawing/2014/main" id="{8297BC28-DD3C-44C3-A8BA-1F5DFEE9D689}"/>
                </a:ext>
              </a:extLst>
            </p:cNvPr>
            <p:cNvSpPr/>
            <p:nvPr/>
          </p:nvSpPr>
          <p:spPr>
            <a:xfrm>
              <a:off x="563994" y="712514"/>
              <a:ext cx="35567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Instructions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异常相关指令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文本框 3">
            <a:extLst>
              <a:ext uri="{FF2B5EF4-FFF2-40B4-BE49-F238E27FC236}">
                <a16:creationId xmlns:a16="http://schemas.microsoft.com/office/drawing/2014/main" id="{DAA39D16-8B65-4745-A398-81C16824EA17}"/>
              </a:ext>
            </a:extLst>
          </p:cNvPr>
          <p:cNvSpPr txBox="1"/>
          <p:nvPr/>
        </p:nvSpPr>
        <p:spPr>
          <a:xfrm>
            <a:off x="8357403" y="1559237"/>
            <a:ext cx="3834598" cy="1200329"/>
          </a:xfrm>
          <a:prstGeom prst="rect">
            <a:avLst/>
          </a:prstGeom>
          <a:noFill/>
        </p:spPr>
        <p:txBody>
          <a:bodyPr wrap="square" rtlCol="0" anchor="ctr" anchorCtr="0">
            <a:spAutoFit/>
          </a:bodyPr>
          <a:lstStyle/>
          <a:p>
            <a:r>
              <a:rPr lang="zh-CN" altLang="en-US" sz="2400" dirty="0">
                <a:latin typeface="微软雅黑" panose="020B0503020204020204" pitchFamily="34" charset="-122"/>
                <a:ea typeface="微软雅黑" panose="020B0503020204020204" pitchFamily="34" charset="-122"/>
              </a:rPr>
              <a:t>汇编格式：</a:t>
            </a:r>
            <a:r>
              <a:rPr lang="en-US" altLang="zh-CN" sz="2400" dirty="0">
                <a:latin typeface="微软雅黑" panose="020B0503020204020204" pitchFamily="34" charset="-122"/>
                <a:ea typeface="微软雅黑" panose="020B0503020204020204" pitchFamily="34" charset="-122"/>
              </a:rPr>
              <a:t>SYSCALL</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汇编示例：</a:t>
            </a:r>
            <a:r>
              <a:rPr lang="en-US" altLang="zh-CN" sz="2400" dirty="0">
                <a:latin typeface="微软雅黑" panose="020B0503020204020204" pitchFamily="34" charset="-122"/>
                <a:ea typeface="微软雅黑" panose="020B0503020204020204" pitchFamily="34" charset="-122"/>
              </a:rPr>
              <a:t>SYSCALL</a:t>
            </a:r>
          </a:p>
        </p:txBody>
      </p:sp>
      <p:sp>
        <p:nvSpPr>
          <p:cNvPr id="6" name="文本框 5">
            <a:extLst>
              <a:ext uri="{FF2B5EF4-FFF2-40B4-BE49-F238E27FC236}">
                <a16:creationId xmlns:a16="http://schemas.microsoft.com/office/drawing/2014/main" id="{9690CE32-21DB-4E9A-8EAE-52D35F67CEDC}"/>
              </a:ext>
            </a:extLst>
          </p:cNvPr>
          <p:cNvSpPr txBox="1"/>
          <p:nvPr/>
        </p:nvSpPr>
        <p:spPr>
          <a:xfrm>
            <a:off x="940633" y="3068416"/>
            <a:ext cx="8196747" cy="451406"/>
          </a:xfrm>
          <a:prstGeom prst="rect">
            <a:avLst/>
          </a:prstGeom>
          <a:noFill/>
        </p:spPr>
        <p:txBody>
          <a:bodyPr wrap="square" rtlCol="0">
            <a:spAutoFit/>
          </a:bodyPr>
          <a:lstStyle/>
          <a:p>
            <a:pPr>
              <a:lnSpc>
                <a:spcPts val="2800"/>
              </a:lnSpc>
            </a:pPr>
            <a:r>
              <a:rPr lang="en-US" altLang="zh-CN" sz="2400" dirty="0">
                <a:latin typeface="微软雅黑" panose="020B0503020204020204" pitchFamily="34" charset="-122"/>
                <a:ea typeface="微软雅黑" panose="020B0503020204020204" pitchFamily="34" charset="-122"/>
              </a:rPr>
              <a:t>SignalException(</a:t>
            </a:r>
            <a:r>
              <a:rPr lang="en-US" altLang="zh-CN" sz="2400" dirty="0" err="1">
                <a:latin typeface="微软雅黑" panose="020B0503020204020204" pitchFamily="34" charset="-122"/>
                <a:ea typeface="微软雅黑" panose="020B0503020204020204" pitchFamily="34" charset="-122"/>
              </a:rPr>
              <a:t>SystemCall</a:t>
            </a:r>
            <a:r>
              <a:rPr lang="en-US" altLang="zh-CN" sz="2400" dirty="0">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72844B79-49D0-44DA-B094-806EEC62ADD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0707" y="1617219"/>
            <a:ext cx="7134225" cy="952500"/>
          </a:xfrm>
          <a:prstGeom prst="rect">
            <a:avLst/>
          </a:prstGeom>
        </p:spPr>
      </p:pic>
      <p:sp>
        <p:nvSpPr>
          <p:cNvPr id="8" name="文本框 7">
            <a:extLst>
              <a:ext uri="{FF2B5EF4-FFF2-40B4-BE49-F238E27FC236}">
                <a16:creationId xmlns:a16="http://schemas.microsoft.com/office/drawing/2014/main" id="{C34A498D-D9DF-45B6-B9C5-4CEBFC350652}"/>
              </a:ext>
            </a:extLst>
          </p:cNvPr>
          <p:cNvSpPr txBox="1"/>
          <p:nvPr/>
        </p:nvSpPr>
        <p:spPr>
          <a:xfrm>
            <a:off x="8381153" y="4029303"/>
            <a:ext cx="3810848" cy="1200329"/>
          </a:xfrm>
          <a:prstGeom prst="rect">
            <a:avLst/>
          </a:prstGeom>
          <a:noFill/>
        </p:spPr>
        <p:txBody>
          <a:bodyPr wrap="square" rtlCol="0" anchor="ctr" anchorCtr="0">
            <a:spAutoFit/>
          </a:bodyPr>
          <a:lstStyle/>
          <a:p>
            <a:r>
              <a:rPr lang="zh-CN" altLang="en-US" sz="2400" dirty="0">
                <a:latin typeface="微软雅黑" panose="020B0503020204020204" pitchFamily="34" charset="-122"/>
                <a:ea typeface="微软雅黑" panose="020B0503020204020204" pitchFamily="34" charset="-122"/>
              </a:rPr>
              <a:t>汇编格式：</a:t>
            </a:r>
            <a:r>
              <a:rPr lang="en-US" altLang="zh-CN" sz="2400" dirty="0">
                <a:latin typeface="微软雅黑" panose="020B0503020204020204" pitchFamily="34" charset="-122"/>
                <a:ea typeface="微软雅黑" panose="020B0503020204020204" pitchFamily="34" charset="-122"/>
              </a:rPr>
              <a:t>ERET</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汇编示例：</a:t>
            </a:r>
            <a:r>
              <a:rPr lang="en-US" altLang="zh-CN" sz="2400" dirty="0">
                <a:latin typeface="微软雅黑" panose="020B0503020204020204" pitchFamily="34" charset="-122"/>
                <a:ea typeface="微软雅黑" panose="020B0503020204020204" pitchFamily="34" charset="-122"/>
              </a:rPr>
              <a:t>ERET</a:t>
            </a:r>
          </a:p>
        </p:txBody>
      </p:sp>
      <p:sp>
        <p:nvSpPr>
          <p:cNvPr id="9" name="文本框 8">
            <a:extLst>
              <a:ext uri="{FF2B5EF4-FFF2-40B4-BE49-F238E27FC236}">
                <a16:creationId xmlns:a16="http://schemas.microsoft.com/office/drawing/2014/main" id="{09C7EB2A-B15E-46BD-AED8-270AC9B0F602}"/>
              </a:ext>
            </a:extLst>
          </p:cNvPr>
          <p:cNvSpPr txBox="1"/>
          <p:nvPr/>
        </p:nvSpPr>
        <p:spPr>
          <a:xfrm>
            <a:off x="964383" y="5538482"/>
            <a:ext cx="8196747" cy="1134478"/>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PC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latin typeface="微软雅黑" panose="020B0503020204020204" pitchFamily="34" charset="-122"/>
                <a:ea typeface="微软雅黑" panose="020B0503020204020204" pitchFamily="34" charset="-122"/>
              </a:rPr>
              <a:t> CP0(EPC)</a:t>
            </a:r>
          </a:p>
          <a:p>
            <a:pPr>
              <a:lnSpc>
                <a:spcPct val="150000"/>
              </a:lnSpc>
            </a:pPr>
            <a:r>
              <a:rPr lang="en-US" altLang="zh-CN" sz="2400" dirty="0">
                <a:latin typeface="微软雅黑" panose="020B0503020204020204" pitchFamily="34" charset="-122"/>
                <a:ea typeface="微软雅黑" panose="020B0503020204020204" pitchFamily="34" charset="-122"/>
              </a:rPr>
              <a:t>CP0(Status)</a:t>
            </a:r>
            <a:r>
              <a:rPr lang="en-US" altLang="zh-CN" sz="2400" baseline="-25000" dirty="0">
                <a:latin typeface="微软雅黑" panose="020B0503020204020204" pitchFamily="34" charset="-122"/>
                <a:ea typeface="微软雅黑" panose="020B0503020204020204" pitchFamily="34" charset="-122"/>
              </a:rPr>
              <a:t>EXL</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latin typeface="微软雅黑" panose="020B0503020204020204" pitchFamily="34" charset="-122"/>
                <a:ea typeface="微软雅黑" panose="020B0503020204020204" pitchFamily="34" charset="-122"/>
              </a:rPr>
              <a:t> 0</a:t>
            </a:r>
          </a:p>
        </p:txBody>
      </p:sp>
      <p:pic>
        <p:nvPicPr>
          <p:cNvPr id="11" name="图片 10">
            <a:extLst>
              <a:ext uri="{FF2B5EF4-FFF2-40B4-BE49-F238E27FC236}">
                <a16:creationId xmlns:a16="http://schemas.microsoft.com/office/drawing/2014/main" id="{9AC4CDAA-711E-42CD-B6D3-5FECC611B15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75958" y="4069176"/>
            <a:ext cx="7191375" cy="981075"/>
          </a:xfrm>
          <a:prstGeom prst="rect">
            <a:avLst/>
          </a:prstGeom>
        </p:spPr>
      </p:pic>
    </p:spTree>
    <p:extLst>
      <p:ext uri="{BB962C8B-B14F-4D97-AF65-F5344CB8AC3E}">
        <p14:creationId xmlns:p14="http://schemas.microsoft.com/office/powerpoint/2010/main" val="7393759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1258784" y="2357494"/>
            <a:ext cx="9678391" cy="2177840"/>
          </a:xfrm>
          <a:prstGeom prst="rect">
            <a:avLst/>
          </a:prstGeom>
          <a:noFill/>
        </p:spPr>
        <p:txBody>
          <a:bodyPr wrap="square" rtlCol="0">
            <a:spAutoFit/>
          </a:bodyPr>
          <a:lstStyle/>
          <a:p>
            <a:pPr algn="ctr">
              <a:lnSpc>
                <a:spcPct val="150000"/>
              </a:lnSpc>
            </a:pPr>
            <a:r>
              <a:rPr lang="en-US" altLang="zh-CN" sz="4800" dirty="0">
                <a:solidFill>
                  <a:srgbClr val="0066FF"/>
                </a:solidFill>
                <a:latin typeface="微软雅黑" panose="020B0503020204020204" pitchFamily="34" charset="-122"/>
                <a:ea typeface="微软雅黑" panose="020B0503020204020204" pitchFamily="34" charset="-122"/>
              </a:rPr>
              <a:t>MiniMIPS32</a:t>
            </a:r>
            <a:r>
              <a:rPr lang="zh-CN" altLang="en-US" sz="4800" dirty="0">
                <a:solidFill>
                  <a:srgbClr val="0066FF"/>
                </a:solidFill>
                <a:latin typeface="微软雅黑" panose="020B0503020204020204" pitchFamily="34" charset="-122"/>
                <a:ea typeface="微软雅黑" panose="020B0503020204020204" pitchFamily="34" charset="-122"/>
              </a:rPr>
              <a:t>处理器</a:t>
            </a:r>
            <a:endParaRPr lang="en-US" altLang="zh-CN" sz="4800" dirty="0">
              <a:solidFill>
                <a:srgbClr val="0066FF"/>
              </a:solidFill>
              <a:latin typeface="微软雅黑" panose="020B0503020204020204" pitchFamily="34" charset="-122"/>
              <a:ea typeface="微软雅黑" panose="020B0503020204020204" pitchFamily="34" charset="-122"/>
            </a:endParaRPr>
          </a:p>
          <a:p>
            <a:pPr algn="ctr">
              <a:lnSpc>
                <a:spcPct val="150000"/>
              </a:lnSpc>
            </a:pPr>
            <a:r>
              <a:rPr lang="zh-CN" altLang="en-US" sz="4800" dirty="0">
                <a:solidFill>
                  <a:srgbClr val="0066FF"/>
                </a:solidFill>
                <a:latin typeface="微软雅黑" panose="020B0503020204020204" pitchFamily="34" charset="-122"/>
                <a:ea typeface="微软雅黑" panose="020B0503020204020204" pitchFamily="34" charset="-122"/>
              </a:rPr>
              <a:t>异常处理的实现思路</a:t>
            </a:r>
          </a:p>
        </p:txBody>
      </p:sp>
    </p:spTree>
    <p:extLst>
      <p:ext uri="{BB962C8B-B14F-4D97-AF65-F5344CB8AC3E}">
        <p14:creationId xmlns:p14="http://schemas.microsoft.com/office/powerpoint/2010/main" val="33912044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7" y="278225"/>
            <a:ext cx="4186134" cy="706446"/>
            <a:chOff x="563995" y="278221"/>
            <a:chExt cx="4186134" cy="706445"/>
          </a:xfrm>
        </p:grpSpPr>
        <p:sp>
          <p:nvSpPr>
            <p:cNvPr id="21" name="矩形 20">
              <a:extLst>
                <a:ext uri="{FF2B5EF4-FFF2-40B4-BE49-F238E27FC236}">
                  <a16:creationId xmlns:a16="http://schemas.microsoft.com/office/drawing/2014/main" id="{8297BC28-DD3C-44C3-A8BA-1F5DFEE9D689}"/>
                </a:ext>
              </a:extLst>
            </p:cNvPr>
            <p:cNvSpPr/>
            <p:nvPr/>
          </p:nvSpPr>
          <p:spPr>
            <a:xfrm>
              <a:off x="563995" y="676889"/>
              <a:ext cx="418613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Implementation Approaches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实现思路</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4826514"/>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在流水线的各个阶段收集异常信息，并传递到</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访存阶段</a:t>
            </a:r>
            <a:r>
              <a:rPr lang="zh-CN" altLang="en-US" sz="2800" dirty="0">
                <a:latin typeface="微软雅黑" panose="020B0503020204020204" pitchFamily="34" charset="-122"/>
                <a:ea typeface="微软雅黑" panose="020B0503020204020204" pitchFamily="34" charset="-122"/>
                <a:cs typeface="+mn-ea"/>
                <a:sym typeface="+mn-lt"/>
              </a:rPr>
              <a:t>进行统一处理。</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在取指阶段判断是否有取指地址错误异常</a:t>
            </a:r>
            <a:r>
              <a:rPr lang="en-US" altLang="zh-CN" sz="2400" dirty="0">
                <a:latin typeface="微软雅黑" panose="020B0503020204020204" pitchFamily="34" charset="-122"/>
                <a:ea typeface="微软雅黑" panose="020B0503020204020204" pitchFamily="34" charset="-122"/>
                <a:cs typeface="+mn-ea"/>
                <a:sym typeface="+mn-lt"/>
              </a:rPr>
              <a:t>ADEL</a:t>
            </a: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在译码阶段判断是否有保留指令异常</a:t>
            </a:r>
            <a:r>
              <a:rPr lang="en-US" altLang="zh-CN" sz="2400" dirty="0">
                <a:latin typeface="微软雅黑" panose="020B0503020204020204" pitchFamily="34" charset="-122"/>
                <a:ea typeface="微软雅黑" panose="020B0503020204020204" pitchFamily="34" charset="-122"/>
                <a:cs typeface="+mn-ea"/>
                <a:sym typeface="+mn-lt"/>
              </a:rPr>
              <a:t>RI</a:t>
            </a:r>
            <a:r>
              <a:rPr lang="zh-CN" altLang="en-US" sz="2400" dirty="0">
                <a:latin typeface="微软雅黑" panose="020B0503020204020204" pitchFamily="34" charset="-122"/>
                <a:ea typeface="微软雅黑" panose="020B0503020204020204" pitchFamily="34" charset="-122"/>
                <a:cs typeface="+mn-ea"/>
                <a:sym typeface="+mn-lt"/>
              </a:rPr>
              <a:t>、系统调用异常</a:t>
            </a:r>
            <a:r>
              <a:rPr lang="en-US" altLang="zh-CN" sz="2400" dirty="0">
                <a:latin typeface="微软雅黑" panose="020B0503020204020204" pitchFamily="34" charset="-122"/>
                <a:ea typeface="微软雅黑" panose="020B0503020204020204" pitchFamily="34" charset="-122"/>
                <a:cs typeface="+mn-ea"/>
                <a:sym typeface="+mn-lt"/>
              </a:rPr>
              <a:t>Sys</a:t>
            </a:r>
            <a:r>
              <a:rPr lang="zh-CN" altLang="en-US" sz="2400" dirty="0">
                <a:latin typeface="微软雅黑" panose="020B0503020204020204" pitchFamily="34" charset="-122"/>
                <a:ea typeface="微软雅黑" panose="020B0503020204020204" pitchFamily="34" charset="-122"/>
                <a:cs typeface="+mn-ea"/>
                <a:sym typeface="+mn-lt"/>
              </a:rPr>
              <a:t>、断点异常</a:t>
            </a:r>
            <a:r>
              <a:rPr lang="en-US" altLang="zh-CN" sz="2400" dirty="0">
                <a:latin typeface="微软雅黑" panose="020B0503020204020204" pitchFamily="34" charset="-122"/>
                <a:ea typeface="微软雅黑" panose="020B0503020204020204" pitchFamily="34" charset="-122"/>
                <a:cs typeface="+mn-ea"/>
                <a:sym typeface="+mn-lt"/>
              </a:rPr>
              <a:t>Bp</a:t>
            </a: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在执行阶段判断是否有溢出异常</a:t>
            </a:r>
            <a:r>
              <a:rPr lang="en-US" altLang="zh-CN" sz="2400" dirty="0" err="1">
                <a:latin typeface="微软雅黑" panose="020B0503020204020204" pitchFamily="34" charset="-122"/>
                <a:ea typeface="微软雅黑" panose="020B0503020204020204" pitchFamily="34" charset="-122"/>
                <a:cs typeface="+mn-ea"/>
                <a:sym typeface="+mn-lt"/>
              </a:rPr>
              <a:t>Ov</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在访存阶段判断是否有加载地址错误异常</a:t>
            </a:r>
            <a:r>
              <a:rPr lang="en-US" altLang="zh-CN" sz="2400" dirty="0">
                <a:latin typeface="微软雅黑" panose="020B0503020204020204" pitchFamily="34" charset="-122"/>
                <a:ea typeface="微软雅黑" panose="020B0503020204020204" pitchFamily="34" charset="-122"/>
                <a:cs typeface="+mn-ea"/>
                <a:sym typeface="+mn-lt"/>
              </a:rPr>
              <a:t>ADEL</a:t>
            </a:r>
            <a:r>
              <a:rPr lang="zh-CN" altLang="en-US" sz="2400" dirty="0">
                <a:latin typeface="微软雅黑" panose="020B0503020204020204" pitchFamily="34" charset="-122"/>
                <a:ea typeface="微软雅黑" panose="020B0503020204020204" pitchFamily="34" charset="-122"/>
                <a:cs typeface="+mn-ea"/>
                <a:sym typeface="+mn-lt"/>
              </a:rPr>
              <a:t>、存储地址错误异常</a:t>
            </a:r>
            <a:r>
              <a:rPr lang="en-US" altLang="zh-CN" sz="2400" dirty="0">
                <a:latin typeface="微软雅黑" panose="020B0503020204020204" pitchFamily="34" charset="-122"/>
                <a:ea typeface="微软雅黑" panose="020B0503020204020204" pitchFamily="34" charset="-122"/>
                <a:cs typeface="+mn-ea"/>
                <a:sym typeface="+mn-lt"/>
              </a:rPr>
              <a:t>ADES</a:t>
            </a:r>
            <a:r>
              <a:rPr lang="zh-CN" altLang="en-US" sz="2400" dirty="0">
                <a:latin typeface="微软雅黑" panose="020B0503020204020204" pitchFamily="34" charset="-122"/>
                <a:ea typeface="微软雅黑" panose="020B0503020204020204" pitchFamily="34" charset="-122"/>
                <a:cs typeface="+mn-ea"/>
                <a:sym typeface="+mn-lt"/>
              </a:rPr>
              <a:t>、外部中断</a:t>
            </a:r>
            <a:r>
              <a:rPr lang="en-US" altLang="zh-CN" sz="2400" dirty="0">
                <a:latin typeface="微软雅黑" panose="020B0503020204020204" pitchFamily="34" charset="-122"/>
                <a:ea typeface="微软雅黑" panose="020B0503020204020204" pitchFamily="34" charset="-122"/>
                <a:cs typeface="+mn-ea"/>
                <a:sym typeface="+mn-lt"/>
              </a:rPr>
              <a:t>Int</a:t>
            </a:r>
          </a:p>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在访存阶段，结合</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中相关寄存器判断异常是否需要处理，如果需要，则转移到对应的异常程序入口，</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清除</a:t>
            </a:r>
            <a:r>
              <a:rPr lang="zh-CN" altLang="en-US" sz="2800" dirty="0">
                <a:latin typeface="微软雅黑" panose="020B0503020204020204" pitchFamily="34" charset="-122"/>
                <a:ea typeface="微软雅黑" panose="020B0503020204020204" pitchFamily="34" charset="-122"/>
                <a:cs typeface="+mn-ea"/>
                <a:sym typeface="+mn-lt"/>
              </a:rPr>
              <a:t>流水线上除写回阶段外的全部信息。同时，修改</a:t>
            </a:r>
            <a:r>
              <a:rPr lang="en-US" altLang="zh-CN" sz="2800" dirty="0">
                <a:latin typeface="微软雅黑" panose="020B0503020204020204" pitchFamily="34" charset="-122"/>
                <a:ea typeface="微软雅黑" panose="020B0503020204020204" pitchFamily="34" charset="-122"/>
                <a:cs typeface="+mn-ea"/>
                <a:sym typeface="+mn-lt"/>
              </a:rPr>
              <a:t>CP0</a:t>
            </a:r>
            <a:r>
              <a:rPr lang="zh-CN" altLang="en-US" sz="2800" dirty="0">
                <a:latin typeface="微软雅黑" panose="020B0503020204020204" pitchFamily="34" charset="-122"/>
                <a:ea typeface="微软雅黑" panose="020B0503020204020204" pitchFamily="34" charset="-122"/>
                <a:cs typeface="+mn-ea"/>
                <a:sym typeface="+mn-lt"/>
              </a:rPr>
              <a:t>相关寄存器的值。</a:t>
            </a:r>
          </a:p>
        </p:txBody>
      </p:sp>
    </p:spTree>
    <p:extLst>
      <p:ext uri="{BB962C8B-B14F-4D97-AF65-F5344CB8AC3E}">
        <p14:creationId xmlns:p14="http://schemas.microsoft.com/office/powerpoint/2010/main" val="14197660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7" y="278225"/>
            <a:ext cx="4186134" cy="706446"/>
            <a:chOff x="563995" y="278221"/>
            <a:chExt cx="4186134" cy="706445"/>
          </a:xfrm>
        </p:grpSpPr>
        <p:sp>
          <p:nvSpPr>
            <p:cNvPr id="21" name="矩形 20">
              <a:extLst>
                <a:ext uri="{FF2B5EF4-FFF2-40B4-BE49-F238E27FC236}">
                  <a16:creationId xmlns:a16="http://schemas.microsoft.com/office/drawing/2014/main" id="{8297BC28-DD3C-44C3-A8BA-1F5DFEE9D689}"/>
                </a:ext>
              </a:extLst>
            </p:cNvPr>
            <p:cNvSpPr/>
            <p:nvPr/>
          </p:nvSpPr>
          <p:spPr>
            <a:xfrm>
              <a:off x="563995" y="676889"/>
              <a:ext cx="418613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Implementation Approaches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实现思路</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2646430"/>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在执行</a:t>
            </a:r>
            <a:r>
              <a:rPr lang="en-US" altLang="zh-CN" sz="2800" dirty="0">
                <a:latin typeface="微软雅黑" panose="020B0503020204020204" pitchFamily="34" charset="-122"/>
                <a:ea typeface="微软雅黑" panose="020B0503020204020204" pitchFamily="34" charset="-122"/>
                <a:cs typeface="+mn-ea"/>
                <a:sym typeface="+mn-lt"/>
              </a:rPr>
              <a:t>ERET</a:t>
            </a:r>
            <a:r>
              <a:rPr lang="zh-CN" altLang="en-US" sz="2800" dirty="0">
                <a:latin typeface="微软雅黑" panose="020B0503020204020204" pitchFamily="34" charset="-122"/>
                <a:ea typeface="微软雅黑" panose="020B0503020204020204" pitchFamily="34" charset="-122"/>
                <a:cs typeface="+mn-ea"/>
                <a:sym typeface="+mn-lt"/>
              </a:rPr>
              <a:t>指令时，转移到</a:t>
            </a:r>
            <a:r>
              <a:rPr lang="en-US" altLang="zh-CN" sz="2800" dirty="0">
                <a:latin typeface="微软雅黑" panose="020B0503020204020204" pitchFamily="34" charset="-122"/>
                <a:ea typeface="微软雅黑" panose="020B0503020204020204" pitchFamily="34" charset="-122"/>
                <a:cs typeface="+mn-ea"/>
                <a:sym typeface="+mn-lt"/>
              </a:rPr>
              <a:t>EPC</a:t>
            </a:r>
            <a:r>
              <a:rPr lang="zh-CN" altLang="en-US" sz="2800" dirty="0">
                <a:latin typeface="微软雅黑" panose="020B0503020204020204" pitchFamily="34" charset="-122"/>
                <a:ea typeface="微软雅黑" panose="020B0503020204020204" pitchFamily="34" charset="-122"/>
                <a:cs typeface="+mn-ea"/>
                <a:sym typeface="+mn-lt"/>
              </a:rPr>
              <a:t>寄存器保存的返回地址，同时清除流水线上除写回阶段外的全部信息。</a:t>
            </a:r>
          </a:p>
          <a:p>
            <a:pPr marL="342900" indent="-342900" algn="just">
              <a:lnSpc>
                <a:spcPts val="3800"/>
              </a:lnSpc>
              <a:spcBef>
                <a:spcPts val="600"/>
              </a:spcBef>
              <a:buClr>
                <a:srgbClr val="FF0066"/>
              </a:buClr>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清除流水线某个阶段的信息，实际就是该阶段中所有寄存器设置为初始值即可。</a:t>
            </a:r>
          </a:p>
        </p:txBody>
      </p:sp>
    </p:spTree>
    <p:extLst>
      <p:ext uri="{BB962C8B-B14F-4D97-AF65-F5344CB8AC3E}">
        <p14:creationId xmlns:p14="http://schemas.microsoft.com/office/powerpoint/2010/main" val="37978616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4B7FC1-A400-464F-A959-49D12FA4E5B5}"/>
              </a:ext>
            </a:extLst>
          </p:cNvPr>
          <p:cNvSpPr txBox="1"/>
          <p:nvPr/>
        </p:nvSpPr>
        <p:spPr>
          <a:xfrm>
            <a:off x="328774" y="2357494"/>
            <a:ext cx="11517330" cy="2177840"/>
          </a:xfrm>
          <a:prstGeom prst="rect">
            <a:avLst/>
          </a:prstGeom>
          <a:noFill/>
        </p:spPr>
        <p:txBody>
          <a:bodyPr wrap="square" rtlCol="0">
            <a:spAutoFit/>
          </a:bodyPr>
          <a:lstStyle/>
          <a:p>
            <a:pPr algn="ctr">
              <a:lnSpc>
                <a:spcPct val="150000"/>
              </a:lnSpc>
            </a:pPr>
            <a:r>
              <a:rPr lang="zh-CN" altLang="en-US" sz="4800" dirty="0">
                <a:solidFill>
                  <a:srgbClr val="0066FF"/>
                </a:solidFill>
                <a:latin typeface="微软雅黑" panose="020B0503020204020204" pitchFamily="34" charset="-122"/>
                <a:ea typeface="微软雅黑" panose="020B0503020204020204" pitchFamily="34" charset="-122"/>
              </a:rPr>
              <a:t>分阶段实现及关键点</a:t>
            </a:r>
            <a:endParaRPr lang="en-US" altLang="zh-CN" sz="4800" dirty="0">
              <a:solidFill>
                <a:srgbClr val="0066FF"/>
              </a:solidFill>
              <a:latin typeface="微软雅黑" panose="020B0503020204020204" pitchFamily="34" charset="-122"/>
              <a:ea typeface="微软雅黑" panose="020B0503020204020204" pitchFamily="34" charset="-122"/>
            </a:endParaRPr>
          </a:p>
          <a:p>
            <a:pPr algn="ctr">
              <a:lnSpc>
                <a:spcPct val="150000"/>
              </a:lnSpc>
            </a:pPr>
            <a:r>
              <a:rPr lang="zh-CN" altLang="en-US" sz="4800" dirty="0">
                <a:solidFill>
                  <a:srgbClr val="0066FF"/>
                </a:solidFill>
                <a:latin typeface="微软雅黑" panose="020B0503020204020204" pitchFamily="34" charset="-122"/>
                <a:ea typeface="微软雅黑" panose="020B0503020204020204" pitchFamily="34" charset="-122"/>
              </a:rPr>
              <a:t>（以系统调用、溢出、断点、中断为例）</a:t>
            </a:r>
            <a:endParaRPr lang="en-US" altLang="zh-CN" sz="4800"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10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自由: 形状 22">
            <a:extLst>
              <a:ext uri="{FF2B5EF4-FFF2-40B4-BE49-F238E27FC236}">
                <a16:creationId xmlns:a16="http://schemas.microsoft.com/office/drawing/2014/main" id="{9399E7DE-935A-48A0-AB8F-9CA585F5CCC0}"/>
              </a:ext>
            </a:extLst>
          </p:cNvPr>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8" name="组合 7">
            <a:extLst>
              <a:ext uri="{FF2B5EF4-FFF2-40B4-BE49-F238E27FC236}">
                <a16:creationId xmlns:a16="http://schemas.microsoft.com/office/drawing/2014/main" id="{BA8AD88B-5B5E-4920-88AC-D2E1195174A0}"/>
              </a:ext>
            </a:extLst>
          </p:cNvPr>
          <p:cNvGrpSpPr/>
          <p:nvPr/>
        </p:nvGrpSpPr>
        <p:grpSpPr>
          <a:xfrm>
            <a:off x="563997" y="278225"/>
            <a:ext cx="5532003" cy="718321"/>
            <a:chOff x="563995" y="278221"/>
            <a:chExt cx="5532003" cy="718320"/>
          </a:xfrm>
        </p:grpSpPr>
        <p:sp>
          <p:nvSpPr>
            <p:cNvPr id="9" name="矩形 8">
              <a:extLst>
                <a:ext uri="{FF2B5EF4-FFF2-40B4-BE49-F238E27FC236}">
                  <a16:creationId xmlns:a16="http://schemas.microsoft.com/office/drawing/2014/main" id="{597EDD8F-4F6C-40CB-892B-611939EF659C}"/>
                </a:ext>
              </a:extLst>
            </p:cNvPr>
            <p:cNvSpPr/>
            <p:nvPr/>
          </p:nvSpPr>
          <p:spPr>
            <a:xfrm>
              <a:off x="563995" y="688764"/>
              <a:ext cx="553200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Schematic Diagram of Exception Processing</a:t>
              </a:r>
            </a:p>
          </p:txBody>
        </p:sp>
        <p:sp>
          <p:nvSpPr>
            <p:cNvPr id="10" name="矩形 9">
              <a:extLst>
                <a:ext uri="{FF2B5EF4-FFF2-40B4-BE49-F238E27FC236}">
                  <a16:creationId xmlns:a16="http://schemas.microsoft.com/office/drawing/2014/main" id="{41EF2BC3-AFD9-4F4C-9EB2-35188A0D02EB}"/>
                </a:ext>
              </a:extLst>
            </p:cNvPr>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异常处理原理图</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12" name="图片 11">
            <a:extLst>
              <a:ext uri="{FF2B5EF4-FFF2-40B4-BE49-F238E27FC236}">
                <a16:creationId xmlns:a16="http://schemas.microsoft.com/office/drawing/2014/main" id="{7B1EE952-CD10-4E78-8DB8-45F995C5B960}"/>
              </a:ext>
            </a:extLst>
          </p:cNvPr>
          <p:cNvPicPr>
            <a:picLocks noChangeAspect="1"/>
          </p:cNvPicPr>
          <p:nvPr/>
        </p:nvPicPr>
        <p:blipFill>
          <a:blip r:embed="rId3"/>
          <a:stretch>
            <a:fillRect/>
          </a:stretch>
        </p:blipFill>
        <p:spPr>
          <a:xfrm>
            <a:off x="0" y="1520705"/>
            <a:ext cx="12192000" cy="4790357"/>
          </a:xfrm>
          <a:prstGeom prst="rect">
            <a:avLst/>
          </a:prstGeom>
        </p:spPr>
      </p:pic>
    </p:spTree>
    <p:extLst>
      <p:ext uri="{BB962C8B-B14F-4D97-AF65-F5344CB8AC3E}">
        <p14:creationId xmlns:p14="http://schemas.microsoft.com/office/powerpoint/2010/main" val="2173063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7" y="278225"/>
            <a:ext cx="2331903" cy="718321"/>
            <a:chOff x="563995" y="278221"/>
            <a:chExt cx="2331903"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5" y="688764"/>
              <a:ext cx="233190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IF Stage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取指阶段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2634183"/>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如果发生异常，使用异常处理程序入口地址更新</a:t>
            </a:r>
            <a:r>
              <a:rPr lang="en-US" altLang="zh-CN" sz="2600" dirty="0">
                <a:latin typeface="微软雅黑" panose="020B0503020204020204" pitchFamily="34" charset="-122"/>
                <a:ea typeface="微软雅黑" panose="020B0503020204020204" pitchFamily="34" charset="-122"/>
                <a:cs typeface="+mn-ea"/>
                <a:sym typeface="+mn-lt"/>
              </a:rPr>
              <a:t>PC</a:t>
            </a:r>
            <a:r>
              <a:rPr lang="zh-CN" altLang="en-US" sz="2600" dirty="0">
                <a:latin typeface="微软雅黑" panose="020B0503020204020204" pitchFamily="34" charset="-122"/>
                <a:ea typeface="微软雅黑" panose="020B0503020204020204" pitchFamily="34" charset="-122"/>
                <a:cs typeface="+mn-ea"/>
                <a:sym typeface="+mn-lt"/>
              </a:rPr>
              <a:t>，实现从主程序到异常处理程序的切换。</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如果发生异常，将指令存储器使能信号置为无效，禁止其工作。</a:t>
            </a:r>
            <a:r>
              <a:rPr lang="zh-CN" altLang="en-US" sz="2400" dirty="0">
                <a:latin typeface="微软雅黑" panose="020B0503020204020204" pitchFamily="34" charset="-122"/>
                <a:ea typeface="微软雅黑" panose="020B0503020204020204" pitchFamily="34" charset="-122"/>
                <a:cs typeface="+mn-ea"/>
                <a:sym typeface="+mn-lt"/>
              </a:rPr>
              <a:t>（仅限同步读存储器）</a:t>
            </a:r>
            <a:endParaRPr lang="en-US" altLang="zh-CN" sz="2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161317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7" y="278225"/>
            <a:ext cx="2331903" cy="718321"/>
            <a:chOff x="563995" y="278221"/>
            <a:chExt cx="2331903" cy="718320"/>
          </a:xfrm>
        </p:grpSpPr>
        <p:sp>
          <p:nvSpPr>
            <p:cNvPr id="21" name="矩形 20">
              <a:extLst>
                <a:ext uri="{FF2B5EF4-FFF2-40B4-BE49-F238E27FC236}">
                  <a16:creationId xmlns:a16="http://schemas.microsoft.com/office/drawing/2014/main" id="{8297BC28-DD3C-44C3-A8BA-1F5DFEE9D689}"/>
                </a:ext>
              </a:extLst>
            </p:cNvPr>
            <p:cNvSpPr/>
            <p:nvPr/>
          </p:nvSpPr>
          <p:spPr>
            <a:xfrm>
              <a:off x="563995" y="688764"/>
              <a:ext cx="233190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ID Stage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译码阶段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271626"/>
            <a:ext cx="11167539" cy="3412601"/>
          </a:xfrm>
          <a:prstGeom prst="rect">
            <a:avLst/>
          </a:prstGeom>
          <a:ln>
            <a:solidFill>
              <a:schemeClr val="accent1"/>
            </a:solidFill>
          </a:ln>
        </p:spPr>
        <p:txBody>
          <a:bodyPr wrap="square" lIns="72000" rIns="72000">
            <a:spAutoFit/>
          </a:bodyPr>
          <a:lstStyle/>
          <a:p>
            <a:pPr marL="342900" indent="-342900" algn="just">
              <a:lnSpc>
                <a:spcPct val="200000"/>
              </a:lnSpc>
              <a:spcBef>
                <a:spcPts val="600"/>
              </a:spcBef>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根据当前指令是否是转移指令，从而识别下一条指令是否是延迟槽指令。</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200000"/>
              </a:lnSpc>
              <a:spcBef>
                <a:spcPts val="600"/>
              </a:spcBef>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取消处于译码阶段的指令。（仅限同步读存储器）</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200000"/>
              </a:lnSpc>
              <a:spcBef>
                <a:spcPts val="600"/>
              </a:spcBef>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产生</a:t>
            </a:r>
            <a:r>
              <a:rPr lang="en-US" altLang="zh-CN" sz="2600" dirty="0" err="1">
                <a:latin typeface="微软雅黑" panose="020B0503020204020204" pitchFamily="34" charset="-122"/>
                <a:ea typeface="微软雅黑" panose="020B0503020204020204" pitchFamily="34" charset="-122"/>
                <a:cs typeface="+mn-ea"/>
                <a:sym typeface="+mn-lt"/>
              </a:rPr>
              <a:t>SYSCALL</a:t>
            </a:r>
            <a:r>
              <a:rPr lang="zh-CN" altLang="en-US" sz="2600" dirty="0">
                <a:latin typeface="微软雅黑" panose="020B0503020204020204" pitchFamily="34" charset="-122"/>
                <a:ea typeface="微软雅黑" panose="020B0503020204020204" pitchFamily="34" charset="-122"/>
                <a:cs typeface="+mn-ea"/>
                <a:sym typeface="+mn-lt"/>
              </a:rPr>
              <a:t>、</a:t>
            </a:r>
            <a:r>
              <a:rPr lang="en-US" altLang="zh-CN" sz="2600" dirty="0">
                <a:latin typeface="微软雅黑" panose="020B0503020204020204" pitchFamily="34" charset="-122"/>
                <a:ea typeface="微软雅黑" panose="020B0503020204020204" pitchFamily="34" charset="-122"/>
                <a:cs typeface="+mn-ea"/>
                <a:sym typeface="+mn-lt"/>
              </a:rPr>
              <a:t> BREAK</a:t>
            </a:r>
            <a:r>
              <a:rPr lang="zh-CN" altLang="en-US" sz="2600" dirty="0">
                <a:latin typeface="微软雅黑" panose="020B0503020204020204" pitchFamily="34" charset="-122"/>
                <a:ea typeface="微软雅黑" panose="020B0503020204020204" pitchFamily="34" charset="-122"/>
                <a:cs typeface="+mn-ea"/>
                <a:sym typeface="+mn-lt"/>
              </a:rPr>
              <a:t>、 </a:t>
            </a:r>
            <a:r>
              <a:rPr lang="en-US" altLang="zh-CN" sz="2600" dirty="0" err="1">
                <a:latin typeface="微软雅黑" panose="020B0503020204020204" pitchFamily="34" charset="-122"/>
                <a:ea typeface="微软雅黑" panose="020B0503020204020204" pitchFamily="34" charset="-122"/>
                <a:cs typeface="+mn-ea"/>
                <a:sym typeface="+mn-lt"/>
              </a:rPr>
              <a:t>ERET</a:t>
            </a:r>
            <a:r>
              <a:rPr lang="zh-CN" altLang="en-US" sz="2600" dirty="0">
                <a:latin typeface="微软雅黑" panose="020B0503020204020204" pitchFamily="34" charset="-122"/>
                <a:ea typeface="微软雅黑" panose="020B0503020204020204" pitchFamily="34" charset="-122"/>
                <a:cs typeface="+mn-ea"/>
                <a:sym typeface="+mn-lt"/>
              </a:rPr>
              <a:t>、</a:t>
            </a:r>
            <a:r>
              <a:rPr lang="en-US" altLang="zh-CN" sz="2600" dirty="0" err="1">
                <a:latin typeface="微软雅黑" panose="020B0503020204020204" pitchFamily="34" charset="-122"/>
                <a:ea typeface="微软雅黑" panose="020B0503020204020204" pitchFamily="34" charset="-122"/>
                <a:cs typeface="+mn-ea"/>
                <a:sym typeface="+mn-lt"/>
              </a:rPr>
              <a:t>MFC0</a:t>
            </a:r>
            <a:r>
              <a:rPr lang="zh-CN" altLang="en-US" sz="2600" dirty="0">
                <a:latin typeface="微软雅黑" panose="020B0503020204020204" pitchFamily="34" charset="-122"/>
                <a:ea typeface="微软雅黑" panose="020B0503020204020204" pitchFamily="34" charset="-122"/>
                <a:cs typeface="+mn-ea"/>
                <a:sym typeface="+mn-lt"/>
              </a:rPr>
              <a:t>和</a:t>
            </a:r>
            <a:r>
              <a:rPr lang="en-US" altLang="zh-CN" sz="2600" dirty="0" err="1">
                <a:latin typeface="微软雅黑" panose="020B0503020204020204" pitchFamily="34" charset="-122"/>
                <a:ea typeface="微软雅黑" panose="020B0503020204020204" pitchFamily="34" charset="-122"/>
                <a:cs typeface="+mn-ea"/>
                <a:sym typeface="+mn-lt"/>
              </a:rPr>
              <a:t>MTC0</a:t>
            </a:r>
            <a:r>
              <a:rPr lang="zh-CN" altLang="en-US" sz="2600" dirty="0">
                <a:latin typeface="微软雅黑" panose="020B0503020204020204" pitchFamily="34" charset="-122"/>
                <a:ea typeface="微软雅黑" panose="020B0503020204020204" pitchFamily="34" charset="-122"/>
                <a:cs typeface="+mn-ea"/>
                <a:sym typeface="+mn-lt"/>
              </a:rPr>
              <a:t>五条指令的译码信号。</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200000"/>
              </a:lnSpc>
              <a:spcBef>
                <a:spcPts val="600"/>
              </a:spcBef>
              <a:buClr>
                <a:srgbClr val="FF0066"/>
              </a:buCl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ea"/>
                <a:sym typeface="+mn-lt"/>
              </a:rPr>
              <a:t>对于</a:t>
            </a:r>
            <a:r>
              <a:rPr lang="en-US" altLang="zh-CN" sz="2400" dirty="0" err="1">
                <a:latin typeface="微软雅黑" panose="020B0503020204020204" pitchFamily="34" charset="-122"/>
                <a:ea typeface="微软雅黑" panose="020B0503020204020204" pitchFamily="34" charset="-122"/>
                <a:cs typeface="+mn-ea"/>
                <a:sym typeface="+mn-lt"/>
              </a:rPr>
              <a:t>SYSCALL</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 BREAK</a:t>
            </a:r>
            <a:r>
              <a:rPr lang="zh-CN" altLang="en-US" sz="2400" dirty="0">
                <a:latin typeface="微软雅黑" panose="020B0503020204020204" pitchFamily="34" charset="-122"/>
                <a:ea typeface="微软雅黑" panose="020B0503020204020204" pitchFamily="34" charset="-122"/>
                <a:cs typeface="+mn-ea"/>
                <a:sym typeface="+mn-lt"/>
              </a:rPr>
              <a:t>和</a:t>
            </a:r>
            <a:r>
              <a:rPr lang="en-US" altLang="zh-CN" sz="2400" dirty="0" err="1">
                <a:latin typeface="微软雅黑" panose="020B0503020204020204" pitchFamily="34" charset="-122"/>
                <a:ea typeface="微软雅黑" panose="020B0503020204020204" pitchFamily="34" charset="-122"/>
                <a:cs typeface="+mn-ea"/>
                <a:sym typeface="+mn-lt"/>
              </a:rPr>
              <a:t>ERET</a:t>
            </a:r>
            <a:r>
              <a:rPr lang="zh-CN" altLang="en-US" sz="2400" dirty="0">
                <a:latin typeface="微软雅黑" panose="020B0503020204020204" pitchFamily="34" charset="-122"/>
                <a:ea typeface="微软雅黑" panose="020B0503020204020204" pitchFamily="34" charset="-122"/>
                <a:cs typeface="+mn-ea"/>
                <a:sym typeface="+mn-lt"/>
              </a:rPr>
              <a:t>指令，产生异常编码。</a:t>
            </a:r>
          </a:p>
        </p:txBody>
      </p:sp>
    </p:spTree>
    <p:extLst>
      <p:ext uri="{BB962C8B-B14F-4D97-AF65-F5344CB8AC3E}">
        <p14:creationId xmlns:p14="http://schemas.microsoft.com/office/powerpoint/2010/main" val="2557439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7" y="278225"/>
            <a:ext cx="2415509" cy="728195"/>
            <a:chOff x="563995" y="278221"/>
            <a:chExt cx="2415509" cy="728194"/>
          </a:xfrm>
        </p:grpSpPr>
        <p:sp>
          <p:nvSpPr>
            <p:cNvPr id="21" name="矩形 20">
              <a:extLst>
                <a:ext uri="{FF2B5EF4-FFF2-40B4-BE49-F238E27FC236}">
                  <a16:creationId xmlns:a16="http://schemas.microsoft.com/office/drawing/2014/main" id="{8297BC28-DD3C-44C3-A8BA-1F5DFEE9D689}"/>
                </a:ext>
              </a:extLst>
            </p:cNvPr>
            <p:cNvSpPr/>
            <p:nvPr/>
          </p:nvSpPr>
          <p:spPr>
            <a:xfrm>
              <a:off x="563995" y="698638"/>
              <a:ext cx="241550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EXE Stage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执行阶段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122193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对于有符号数加减法，判断是否存在溢出，如果存在，则将更新异常类型编码，否则，异常类型编码维持不变，从而确保按指令顺序处理异常。</a:t>
            </a:r>
            <a:endParaRPr lang="en-US" altLang="zh-CN" sz="2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70213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40246" y="278225"/>
            <a:ext cx="3295485" cy="718321"/>
            <a:chOff x="540244" y="278221"/>
            <a:chExt cx="3295485" cy="718320"/>
          </a:xfrm>
        </p:grpSpPr>
        <p:sp>
          <p:nvSpPr>
            <p:cNvPr id="21" name="矩形 20">
              <a:extLst>
                <a:ext uri="{FF2B5EF4-FFF2-40B4-BE49-F238E27FC236}">
                  <a16:creationId xmlns:a16="http://schemas.microsoft.com/office/drawing/2014/main" id="{8297BC28-DD3C-44C3-A8BA-1F5DFEE9D689}"/>
                </a:ext>
              </a:extLst>
            </p:cNvPr>
            <p:cNvSpPr/>
            <p:nvPr/>
          </p:nvSpPr>
          <p:spPr>
            <a:xfrm>
              <a:off x="540244" y="688764"/>
              <a:ext cx="329548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Class of Exceptions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异常的分类</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4028154"/>
          </a:xfrm>
          <a:prstGeom prst="rect">
            <a:avLst/>
          </a:prstGeom>
          <a:ln>
            <a:solidFill>
              <a:schemeClr val="accent1"/>
            </a:solidFill>
          </a:ln>
        </p:spPr>
        <p:txBody>
          <a:bodyPr wrap="square" lIns="72000" rIns="72000">
            <a:spAutoFit/>
          </a:bodyPr>
          <a:lstStyle/>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指令执行中的错误：</a:t>
            </a:r>
            <a:r>
              <a:rPr lang="zh-CN" altLang="en-US" sz="2400" dirty="0">
                <a:latin typeface="微软雅黑" panose="020B0503020204020204" pitchFamily="34" charset="-122"/>
                <a:ea typeface="微软雅黑" panose="020B0503020204020204" pitchFamily="34" charset="-122"/>
                <a:cs typeface="+mn-ea"/>
                <a:sym typeface="+mn-lt"/>
              </a:rPr>
              <a:t>如不存在指令、除法除</a:t>
            </a:r>
            <a:r>
              <a:rPr lang="en-US" altLang="zh-CN" sz="2400" dirty="0">
                <a:latin typeface="微软雅黑" panose="020B0503020204020204" pitchFamily="34" charset="-122"/>
                <a:ea typeface="微软雅黑" panose="020B0503020204020204" pitchFamily="34" charset="-122"/>
                <a:cs typeface="+mn-ea"/>
                <a:sym typeface="+mn-lt"/>
              </a:rPr>
              <a:t>0</a:t>
            </a:r>
            <a:r>
              <a:rPr lang="zh-CN" altLang="en-US" sz="2400" dirty="0">
                <a:latin typeface="微软雅黑" panose="020B0503020204020204" pitchFamily="34" charset="-122"/>
                <a:ea typeface="微软雅黑" panose="020B0503020204020204" pitchFamily="34" charset="-122"/>
                <a:cs typeface="+mn-ea"/>
                <a:sym typeface="+mn-lt"/>
              </a:rPr>
              <a:t>、计算结果溢出、地址不对齐等等。</a:t>
            </a: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数据完整性问题：</a:t>
            </a:r>
            <a:r>
              <a:rPr lang="zh-CN" altLang="en-US" sz="2400" dirty="0">
                <a:latin typeface="微软雅黑" panose="020B0503020204020204" pitchFamily="34" charset="-122"/>
                <a:ea typeface="微软雅黑" panose="020B0503020204020204" pitchFamily="34" charset="-122"/>
                <a:cs typeface="+mn-ea"/>
                <a:sym typeface="+mn-lt"/>
              </a:rPr>
              <a:t>使用</a:t>
            </a:r>
            <a:r>
              <a:rPr lang="en-US" altLang="zh-CN" sz="2400" dirty="0" err="1">
                <a:latin typeface="微软雅黑" panose="020B0503020204020204" pitchFamily="34" charset="-122"/>
                <a:ea typeface="微软雅黑" panose="020B0503020204020204" pitchFamily="34" charset="-122"/>
                <a:cs typeface="+mn-ea"/>
                <a:sym typeface="+mn-lt"/>
              </a:rPr>
              <a:t>ECC</a:t>
            </a:r>
            <a:r>
              <a:rPr lang="zh-CN" altLang="en-US" sz="2400" dirty="0">
                <a:latin typeface="微软雅黑" panose="020B0503020204020204" pitchFamily="34" charset="-122"/>
                <a:ea typeface="微软雅黑" panose="020B0503020204020204" pitchFamily="34" charset="-122"/>
                <a:cs typeface="+mn-ea"/>
                <a:sym typeface="+mn-lt"/>
              </a:rPr>
              <a:t>等硬件校验方式的存储器发生校验错误时产生的异常。</a:t>
            </a: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地址转换异常：</a:t>
            </a:r>
            <a:r>
              <a:rPr lang="zh-CN" altLang="en-US" sz="2400" dirty="0">
                <a:latin typeface="微软雅黑" panose="020B0503020204020204" pitchFamily="34" charset="-122"/>
                <a:ea typeface="微软雅黑" panose="020B0503020204020204" pitchFamily="34" charset="-122"/>
                <a:cs typeface="+mn-ea"/>
                <a:sym typeface="+mn-lt"/>
              </a:rPr>
              <a:t>存储管理单元对一个内存页进行地址变换，而变换不成功的时候。</a:t>
            </a: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系统调用和陷入：</a:t>
            </a:r>
            <a:r>
              <a:rPr lang="zh-CN" altLang="en-US" sz="2400" dirty="0">
                <a:latin typeface="微软雅黑" panose="020B0503020204020204" pitchFamily="34" charset="-122"/>
                <a:ea typeface="微软雅黑" panose="020B0503020204020204" pitchFamily="34" charset="-122"/>
                <a:cs typeface="+mn-ea"/>
                <a:sym typeface="+mn-lt"/>
              </a:rPr>
              <a:t>由专用指令产生，用于调用内核模式的相关操作。</a:t>
            </a: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外部事件（中断）：</a:t>
            </a:r>
            <a:r>
              <a:rPr lang="zh-CN" altLang="en-US" sz="2400" dirty="0">
                <a:latin typeface="微软雅黑" panose="020B0503020204020204" pitchFamily="34" charset="-122"/>
                <a:ea typeface="微软雅黑" panose="020B0503020204020204" pitchFamily="34" charset="-122"/>
                <a:cs typeface="+mn-ea"/>
                <a:sym typeface="+mn-lt"/>
              </a:rPr>
              <a:t>键盘中断、鼠标中断、打印机中断等。</a:t>
            </a:r>
          </a:p>
        </p:txBody>
      </p:sp>
    </p:spTree>
    <p:extLst>
      <p:ext uri="{BB962C8B-B14F-4D97-AF65-F5344CB8AC3E}">
        <p14:creationId xmlns:p14="http://schemas.microsoft.com/office/powerpoint/2010/main" val="619684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7" y="278225"/>
            <a:ext cx="2600443" cy="728195"/>
            <a:chOff x="563995" y="278221"/>
            <a:chExt cx="2600443" cy="728194"/>
          </a:xfrm>
        </p:grpSpPr>
        <p:sp>
          <p:nvSpPr>
            <p:cNvPr id="21" name="矩形 20">
              <a:extLst>
                <a:ext uri="{FF2B5EF4-FFF2-40B4-BE49-F238E27FC236}">
                  <a16:creationId xmlns:a16="http://schemas.microsoft.com/office/drawing/2014/main" id="{8297BC28-DD3C-44C3-A8BA-1F5DFEE9D689}"/>
                </a:ext>
              </a:extLst>
            </p:cNvPr>
            <p:cNvSpPr/>
            <p:nvPr/>
          </p:nvSpPr>
          <p:spPr>
            <a:xfrm>
              <a:off x="563995" y="698638"/>
              <a:ext cx="260044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MEM Stage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访存阶段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273004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判断是否有尚未处理的中断请求。</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生成输入到</a:t>
            </a:r>
            <a:r>
              <a:rPr lang="en-US" altLang="zh-CN" sz="2600" dirty="0" err="1">
                <a:latin typeface="微软雅黑" panose="020B0503020204020204" pitchFamily="34" charset="-122"/>
                <a:ea typeface="微软雅黑" panose="020B0503020204020204" pitchFamily="34" charset="-122"/>
                <a:cs typeface="+mn-ea"/>
                <a:sym typeface="+mn-lt"/>
              </a:rPr>
              <a:t>CP0</a:t>
            </a:r>
            <a:r>
              <a:rPr lang="zh-CN" altLang="en-US" sz="2600" dirty="0">
                <a:latin typeface="微软雅黑" panose="020B0503020204020204" pitchFamily="34" charset="-122"/>
                <a:ea typeface="微软雅黑" panose="020B0503020204020204" pitchFamily="34" charset="-122"/>
                <a:cs typeface="+mn-ea"/>
                <a:sym typeface="+mn-lt"/>
              </a:rPr>
              <a:t>的信号，包括延迟槽指令标识信号、异常类型编码（中断优先级最高）、触发异常指令的</a:t>
            </a:r>
            <a:r>
              <a:rPr lang="en-US" altLang="zh-CN" sz="2600" dirty="0">
                <a:latin typeface="微软雅黑" panose="020B0503020204020204" pitchFamily="34" charset="-122"/>
                <a:ea typeface="微软雅黑" panose="020B0503020204020204" pitchFamily="34" charset="-122"/>
                <a:cs typeface="+mn-ea"/>
                <a:sym typeface="+mn-lt"/>
              </a:rPr>
              <a:t>PC</a:t>
            </a:r>
            <a:r>
              <a:rPr lang="zh-CN" altLang="en-US" sz="2600" dirty="0">
                <a:latin typeface="微软雅黑" panose="020B0503020204020204" pitchFamily="34" charset="-122"/>
                <a:ea typeface="微软雅黑" panose="020B0503020204020204" pitchFamily="34" charset="-122"/>
                <a:cs typeface="+mn-ea"/>
                <a:sym typeface="+mn-lt"/>
              </a:rPr>
              <a:t>值。</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生成流水线清空信号</a:t>
            </a:r>
            <a:r>
              <a:rPr lang="en-US" altLang="zh-CN" sz="2600" dirty="0">
                <a:latin typeface="微软雅黑" panose="020B0503020204020204" pitchFamily="34" charset="-122"/>
                <a:ea typeface="微软雅黑" panose="020B0503020204020204" pitchFamily="34" charset="-122"/>
                <a:cs typeface="+mn-ea"/>
                <a:sym typeface="+mn-lt"/>
              </a:rPr>
              <a:t>flush</a:t>
            </a:r>
            <a:r>
              <a:rPr lang="zh-CN" altLang="en-US" sz="2600" dirty="0">
                <a:latin typeface="微软雅黑" panose="020B0503020204020204" pitchFamily="34" charset="-122"/>
                <a:ea typeface="微软雅黑" panose="020B0503020204020204" pitchFamily="34" charset="-122"/>
                <a:cs typeface="+mn-ea"/>
                <a:sym typeface="+mn-lt"/>
              </a:rPr>
              <a:t>，用于表示已触发了</a:t>
            </a:r>
            <a:r>
              <a:rPr lang="zh-CN" altLang="en-US" sz="2600">
                <a:latin typeface="微软雅黑" panose="020B0503020204020204" pitchFamily="34" charset="-122"/>
                <a:ea typeface="微软雅黑" panose="020B0503020204020204" pitchFamily="34" charset="-122"/>
                <a:cs typeface="+mn-ea"/>
                <a:sym typeface="+mn-lt"/>
              </a:rPr>
              <a:t>异常。</a:t>
            </a:r>
            <a:endParaRPr lang="en-US" altLang="zh-CN" sz="260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501793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8" y="278225"/>
            <a:ext cx="3114150" cy="728195"/>
            <a:chOff x="563996" y="278221"/>
            <a:chExt cx="3114150" cy="728194"/>
          </a:xfrm>
        </p:grpSpPr>
        <p:sp>
          <p:nvSpPr>
            <p:cNvPr id="21" name="矩形 20">
              <a:extLst>
                <a:ext uri="{FF2B5EF4-FFF2-40B4-BE49-F238E27FC236}">
                  <a16:creationId xmlns:a16="http://schemas.microsoft.com/office/drawing/2014/main" id="{8297BC28-DD3C-44C3-A8BA-1F5DFEE9D689}"/>
                </a:ext>
              </a:extLst>
            </p:cNvPr>
            <p:cNvSpPr/>
            <p:nvPr/>
          </p:nvSpPr>
          <p:spPr>
            <a:xfrm>
              <a:off x="563996" y="698638"/>
              <a:ext cx="3114150" cy="307777"/>
            </a:xfrm>
            <a:prstGeom prst="rect">
              <a:avLst/>
            </a:prstGeom>
          </p:spPr>
          <p:txBody>
            <a:bodyPr wrap="square">
              <a:spAutoFit/>
            </a:bodyPr>
            <a:lstStyle/>
            <a:p>
              <a:pPr algn="ct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CP0</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Coprocessor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388090" cy="523219"/>
            </a:xfrm>
            <a:prstGeom prst="rect">
              <a:avLst/>
            </a:prstGeom>
          </p:spPr>
          <p:txBody>
            <a:bodyPr wrap="none">
              <a:spAutoFit/>
            </a:bodyPr>
            <a:lstStyle/>
            <a:p>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212987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例化</a:t>
            </a:r>
            <a:r>
              <a:rPr lang="en-US" altLang="zh-CN" sz="2600" dirty="0">
                <a:latin typeface="微软雅黑" panose="020B0503020204020204" pitchFamily="34" charset="-122"/>
                <a:ea typeface="微软雅黑" panose="020B0503020204020204" pitchFamily="34" charset="-122"/>
                <a:cs typeface="+mn-ea"/>
                <a:sym typeface="+mn-lt"/>
              </a:rPr>
              <a:t>4</a:t>
            </a:r>
            <a:r>
              <a:rPr lang="zh-CN" altLang="en-US" sz="2600" dirty="0">
                <a:latin typeface="微软雅黑" panose="020B0503020204020204" pitchFamily="34" charset="-122"/>
                <a:ea typeface="微软雅黑" panose="020B0503020204020204" pitchFamily="34" charset="-122"/>
                <a:cs typeface="+mn-ea"/>
                <a:sym typeface="+mn-lt"/>
              </a:rPr>
              <a:t>个寄存器：</a:t>
            </a:r>
            <a:r>
              <a:rPr lang="en-US" altLang="zh-CN" sz="2600" dirty="0" err="1">
                <a:latin typeface="微软雅黑" panose="020B0503020204020204" pitchFamily="34" charset="-122"/>
                <a:ea typeface="微软雅黑" panose="020B0503020204020204" pitchFamily="34" charset="-122"/>
                <a:cs typeface="+mn-ea"/>
                <a:sym typeface="+mn-lt"/>
              </a:rPr>
              <a:t>Badvaddr</a:t>
            </a:r>
            <a:r>
              <a:rPr lang="zh-CN" altLang="en-US" sz="2600" dirty="0">
                <a:latin typeface="微软雅黑" panose="020B0503020204020204" pitchFamily="34" charset="-122"/>
                <a:ea typeface="微软雅黑" panose="020B0503020204020204" pitchFamily="34" charset="-122"/>
                <a:cs typeface="+mn-ea"/>
                <a:sym typeface="+mn-lt"/>
              </a:rPr>
              <a:t>，</a:t>
            </a:r>
            <a:r>
              <a:rPr lang="en-US" altLang="zh-CN" sz="2600" dirty="0">
                <a:latin typeface="微软雅黑" panose="020B0503020204020204" pitchFamily="34" charset="-122"/>
                <a:ea typeface="微软雅黑" panose="020B0503020204020204" pitchFamily="34" charset="-122"/>
                <a:cs typeface="+mn-ea"/>
                <a:sym typeface="+mn-lt"/>
              </a:rPr>
              <a:t>Status</a:t>
            </a:r>
            <a:r>
              <a:rPr lang="zh-CN" altLang="en-US" sz="2600" dirty="0">
                <a:latin typeface="微软雅黑" panose="020B0503020204020204" pitchFamily="34" charset="-122"/>
                <a:ea typeface="微软雅黑" panose="020B0503020204020204" pitchFamily="34" charset="-122"/>
                <a:cs typeface="+mn-ea"/>
                <a:sym typeface="+mn-lt"/>
              </a:rPr>
              <a:t>，</a:t>
            </a:r>
            <a:r>
              <a:rPr lang="en-US" altLang="zh-CN" sz="2600" dirty="0">
                <a:latin typeface="微软雅黑" panose="020B0503020204020204" pitchFamily="34" charset="-122"/>
                <a:ea typeface="微软雅黑" panose="020B0503020204020204" pitchFamily="34" charset="-122"/>
                <a:cs typeface="+mn-ea"/>
                <a:sym typeface="+mn-lt"/>
              </a:rPr>
              <a:t>Cause</a:t>
            </a:r>
            <a:r>
              <a:rPr lang="zh-CN" altLang="en-US" sz="2600" dirty="0">
                <a:latin typeface="微软雅黑" panose="020B0503020204020204" pitchFamily="34" charset="-122"/>
                <a:ea typeface="微软雅黑" panose="020B0503020204020204" pitchFamily="34" charset="-122"/>
                <a:cs typeface="+mn-ea"/>
                <a:sym typeface="+mn-lt"/>
              </a:rPr>
              <a:t>和</a:t>
            </a:r>
            <a:r>
              <a:rPr lang="en-US" altLang="zh-CN" sz="2600" dirty="0">
                <a:latin typeface="微软雅黑" panose="020B0503020204020204" pitchFamily="34" charset="-122"/>
                <a:ea typeface="微软雅黑" panose="020B0503020204020204" pitchFamily="34" charset="-122"/>
                <a:cs typeface="+mn-ea"/>
                <a:sym typeface="+mn-lt"/>
              </a:rPr>
              <a:t>EPC</a:t>
            </a:r>
            <a:r>
              <a:rPr lang="zh-CN" altLang="en-US" sz="2600" dirty="0">
                <a:latin typeface="微软雅黑" panose="020B0503020204020204" pitchFamily="34" charset="-122"/>
                <a:ea typeface="微软雅黑" panose="020B0503020204020204" pitchFamily="34" charset="-122"/>
                <a:cs typeface="+mn-ea"/>
                <a:sym typeface="+mn-lt"/>
              </a:rPr>
              <a:t>。</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根据异常类型，产生异常处理程序入口地址。</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根据异常类型，更新</a:t>
            </a:r>
            <a:r>
              <a:rPr lang="en-US" altLang="zh-CN" sz="2600" dirty="0" err="1">
                <a:latin typeface="微软雅黑" panose="020B0503020204020204" pitchFamily="34" charset="-122"/>
                <a:ea typeface="微软雅黑" panose="020B0503020204020204" pitchFamily="34" charset="-122"/>
                <a:cs typeface="+mn-ea"/>
                <a:sym typeface="+mn-lt"/>
              </a:rPr>
              <a:t>CP0</a:t>
            </a:r>
            <a:r>
              <a:rPr lang="zh-CN" altLang="en-US" sz="2600" dirty="0">
                <a:latin typeface="微软雅黑" panose="020B0503020204020204" pitchFamily="34" charset="-122"/>
                <a:ea typeface="微软雅黑" panose="020B0503020204020204" pitchFamily="34" charset="-122"/>
                <a:cs typeface="+mn-ea"/>
                <a:sym typeface="+mn-lt"/>
              </a:rPr>
              <a:t>中相应寄存器的值。</a:t>
            </a:r>
            <a:endParaRPr lang="en-US" altLang="zh-CN" sz="2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906854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63998" y="278225"/>
            <a:ext cx="3088776" cy="728195"/>
            <a:chOff x="563996" y="278221"/>
            <a:chExt cx="3088776" cy="728194"/>
          </a:xfrm>
        </p:grpSpPr>
        <p:sp>
          <p:nvSpPr>
            <p:cNvPr id="21" name="矩形 20">
              <a:extLst>
                <a:ext uri="{FF2B5EF4-FFF2-40B4-BE49-F238E27FC236}">
                  <a16:creationId xmlns:a16="http://schemas.microsoft.com/office/drawing/2014/main" id="{8297BC28-DD3C-44C3-A8BA-1F5DFEE9D689}"/>
                </a:ext>
              </a:extLst>
            </p:cNvPr>
            <p:cNvSpPr/>
            <p:nvPr/>
          </p:nvSpPr>
          <p:spPr>
            <a:xfrm>
              <a:off x="563996" y="698638"/>
              <a:ext cx="308877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Pipeline Register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流水线寄存器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83A71BA5-4D15-4569-89A1-19702DAA3916}"/>
              </a:ext>
            </a:extLst>
          </p:cNvPr>
          <p:cNvSpPr/>
          <p:nvPr/>
        </p:nvSpPr>
        <p:spPr>
          <a:xfrm>
            <a:off x="517781" y="1518202"/>
            <a:ext cx="11167539" cy="122193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增加新的判断条件，判断如果当前触发异常，则清空流水线寄存器。所谓清空流水线，就是让流水线寄存器的输出为初始值。</a:t>
            </a:r>
            <a:endParaRPr lang="en-US" altLang="zh-CN" sz="2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313923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31" name="矩形 30">
            <a:extLst>
              <a:ext uri="{FF2B5EF4-FFF2-40B4-BE49-F238E27FC236}">
                <a16:creationId xmlns:a16="http://schemas.microsoft.com/office/drawing/2014/main" id="{893B1525-3B1F-48D5-8382-8E78492CDB66}"/>
              </a:ext>
            </a:extLst>
          </p:cNvPr>
          <p:cNvSpPr/>
          <p:nvPr/>
        </p:nvSpPr>
        <p:spPr>
          <a:xfrm>
            <a:off x="1197486" y="278225"/>
            <a:ext cx="941540" cy="523220"/>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预习</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 name="矩形 3">
            <a:extLst>
              <a:ext uri="{FF2B5EF4-FFF2-40B4-BE49-F238E27FC236}">
                <a16:creationId xmlns:a16="http://schemas.microsoft.com/office/drawing/2014/main" id="{83A71BA5-4D15-4569-89A1-19702DAA3916}"/>
              </a:ext>
            </a:extLst>
          </p:cNvPr>
          <p:cNvSpPr/>
          <p:nvPr/>
        </p:nvSpPr>
        <p:spPr>
          <a:xfrm>
            <a:off x="517781" y="1278721"/>
            <a:ext cx="11167539" cy="500649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预习教材“计算机组成与设计（软硬件接口）” </a:t>
            </a:r>
            <a:r>
              <a:rPr lang="en-US" altLang="zh-CN" sz="2600" dirty="0">
                <a:latin typeface="微软雅黑" panose="020B0503020204020204" pitchFamily="34" charset="-122"/>
                <a:ea typeface="微软雅黑" panose="020B0503020204020204" pitchFamily="34" charset="-122"/>
                <a:cs typeface="+mn-ea"/>
                <a:sym typeface="+mn-lt"/>
              </a:rPr>
              <a:t>5.1~5.3</a:t>
            </a:r>
            <a:r>
              <a:rPr lang="zh-CN" altLang="en-US" sz="2600" dirty="0">
                <a:latin typeface="微软雅黑" panose="020B0503020204020204" pitchFamily="34" charset="-122"/>
                <a:ea typeface="微软雅黑" panose="020B0503020204020204" pitchFamily="34" charset="-122"/>
                <a:cs typeface="+mn-ea"/>
                <a:sym typeface="+mn-lt"/>
              </a:rPr>
              <a:t>小节</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预习课件“</a:t>
            </a:r>
            <a:r>
              <a:rPr lang="en-US" altLang="zh-CN" sz="2600" dirty="0" err="1">
                <a:latin typeface="微软雅黑" panose="020B0503020204020204" pitchFamily="34" charset="-122"/>
                <a:ea typeface="微软雅黑" panose="020B0503020204020204" pitchFamily="34" charset="-122"/>
                <a:cs typeface="+mn-ea"/>
                <a:sym typeface="+mn-lt"/>
              </a:rPr>
              <a:t>COA_CH4_Mem</a:t>
            </a:r>
            <a:r>
              <a:rPr lang="zh-CN" altLang="en-US" sz="2600" dirty="0">
                <a:latin typeface="微软雅黑" panose="020B0503020204020204" pitchFamily="34" charset="-122"/>
                <a:ea typeface="微软雅黑" panose="020B0503020204020204" pitchFamily="34" charset="-122"/>
                <a:cs typeface="+mn-ea"/>
                <a:sym typeface="+mn-lt"/>
              </a:rPr>
              <a:t>（</a:t>
            </a:r>
            <a:r>
              <a:rPr lang="en-US" altLang="zh-CN" sz="2600" dirty="0">
                <a:latin typeface="微软雅黑" panose="020B0503020204020204" pitchFamily="34" charset="-122"/>
                <a:ea typeface="微软雅黑" panose="020B0503020204020204" pitchFamily="34" charset="-122"/>
                <a:cs typeface="+mn-ea"/>
                <a:sym typeface="+mn-lt"/>
              </a:rPr>
              <a:t>1</a:t>
            </a:r>
            <a:r>
              <a:rPr lang="zh-CN" altLang="en-US" sz="2600" dirty="0">
                <a:latin typeface="微软雅黑" panose="020B0503020204020204" pitchFamily="34" charset="-122"/>
                <a:ea typeface="微软雅黑" panose="020B0503020204020204" pitchFamily="34" charset="-122"/>
                <a:cs typeface="+mn-ea"/>
                <a:sym typeface="+mn-lt"/>
              </a:rPr>
              <a:t>）</a:t>
            </a:r>
            <a:r>
              <a:rPr lang="en-US" altLang="zh-CN" sz="2600" dirty="0">
                <a:latin typeface="微软雅黑" panose="020B0503020204020204" pitchFamily="34" charset="-122"/>
                <a:ea typeface="微软雅黑" panose="020B0503020204020204" pitchFamily="34" charset="-122"/>
                <a:cs typeface="+mn-ea"/>
                <a:sym typeface="+mn-lt"/>
              </a:rPr>
              <a:t>.pptx</a:t>
            </a:r>
            <a:r>
              <a:rPr lang="zh-CN" altLang="en-US" sz="2600" dirty="0">
                <a:latin typeface="微软雅黑" panose="020B0503020204020204" pitchFamily="34" charset="-122"/>
                <a:ea typeface="微软雅黑" panose="020B0503020204020204" pitchFamily="34" charset="-122"/>
                <a:cs typeface="+mn-ea"/>
                <a:sym typeface="+mn-lt"/>
              </a:rPr>
              <a:t>”</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观看视频“智慧树</a:t>
            </a:r>
            <a:r>
              <a:rPr lang="en-US" altLang="zh-CN" sz="2600" dirty="0">
                <a:latin typeface="微软雅黑" panose="020B0503020204020204" pitchFamily="34" charset="-122"/>
                <a:ea typeface="微软雅黑" panose="020B0503020204020204" pitchFamily="34" charset="-122"/>
                <a:cs typeface="+mn-ea"/>
                <a:sym typeface="Wingdings" panose="05000000000000000000" pitchFamily="2" charset="2"/>
              </a:rPr>
              <a:t></a:t>
            </a:r>
            <a:r>
              <a:rPr lang="zh-CN" altLang="en-US" sz="2600" dirty="0">
                <a:latin typeface="微软雅黑" panose="020B0503020204020204" pitchFamily="34" charset="-122"/>
                <a:ea typeface="微软雅黑" panose="020B0503020204020204" pitchFamily="34" charset="-122"/>
                <a:cs typeface="+mn-ea"/>
                <a:sym typeface="+mn-lt"/>
              </a:rPr>
              <a:t>学习资源</a:t>
            </a:r>
            <a:r>
              <a:rPr lang="en-US" altLang="zh-CN" sz="2600" dirty="0">
                <a:latin typeface="微软雅黑" panose="020B0503020204020204" pitchFamily="34" charset="-122"/>
                <a:ea typeface="微软雅黑" panose="020B0503020204020204" pitchFamily="34" charset="-122"/>
                <a:cs typeface="+mn-ea"/>
                <a:sym typeface="Wingdings" panose="05000000000000000000" pitchFamily="2" charset="2"/>
              </a:rPr>
              <a:t></a:t>
            </a:r>
            <a:r>
              <a:rPr lang="zh-CN" altLang="en-US" sz="2600" dirty="0">
                <a:latin typeface="微软雅黑" panose="020B0503020204020204" pitchFamily="34" charset="-122"/>
                <a:ea typeface="微软雅黑" panose="020B0503020204020204" pitchFamily="34" charset="-122"/>
                <a:cs typeface="+mn-ea"/>
                <a:sym typeface="Wingdings" panose="05000000000000000000" pitchFamily="2" charset="2"/>
              </a:rPr>
              <a:t>视频</a:t>
            </a:r>
            <a:r>
              <a:rPr lang="en-US" altLang="zh-CN" sz="2600" dirty="0">
                <a:latin typeface="微软雅黑" panose="020B0503020204020204" pitchFamily="34" charset="-122"/>
                <a:ea typeface="微软雅黑" panose="020B0503020204020204" pitchFamily="34" charset="-122"/>
                <a:cs typeface="+mn-ea"/>
                <a:sym typeface="Wingdings" panose="05000000000000000000" pitchFamily="2" charset="2"/>
              </a:rPr>
              <a:t></a:t>
            </a:r>
            <a:r>
              <a:rPr lang="zh-CN" altLang="en-US" sz="2600" dirty="0">
                <a:latin typeface="微软雅黑" panose="020B0503020204020204" pitchFamily="34" charset="-122"/>
                <a:ea typeface="微软雅黑" panose="020B0503020204020204" pitchFamily="34" charset="-122"/>
                <a:cs typeface="+mn-ea"/>
                <a:sym typeface="Wingdings" panose="05000000000000000000" pitchFamily="2" charset="2"/>
              </a:rPr>
              <a:t>第四章</a:t>
            </a:r>
            <a:r>
              <a:rPr lang="en-US" altLang="zh-CN" sz="2600" dirty="0">
                <a:latin typeface="微软雅黑" panose="020B0503020204020204" pitchFamily="34" charset="-122"/>
                <a:ea typeface="微软雅黑" panose="020B0503020204020204" pitchFamily="34" charset="-122"/>
                <a:cs typeface="+mn-ea"/>
                <a:sym typeface="Wingdings" panose="05000000000000000000" pitchFamily="2" charset="2"/>
              </a:rPr>
              <a:t>Cache</a:t>
            </a:r>
            <a:r>
              <a:rPr lang="zh-CN" altLang="en-US" sz="2600" dirty="0">
                <a:latin typeface="微软雅黑" panose="020B0503020204020204" pitchFamily="34" charset="-122"/>
                <a:ea typeface="微软雅黑" panose="020B0503020204020204" pitchFamily="34" charset="-122"/>
                <a:cs typeface="+mn-ea"/>
                <a:sym typeface="Wingdings" panose="05000000000000000000" pitchFamily="2" charset="2"/>
              </a:rPr>
              <a:t>概述</a:t>
            </a:r>
            <a:r>
              <a:rPr lang="en-US" altLang="zh-CN" sz="2600" dirty="0">
                <a:latin typeface="微软雅黑" panose="020B0503020204020204" pitchFamily="34" charset="-122"/>
                <a:ea typeface="微软雅黑" panose="020B0503020204020204" pitchFamily="34" charset="-122"/>
                <a:cs typeface="+mn-ea"/>
                <a:sym typeface="Wingdings" panose="05000000000000000000" pitchFamily="2" charset="2"/>
              </a:rPr>
              <a:t>.</a:t>
            </a:r>
            <a:r>
              <a:rPr lang="en-US" altLang="zh-CN" sz="2600" dirty="0" err="1">
                <a:latin typeface="微软雅黑" panose="020B0503020204020204" pitchFamily="34" charset="-122"/>
                <a:ea typeface="微软雅黑" panose="020B0503020204020204" pitchFamily="34" charset="-122"/>
                <a:cs typeface="+mn-ea"/>
                <a:sym typeface="Wingdings" panose="05000000000000000000" pitchFamily="2" charset="2"/>
              </a:rPr>
              <a:t>mp4</a:t>
            </a:r>
            <a:r>
              <a:rPr lang="zh-CN" altLang="en-US" sz="2600" dirty="0">
                <a:latin typeface="微软雅黑" panose="020B0503020204020204" pitchFamily="34" charset="-122"/>
                <a:ea typeface="微软雅黑" panose="020B0503020204020204" pitchFamily="34" charset="-122"/>
                <a:cs typeface="+mn-ea"/>
                <a:sym typeface="+mn-lt"/>
              </a:rPr>
              <a:t>”</a:t>
            </a:r>
            <a:endParaRPr lang="en-US" altLang="zh-CN" sz="26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20B0503020204020204" pitchFamily="34" charset="-122"/>
                <a:ea typeface="微软雅黑" panose="020B0503020204020204" pitchFamily="34" charset="-122"/>
                <a:cs typeface="+mn-ea"/>
                <a:sym typeface="+mn-lt"/>
              </a:rPr>
              <a:t>熟练掌握</a:t>
            </a:r>
            <a:r>
              <a:rPr lang="en-US" altLang="zh-CN" sz="2600" dirty="0">
                <a:latin typeface="微软雅黑" panose="020B0503020204020204" pitchFamily="34" charset="-122"/>
                <a:ea typeface="微软雅黑" panose="020B0503020204020204" pitchFamily="34" charset="-122"/>
                <a:cs typeface="+mn-ea"/>
                <a:sym typeface="+mn-lt"/>
              </a:rPr>
              <a:t>Cache</a:t>
            </a:r>
            <a:r>
              <a:rPr lang="zh-CN" altLang="en-US" sz="2600" dirty="0">
                <a:latin typeface="微软雅黑" panose="020B0503020204020204" pitchFamily="34" charset="-122"/>
                <a:ea typeface="微软雅黑" panose="020B0503020204020204" pitchFamily="34" charset="-122"/>
                <a:cs typeface="+mn-ea"/>
                <a:sym typeface="+mn-lt"/>
              </a:rPr>
              <a:t>的基本原理</a:t>
            </a:r>
            <a:endParaRPr lang="en-US" altLang="zh-CN" sz="26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mn-ea"/>
                <a:sym typeface="+mn-lt"/>
              </a:rPr>
              <a:t>Cache</a:t>
            </a:r>
            <a:r>
              <a:rPr lang="zh-CN" altLang="en-US" sz="2600" dirty="0">
                <a:latin typeface="微软雅黑" panose="020B0503020204020204" pitchFamily="34" charset="-122"/>
                <a:ea typeface="微软雅黑" panose="020B0503020204020204" pitchFamily="34" charset="-122"/>
                <a:cs typeface="+mn-ea"/>
                <a:sym typeface="+mn-lt"/>
              </a:rPr>
              <a:t>块的映射</a:t>
            </a:r>
            <a:endParaRPr lang="en-US" altLang="zh-CN" sz="26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mn-ea"/>
                <a:sym typeface="+mn-lt"/>
              </a:rPr>
              <a:t>Cache</a:t>
            </a:r>
            <a:r>
              <a:rPr lang="zh-CN" altLang="en-US" sz="2600" dirty="0">
                <a:latin typeface="微软雅黑" panose="020B0503020204020204" pitchFamily="34" charset="-122"/>
                <a:ea typeface="微软雅黑" panose="020B0503020204020204" pitchFamily="34" charset="-122"/>
                <a:cs typeface="+mn-ea"/>
                <a:sym typeface="+mn-lt"/>
              </a:rPr>
              <a:t>块的识别</a:t>
            </a:r>
            <a:endParaRPr lang="en-US" altLang="zh-CN" sz="26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mn-ea"/>
                <a:sym typeface="+mn-lt"/>
              </a:rPr>
              <a:t>Cache</a:t>
            </a:r>
            <a:r>
              <a:rPr lang="zh-CN" altLang="en-US" sz="2600" dirty="0">
                <a:latin typeface="微软雅黑" panose="020B0503020204020204" pitchFamily="34" charset="-122"/>
                <a:ea typeface="微软雅黑" panose="020B0503020204020204" pitchFamily="34" charset="-122"/>
                <a:cs typeface="+mn-ea"/>
                <a:sym typeface="+mn-lt"/>
              </a:rPr>
              <a:t>块的替换</a:t>
            </a:r>
            <a:endParaRPr lang="en-US" altLang="zh-CN" sz="26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mn-ea"/>
                <a:sym typeface="+mn-lt"/>
              </a:rPr>
              <a:t>Cache</a:t>
            </a:r>
            <a:r>
              <a:rPr lang="zh-CN" altLang="en-US" sz="2600" dirty="0">
                <a:latin typeface="微软雅黑" panose="020B0503020204020204" pitchFamily="34" charset="-122"/>
                <a:ea typeface="微软雅黑" panose="020B0503020204020204" pitchFamily="34" charset="-122"/>
                <a:cs typeface="+mn-ea"/>
                <a:sym typeface="+mn-lt"/>
              </a:rPr>
              <a:t>块的写操作</a:t>
            </a:r>
            <a:endParaRPr lang="en-US" altLang="zh-CN" sz="2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849149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40246" y="278225"/>
            <a:ext cx="4328637" cy="742071"/>
            <a:chOff x="540244" y="278221"/>
            <a:chExt cx="4328637" cy="742070"/>
          </a:xfrm>
        </p:grpSpPr>
        <p:sp>
          <p:nvSpPr>
            <p:cNvPr id="21" name="矩形 20">
              <a:extLst>
                <a:ext uri="{FF2B5EF4-FFF2-40B4-BE49-F238E27FC236}">
                  <a16:creationId xmlns:a16="http://schemas.microsoft.com/office/drawing/2014/main" id="{8297BC28-DD3C-44C3-A8BA-1F5DFEE9D689}"/>
                </a:ext>
              </a:extLst>
            </p:cNvPr>
            <p:cNvSpPr/>
            <p:nvPr/>
          </p:nvSpPr>
          <p:spPr>
            <a:xfrm>
              <a:off x="540244" y="712514"/>
              <a:ext cx="432863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Processing Flow of Exceptions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异常的处理流程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a:extLst>
              <a:ext uri="{FF2B5EF4-FFF2-40B4-BE49-F238E27FC236}">
                <a16:creationId xmlns:a16="http://schemas.microsoft.com/office/drawing/2014/main" id="{7488386E-2541-40FE-B27F-349410AF0E50}"/>
              </a:ext>
            </a:extLst>
          </p:cNvPr>
          <p:cNvPicPr>
            <a:picLocks noChangeAspect="1"/>
          </p:cNvPicPr>
          <p:nvPr/>
        </p:nvPicPr>
        <p:blipFill>
          <a:blip r:embed="rId3"/>
          <a:stretch>
            <a:fillRect/>
          </a:stretch>
        </p:blipFill>
        <p:spPr>
          <a:xfrm>
            <a:off x="2063939" y="1454590"/>
            <a:ext cx="8064122" cy="4497605"/>
          </a:xfrm>
          <a:prstGeom prst="rect">
            <a:avLst/>
          </a:prstGeom>
        </p:spPr>
      </p:pic>
    </p:spTree>
    <p:extLst>
      <p:ext uri="{BB962C8B-B14F-4D97-AF65-F5344CB8AC3E}">
        <p14:creationId xmlns:p14="http://schemas.microsoft.com/office/powerpoint/2010/main" val="39913645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40246" y="278225"/>
            <a:ext cx="4328637" cy="742071"/>
            <a:chOff x="540244" y="278221"/>
            <a:chExt cx="4328637" cy="742070"/>
          </a:xfrm>
        </p:grpSpPr>
        <p:sp>
          <p:nvSpPr>
            <p:cNvPr id="21" name="矩形 20">
              <a:extLst>
                <a:ext uri="{FF2B5EF4-FFF2-40B4-BE49-F238E27FC236}">
                  <a16:creationId xmlns:a16="http://schemas.microsoft.com/office/drawing/2014/main" id="{8297BC28-DD3C-44C3-A8BA-1F5DFEE9D689}"/>
                </a:ext>
              </a:extLst>
            </p:cNvPr>
            <p:cNvSpPr/>
            <p:nvPr/>
          </p:nvSpPr>
          <p:spPr>
            <a:xfrm>
              <a:off x="540244" y="712514"/>
              <a:ext cx="432863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Processing Flow of Exceptions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异常的处理流程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E5CDF55F-6286-4F20-B04B-9CE6A8E663D6}"/>
              </a:ext>
            </a:extLst>
          </p:cNvPr>
          <p:cNvSpPr/>
          <p:nvPr/>
        </p:nvSpPr>
        <p:spPr>
          <a:xfrm>
            <a:off x="517781" y="1280698"/>
            <a:ext cx="11167539" cy="5259260"/>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异常处理准备（硬件）</a:t>
            </a:r>
          </a:p>
          <a:p>
            <a:pPr marL="800100" lvl="1"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发生异常时被异常打断的指令之前的所有指令都执行完，异常之后的指令清除，即</a:t>
            </a:r>
            <a:r>
              <a:rPr lang="zh-CN" altLang="en-US" sz="2000" b="1" dirty="0">
                <a:solidFill>
                  <a:srgbClr val="FF0066"/>
                </a:solidFill>
                <a:latin typeface="微软雅黑" panose="020B0503020204020204" pitchFamily="34" charset="-122"/>
                <a:ea typeface="微软雅黑" panose="020B0503020204020204" pitchFamily="34" charset="-122"/>
                <a:cs typeface="+mn-ea"/>
                <a:sym typeface="+mn-lt"/>
              </a:rPr>
              <a:t>精确异常</a:t>
            </a:r>
          </a:p>
          <a:p>
            <a:pPr marL="342900" indent="-342900" algn="just">
              <a:lnSpc>
                <a:spcPct val="150000"/>
              </a:lnSpc>
              <a:spcBef>
                <a:spcPts val="600"/>
              </a:spcBef>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确定异常来源（硬件）</a:t>
            </a:r>
          </a:p>
          <a:p>
            <a:pPr marL="800100" lvl="1"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处理器将不同异常进行编号，以便异常处理程序进行区分和跳转</a:t>
            </a:r>
          </a:p>
          <a:p>
            <a:pPr marL="342900" indent="-342900" algn="just">
              <a:lnSpc>
                <a:spcPct val="150000"/>
              </a:lnSpc>
              <a:spcBef>
                <a:spcPts val="600"/>
              </a:spcBef>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保存现场（软件）</a:t>
            </a:r>
          </a:p>
          <a:p>
            <a:pPr marL="800100" lvl="1"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在进行异常处理前，要先将被打断程序的现场进行保存。现场指通用寄存器和状态寄存器</a:t>
            </a:r>
          </a:p>
          <a:p>
            <a:pPr marL="342900" indent="-342900" algn="just">
              <a:lnSpc>
                <a:spcPct val="150000"/>
              </a:lnSpc>
              <a:spcBef>
                <a:spcPts val="600"/>
              </a:spcBef>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执行异常处理程序（软件）</a:t>
            </a:r>
          </a:p>
          <a:p>
            <a:pPr marL="800100" lvl="1" indent="-342900" algn="just">
              <a:lnSpc>
                <a:spcPct val="150000"/>
              </a:lnSpc>
              <a:spcBef>
                <a:spcPts val="600"/>
              </a:spcBef>
              <a:buClr>
                <a:srgbClr val="FF0066"/>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mn-ea"/>
                <a:sym typeface="+mn-lt"/>
              </a:rPr>
              <a:t>跳转到对应的异常处理程序进行异常处理</a:t>
            </a:r>
          </a:p>
          <a:p>
            <a:pPr marL="342900" indent="-342900" algn="just">
              <a:lnSpc>
                <a:spcPct val="150000"/>
              </a:lnSpc>
              <a:spcBef>
                <a:spcPts val="600"/>
              </a:spcBef>
              <a:buClr>
                <a:srgbClr val="FF0066"/>
              </a:buClr>
              <a:buFont typeface="Wingdings" panose="05000000000000000000" pitchFamily="2" charset="2"/>
              <a:buChar char="p"/>
            </a:pPr>
            <a:r>
              <a:rPr lang="zh-CN" altLang="en-US" sz="2400" dirty="0">
                <a:solidFill>
                  <a:srgbClr val="0066FF"/>
                </a:solidFill>
                <a:latin typeface="微软雅黑" panose="020B0503020204020204" pitchFamily="34" charset="-122"/>
                <a:ea typeface="微软雅黑" panose="020B0503020204020204" pitchFamily="34" charset="-122"/>
                <a:cs typeface="+mn-ea"/>
                <a:sym typeface="+mn-lt"/>
              </a:rPr>
              <a:t>恢复现场（软件）并返回（硬件）</a:t>
            </a:r>
          </a:p>
        </p:txBody>
      </p:sp>
    </p:spTree>
    <p:extLst>
      <p:ext uri="{BB962C8B-B14F-4D97-AF65-F5344CB8AC3E}">
        <p14:creationId xmlns:p14="http://schemas.microsoft.com/office/powerpoint/2010/main" val="8435977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40246" y="278225"/>
            <a:ext cx="7202466" cy="742071"/>
            <a:chOff x="540244" y="278221"/>
            <a:chExt cx="7202466" cy="742070"/>
          </a:xfrm>
        </p:grpSpPr>
        <p:sp>
          <p:nvSpPr>
            <p:cNvPr id="21" name="矩形 20">
              <a:extLst>
                <a:ext uri="{FF2B5EF4-FFF2-40B4-BE49-F238E27FC236}">
                  <a16:creationId xmlns:a16="http://schemas.microsoft.com/office/drawing/2014/main" id="{8297BC28-DD3C-44C3-A8BA-1F5DFEE9D689}"/>
                </a:ext>
              </a:extLst>
            </p:cNvPr>
            <p:cNvSpPr/>
            <p:nvPr/>
          </p:nvSpPr>
          <p:spPr>
            <a:xfrm>
              <a:off x="540244" y="712514"/>
              <a:ext cx="720246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How to Jump to Exception Serve Routine From Main Program</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861220"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如何从主程序跳转到异常处理程序</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E5CDF55F-6286-4F20-B04B-9CE6A8E663D6}"/>
              </a:ext>
            </a:extLst>
          </p:cNvPr>
          <p:cNvSpPr/>
          <p:nvPr/>
        </p:nvSpPr>
        <p:spPr>
          <a:xfrm>
            <a:off x="517781" y="1280698"/>
            <a:ext cx="11167539" cy="4551374"/>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查询方式 </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 </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软件查询</a:t>
            </a: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当异常发生时，</a:t>
            </a:r>
            <a:r>
              <a:rPr lang="en-US" altLang="zh-CN" sz="2400" dirty="0">
                <a:latin typeface="微软雅黑" panose="020B0503020204020204" pitchFamily="34" charset="-122"/>
                <a:ea typeface="微软雅黑" panose="020B0503020204020204" pitchFamily="34" charset="-122"/>
                <a:cs typeface="+mn-ea"/>
                <a:sym typeface="+mn-lt"/>
              </a:rPr>
              <a:t>CPU</a:t>
            </a:r>
            <a:r>
              <a:rPr lang="zh-CN" altLang="en-US" sz="2400" dirty="0">
                <a:latin typeface="微软雅黑" panose="020B0503020204020204" pitchFamily="34" charset="-122"/>
                <a:ea typeface="微软雅黑" panose="020B0503020204020204" pitchFamily="34" charset="-122"/>
                <a:cs typeface="+mn-ea"/>
                <a:sym typeface="+mn-lt"/>
              </a:rPr>
              <a:t>跳转到一个固定的地址（</a:t>
            </a:r>
            <a:r>
              <a:rPr lang="zh-CN" altLang="en-US" sz="2400" dirty="0">
                <a:solidFill>
                  <a:srgbClr val="FF0066"/>
                </a:solidFill>
                <a:latin typeface="微软雅黑" panose="020B0503020204020204" pitchFamily="34" charset="-122"/>
                <a:ea typeface="微软雅黑" panose="020B0503020204020204" pitchFamily="34" charset="-122"/>
                <a:cs typeface="+mn-ea"/>
                <a:sym typeface="+mn-lt"/>
              </a:rPr>
              <a:t>异常处理程序入口地址</a:t>
            </a:r>
            <a:r>
              <a:rPr lang="zh-CN" altLang="en-US" sz="2400" dirty="0">
                <a:latin typeface="微软雅黑" panose="020B0503020204020204" pitchFamily="34" charset="-122"/>
                <a:ea typeface="微软雅黑" panose="020B0503020204020204" pitchFamily="34" charset="-122"/>
                <a:cs typeface="+mn-ea"/>
                <a:sym typeface="+mn-lt"/>
              </a:rPr>
              <a:t>）</a:t>
            </a: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从入口地址开始软件查询到底发生了什么异常（</a:t>
            </a:r>
            <a:r>
              <a:rPr lang="en-US" altLang="zh-CN" sz="2400" dirty="0">
                <a:solidFill>
                  <a:srgbClr val="FF0066"/>
                </a:solidFill>
                <a:latin typeface="微软雅黑" panose="020B0503020204020204" pitchFamily="34" charset="-122"/>
                <a:ea typeface="微软雅黑" panose="020B0503020204020204" pitchFamily="34" charset="-122"/>
                <a:cs typeface="+mn-ea"/>
                <a:sym typeface="+mn-lt"/>
              </a:rPr>
              <a:t>MIPS </a:t>
            </a:r>
            <a:r>
              <a:rPr lang="en-US" altLang="zh-CN" sz="2400" dirty="0" err="1">
                <a:solidFill>
                  <a:srgbClr val="FF0066"/>
                </a:solidFill>
                <a:latin typeface="微软雅黑" panose="020B0503020204020204" pitchFamily="34" charset="-122"/>
                <a:ea typeface="微软雅黑" panose="020B0503020204020204" pitchFamily="34" charset="-122"/>
                <a:cs typeface="+mn-ea"/>
                <a:sym typeface="+mn-lt"/>
              </a:rPr>
              <a:t>CP0</a:t>
            </a:r>
            <a:r>
              <a:rPr lang="zh-CN" altLang="en-US" sz="2400" dirty="0">
                <a:solidFill>
                  <a:srgbClr val="FF0066"/>
                </a:solidFill>
                <a:latin typeface="微软雅黑" panose="020B0503020204020204" pitchFamily="34" charset="-122"/>
                <a:ea typeface="微软雅黑" panose="020B0503020204020204" pitchFamily="34" charset="-122"/>
                <a:cs typeface="+mn-ea"/>
                <a:sym typeface="+mn-lt"/>
              </a:rPr>
              <a:t>中</a:t>
            </a:r>
            <a:r>
              <a:rPr lang="en-US" altLang="zh-CN" sz="2400" dirty="0">
                <a:solidFill>
                  <a:srgbClr val="FF0066"/>
                </a:solidFill>
                <a:latin typeface="微软雅黑" panose="020B0503020204020204" pitchFamily="34" charset="-122"/>
                <a:ea typeface="微软雅黑" panose="020B0503020204020204" pitchFamily="34" charset="-122"/>
                <a:cs typeface="+mn-ea"/>
                <a:sym typeface="+mn-lt"/>
              </a:rPr>
              <a:t>Cause</a:t>
            </a:r>
            <a:r>
              <a:rPr lang="zh-CN" altLang="en-US" sz="2400" dirty="0">
                <a:solidFill>
                  <a:srgbClr val="FF0066"/>
                </a:solidFill>
                <a:latin typeface="微软雅黑" panose="020B0503020204020204" pitchFamily="34" charset="-122"/>
                <a:ea typeface="微软雅黑" panose="020B0503020204020204" pitchFamily="34" charset="-122"/>
                <a:cs typeface="+mn-ea"/>
                <a:sym typeface="+mn-lt"/>
              </a:rPr>
              <a:t>寄存器</a:t>
            </a:r>
            <a:r>
              <a:rPr lang="zh-CN" altLang="en-US" sz="2400" dirty="0">
                <a:latin typeface="微软雅黑" panose="020B0503020204020204" pitchFamily="34" charset="-122"/>
                <a:ea typeface="微软雅黑" panose="020B0503020204020204" pitchFamily="34" charset="-122"/>
                <a:cs typeface="+mn-ea"/>
                <a:sym typeface="+mn-lt"/>
              </a:rPr>
              <a:t>）</a:t>
            </a:r>
          </a:p>
          <a:p>
            <a:pPr marL="800100" lvl="1" indent="-342900" algn="just">
              <a:lnSpc>
                <a:spcPct val="150000"/>
              </a:lnSpc>
              <a:spcBef>
                <a:spcPts val="600"/>
              </a:spcBef>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MIPS</a:t>
            </a:r>
            <a:r>
              <a:rPr lang="zh-CN" altLang="en-US" sz="2400" dirty="0">
                <a:latin typeface="微软雅黑" panose="020B0503020204020204" pitchFamily="34" charset="-122"/>
                <a:ea typeface="微软雅黑" panose="020B0503020204020204" pitchFamily="34" charset="-122"/>
                <a:cs typeface="+mn-ea"/>
                <a:sym typeface="+mn-lt"/>
              </a:rPr>
              <a:t>处理器（包括</a:t>
            </a:r>
            <a:r>
              <a:rPr lang="en-US" altLang="zh-CN" sz="2400" dirty="0">
                <a:latin typeface="微软雅黑" panose="020B0503020204020204" pitchFamily="34" charset="-122"/>
                <a:ea typeface="微软雅黑" panose="020B0503020204020204" pitchFamily="34" charset="-122"/>
                <a:cs typeface="+mn-ea"/>
                <a:sym typeface="+mn-lt"/>
              </a:rPr>
              <a:t>MiniMIPS32</a:t>
            </a:r>
            <a:r>
              <a:rPr lang="zh-CN" altLang="en-US" sz="2400" dirty="0">
                <a:latin typeface="微软雅黑" panose="020B0503020204020204" pitchFamily="34" charset="-122"/>
                <a:ea typeface="微软雅黑" panose="020B0503020204020204" pitchFamily="34" charset="-122"/>
                <a:cs typeface="+mn-ea"/>
                <a:sym typeface="+mn-lt"/>
              </a:rPr>
              <a:t>处理器）主要采用查询方式</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向量方式（向量中断）</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 </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硬件查询</a:t>
            </a: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异常事件直接告知处理器引发异常的原因（</a:t>
            </a:r>
            <a:r>
              <a:rPr lang="zh-CN" altLang="en-US" sz="2400" dirty="0">
                <a:solidFill>
                  <a:srgbClr val="FF0066"/>
                </a:solidFill>
                <a:latin typeface="微软雅黑" panose="020B0503020204020204" pitchFamily="34" charset="-122"/>
                <a:ea typeface="微软雅黑" panose="020B0503020204020204" pitchFamily="34" charset="-122"/>
                <a:cs typeface="+mn-ea"/>
                <a:sym typeface="+mn-lt"/>
              </a:rPr>
              <a:t>即所谓的向量或异常号</a:t>
            </a:r>
            <a:r>
              <a:rPr lang="zh-CN" altLang="en-US" sz="2400" dirty="0">
                <a:latin typeface="微软雅黑" panose="020B0503020204020204" pitchFamily="34" charset="-122"/>
                <a:ea typeface="微软雅黑" panose="020B0503020204020204" pitchFamily="34" charset="-122"/>
                <a:cs typeface="+mn-ea"/>
                <a:sym typeface="+mn-lt"/>
              </a:rPr>
              <a:t>）</a:t>
            </a:r>
            <a:endParaRPr lang="en-US" altLang="zh-CN"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由这个向量直接生成异常处理程序的入口地址</a:t>
            </a:r>
          </a:p>
        </p:txBody>
      </p:sp>
    </p:spTree>
    <p:extLst>
      <p:ext uri="{BB962C8B-B14F-4D97-AF65-F5344CB8AC3E}">
        <p14:creationId xmlns:p14="http://schemas.microsoft.com/office/powerpoint/2010/main" val="18754730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540246" y="278225"/>
            <a:ext cx="7119338" cy="742071"/>
            <a:chOff x="540244" y="278221"/>
            <a:chExt cx="7119338" cy="742070"/>
          </a:xfrm>
        </p:grpSpPr>
        <p:sp>
          <p:nvSpPr>
            <p:cNvPr id="21" name="矩形 20">
              <a:extLst>
                <a:ext uri="{FF2B5EF4-FFF2-40B4-BE49-F238E27FC236}">
                  <a16:creationId xmlns:a16="http://schemas.microsoft.com/office/drawing/2014/main" id="{8297BC28-DD3C-44C3-A8BA-1F5DFEE9D689}"/>
                </a:ext>
              </a:extLst>
            </p:cNvPr>
            <p:cNvSpPr/>
            <p:nvPr/>
          </p:nvSpPr>
          <p:spPr>
            <a:xfrm>
              <a:off x="540244" y="712514"/>
              <a:ext cx="71193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How to Return Main Program From Exception Serve Routine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548278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如何从异常处理程序返回主程序</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E5CDF55F-6286-4F20-B04B-9CE6A8E663D6}"/>
              </a:ext>
            </a:extLst>
          </p:cNvPr>
          <p:cNvSpPr/>
          <p:nvPr/>
        </p:nvSpPr>
        <p:spPr>
          <a:xfrm>
            <a:off x="517781" y="1280698"/>
            <a:ext cx="11167539" cy="382809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在转向异常处理程序时，需要把返回地址保存起来</a:t>
            </a: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保存在通用寄存器中</a:t>
            </a:r>
          </a:p>
          <a:p>
            <a:pPr marL="800100" lvl="1" indent="-342900" algn="just">
              <a:lnSpc>
                <a:spcPct val="150000"/>
              </a:lnSpc>
              <a:spcBef>
                <a:spcPts val="600"/>
              </a:spcBef>
              <a:buClr>
                <a:srgbClr val="FF0066"/>
              </a:buClr>
              <a:buFont typeface="Wingdings" panose="05000000000000000000" pitchFamily="2" charset="2"/>
              <a:buChar char="Ø"/>
            </a:pPr>
            <a:endParaRPr lang="zh-CN" altLang="en-US"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保存在一个专门的寄存器中（</a:t>
            </a:r>
            <a:r>
              <a:rPr lang="en-US" altLang="zh-CN" sz="2400" dirty="0">
                <a:solidFill>
                  <a:srgbClr val="FF0066"/>
                </a:solidFill>
                <a:latin typeface="微软雅黑" panose="020B0503020204020204" pitchFamily="34" charset="-122"/>
                <a:ea typeface="微软雅黑" panose="020B0503020204020204" pitchFamily="34" charset="-122"/>
                <a:cs typeface="+mn-ea"/>
                <a:sym typeface="+mn-lt"/>
              </a:rPr>
              <a:t>MIPS CP0</a:t>
            </a:r>
            <a:r>
              <a:rPr lang="zh-CN" altLang="en-US" sz="2400" dirty="0">
                <a:solidFill>
                  <a:srgbClr val="FF0066"/>
                </a:solidFill>
                <a:latin typeface="微软雅黑" panose="020B0503020204020204" pitchFamily="34" charset="-122"/>
                <a:ea typeface="微软雅黑" panose="020B0503020204020204" pitchFamily="34" charset="-122"/>
                <a:cs typeface="+mn-ea"/>
                <a:sym typeface="+mn-lt"/>
              </a:rPr>
              <a:t>协处理器中的</a:t>
            </a:r>
            <a:r>
              <a:rPr lang="en-US" altLang="zh-CN" sz="2400" dirty="0">
                <a:solidFill>
                  <a:srgbClr val="FF0066"/>
                </a:solidFill>
                <a:latin typeface="微软雅黑" panose="020B0503020204020204" pitchFamily="34" charset="-122"/>
                <a:ea typeface="微软雅黑" panose="020B0503020204020204" pitchFamily="34" charset="-122"/>
                <a:cs typeface="+mn-ea"/>
                <a:sym typeface="+mn-lt"/>
              </a:rPr>
              <a:t>EPC</a:t>
            </a:r>
            <a:r>
              <a:rPr lang="zh-CN" altLang="en-US" sz="2400" dirty="0">
                <a:latin typeface="微软雅黑" panose="020B0503020204020204" pitchFamily="34" charset="-122"/>
                <a:ea typeface="微软雅黑" panose="020B0503020204020204" pitchFamily="34" charset="-122"/>
                <a:cs typeface="+mn-ea"/>
                <a:sym typeface="+mn-lt"/>
              </a:rPr>
              <a:t>）</a:t>
            </a:r>
          </a:p>
          <a:p>
            <a:pPr marL="800100" lvl="1" indent="-342900" algn="just">
              <a:lnSpc>
                <a:spcPct val="150000"/>
              </a:lnSpc>
              <a:spcBef>
                <a:spcPts val="600"/>
              </a:spcBef>
              <a:buClr>
                <a:srgbClr val="FF0066"/>
              </a:buClr>
              <a:buFont typeface="Wingdings" panose="05000000000000000000" pitchFamily="2" charset="2"/>
              <a:buChar char="Ø"/>
            </a:pPr>
            <a:endParaRPr lang="zh-CN" altLang="en-US" sz="24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保存到内存空间的栈中</a:t>
            </a:r>
          </a:p>
        </p:txBody>
      </p:sp>
    </p:spTree>
    <p:extLst>
      <p:ext uri="{BB962C8B-B14F-4D97-AF65-F5344CB8AC3E}">
        <p14:creationId xmlns:p14="http://schemas.microsoft.com/office/powerpoint/2010/main" val="17117221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tx1"/>
            </a:gs>
            <a:gs pos="57000">
              <a:srgbClr val="000000">
                <a:alpha val="92000"/>
              </a:srgbClr>
            </a:gs>
            <a:gs pos="0">
              <a:schemeClr val="tx1">
                <a:alpha val="23000"/>
              </a:schemeClr>
            </a:gs>
          </a:gsLst>
          <a:lin ang="0" scaled="1"/>
        </a:gra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提纲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tju">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tj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j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j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j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j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j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j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j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j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j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j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j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38527</TotalTime>
  <Words>4059</Words>
  <Application>Microsoft Office PowerPoint</Application>
  <PresentationFormat>宽屏</PresentationFormat>
  <Paragraphs>566</Paragraphs>
  <Slides>53</Slides>
  <Notes>53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53</vt:i4>
      </vt:variant>
    </vt:vector>
  </HeadingPairs>
  <TitlesOfParts>
    <vt:vector size="60" baseType="lpstr">
      <vt:lpstr>等线</vt:lpstr>
      <vt:lpstr>等线 Light</vt:lpstr>
      <vt:lpstr>微软雅黑</vt:lpstr>
      <vt:lpstr>Arial</vt:lpstr>
      <vt:lpstr>Wingdings</vt:lpstr>
      <vt:lpstr>Office 主题​​</vt:lpstr>
      <vt:lpstr>提纲页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陈冠宏</dc:creator>
  <cp:lastModifiedBy>WJZ</cp:lastModifiedBy>
  <cp:revision>2999</cp:revision>
  <dcterms:created xsi:type="dcterms:W3CDTF">2016-08-12T08:20:00Z</dcterms:created>
  <dcterms:modified xsi:type="dcterms:W3CDTF">2021-10-28T01:26:48Z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