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34"/>
  </p:notesMasterIdLst>
  <p:sldIdLst>
    <p:sldId id="947" r:id="rId3"/>
    <p:sldId id="987" r:id="rId4"/>
    <p:sldId id="988" r:id="rId5"/>
    <p:sldId id="989" r:id="rId6"/>
    <p:sldId id="990" r:id="rId7"/>
    <p:sldId id="991" r:id="rId8"/>
    <p:sldId id="994" r:id="rId9"/>
    <p:sldId id="995" r:id="rId10"/>
    <p:sldId id="992" r:id="rId11"/>
    <p:sldId id="993" r:id="rId12"/>
    <p:sldId id="946" r:id="rId13"/>
    <p:sldId id="996" r:id="rId14"/>
    <p:sldId id="997" r:id="rId15"/>
    <p:sldId id="998" r:id="rId16"/>
    <p:sldId id="1001" r:id="rId17"/>
    <p:sldId id="1002" r:id="rId18"/>
    <p:sldId id="1066" r:id="rId19"/>
    <p:sldId id="1003" r:id="rId20"/>
    <p:sldId id="1004" r:id="rId21"/>
    <p:sldId id="1005" r:id="rId22"/>
    <p:sldId id="1006" r:id="rId23"/>
    <p:sldId id="1007" r:id="rId24"/>
    <p:sldId id="1008" r:id="rId25"/>
    <p:sldId id="1009" r:id="rId26"/>
    <p:sldId id="1067" r:id="rId27"/>
    <p:sldId id="1020" r:id="rId28"/>
    <p:sldId id="1021" r:id="rId29"/>
    <p:sldId id="1022" r:id="rId30"/>
    <p:sldId id="1023" r:id="rId31"/>
    <p:sldId id="1024" r:id="rId32"/>
    <p:sldId id="102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>
          <p15:clr>
            <a:srgbClr val="A4A3A4"/>
          </p15:clr>
        </p15:guide>
        <p15:guide id="2" orient="horz" pos="1822">
          <p15:clr>
            <a:srgbClr val="A4A3A4"/>
          </p15:clr>
        </p15:guide>
        <p15:guide id="3" orient="horz" pos="2340">
          <p15:clr>
            <a:srgbClr val="A4A3A4"/>
          </p15:clr>
        </p15:guide>
        <p15:guide id="4" pos="3804">
          <p15:clr>
            <a:srgbClr val="A4A3A4"/>
          </p15:clr>
        </p15:guide>
        <p15:guide id="5" pos="746">
          <p15:clr>
            <a:srgbClr val="A4A3A4"/>
          </p15:clr>
        </p15:guide>
        <p15:guide id="6" pos="6994">
          <p15:clr>
            <a:srgbClr val="A4A3A4"/>
          </p15:clr>
        </p15:guide>
        <p15:guide id="7" pos="878">
          <p15:clr>
            <a:srgbClr val="A4A3A4"/>
          </p15:clr>
        </p15:guide>
        <p15:guide id="8" pos="747">
          <p15:clr>
            <a:srgbClr val="A4A3A4"/>
          </p15:clr>
        </p15:guide>
        <p15:guide id="9" pos="6995">
          <p15:clr>
            <a:srgbClr val="A4A3A4"/>
          </p15:clr>
        </p15:guide>
        <p15:guide id="10" pos="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启成" initials="张启成" lastIdx="1" clrIdx="0"/>
  <p:cmAuthor id="2" name="WJZ" initials="W" lastIdx="2" clrIdx="1">
    <p:extLst>
      <p:ext uri="{19B8F6BF-5375-455C-9EA6-DF929625EA0E}">
        <p15:presenceInfo xmlns:p15="http://schemas.microsoft.com/office/powerpoint/2012/main" userId="WJ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66"/>
    <a:srgbClr val="FDF9AD"/>
    <a:srgbClr val="74E8F8"/>
    <a:srgbClr val="FF65A3"/>
    <a:srgbClr val="F3F3F3"/>
    <a:srgbClr val="F0F0F0"/>
    <a:srgbClr val="F5F5F5"/>
    <a:srgbClr val="FF99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68" autoAdjust="0"/>
    <p:restoredTop sz="69664" autoAdjust="0"/>
  </p:normalViewPr>
  <p:slideViewPr>
    <p:cSldViewPr snapToGrid="0" showGuides="1">
      <p:cViewPr varScale="1">
        <p:scale>
          <a:sx n="47" d="100"/>
          <a:sy n="47" d="100"/>
        </p:scale>
        <p:origin x="952" y="36"/>
      </p:cViewPr>
      <p:guideLst>
        <p:guide orient="horz" pos="2110"/>
        <p:guide orient="horz" pos="1822"/>
        <p:guide orient="horz" pos="2340"/>
        <p:guide pos="3804"/>
        <p:guide pos="746"/>
        <p:guide pos="6994"/>
        <p:guide pos="878"/>
        <p:guide pos="747"/>
        <p:guide pos="6995"/>
        <p:guide pos="87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B3321-9625-48D7-A91D-CD4FF8EA26CB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1EC39-8C03-4A1B-8776-95A63998E4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2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16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4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8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64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5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815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739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59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20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solidFill>
                  <a:srgbClr val="363636"/>
                </a:solidFill>
                <a:latin typeface="HiddenHorzOCR"/>
              </a:rPr>
              <a:t>较大的</a:t>
            </a:r>
            <a:r>
              <a:rPr lang="en-US" altLang="zh-CN" sz="1800" b="0" i="0" u="none" strike="noStrike" baseline="0" dirty="0">
                <a:solidFill>
                  <a:srgbClr val="363636"/>
                </a:solidFill>
                <a:latin typeface="HiddenHorzOCR"/>
              </a:rPr>
              <a:t>cache </a:t>
            </a:r>
            <a:r>
              <a:rPr lang="zh-CN" altLang="en-US" sz="1800" b="0" i="0" u="none" strike="noStrike" baseline="0" dirty="0">
                <a:solidFill>
                  <a:srgbClr val="363636"/>
                </a:solidFill>
                <a:latin typeface="HiddenHorzOCR"/>
              </a:rPr>
              <a:t>块能更好地利用</a:t>
            </a:r>
            <a:r>
              <a:rPr lang="zh-CN" altLang="en-US" sz="1800" b="0" i="0" u="none" strike="noStrike" baseline="0" dirty="0">
                <a:solidFill>
                  <a:srgbClr val="5B5B5B"/>
                </a:solidFill>
                <a:latin typeface="HiddenHorzOCR"/>
              </a:rPr>
              <a:t>空</a:t>
            </a:r>
            <a:r>
              <a:rPr lang="zh-CN" altLang="en-US" sz="1800" b="0" i="0" u="none" strike="noStrike" baseline="0" dirty="0">
                <a:solidFill>
                  <a:srgbClr val="363636"/>
                </a:solidFill>
                <a:latin typeface="HiddenHorzOCR"/>
              </a:rPr>
              <a:t>间局部性以降低缺</a:t>
            </a:r>
            <a:r>
              <a:rPr lang="zh-CN" altLang="en-US" sz="1800" b="0" i="0" u="none" strike="noStrike" baseline="0" dirty="0">
                <a:solidFill>
                  <a:srgbClr val="5B5B5B"/>
                </a:solidFill>
                <a:latin typeface="HiddenHorzOCR"/>
              </a:rPr>
              <a:t>失率</a:t>
            </a:r>
            <a:r>
              <a:rPr lang="zh-CN" altLang="en-US" sz="1800" b="0" i="0" u="none" strike="noStrike" baseline="0" dirty="0">
                <a:solidFill>
                  <a:srgbClr val="898989"/>
                </a:solidFill>
                <a:latin typeface="HiddenHorzOCR"/>
              </a:rPr>
              <a:t>。</a:t>
            </a:r>
            <a:endParaRPr lang="en-US" altLang="zh-CN" sz="1800" b="0" i="0" u="none" strike="noStrike" baseline="0" dirty="0">
              <a:solidFill>
                <a:srgbClr val="898989"/>
              </a:solidFill>
              <a:latin typeface="HiddenHorzOCR"/>
            </a:endParaRPr>
          </a:p>
          <a:p>
            <a:endParaRPr lang="en-US" altLang="zh-CN" sz="1800" b="0" i="0" u="none" strike="noStrike" baseline="0" dirty="0">
              <a:solidFill>
                <a:srgbClr val="898989"/>
              </a:solidFill>
              <a:latin typeface="HiddenHorzOCR"/>
            </a:endParaRPr>
          </a:p>
          <a:p>
            <a:r>
              <a:rPr lang="en-US" altLang="zh-CN" sz="1800" b="0" i="0" u="none" strike="noStrike" baseline="0" dirty="0">
                <a:solidFill>
                  <a:srgbClr val="363636"/>
                </a:solidFill>
                <a:latin typeface="HiddenHorzOCR"/>
              </a:rPr>
              <a:t>ca</a:t>
            </a:r>
            <a:r>
              <a:rPr lang="en-US" altLang="zh-CN" sz="1800" b="0" i="0" u="none" strike="noStrike" baseline="0" dirty="0">
                <a:solidFill>
                  <a:srgbClr val="5B5B5B"/>
                </a:solidFill>
                <a:latin typeface="HiddenHorzOCR"/>
              </a:rPr>
              <a:t>c</a:t>
            </a:r>
            <a:r>
              <a:rPr lang="en-US" altLang="zh-CN" sz="1800" b="0" i="0" u="none" strike="noStrike" baseline="0" dirty="0">
                <a:solidFill>
                  <a:srgbClr val="1F1F1F"/>
                </a:solidFill>
                <a:latin typeface="HiddenHorzOCR"/>
              </a:rPr>
              <a:t>h</a:t>
            </a:r>
            <a:r>
              <a:rPr lang="en-US" altLang="zh-CN" sz="1800" b="0" i="0" u="none" strike="noStrike" baseline="0" dirty="0">
                <a:solidFill>
                  <a:srgbClr val="484848"/>
                </a:solidFill>
                <a:latin typeface="HiddenHorzOCR"/>
              </a:rPr>
              <a:t>e </a:t>
            </a:r>
            <a:r>
              <a:rPr lang="zh-CN" altLang="en-US" sz="1800" b="0" i="0" u="none" strike="noStrike" baseline="0" dirty="0">
                <a:solidFill>
                  <a:srgbClr val="484848"/>
                </a:solidFill>
                <a:latin typeface="HiddenHorzOCR"/>
              </a:rPr>
              <a:t>中块的数目变得很少，对于这些块将会有大量的竞争发生，</a:t>
            </a:r>
            <a:r>
              <a:rPr lang="en-US" altLang="zh-CN" sz="1800" b="0" i="0" u="none" strike="noStrike" baseline="0" dirty="0">
                <a:solidFill>
                  <a:srgbClr val="484848"/>
                </a:solidFill>
                <a:latin typeface="HiddenHorzOCR"/>
              </a:rPr>
              <a:t>cache</a:t>
            </a:r>
            <a:r>
              <a:rPr lang="zh-CN" altLang="en-US" sz="1800" b="0" i="0" u="none" strike="noStrike" baseline="0" dirty="0">
                <a:solidFill>
                  <a:srgbClr val="484848"/>
                </a:solidFill>
                <a:latin typeface="HiddenHorzOCR"/>
              </a:rPr>
              <a:t>被无用数据污染了</a:t>
            </a:r>
            <a:endParaRPr lang="en-US" altLang="zh-CN" sz="1800" b="0" i="0" u="none" strike="noStrike" baseline="0" dirty="0">
              <a:solidFill>
                <a:srgbClr val="484848"/>
              </a:solidFill>
              <a:latin typeface="HiddenHorzOCR"/>
            </a:endParaRPr>
          </a:p>
          <a:p>
            <a:endParaRPr lang="en-US" altLang="zh-CN" sz="1800" b="0" i="0" u="none" strike="noStrike" baseline="0" dirty="0">
              <a:solidFill>
                <a:srgbClr val="484848"/>
              </a:solidFill>
              <a:latin typeface="HiddenHorzOCR"/>
            </a:endParaRPr>
          </a:p>
          <a:p>
            <a:pPr algn="l"/>
            <a:r>
              <a:rPr lang="zh-CN" altLang="en-US" sz="1800" b="0" i="0" u="none" strike="noStrike" baseline="0" dirty="0">
                <a:solidFill>
                  <a:srgbClr val="363636"/>
                </a:solidFill>
                <a:latin typeface="HiddenHorzOCR"/>
              </a:rPr>
              <a:t>仅仅增加块大小所带来的</a:t>
            </a:r>
            <a:r>
              <a:rPr lang="zh-CN" altLang="en-US" sz="1800" b="0" i="0" u="none" strike="noStrike" baseline="0" dirty="0">
                <a:solidFill>
                  <a:srgbClr val="787878"/>
                </a:solidFill>
                <a:latin typeface="HiddenHorzOCR"/>
              </a:rPr>
              <a:t>一</a:t>
            </a:r>
            <a:r>
              <a:rPr lang="zh-CN" altLang="en-US" sz="1800" b="0" i="0" u="none" strike="noStrike" baseline="0" dirty="0">
                <a:solidFill>
                  <a:srgbClr val="484848"/>
                </a:solidFill>
                <a:latin typeface="HiddenHorzOCR"/>
              </a:rPr>
              <a:t>个更加严重的后果是缺失成本的增加。</a:t>
            </a:r>
            <a:r>
              <a:rPr lang="zh-CN" altLang="en-US" sz="1800" b="0" i="0" u="none" strike="noStrike" baseline="0" dirty="0">
                <a:solidFill>
                  <a:srgbClr val="5B5B5B"/>
                </a:solidFill>
                <a:latin typeface="HiddenHorzOCR"/>
              </a:rPr>
              <a:t>当</a:t>
            </a:r>
            <a:r>
              <a:rPr lang="zh-CN" altLang="en-US" sz="1800" b="0" i="0" u="none" strike="noStrike" baseline="0" dirty="0">
                <a:solidFill>
                  <a:srgbClr val="363636"/>
                </a:solidFill>
                <a:latin typeface="HiddenHorzOCR"/>
              </a:rPr>
              <a:t>块越来越大时，缺失率的改</a:t>
            </a:r>
            <a:r>
              <a:rPr lang="zh-CN" altLang="en-US" sz="1800" b="0" i="0" u="none" strike="noStrike" baseline="0" dirty="0">
                <a:solidFill>
                  <a:srgbClr val="5B5B5B"/>
                </a:solidFill>
                <a:latin typeface="HiddenHorzOCR"/>
              </a:rPr>
              <a:t>善</a:t>
            </a:r>
            <a:r>
              <a:rPr lang="zh-CN" altLang="en-US" sz="1800" b="0" i="0" u="none" strike="noStrike" baseline="0" dirty="0">
                <a:solidFill>
                  <a:srgbClr val="363636"/>
                </a:solidFill>
                <a:latin typeface="HiddenHorzOCR"/>
              </a:rPr>
              <a:t>也开始降低</a:t>
            </a:r>
            <a:r>
              <a:rPr lang="zh-CN" altLang="en-US" sz="1800" b="0" i="0" u="none" strike="noStrike" baseline="0" dirty="0">
                <a:solidFill>
                  <a:srgbClr val="898989"/>
                </a:solidFill>
                <a:latin typeface="HiddenHorzOCR"/>
              </a:rPr>
              <a:t>。</a:t>
            </a:r>
            <a:r>
              <a:rPr lang="zh-CN" altLang="en-US" sz="1800" b="0" i="0" u="none" strike="noStrike" baseline="0" dirty="0">
                <a:solidFill>
                  <a:srgbClr val="363636"/>
                </a:solidFill>
                <a:latin typeface="HiddenHorzOCR"/>
              </a:rPr>
              <a:t>而</a:t>
            </a:r>
            <a:r>
              <a:rPr lang="zh-CN" altLang="en-US" sz="1800" b="0" i="0" u="none" strike="noStrike" baseline="0" dirty="0">
                <a:solidFill>
                  <a:srgbClr val="484848"/>
                </a:solidFill>
                <a:latin typeface="HiddenHorzOCR"/>
              </a:rPr>
              <a:t>当块过于大时，缺失代价的增长超过了缺失率的降低，因</a:t>
            </a:r>
            <a:r>
              <a:rPr lang="zh-CN" altLang="en-US" sz="1800" b="0" i="0" u="none" strike="noStrike" baseline="0" dirty="0">
                <a:solidFill>
                  <a:srgbClr val="1F1F1F"/>
                </a:solidFill>
                <a:latin typeface="HiddenHorzOCR"/>
              </a:rPr>
              <a:t>此</a:t>
            </a:r>
            <a:r>
              <a:rPr lang="en-US" altLang="zh-CN" sz="1800" b="0" i="0" u="none" strike="noStrike" baseline="0" dirty="0">
                <a:solidFill>
                  <a:srgbClr val="484848"/>
                </a:solidFill>
                <a:latin typeface="HiddenHorzOCR"/>
              </a:rPr>
              <a:t>cac</a:t>
            </a:r>
            <a:r>
              <a:rPr lang="en-US" altLang="zh-CN" sz="1800" b="0" i="0" u="none" strike="noStrike" baseline="0" dirty="0">
                <a:solidFill>
                  <a:srgbClr val="1F1F1F"/>
                </a:solidFill>
                <a:latin typeface="HiddenHorzOCR"/>
              </a:rPr>
              <a:t>h</a:t>
            </a:r>
            <a:r>
              <a:rPr lang="en-US" altLang="zh-CN" sz="1800" b="0" i="0" u="none" strike="noStrike" baseline="0" dirty="0">
                <a:solidFill>
                  <a:srgbClr val="484848"/>
                </a:solidFill>
                <a:latin typeface="HiddenHorzOCR"/>
              </a:rPr>
              <a:t>e</a:t>
            </a:r>
            <a:r>
              <a:rPr lang="zh-CN" altLang="en-US" sz="1800" b="0" i="0" u="none" strike="noStrike" baseline="0" dirty="0">
                <a:solidFill>
                  <a:srgbClr val="484848"/>
                </a:solidFill>
                <a:latin typeface="HiddenHorzOCR"/>
              </a:rPr>
              <a:t>的性能</a:t>
            </a:r>
            <a:r>
              <a:rPr lang="zh-CN" altLang="en-US" sz="1800" b="0" i="0" u="none" strike="noStrike" baseline="0" dirty="0">
                <a:solidFill>
                  <a:srgbClr val="1F1F1F"/>
                </a:solidFill>
                <a:latin typeface="HiddenHorzOCR"/>
              </a:rPr>
              <a:t>也随之降低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49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92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24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69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40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58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94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62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45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01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514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34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4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146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344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59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38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1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solidFill>
                  <a:srgbClr val="3E3E3E"/>
                </a:solidFill>
                <a:latin typeface="HiddenHorzOCR"/>
              </a:rPr>
              <a:t>仅仅提高时钟频率而不改进存储系统也会因</a:t>
            </a:r>
            <a:r>
              <a:rPr lang="en-US" altLang="zh-CN" sz="1800" b="0" i="0" u="none" strike="noStrike" baseline="0" dirty="0">
                <a:solidFill>
                  <a:srgbClr val="3E3E3E"/>
                </a:solidFill>
                <a:latin typeface="HiddenHorzOCR"/>
              </a:rPr>
              <a:t>cache </a:t>
            </a:r>
            <a:r>
              <a:rPr lang="zh-CN" altLang="en-US" sz="1800" b="0" i="0" u="none" strike="noStrike" baseline="0" dirty="0">
                <a:solidFill>
                  <a:srgbClr val="3E3E3E"/>
                </a:solidFill>
                <a:latin typeface="HiddenHorzOCR"/>
              </a:rPr>
              <a:t>缺失的增加而加剧性能的流失。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8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86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160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起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7"/>
          <a:stretch>
            <a:fillRect/>
          </a:stretch>
        </p:blipFill>
        <p:spPr>
          <a:xfrm>
            <a:off x="-1963" y="0"/>
            <a:ext cx="12193963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838669" y="-827351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55000"/>
                </a:schemeClr>
              </a:gs>
              <a:gs pos="0">
                <a:schemeClr val="bg1">
                  <a:alpha val="1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7959-C031-4A43-A33E-C1E21AD403F6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2A7-489F-4829-8D83-37348628A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7959-C031-4A43-A33E-C1E21AD403F6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2A7-489F-4829-8D83-37348628A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728-F7E0-4A72-8D4E-63CE94987A7E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97-7E56-47AF-9487-CD39886ECA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7959-C031-4A43-A33E-C1E21AD403F6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2A7-489F-4829-8D83-37348628A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2552701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4191001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5829301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7448551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3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2663" y="2214555"/>
            <a:ext cx="6929487" cy="1000124"/>
          </a:xfrm>
          <a:prstGeom prst="rect">
            <a:avLst/>
          </a:prstGeom>
        </p:spPr>
        <p:txBody>
          <a:bodyPr lIns="68579" tIns="34289" rIns="68579" bIns="34289"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22224" y="5169001"/>
            <a:ext cx="12214224" cy="1706972"/>
            <a:chOff x="-16668" y="3876750"/>
            <a:chExt cx="9160668" cy="1280229"/>
          </a:xfrm>
        </p:grpSpPr>
        <p:sp>
          <p:nvSpPr>
            <p:cNvPr id="6" name="矩形 5"/>
            <p:cNvSpPr/>
            <p:nvPr userDrawn="1"/>
          </p:nvSpPr>
          <p:spPr>
            <a:xfrm>
              <a:off x="-16668" y="3876750"/>
              <a:ext cx="9160667" cy="1280229"/>
            </a:xfrm>
            <a:prstGeom prst="rect">
              <a:avLst/>
            </a:prstGeom>
            <a:solidFill>
              <a:srgbClr val="1F497D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90921" y="3906000"/>
              <a:ext cx="2061079" cy="1247113"/>
            </a:xfrm>
            <a:prstGeom prst="rect">
              <a:avLst/>
            </a:prstGeom>
            <a:ln w="38100">
              <a:solidFill>
                <a:sysClr val="window" lastClr="FFFFFF"/>
              </a:solidFill>
            </a:ln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647001" y="3905491"/>
              <a:ext cx="2025000" cy="1239993"/>
            </a:xfrm>
            <a:prstGeom prst="rect">
              <a:avLst/>
            </a:prstGeom>
            <a:ln w="38100">
              <a:solidFill>
                <a:sysClr val="window" lastClr="FFFFFF"/>
              </a:solidFill>
            </a:ln>
          </p:spPr>
        </p:pic>
        <p:cxnSp>
          <p:nvCxnSpPr>
            <p:cNvPr id="9" name="直接连接符 8"/>
            <p:cNvCxnSpPr/>
            <p:nvPr userDrawn="1"/>
          </p:nvCxnSpPr>
          <p:spPr bwMode="auto">
            <a:xfrm>
              <a:off x="-4751" y="3876750"/>
              <a:ext cx="9148751" cy="0"/>
            </a:xfrm>
            <a:prstGeom prst="line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632214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00" y="2289001"/>
            <a:ext cx="10515600" cy="132503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6606301"/>
            <a:ext cx="2118851" cy="251699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919070" y="6606301"/>
            <a:ext cx="2191676" cy="251700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9850219" y="6606301"/>
            <a:ext cx="2363255" cy="251699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219069" y="6606301"/>
            <a:ext cx="2600257" cy="251699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210963" y="6606301"/>
            <a:ext cx="2539037" cy="251699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4384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gradFill flip="none" rotWithShape="1">
            <a:gsLst>
              <a:gs pos="75000">
                <a:schemeClr val="bg1">
                  <a:alpha val="79000"/>
                </a:schemeClr>
              </a:gs>
              <a:gs pos="100000">
                <a:schemeClr val="bg1">
                  <a:alpha val="71000"/>
                </a:schemeClr>
              </a:gs>
              <a:gs pos="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838669" y="-827351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8" b="71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935651" y="-3614130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7619159" y="2613495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t="15065" r="346"/>
          <a:stretch>
            <a:fillRect/>
          </a:stretch>
        </p:blipFill>
        <p:spPr>
          <a:xfrm>
            <a:off x="-1" y="0"/>
            <a:ext cx="12192001" cy="6893919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-4256352" y="2601649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>
            <a:fillRect/>
          </a:stretch>
        </p:blipFill>
        <p:spPr>
          <a:xfrm>
            <a:off x="2" y="0"/>
            <a:ext cx="12180271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833785" y="-4478741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833785" y="4104820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7935651" y="-827352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3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"/>
          <p:cNvSpPr>
            <a:spLocks noEditPoints="1"/>
          </p:cNvSpPr>
          <p:nvPr userDrawn="1"/>
        </p:nvSpPr>
        <p:spPr bwMode="auto">
          <a:xfrm>
            <a:off x="7471129" y="-2172714"/>
            <a:ext cx="6663971" cy="6636436"/>
          </a:xfrm>
          <a:custGeom>
            <a:avLst/>
            <a:gdLst>
              <a:gd name="T0" fmla="*/ 263 w 379"/>
              <a:gd name="T1" fmla="*/ 288 h 379"/>
              <a:gd name="T2" fmla="*/ 252 w 379"/>
              <a:gd name="T3" fmla="*/ 296 h 379"/>
              <a:gd name="T4" fmla="*/ 257 w 379"/>
              <a:gd name="T5" fmla="*/ 298 h 379"/>
              <a:gd name="T6" fmla="*/ 262 w 379"/>
              <a:gd name="T7" fmla="*/ 295 h 379"/>
              <a:gd name="T8" fmla="*/ 266 w 379"/>
              <a:gd name="T9" fmla="*/ 300 h 379"/>
              <a:gd name="T10" fmla="*/ 268 w 379"/>
              <a:gd name="T11" fmla="*/ 317 h 379"/>
              <a:gd name="T12" fmla="*/ 274 w 379"/>
              <a:gd name="T13" fmla="*/ 302 h 379"/>
              <a:gd name="T14" fmla="*/ 258 w 379"/>
              <a:gd name="T15" fmla="*/ 306 h 379"/>
              <a:gd name="T16" fmla="*/ 254 w 379"/>
              <a:gd name="T17" fmla="*/ 282 h 379"/>
              <a:gd name="T18" fmla="*/ 229 w 379"/>
              <a:gd name="T19" fmla="*/ 326 h 379"/>
              <a:gd name="T20" fmla="*/ 221 w 379"/>
              <a:gd name="T21" fmla="*/ 317 h 379"/>
              <a:gd name="T22" fmla="*/ 211 w 379"/>
              <a:gd name="T23" fmla="*/ 305 h 379"/>
              <a:gd name="T24" fmla="*/ 175 w 379"/>
              <a:gd name="T25" fmla="*/ 308 h 379"/>
              <a:gd name="T26" fmla="*/ 160 w 379"/>
              <a:gd name="T27" fmla="*/ 325 h 379"/>
              <a:gd name="T28" fmla="*/ 177 w 379"/>
              <a:gd name="T29" fmla="*/ 328 h 379"/>
              <a:gd name="T30" fmla="*/ 166 w 379"/>
              <a:gd name="T31" fmla="*/ 319 h 379"/>
              <a:gd name="T32" fmla="*/ 170 w 379"/>
              <a:gd name="T33" fmla="*/ 300 h 379"/>
              <a:gd name="T34" fmla="*/ 158 w 379"/>
              <a:gd name="T35" fmla="*/ 301 h 379"/>
              <a:gd name="T36" fmla="*/ 198 w 379"/>
              <a:gd name="T37" fmla="*/ 227 h 379"/>
              <a:gd name="T38" fmla="*/ 143 w 379"/>
              <a:gd name="T39" fmla="*/ 149 h 379"/>
              <a:gd name="T40" fmla="*/ 160 w 379"/>
              <a:gd name="T41" fmla="*/ 248 h 379"/>
              <a:gd name="T42" fmla="*/ 174 w 379"/>
              <a:gd name="T43" fmla="*/ 166 h 379"/>
              <a:gd name="T44" fmla="*/ 167 w 379"/>
              <a:gd name="T45" fmla="*/ 241 h 379"/>
              <a:gd name="T46" fmla="*/ 206 w 379"/>
              <a:gd name="T47" fmla="*/ 197 h 379"/>
              <a:gd name="T48" fmla="*/ 214 w 379"/>
              <a:gd name="T49" fmla="*/ 224 h 379"/>
              <a:gd name="T50" fmla="*/ 217 w 379"/>
              <a:gd name="T51" fmla="*/ 156 h 379"/>
              <a:gd name="T52" fmla="*/ 230 w 379"/>
              <a:gd name="T53" fmla="*/ 156 h 379"/>
              <a:gd name="T54" fmla="*/ 203 w 379"/>
              <a:gd name="T55" fmla="*/ 155 h 379"/>
              <a:gd name="T56" fmla="*/ 118 w 379"/>
              <a:gd name="T57" fmla="*/ 178 h 379"/>
              <a:gd name="T58" fmla="*/ 129 w 379"/>
              <a:gd name="T59" fmla="*/ 106 h 379"/>
              <a:gd name="T60" fmla="*/ 248 w 379"/>
              <a:gd name="T61" fmla="*/ 159 h 379"/>
              <a:gd name="T62" fmla="*/ 266 w 379"/>
              <a:gd name="T63" fmla="*/ 137 h 379"/>
              <a:gd name="T64" fmla="*/ 122 w 379"/>
              <a:gd name="T65" fmla="*/ 291 h 379"/>
              <a:gd name="T66" fmla="*/ 123 w 379"/>
              <a:gd name="T67" fmla="*/ 289 h 379"/>
              <a:gd name="T68" fmla="*/ 100 w 379"/>
              <a:gd name="T69" fmla="*/ 291 h 379"/>
              <a:gd name="T70" fmla="*/ 47 w 379"/>
              <a:gd name="T71" fmla="*/ 237 h 379"/>
              <a:gd name="T72" fmla="*/ 62 w 379"/>
              <a:gd name="T73" fmla="*/ 215 h 379"/>
              <a:gd name="T74" fmla="*/ 43 w 379"/>
              <a:gd name="T75" fmla="*/ 164 h 379"/>
              <a:gd name="T76" fmla="*/ 67 w 379"/>
              <a:gd name="T77" fmla="*/ 148 h 379"/>
              <a:gd name="T78" fmla="*/ 91 w 379"/>
              <a:gd name="T79" fmla="*/ 106 h 379"/>
              <a:gd name="T80" fmla="*/ 94 w 379"/>
              <a:gd name="T81" fmla="*/ 81 h 379"/>
              <a:gd name="T82" fmla="*/ 110 w 379"/>
              <a:gd name="T83" fmla="*/ 73 h 379"/>
              <a:gd name="T84" fmla="*/ 149 w 379"/>
              <a:gd name="T85" fmla="*/ 41 h 379"/>
              <a:gd name="T86" fmla="*/ 184 w 379"/>
              <a:gd name="T87" fmla="*/ 48 h 379"/>
              <a:gd name="T88" fmla="*/ 222 w 379"/>
              <a:gd name="T89" fmla="*/ 44 h 379"/>
              <a:gd name="T90" fmla="*/ 240 w 379"/>
              <a:gd name="T91" fmla="*/ 55 h 379"/>
              <a:gd name="T92" fmla="*/ 257 w 379"/>
              <a:gd name="T93" fmla="*/ 80 h 379"/>
              <a:gd name="T94" fmla="*/ 288 w 379"/>
              <a:gd name="T95" fmla="*/ 103 h 379"/>
              <a:gd name="T96" fmla="*/ 331 w 379"/>
              <a:gd name="T97" fmla="*/ 127 h 379"/>
              <a:gd name="T98" fmla="*/ 321 w 379"/>
              <a:gd name="T99" fmla="*/ 158 h 379"/>
              <a:gd name="T100" fmla="*/ 336 w 379"/>
              <a:gd name="T101" fmla="*/ 195 h 379"/>
              <a:gd name="T102" fmla="*/ 336 w 379"/>
              <a:gd name="T103" fmla="*/ 204 h 379"/>
              <a:gd name="T104" fmla="*/ 331 w 379"/>
              <a:gd name="T105" fmla="*/ 236 h 379"/>
              <a:gd name="T106" fmla="*/ 301 w 379"/>
              <a:gd name="T107" fmla="*/ 256 h 379"/>
              <a:gd name="T108" fmla="*/ 270 w 379"/>
              <a:gd name="T109" fmla="*/ 38 h 379"/>
              <a:gd name="T110" fmla="*/ 46 w 379"/>
              <a:gd name="T111" fmla="*/ 95 h 379"/>
              <a:gd name="T112" fmla="*/ 82 w 379"/>
              <a:gd name="T113" fmla="*/ 324 h 379"/>
              <a:gd name="T114" fmla="*/ 313 w 379"/>
              <a:gd name="T115" fmla="*/ 309 h 379"/>
              <a:gd name="T116" fmla="*/ 360 w 379"/>
              <a:gd name="T117" fmla="*/ 238 h 379"/>
              <a:gd name="T118" fmla="*/ 157 w 379"/>
              <a:gd name="T119" fmla="*/ 364 h 379"/>
              <a:gd name="T120" fmla="*/ 13 w 379"/>
              <a:gd name="T121" fmla="*/ 174 h 379"/>
              <a:gd name="T122" fmla="*/ 189 w 379"/>
              <a:gd name="T123" fmla="*/ 13 h 379"/>
              <a:gd name="T124" fmla="*/ 189 w 379"/>
              <a:gd name="T125" fmla="*/ 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9" h="379">
                <a:moveTo>
                  <a:pt x="253" y="291"/>
                </a:moveTo>
                <a:cubicBezTo>
                  <a:pt x="254" y="290"/>
                  <a:pt x="254" y="290"/>
                  <a:pt x="254" y="290"/>
                </a:cubicBezTo>
                <a:cubicBezTo>
                  <a:pt x="254" y="290"/>
                  <a:pt x="254" y="291"/>
                  <a:pt x="255" y="291"/>
                </a:cubicBezTo>
                <a:cubicBezTo>
                  <a:pt x="255" y="292"/>
                  <a:pt x="255" y="292"/>
                  <a:pt x="255" y="292"/>
                </a:cubicBezTo>
                <a:cubicBezTo>
                  <a:pt x="255" y="292"/>
                  <a:pt x="255" y="292"/>
                  <a:pt x="255" y="292"/>
                </a:cubicBezTo>
                <a:cubicBezTo>
                  <a:pt x="255" y="292"/>
                  <a:pt x="255" y="292"/>
                  <a:pt x="255" y="292"/>
                </a:cubicBezTo>
                <a:cubicBezTo>
                  <a:pt x="254" y="292"/>
                  <a:pt x="254" y="292"/>
                  <a:pt x="254" y="292"/>
                </a:cubicBezTo>
                <a:cubicBezTo>
                  <a:pt x="254" y="292"/>
                  <a:pt x="253" y="291"/>
                  <a:pt x="253" y="291"/>
                </a:cubicBezTo>
                <a:cubicBezTo>
                  <a:pt x="253" y="291"/>
                  <a:pt x="253" y="291"/>
                  <a:pt x="253" y="291"/>
                </a:cubicBezTo>
                <a:moveTo>
                  <a:pt x="259" y="286"/>
                </a:moveTo>
                <a:cubicBezTo>
                  <a:pt x="259" y="286"/>
                  <a:pt x="259" y="286"/>
                  <a:pt x="259" y="286"/>
                </a:cubicBezTo>
                <a:cubicBezTo>
                  <a:pt x="259" y="284"/>
                  <a:pt x="262" y="281"/>
                  <a:pt x="263" y="280"/>
                </a:cubicBezTo>
                <a:cubicBezTo>
                  <a:pt x="264" y="279"/>
                  <a:pt x="264" y="279"/>
                  <a:pt x="264" y="279"/>
                </a:cubicBezTo>
                <a:cubicBezTo>
                  <a:pt x="264" y="279"/>
                  <a:pt x="264" y="279"/>
                  <a:pt x="264" y="279"/>
                </a:cubicBezTo>
                <a:cubicBezTo>
                  <a:pt x="265" y="280"/>
                  <a:pt x="265" y="280"/>
                  <a:pt x="265" y="280"/>
                </a:cubicBezTo>
                <a:cubicBezTo>
                  <a:pt x="265" y="280"/>
                  <a:pt x="265" y="281"/>
                  <a:pt x="265" y="281"/>
                </a:cubicBezTo>
                <a:cubicBezTo>
                  <a:pt x="265" y="282"/>
                  <a:pt x="265" y="283"/>
                  <a:pt x="265" y="284"/>
                </a:cubicBezTo>
                <a:cubicBezTo>
                  <a:pt x="265" y="284"/>
                  <a:pt x="265" y="284"/>
                  <a:pt x="265" y="284"/>
                </a:cubicBezTo>
                <a:cubicBezTo>
                  <a:pt x="265" y="284"/>
                  <a:pt x="265" y="284"/>
                  <a:pt x="265" y="284"/>
                </a:cubicBezTo>
                <a:cubicBezTo>
                  <a:pt x="265" y="285"/>
                  <a:pt x="266" y="289"/>
                  <a:pt x="264" y="289"/>
                </a:cubicBezTo>
                <a:cubicBezTo>
                  <a:pt x="264" y="290"/>
                  <a:pt x="264" y="290"/>
                  <a:pt x="264" y="290"/>
                </a:cubicBezTo>
                <a:cubicBezTo>
                  <a:pt x="264" y="289"/>
                  <a:pt x="263" y="289"/>
                  <a:pt x="263" y="288"/>
                </a:cubicBezTo>
                <a:cubicBezTo>
                  <a:pt x="263" y="288"/>
                  <a:pt x="263" y="288"/>
                  <a:pt x="263" y="288"/>
                </a:cubicBezTo>
                <a:cubicBezTo>
                  <a:pt x="263" y="288"/>
                  <a:pt x="263" y="288"/>
                  <a:pt x="263" y="288"/>
                </a:cubicBezTo>
                <a:cubicBezTo>
                  <a:pt x="262" y="288"/>
                  <a:pt x="262" y="288"/>
                  <a:pt x="262" y="288"/>
                </a:cubicBezTo>
                <a:cubicBezTo>
                  <a:pt x="261" y="288"/>
                  <a:pt x="261" y="288"/>
                  <a:pt x="260" y="288"/>
                </a:cubicBezTo>
                <a:cubicBezTo>
                  <a:pt x="260" y="287"/>
                  <a:pt x="260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6"/>
                  <a:pt x="259" y="286"/>
                  <a:pt x="259" y="286"/>
                </a:cubicBezTo>
                <a:close/>
                <a:moveTo>
                  <a:pt x="261" y="291"/>
                </a:moveTo>
                <a:cubicBezTo>
                  <a:pt x="261" y="291"/>
                  <a:pt x="261" y="291"/>
                  <a:pt x="261" y="291"/>
                </a:cubicBezTo>
                <a:cubicBezTo>
                  <a:pt x="262" y="291"/>
                  <a:pt x="262" y="291"/>
                  <a:pt x="262" y="291"/>
                </a:cubicBezTo>
                <a:cubicBezTo>
                  <a:pt x="262" y="291"/>
                  <a:pt x="262" y="291"/>
                  <a:pt x="262" y="291"/>
                </a:cubicBezTo>
                <a:cubicBezTo>
                  <a:pt x="262" y="291"/>
                  <a:pt x="262" y="291"/>
                  <a:pt x="262" y="291"/>
                </a:cubicBezTo>
                <a:cubicBezTo>
                  <a:pt x="262" y="292"/>
                  <a:pt x="262" y="292"/>
                  <a:pt x="262" y="292"/>
                </a:cubicBezTo>
                <a:cubicBezTo>
                  <a:pt x="261" y="292"/>
                  <a:pt x="261" y="292"/>
                  <a:pt x="261" y="292"/>
                </a:cubicBezTo>
                <a:cubicBezTo>
                  <a:pt x="261" y="292"/>
                  <a:pt x="261" y="291"/>
                  <a:pt x="261" y="291"/>
                </a:cubicBezTo>
                <a:moveTo>
                  <a:pt x="244" y="288"/>
                </a:moveTo>
                <a:cubicBezTo>
                  <a:pt x="244" y="288"/>
                  <a:pt x="244" y="288"/>
                  <a:pt x="244" y="288"/>
                </a:cubicBezTo>
                <a:cubicBezTo>
                  <a:pt x="244" y="288"/>
                  <a:pt x="244" y="288"/>
                  <a:pt x="244" y="288"/>
                </a:cubicBezTo>
                <a:cubicBezTo>
                  <a:pt x="245" y="289"/>
                  <a:pt x="246" y="289"/>
                  <a:pt x="246" y="290"/>
                </a:cubicBezTo>
                <a:cubicBezTo>
                  <a:pt x="248" y="291"/>
                  <a:pt x="250" y="292"/>
                  <a:pt x="251" y="294"/>
                </a:cubicBezTo>
                <a:cubicBezTo>
                  <a:pt x="251" y="294"/>
                  <a:pt x="251" y="294"/>
                  <a:pt x="251" y="294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2" y="295"/>
                  <a:pt x="252" y="296"/>
                  <a:pt x="252" y="296"/>
                </a:cubicBezTo>
                <a:cubicBezTo>
                  <a:pt x="252" y="296"/>
                  <a:pt x="252" y="296"/>
                  <a:pt x="252" y="296"/>
                </a:cubicBezTo>
                <a:cubicBezTo>
                  <a:pt x="252" y="296"/>
                  <a:pt x="252" y="296"/>
                  <a:pt x="252" y="296"/>
                </a:cubicBezTo>
                <a:cubicBezTo>
                  <a:pt x="250" y="296"/>
                  <a:pt x="249" y="295"/>
                  <a:pt x="247" y="296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8"/>
                  <a:pt x="246" y="298"/>
                  <a:pt x="246" y="298"/>
                </a:cubicBezTo>
                <a:cubicBezTo>
                  <a:pt x="247" y="298"/>
                  <a:pt x="250" y="299"/>
                  <a:pt x="251" y="301"/>
                </a:cubicBezTo>
                <a:cubicBezTo>
                  <a:pt x="251" y="301"/>
                  <a:pt x="251" y="301"/>
                  <a:pt x="252" y="302"/>
                </a:cubicBezTo>
                <a:cubicBezTo>
                  <a:pt x="252" y="302"/>
                  <a:pt x="252" y="302"/>
                  <a:pt x="252" y="303"/>
                </a:cubicBezTo>
                <a:cubicBezTo>
                  <a:pt x="252" y="303"/>
                  <a:pt x="252" y="303"/>
                  <a:pt x="252" y="303"/>
                </a:cubicBezTo>
                <a:cubicBezTo>
                  <a:pt x="252" y="303"/>
                  <a:pt x="252" y="303"/>
                  <a:pt x="252" y="303"/>
                </a:cubicBezTo>
                <a:cubicBezTo>
                  <a:pt x="253" y="303"/>
                  <a:pt x="254" y="303"/>
                  <a:pt x="254" y="303"/>
                </a:cubicBezTo>
                <a:cubicBezTo>
                  <a:pt x="254" y="303"/>
                  <a:pt x="254" y="303"/>
                  <a:pt x="254" y="303"/>
                </a:cubicBezTo>
                <a:cubicBezTo>
                  <a:pt x="255" y="303"/>
                  <a:pt x="255" y="303"/>
                  <a:pt x="255" y="303"/>
                </a:cubicBezTo>
                <a:cubicBezTo>
                  <a:pt x="255" y="303"/>
                  <a:pt x="255" y="302"/>
                  <a:pt x="255" y="302"/>
                </a:cubicBezTo>
                <a:cubicBezTo>
                  <a:pt x="254" y="301"/>
                  <a:pt x="254" y="299"/>
                  <a:pt x="255" y="298"/>
                </a:cubicBezTo>
                <a:cubicBezTo>
                  <a:pt x="255" y="298"/>
                  <a:pt x="256" y="298"/>
                  <a:pt x="256" y="298"/>
                </a:cubicBezTo>
                <a:cubicBezTo>
                  <a:pt x="257" y="298"/>
                  <a:pt x="257" y="298"/>
                  <a:pt x="257" y="298"/>
                </a:cubicBezTo>
                <a:cubicBezTo>
                  <a:pt x="257" y="298"/>
                  <a:pt x="257" y="298"/>
                  <a:pt x="257" y="298"/>
                </a:cubicBezTo>
                <a:cubicBezTo>
                  <a:pt x="257" y="298"/>
                  <a:pt x="257" y="298"/>
                  <a:pt x="257" y="298"/>
                </a:cubicBezTo>
                <a:cubicBezTo>
                  <a:pt x="257" y="297"/>
                  <a:pt x="257" y="297"/>
                  <a:pt x="257" y="297"/>
                </a:cubicBezTo>
                <a:cubicBezTo>
                  <a:pt x="257" y="297"/>
                  <a:pt x="257" y="297"/>
                  <a:pt x="257" y="297"/>
                </a:cubicBezTo>
                <a:cubicBezTo>
                  <a:pt x="257" y="297"/>
                  <a:pt x="257" y="296"/>
                  <a:pt x="257" y="296"/>
                </a:cubicBezTo>
                <a:cubicBezTo>
                  <a:pt x="257" y="296"/>
                  <a:pt x="257" y="296"/>
                  <a:pt x="257" y="296"/>
                </a:cubicBezTo>
                <a:cubicBezTo>
                  <a:pt x="257" y="296"/>
                  <a:pt x="257" y="296"/>
                  <a:pt x="257" y="296"/>
                </a:cubicBezTo>
                <a:cubicBezTo>
                  <a:pt x="257" y="296"/>
                  <a:pt x="257" y="295"/>
                  <a:pt x="256" y="295"/>
                </a:cubicBezTo>
                <a:cubicBezTo>
                  <a:pt x="257" y="294"/>
                  <a:pt x="257" y="294"/>
                  <a:pt x="257" y="294"/>
                </a:cubicBezTo>
                <a:cubicBezTo>
                  <a:pt x="258" y="291"/>
                  <a:pt x="258" y="291"/>
                  <a:pt x="258" y="291"/>
                </a:cubicBezTo>
                <a:cubicBezTo>
                  <a:pt x="258" y="291"/>
                  <a:pt x="258" y="291"/>
                  <a:pt x="258" y="291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9" y="293"/>
                  <a:pt x="259" y="293"/>
                  <a:pt x="259" y="293"/>
                </a:cubicBezTo>
                <a:cubicBezTo>
                  <a:pt x="259" y="293"/>
                  <a:pt x="259" y="293"/>
                  <a:pt x="259" y="293"/>
                </a:cubicBezTo>
                <a:cubicBezTo>
                  <a:pt x="260" y="293"/>
                  <a:pt x="260" y="294"/>
                  <a:pt x="260" y="294"/>
                </a:cubicBezTo>
                <a:cubicBezTo>
                  <a:pt x="260" y="294"/>
                  <a:pt x="260" y="294"/>
                  <a:pt x="260" y="294"/>
                </a:cubicBezTo>
                <a:cubicBezTo>
                  <a:pt x="260" y="294"/>
                  <a:pt x="260" y="294"/>
                  <a:pt x="260" y="294"/>
                </a:cubicBezTo>
                <a:cubicBezTo>
                  <a:pt x="261" y="294"/>
                  <a:pt x="262" y="295"/>
                  <a:pt x="262" y="295"/>
                </a:cubicBezTo>
                <a:cubicBezTo>
                  <a:pt x="261" y="295"/>
                  <a:pt x="261" y="295"/>
                  <a:pt x="261" y="295"/>
                </a:cubicBezTo>
                <a:cubicBezTo>
                  <a:pt x="261" y="295"/>
                  <a:pt x="261" y="295"/>
                  <a:pt x="261" y="295"/>
                </a:cubicBezTo>
                <a:cubicBezTo>
                  <a:pt x="261" y="295"/>
                  <a:pt x="261" y="295"/>
                  <a:pt x="261" y="295"/>
                </a:cubicBezTo>
                <a:cubicBezTo>
                  <a:pt x="261" y="296"/>
                  <a:pt x="260" y="297"/>
                  <a:pt x="260" y="299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7" y="303"/>
                  <a:pt x="256" y="306"/>
                  <a:pt x="254" y="309"/>
                </a:cubicBezTo>
                <a:cubicBezTo>
                  <a:pt x="253" y="310"/>
                  <a:pt x="251" y="312"/>
                  <a:pt x="252" y="314"/>
                </a:cubicBezTo>
                <a:cubicBezTo>
                  <a:pt x="252" y="314"/>
                  <a:pt x="252" y="314"/>
                  <a:pt x="252" y="314"/>
                </a:cubicBezTo>
                <a:cubicBezTo>
                  <a:pt x="252" y="314"/>
                  <a:pt x="252" y="314"/>
                  <a:pt x="252" y="314"/>
                </a:cubicBezTo>
                <a:cubicBezTo>
                  <a:pt x="252" y="314"/>
                  <a:pt x="252" y="314"/>
                  <a:pt x="252" y="314"/>
                </a:cubicBezTo>
                <a:cubicBezTo>
                  <a:pt x="253" y="315"/>
                  <a:pt x="254" y="315"/>
                  <a:pt x="255" y="315"/>
                </a:cubicBezTo>
                <a:cubicBezTo>
                  <a:pt x="256" y="315"/>
                  <a:pt x="256" y="314"/>
                  <a:pt x="257" y="315"/>
                </a:cubicBezTo>
                <a:cubicBezTo>
                  <a:pt x="257" y="315"/>
                  <a:pt x="257" y="315"/>
                  <a:pt x="257" y="315"/>
                </a:cubicBezTo>
                <a:cubicBezTo>
                  <a:pt x="257" y="315"/>
                  <a:pt x="257" y="315"/>
                  <a:pt x="257" y="315"/>
                </a:cubicBezTo>
                <a:cubicBezTo>
                  <a:pt x="258" y="313"/>
                  <a:pt x="258" y="312"/>
                  <a:pt x="258" y="311"/>
                </a:cubicBezTo>
                <a:cubicBezTo>
                  <a:pt x="259" y="308"/>
                  <a:pt x="261" y="305"/>
                  <a:pt x="262" y="302"/>
                </a:cubicBezTo>
                <a:cubicBezTo>
                  <a:pt x="263" y="302"/>
                  <a:pt x="263" y="301"/>
                  <a:pt x="264" y="301"/>
                </a:cubicBezTo>
                <a:cubicBezTo>
                  <a:pt x="264" y="300"/>
                  <a:pt x="265" y="298"/>
                  <a:pt x="266" y="297"/>
                </a:cubicBezTo>
                <a:cubicBezTo>
                  <a:pt x="267" y="297"/>
                  <a:pt x="267" y="297"/>
                  <a:pt x="267" y="297"/>
                </a:cubicBezTo>
                <a:cubicBezTo>
                  <a:pt x="267" y="297"/>
                  <a:pt x="267" y="297"/>
                  <a:pt x="267" y="297"/>
                </a:cubicBezTo>
                <a:cubicBezTo>
                  <a:pt x="267" y="298"/>
                  <a:pt x="267" y="298"/>
                  <a:pt x="267" y="298"/>
                </a:cubicBezTo>
                <a:cubicBezTo>
                  <a:pt x="267" y="299"/>
                  <a:pt x="267" y="299"/>
                  <a:pt x="266" y="300"/>
                </a:cubicBezTo>
                <a:cubicBezTo>
                  <a:pt x="266" y="301"/>
                  <a:pt x="266" y="303"/>
                  <a:pt x="265" y="304"/>
                </a:cubicBezTo>
                <a:cubicBezTo>
                  <a:pt x="265" y="304"/>
                  <a:pt x="265" y="305"/>
                  <a:pt x="265" y="306"/>
                </a:cubicBezTo>
                <a:cubicBezTo>
                  <a:pt x="265" y="306"/>
                  <a:pt x="265" y="306"/>
                  <a:pt x="265" y="306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8"/>
                  <a:pt x="264" y="309"/>
                  <a:pt x="264" y="309"/>
                </a:cubicBezTo>
                <a:cubicBezTo>
                  <a:pt x="263" y="310"/>
                  <a:pt x="263" y="311"/>
                  <a:pt x="262" y="312"/>
                </a:cubicBezTo>
                <a:cubicBezTo>
                  <a:pt x="261" y="314"/>
                  <a:pt x="258" y="315"/>
                  <a:pt x="258" y="317"/>
                </a:cubicBezTo>
                <a:cubicBezTo>
                  <a:pt x="258" y="318"/>
                  <a:pt x="258" y="318"/>
                  <a:pt x="258" y="318"/>
                </a:cubicBezTo>
                <a:cubicBezTo>
                  <a:pt x="258" y="318"/>
                  <a:pt x="258" y="318"/>
                  <a:pt x="258" y="318"/>
                </a:cubicBezTo>
                <a:cubicBezTo>
                  <a:pt x="258" y="318"/>
                  <a:pt x="259" y="318"/>
                  <a:pt x="261" y="318"/>
                </a:cubicBezTo>
                <a:cubicBezTo>
                  <a:pt x="262" y="318"/>
                  <a:pt x="263" y="318"/>
                  <a:pt x="264" y="318"/>
                </a:cubicBezTo>
                <a:cubicBezTo>
                  <a:pt x="264" y="318"/>
                  <a:pt x="264" y="318"/>
                  <a:pt x="264" y="318"/>
                </a:cubicBezTo>
                <a:cubicBezTo>
                  <a:pt x="265" y="317"/>
                  <a:pt x="265" y="316"/>
                  <a:pt x="265" y="315"/>
                </a:cubicBezTo>
                <a:cubicBezTo>
                  <a:pt x="266" y="314"/>
                  <a:pt x="267" y="312"/>
                  <a:pt x="268" y="310"/>
                </a:cubicBezTo>
                <a:cubicBezTo>
                  <a:pt x="268" y="310"/>
                  <a:pt x="268" y="310"/>
                  <a:pt x="268" y="310"/>
                </a:cubicBezTo>
                <a:cubicBezTo>
                  <a:pt x="269" y="310"/>
                  <a:pt x="269" y="311"/>
                  <a:pt x="269" y="311"/>
                </a:cubicBezTo>
                <a:cubicBezTo>
                  <a:pt x="270" y="312"/>
                  <a:pt x="270" y="312"/>
                  <a:pt x="270" y="312"/>
                </a:cubicBezTo>
                <a:cubicBezTo>
                  <a:pt x="271" y="313"/>
                  <a:pt x="271" y="314"/>
                  <a:pt x="270" y="314"/>
                </a:cubicBezTo>
                <a:cubicBezTo>
                  <a:pt x="270" y="315"/>
                  <a:pt x="269" y="316"/>
                  <a:pt x="268" y="317"/>
                </a:cubicBezTo>
                <a:cubicBezTo>
                  <a:pt x="268" y="317"/>
                  <a:pt x="268" y="317"/>
                  <a:pt x="268" y="317"/>
                </a:cubicBezTo>
                <a:cubicBezTo>
                  <a:pt x="267" y="318"/>
                  <a:pt x="267" y="318"/>
                  <a:pt x="266" y="318"/>
                </a:cubicBezTo>
                <a:cubicBezTo>
                  <a:pt x="265" y="319"/>
                  <a:pt x="265" y="319"/>
                  <a:pt x="265" y="319"/>
                </a:cubicBezTo>
                <a:cubicBezTo>
                  <a:pt x="265" y="319"/>
                  <a:pt x="265" y="319"/>
                  <a:pt x="265" y="319"/>
                </a:cubicBezTo>
                <a:cubicBezTo>
                  <a:pt x="265" y="319"/>
                  <a:pt x="265" y="319"/>
                  <a:pt x="265" y="319"/>
                </a:cubicBezTo>
                <a:cubicBezTo>
                  <a:pt x="265" y="320"/>
                  <a:pt x="265" y="320"/>
                  <a:pt x="265" y="320"/>
                </a:cubicBezTo>
                <a:cubicBezTo>
                  <a:pt x="265" y="320"/>
                  <a:pt x="265" y="320"/>
                  <a:pt x="265" y="320"/>
                </a:cubicBezTo>
                <a:cubicBezTo>
                  <a:pt x="267" y="320"/>
                  <a:pt x="268" y="319"/>
                  <a:pt x="269" y="319"/>
                </a:cubicBezTo>
                <a:cubicBezTo>
                  <a:pt x="270" y="319"/>
                  <a:pt x="272" y="319"/>
                  <a:pt x="273" y="319"/>
                </a:cubicBezTo>
                <a:cubicBezTo>
                  <a:pt x="273" y="319"/>
                  <a:pt x="273" y="319"/>
                  <a:pt x="273" y="319"/>
                </a:cubicBezTo>
                <a:cubicBezTo>
                  <a:pt x="273" y="319"/>
                  <a:pt x="273" y="319"/>
                  <a:pt x="273" y="319"/>
                </a:cubicBezTo>
                <a:cubicBezTo>
                  <a:pt x="274" y="319"/>
                  <a:pt x="274" y="319"/>
                  <a:pt x="274" y="319"/>
                </a:cubicBezTo>
                <a:cubicBezTo>
                  <a:pt x="274" y="319"/>
                  <a:pt x="274" y="319"/>
                  <a:pt x="274" y="319"/>
                </a:cubicBezTo>
                <a:cubicBezTo>
                  <a:pt x="274" y="319"/>
                  <a:pt x="274" y="319"/>
                  <a:pt x="274" y="319"/>
                </a:cubicBezTo>
                <a:cubicBezTo>
                  <a:pt x="274" y="317"/>
                  <a:pt x="274" y="314"/>
                  <a:pt x="273" y="312"/>
                </a:cubicBezTo>
                <a:cubicBezTo>
                  <a:pt x="273" y="311"/>
                  <a:pt x="273" y="311"/>
                  <a:pt x="273" y="311"/>
                </a:cubicBezTo>
                <a:cubicBezTo>
                  <a:pt x="272" y="310"/>
                  <a:pt x="271" y="310"/>
                  <a:pt x="270" y="309"/>
                </a:cubicBezTo>
                <a:cubicBezTo>
                  <a:pt x="270" y="308"/>
                  <a:pt x="270" y="308"/>
                  <a:pt x="270" y="308"/>
                </a:cubicBezTo>
                <a:cubicBezTo>
                  <a:pt x="270" y="308"/>
                  <a:pt x="270" y="308"/>
                  <a:pt x="271" y="307"/>
                </a:cubicBezTo>
                <a:cubicBezTo>
                  <a:pt x="271" y="307"/>
                  <a:pt x="271" y="306"/>
                  <a:pt x="271" y="306"/>
                </a:cubicBezTo>
                <a:cubicBezTo>
                  <a:pt x="274" y="305"/>
                  <a:pt x="274" y="305"/>
                  <a:pt x="274" y="305"/>
                </a:cubicBezTo>
                <a:cubicBezTo>
                  <a:pt x="274" y="305"/>
                  <a:pt x="274" y="305"/>
                  <a:pt x="274" y="305"/>
                </a:cubicBezTo>
                <a:cubicBezTo>
                  <a:pt x="274" y="304"/>
                  <a:pt x="274" y="303"/>
                  <a:pt x="274" y="302"/>
                </a:cubicBezTo>
                <a:cubicBezTo>
                  <a:pt x="274" y="302"/>
                  <a:pt x="274" y="302"/>
                  <a:pt x="274" y="302"/>
                </a:cubicBezTo>
                <a:cubicBezTo>
                  <a:pt x="274" y="302"/>
                  <a:pt x="274" y="302"/>
                  <a:pt x="274" y="302"/>
                </a:cubicBezTo>
                <a:cubicBezTo>
                  <a:pt x="274" y="302"/>
                  <a:pt x="274" y="302"/>
                  <a:pt x="274" y="302"/>
                </a:cubicBezTo>
                <a:cubicBezTo>
                  <a:pt x="274" y="302"/>
                  <a:pt x="273" y="302"/>
                  <a:pt x="273" y="302"/>
                </a:cubicBezTo>
                <a:cubicBezTo>
                  <a:pt x="273" y="302"/>
                  <a:pt x="273" y="302"/>
                  <a:pt x="273" y="302"/>
                </a:cubicBezTo>
                <a:cubicBezTo>
                  <a:pt x="273" y="302"/>
                  <a:pt x="273" y="302"/>
                  <a:pt x="273" y="302"/>
                </a:cubicBezTo>
                <a:cubicBezTo>
                  <a:pt x="273" y="302"/>
                  <a:pt x="272" y="302"/>
                  <a:pt x="271" y="302"/>
                </a:cubicBezTo>
                <a:cubicBezTo>
                  <a:pt x="271" y="303"/>
                  <a:pt x="271" y="303"/>
                  <a:pt x="271" y="303"/>
                </a:cubicBezTo>
                <a:cubicBezTo>
                  <a:pt x="270" y="304"/>
                  <a:pt x="270" y="304"/>
                  <a:pt x="270" y="304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4"/>
                  <a:pt x="268" y="302"/>
                  <a:pt x="269" y="301"/>
                </a:cubicBezTo>
                <a:cubicBezTo>
                  <a:pt x="269" y="301"/>
                  <a:pt x="269" y="301"/>
                  <a:pt x="269" y="301"/>
                </a:cubicBezTo>
                <a:cubicBezTo>
                  <a:pt x="270" y="299"/>
                  <a:pt x="270" y="298"/>
                  <a:pt x="270" y="296"/>
                </a:cubicBezTo>
                <a:cubicBezTo>
                  <a:pt x="271" y="296"/>
                  <a:pt x="271" y="294"/>
                  <a:pt x="271" y="293"/>
                </a:cubicBezTo>
                <a:cubicBezTo>
                  <a:pt x="270" y="293"/>
                  <a:pt x="270" y="293"/>
                  <a:pt x="270" y="293"/>
                </a:cubicBezTo>
                <a:cubicBezTo>
                  <a:pt x="269" y="292"/>
                  <a:pt x="268" y="292"/>
                  <a:pt x="268" y="293"/>
                </a:cubicBezTo>
                <a:cubicBezTo>
                  <a:pt x="267" y="293"/>
                  <a:pt x="266" y="294"/>
                  <a:pt x="266" y="295"/>
                </a:cubicBezTo>
                <a:cubicBezTo>
                  <a:pt x="265" y="296"/>
                  <a:pt x="265" y="296"/>
                  <a:pt x="265" y="296"/>
                </a:cubicBezTo>
                <a:cubicBezTo>
                  <a:pt x="264" y="297"/>
                  <a:pt x="263" y="299"/>
                  <a:pt x="261" y="301"/>
                </a:cubicBezTo>
                <a:cubicBezTo>
                  <a:pt x="261" y="302"/>
                  <a:pt x="260" y="303"/>
                  <a:pt x="260" y="303"/>
                </a:cubicBezTo>
                <a:cubicBezTo>
                  <a:pt x="259" y="304"/>
                  <a:pt x="258" y="306"/>
                  <a:pt x="258" y="306"/>
                </a:cubicBezTo>
                <a:cubicBezTo>
                  <a:pt x="258" y="306"/>
                  <a:pt x="258" y="306"/>
                  <a:pt x="258" y="306"/>
                </a:cubicBezTo>
                <a:cubicBezTo>
                  <a:pt x="258" y="305"/>
                  <a:pt x="258" y="304"/>
                  <a:pt x="259" y="303"/>
                </a:cubicBezTo>
                <a:cubicBezTo>
                  <a:pt x="261" y="300"/>
                  <a:pt x="261" y="300"/>
                  <a:pt x="261" y="300"/>
                </a:cubicBezTo>
                <a:cubicBezTo>
                  <a:pt x="263" y="295"/>
                  <a:pt x="263" y="295"/>
                  <a:pt x="263" y="295"/>
                </a:cubicBezTo>
                <a:cubicBezTo>
                  <a:pt x="263" y="294"/>
                  <a:pt x="264" y="294"/>
                  <a:pt x="264" y="294"/>
                </a:cubicBezTo>
                <a:cubicBezTo>
                  <a:pt x="265" y="293"/>
                  <a:pt x="265" y="293"/>
                  <a:pt x="265" y="293"/>
                </a:cubicBezTo>
                <a:cubicBezTo>
                  <a:pt x="266" y="293"/>
                  <a:pt x="266" y="293"/>
                  <a:pt x="266" y="292"/>
                </a:cubicBezTo>
                <a:cubicBezTo>
                  <a:pt x="268" y="290"/>
                  <a:pt x="267" y="286"/>
                  <a:pt x="267" y="284"/>
                </a:cubicBezTo>
                <a:cubicBezTo>
                  <a:pt x="267" y="282"/>
                  <a:pt x="267" y="279"/>
                  <a:pt x="266" y="277"/>
                </a:cubicBezTo>
                <a:cubicBezTo>
                  <a:pt x="266" y="276"/>
                  <a:pt x="265" y="276"/>
                  <a:pt x="265" y="276"/>
                </a:cubicBezTo>
                <a:cubicBezTo>
                  <a:pt x="264" y="276"/>
                  <a:pt x="263" y="276"/>
                  <a:pt x="262" y="277"/>
                </a:cubicBezTo>
                <a:cubicBezTo>
                  <a:pt x="262" y="277"/>
                  <a:pt x="262" y="277"/>
                  <a:pt x="262" y="277"/>
                </a:cubicBezTo>
                <a:cubicBezTo>
                  <a:pt x="262" y="277"/>
                  <a:pt x="262" y="277"/>
                  <a:pt x="262" y="277"/>
                </a:cubicBezTo>
                <a:cubicBezTo>
                  <a:pt x="261" y="278"/>
                  <a:pt x="260" y="282"/>
                  <a:pt x="259" y="284"/>
                </a:cubicBezTo>
                <a:cubicBezTo>
                  <a:pt x="258" y="283"/>
                  <a:pt x="259" y="282"/>
                  <a:pt x="259" y="281"/>
                </a:cubicBezTo>
                <a:cubicBezTo>
                  <a:pt x="259" y="280"/>
                  <a:pt x="260" y="278"/>
                  <a:pt x="259" y="277"/>
                </a:cubicBezTo>
                <a:cubicBezTo>
                  <a:pt x="259" y="277"/>
                  <a:pt x="259" y="277"/>
                  <a:pt x="259" y="277"/>
                </a:cubicBezTo>
                <a:cubicBezTo>
                  <a:pt x="259" y="277"/>
                  <a:pt x="259" y="277"/>
                  <a:pt x="259" y="277"/>
                </a:cubicBezTo>
                <a:cubicBezTo>
                  <a:pt x="259" y="277"/>
                  <a:pt x="258" y="277"/>
                  <a:pt x="258" y="276"/>
                </a:cubicBezTo>
                <a:cubicBezTo>
                  <a:pt x="257" y="276"/>
                  <a:pt x="255" y="276"/>
                  <a:pt x="253" y="277"/>
                </a:cubicBezTo>
                <a:cubicBezTo>
                  <a:pt x="253" y="277"/>
                  <a:pt x="253" y="277"/>
                  <a:pt x="253" y="277"/>
                </a:cubicBezTo>
                <a:cubicBezTo>
                  <a:pt x="253" y="277"/>
                  <a:pt x="253" y="277"/>
                  <a:pt x="253" y="277"/>
                </a:cubicBezTo>
                <a:cubicBezTo>
                  <a:pt x="253" y="278"/>
                  <a:pt x="254" y="279"/>
                  <a:pt x="254" y="279"/>
                </a:cubicBezTo>
                <a:cubicBezTo>
                  <a:pt x="254" y="279"/>
                  <a:pt x="254" y="279"/>
                  <a:pt x="254" y="279"/>
                </a:cubicBezTo>
                <a:cubicBezTo>
                  <a:pt x="254" y="282"/>
                  <a:pt x="254" y="282"/>
                  <a:pt x="254" y="282"/>
                </a:cubicBezTo>
                <a:cubicBezTo>
                  <a:pt x="255" y="283"/>
                  <a:pt x="255" y="284"/>
                  <a:pt x="255" y="285"/>
                </a:cubicBezTo>
                <a:cubicBezTo>
                  <a:pt x="255" y="286"/>
                  <a:pt x="255" y="287"/>
                  <a:pt x="254" y="287"/>
                </a:cubicBezTo>
                <a:cubicBezTo>
                  <a:pt x="254" y="288"/>
                  <a:pt x="253" y="288"/>
                  <a:pt x="253" y="288"/>
                </a:cubicBezTo>
                <a:cubicBezTo>
                  <a:pt x="252" y="288"/>
                  <a:pt x="252" y="288"/>
                  <a:pt x="252" y="288"/>
                </a:cubicBezTo>
                <a:cubicBezTo>
                  <a:pt x="251" y="288"/>
                  <a:pt x="250" y="287"/>
                  <a:pt x="248" y="287"/>
                </a:cubicBezTo>
                <a:cubicBezTo>
                  <a:pt x="248" y="287"/>
                  <a:pt x="247" y="288"/>
                  <a:pt x="246" y="288"/>
                </a:cubicBezTo>
                <a:cubicBezTo>
                  <a:pt x="246" y="288"/>
                  <a:pt x="245" y="287"/>
                  <a:pt x="244" y="288"/>
                </a:cubicBezTo>
                <a:cubicBezTo>
                  <a:pt x="244" y="288"/>
                  <a:pt x="244" y="288"/>
                  <a:pt x="244" y="288"/>
                </a:cubicBezTo>
                <a:close/>
                <a:moveTo>
                  <a:pt x="218" y="323"/>
                </a:moveTo>
                <a:cubicBezTo>
                  <a:pt x="218" y="324"/>
                  <a:pt x="218" y="324"/>
                  <a:pt x="218" y="325"/>
                </a:cubicBezTo>
                <a:cubicBezTo>
                  <a:pt x="219" y="327"/>
                  <a:pt x="222" y="329"/>
                  <a:pt x="223" y="330"/>
                </a:cubicBezTo>
                <a:cubicBezTo>
                  <a:pt x="223" y="330"/>
                  <a:pt x="224" y="331"/>
                  <a:pt x="224" y="331"/>
                </a:cubicBezTo>
                <a:cubicBezTo>
                  <a:pt x="224" y="331"/>
                  <a:pt x="225" y="331"/>
                  <a:pt x="225" y="331"/>
                </a:cubicBezTo>
                <a:cubicBezTo>
                  <a:pt x="226" y="331"/>
                  <a:pt x="226" y="331"/>
                  <a:pt x="226" y="331"/>
                </a:cubicBezTo>
                <a:cubicBezTo>
                  <a:pt x="226" y="331"/>
                  <a:pt x="226" y="331"/>
                  <a:pt x="226" y="331"/>
                </a:cubicBezTo>
                <a:cubicBezTo>
                  <a:pt x="228" y="331"/>
                  <a:pt x="229" y="329"/>
                  <a:pt x="230" y="328"/>
                </a:cubicBezTo>
                <a:cubicBezTo>
                  <a:pt x="230" y="328"/>
                  <a:pt x="231" y="327"/>
                  <a:pt x="231" y="327"/>
                </a:cubicBezTo>
                <a:cubicBezTo>
                  <a:pt x="231" y="327"/>
                  <a:pt x="232" y="326"/>
                  <a:pt x="232" y="326"/>
                </a:cubicBezTo>
                <a:cubicBezTo>
                  <a:pt x="232" y="325"/>
                  <a:pt x="232" y="325"/>
                  <a:pt x="232" y="325"/>
                </a:cubicBezTo>
                <a:cubicBezTo>
                  <a:pt x="232" y="325"/>
                  <a:pt x="232" y="325"/>
                  <a:pt x="232" y="325"/>
                </a:cubicBezTo>
                <a:cubicBezTo>
                  <a:pt x="231" y="325"/>
                  <a:pt x="231" y="325"/>
                  <a:pt x="230" y="325"/>
                </a:cubicBezTo>
                <a:cubicBezTo>
                  <a:pt x="230" y="326"/>
                  <a:pt x="230" y="326"/>
                  <a:pt x="230" y="326"/>
                </a:cubicBezTo>
                <a:cubicBezTo>
                  <a:pt x="230" y="325"/>
                  <a:pt x="230" y="325"/>
                  <a:pt x="230" y="325"/>
                </a:cubicBezTo>
                <a:cubicBezTo>
                  <a:pt x="230" y="325"/>
                  <a:pt x="229" y="326"/>
                  <a:pt x="229" y="326"/>
                </a:cubicBezTo>
                <a:cubicBezTo>
                  <a:pt x="228" y="326"/>
                  <a:pt x="227" y="326"/>
                  <a:pt x="226" y="326"/>
                </a:cubicBezTo>
                <a:cubicBezTo>
                  <a:pt x="226" y="326"/>
                  <a:pt x="225" y="327"/>
                  <a:pt x="225" y="327"/>
                </a:cubicBezTo>
                <a:cubicBezTo>
                  <a:pt x="224" y="327"/>
                  <a:pt x="224" y="326"/>
                  <a:pt x="223" y="326"/>
                </a:cubicBezTo>
                <a:cubicBezTo>
                  <a:pt x="222" y="325"/>
                  <a:pt x="220" y="324"/>
                  <a:pt x="219" y="323"/>
                </a:cubicBezTo>
                <a:cubicBezTo>
                  <a:pt x="219" y="323"/>
                  <a:pt x="219" y="323"/>
                  <a:pt x="219" y="323"/>
                </a:cubicBezTo>
                <a:cubicBezTo>
                  <a:pt x="218" y="323"/>
                  <a:pt x="218" y="323"/>
                  <a:pt x="218" y="323"/>
                </a:cubicBezTo>
                <a:cubicBezTo>
                  <a:pt x="218" y="323"/>
                  <a:pt x="218" y="323"/>
                  <a:pt x="218" y="323"/>
                </a:cubicBezTo>
                <a:close/>
                <a:moveTo>
                  <a:pt x="213" y="325"/>
                </a:moveTo>
                <a:cubicBezTo>
                  <a:pt x="213" y="329"/>
                  <a:pt x="212" y="331"/>
                  <a:pt x="211" y="332"/>
                </a:cubicBezTo>
                <a:cubicBezTo>
                  <a:pt x="209" y="334"/>
                  <a:pt x="206" y="335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8"/>
                  <a:pt x="204" y="338"/>
                  <a:pt x="204" y="338"/>
                </a:cubicBezTo>
                <a:cubicBezTo>
                  <a:pt x="205" y="338"/>
                  <a:pt x="206" y="337"/>
                  <a:pt x="207" y="337"/>
                </a:cubicBezTo>
                <a:cubicBezTo>
                  <a:pt x="208" y="337"/>
                  <a:pt x="208" y="337"/>
                  <a:pt x="208" y="337"/>
                </a:cubicBezTo>
                <a:cubicBezTo>
                  <a:pt x="213" y="336"/>
                  <a:pt x="216" y="331"/>
                  <a:pt x="217" y="327"/>
                </a:cubicBezTo>
                <a:cubicBezTo>
                  <a:pt x="217" y="325"/>
                  <a:pt x="217" y="323"/>
                  <a:pt x="217" y="321"/>
                </a:cubicBezTo>
                <a:cubicBezTo>
                  <a:pt x="218" y="321"/>
                  <a:pt x="218" y="320"/>
                  <a:pt x="219" y="320"/>
                </a:cubicBezTo>
                <a:cubicBezTo>
                  <a:pt x="219" y="320"/>
                  <a:pt x="219" y="320"/>
                  <a:pt x="219" y="320"/>
                </a:cubicBezTo>
                <a:cubicBezTo>
                  <a:pt x="219" y="320"/>
                  <a:pt x="219" y="320"/>
                  <a:pt x="219" y="320"/>
                </a:cubicBezTo>
                <a:cubicBezTo>
                  <a:pt x="219" y="319"/>
                  <a:pt x="220" y="318"/>
                  <a:pt x="221" y="318"/>
                </a:cubicBezTo>
                <a:cubicBezTo>
                  <a:pt x="221" y="317"/>
                  <a:pt x="221" y="317"/>
                  <a:pt x="221" y="317"/>
                </a:cubicBezTo>
                <a:cubicBezTo>
                  <a:pt x="221" y="318"/>
                  <a:pt x="221" y="318"/>
                  <a:pt x="221" y="318"/>
                </a:cubicBezTo>
                <a:cubicBezTo>
                  <a:pt x="222" y="316"/>
                  <a:pt x="224" y="314"/>
                  <a:pt x="224" y="313"/>
                </a:cubicBezTo>
                <a:cubicBezTo>
                  <a:pt x="224" y="313"/>
                  <a:pt x="224" y="313"/>
                  <a:pt x="224" y="313"/>
                </a:cubicBezTo>
                <a:cubicBezTo>
                  <a:pt x="224" y="313"/>
                  <a:pt x="224" y="313"/>
                  <a:pt x="224" y="313"/>
                </a:cubicBezTo>
                <a:cubicBezTo>
                  <a:pt x="224" y="313"/>
                  <a:pt x="224" y="313"/>
                  <a:pt x="224" y="313"/>
                </a:cubicBezTo>
                <a:cubicBezTo>
                  <a:pt x="224" y="312"/>
                  <a:pt x="224" y="312"/>
                  <a:pt x="223" y="312"/>
                </a:cubicBezTo>
                <a:cubicBezTo>
                  <a:pt x="222" y="312"/>
                  <a:pt x="221" y="312"/>
                  <a:pt x="220" y="311"/>
                </a:cubicBezTo>
                <a:cubicBezTo>
                  <a:pt x="220" y="311"/>
                  <a:pt x="219" y="311"/>
                  <a:pt x="218" y="311"/>
                </a:cubicBezTo>
                <a:cubicBezTo>
                  <a:pt x="218" y="311"/>
                  <a:pt x="218" y="311"/>
                  <a:pt x="218" y="311"/>
                </a:cubicBezTo>
                <a:cubicBezTo>
                  <a:pt x="218" y="311"/>
                  <a:pt x="218" y="311"/>
                  <a:pt x="218" y="311"/>
                </a:cubicBezTo>
                <a:cubicBezTo>
                  <a:pt x="218" y="312"/>
                  <a:pt x="218" y="312"/>
                  <a:pt x="218" y="312"/>
                </a:cubicBezTo>
                <a:cubicBezTo>
                  <a:pt x="218" y="312"/>
                  <a:pt x="218" y="312"/>
                  <a:pt x="218" y="312"/>
                </a:cubicBezTo>
                <a:cubicBezTo>
                  <a:pt x="218" y="313"/>
                  <a:pt x="218" y="313"/>
                  <a:pt x="218" y="313"/>
                </a:cubicBezTo>
                <a:cubicBezTo>
                  <a:pt x="219" y="314"/>
                  <a:pt x="219" y="314"/>
                  <a:pt x="219" y="314"/>
                </a:cubicBezTo>
                <a:cubicBezTo>
                  <a:pt x="219" y="314"/>
                  <a:pt x="219" y="314"/>
                  <a:pt x="219" y="314"/>
                </a:cubicBezTo>
                <a:cubicBezTo>
                  <a:pt x="219" y="314"/>
                  <a:pt x="218" y="316"/>
                  <a:pt x="217" y="316"/>
                </a:cubicBezTo>
                <a:cubicBezTo>
                  <a:pt x="216" y="313"/>
                  <a:pt x="218" y="310"/>
                  <a:pt x="217" y="307"/>
                </a:cubicBezTo>
                <a:cubicBezTo>
                  <a:pt x="217" y="306"/>
                  <a:pt x="217" y="306"/>
                  <a:pt x="217" y="306"/>
                </a:cubicBezTo>
                <a:cubicBezTo>
                  <a:pt x="217" y="306"/>
                  <a:pt x="217" y="306"/>
                  <a:pt x="217" y="306"/>
                </a:cubicBezTo>
                <a:cubicBezTo>
                  <a:pt x="216" y="306"/>
                  <a:pt x="213" y="304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6"/>
                  <a:pt x="211" y="306"/>
                  <a:pt x="211" y="307"/>
                </a:cubicBezTo>
                <a:cubicBezTo>
                  <a:pt x="211" y="307"/>
                  <a:pt x="212" y="308"/>
                  <a:pt x="212" y="309"/>
                </a:cubicBezTo>
                <a:cubicBezTo>
                  <a:pt x="212" y="310"/>
                  <a:pt x="212" y="310"/>
                  <a:pt x="212" y="310"/>
                </a:cubicBezTo>
                <a:cubicBezTo>
                  <a:pt x="212" y="314"/>
                  <a:pt x="213" y="317"/>
                  <a:pt x="213" y="320"/>
                </a:cubicBezTo>
                <a:cubicBezTo>
                  <a:pt x="211" y="322"/>
                  <a:pt x="209" y="324"/>
                  <a:pt x="207" y="325"/>
                </a:cubicBezTo>
                <a:cubicBezTo>
                  <a:pt x="206" y="326"/>
                  <a:pt x="205" y="326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9"/>
                  <a:pt x="206" y="331"/>
                  <a:pt x="207" y="330"/>
                </a:cubicBezTo>
                <a:cubicBezTo>
                  <a:pt x="208" y="330"/>
                  <a:pt x="208" y="330"/>
                  <a:pt x="208" y="330"/>
                </a:cubicBezTo>
                <a:cubicBezTo>
                  <a:pt x="209" y="330"/>
                  <a:pt x="210" y="329"/>
                  <a:pt x="210" y="328"/>
                </a:cubicBezTo>
                <a:cubicBezTo>
                  <a:pt x="211" y="327"/>
                  <a:pt x="212" y="326"/>
                  <a:pt x="213" y="325"/>
                </a:cubicBezTo>
                <a:moveTo>
                  <a:pt x="152" y="324"/>
                </a:moveTo>
                <a:cubicBezTo>
                  <a:pt x="152" y="323"/>
                  <a:pt x="152" y="323"/>
                  <a:pt x="153" y="321"/>
                </a:cubicBezTo>
                <a:cubicBezTo>
                  <a:pt x="154" y="320"/>
                  <a:pt x="155" y="319"/>
                  <a:pt x="155" y="319"/>
                </a:cubicBezTo>
                <a:cubicBezTo>
                  <a:pt x="155" y="319"/>
                  <a:pt x="155" y="319"/>
                  <a:pt x="155" y="320"/>
                </a:cubicBezTo>
                <a:cubicBezTo>
                  <a:pt x="152" y="324"/>
                  <a:pt x="152" y="324"/>
                  <a:pt x="152" y="324"/>
                </a:cubicBezTo>
                <a:cubicBezTo>
                  <a:pt x="152" y="324"/>
                  <a:pt x="152" y="324"/>
                  <a:pt x="152" y="324"/>
                </a:cubicBezTo>
                <a:moveTo>
                  <a:pt x="173" y="309"/>
                </a:moveTo>
                <a:cubicBezTo>
                  <a:pt x="173" y="308"/>
                  <a:pt x="175" y="308"/>
                  <a:pt x="175" y="308"/>
                </a:cubicBezTo>
                <a:cubicBezTo>
                  <a:pt x="175" y="309"/>
                  <a:pt x="173" y="310"/>
                  <a:pt x="173" y="310"/>
                </a:cubicBezTo>
                <a:cubicBezTo>
                  <a:pt x="173" y="310"/>
                  <a:pt x="173" y="310"/>
                  <a:pt x="173" y="310"/>
                </a:cubicBezTo>
                <a:cubicBezTo>
                  <a:pt x="172" y="310"/>
                  <a:pt x="172" y="310"/>
                  <a:pt x="172" y="310"/>
                </a:cubicBezTo>
                <a:cubicBezTo>
                  <a:pt x="172" y="310"/>
                  <a:pt x="172" y="310"/>
                  <a:pt x="173" y="309"/>
                </a:cubicBezTo>
                <a:moveTo>
                  <a:pt x="147" y="330"/>
                </a:moveTo>
                <a:cubicBezTo>
                  <a:pt x="147" y="331"/>
                  <a:pt x="147" y="333"/>
                  <a:pt x="148" y="333"/>
                </a:cubicBezTo>
                <a:cubicBezTo>
                  <a:pt x="150" y="333"/>
                  <a:pt x="150" y="333"/>
                  <a:pt x="151" y="331"/>
                </a:cubicBezTo>
                <a:cubicBezTo>
                  <a:pt x="151" y="330"/>
                  <a:pt x="152" y="329"/>
                  <a:pt x="153" y="328"/>
                </a:cubicBezTo>
                <a:cubicBezTo>
                  <a:pt x="153" y="327"/>
                  <a:pt x="154" y="327"/>
                  <a:pt x="154" y="326"/>
                </a:cubicBezTo>
                <a:cubicBezTo>
                  <a:pt x="154" y="326"/>
                  <a:pt x="154" y="325"/>
                  <a:pt x="154" y="324"/>
                </a:cubicBezTo>
                <a:cubicBezTo>
                  <a:pt x="155" y="323"/>
                  <a:pt x="155" y="321"/>
                  <a:pt x="155" y="320"/>
                </a:cubicBezTo>
                <a:cubicBezTo>
                  <a:pt x="155" y="319"/>
                  <a:pt x="156" y="319"/>
                  <a:pt x="156" y="318"/>
                </a:cubicBezTo>
                <a:cubicBezTo>
                  <a:pt x="156" y="317"/>
                  <a:pt x="157" y="317"/>
                  <a:pt x="158" y="317"/>
                </a:cubicBezTo>
                <a:cubicBezTo>
                  <a:pt x="160" y="317"/>
                  <a:pt x="160" y="317"/>
                  <a:pt x="160" y="317"/>
                </a:cubicBezTo>
                <a:cubicBezTo>
                  <a:pt x="160" y="317"/>
                  <a:pt x="160" y="317"/>
                  <a:pt x="160" y="317"/>
                </a:cubicBezTo>
                <a:cubicBezTo>
                  <a:pt x="160" y="317"/>
                  <a:pt x="160" y="317"/>
                  <a:pt x="162" y="318"/>
                </a:cubicBezTo>
                <a:cubicBezTo>
                  <a:pt x="162" y="319"/>
                  <a:pt x="162" y="319"/>
                  <a:pt x="162" y="319"/>
                </a:cubicBezTo>
                <a:cubicBezTo>
                  <a:pt x="162" y="319"/>
                  <a:pt x="162" y="320"/>
                  <a:pt x="162" y="320"/>
                </a:cubicBezTo>
                <a:cubicBezTo>
                  <a:pt x="162" y="320"/>
                  <a:pt x="161" y="321"/>
                  <a:pt x="161" y="321"/>
                </a:cubicBezTo>
                <a:cubicBezTo>
                  <a:pt x="161" y="321"/>
                  <a:pt x="160" y="322"/>
                  <a:pt x="161" y="322"/>
                </a:cubicBezTo>
                <a:cubicBezTo>
                  <a:pt x="161" y="322"/>
                  <a:pt x="162" y="323"/>
                  <a:pt x="162" y="323"/>
                </a:cubicBezTo>
                <a:cubicBezTo>
                  <a:pt x="162" y="323"/>
                  <a:pt x="162" y="323"/>
                  <a:pt x="162" y="324"/>
                </a:cubicBezTo>
                <a:cubicBezTo>
                  <a:pt x="162" y="324"/>
                  <a:pt x="161" y="324"/>
                  <a:pt x="161" y="324"/>
                </a:cubicBezTo>
                <a:cubicBezTo>
                  <a:pt x="160" y="325"/>
                  <a:pt x="160" y="325"/>
                  <a:pt x="160" y="325"/>
                </a:cubicBezTo>
                <a:cubicBezTo>
                  <a:pt x="160" y="325"/>
                  <a:pt x="160" y="326"/>
                  <a:pt x="160" y="327"/>
                </a:cubicBezTo>
                <a:cubicBezTo>
                  <a:pt x="161" y="327"/>
                  <a:pt x="161" y="327"/>
                  <a:pt x="161" y="327"/>
                </a:cubicBezTo>
                <a:cubicBezTo>
                  <a:pt x="161" y="327"/>
                  <a:pt x="161" y="328"/>
                  <a:pt x="160" y="328"/>
                </a:cubicBezTo>
                <a:cubicBezTo>
                  <a:pt x="160" y="328"/>
                  <a:pt x="159" y="329"/>
                  <a:pt x="159" y="329"/>
                </a:cubicBezTo>
                <a:cubicBezTo>
                  <a:pt x="158" y="329"/>
                  <a:pt x="157" y="330"/>
                  <a:pt x="154" y="329"/>
                </a:cubicBezTo>
                <a:cubicBezTo>
                  <a:pt x="154" y="329"/>
                  <a:pt x="154" y="329"/>
                  <a:pt x="154" y="330"/>
                </a:cubicBezTo>
                <a:cubicBezTo>
                  <a:pt x="153" y="331"/>
                  <a:pt x="153" y="331"/>
                  <a:pt x="153" y="331"/>
                </a:cubicBezTo>
                <a:cubicBezTo>
                  <a:pt x="153" y="331"/>
                  <a:pt x="153" y="331"/>
                  <a:pt x="153" y="331"/>
                </a:cubicBezTo>
                <a:cubicBezTo>
                  <a:pt x="154" y="331"/>
                  <a:pt x="154" y="332"/>
                  <a:pt x="155" y="332"/>
                </a:cubicBezTo>
                <a:cubicBezTo>
                  <a:pt x="155" y="332"/>
                  <a:pt x="155" y="333"/>
                  <a:pt x="155" y="333"/>
                </a:cubicBezTo>
                <a:cubicBezTo>
                  <a:pt x="157" y="333"/>
                  <a:pt x="157" y="332"/>
                  <a:pt x="158" y="333"/>
                </a:cubicBezTo>
                <a:cubicBezTo>
                  <a:pt x="159" y="333"/>
                  <a:pt x="158" y="334"/>
                  <a:pt x="158" y="334"/>
                </a:cubicBezTo>
                <a:cubicBezTo>
                  <a:pt x="158" y="335"/>
                  <a:pt x="157" y="335"/>
                  <a:pt x="157" y="335"/>
                </a:cubicBezTo>
                <a:cubicBezTo>
                  <a:pt x="156" y="336"/>
                  <a:pt x="157" y="338"/>
                  <a:pt x="157" y="339"/>
                </a:cubicBezTo>
                <a:cubicBezTo>
                  <a:pt x="157" y="340"/>
                  <a:pt x="158" y="342"/>
                  <a:pt x="159" y="341"/>
                </a:cubicBezTo>
                <a:cubicBezTo>
                  <a:pt x="160" y="341"/>
                  <a:pt x="162" y="340"/>
                  <a:pt x="162" y="339"/>
                </a:cubicBezTo>
                <a:cubicBezTo>
                  <a:pt x="163" y="338"/>
                  <a:pt x="163" y="338"/>
                  <a:pt x="163" y="337"/>
                </a:cubicBezTo>
                <a:cubicBezTo>
                  <a:pt x="163" y="337"/>
                  <a:pt x="164" y="332"/>
                  <a:pt x="164" y="332"/>
                </a:cubicBezTo>
                <a:cubicBezTo>
                  <a:pt x="165" y="331"/>
                  <a:pt x="166" y="332"/>
                  <a:pt x="167" y="331"/>
                </a:cubicBezTo>
                <a:cubicBezTo>
                  <a:pt x="168" y="331"/>
                  <a:pt x="170" y="331"/>
                  <a:pt x="171" y="331"/>
                </a:cubicBezTo>
                <a:cubicBezTo>
                  <a:pt x="172" y="331"/>
                  <a:pt x="172" y="331"/>
                  <a:pt x="173" y="330"/>
                </a:cubicBezTo>
                <a:cubicBezTo>
                  <a:pt x="173" y="330"/>
                  <a:pt x="174" y="330"/>
                  <a:pt x="175" y="330"/>
                </a:cubicBezTo>
                <a:cubicBezTo>
                  <a:pt x="175" y="330"/>
                  <a:pt x="176" y="330"/>
                  <a:pt x="176" y="329"/>
                </a:cubicBezTo>
                <a:cubicBezTo>
                  <a:pt x="177" y="329"/>
                  <a:pt x="177" y="329"/>
                  <a:pt x="177" y="328"/>
                </a:cubicBezTo>
                <a:cubicBezTo>
                  <a:pt x="177" y="328"/>
                  <a:pt x="177" y="327"/>
                  <a:pt x="176" y="327"/>
                </a:cubicBezTo>
                <a:cubicBezTo>
                  <a:pt x="176" y="327"/>
                  <a:pt x="175" y="327"/>
                  <a:pt x="175" y="327"/>
                </a:cubicBezTo>
                <a:cubicBezTo>
                  <a:pt x="174" y="326"/>
                  <a:pt x="173" y="325"/>
                  <a:pt x="171" y="324"/>
                </a:cubicBezTo>
                <a:cubicBezTo>
                  <a:pt x="171" y="324"/>
                  <a:pt x="170" y="324"/>
                  <a:pt x="170" y="323"/>
                </a:cubicBezTo>
                <a:cubicBezTo>
                  <a:pt x="170" y="324"/>
                  <a:pt x="170" y="324"/>
                  <a:pt x="170" y="324"/>
                </a:cubicBezTo>
                <a:cubicBezTo>
                  <a:pt x="170" y="324"/>
                  <a:pt x="170" y="324"/>
                  <a:pt x="170" y="325"/>
                </a:cubicBezTo>
                <a:cubicBezTo>
                  <a:pt x="171" y="327"/>
                  <a:pt x="171" y="328"/>
                  <a:pt x="171" y="328"/>
                </a:cubicBezTo>
                <a:cubicBezTo>
                  <a:pt x="170" y="328"/>
                  <a:pt x="168" y="328"/>
                  <a:pt x="167" y="328"/>
                </a:cubicBezTo>
                <a:cubicBezTo>
                  <a:pt x="167" y="329"/>
                  <a:pt x="167" y="329"/>
                  <a:pt x="166" y="329"/>
                </a:cubicBezTo>
                <a:cubicBezTo>
                  <a:pt x="166" y="329"/>
                  <a:pt x="166" y="329"/>
                  <a:pt x="165" y="329"/>
                </a:cubicBezTo>
                <a:cubicBezTo>
                  <a:pt x="165" y="329"/>
                  <a:pt x="165" y="328"/>
                  <a:pt x="164" y="328"/>
                </a:cubicBezTo>
                <a:cubicBezTo>
                  <a:pt x="164" y="327"/>
                  <a:pt x="164" y="327"/>
                  <a:pt x="165" y="327"/>
                </a:cubicBezTo>
                <a:cubicBezTo>
                  <a:pt x="165" y="327"/>
                  <a:pt x="167" y="326"/>
                  <a:pt x="167" y="326"/>
                </a:cubicBezTo>
                <a:cubicBezTo>
                  <a:pt x="167" y="325"/>
                  <a:pt x="167" y="325"/>
                  <a:pt x="166" y="325"/>
                </a:cubicBezTo>
                <a:cubicBezTo>
                  <a:pt x="166" y="324"/>
                  <a:pt x="165" y="325"/>
                  <a:pt x="166" y="323"/>
                </a:cubicBezTo>
                <a:cubicBezTo>
                  <a:pt x="166" y="323"/>
                  <a:pt x="166" y="323"/>
                  <a:pt x="166" y="323"/>
                </a:cubicBezTo>
                <a:cubicBezTo>
                  <a:pt x="167" y="323"/>
                  <a:pt x="167" y="323"/>
                  <a:pt x="167" y="323"/>
                </a:cubicBezTo>
                <a:cubicBezTo>
                  <a:pt x="168" y="323"/>
                  <a:pt x="168" y="323"/>
                  <a:pt x="168" y="323"/>
                </a:cubicBezTo>
                <a:cubicBezTo>
                  <a:pt x="168" y="322"/>
                  <a:pt x="170" y="322"/>
                  <a:pt x="170" y="322"/>
                </a:cubicBezTo>
                <a:cubicBezTo>
                  <a:pt x="171" y="321"/>
                  <a:pt x="171" y="321"/>
                  <a:pt x="171" y="321"/>
                </a:cubicBezTo>
                <a:cubicBezTo>
                  <a:pt x="171" y="321"/>
                  <a:pt x="171" y="320"/>
                  <a:pt x="170" y="320"/>
                </a:cubicBezTo>
                <a:cubicBezTo>
                  <a:pt x="170" y="320"/>
                  <a:pt x="170" y="320"/>
                  <a:pt x="169" y="320"/>
                </a:cubicBezTo>
                <a:cubicBezTo>
                  <a:pt x="168" y="320"/>
                  <a:pt x="166" y="320"/>
                  <a:pt x="166" y="320"/>
                </a:cubicBezTo>
                <a:cubicBezTo>
                  <a:pt x="166" y="320"/>
                  <a:pt x="166" y="320"/>
                  <a:pt x="166" y="319"/>
                </a:cubicBezTo>
                <a:cubicBezTo>
                  <a:pt x="166" y="319"/>
                  <a:pt x="166" y="319"/>
                  <a:pt x="166" y="319"/>
                </a:cubicBezTo>
                <a:cubicBezTo>
                  <a:pt x="166" y="319"/>
                  <a:pt x="166" y="319"/>
                  <a:pt x="166" y="319"/>
                </a:cubicBezTo>
                <a:cubicBezTo>
                  <a:pt x="166" y="319"/>
                  <a:pt x="167" y="318"/>
                  <a:pt x="168" y="317"/>
                </a:cubicBezTo>
                <a:cubicBezTo>
                  <a:pt x="169" y="316"/>
                  <a:pt x="173" y="316"/>
                  <a:pt x="175" y="315"/>
                </a:cubicBezTo>
                <a:cubicBezTo>
                  <a:pt x="176" y="315"/>
                  <a:pt x="179" y="315"/>
                  <a:pt x="179" y="315"/>
                </a:cubicBezTo>
                <a:cubicBezTo>
                  <a:pt x="180" y="315"/>
                  <a:pt x="180" y="314"/>
                  <a:pt x="179" y="314"/>
                </a:cubicBezTo>
                <a:cubicBezTo>
                  <a:pt x="179" y="313"/>
                  <a:pt x="179" y="313"/>
                  <a:pt x="178" y="313"/>
                </a:cubicBezTo>
                <a:cubicBezTo>
                  <a:pt x="177" y="313"/>
                  <a:pt x="177" y="313"/>
                  <a:pt x="176" y="313"/>
                </a:cubicBezTo>
                <a:cubicBezTo>
                  <a:pt x="176" y="313"/>
                  <a:pt x="175" y="313"/>
                  <a:pt x="174" y="314"/>
                </a:cubicBezTo>
                <a:cubicBezTo>
                  <a:pt x="173" y="314"/>
                  <a:pt x="172" y="314"/>
                  <a:pt x="171" y="314"/>
                </a:cubicBezTo>
                <a:cubicBezTo>
                  <a:pt x="170" y="314"/>
                  <a:pt x="170" y="314"/>
                  <a:pt x="169" y="314"/>
                </a:cubicBezTo>
                <a:cubicBezTo>
                  <a:pt x="169" y="315"/>
                  <a:pt x="169" y="314"/>
                  <a:pt x="169" y="314"/>
                </a:cubicBezTo>
                <a:cubicBezTo>
                  <a:pt x="170" y="313"/>
                  <a:pt x="171" y="313"/>
                  <a:pt x="171" y="313"/>
                </a:cubicBezTo>
                <a:cubicBezTo>
                  <a:pt x="172" y="313"/>
                  <a:pt x="172" y="313"/>
                  <a:pt x="173" y="313"/>
                </a:cubicBezTo>
                <a:cubicBezTo>
                  <a:pt x="174" y="312"/>
                  <a:pt x="175" y="311"/>
                  <a:pt x="176" y="310"/>
                </a:cubicBezTo>
                <a:cubicBezTo>
                  <a:pt x="177" y="310"/>
                  <a:pt x="178" y="310"/>
                  <a:pt x="178" y="309"/>
                </a:cubicBezTo>
                <a:cubicBezTo>
                  <a:pt x="179" y="309"/>
                  <a:pt x="179" y="308"/>
                  <a:pt x="179" y="308"/>
                </a:cubicBezTo>
                <a:cubicBezTo>
                  <a:pt x="179" y="307"/>
                  <a:pt x="179" y="307"/>
                  <a:pt x="179" y="307"/>
                </a:cubicBezTo>
                <a:cubicBezTo>
                  <a:pt x="179" y="306"/>
                  <a:pt x="177" y="306"/>
                  <a:pt x="176" y="306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75" y="306"/>
                  <a:pt x="174" y="307"/>
                  <a:pt x="174" y="307"/>
                </a:cubicBezTo>
                <a:cubicBezTo>
                  <a:pt x="173" y="307"/>
                  <a:pt x="174" y="305"/>
                  <a:pt x="174" y="305"/>
                </a:cubicBezTo>
                <a:cubicBezTo>
                  <a:pt x="174" y="304"/>
                  <a:pt x="173" y="303"/>
                  <a:pt x="173" y="302"/>
                </a:cubicBezTo>
                <a:cubicBezTo>
                  <a:pt x="172" y="302"/>
                  <a:pt x="171" y="300"/>
                  <a:pt x="170" y="300"/>
                </a:cubicBezTo>
                <a:cubicBezTo>
                  <a:pt x="169" y="300"/>
                  <a:pt x="168" y="302"/>
                  <a:pt x="168" y="303"/>
                </a:cubicBezTo>
                <a:cubicBezTo>
                  <a:pt x="167" y="303"/>
                  <a:pt x="167" y="304"/>
                  <a:pt x="167" y="304"/>
                </a:cubicBezTo>
                <a:cubicBezTo>
                  <a:pt x="167" y="305"/>
                  <a:pt x="167" y="305"/>
                  <a:pt x="166" y="306"/>
                </a:cubicBezTo>
                <a:cubicBezTo>
                  <a:pt x="166" y="307"/>
                  <a:pt x="166" y="308"/>
                  <a:pt x="165" y="309"/>
                </a:cubicBezTo>
                <a:cubicBezTo>
                  <a:pt x="164" y="309"/>
                  <a:pt x="164" y="309"/>
                  <a:pt x="164" y="309"/>
                </a:cubicBezTo>
                <a:cubicBezTo>
                  <a:pt x="164" y="310"/>
                  <a:pt x="163" y="310"/>
                  <a:pt x="163" y="310"/>
                </a:cubicBezTo>
                <a:cubicBezTo>
                  <a:pt x="163" y="311"/>
                  <a:pt x="164" y="310"/>
                  <a:pt x="164" y="310"/>
                </a:cubicBezTo>
                <a:cubicBezTo>
                  <a:pt x="165" y="311"/>
                  <a:pt x="165" y="311"/>
                  <a:pt x="165" y="311"/>
                </a:cubicBezTo>
                <a:cubicBezTo>
                  <a:pt x="165" y="311"/>
                  <a:pt x="164" y="312"/>
                  <a:pt x="164" y="313"/>
                </a:cubicBezTo>
                <a:cubicBezTo>
                  <a:pt x="164" y="313"/>
                  <a:pt x="164" y="314"/>
                  <a:pt x="164" y="315"/>
                </a:cubicBezTo>
                <a:cubicBezTo>
                  <a:pt x="163" y="316"/>
                  <a:pt x="161" y="315"/>
                  <a:pt x="160" y="315"/>
                </a:cubicBezTo>
                <a:cubicBezTo>
                  <a:pt x="160" y="315"/>
                  <a:pt x="160" y="315"/>
                  <a:pt x="160" y="315"/>
                </a:cubicBezTo>
                <a:cubicBezTo>
                  <a:pt x="160" y="315"/>
                  <a:pt x="160" y="315"/>
                  <a:pt x="160" y="315"/>
                </a:cubicBezTo>
                <a:cubicBezTo>
                  <a:pt x="160" y="315"/>
                  <a:pt x="160" y="315"/>
                  <a:pt x="160" y="315"/>
                </a:cubicBezTo>
                <a:cubicBezTo>
                  <a:pt x="159" y="314"/>
                  <a:pt x="159" y="314"/>
                  <a:pt x="159" y="314"/>
                </a:cubicBezTo>
                <a:cubicBezTo>
                  <a:pt x="159" y="314"/>
                  <a:pt x="158" y="313"/>
                  <a:pt x="158" y="313"/>
                </a:cubicBezTo>
                <a:cubicBezTo>
                  <a:pt x="157" y="313"/>
                  <a:pt x="157" y="312"/>
                  <a:pt x="157" y="312"/>
                </a:cubicBezTo>
                <a:cubicBezTo>
                  <a:pt x="156" y="312"/>
                  <a:pt x="156" y="312"/>
                  <a:pt x="155" y="311"/>
                </a:cubicBezTo>
                <a:cubicBezTo>
                  <a:pt x="155" y="311"/>
                  <a:pt x="155" y="310"/>
                  <a:pt x="155" y="309"/>
                </a:cubicBezTo>
                <a:cubicBezTo>
                  <a:pt x="155" y="309"/>
                  <a:pt x="156" y="309"/>
                  <a:pt x="156" y="308"/>
                </a:cubicBezTo>
                <a:cubicBezTo>
                  <a:pt x="157" y="307"/>
                  <a:pt x="158" y="307"/>
                  <a:pt x="159" y="307"/>
                </a:cubicBezTo>
                <a:cubicBezTo>
                  <a:pt x="160" y="307"/>
                  <a:pt x="161" y="307"/>
                  <a:pt x="161" y="306"/>
                </a:cubicBezTo>
                <a:cubicBezTo>
                  <a:pt x="163" y="305"/>
                  <a:pt x="161" y="303"/>
                  <a:pt x="160" y="302"/>
                </a:cubicBezTo>
                <a:cubicBezTo>
                  <a:pt x="159" y="302"/>
                  <a:pt x="159" y="301"/>
                  <a:pt x="158" y="301"/>
                </a:cubicBezTo>
                <a:cubicBezTo>
                  <a:pt x="158" y="301"/>
                  <a:pt x="157" y="300"/>
                  <a:pt x="156" y="300"/>
                </a:cubicBezTo>
                <a:cubicBezTo>
                  <a:pt x="156" y="300"/>
                  <a:pt x="155" y="299"/>
                  <a:pt x="154" y="299"/>
                </a:cubicBezTo>
                <a:cubicBezTo>
                  <a:pt x="154" y="300"/>
                  <a:pt x="154" y="300"/>
                  <a:pt x="155" y="301"/>
                </a:cubicBezTo>
                <a:cubicBezTo>
                  <a:pt x="155" y="302"/>
                  <a:pt x="156" y="303"/>
                  <a:pt x="156" y="303"/>
                </a:cubicBezTo>
                <a:cubicBezTo>
                  <a:pt x="155" y="304"/>
                  <a:pt x="155" y="304"/>
                  <a:pt x="156" y="305"/>
                </a:cubicBezTo>
                <a:cubicBezTo>
                  <a:pt x="156" y="305"/>
                  <a:pt x="156" y="306"/>
                  <a:pt x="156" y="307"/>
                </a:cubicBezTo>
                <a:cubicBezTo>
                  <a:pt x="156" y="307"/>
                  <a:pt x="155" y="309"/>
                  <a:pt x="155" y="309"/>
                </a:cubicBezTo>
                <a:cubicBezTo>
                  <a:pt x="154" y="310"/>
                  <a:pt x="154" y="310"/>
                  <a:pt x="154" y="310"/>
                </a:cubicBezTo>
                <a:cubicBezTo>
                  <a:pt x="153" y="311"/>
                  <a:pt x="153" y="312"/>
                  <a:pt x="153" y="314"/>
                </a:cubicBezTo>
                <a:cubicBezTo>
                  <a:pt x="153" y="315"/>
                  <a:pt x="153" y="317"/>
                  <a:pt x="153" y="318"/>
                </a:cubicBezTo>
                <a:cubicBezTo>
                  <a:pt x="153" y="319"/>
                  <a:pt x="152" y="321"/>
                  <a:pt x="152" y="321"/>
                </a:cubicBezTo>
                <a:cubicBezTo>
                  <a:pt x="151" y="322"/>
                  <a:pt x="151" y="323"/>
                  <a:pt x="150" y="325"/>
                </a:cubicBezTo>
                <a:cubicBezTo>
                  <a:pt x="149" y="327"/>
                  <a:pt x="149" y="327"/>
                  <a:pt x="149" y="327"/>
                </a:cubicBezTo>
                <a:cubicBezTo>
                  <a:pt x="148" y="328"/>
                  <a:pt x="148" y="328"/>
                  <a:pt x="148" y="328"/>
                </a:cubicBezTo>
                <a:cubicBezTo>
                  <a:pt x="147" y="329"/>
                  <a:pt x="147" y="330"/>
                  <a:pt x="147" y="330"/>
                </a:cubicBezTo>
                <a:moveTo>
                  <a:pt x="195" y="228"/>
                </a:moveTo>
                <a:cubicBezTo>
                  <a:pt x="194" y="229"/>
                  <a:pt x="194" y="229"/>
                  <a:pt x="194" y="230"/>
                </a:cubicBezTo>
                <a:cubicBezTo>
                  <a:pt x="194" y="231"/>
                  <a:pt x="194" y="232"/>
                  <a:pt x="195" y="232"/>
                </a:cubicBezTo>
                <a:cubicBezTo>
                  <a:pt x="196" y="233"/>
                  <a:pt x="197" y="233"/>
                  <a:pt x="198" y="233"/>
                </a:cubicBezTo>
                <a:cubicBezTo>
                  <a:pt x="200" y="233"/>
                  <a:pt x="201" y="233"/>
                  <a:pt x="201" y="232"/>
                </a:cubicBezTo>
                <a:cubicBezTo>
                  <a:pt x="202" y="232"/>
                  <a:pt x="203" y="231"/>
                  <a:pt x="203" y="230"/>
                </a:cubicBezTo>
                <a:cubicBezTo>
                  <a:pt x="203" y="229"/>
                  <a:pt x="202" y="229"/>
                  <a:pt x="201" y="228"/>
                </a:cubicBezTo>
                <a:cubicBezTo>
                  <a:pt x="201" y="227"/>
                  <a:pt x="200" y="227"/>
                  <a:pt x="198" y="227"/>
                </a:cubicBezTo>
                <a:cubicBezTo>
                  <a:pt x="198" y="227"/>
                  <a:pt x="198" y="227"/>
                  <a:pt x="198" y="227"/>
                </a:cubicBezTo>
                <a:cubicBezTo>
                  <a:pt x="197" y="227"/>
                  <a:pt x="196" y="227"/>
                  <a:pt x="195" y="228"/>
                </a:cubicBezTo>
                <a:moveTo>
                  <a:pt x="180" y="232"/>
                </a:moveTo>
                <a:cubicBezTo>
                  <a:pt x="181" y="231"/>
                  <a:pt x="181" y="231"/>
                  <a:pt x="181" y="230"/>
                </a:cubicBezTo>
                <a:cubicBezTo>
                  <a:pt x="181" y="229"/>
                  <a:pt x="181" y="229"/>
                  <a:pt x="180" y="228"/>
                </a:cubicBezTo>
                <a:cubicBezTo>
                  <a:pt x="179" y="227"/>
                  <a:pt x="178" y="227"/>
                  <a:pt x="176" y="227"/>
                </a:cubicBezTo>
                <a:cubicBezTo>
                  <a:pt x="176" y="227"/>
                  <a:pt x="176" y="227"/>
                  <a:pt x="176" y="227"/>
                </a:cubicBezTo>
                <a:cubicBezTo>
                  <a:pt x="175" y="227"/>
                  <a:pt x="174" y="227"/>
                  <a:pt x="173" y="228"/>
                </a:cubicBezTo>
                <a:cubicBezTo>
                  <a:pt x="172" y="229"/>
                  <a:pt x="172" y="229"/>
                  <a:pt x="172" y="230"/>
                </a:cubicBezTo>
                <a:cubicBezTo>
                  <a:pt x="172" y="231"/>
                  <a:pt x="172" y="231"/>
                  <a:pt x="173" y="232"/>
                </a:cubicBezTo>
                <a:cubicBezTo>
                  <a:pt x="174" y="233"/>
                  <a:pt x="175" y="233"/>
                  <a:pt x="176" y="233"/>
                </a:cubicBezTo>
                <a:cubicBezTo>
                  <a:pt x="178" y="233"/>
                  <a:pt x="179" y="233"/>
                  <a:pt x="180" y="232"/>
                </a:cubicBezTo>
                <a:moveTo>
                  <a:pt x="172" y="241"/>
                </a:moveTo>
                <a:cubicBezTo>
                  <a:pt x="172" y="241"/>
                  <a:pt x="172" y="242"/>
                  <a:pt x="173" y="243"/>
                </a:cubicBezTo>
                <a:cubicBezTo>
                  <a:pt x="174" y="243"/>
                  <a:pt x="175" y="244"/>
                  <a:pt x="176" y="244"/>
                </a:cubicBezTo>
                <a:cubicBezTo>
                  <a:pt x="178" y="244"/>
                  <a:pt x="179" y="243"/>
                  <a:pt x="180" y="243"/>
                </a:cubicBezTo>
                <a:cubicBezTo>
                  <a:pt x="181" y="242"/>
                  <a:pt x="181" y="241"/>
                  <a:pt x="181" y="241"/>
                </a:cubicBezTo>
                <a:cubicBezTo>
                  <a:pt x="181" y="240"/>
                  <a:pt x="181" y="239"/>
                  <a:pt x="180" y="238"/>
                </a:cubicBezTo>
                <a:cubicBezTo>
                  <a:pt x="179" y="238"/>
                  <a:pt x="178" y="237"/>
                  <a:pt x="176" y="237"/>
                </a:cubicBezTo>
                <a:cubicBezTo>
                  <a:pt x="176" y="237"/>
                  <a:pt x="176" y="237"/>
                  <a:pt x="176" y="237"/>
                </a:cubicBezTo>
                <a:cubicBezTo>
                  <a:pt x="175" y="237"/>
                  <a:pt x="174" y="238"/>
                  <a:pt x="173" y="238"/>
                </a:cubicBezTo>
                <a:cubicBezTo>
                  <a:pt x="172" y="239"/>
                  <a:pt x="172" y="240"/>
                  <a:pt x="172" y="241"/>
                </a:cubicBezTo>
                <a:moveTo>
                  <a:pt x="139" y="173"/>
                </a:moveTo>
                <a:cubicBezTo>
                  <a:pt x="139" y="173"/>
                  <a:pt x="139" y="169"/>
                  <a:pt x="140" y="165"/>
                </a:cubicBezTo>
                <a:cubicBezTo>
                  <a:pt x="140" y="160"/>
                  <a:pt x="141" y="154"/>
                  <a:pt x="143" y="149"/>
                </a:cubicBezTo>
                <a:cubicBezTo>
                  <a:pt x="144" y="145"/>
                  <a:pt x="145" y="142"/>
                  <a:pt x="147" y="139"/>
                </a:cubicBezTo>
                <a:cubicBezTo>
                  <a:pt x="148" y="138"/>
                  <a:pt x="149" y="137"/>
                  <a:pt x="150" y="136"/>
                </a:cubicBezTo>
                <a:cubicBezTo>
                  <a:pt x="148" y="129"/>
                  <a:pt x="147" y="125"/>
                  <a:pt x="147" y="125"/>
                </a:cubicBezTo>
                <a:cubicBezTo>
                  <a:pt x="146" y="124"/>
                  <a:pt x="147" y="122"/>
                  <a:pt x="148" y="122"/>
                </a:cubicBezTo>
                <a:cubicBezTo>
                  <a:pt x="149" y="121"/>
                  <a:pt x="151" y="122"/>
                  <a:pt x="151" y="123"/>
                </a:cubicBezTo>
                <a:cubicBezTo>
                  <a:pt x="152" y="123"/>
                  <a:pt x="157" y="136"/>
                  <a:pt x="157" y="161"/>
                </a:cubicBezTo>
                <a:cubicBezTo>
                  <a:pt x="156" y="173"/>
                  <a:pt x="155" y="188"/>
                  <a:pt x="150" y="206"/>
                </a:cubicBezTo>
                <a:cubicBezTo>
                  <a:pt x="150" y="207"/>
                  <a:pt x="149" y="208"/>
                  <a:pt x="148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6" y="207"/>
                  <a:pt x="145" y="206"/>
                  <a:pt x="145" y="205"/>
                </a:cubicBezTo>
                <a:cubicBezTo>
                  <a:pt x="150" y="187"/>
                  <a:pt x="151" y="172"/>
                  <a:pt x="152" y="160"/>
                </a:cubicBezTo>
                <a:cubicBezTo>
                  <a:pt x="152" y="153"/>
                  <a:pt x="151" y="147"/>
                  <a:pt x="151" y="142"/>
                </a:cubicBezTo>
                <a:cubicBezTo>
                  <a:pt x="150" y="143"/>
                  <a:pt x="150" y="144"/>
                  <a:pt x="149" y="146"/>
                </a:cubicBezTo>
                <a:cubicBezTo>
                  <a:pt x="148" y="149"/>
                  <a:pt x="147" y="152"/>
                  <a:pt x="146" y="156"/>
                </a:cubicBezTo>
                <a:cubicBezTo>
                  <a:pt x="144" y="164"/>
                  <a:pt x="144" y="171"/>
                  <a:pt x="144" y="173"/>
                </a:cubicBezTo>
                <a:cubicBezTo>
                  <a:pt x="144" y="173"/>
                  <a:pt x="144" y="173"/>
                  <a:pt x="144" y="173"/>
                </a:cubicBezTo>
                <a:cubicBezTo>
                  <a:pt x="143" y="174"/>
                  <a:pt x="142" y="175"/>
                  <a:pt x="141" y="175"/>
                </a:cubicBezTo>
                <a:cubicBezTo>
                  <a:pt x="141" y="175"/>
                  <a:pt x="141" y="175"/>
                  <a:pt x="141" y="175"/>
                </a:cubicBezTo>
                <a:cubicBezTo>
                  <a:pt x="140" y="175"/>
                  <a:pt x="139" y="174"/>
                  <a:pt x="139" y="173"/>
                </a:cubicBezTo>
                <a:moveTo>
                  <a:pt x="157" y="225"/>
                </a:moveTo>
                <a:cubicBezTo>
                  <a:pt x="157" y="224"/>
                  <a:pt x="158" y="223"/>
                  <a:pt x="160" y="223"/>
                </a:cubicBezTo>
                <a:cubicBezTo>
                  <a:pt x="161" y="223"/>
                  <a:pt x="162" y="224"/>
                  <a:pt x="162" y="225"/>
                </a:cubicBezTo>
                <a:cubicBezTo>
                  <a:pt x="162" y="246"/>
                  <a:pt x="162" y="246"/>
                  <a:pt x="162" y="246"/>
                </a:cubicBezTo>
                <a:cubicBezTo>
                  <a:pt x="162" y="247"/>
                  <a:pt x="161" y="248"/>
                  <a:pt x="160" y="248"/>
                </a:cubicBezTo>
                <a:cubicBezTo>
                  <a:pt x="158" y="248"/>
                  <a:pt x="157" y="247"/>
                  <a:pt x="157" y="246"/>
                </a:cubicBezTo>
                <a:lnTo>
                  <a:pt x="157" y="225"/>
                </a:lnTo>
                <a:close/>
                <a:moveTo>
                  <a:pt x="167" y="123"/>
                </a:moveTo>
                <a:cubicBezTo>
                  <a:pt x="167" y="123"/>
                  <a:pt x="167" y="123"/>
                  <a:pt x="167" y="123"/>
                </a:cubicBezTo>
                <a:cubicBezTo>
                  <a:pt x="168" y="122"/>
                  <a:pt x="169" y="121"/>
                  <a:pt x="171" y="122"/>
                </a:cubicBezTo>
                <a:cubicBezTo>
                  <a:pt x="172" y="122"/>
                  <a:pt x="172" y="124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6"/>
                  <a:pt x="171" y="126"/>
                  <a:pt x="171" y="127"/>
                </a:cubicBezTo>
                <a:cubicBezTo>
                  <a:pt x="171" y="129"/>
                  <a:pt x="170" y="131"/>
                  <a:pt x="169" y="134"/>
                </a:cubicBezTo>
                <a:cubicBezTo>
                  <a:pt x="169" y="134"/>
                  <a:pt x="169" y="135"/>
                  <a:pt x="169" y="136"/>
                </a:cubicBezTo>
                <a:cubicBezTo>
                  <a:pt x="170" y="137"/>
                  <a:pt x="171" y="138"/>
                  <a:pt x="171" y="139"/>
                </a:cubicBezTo>
                <a:cubicBezTo>
                  <a:pt x="173" y="140"/>
                  <a:pt x="173" y="142"/>
                  <a:pt x="174" y="144"/>
                </a:cubicBezTo>
                <a:cubicBezTo>
                  <a:pt x="176" y="148"/>
                  <a:pt x="177" y="152"/>
                  <a:pt x="178" y="157"/>
                </a:cubicBezTo>
                <a:cubicBezTo>
                  <a:pt x="180" y="165"/>
                  <a:pt x="180" y="173"/>
                  <a:pt x="180" y="173"/>
                </a:cubicBezTo>
                <a:cubicBezTo>
                  <a:pt x="180" y="174"/>
                  <a:pt x="179" y="175"/>
                  <a:pt x="178" y="175"/>
                </a:cubicBezTo>
                <a:cubicBezTo>
                  <a:pt x="178" y="175"/>
                  <a:pt x="178" y="175"/>
                  <a:pt x="178" y="175"/>
                </a:cubicBezTo>
                <a:cubicBezTo>
                  <a:pt x="176" y="175"/>
                  <a:pt x="175" y="174"/>
                  <a:pt x="175" y="173"/>
                </a:cubicBezTo>
                <a:cubicBezTo>
                  <a:pt x="175" y="173"/>
                  <a:pt x="175" y="173"/>
                  <a:pt x="175" y="173"/>
                </a:cubicBezTo>
                <a:cubicBezTo>
                  <a:pt x="175" y="172"/>
                  <a:pt x="175" y="172"/>
                  <a:pt x="175" y="172"/>
                </a:cubicBezTo>
                <a:cubicBezTo>
                  <a:pt x="175" y="172"/>
                  <a:pt x="175" y="172"/>
                  <a:pt x="175" y="171"/>
                </a:cubicBezTo>
                <a:cubicBezTo>
                  <a:pt x="175" y="170"/>
                  <a:pt x="175" y="168"/>
                  <a:pt x="174" y="166"/>
                </a:cubicBezTo>
                <a:cubicBezTo>
                  <a:pt x="174" y="161"/>
                  <a:pt x="173" y="155"/>
                  <a:pt x="171" y="150"/>
                </a:cubicBezTo>
                <a:cubicBezTo>
                  <a:pt x="170" y="147"/>
                  <a:pt x="169" y="144"/>
                  <a:pt x="168" y="142"/>
                </a:cubicBezTo>
                <a:cubicBezTo>
                  <a:pt x="167" y="147"/>
                  <a:pt x="167" y="153"/>
                  <a:pt x="167" y="160"/>
                </a:cubicBezTo>
                <a:cubicBezTo>
                  <a:pt x="167" y="172"/>
                  <a:pt x="169" y="187"/>
                  <a:pt x="173" y="205"/>
                </a:cubicBezTo>
                <a:cubicBezTo>
                  <a:pt x="174" y="206"/>
                  <a:pt x="173" y="207"/>
                  <a:pt x="172" y="208"/>
                </a:cubicBezTo>
                <a:cubicBezTo>
                  <a:pt x="171" y="208"/>
                  <a:pt x="171" y="208"/>
                  <a:pt x="171" y="208"/>
                </a:cubicBezTo>
                <a:cubicBezTo>
                  <a:pt x="170" y="208"/>
                  <a:pt x="169" y="207"/>
                  <a:pt x="169" y="206"/>
                </a:cubicBezTo>
                <a:cubicBezTo>
                  <a:pt x="164" y="188"/>
                  <a:pt x="162" y="173"/>
                  <a:pt x="162" y="161"/>
                </a:cubicBezTo>
                <a:cubicBezTo>
                  <a:pt x="162" y="136"/>
                  <a:pt x="167" y="123"/>
                  <a:pt x="167" y="123"/>
                </a:cubicBezTo>
                <a:moveTo>
                  <a:pt x="167" y="241"/>
                </a:moveTo>
                <a:cubicBezTo>
                  <a:pt x="167" y="238"/>
                  <a:pt x="168" y="236"/>
                  <a:pt x="170" y="235"/>
                </a:cubicBezTo>
                <a:cubicBezTo>
                  <a:pt x="170" y="235"/>
                  <a:pt x="170" y="235"/>
                  <a:pt x="170" y="235"/>
                </a:cubicBezTo>
                <a:cubicBezTo>
                  <a:pt x="169" y="234"/>
                  <a:pt x="167" y="232"/>
                  <a:pt x="167" y="230"/>
                </a:cubicBezTo>
                <a:cubicBezTo>
                  <a:pt x="167" y="228"/>
                  <a:pt x="169" y="226"/>
                  <a:pt x="170" y="225"/>
                </a:cubicBezTo>
                <a:cubicBezTo>
                  <a:pt x="172" y="223"/>
                  <a:pt x="174" y="223"/>
                  <a:pt x="176" y="223"/>
                </a:cubicBezTo>
                <a:cubicBezTo>
                  <a:pt x="179" y="223"/>
                  <a:pt x="181" y="223"/>
                  <a:pt x="183" y="225"/>
                </a:cubicBezTo>
                <a:cubicBezTo>
                  <a:pt x="184" y="226"/>
                  <a:pt x="185" y="228"/>
                  <a:pt x="185" y="230"/>
                </a:cubicBezTo>
                <a:cubicBezTo>
                  <a:pt x="185" y="232"/>
                  <a:pt x="184" y="234"/>
                  <a:pt x="183" y="235"/>
                </a:cubicBezTo>
                <a:cubicBezTo>
                  <a:pt x="183" y="235"/>
                  <a:pt x="183" y="235"/>
                  <a:pt x="183" y="235"/>
                </a:cubicBezTo>
                <a:cubicBezTo>
                  <a:pt x="185" y="236"/>
                  <a:pt x="186" y="238"/>
                  <a:pt x="186" y="241"/>
                </a:cubicBezTo>
                <a:cubicBezTo>
                  <a:pt x="186" y="243"/>
                  <a:pt x="185" y="245"/>
                  <a:pt x="183" y="246"/>
                </a:cubicBezTo>
                <a:cubicBezTo>
                  <a:pt x="181" y="247"/>
                  <a:pt x="179" y="248"/>
                  <a:pt x="176" y="248"/>
                </a:cubicBezTo>
                <a:cubicBezTo>
                  <a:pt x="174" y="248"/>
                  <a:pt x="172" y="247"/>
                  <a:pt x="170" y="246"/>
                </a:cubicBezTo>
                <a:cubicBezTo>
                  <a:pt x="168" y="245"/>
                  <a:pt x="167" y="243"/>
                  <a:pt x="167" y="241"/>
                </a:cubicBezTo>
                <a:moveTo>
                  <a:pt x="189" y="173"/>
                </a:moveTo>
                <a:cubicBezTo>
                  <a:pt x="189" y="168"/>
                  <a:pt x="189" y="165"/>
                  <a:pt x="189" y="161"/>
                </a:cubicBezTo>
                <a:cubicBezTo>
                  <a:pt x="189" y="160"/>
                  <a:pt x="191" y="159"/>
                  <a:pt x="192" y="159"/>
                </a:cubicBezTo>
                <a:cubicBezTo>
                  <a:pt x="193" y="159"/>
                  <a:pt x="194" y="161"/>
                  <a:pt x="194" y="162"/>
                </a:cubicBezTo>
                <a:cubicBezTo>
                  <a:pt x="194" y="165"/>
                  <a:pt x="194" y="169"/>
                  <a:pt x="194" y="173"/>
                </a:cubicBezTo>
                <a:cubicBezTo>
                  <a:pt x="194" y="179"/>
                  <a:pt x="194" y="187"/>
                  <a:pt x="195" y="197"/>
                </a:cubicBezTo>
                <a:cubicBezTo>
                  <a:pt x="195" y="198"/>
                  <a:pt x="194" y="199"/>
                  <a:pt x="193" y="199"/>
                </a:cubicBezTo>
                <a:cubicBezTo>
                  <a:pt x="193" y="199"/>
                  <a:pt x="193" y="199"/>
                  <a:pt x="193" y="199"/>
                </a:cubicBezTo>
                <a:cubicBezTo>
                  <a:pt x="192" y="199"/>
                  <a:pt x="191" y="199"/>
                  <a:pt x="190" y="197"/>
                </a:cubicBezTo>
                <a:cubicBezTo>
                  <a:pt x="189" y="188"/>
                  <a:pt x="189" y="180"/>
                  <a:pt x="189" y="173"/>
                </a:cubicBezTo>
                <a:moveTo>
                  <a:pt x="190" y="230"/>
                </a:moveTo>
                <a:cubicBezTo>
                  <a:pt x="190" y="226"/>
                  <a:pt x="194" y="223"/>
                  <a:pt x="198" y="223"/>
                </a:cubicBezTo>
                <a:cubicBezTo>
                  <a:pt x="202" y="223"/>
                  <a:pt x="205" y="225"/>
                  <a:pt x="206" y="227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207" y="228"/>
                  <a:pt x="207" y="230"/>
                  <a:pt x="207" y="232"/>
                </a:cubicBezTo>
                <a:cubicBezTo>
                  <a:pt x="207" y="236"/>
                  <a:pt x="205" y="243"/>
                  <a:pt x="196" y="248"/>
                </a:cubicBezTo>
                <a:cubicBezTo>
                  <a:pt x="196" y="248"/>
                  <a:pt x="195" y="248"/>
                  <a:pt x="195" y="248"/>
                </a:cubicBezTo>
                <a:cubicBezTo>
                  <a:pt x="194" y="248"/>
                  <a:pt x="193" y="248"/>
                  <a:pt x="193" y="247"/>
                </a:cubicBezTo>
                <a:cubicBezTo>
                  <a:pt x="192" y="246"/>
                  <a:pt x="193" y="245"/>
                  <a:pt x="194" y="244"/>
                </a:cubicBezTo>
                <a:cubicBezTo>
                  <a:pt x="198" y="241"/>
                  <a:pt x="201" y="239"/>
                  <a:pt x="202" y="237"/>
                </a:cubicBezTo>
                <a:cubicBezTo>
                  <a:pt x="201" y="237"/>
                  <a:pt x="200" y="237"/>
                  <a:pt x="198" y="237"/>
                </a:cubicBezTo>
                <a:cubicBezTo>
                  <a:pt x="194" y="237"/>
                  <a:pt x="190" y="234"/>
                  <a:pt x="190" y="230"/>
                </a:cubicBezTo>
                <a:moveTo>
                  <a:pt x="209" y="199"/>
                </a:moveTo>
                <a:cubicBezTo>
                  <a:pt x="208" y="199"/>
                  <a:pt x="206" y="199"/>
                  <a:pt x="206" y="197"/>
                </a:cubicBezTo>
                <a:cubicBezTo>
                  <a:pt x="205" y="188"/>
                  <a:pt x="205" y="180"/>
                  <a:pt x="205" y="173"/>
                </a:cubicBezTo>
                <a:cubicBezTo>
                  <a:pt x="205" y="168"/>
                  <a:pt x="205" y="165"/>
                  <a:pt x="205" y="161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5" y="160"/>
                  <a:pt x="206" y="159"/>
                  <a:pt x="208" y="159"/>
                </a:cubicBezTo>
                <a:cubicBezTo>
                  <a:pt x="209" y="159"/>
                  <a:pt x="210" y="161"/>
                  <a:pt x="210" y="162"/>
                </a:cubicBezTo>
                <a:cubicBezTo>
                  <a:pt x="210" y="165"/>
                  <a:pt x="209" y="169"/>
                  <a:pt x="209" y="173"/>
                </a:cubicBezTo>
                <a:cubicBezTo>
                  <a:pt x="209" y="179"/>
                  <a:pt x="210" y="187"/>
                  <a:pt x="211" y="197"/>
                </a:cubicBezTo>
                <a:cubicBezTo>
                  <a:pt x="211" y="198"/>
                  <a:pt x="210" y="199"/>
                  <a:pt x="209" y="199"/>
                </a:cubicBezTo>
                <a:cubicBezTo>
                  <a:pt x="209" y="199"/>
                  <a:pt x="209" y="199"/>
                  <a:pt x="209" y="199"/>
                </a:cubicBezTo>
                <a:moveTo>
                  <a:pt x="210" y="245"/>
                </a:moveTo>
                <a:cubicBezTo>
                  <a:pt x="210" y="244"/>
                  <a:pt x="212" y="243"/>
                  <a:pt x="213" y="243"/>
                </a:cubicBezTo>
                <a:cubicBezTo>
                  <a:pt x="214" y="244"/>
                  <a:pt x="215" y="244"/>
                  <a:pt x="216" y="244"/>
                </a:cubicBezTo>
                <a:cubicBezTo>
                  <a:pt x="216" y="244"/>
                  <a:pt x="216" y="244"/>
                  <a:pt x="216" y="244"/>
                </a:cubicBezTo>
                <a:cubicBezTo>
                  <a:pt x="218" y="244"/>
                  <a:pt x="220" y="243"/>
                  <a:pt x="221" y="243"/>
                </a:cubicBezTo>
                <a:cubicBezTo>
                  <a:pt x="222" y="242"/>
                  <a:pt x="223" y="241"/>
                  <a:pt x="223" y="240"/>
                </a:cubicBezTo>
                <a:cubicBezTo>
                  <a:pt x="223" y="240"/>
                  <a:pt x="223" y="240"/>
                  <a:pt x="223" y="240"/>
                </a:cubicBezTo>
                <a:cubicBezTo>
                  <a:pt x="223" y="238"/>
                  <a:pt x="222" y="238"/>
                  <a:pt x="221" y="237"/>
                </a:cubicBezTo>
                <a:cubicBezTo>
                  <a:pt x="220" y="236"/>
                  <a:pt x="218" y="236"/>
                  <a:pt x="216" y="236"/>
                </a:cubicBezTo>
                <a:cubicBezTo>
                  <a:pt x="216" y="236"/>
                  <a:pt x="215" y="236"/>
                  <a:pt x="215" y="236"/>
                </a:cubicBezTo>
                <a:cubicBezTo>
                  <a:pt x="215" y="236"/>
                  <a:pt x="215" y="236"/>
                  <a:pt x="215" y="236"/>
                </a:cubicBezTo>
                <a:cubicBezTo>
                  <a:pt x="214" y="236"/>
                  <a:pt x="214" y="236"/>
                  <a:pt x="213" y="236"/>
                </a:cubicBezTo>
                <a:cubicBezTo>
                  <a:pt x="212" y="236"/>
                  <a:pt x="212" y="235"/>
                  <a:pt x="212" y="234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12" y="224"/>
                  <a:pt x="213" y="224"/>
                  <a:pt x="214" y="224"/>
                </a:cubicBezTo>
                <a:cubicBezTo>
                  <a:pt x="223" y="224"/>
                  <a:pt x="223" y="224"/>
                  <a:pt x="223" y="224"/>
                </a:cubicBezTo>
                <a:cubicBezTo>
                  <a:pt x="224" y="224"/>
                  <a:pt x="225" y="224"/>
                  <a:pt x="225" y="226"/>
                </a:cubicBezTo>
                <a:cubicBezTo>
                  <a:pt x="225" y="227"/>
                  <a:pt x="224" y="228"/>
                  <a:pt x="223" y="228"/>
                </a:cubicBezTo>
                <a:cubicBezTo>
                  <a:pt x="217" y="228"/>
                  <a:pt x="217" y="228"/>
                  <a:pt x="217" y="228"/>
                </a:cubicBezTo>
                <a:cubicBezTo>
                  <a:pt x="217" y="232"/>
                  <a:pt x="217" y="232"/>
                  <a:pt x="217" y="232"/>
                </a:cubicBezTo>
                <a:cubicBezTo>
                  <a:pt x="218" y="232"/>
                  <a:pt x="221" y="232"/>
                  <a:pt x="223" y="233"/>
                </a:cubicBezTo>
                <a:cubicBezTo>
                  <a:pt x="225" y="234"/>
                  <a:pt x="227" y="237"/>
                  <a:pt x="227" y="240"/>
                </a:cubicBezTo>
                <a:cubicBezTo>
                  <a:pt x="227" y="240"/>
                  <a:pt x="227" y="240"/>
                  <a:pt x="227" y="241"/>
                </a:cubicBezTo>
                <a:cubicBezTo>
                  <a:pt x="227" y="243"/>
                  <a:pt x="225" y="245"/>
                  <a:pt x="223" y="246"/>
                </a:cubicBezTo>
                <a:cubicBezTo>
                  <a:pt x="221" y="247"/>
                  <a:pt x="219" y="248"/>
                  <a:pt x="216" y="248"/>
                </a:cubicBezTo>
                <a:cubicBezTo>
                  <a:pt x="216" y="248"/>
                  <a:pt x="216" y="248"/>
                  <a:pt x="216" y="248"/>
                </a:cubicBezTo>
                <a:cubicBezTo>
                  <a:pt x="214" y="248"/>
                  <a:pt x="213" y="248"/>
                  <a:pt x="211" y="247"/>
                </a:cubicBezTo>
                <a:cubicBezTo>
                  <a:pt x="210" y="247"/>
                  <a:pt x="210" y="246"/>
                  <a:pt x="210" y="245"/>
                </a:cubicBezTo>
                <a:moveTo>
                  <a:pt x="227" y="208"/>
                </a:moveTo>
                <a:cubicBezTo>
                  <a:pt x="226" y="208"/>
                  <a:pt x="225" y="207"/>
                  <a:pt x="225" y="206"/>
                </a:cubicBezTo>
                <a:cubicBezTo>
                  <a:pt x="225" y="176"/>
                  <a:pt x="225" y="176"/>
                  <a:pt x="225" y="176"/>
                </a:cubicBezTo>
                <a:cubicBezTo>
                  <a:pt x="217" y="176"/>
                  <a:pt x="217" y="176"/>
                  <a:pt x="217" y="176"/>
                </a:cubicBezTo>
                <a:cubicBezTo>
                  <a:pt x="216" y="176"/>
                  <a:pt x="215" y="174"/>
                  <a:pt x="215" y="173"/>
                </a:cubicBezTo>
                <a:cubicBezTo>
                  <a:pt x="215" y="172"/>
                  <a:pt x="216" y="171"/>
                  <a:pt x="217" y="171"/>
                </a:cubicBezTo>
                <a:cubicBezTo>
                  <a:pt x="225" y="171"/>
                  <a:pt x="225" y="171"/>
                  <a:pt x="225" y="171"/>
                </a:cubicBezTo>
                <a:cubicBezTo>
                  <a:pt x="225" y="161"/>
                  <a:pt x="225" y="161"/>
                  <a:pt x="225" y="161"/>
                </a:cubicBezTo>
                <a:cubicBezTo>
                  <a:pt x="217" y="161"/>
                  <a:pt x="217" y="161"/>
                  <a:pt x="217" y="161"/>
                </a:cubicBezTo>
                <a:cubicBezTo>
                  <a:pt x="216" y="161"/>
                  <a:pt x="215" y="160"/>
                  <a:pt x="215" y="159"/>
                </a:cubicBezTo>
                <a:cubicBezTo>
                  <a:pt x="215" y="157"/>
                  <a:pt x="216" y="156"/>
                  <a:pt x="217" y="156"/>
                </a:cubicBezTo>
                <a:cubicBezTo>
                  <a:pt x="225" y="156"/>
                  <a:pt x="225" y="156"/>
                  <a:pt x="225" y="156"/>
                </a:cubicBezTo>
                <a:cubicBezTo>
                  <a:pt x="225" y="147"/>
                  <a:pt x="225" y="147"/>
                  <a:pt x="225" y="147"/>
                </a:cubicBezTo>
                <a:cubicBezTo>
                  <a:pt x="217" y="147"/>
                  <a:pt x="217" y="147"/>
                  <a:pt x="217" y="147"/>
                </a:cubicBezTo>
                <a:cubicBezTo>
                  <a:pt x="216" y="147"/>
                  <a:pt x="215" y="146"/>
                  <a:pt x="215" y="144"/>
                </a:cubicBezTo>
                <a:cubicBezTo>
                  <a:pt x="215" y="143"/>
                  <a:pt x="216" y="142"/>
                  <a:pt x="217" y="142"/>
                </a:cubicBezTo>
                <a:cubicBezTo>
                  <a:pt x="220" y="142"/>
                  <a:pt x="220" y="142"/>
                  <a:pt x="220" y="142"/>
                </a:cubicBezTo>
                <a:cubicBezTo>
                  <a:pt x="220" y="141"/>
                  <a:pt x="220" y="140"/>
                  <a:pt x="220" y="139"/>
                </a:cubicBezTo>
                <a:cubicBezTo>
                  <a:pt x="220" y="136"/>
                  <a:pt x="220" y="131"/>
                  <a:pt x="218" y="125"/>
                </a:cubicBezTo>
                <a:cubicBezTo>
                  <a:pt x="217" y="124"/>
                  <a:pt x="218" y="122"/>
                  <a:pt x="219" y="122"/>
                </a:cubicBezTo>
                <a:cubicBezTo>
                  <a:pt x="220" y="121"/>
                  <a:pt x="222" y="122"/>
                  <a:pt x="222" y="123"/>
                </a:cubicBezTo>
                <a:cubicBezTo>
                  <a:pt x="225" y="130"/>
                  <a:pt x="225" y="135"/>
                  <a:pt x="225" y="139"/>
                </a:cubicBezTo>
                <a:cubicBezTo>
                  <a:pt x="225" y="140"/>
                  <a:pt x="225" y="141"/>
                  <a:pt x="225" y="142"/>
                </a:cubicBezTo>
                <a:cubicBezTo>
                  <a:pt x="230" y="142"/>
                  <a:pt x="230" y="142"/>
                  <a:pt x="230" y="142"/>
                </a:cubicBezTo>
                <a:cubicBezTo>
                  <a:pt x="229" y="141"/>
                  <a:pt x="229" y="140"/>
                  <a:pt x="229" y="139"/>
                </a:cubicBezTo>
                <a:cubicBezTo>
                  <a:pt x="229" y="135"/>
                  <a:pt x="230" y="130"/>
                  <a:pt x="232" y="123"/>
                </a:cubicBezTo>
                <a:cubicBezTo>
                  <a:pt x="233" y="122"/>
                  <a:pt x="234" y="121"/>
                  <a:pt x="236" y="122"/>
                </a:cubicBezTo>
                <a:cubicBezTo>
                  <a:pt x="237" y="122"/>
                  <a:pt x="238" y="124"/>
                  <a:pt x="237" y="125"/>
                </a:cubicBezTo>
                <a:cubicBezTo>
                  <a:pt x="235" y="131"/>
                  <a:pt x="234" y="136"/>
                  <a:pt x="234" y="139"/>
                </a:cubicBezTo>
                <a:cubicBezTo>
                  <a:pt x="234" y="140"/>
                  <a:pt x="234" y="141"/>
                  <a:pt x="234" y="142"/>
                </a:cubicBezTo>
                <a:cubicBezTo>
                  <a:pt x="237" y="142"/>
                  <a:pt x="237" y="142"/>
                  <a:pt x="237" y="142"/>
                </a:cubicBezTo>
                <a:cubicBezTo>
                  <a:pt x="239" y="142"/>
                  <a:pt x="240" y="143"/>
                  <a:pt x="240" y="144"/>
                </a:cubicBezTo>
                <a:cubicBezTo>
                  <a:pt x="240" y="146"/>
                  <a:pt x="239" y="147"/>
                  <a:pt x="237" y="147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0" y="156"/>
                  <a:pt x="230" y="156"/>
                  <a:pt x="230" y="156"/>
                </a:cubicBezTo>
                <a:cubicBezTo>
                  <a:pt x="237" y="156"/>
                  <a:pt x="237" y="156"/>
                  <a:pt x="237" y="156"/>
                </a:cubicBezTo>
                <a:cubicBezTo>
                  <a:pt x="239" y="156"/>
                  <a:pt x="240" y="157"/>
                  <a:pt x="240" y="159"/>
                </a:cubicBezTo>
                <a:cubicBezTo>
                  <a:pt x="240" y="160"/>
                  <a:pt x="239" y="161"/>
                  <a:pt x="237" y="161"/>
                </a:cubicBezTo>
                <a:cubicBezTo>
                  <a:pt x="230" y="161"/>
                  <a:pt x="230" y="161"/>
                  <a:pt x="230" y="161"/>
                </a:cubicBezTo>
                <a:cubicBezTo>
                  <a:pt x="230" y="171"/>
                  <a:pt x="230" y="171"/>
                  <a:pt x="230" y="171"/>
                </a:cubicBezTo>
                <a:cubicBezTo>
                  <a:pt x="237" y="171"/>
                  <a:pt x="237" y="171"/>
                  <a:pt x="237" y="171"/>
                </a:cubicBezTo>
                <a:cubicBezTo>
                  <a:pt x="239" y="171"/>
                  <a:pt x="240" y="172"/>
                  <a:pt x="240" y="173"/>
                </a:cubicBezTo>
                <a:cubicBezTo>
                  <a:pt x="240" y="174"/>
                  <a:pt x="239" y="176"/>
                  <a:pt x="237" y="176"/>
                </a:cubicBezTo>
                <a:cubicBezTo>
                  <a:pt x="230" y="176"/>
                  <a:pt x="230" y="176"/>
                  <a:pt x="230" y="176"/>
                </a:cubicBezTo>
                <a:cubicBezTo>
                  <a:pt x="230" y="206"/>
                  <a:pt x="230" y="206"/>
                  <a:pt x="230" y="206"/>
                </a:cubicBezTo>
                <a:cubicBezTo>
                  <a:pt x="230" y="207"/>
                  <a:pt x="229" y="208"/>
                  <a:pt x="227" y="208"/>
                </a:cubicBezTo>
                <a:moveTo>
                  <a:pt x="213" y="140"/>
                </a:moveTo>
                <a:cubicBezTo>
                  <a:pt x="213" y="143"/>
                  <a:pt x="213" y="146"/>
                  <a:pt x="212" y="148"/>
                </a:cubicBezTo>
                <a:cubicBezTo>
                  <a:pt x="212" y="150"/>
                  <a:pt x="211" y="150"/>
                  <a:pt x="210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50"/>
                  <a:pt x="207" y="149"/>
                  <a:pt x="208" y="148"/>
                </a:cubicBezTo>
                <a:cubicBezTo>
                  <a:pt x="208" y="145"/>
                  <a:pt x="208" y="142"/>
                  <a:pt x="208" y="140"/>
                </a:cubicBezTo>
                <a:cubicBezTo>
                  <a:pt x="208" y="136"/>
                  <a:pt x="208" y="131"/>
                  <a:pt x="205" y="125"/>
                </a:cubicBezTo>
                <a:cubicBezTo>
                  <a:pt x="205" y="124"/>
                  <a:pt x="206" y="122"/>
                  <a:pt x="207" y="122"/>
                </a:cubicBezTo>
                <a:cubicBezTo>
                  <a:pt x="208" y="121"/>
                  <a:pt x="210" y="122"/>
                  <a:pt x="210" y="123"/>
                </a:cubicBezTo>
                <a:cubicBezTo>
                  <a:pt x="212" y="130"/>
                  <a:pt x="213" y="135"/>
                  <a:pt x="213" y="140"/>
                </a:cubicBezTo>
                <a:moveTo>
                  <a:pt x="205" y="139"/>
                </a:moveTo>
                <a:cubicBezTo>
                  <a:pt x="205" y="142"/>
                  <a:pt x="205" y="145"/>
                  <a:pt x="204" y="147"/>
                </a:cubicBezTo>
                <a:cubicBezTo>
                  <a:pt x="204" y="150"/>
                  <a:pt x="204" y="152"/>
                  <a:pt x="203" y="155"/>
                </a:cubicBezTo>
                <a:cubicBezTo>
                  <a:pt x="202" y="160"/>
                  <a:pt x="202" y="165"/>
                  <a:pt x="202" y="173"/>
                </a:cubicBezTo>
                <a:cubicBezTo>
                  <a:pt x="202" y="181"/>
                  <a:pt x="202" y="191"/>
                  <a:pt x="205" y="205"/>
                </a:cubicBezTo>
                <a:cubicBezTo>
                  <a:pt x="205" y="206"/>
                  <a:pt x="204" y="208"/>
                  <a:pt x="202" y="208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01" y="208"/>
                  <a:pt x="200" y="207"/>
                  <a:pt x="200" y="206"/>
                </a:cubicBezTo>
                <a:cubicBezTo>
                  <a:pt x="197" y="192"/>
                  <a:pt x="197" y="181"/>
                  <a:pt x="197" y="173"/>
                </a:cubicBezTo>
                <a:cubicBezTo>
                  <a:pt x="197" y="165"/>
                  <a:pt x="197" y="159"/>
                  <a:pt x="198" y="154"/>
                </a:cubicBezTo>
                <a:cubicBezTo>
                  <a:pt x="199" y="151"/>
                  <a:pt x="199" y="149"/>
                  <a:pt x="200" y="146"/>
                </a:cubicBezTo>
                <a:cubicBezTo>
                  <a:pt x="200" y="144"/>
                  <a:pt x="200" y="142"/>
                  <a:pt x="200" y="139"/>
                </a:cubicBezTo>
                <a:cubicBezTo>
                  <a:pt x="200" y="136"/>
                  <a:pt x="200" y="131"/>
                  <a:pt x="198" y="125"/>
                </a:cubicBezTo>
                <a:cubicBezTo>
                  <a:pt x="197" y="124"/>
                  <a:pt x="198" y="122"/>
                  <a:pt x="199" y="122"/>
                </a:cubicBezTo>
                <a:cubicBezTo>
                  <a:pt x="200" y="121"/>
                  <a:pt x="202" y="122"/>
                  <a:pt x="202" y="123"/>
                </a:cubicBezTo>
                <a:cubicBezTo>
                  <a:pt x="204" y="130"/>
                  <a:pt x="205" y="135"/>
                  <a:pt x="205" y="139"/>
                </a:cubicBezTo>
                <a:moveTo>
                  <a:pt x="197" y="140"/>
                </a:moveTo>
                <a:cubicBezTo>
                  <a:pt x="197" y="143"/>
                  <a:pt x="197" y="146"/>
                  <a:pt x="196" y="148"/>
                </a:cubicBezTo>
                <a:cubicBezTo>
                  <a:pt x="196" y="150"/>
                  <a:pt x="195" y="150"/>
                  <a:pt x="194" y="150"/>
                </a:cubicBezTo>
                <a:cubicBezTo>
                  <a:pt x="194" y="150"/>
                  <a:pt x="194" y="150"/>
                  <a:pt x="194" y="150"/>
                </a:cubicBezTo>
                <a:cubicBezTo>
                  <a:pt x="192" y="150"/>
                  <a:pt x="191" y="149"/>
                  <a:pt x="192" y="148"/>
                </a:cubicBezTo>
                <a:cubicBezTo>
                  <a:pt x="192" y="145"/>
                  <a:pt x="192" y="142"/>
                  <a:pt x="192" y="140"/>
                </a:cubicBezTo>
                <a:cubicBezTo>
                  <a:pt x="192" y="136"/>
                  <a:pt x="192" y="131"/>
                  <a:pt x="190" y="125"/>
                </a:cubicBezTo>
                <a:cubicBezTo>
                  <a:pt x="189" y="124"/>
                  <a:pt x="190" y="122"/>
                  <a:pt x="191" y="122"/>
                </a:cubicBezTo>
                <a:cubicBezTo>
                  <a:pt x="192" y="121"/>
                  <a:pt x="194" y="122"/>
                  <a:pt x="194" y="123"/>
                </a:cubicBezTo>
                <a:cubicBezTo>
                  <a:pt x="196" y="130"/>
                  <a:pt x="197" y="135"/>
                  <a:pt x="197" y="140"/>
                </a:cubicBezTo>
                <a:moveTo>
                  <a:pt x="118" y="178"/>
                </a:moveTo>
                <a:cubicBezTo>
                  <a:pt x="118" y="193"/>
                  <a:pt x="121" y="209"/>
                  <a:pt x="130" y="224"/>
                </a:cubicBezTo>
                <a:cubicBezTo>
                  <a:pt x="149" y="259"/>
                  <a:pt x="182" y="276"/>
                  <a:pt x="189" y="280"/>
                </a:cubicBezTo>
                <a:cubicBezTo>
                  <a:pt x="189" y="280"/>
                  <a:pt x="224" y="268"/>
                  <a:pt x="249" y="224"/>
                </a:cubicBezTo>
                <a:cubicBezTo>
                  <a:pt x="257" y="209"/>
                  <a:pt x="260" y="193"/>
                  <a:pt x="261" y="178"/>
                </a:cubicBezTo>
                <a:cubicBezTo>
                  <a:pt x="250" y="174"/>
                  <a:pt x="244" y="166"/>
                  <a:pt x="244" y="158"/>
                </a:cubicBezTo>
                <a:cubicBezTo>
                  <a:pt x="244" y="151"/>
                  <a:pt x="249" y="145"/>
                  <a:pt x="257" y="141"/>
                </a:cubicBezTo>
                <a:cubicBezTo>
                  <a:pt x="253" y="121"/>
                  <a:pt x="246" y="108"/>
                  <a:pt x="246" y="108"/>
                </a:cubicBezTo>
                <a:cubicBezTo>
                  <a:pt x="216" y="118"/>
                  <a:pt x="189" y="94"/>
                  <a:pt x="189" y="94"/>
                </a:cubicBezTo>
                <a:cubicBezTo>
                  <a:pt x="189" y="94"/>
                  <a:pt x="162" y="118"/>
                  <a:pt x="133" y="108"/>
                </a:cubicBezTo>
                <a:cubicBezTo>
                  <a:pt x="133" y="108"/>
                  <a:pt x="126" y="121"/>
                  <a:pt x="122" y="141"/>
                </a:cubicBezTo>
                <a:cubicBezTo>
                  <a:pt x="129" y="145"/>
                  <a:pt x="134" y="151"/>
                  <a:pt x="135" y="158"/>
                </a:cubicBezTo>
                <a:cubicBezTo>
                  <a:pt x="135" y="166"/>
                  <a:pt x="128" y="174"/>
                  <a:pt x="118" y="178"/>
                </a:cubicBezTo>
                <a:moveTo>
                  <a:pt x="126" y="227"/>
                </a:moveTo>
                <a:cubicBezTo>
                  <a:pt x="117" y="211"/>
                  <a:pt x="114" y="194"/>
                  <a:pt x="113" y="178"/>
                </a:cubicBezTo>
                <a:cubicBezTo>
                  <a:pt x="113" y="175"/>
                  <a:pt x="113" y="175"/>
                  <a:pt x="113" y="175"/>
                </a:cubicBezTo>
                <a:cubicBezTo>
                  <a:pt x="116" y="174"/>
                  <a:pt x="116" y="174"/>
                  <a:pt x="116" y="174"/>
                </a:cubicBezTo>
                <a:cubicBezTo>
                  <a:pt x="121" y="172"/>
                  <a:pt x="124" y="169"/>
                  <a:pt x="127" y="167"/>
                </a:cubicBezTo>
                <a:cubicBezTo>
                  <a:pt x="129" y="164"/>
                  <a:pt x="130" y="161"/>
                  <a:pt x="130" y="159"/>
                </a:cubicBezTo>
                <a:cubicBezTo>
                  <a:pt x="130" y="158"/>
                  <a:pt x="130" y="158"/>
                  <a:pt x="130" y="158"/>
                </a:cubicBezTo>
                <a:cubicBezTo>
                  <a:pt x="130" y="156"/>
                  <a:pt x="129" y="154"/>
                  <a:pt x="128" y="151"/>
                </a:cubicBezTo>
                <a:cubicBezTo>
                  <a:pt x="126" y="149"/>
                  <a:pt x="123" y="147"/>
                  <a:pt x="120" y="146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7" y="140"/>
                  <a:pt x="117" y="140"/>
                  <a:pt x="117" y="140"/>
                </a:cubicBezTo>
                <a:cubicBezTo>
                  <a:pt x="122" y="120"/>
                  <a:pt x="129" y="106"/>
                  <a:pt x="129" y="106"/>
                </a:cubicBezTo>
                <a:cubicBezTo>
                  <a:pt x="130" y="102"/>
                  <a:pt x="130" y="102"/>
                  <a:pt x="130" y="102"/>
                </a:cubicBezTo>
                <a:cubicBezTo>
                  <a:pt x="134" y="103"/>
                  <a:pt x="134" y="103"/>
                  <a:pt x="134" y="103"/>
                </a:cubicBezTo>
                <a:cubicBezTo>
                  <a:pt x="139" y="105"/>
                  <a:pt x="145" y="106"/>
                  <a:pt x="150" y="106"/>
                </a:cubicBezTo>
                <a:cubicBezTo>
                  <a:pt x="150" y="106"/>
                  <a:pt x="150" y="106"/>
                  <a:pt x="150" y="106"/>
                </a:cubicBezTo>
                <a:cubicBezTo>
                  <a:pt x="169" y="106"/>
                  <a:pt x="185" y="91"/>
                  <a:pt x="187" y="90"/>
                </a:cubicBezTo>
                <a:cubicBezTo>
                  <a:pt x="187" y="90"/>
                  <a:pt x="187" y="90"/>
                  <a:pt x="187" y="90"/>
                </a:cubicBezTo>
                <a:cubicBezTo>
                  <a:pt x="189" y="88"/>
                  <a:pt x="189" y="88"/>
                  <a:pt x="189" y="88"/>
                </a:cubicBezTo>
                <a:cubicBezTo>
                  <a:pt x="192" y="90"/>
                  <a:pt x="192" y="90"/>
                  <a:pt x="192" y="90"/>
                </a:cubicBezTo>
                <a:cubicBezTo>
                  <a:pt x="192" y="90"/>
                  <a:pt x="192" y="90"/>
                  <a:pt x="192" y="90"/>
                </a:cubicBezTo>
                <a:cubicBezTo>
                  <a:pt x="194" y="91"/>
                  <a:pt x="210" y="106"/>
                  <a:pt x="229" y="106"/>
                </a:cubicBezTo>
                <a:cubicBezTo>
                  <a:pt x="234" y="106"/>
                  <a:pt x="239" y="105"/>
                  <a:pt x="245" y="103"/>
                </a:cubicBezTo>
                <a:cubicBezTo>
                  <a:pt x="248" y="102"/>
                  <a:pt x="248" y="102"/>
                  <a:pt x="248" y="102"/>
                </a:cubicBezTo>
                <a:cubicBezTo>
                  <a:pt x="250" y="106"/>
                  <a:pt x="250" y="106"/>
                  <a:pt x="250" y="106"/>
                </a:cubicBezTo>
                <a:cubicBezTo>
                  <a:pt x="250" y="106"/>
                  <a:pt x="256" y="119"/>
                  <a:pt x="261" y="137"/>
                </a:cubicBezTo>
                <a:cubicBezTo>
                  <a:pt x="261" y="138"/>
                  <a:pt x="261" y="138"/>
                  <a:pt x="261" y="139"/>
                </a:cubicBezTo>
                <a:cubicBezTo>
                  <a:pt x="261" y="139"/>
                  <a:pt x="261" y="139"/>
                  <a:pt x="261" y="139"/>
                </a:cubicBezTo>
                <a:cubicBezTo>
                  <a:pt x="261" y="140"/>
                  <a:pt x="261" y="140"/>
                  <a:pt x="261" y="140"/>
                </a:cubicBezTo>
                <a:cubicBezTo>
                  <a:pt x="261" y="140"/>
                  <a:pt x="261" y="140"/>
                  <a:pt x="261" y="140"/>
                </a:cubicBezTo>
                <a:cubicBezTo>
                  <a:pt x="262" y="142"/>
                  <a:pt x="262" y="142"/>
                  <a:pt x="262" y="142"/>
                </a:cubicBezTo>
                <a:cubicBezTo>
                  <a:pt x="262" y="144"/>
                  <a:pt x="262" y="144"/>
                  <a:pt x="262" y="144"/>
                </a:cubicBezTo>
                <a:cubicBezTo>
                  <a:pt x="259" y="146"/>
                  <a:pt x="259" y="146"/>
                  <a:pt x="259" y="146"/>
                </a:cubicBezTo>
                <a:cubicBezTo>
                  <a:pt x="255" y="147"/>
                  <a:pt x="253" y="149"/>
                  <a:pt x="251" y="151"/>
                </a:cubicBezTo>
                <a:cubicBezTo>
                  <a:pt x="249" y="154"/>
                  <a:pt x="248" y="156"/>
                  <a:pt x="248" y="158"/>
                </a:cubicBezTo>
                <a:cubicBezTo>
                  <a:pt x="248" y="159"/>
                  <a:pt x="248" y="159"/>
                  <a:pt x="248" y="159"/>
                </a:cubicBezTo>
                <a:cubicBezTo>
                  <a:pt x="248" y="161"/>
                  <a:pt x="249" y="164"/>
                  <a:pt x="252" y="167"/>
                </a:cubicBezTo>
                <a:cubicBezTo>
                  <a:pt x="254" y="169"/>
                  <a:pt x="258" y="172"/>
                  <a:pt x="262" y="174"/>
                </a:cubicBezTo>
                <a:cubicBezTo>
                  <a:pt x="265" y="175"/>
                  <a:pt x="265" y="175"/>
                  <a:pt x="265" y="175"/>
                </a:cubicBezTo>
                <a:cubicBezTo>
                  <a:pt x="265" y="177"/>
                  <a:pt x="265" y="177"/>
                  <a:pt x="265" y="177"/>
                </a:cubicBezTo>
                <a:cubicBezTo>
                  <a:pt x="265" y="178"/>
                  <a:pt x="265" y="178"/>
                  <a:pt x="265" y="178"/>
                </a:cubicBezTo>
                <a:cubicBezTo>
                  <a:pt x="265" y="194"/>
                  <a:pt x="261" y="211"/>
                  <a:pt x="252" y="227"/>
                </a:cubicBezTo>
                <a:cubicBezTo>
                  <a:pt x="232" y="263"/>
                  <a:pt x="199" y="280"/>
                  <a:pt x="191" y="284"/>
                </a:cubicBezTo>
                <a:cubicBezTo>
                  <a:pt x="189" y="284"/>
                  <a:pt x="189" y="284"/>
                  <a:pt x="189" y="284"/>
                </a:cubicBezTo>
                <a:cubicBezTo>
                  <a:pt x="188" y="284"/>
                  <a:pt x="188" y="284"/>
                  <a:pt x="188" y="284"/>
                </a:cubicBezTo>
                <a:cubicBezTo>
                  <a:pt x="180" y="280"/>
                  <a:pt x="147" y="263"/>
                  <a:pt x="126" y="227"/>
                </a:cubicBezTo>
                <a:moveTo>
                  <a:pt x="122" y="230"/>
                </a:moveTo>
                <a:cubicBezTo>
                  <a:pt x="143" y="268"/>
                  <a:pt x="177" y="285"/>
                  <a:pt x="185" y="289"/>
                </a:cubicBezTo>
                <a:cubicBezTo>
                  <a:pt x="189" y="291"/>
                  <a:pt x="189" y="291"/>
                  <a:pt x="189" y="291"/>
                </a:cubicBezTo>
                <a:cubicBezTo>
                  <a:pt x="193" y="289"/>
                  <a:pt x="193" y="289"/>
                  <a:pt x="193" y="289"/>
                </a:cubicBezTo>
                <a:cubicBezTo>
                  <a:pt x="202" y="285"/>
                  <a:pt x="236" y="268"/>
                  <a:pt x="257" y="230"/>
                </a:cubicBezTo>
                <a:cubicBezTo>
                  <a:pt x="266" y="213"/>
                  <a:pt x="270" y="195"/>
                  <a:pt x="271" y="178"/>
                </a:cubicBezTo>
                <a:cubicBezTo>
                  <a:pt x="271" y="178"/>
                  <a:pt x="271" y="178"/>
                  <a:pt x="271" y="178"/>
                </a:cubicBezTo>
                <a:cubicBezTo>
                  <a:pt x="271" y="178"/>
                  <a:pt x="271" y="178"/>
                  <a:pt x="271" y="178"/>
                </a:cubicBezTo>
                <a:cubicBezTo>
                  <a:pt x="271" y="171"/>
                  <a:pt x="271" y="171"/>
                  <a:pt x="271" y="171"/>
                </a:cubicBezTo>
                <a:cubicBezTo>
                  <a:pt x="271" y="171"/>
                  <a:pt x="261" y="168"/>
                  <a:pt x="259" y="166"/>
                </a:cubicBezTo>
                <a:cubicBezTo>
                  <a:pt x="254" y="163"/>
                  <a:pt x="253" y="160"/>
                  <a:pt x="255" y="155"/>
                </a:cubicBezTo>
                <a:cubicBezTo>
                  <a:pt x="257" y="151"/>
                  <a:pt x="268" y="147"/>
                  <a:pt x="268" y="147"/>
                </a:cubicBezTo>
                <a:cubicBezTo>
                  <a:pt x="267" y="139"/>
                  <a:pt x="267" y="139"/>
                  <a:pt x="267" y="139"/>
                </a:cubicBezTo>
                <a:cubicBezTo>
                  <a:pt x="266" y="138"/>
                  <a:pt x="266" y="138"/>
                  <a:pt x="266" y="137"/>
                </a:cubicBezTo>
                <a:cubicBezTo>
                  <a:pt x="266" y="137"/>
                  <a:pt x="266" y="137"/>
                  <a:pt x="266" y="137"/>
                </a:cubicBezTo>
                <a:cubicBezTo>
                  <a:pt x="262" y="117"/>
                  <a:pt x="255" y="103"/>
                  <a:pt x="255" y="103"/>
                </a:cubicBezTo>
                <a:cubicBezTo>
                  <a:pt x="251" y="95"/>
                  <a:pt x="251" y="95"/>
                  <a:pt x="251" y="95"/>
                </a:cubicBezTo>
                <a:cubicBezTo>
                  <a:pt x="243" y="98"/>
                  <a:pt x="243" y="98"/>
                  <a:pt x="243" y="98"/>
                </a:cubicBezTo>
                <a:cubicBezTo>
                  <a:pt x="238" y="100"/>
                  <a:pt x="233" y="100"/>
                  <a:pt x="229" y="100"/>
                </a:cubicBezTo>
                <a:cubicBezTo>
                  <a:pt x="211" y="100"/>
                  <a:pt x="196" y="86"/>
                  <a:pt x="195" y="85"/>
                </a:cubicBezTo>
                <a:cubicBezTo>
                  <a:pt x="189" y="81"/>
                  <a:pt x="189" y="81"/>
                  <a:pt x="189" y="81"/>
                </a:cubicBezTo>
                <a:cubicBezTo>
                  <a:pt x="184" y="85"/>
                  <a:pt x="184" y="85"/>
                  <a:pt x="184" y="85"/>
                </a:cubicBezTo>
                <a:cubicBezTo>
                  <a:pt x="184" y="85"/>
                  <a:pt x="184" y="85"/>
                  <a:pt x="184" y="85"/>
                </a:cubicBezTo>
                <a:cubicBezTo>
                  <a:pt x="183" y="86"/>
                  <a:pt x="167" y="100"/>
                  <a:pt x="150" y="100"/>
                </a:cubicBezTo>
                <a:cubicBezTo>
                  <a:pt x="145" y="100"/>
                  <a:pt x="140" y="100"/>
                  <a:pt x="136" y="98"/>
                </a:cubicBezTo>
                <a:cubicBezTo>
                  <a:pt x="128" y="95"/>
                  <a:pt x="128" y="95"/>
                  <a:pt x="128" y="95"/>
                </a:cubicBezTo>
                <a:cubicBezTo>
                  <a:pt x="124" y="103"/>
                  <a:pt x="124" y="103"/>
                  <a:pt x="124" y="103"/>
                </a:cubicBezTo>
                <a:cubicBezTo>
                  <a:pt x="124" y="103"/>
                  <a:pt x="117" y="118"/>
                  <a:pt x="112" y="139"/>
                </a:cubicBezTo>
                <a:cubicBezTo>
                  <a:pt x="110" y="147"/>
                  <a:pt x="110" y="147"/>
                  <a:pt x="110" y="147"/>
                </a:cubicBezTo>
                <a:cubicBezTo>
                  <a:pt x="110" y="147"/>
                  <a:pt x="121" y="151"/>
                  <a:pt x="123" y="155"/>
                </a:cubicBezTo>
                <a:cubicBezTo>
                  <a:pt x="126" y="160"/>
                  <a:pt x="124" y="163"/>
                  <a:pt x="120" y="166"/>
                </a:cubicBezTo>
                <a:cubicBezTo>
                  <a:pt x="117" y="168"/>
                  <a:pt x="108" y="171"/>
                  <a:pt x="108" y="171"/>
                </a:cubicBezTo>
                <a:cubicBezTo>
                  <a:pt x="108" y="178"/>
                  <a:pt x="108" y="178"/>
                  <a:pt x="108" y="178"/>
                </a:cubicBezTo>
                <a:cubicBezTo>
                  <a:pt x="109" y="195"/>
                  <a:pt x="112" y="213"/>
                  <a:pt x="122" y="230"/>
                </a:cubicBezTo>
                <a:moveTo>
                  <a:pt x="120" y="291"/>
                </a:moveTo>
                <a:cubicBezTo>
                  <a:pt x="121" y="291"/>
                  <a:pt x="122" y="290"/>
                  <a:pt x="122" y="290"/>
                </a:cubicBezTo>
                <a:cubicBezTo>
                  <a:pt x="122" y="290"/>
                  <a:pt x="122" y="290"/>
                  <a:pt x="122" y="290"/>
                </a:cubicBezTo>
                <a:cubicBezTo>
                  <a:pt x="123" y="290"/>
                  <a:pt x="123" y="291"/>
                  <a:pt x="122" y="291"/>
                </a:cubicBezTo>
                <a:cubicBezTo>
                  <a:pt x="120" y="291"/>
                  <a:pt x="120" y="291"/>
                  <a:pt x="120" y="291"/>
                </a:cubicBezTo>
                <a:moveTo>
                  <a:pt x="91" y="298"/>
                </a:moveTo>
                <a:cubicBezTo>
                  <a:pt x="89" y="299"/>
                  <a:pt x="92" y="303"/>
                  <a:pt x="94" y="304"/>
                </a:cubicBezTo>
                <a:cubicBezTo>
                  <a:pt x="96" y="305"/>
                  <a:pt x="98" y="304"/>
                  <a:pt x="100" y="304"/>
                </a:cubicBezTo>
                <a:cubicBezTo>
                  <a:pt x="102" y="304"/>
                  <a:pt x="104" y="304"/>
                  <a:pt x="106" y="302"/>
                </a:cubicBezTo>
                <a:cubicBezTo>
                  <a:pt x="108" y="301"/>
                  <a:pt x="110" y="300"/>
                  <a:pt x="111" y="299"/>
                </a:cubicBezTo>
                <a:cubicBezTo>
                  <a:pt x="112" y="298"/>
                  <a:pt x="113" y="297"/>
                  <a:pt x="113" y="297"/>
                </a:cubicBezTo>
                <a:cubicBezTo>
                  <a:pt x="115" y="295"/>
                  <a:pt x="117" y="294"/>
                  <a:pt x="117" y="294"/>
                </a:cubicBezTo>
                <a:cubicBezTo>
                  <a:pt x="117" y="294"/>
                  <a:pt x="114" y="301"/>
                  <a:pt x="112" y="304"/>
                </a:cubicBezTo>
                <a:cubicBezTo>
                  <a:pt x="111" y="307"/>
                  <a:pt x="110" y="312"/>
                  <a:pt x="112" y="314"/>
                </a:cubicBezTo>
                <a:cubicBezTo>
                  <a:pt x="113" y="315"/>
                  <a:pt x="116" y="315"/>
                  <a:pt x="116" y="316"/>
                </a:cubicBezTo>
                <a:cubicBezTo>
                  <a:pt x="117" y="316"/>
                  <a:pt x="120" y="317"/>
                  <a:pt x="122" y="317"/>
                </a:cubicBezTo>
                <a:cubicBezTo>
                  <a:pt x="123" y="318"/>
                  <a:pt x="124" y="317"/>
                  <a:pt x="123" y="316"/>
                </a:cubicBezTo>
                <a:cubicBezTo>
                  <a:pt x="122" y="316"/>
                  <a:pt x="122" y="315"/>
                  <a:pt x="121" y="315"/>
                </a:cubicBezTo>
                <a:cubicBezTo>
                  <a:pt x="119" y="314"/>
                  <a:pt x="117" y="312"/>
                  <a:pt x="117" y="312"/>
                </a:cubicBezTo>
                <a:cubicBezTo>
                  <a:pt x="117" y="312"/>
                  <a:pt x="117" y="310"/>
                  <a:pt x="117" y="309"/>
                </a:cubicBezTo>
                <a:cubicBezTo>
                  <a:pt x="117" y="308"/>
                  <a:pt x="118" y="302"/>
                  <a:pt x="118" y="300"/>
                </a:cubicBezTo>
                <a:cubicBezTo>
                  <a:pt x="118" y="298"/>
                  <a:pt x="119" y="294"/>
                  <a:pt x="119" y="294"/>
                </a:cubicBezTo>
                <a:cubicBezTo>
                  <a:pt x="119" y="294"/>
                  <a:pt x="121" y="293"/>
                  <a:pt x="125" y="294"/>
                </a:cubicBezTo>
                <a:cubicBezTo>
                  <a:pt x="128" y="295"/>
                  <a:pt x="128" y="294"/>
                  <a:pt x="129" y="294"/>
                </a:cubicBezTo>
                <a:cubicBezTo>
                  <a:pt x="129" y="293"/>
                  <a:pt x="129" y="293"/>
                  <a:pt x="128" y="293"/>
                </a:cubicBezTo>
                <a:cubicBezTo>
                  <a:pt x="127" y="292"/>
                  <a:pt x="125" y="291"/>
                  <a:pt x="125" y="290"/>
                </a:cubicBezTo>
                <a:cubicBezTo>
                  <a:pt x="125" y="290"/>
                  <a:pt x="124" y="290"/>
                  <a:pt x="124" y="290"/>
                </a:cubicBezTo>
                <a:cubicBezTo>
                  <a:pt x="123" y="290"/>
                  <a:pt x="123" y="289"/>
                  <a:pt x="123" y="289"/>
                </a:cubicBezTo>
                <a:cubicBezTo>
                  <a:pt x="123" y="289"/>
                  <a:pt x="123" y="289"/>
                  <a:pt x="123" y="289"/>
                </a:cubicBezTo>
                <a:cubicBezTo>
                  <a:pt x="123" y="288"/>
                  <a:pt x="123" y="287"/>
                  <a:pt x="123" y="287"/>
                </a:cubicBezTo>
                <a:cubicBezTo>
                  <a:pt x="124" y="288"/>
                  <a:pt x="127" y="288"/>
                  <a:pt x="128" y="288"/>
                </a:cubicBezTo>
                <a:cubicBezTo>
                  <a:pt x="130" y="288"/>
                  <a:pt x="133" y="288"/>
                  <a:pt x="134" y="288"/>
                </a:cubicBezTo>
                <a:cubicBezTo>
                  <a:pt x="135" y="287"/>
                  <a:pt x="135" y="288"/>
                  <a:pt x="137" y="287"/>
                </a:cubicBezTo>
                <a:cubicBezTo>
                  <a:pt x="138" y="287"/>
                  <a:pt x="137" y="287"/>
                  <a:pt x="138" y="287"/>
                </a:cubicBezTo>
                <a:cubicBezTo>
                  <a:pt x="139" y="286"/>
                  <a:pt x="139" y="286"/>
                  <a:pt x="138" y="285"/>
                </a:cubicBezTo>
                <a:cubicBezTo>
                  <a:pt x="138" y="285"/>
                  <a:pt x="137" y="284"/>
                  <a:pt x="136" y="284"/>
                </a:cubicBezTo>
                <a:cubicBezTo>
                  <a:pt x="136" y="283"/>
                  <a:pt x="134" y="283"/>
                  <a:pt x="134" y="283"/>
                </a:cubicBezTo>
                <a:cubicBezTo>
                  <a:pt x="133" y="282"/>
                  <a:pt x="134" y="282"/>
                  <a:pt x="132" y="282"/>
                </a:cubicBezTo>
                <a:cubicBezTo>
                  <a:pt x="131" y="282"/>
                  <a:pt x="129" y="281"/>
                  <a:pt x="127" y="281"/>
                </a:cubicBezTo>
                <a:cubicBezTo>
                  <a:pt x="125" y="280"/>
                  <a:pt x="125" y="280"/>
                  <a:pt x="124" y="280"/>
                </a:cubicBezTo>
                <a:cubicBezTo>
                  <a:pt x="124" y="279"/>
                  <a:pt x="124" y="279"/>
                  <a:pt x="123" y="279"/>
                </a:cubicBezTo>
                <a:cubicBezTo>
                  <a:pt x="122" y="279"/>
                  <a:pt x="122" y="280"/>
                  <a:pt x="122" y="281"/>
                </a:cubicBezTo>
                <a:cubicBezTo>
                  <a:pt x="122" y="281"/>
                  <a:pt x="122" y="282"/>
                  <a:pt x="122" y="282"/>
                </a:cubicBezTo>
                <a:cubicBezTo>
                  <a:pt x="122" y="283"/>
                  <a:pt x="122" y="284"/>
                  <a:pt x="122" y="284"/>
                </a:cubicBezTo>
                <a:cubicBezTo>
                  <a:pt x="122" y="284"/>
                  <a:pt x="122" y="284"/>
                  <a:pt x="121" y="283"/>
                </a:cubicBezTo>
                <a:cubicBezTo>
                  <a:pt x="121" y="283"/>
                  <a:pt x="120" y="284"/>
                  <a:pt x="120" y="284"/>
                </a:cubicBezTo>
                <a:cubicBezTo>
                  <a:pt x="119" y="285"/>
                  <a:pt x="118" y="286"/>
                  <a:pt x="118" y="287"/>
                </a:cubicBezTo>
                <a:cubicBezTo>
                  <a:pt x="117" y="287"/>
                  <a:pt x="117" y="288"/>
                  <a:pt x="116" y="288"/>
                </a:cubicBezTo>
                <a:cubicBezTo>
                  <a:pt x="116" y="289"/>
                  <a:pt x="114" y="290"/>
                  <a:pt x="114" y="290"/>
                </a:cubicBezTo>
                <a:cubicBezTo>
                  <a:pt x="113" y="291"/>
                  <a:pt x="105" y="289"/>
                  <a:pt x="104" y="289"/>
                </a:cubicBezTo>
                <a:cubicBezTo>
                  <a:pt x="103" y="289"/>
                  <a:pt x="102" y="286"/>
                  <a:pt x="102" y="286"/>
                </a:cubicBezTo>
                <a:cubicBezTo>
                  <a:pt x="100" y="287"/>
                  <a:pt x="99" y="290"/>
                  <a:pt x="100" y="291"/>
                </a:cubicBezTo>
                <a:cubicBezTo>
                  <a:pt x="100" y="292"/>
                  <a:pt x="100" y="293"/>
                  <a:pt x="100" y="294"/>
                </a:cubicBezTo>
                <a:cubicBezTo>
                  <a:pt x="101" y="295"/>
                  <a:pt x="103" y="296"/>
                  <a:pt x="105" y="296"/>
                </a:cubicBezTo>
                <a:cubicBezTo>
                  <a:pt x="107" y="295"/>
                  <a:pt x="111" y="294"/>
                  <a:pt x="111" y="294"/>
                </a:cubicBezTo>
                <a:cubicBezTo>
                  <a:pt x="109" y="296"/>
                  <a:pt x="108" y="297"/>
                  <a:pt x="103" y="300"/>
                </a:cubicBezTo>
                <a:cubicBezTo>
                  <a:pt x="98" y="303"/>
                  <a:pt x="96" y="301"/>
                  <a:pt x="94" y="300"/>
                </a:cubicBezTo>
                <a:cubicBezTo>
                  <a:pt x="93" y="300"/>
                  <a:pt x="91" y="298"/>
                  <a:pt x="91" y="298"/>
                </a:cubicBezTo>
                <a:moveTo>
                  <a:pt x="56" y="256"/>
                </a:moveTo>
                <a:cubicBezTo>
                  <a:pt x="51" y="259"/>
                  <a:pt x="51" y="259"/>
                  <a:pt x="51" y="259"/>
                </a:cubicBezTo>
                <a:cubicBezTo>
                  <a:pt x="53" y="264"/>
                  <a:pt x="56" y="268"/>
                  <a:pt x="59" y="273"/>
                </a:cubicBezTo>
                <a:cubicBezTo>
                  <a:pt x="64" y="270"/>
                  <a:pt x="64" y="270"/>
                  <a:pt x="64" y="270"/>
                </a:cubicBezTo>
                <a:cubicBezTo>
                  <a:pt x="61" y="265"/>
                  <a:pt x="61" y="265"/>
                  <a:pt x="61" y="265"/>
                </a:cubicBezTo>
                <a:cubicBezTo>
                  <a:pt x="78" y="256"/>
                  <a:pt x="78" y="256"/>
                  <a:pt x="78" y="256"/>
                </a:cubicBezTo>
                <a:cubicBezTo>
                  <a:pt x="77" y="254"/>
                  <a:pt x="76" y="253"/>
                  <a:pt x="75" y="251"/>
                </a:cubicBezTo>
                <a:cubicBezTo>
                  <a:pt x="58" y="261"/>
                  <a:pt x="58" y="261"/>
                  <a:pt x="58" y="261"/>
                </a:cubicBezTo>
                <a:lnTo>
                  <a:pt x="56" y="256"/>
                </a:lnTo>
                <a:close/>
                <a:moveTo>
                  <a:pt x="70" y="241"/>
                </a:moveTo>
                <a:cubicBezTo>
                  <a:pt x="47" y="251"/>
                  <a:pt x="47" y="251"/>
                  <a:pt x="47" y="251"/>
                </a:cubicBezTo>
                <a:cubicBezTo>
                  <a:pt x="48" y="253"/>
                  <a:pt x="49" y="254"/>
                  <a:pt x="50" y="256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2" y="244"/>
                  <a:pt x="71" y="242"/>
                  <a:pt x="70" y="241"/>
                </a:cubicBezTo>
                <a:moveTo>
                  <a:pt x="57" y="236"/>
                </a:moveTo>
                <a:cubicBezTo>
                  <a:pt x="52" y="236"/>
                  <a:pt x="52" y="236"/>
                  <a:pt x="52" y="236"/>
                </a:cubicBezTo>
                <a:cubicBezTo>
                  <a:pt x="51" y="236"/>
                  <a:pt x="49" y="237"/>
                  <a:pt x="47" y="237"/>
                </a:cubicBezTo>
                <a:cubicBezTo>
                  <a:pt x="47" y="237"/>
                  <a:pt x="47" y="237"/>
                  <a:pt x="47" y="237"/>
                </a:cubicBezTo>
                <a:cubicBezTo>
                  <a:pt x="49" y="236"/>
                  <a:pt x="50" y="235"/>
                  <a:pt x="52" y="234"/>
                </a:cubicBezTo>
                <a:cubicBezTo>
                  <a:pt x="56" y="232"/>
                  <a:pt x="56" y="232"/>
                  <a:pt x="56" y="232"/>
                </a:cubicBezTo>
                <a:lnTo>
                  <a:pt x="57" y="236"/>
                </a:lnTo>
                <a:close/>
                <a:moveTo>
                  <a:pt x="64" y="221"/>
                </a:moveTo>
                <a:cubicBezTo>
                  <a:pt x="41" y="235"/>
                  <a:pt x="41" y="235"/>
                  <a:pt x="41" y="235"/>
                </a:cubicBezTo>
                <a:cubicBezTo>
                  <a:pt x="42" y="237"/>
                  <a:pt x="43" y="239"/>
                  <a:pt x="44" y="242"/>
                </a:cubicBezTo>
                <a:cubicBezTo>
                  <a:pt x="70" y="239"/>
                  <a:pt x="70" y="239"/>
                  <a:pt x="70" y="239"/>
                </a:cubicBezTo>
                <a:cubicBezTo>
                  <a:pt x="69" y="238"/>
                  <a:pt x="68" y="236"/>
                  <a:pt x="68" y="234"/>
                </a:cubicBezTo>
                <a:cubicBezTo>
                  <a:pt x="62" y="235"/>
                  <a:pt x="62" y="235"/>
                  <a:pt x="62" y="235"/>
                </a:cubicBezTo>
                <a:cubicBezTo>
                  <a:pt x="60" y="230"/>
                  <a:pt x="60" y="230"/>
                  <a:pt x="60" y="230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65" y="225"/>
                  <a:pt x="64" y="223"/>
                  <a:pt x="64" y="221"/>
                </a:cubicBezTo>
                <a:moveTo>
                  <a:pt x="60" y="202"/>
                </a:moveTo>
                <a:cubicBezTo>
                  <a:pt x="36" y="206"/>
                  <a:pt x="36" y="206"/>
                  <a:pt x="36" y="206"/>
                </a:cubicBezTo>
                <a:cubicBezTo>
                  <a:pt x="36" y="208"/>
                  <a:pt x="36" y="210"/>
                  <a:pt x="36" y="211"/>
                </a:cubicBezTo>
                <a:cubicBezTo>
                  <a:pt x="42" y="210"/>
                  <a:pt x="42" y="210"/>
                  <a:pt x="42" y="210"/>
                </a:cubicBezTo>
                <a:cubicBezTo>
                  <a:pt x="46" y="210"/>
                  <a:pt x="49" y="209"/>
                  <a:pt x="53" y="208"/>
                </a:cubicBezTo>
                <a:cubicBezTo>
                  <a:pt x="53" y="208"/>
                  <a:pt x="53" y="208"/>
                  <a:pt x="53" y="208"/>
                </a:cubicBezTo>
                <a:cubicBezTo>
                  <a:pt x="50" y="210"/>
                  <a:pt x="47" y="211"/>
                  <a:pt x="44" y="213"/>
                </a:cubicBezTo>
                <a:cubicBezTo>
                  <a:pt x="37" y="217"/>
                  <a:pt x="37" y="217"/>
                  <a:pt x="37" y="217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8" y="220"/>
                  <a:pt x="38" y="222"/>
                  <a:pt x="38" y="224"/>
                </a:cubicBezTo>
                <a:cubicBezTo>
                  <a:pt x="63" y="219"/>
                  <a:pt x="63" y="219"/>
                  <a:pt x="63" y="219"/>
                </a:cubicBezTo>
                <a:cubicBezTo>
                  <a:pt x="63" y="218"/>
                  <a:pt x="62" y="216"/>
                  <a:pt x="62" y="215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52" y="216"/>
                  <a:pt x="48" y="217"/>
                  <a:pt x="45" y="218"/>
                </a:cubicBezTo>
                <a:cubicBezTo>
                  <a:pt x="45" y="218"/>
                  <a:pt x="45" y="218"/>
                  <a:pt x="45" y="218"/>
                </a:cubicBezTo>
                <a:cubicBezTo>
                  <a:pt x="48" y="216"/>
                  <a:pt x="51" y="214"/>
                  <a:pt x="54" y="213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61" y="206"/>
                  <a:pt x="61" y="204"/>
                  <a:pt x="60" y="202"/>
                </a:cubicBezTo>
                <a:moveTo>
                  <a:pt x="50" y="190"/>
                </a:moveTo>
                <a:cubicBezTo>
                  <a:pt x="35" y="191"/>
                  <a:pt x="35" y="191"/>
                  <a:pt x="35" y="191"/>
                </a:cubicBezTo>
                <a:cubicBezTo>
                  <a:pt x="35" y="193"/>
                  <a:pt x="35" y="195"/>
                  <a:pt x="35" y="196"/>
                </a:cubicBezTo>
                <a:cubicBezTo>
                  <a:pt x="50" y="196"/>
                  <a:pt x="50" y="196"/>
                  <a:pt x="50" y="196"/>
                </a:cubicBezTo>
                <a:cubicBezTo>
                  <a:pt x="54" y="196"/>
                  <a:pt x="55" y="197"/>
                  <a:pt x="55" y="199"/>
                </a:cubicBezTo>
                <a:cubicBezTo>
                  <a:pt x="55" y="199"/>
                  <a:pt x="55" y="200"/>
                  <a:pt x="54" y="201"/>
                </a:cubicBezTo>
                <a:cubicBezTo>
                  <a:pt x="60" y="201"/>
                  <a:pt x="60" y="201"/>
                  <a:pt x="60" y="201"/>
                </a:cubicBezTo>
                <a:cubicBezTo>
                  <a:pt x="60" y="200"/>
                  <a:pt x="60" y="199"/>
                  <a:pt x="60" y="198"/>
                </a:cubicBezTo>
                <a:cubicBezTo>
                  <a:pt x="60" y="193"/>
                  <a:pt x="57" y="190"/>
                  <a:pt x="50" y="190"/>
                </a:cubicBezTo>
                <a:moveTo>
                  <a:pt x="60" y="182"/>
                </a:moveTo>
                <a:cubicBezTo>
                  <a:pt x="35" y="181"/>
                  <a:pt x="35" y="181"/>
                  <a:pt x="35" y="181"/>
                </a:cubicBezTo>
                <a:cubicBezTo>
                  <a:pt x="35" y="183"/>
                  <a:pt x="35" y="185"/>
                  <a:pt x="35" y="186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6"/>
                  <a:pt x="60" y="184"/>
                  <a:pt x="60" y="182"/>
                </a:cubicBezTo>
                <a:moveTo>
                  <a:pt x="63" y="162"/>
                </a:moveTo>
                <a:cubicBezTo>
                  <a:pt x="38" y="158"/>
                  <a:pt x="38" y="158"/>
                  <a:pt x="38" y="158"/>
                </a:cubicBezTo>
                <a:cubicBezTo>
                  <a:pt x="38" y="160"/>
                  <a:pt x="37" y="161"/>
                  <a:pt x="37" y="163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7" y="164"/>
                  <a:pt x="50" y="165"/>
                  <a:pt x="54" y="165"/>
                </a:cubicBezTo>
                <a:cubicBezTo>
                  <a:pt x="54" y="165"/>
                  <a:pt x="54" y="165"/>
                  <a:pt x="54" y="165"/>
                </a:cubicBezTo>
                <a:cubicBezTo>
                  <a:pt x="51" y="166"/>
                  <a:pt x="47" y="166"/>
                  <a:pt x="44" y="167"/>
                </a:cubicBezTo>
                <a:cubicBezTo>
                  <a:pt x="36" y="169"/>
                  <a:pt x="36" y="169"/>
                  <a:pt x="36" y="169"/>
                </a:cubicBezTo>
                <a:cubicBezTo>
                  <a:pt x="36" y="171"/>
                  <a:pt x="36" y="173"/>
                  <a:pt x="35" y="175"/>
                </a:cubicBezTo>
                <a:cubicBezTo>
                  <a:pt x="60" y="179"/>
                  <a:pt x="60" y="179"/>
                  <a:pt x="60" y="179"/>
                </a:cubicBezTo>
                <a:cubicBezTo>
                  <a:pt x="60" y="177"/>
                  <a:pt x="61" y="176"/>
                  <a:pt x="61" y="174"/>
                </a:cubicBezTo>
                <a:cubicBezTo>
                  <a:pt x="55" y="173"/>
                  <a:pt x="55" y="173"/>
                  <a:pt x="55" y="173"/>
                </a:cubicBezTo>
                <a:cubicBezTo>
                  <a:pt x="51" y="173"/>
                  <a:pt x="47" y="172"/>
                  <a:pt x="44" y="172"/>
                </a:cubicBezTo>
                <a:cubicBezTo>
                  <a:pt x="44" y="172"/>
                  <a:pt x="44" y="172"/>
                  <a:pt x="44" y="172"/>
                </a:cubicBezTo>
                <a:cubicBezTo>
                  <a:pt x="47" y="171"/>
                  <a:pt x="50" y="170"/>
                  <a:pt x="53" y="170"/>
                </a:cubicBezTo>
                <a:cubicBezTo>
                  <a:pt x="62" y="168"/>
                  <a:pt x="62" y="168"/>
                  <a:pt x="62" y="168"/>
                </a:cubicBezTo>
                <a:cubicBezTo>
                  <a:pt x="62" y="166"/>
                  <a:pt x="62" y="164"/>
                  <a:pt x="63" y="162"/>
                </a:cubicBezTo>
                <a:moveTo>
                  <a:pt x="59" y="135"/>
                </a:moveTo>
                <a:cubicBezTo>
                  <a:pt x="46" y="131"/>
                  <a:pt x="46" y="131"/>
                  <a:pt x="46" y="131"/>
                </a:cubicBezTo>
                <a:cubicBezTo>
                  <a:pt x="46" y="133"/>
                  <a:pt x="45" y="134"/>
                  <a:pt x="44" y="136"/>
                </a:cubicBezTo>
                <a:cubicBezTo>
                  <a:pt x="44" y="136"/>
                  <a:pt x="44" y="136"/>
                  <a:pt x="44" y="136"/>
                </a:cubicBezTo>
                <a:cubicBezTo>
                  <a:pt x="58" y="141"/>
                  <a:pt x="58" y="141"/>
                  <a:pt x="58" y="141"/>
                </a:cubicBezTo>
                <a:cubicBezTo>
                  <a:pt x="62" y="142"/>
                  <a:pt x="63" y="144"/>
                  <a:pt x="63" y="146"/>
                </a:cubicBezTo>
                <a:cubicBezTo>
                  <a:pt x="62" y="148"/>
                  <a:pt x="59" y="148"/>
                  <a:pt x="56" y="147"/>
                </a:cubicBezTo>
                <a:cubicBezTo>
                  <a:pt x="42" y="142"/>
                  <a:pt x="42" y="142"/>
                  <a:pt x="42" y="142"/>
                </a:cubicBezTo>
                <a:cubicBezTo>
                  <a:pt x="42" y="144"/>
                  <a:pt x="41" y="146"/>
                  <a:pt x="41" y="147"/>
                </a:cubicBezTo>
                <a:cubicBezTo>
                  <a:pt x="53" y="152"/>
                  <a:pt x="53" y="152"/>
                  <a:pt x="53" y="152"/>
                </a:cubicBezTo>
                <a:cubicBezTo>
                  <a:pt x="61" y="154"/>
                  <a:pt x="65" y="153"/>
                  <a:pt x="67" y="148"/>
                </a:cubicBezTo>
                <a:cubicBezTo>
                  <a:pt x="69" y="142"/>
                  <a:pt x="66" y="138"/>
                  <a:pt x="59" y="135"/>
                </a:cubicBezTo>
                <a:moveTo>
                  <a:pt x="79" y="122"/>
                </a:moveTo>
                <a:cubicBezTo>
                  <a:pt x="57" y="111"/>
                  <a:pt x="57" y="111"/>
                  <a:pt x="57" y="111"/>
                </a:cubicBezTo>
                <a:cubicBezTo>
                  <a:pt x="56" y="112"/>
                  <a:pt x="55" y="114"/>
                  <a:pt x="54" y="115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63" y="120"/>
                  <a:pt x="66" y="121"/>
                  <a:pt x="69" y="122"/>
                </a:cubicBezTo>
                <a:cubicBezTo>
                  <a:pt x="69" y="123"/>
                  <a:pt x="69" y="123"/>
                  <a:pt x="69" y="123"/>
                </a:cubicBezTo>
                <a:cubicBezTo>
                  <a:pt x="66" y="122"/>
                  <a:pt x="62" y="121"/>
                  <a:pt x="60" y="121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50" y="122"/>
                  <a:pt x="49" y="124"/>
                  <a:pt x="48" y="126"/>
                </a:cubicBezTo>
                <a:cubicBezTo>
                  <a:pt x="71" y="138"/>
                  <a:pt x="71" y="138"/>
                  <a:pt x="71" y="138"/>
                </a:cubicBezTo>
                <a:cubicBezTo>
                  <a:pt x="71" y="136"/>
                  <a:pt x="72" y="135"/>
                  <a:pt x="73" y="133"/>
                </a:cubicBezTo>
                <a:cubicBezTo>
                  <a:pt x="68" y="131"/>
                  <a:pt x="68" y="131"/>
                  <a:pt x="68" y="131"/>
                </a:cubicBezTo>
                <a:cubicBezTo>
                  <a:pt x="64" y="129"/>
                  <a:pt x="60" y="127"/>
                  <a:pt x="57" y="126"/>
                </a:cubicBezTo>
                <a:cubicBezTo>
                  <a:pt x="57" y="125"/>
                  <a:pt x="57" y="125"/>
                  <a:pt x="57" y="125"/>
                </a:cubicBezTo>
                <a:cubicBezTo>
                  <a:pt x="61" y="126"/>
                  <a:pt x="64" y="126"/>
                  <a:pt x="67" y="127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77" y="126"/>
                  <a:pt x="78" y="124"/>
                  <a:pt x="79" y="122"/>
                </a:cubicBezTo>
                <a:moveTo>
                  <a:pt x="83" y="116"/>
                </a:moveTo>
                <a:cubicBezTo>
                  <a:pt x="62" y="102"/>
                  <a:pt x="62" y="102"/>
                  <a:pt x="62" y="102"/>
                </a:cubicBezTo>
                <a:cubicBezTo>
                  <a:pt x="61" y="104"/>
                  <a:pt x="60" y="105"/>
                  <a:pt x="59" y="107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81" y="119"/>
                  <a:pt x="82" y="117"/>
                  <a:pt x="83" y="116"/>
                </a:cubicBezTo>
                <a:moveTo>
                  <a:pt x="91" y="106"/>
                </a:moveTo>
                <a:cubicBezTo>
                  <a:pt x="76" y="85"/>
                  <a:pt x="76" y="85"/>
                  <a:pt x="76" y="85"/>
                </a:cubicBezTo>
                <a:cubicBezTo>
                  <a:pt x="75" y="86"/>
                  <a:pt x="73" y="88"/>
                  <a:pt x="72" y="89"/>
                </a:cubicBezTo>
                <a:cubicBezTo>
                  <a:pt x="79" y="97"/>
                  <a:pt x="79" y="97"/>
                  <a:pt x="79" y="97"/>
                </a:cubicBezTo>
                <a:cubicBezTo>
                  <a:pt x="80" y="99"/>
                  <a:pt x="82" y="102"/>
                  <a:pt x="84" y="104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1" y="102"/>
                  <a:pt x="79" y="101"/>
                  <a:pt x="76" y="100"/>
                </a:cubicBezTo>
                <a:cubicBezTo>
                  <a:pt x="67" y="95"/>
                  <a:pt x="67" y="95"/>
                  <a:pt x="67" y="95"/>
                </a:cubicBezTo>
                <a:cubicBezTo>
                  <a:pt x="67" y="96"/>
                  <a:pt x="67" y="96"/>
                  <a:pt x="67" y="96"/>
                </a:cubicBezTo>
                <a:cubicBezTo>
                  <a:pt x="66" y="97"/>
                  <a:pt x="65" y="98"/>
                  <a:pt x="64" y="100"/>
                </a:cubicBezTo>
                <a:cubicBezTo>
                  <a:pt x="87" y="111"/>
                  <a:pt x="87" y="111"/>
                  <a:pt x="87" y="111"/>
                </a:cubicBezTo>
                <a:cubicBezTo>
                  <a:pt x="88" y="109"/>
                  <a:pt x="90" y="107"/>
                  <a:pt x="91" y="106"/>
                </a:cubicBezTo>
                <a:moveTo>
                  <a:pt x="86" y="83"/>
                </a:moveTo>
                <a:cubicBezTo>
                  <a:pt x="92" y="77"/>
                  <a:pt x="92" y="77"/>
                  <a:pt x="92" y="77"/>
                </a:cubicBezTo>
                <a:cubicBezTo>
                  <a:pt x="88" y="73"/>
                  <a:pt x="88" y="73"/>
                  <a:pt x="88" y="73"/>
                </a:cubicBezTo>
                <a:cubicBezTo>
                  <a:pt x="87" y="74"/>
                  <a:pt x="85" y="76"/>
                  <a:pt x="84" y="77"/>
                </a:cubicBezTo>
                <a:cubicBezTo>
                  <a:pt x="81" y="80"/>
                  <a:pt x="81" y="80"/>
                  <a:pt x="81" y="80"/>
                </a:cubicBezTo>
                <a:cubicBezTo>
                  <a:pt x="80" y="81"/>
                  <a:pt x="79" y="82"/>
                  <a:pt x="78" y="82"/>
                </a:cubicBezTo>
                <a:cubicBezTo>
                  <a:pt x="96" y="101"/>
                  <a:pt x="96" y="101"/>
                  <a:pt x="96" y="101"/>
                </a:cubicBezTo>
                <a:cubicBezTo>
                  <a:pt x="99" y="97"/>
                  <a:pt x="102" y="94"/>
                  <a:pt x="105" y="91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0"/>
                  <a:pt x="93" y="90"/>
                  <a:pt x="93" y="90"/>
                </a:cubicBezTo>
                <a:cubicBezTo>
                  <a:pt x="98" y="85"/>
                  <a:pt x="98" y="85"/>
                  <a:pt x="98" y="85"/>
                </a:cubicBezTo>
                <a:cubicBezTo>
                  <a:pt x="94" y="81"/>
                  <a:pt x="94" y="81"/>
                  <a:pt x="94" y="81"/>
                </a:cubicBezTo>
                <a:cubicBezTo>
                  <a:pt x="89" y="86"/>
                  <a:pt x="89" y="86"/>
                  <a:pt x="89" y="86"/>
                </a:cubicBezTo>
                <a:lnTo>
                  <a:pt x="86" y="83"/>
                </a:lnTo>
                <a:close/>
                <a:moveTo>
                  <a:pt x="104" y="74"/>
                </a:moveTo>
                <a:cubicBezTo>
                  <a:pt x="103" y="75"/>
                  <a:pt x="103" y="75"/>
                  <a:pt x="103" y="75"/>
                </a:cubicBezTo>
                <a:cubicBezTo>
                  <a:pt x="99" y="70"/>
                  <a:pt x="99" y="70"/>
                  <a:pt x="99" y="70"/>
                </a:cubicBezTo>
                <a:cubicBezTo>
                  <a:pt x="100" y="70"/>
                  <a:pt x="100" y="70"/>
                  <a:pt x="101" y="69"/>
                </a:cubicBezTo>
                <a:cubicBezTo>
                  <a:pt x="102" y="68"/>
                  <a:pt x="104" y="68"/>
                  <a:pt x="105" y="70"/>
                </a:cubicBezTo>
                <a:cubicBezTo>
                  <a:pt x="106" y="71"/>
                  <a:pt x="106" y="73"/>
                  <a:pt x="104" y="74"/>
                </a:cubicBezTo>
                <a:moveTo>
                  <a:pt x="110" y="73"/>
                </a:moveTo>
                <a:cubicBezTo>
                  <a:pt x="111" y="72"/>
                  <a:pt x="111" y="69"/>
                  <a:pt x="109" y="66"/>
                </a:cubicBezTo>
                <a:cubicBezTo>
                  <a:pt x="107" y="64"/>
                  <a:pt x="106" y="63"/>
                  <a:pt x="104" y="63"/>
                </a:cubicBezTo>
                <a:cubicBezTo>
                  <a:pt x="103" y="63"/>
                  <a:pt x="102" y="63"/>
                  <a:pt x="100" y="64"/>
                </a:cubicBezTo>
                <a:cubicBezTo>
                  <a:pt x="98" y="65"/>
                  <a:pt x="98" y="65"/>
                  <a:pt x="97" y="66"/>
                </a:cubicBezTo>
                <a:cubicBezTo>
                  <a:pt x="96" y="67"/>
                  <a:pt x="95" y="68"/>
                  <a:pt x="93" y="69"/>
                </a:cubicBezTo>
                <a:cubicBezTo>
                  <a:pt x="92" y="70"/>
                  <a:pt x="92" y="70"/>
                  <a:pt x="92" y="7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89"/>
                  <a:pt x="110" y="88"/>
                  <a:pt x="111" y="87"/>
                </a:cubicBezTo>
                <a:cubicBezTo>
                  <a:pt x="106" y="79"/>
                  <a:pt x="106" y="79"/>
                  <a:pt x="106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8" y="78"/>
                  <a:pt x="109" y="78"/>
                  <a:pt x="111" y="80"/>
                </a:cubicBezTo>
                <a:cubicBezTo>
                  <a:pt x="113" y="82"/>
                  <a:pt x="115" y="83"/>
                  <a:pt x="115" y="84"/>
                </a:cubicBezTo>
                <a:cubicBezTo>
                  <a:pt x="117" y="82"/>
                  <a:pt x="119" y="81"/>
                  <a:pt x="120" y="80"/>
                </a:cubicBezTo>
                <a:cubicBezTo>
                  <a:pt x="119" y="80"/>
                  <a:pt x="117" y="77"/>
                  <a:pt x="115" y="76"/>
                </a:cubicBezTo>
                <a:cubicBezTo>
                  <a:pt x="113" y="74"/>
                  <a:pt x="111" y="73"/>
                  <a:pt x="110" y="73"/>
                </a:cubicBezTo>
                <a:close/>
                <a:moveTo>
                  <a:pt x="118" y="58"/>
                </a:moveTo>
                <a:cubicBezTo>
                  <a:pt x="120" y="57"/>
                  <a:pt x="122" y="57"/>
                  <a:pt x="123" y="57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0" y="53"/>
                  <a:pt x="118" y="53"/>
                  <a:pt x="116" y="54"/>
                </a:cubicBezTo>
                <a:cubicBezTo>
                  <a:pt x="111" y="56"/>
                  <a:pt x="110" y="60"/>
                  <a:pt x="112" y="64"/>
                </a:cubicBezTo>
                <a:cubicBezTo>
                  <a:pt x="114" y="67"/>
                  <a:pt x="117" y="68"/>
                  <a:pt x="121" y="68"/>
                </a:cubicBezTo>
                <a:cubicBezTo>
                  <a:pt x="123" y="68"/>
                  <a:pt x="125" y="68"/>
                  <a:pt x="125" y="69"/>
                </a:cubicBezTo>
                <a:cubicBezTo>
                  <a:pt x="126" y="70"/>
                  <a:pt x="125" y="71"/>
                  <a:pt x="124" y="72"/>
                </a:cubicBezTo>
                <a:cubicBezTo>
                  <a:pt x="122" y="73"/>
                  <a:pt x="120" y="73"/>
                  <a:pt x="118" y="73"/>
                </a:cubicBezTo>
                <a:cubicBezTo>
                  <a:pt x="120" y="79"/>
                  <a:pt x="120" y="79"/>
                  <a:pt x="120" y="79"/>
                </a:cubicBezTo>
                <a:cubicBezTo>
                  <a:pt x="121" y="79"/>
                  <a:pt x="124" y="78"/>
                  <a:pt x="126" y="77"/>
                </a:cubicBezTo>
                <a:cubicBezTo>
                  <a:pt x="131" y="74"/>
                  <a:pt x="132" y="70"/>
                  <a:pt x="130" y="66"/>
                </a:cubicBezTo>
                <a:cubicBezTo>
                  <a:pt x="128" y="63"/>
                  <a:pt x="126" y="62"/>
                  <a:pt x="122" y="62"/>
                </a:cubicBezTo>
                <a:cubicBezTo>
                  <a:pt x="119" y="62"/>
                  <a:pt x="118" y="62"/>
                  <a:pt x="117" y="61"/>
                </a:cubicBezTo>
                <a:cubicBezTo>
                  <a:pt x="117" y="60"/>
                  <a:pt x="117" y="59"/>
                  <a:pt x="118" y="58"/>
                </a:cubicBezTo>
                <a:moveTo>
                  <a:pt x="141" y="70"/>
                </a:moveTo>
                <a:cubicBezTo>
                  <a:pt x="131" y="47"/>
                  <a:pt x="131" y="47"/>
                  <a:pt x="131" y="47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36" y="72"/>
                  <a:pt x="136" y="72"/>
                  <a:pt x="136" y="72"/>
                </a:cubicBezTo>
                <a:cubicBezTo>
                  <a:pt x="137" y="71"/>
                  <a:pt x="139" y="71"/>
                  <a:pt x="141" y="70"/>
                </a:cubicBezTo>
                <a:moveTo>
                  <a:pt x="152" y="66"/>
                </a:moveTo>
                <a:cubicBezTo>
                  <a:pt x="146" y="47"/>
                  <a:pt x="146" y="47"/>
                  <a:pt x="146" y="47"/>
                </a:cubicBezTo>
                <a:cubicBezTo>
                  <a:pt x="151" y="46"/>
                  <a:pt x="151" y="46"/>
                  <a:pt x="151" y="46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7" y="41"/>
                  <a:pt x="146" y="41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7" y="45"/>
                  <a:pt x="135" y="45"/>
                  <a:pt x="134" y="45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41" y="49"/>
                  <a:pt x="141" y="49"/>
                  <a:pt x="141" y="49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9" y="67"/>
                  <a:pt x="150" y="66"/>
                  <a:pt x="152" y="66"/>
                </a:cubicBezTo>
                <a:moveTo>
                  <a:pt x="167" y="52"/>
                </a:moveTo>
                <a:cubicBezTo>
                  <a:pt x="171" y="36"/>
                  <a:pt x="171" y="36"/>
                  <a:pt x="171" y="36"/>
                </a:cubicBezTo>
                <a:cubicBezTo>
                  <a:pt x="169" y="37"/>
                  <a:pt x="167" y="37"/>
                  <a:pt x="165" y="37"/>
                </a:cubicBezTo>
                <a:cubicBezTo>
                  <a:pt x="165" y="37"/>
                  <a:pt x="165" y="37"/>
                  <a:pt x="165" y="37"/>
                </a:cubicBezTo>
                <a:cubicBezTo>
                  <a:pt x="164" y="43"/>
                  <a:pt x="164" y="43"/>
                  <a:pt x="164" y="43"/>
                </a:cubicBezTo>
                <a:cubicBezTo>
                  <a:pt x="164" y="45"/>
                  <a:pt x="164" y="46"/>
                  <a:pt x="164" y="48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163" y="47"/>
                  <a:pt x="162" y="45"/>
                  <a:pt x="161" y="44"/>
                </a:cubicBezTo>
                <a:cubicBezTo>
                  <a:pt x="159" y="38"/>
                  <a:pt x="159" y="38"/>
                  <a:pt x="159" y="38"/>
                </a:cubicBezTo>
                <a:cubicBezTo>
                  <a:pt x="157" y="39"/>
                  <a:pt x="157" y="39"/>
                  <a:pt x="157" y="39"/>
                </a:cubicBezTo>
                <a:cubicBezTo>
                  <a:pt x="156" y="39"/>
                  <a:pt x="154" y="39"/>
                  <a:pt x="153" y="40"/>
                </a:cubicBezTo>
                <a:cubicBezTo>
                  <a:pt x="162" y="53"/>
                  <a:pt x="162" y="53"/>
                  <a:pt x="162" y="53"/>
                </a:cubicBezTo>
                <a:cubicBezTo>
                  <a:pt x="163" y="63"/>
                  <a:pt x="163" y="63"/>
                  <a:pt x="163" y="63"/>
                </a:cubicBezTo>
                <a:cubicBezTo>
                  <a:pt x="165" y="63"/>
                  <a:pt x="167" y="62"/>
                  <a:pt x="169" y="62"/>
                </a:cubicBezTo>
                <a:lnTo>
                  <a:pt x="167" y="52"/>
                </a:lnTo>
                <a:close/>
                <a:moveTo>
                  <a:pt x="188" y="60"/>
                </a:moveTo>
                <a:cubicBezTo>
                  <a:pt x="186" y="58"/>
                  <a:pt x="185" y="53"/>
                  <a:pt x="184" y="48"/>
                </a:cubicBezTo>
                <a:cubicBezTo>
                  <a:pt x="184" y="42"/>
                  <a:pt x="185" y="38"/>
                  <a:pt x="186" y="35"/>
                </a:cubicBezTo>
                <a:cubicBezTo>
                  <a:pt x="185" y="35"/>
                  <a:pt x="184" y="35"/>
                  <a:pt x="182" y="36"/>
                </a:cubicBezTo>
                <a:cubicBezTo>
                  <a:pt x="181" y="38"/>
                  <a:pt x="180" y="42"/>
                  <a:pt x="180" y="48"/>
                </a:cubicBezTo>
                <a:cubicBezTo>
                  <a:pt x="180" y="54"/>
                  <a:pt x="182" y="58"/>
                  <a:pt x="184" y="61"/>
                </a:cubicBezTo>
                <a:cubicBezTo>
                  <a:pt x="184" y="61"/>
                  <a:pt x="185" y="60"/>
                  <a:pt x="185" y="60"/>
                </a:cubicBezTo>
                <a:lnTo>
                  <a:pt x="188" y="60"/>
                </a:lnTo>
                <a:close/>
                <a:moveTo>
                  <a:pt x="200" y="44"/>
                </a:moveTo>
                <a:cubicBezTo>
                  <a:pt x="200" y="46"/>
                  <a:pt x="199" y="47"/>
                  <a:pt x="197" y="47"/>
                </a:cubicBezTo>
                <a:cubicBezTo>
                  <a:pt x="196" y="47"/>
                  <a:pt x="196" y="47"/>
                  <a:pt x="195" y="47"/>
                </a:cubicBezTo>
                <a:cubicBezTo>
                  <a:pt x="196" y="41"/>
                  <a:pt x="196" y="41"/>
                  <a:pt x="196" y="41"/>
                </a:cubicBezTo>
                <a:cubicBezTo>
                  <a:pt x="196" y="41"/>
                  <a:pt x="197" y="40"/>
                  <a:pt x="197" y="41"/>
                </a:cubicBezTo>
                <a:cubicBezTo>
                  <a:pt x="199" y="41"/>
                  <a:pt x="200" y="42"/>
                  <a:pt x="200" y="44"/>
                </a:cubicBezTo>
                <a:moveTo>
                  <a:pt x="203" y="50"/>
                </a:moveTo>
                <a:cubicBezTo>
                  <a:pt x="205" y="49"/>
                  <a:pt x="205" y="47"/>
                  <a:pt x="206" y="44"/>
                </a:cubicBezTo>
                <a:cubicBezTo>
                  <a:pt x="206" y="41"/>
                  <a:pt x="205" y="39"/>
                  <a:pt x="204" y="38"/>
                </a:cubicBezTo>
                <a:cubicBezTo>
                  <a:pt x="202" y="36"/>
                  <a:pt x="200" y="36"/>
                  <a:pt x="198" y="36"/>
                </a:cubicBezTo>
                <a:cubicBezTo>
                  <a:pt x="194" y="35"/>
                  <a:pt x="192" y="35"/>
                  <a:pt x="191" y="3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91" y="60"/>
                  <a:pt x="193" y="60"/>
                  <a:pt x="195" y="61"/>
                </a:cubicBezTo>
                <a:cubicBezTo>
                  <a:pt x="195" y="52"/>
                  <a:pt x="195" y="52"/>
                  <a:pt x="195" y="52"/>
                </a:cubicBezTo>
                <a:cubicBezTo>
                  <a:pt x="195" y="52"/>
                  <a:pt x="196" y="52"/>
                  <a:pt x="196" y="52"/>
                </a:cubicBezTo>
                <a:cubicBezTo>
                  <a:pt x="199" y="53"/>
                  <a:pt x="202" y="52"/>
                  <a:pt x="203" y="50"/>
                </a:cubicBezTo>
                <a:moveTo>
                  <a:pt x="222" y="44"/>
                </a:moveTo>
                <a:cubicBezTo>
                  <a:pt x="223" y="39"/>
                  <a:pt x="223" y="39"/>
                  <a:pt x="223" y="39"/>
                </a:cubicBezTo>
                <a:cubicBezTo>
                  <a:pt x="221" y="39"/>
                  <a:pt x="220" y="38"/>
                  <a:pt x="219" y="38"/>
                </a:cubicBezTo>
                <a:cubicBezTo>
                  <a:pt x="214" y="37"/>
                  <a:pt x="214" y="37"/>
                  <a:pt x="214" y="37"/>
                </a:cubicBezTo>
                <a:cubicBezTo>
                  <a:pt x="212" y="37"/>
                  <a:pt x="211" y="37"/>
                  <a:pt x="210" y="37"/>
                </a:cubicBezTo>
                <a:cubicBezTo>
                  <a:pt x="205" y="61"/>
                  <a:pt x="205" y="61"/>
                  <a:pt x="205" y="61"/>
                </a:cubicBezTo>
                <a:cubicBezTo>
                  <a:pt x="210" y="62"/>
                  <a:pt x="214" y="63"/>
                  <a:pt x="219" y="64"/>
                </a:cubicBezTo>
                <a:cubicBezTo>
                  <a:pt x="220" y="58"/>
                  <a:pt x="220" y="58"/>
                  <a:pt x="220" y="58"/>
                </a:cubicBezTo>
                <a:cubicBezTo>
                  <a:pt x="212" y="57"/>
                  <a:pt x="212" y="57"/>
                  <a:pt x="212" y="57"/>
                </a:cubicBezTo>
                <a:cubicBezTo>
                  <a:pt x="212" y="52"/>
                  <a:pt x="212" y="52"/>
                  <a:pt x="212" y="52"/>
                </a:cubicBezTo>
                <a:cubicBezTo>
                  <a:pt x="220" y="54"/>
                  <a:pt x="220" y="54"/>
                  <a:pt x="220" y="54"/>
                </a:cubicBezTo>
                <a:cubicBezTo>
                  <a:pt x="220" y="48"/>
                  <a:pt x="220" y="48"/>
                  <a:pt x="220" y="48"/>
                </a:cubicBezTo>
                <a:cubicBezTo>
                  <a:pt x="213" y="47"/>
                  <a:pt x="213" y="47"/>
                  <a:pt x="213" y="47"/>
                </a:cubicBezTo>
                <a:cubicBezTo>
                  <a:pt x="214" y="43"/>
                  <a:pt x="214" y="43"/>
                  <a:pt x="214" y="43"/>
                </a:cubicBezTo>
                <a:lnTo>
                  <a:pt x="222" y="44"/>
                </a:lnTo>
                <a:close/>
                <a:moveTo>
                  <a:pt x="226" y="66"/>
                </a:moveTo>
                <a:cubicBezTo>
                  <a:pt x="233" y="42"/>
                  <a:pt x="233" y="42"/>
                  <a:pt x="233" y="42"/>
                </a:cubicBezTo>
                <a:cubicBezTo>
                  <a:pt x="231" y="41"/>
                  <a:pt x="229" y="41"/>
                  <a:pt x="227" y="40"/>
                </a:cubicBezTo>
                <a:cubicBezTo>
                  <a:pt x="221" y="64"/>
                  <a:pt x="221" y="64"/>
                  <a:pt x="221" y="64"/>
                </a:cubicBezTo>
                <a:cubicBezTo>
                  <a:pt x="222" y="65"/>
                  <a:pt x="224" y="65"/>
                  <a:pt x="226" y="66"/>
                </a:cubicBezTo>
                <a:moveTo>
                  <a:pt x="241" y="60"/>
                </a:moveTo>
                <a:cubicBezTo>
                  <a:pt x="252" y="49"/>
                  <a:pt x="252" y="49"/>
                  <a:pt x="252" y="49"/>
                </a:cubicBezTo>
                <a:cubicBezTo>
                  <a:pt x="250" y="48"/>
                  <a:pt x="248" y="47"/>
                  <a:pt x="247" y="46"/>
                </a:cubicBezTo>
                <a:cubicBezTo>
                  <a:pt x="243" y="51"/>
                  <a:pt x="243" y="51"/>
                  <a:pt x="243" y="51"/>
                </a:cubicBezTo>
                <a:cubicBezTo>
                  <a:pt x="242" y="53"/>
                  <a:pt x="241" y="54"/>
                  <a:pt x="240" y="55"/>
                </a:cubicBezTo>
                <a:cubicBezTo>
                  <a:pt x="240" y="55"/>
                  <a:pt x="240" y="55"/>
                  <a:pt x="240" y="55"/>
                </a:cubicBezTo>
                <a:cubicBezTo>
                  <a:pt x="240" y="53"/>
                  <a:pt x="240" y="52"/>
                  <a:pt x="240" y="50"/>
                </a:cubicBezTo>
                <a:cubicBezTo>
                  <a:pt x="241" y="44"/>
                  <a:pt x="241" y="44"/>
                  <a:pt x="241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38" y="43"/>
                  <a:pt x="237" y="43"/>
                  <a:pt x="235" y="42"/>
                </a:cubicBezTo>
                <a:cubicBezTo>
                  <a:pt x="236" y="58"/>
                  <a:pt x="236" y="58"/>
                  <a:pt x="236" y="58"/>
                </a:cubicBezTo>
                <a:cubicBezTo>
                  <a:pt x="232" y="68"/>
                  <a:pt x="232" y="68"/>
                  <a:pt x="232" y="68"/>
                </a:cubicBezTo>
                <a:cubicBezTo>
                  <a:pt x="234" y="68"/>
                  <a:pt x="235" y="69"/>
                  <a:pt x="237" y="70"/>
                </a:cubicBezTo>
                <a:lnTo>
                  <a:pt x="241" y="60"/>
                </a:lnTo>
                <a:close/>
                <a:moveTo>
                  <a:pt x="258" y="57"/>
                </a:moveTo>
                <a:cubicBezTo>
                  <a:pt x="258" y="58"/>
                  <a:pt x="257" y="60"/>
                  <a:pt x="257" y="62"/>
                </a:cubicBezTo>
                <a:cubicBezTo>
                  <a:pt x="255" y="66"/>
                  <a:pt x="255" y="66"/>
                  <a:pt x="255" y="66"/>
                </a:cubicBezTo>
                <a:cubicBezTo>
                  <a:pt x="252" y="64"/>
                  <a:pt x="252" y="64"/>
                  <a:pt x="252" y="64"/>
                </a:cubicBezTo>
                <a:cubicBezTo>
                  <a:pt x="255" y="61"/>
                  <a:pt x="255" y="61"/>
                  <a:pt x="255" y="61"/>
                </a:cubicBezTo>
                <a:cubicBezTo>
                  <a:pt x="256" y="60"/>
                  <a:pt x="257" y="58"/>
                  <a:pt x="258" y="57"/>
                </a:cubicBezTo>
                <a:close/>
                <a:moveTo>
                  <a:pt x="257" y="80"/>
                </a:moveTo>
                <a:cubicBezTo>
                  <a:pt x="264" y="54"/>
                  <a:pt x="264" y="54"/>
                  <a:pt x="264" y="54"/>
                </a:cubicBezTo>
                <a:cubicBezTo>
                  <a:pt x="262" y="53"/>
                  <a:pt x="259" y="52"/>
                  <a:pt x="257" y="51"/>
                </a:cubicBezTo>
                <a:cubicBezTo>
                  <a:pt x="240" y="71"/>
                  <a:pt x="240" y="71"/>
                  <a:pt x="240" y="71"/>
                </a:cubicBezTo>
                <a:cubicBezTo>
                  <a:pt x="242" y="71"/>
                  <a:pt x="244" y="72"/>
                  <a:pt x="246" y="73"/>
                </a:cubicBezTo>
                <a:cubicBezTo>
                  <a:pt x="249" y="69"/>
                  <a:pt x="249" y="69"/>
                  <a:pt x="249" y="69"/>
                </a:cubicBezTo>
                <a:cubicBezTo>
                  <a:pt x="254" y="71"/>
                  <a:pt x="254" y="71"/>
                  <a:pt x="254" y="71"/>
                </a:cubicBezTo>
                <a:cubicBezTo>
                  <a:pt x="252" y="77"/>
                  <a:pt x="252" y="77"/>
                  <a:pt x="252" y="77"/>
                </a:cubicBezTo>
                <a:cubicBezTo>
                  <a:pt x="254" y="77"/>
                  <a:pt x="256" y="78"/>
                  <a:pt x="257" y="80"/>
                </a:cubicBezTo>
                <a:moveTo>
                  <a:pt x="272" y="91"/>
                </a:moveTo>
                <a:cubicBezTo>
                  <a:pt x="287" y="70"/>
                  <a:pt x="287" y="70"/>
                  <a:pt x="287" y="70"/>
                </a:cubicBezTo>
                <a:cubicBezTo>
                  <a:pt x="286" y="69"/>
                  <a:pt x="285" y="68"/>
                  <a:pt x="283" y="67"/>
                </a:cubicBezTo>
                <a:cubicBezTo>
                  <a:pt x="280" y="72"/>
                  <a:pt x="280" y="72"/>
                  <a:pt x="280" y="72"/>
                </a:cubicBezTo>
                <a:cubicBezTo>
                  <a:pt x="277" y="75"/>
                  <a:pt x="276" y="78"/>
                  <a:pt x="274" y="81"/>
                </a:cubicBezTo>
                <a:cubicBezTo>
                  <a:pt x="274" y="81"/>
                  <a:pt x="274" y="81"/>
                  <a:pt x="274" y="81"/>
                </a:cubicBezTo>
                <a:cubicBezTo>
                  <a:pt x="275" y="78"/>
                  <a:pt x="276" y="74"/>
                  <a:pt x="276" y="72"/>
                </a:cubicBezTo>
                <a:cubicBezTo>
                  <a:pt x="278" y="64"/>
                  <a:pt x="278" y="64"/>
                  <a:pt x="278" y="64"/>
                </a:cubicBezTo>
                <a:cubicBezTo>
                  <a:pt x="277" y="62"/>
                  <a:pt x="275" y="61"/>
                  <a:pt x="273" y="60"/>
                </a:cubicBezTo>
                <a:cubicBezTo>
                  <a:pt x="258" y="80"/>
                  <a:pt x="258" y="80"/>
                  <a:pt x="258" y="80"/>
                </a:cubicBezTo>
                <a:cubicBezTo>
                  <a:pt x="260" y="81"/>
                  <a:pt x="261" y="82"/>
                  <a:pt x="262" y="83"/>
                </a:cubicBezTo>
                <a:cubicBezTo>
                  <a:pt x="266" y="78"/>
                  <a:pt x="266" y="78"/>
                  <a:pt x="266" y="78"/>
                </a:cubicBezTo>
                <a:cubicBezTo>
                  <a:pt x="268" y="75"/>
                  <a:pt x="271" y="72"/>
                  <a:pt x="272" y="69"/>
                </a:cubicBezTo>
                <a:cubicBezTo>
                  <a:pt x="273" y="69"/>
                  <a:pt x="273" y="69"/>
                  <a:pt x="273" y="69"/>
                </a:cubicBezTo>
                <a:cubicBezTo>
                  <a:pt x="271" y="72"/>
                  <a:pt x="271" y="76"/>
                  <a:pt x="270" y="78"/>
                </a:cubicBezTo>
                <a:cubicBezTo>
                  <a:pt x="268" y="87"/>
                  <a:pt x="268" y="87"/>
                  <a:pt x="268" y="87"/>
                </a:cubicBezTo>
                <a:cubicBezTo>
                  <a:pt x="269" y="88"/>
                  <a:pt x="271" y="89"/>
                  <a:pt x="272" y="91"/>
                </a:cubicBezTo>
                <a:moveTo>
                  <a:pt x="299" y="90"/>
                </a:moveTo>
                <a:cubicBezTo>
                  <a:pt x="303" y="87"/>
                  <a:pt x="303" y="87"/>
                  <a:pt x="303" y="87"/>
                </a:cubicBezTo>
                <a:cubicBezTo>
                  <a:pt x="303" y="86"/>
                  <a:pt x="302" y="84"/>
                  <a:pt x="300" y="82"/>
                </a:cubicBezTo>
                <a:cubicBezTo>
                  <a:pt x="295" y="77"/>
                  <a:pt x="288" y="76"/>
                  <a:pt x="282" y="83"/>
                </a:cubicBezTo>
                <a:cubicBezTo>
                  <a:pt x="280" y="85"/>
                  <a:pt x="278" y="88"/>
                  <a:pt x="278" y="91"/>
                </a:cubicBezTo>
                <a:cubicBezTo>
                  <a:pt x="278" y="94"/>
                  <a:pt x="279" y="96"/>
                  <a:pt x="282" y="99"/>
                </a:cubicBezTo>
                <a:cubicBezTo>
                  <a:pt x="284" y="101"/>
                  <a:pt x="286" y="103"/>
                  <a:pt x="288" y="103"/>
                </a:cubicBezTo>
                <a:cubicBezTo>
                  <a:pt x="297" y="94"/>
                  <a:pt x="297" y="94"/>
                  <a:pt x="297" y="94"/>
                </a:cubicBezTo>
                <a:cubicBezTo>
                  <a:pt x="292" y="88"/>
                  <a:pt x="292" y="88"/>
                  <a:pt x="292" y="88"/>
                </a:cubicBezTo>
                <a:cubicBezTo>
                  <a:pt x="288" y="92"/>
                  <a:pt x="288" y="92"/>
                  <a:pt x="288" y="92"/>
                </a:cubicBezTo>
                <a:cubicBezTo>
                  <a:pt x="290" y="94"/>
                  <a:pt x="290" y="94"/>
                  <a:pt x="290" y="94"/>
                </a:cubicBezTo>
                <a:cubicBezTo>
                  <a:pt x="287" y="97"/>
                  <a:pt x="287" y="97"/>
                  <a:pt x="287" y="97"/>
                </a:cubicBezTo>
                <a:cubicBezTo>
                  <a:pt x="286" y="97"/>
                  <a:pt x="286" y="96"/>
                  <a:pt x="285" y="96"/>
                </a:cubicBezTo>
                <a:cubicBezTo>
                  <a:pt x="283" y="94"/>
                  <a:pt x="283" y="90"/>
                  <a:pt x="286" y="87"/>
                </a:cubicBezTo>
                <a:cubicBezTo>
                  <a:pt x="290" y="83"/>
                  <a:pt x="294" y="83"/>
                  <a:pt x="296" y="86"/>
                </a:cubicBezTo>
                <a:cubicBezTo>
                  <a:pt x="298" y="87"/>
                  <a:pt x="298" y="89"/>
                  <a:pt x="299" y="90"/>
                </a:cubicBezTo>
                <a:moveTo>
                  <a:pt x="311" y="119"/>
                </a:moveTo>
                <a:cubicBezTo>
                  <a:pt x="322" y="111"/>
                  <a:pt x="322" y="111"/>
                  <a:pt x="322" y="111"/>
                </a:cubicBezTo>
                <a:cubicBezTo>
                  <a:pt x="321" y="110"/>
                  <a:pt x="321" y="108"/>
                  <a:pt x="320" y="107"/>
                </a:cubicBezTo>
                <a:cubicBezTo>
                  <a:pt x="320" y="107"/>
                  <a:pt x="320" y="107"/>
                  <a:pt x="320" y="107"/>
                </a:cubicBezTo>
                <a:cubicBezTo>
                  <a:pt x="308" y="115"/>
                  <a:pt x="308" y="115"/>
                  <a:pt x="308" y="115"/>
                </a:cubicBezTo>
                <a:cubicBezTo>
                  <a:pt x="304" y="117"/>
                  <a:pt x="302" y="117"/>
                  <a:pt x="301" y="115"/>
                </a:cubicBezTo>
                <a:cubicBezTo>
                  <a:pt x="300" y="114"/>
                  <a:pt x="301" y="112"/>
                  <a:pt x="304" y="109"/>
                </a:cubicBezTo>
                <a:cubicBezTo>
                  <a:pt x="316" y="101"/>
                  <a:pt x="316" y="101"/>
                  <a:pt x="316" y="101"/>
                </a:cubicBezTo>
                <a:cubicBezTo>
                  <a:pt x="315" y="100"/>
                  <a:pt x="314" y="98"/>
                  <a:pt x="313" y="97"/>
                </a:cubicBezTo>
                <a:cubicBezTo>
                  <a:pt x="302" y="104"/>
                  <a:pt x="302" y="104"/>
                  <a:pt x="302" y="104"/>
                </a:cubicBezTo>
                <a:cubicBezTo>
                  <a:pt x="295" y="109"/>
                  <a:pt x="294" y="113"/>
                  <a:pt x="297" y="118"/>
                </a:cubicBezTo>
                <a:cubicBezTo>
                  <a:pt x="300" y="123"/>
                  <a:pt x="305" y="123"/>
                  <a:pt x="311" y="119"/>
                </a:cubicBezTo>
                <a:moveTo>
                  <a:pt x="310" y="142"/>
                </a:moveTo>
                <a:cubicBezTo>
                  <a:pt x="332" y="132"/>
                  <a:pt x="332" y="132"/>
                  <a:pt x="332" y="132"/>
                </a:cubicBezTo>
                <a:cubicBezTo>
                  <a:pt x="332" y="130"/>
                  <a:pt x="331" y="129"/>
                  <a:pt x="331" y="127"/>
                </a:cubicBezTo>
                <a:cubicBezTo>
                  <a:pt x="325" y="130"/>
                  <a:pt x="325" y="130"/>
                  <a:pt x="325" y="130"/>
                </a:cubicBezTo>
                <a:cubicBezTo>
                  <a:pt x="322" y="131"/>
                  <a:pt x="319" y="133"/>
                  <a:pt x="316" y="135"/>
                </a:cubicBezTo>
                <a:cubicBezTo>
                  <a:pt x="316" y="135"/>
                  <a:pt x="316" y="135"/>
                  <a:pt x="316" y="135"/>
                </a:cubicBezTo>
                <a:cubicBezTo>
                  <a:pt x="318" y="133"/>
                  <a:pt x="320" y="130"/>
                  <a:pt x="322" y="128"/>
                </a:cubicBezTo>
                <a:cubicBezTo>
                  <a:pt x="328" y="122"/>
                  <a:pt x="328" y="122"/>
                  <a:pt x="328" y="122"/>
                </a:cubicBezTo>
                <a:cubicBezTo>
                  <a:pt x="327" y="120"/>
                  <a:pt x="326" y="118"/>
                  <a:pt x="325" y="116"/>
                </a:cubicBezTo>
                <a:cubicBezTo>
                  <a:pt x="302" y="127"/>
                  <a:pt x="302" y="127"/>
                  <a:pt x="302" y="127"/>
                </a:cubicBezTo>
                <a:cubicBezTo>
                  <a:pt x="303" y="128"/>
                  <a:pt x="304" y="130"/>
                  <a:pt x="305" y="131"/>
                </a:cubicBezTo>
                <a:cubicBezTo>
                  <a:pt x="310" y="129"/>
                  <a:pt x="310" y="129"/>
                  <a:pt x="310" y="129"/>
                </a:cubicBezTo>
                <a:cubicBezTo>
                  <a:pt x="314" y="127"/>
                  <a:pt x="317" y="125"/>
                  <a:pt x="320" y="124"/>
                </a:cubicBezTo>
                <a:cubicBezTo>
                  <a:pt x="320" y="124"/>
                  <a:pt x="320" y="124"/>
                  <a:pt x="320" y="124"/>
                </a:cubicBezTo>
                <a:cubicBezTo>
                  <a:pt x="318" y="126"/>
                  <a:pt x="315" y="128"/>
                  <a:pt x="313" y="131"/>
                </a:cubicBezTo>
                <a:cubicBezTo>
                  <a:pt x="308" y="137"/>
                  <a:pt x="308" y="137"/>
                  <a:pt x="308" y="137"/>
                </a:cubicBezTo>
                <a:cubicBezTo>
                  <a:pt x="308" y="139"/>
                  <a:pt x="309" y="141"/>
                  <a:pt x="310" y="142"/>
                </a:cubicBezTo>
                <a:moveTo>
                  <a:pt x="312" y="150"/>
                </a:moveTo>
                <a:cubicBezTo>
                  <a:pt x="336" y="142"/>
                  <a:pt x="336" y="142"/>
                  <a:pt x="336" y="142"/>
                </a:cubicBezTo>
                <a:cubicBezTo>
                  <a:pt x="335" y="140"/>
                  <a:pt x="335" y="138"/>
                  <a:pt x="334" y="136"/>
                </a:cubicBezTo>
                <a:cubicBezTo>
                  <a:pt x="311" y="145"/>
                  <a:pt x="311" y="145"/>
                  <a:pt x="311" y="145"/>
                </a:cubicBezTo>
                <a:cubicBezTo>
                  <a:pt x="311" y="146"/>
                  <a:pt x="312" y="148"/>
                  <a:pt x="312" y="150"/>
                </a:cubicBezTo>
                <a:moveTo>
                  <a:pt x="316" y="162"/>
                </a:moveTo>
                <a:cubicBezTo>
                  <a:pt x="341" y="163"/>
                  <a:pt x="341" y="163"/>
                  <a:pt x="341" y="163"/>
                </a:cubicBezTo>
                <a:cubicBezTo>
                  <a:pt x="341" y="161"/>
                  <a:pt x="341" y="159"/>
                  <a:pt x="340" y="157"/>
                </a:cubicBezTo>
                <a:cubicBezTo>
                  <a:pt x="330" y="157"/>
                  <a:pt x="330" y="157"/>
                  <a:pt x="330" y="157"/>
                </a:cubicBezTo>
                <a:cubicBezTo>
                  <a:pt x="327" y="158"/>
                  <a:pt x="324" y="158"/>
                  <a:pt x="321" y="158"/>
                </a:cubicBezTo>
                <a:cubicBezTo>
                  <a:pt x="321" y="158"/>
                  <a:pt x="321" y="158"/>
                  <a:pt x="321" y="158"/>
                </a:cubicBezTo>
                <a:cubicBezTo>
                  <a:pt x="324" y="157"/>
                  <a:pt x="327" y="155"/>
                  <a:pt x="329" y="154"/>
                </a:cubicBezTo>
                <a:cubicBezTo>
                  <a:pt x="338" y="150"/>
                  <a:pt x="338" y="150"/>
                  <a:pt x="338" y="150"/>
                </a:cubicBezTo>
                <a:cubicBezTo>
                  <a:pt x="338" y="149"/>
                  <a:pt x="338" y="149"/>
                  <a:pt x="338" y="149"/>
                </a:cubicBezTo>
                <a:cubicBezTo>
                  <a:pt x="338" y="147"/>
                  <a:pt x="337" y="146"/>
                  <a:pt x="337" y="144"/>
                </a:cubicBezTo>
                <a:cubicBezTo>
                  <a:pt x="314" y="156"/>
                  <a:pt x="314" y="156"/>
                  <a:pt x="314" y="156"/>
                </a:cubicBezTo>
                <a:cubicBezTo>
                  <a:pt x="315" y="158"/>
                  <a:pt x="315" y="160"/>
                  <a:pt x="316" y="162"/>
                </a:cubicBezTo>
                <a:moveTo>
                  <a:pt x="338" y="180"/>
                </a:moveTo>
                <a:cubicBezTo>
                  <a:pt x="343" y="179"/>
                  <a:pt x="343" y="179"/>
                  <a:pt x="343" y="179"/>
                </a:cubicBezTo>
                <a:cubicBezTo>
                  <a:pt x="343" y="178"/>
                  <a:pt x="343" y="176"/>
                  <a:pt x="343" y="174"/>
                </a:cubicBezTo>
                <a:cubicBezTo>
                  <a:pt x="343" y="170"/>
                  <a:pt x="343" y="170"/>
                  <a:pt x="343" y="170"/>
                </a:cubicBezTo>
                <a:cubicBezTo>
                  <a:pt x="342" y="169"/>
                  <a:pt x="342" y="167"/>
                  <a:pt x="342" y="166"/>
                </a:cubicBezTo>
                <a:cubicBezTo>
                  <a:pt x="317" y="169"/>
                  <a:pt x="317" y="169"/>
                  <a:pt x="317" y="169"/>
                </a:cubicBezTo>
                <a:cubicBezTo>
                  <a:pt x="318" y="173"/>
                  <a:pt x="318" y="178"/>
                  <a:pt x="319" y="182"/>
                </a:cubicBezTo>
                <a:cubicBezTo>
                  <a:pt x="324" y="182"/>
                  <a:pt x="324" y="182"/>
                  <a:pt x="324" y="182"/>
                </a:cubicBezTo>
                <a:cubicBezTo>
                  <a:pt x="323" y="174"/>
                  <a:pt x="323" y="174"/>
                  <a:pt x="323" y="174"/>
                </a:cubicBezTo>
                <a:cubicBezTo>
                  <a:pt x="328" y="173"/>
                  <a:pt x="328" y="173"/>
                  <a:pt x="328" y="173"/>
                </a:cubicBezTo>
                <a:cubicBezTo>
                  <a:pt x="328" y="180"/>
                  <a:pt x="328" y="180"/>
                  <a:pt x="328" y="180"/>
                </a:cubicBezTo>
                <a:cubicBezTo>
                  <a:pt x="334" y="180"/>
                  <a:pt x="334" y="180"/>
                  <a:pt x="334" y="180"/>
                </a:cubicBezTo>
                <a:cubicBezTo>
                  <a:pt x="333" y="173"/>
                  <a:pt x="333" y="173"/>
                  <a:pt x="333" y="173"/>
                </a:cubicBezTo>
                <a:cubicBezTo>
                  <a:pt x="337" y="172"/>
                  <a:pt x="337" y="172"/>
                  <a:pt x="337" y="172"/>
                </a:cubicBezTo>
                <a:lnTo>
                  <a:pt x="338" y="180"/>
                </a:lnTo>
                <a:close/>
                <a:moveTo>
                  <a:pt x="339" y="192"/>
                </a:moveTo>
                <a:cubicBezTo>
                  <a:pt x="339" y="194"/>
                  <a:pt x="338" y="195"/>
                  <a:pt x="336" y="195"/>
                </a:cubicBezTo>
                <a:cubicBezTo>
                  <a:pt x="334" y="195"/>
                  <a:pt x="333" y="194"/>
                  <a:pt x="333" y="192"/>
                </a:cubicBezTo>
                <a:cubicBezTo>
                  <a:pt x="333" y="190"/>
                  <a:pt x="333" y="190"/>
                  <a:pt x="333" y="190"/>
                </a:cubicBezTo>
                <a:cubicBezTo>
                  <a:pt x="339" y="190"/>
                  <a:pt x="339" y="190"/>
                  <a:pt x="339" y="190"/>
                </a:cubicBezTo>
                <a:cubicBezTo>
                  <a:pt x="339" y="191"/>
                  <a:pt x="339" y="191"/>
                  <a:pt x="339" y="192"/>
                </a:cubicBezTo>
                <a:moveTo>
                  <a:pt x="342" y="198"/>
                </a:moveTo>
                <a:cubicBezTo>
                  <a:pt x="343" y="197"/>
                  <a:pt x="344" y="197"/>
                  <a:pt x="344" y="195"/>
                </a:cubicBezTo>
                <a:cubicBezTo>
                  <a:pt x="344" y="193"/>
                  <a:pt x="344" y="193"/>
                  <a:pt x="344" y="192"/>
                </a:cubicBezTo>
                <a:cubicBezTo>
                  <a:pt x="344" y="190"/>
                  <a:pt x="344" y="188"/>
                  <a:pt x="344" y="186"/>
                </a:cubicBezTo>
                <a:cubicBezTo>
                  <a:pt x="344" y="186"/>
                  <a:pt x="344" y="185"/>
                  <a:pt x="344" y="185"/>
                </a:cubicBezTo>
                <a:cubicBezTo>
                  <a:pt x="319" y="185"/>
                  <a:pt x="319" y="185"/>
                  <a:pt x="319" y="185"/>
                </a:cubicBezTo>
                <a:cubicBezTo>
                  <a:pt x="319" y="186"/>
                  <a:pt x="319" y="188"/>
                  <a:pt x="319" y="190"/>
                </a:cubicBezTo>
                <a:cubicBezTo>
                  <a:pt x="328" y="190"/>
                  <a:pt x="328" y="190"/>
                  <a:pt x="328" y="190"/>
                </a:cubicBezTo>
                <a:cubicBezTo>
                  <a:pt x="328" y="191"/>
                  <a:pt x="328" y="191"/>
                  <a:pt x="328" y="191"/>
                </a:cubicBezTo>
                <a:cubicBezTo>
                  <a:pt x="328" y="193"/>
                  <a:pt x="327" y="193"/>
                  <a:pt x="324" y="194"/>
                </a:cubicBezTo>
                <a:cubicBezTo>
                  <a:pt x="321" y="194"/>
                  <a:pt x="320" y="195"/>
                  <a:pt x="319" y="195"/>
                </a:cubicBezTo>
                <a:cubicBezTo>
                  <a:pt x="319" y="197"/>
                  <a:pt x="318" y="199"/>
                  <a:pt x="318" y="201"/>
                </a:cubicBezTo>
                <a:cubicBezTo>
                  <a:pt x="319" y="200"/>
                  <a:pt x="323" y="200"/>
                  <a:pt x="326" y="199"/>
                </a:cubicBezTo>
                <a:cubicBezTo>
                  <a:pt x="328" y="199"/>
                  <a:pt x="329" y="198"/>
                  <a:pt x="330" y="197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31" y="198"/>
                  <a:pt x="333" y="200"/>
                  <a:pt x="336" y="200"/>
                </a:cubicBezTo>
                <a:cubicBezTo>
                  <a:pt x="339" y="200"/>
                  <a:pt x="341" y="200"/>
                  <a:pt x="342" y="198"/>
                </a:cubicBezTo>
                <a:moveTo>
                  <a:pt x="340" y="219"/>
                </a:moveTo>
                <a:cubicBezTo>
                  <a:pt x="341" y="217"/>
                  <a:pt x="342" y="216"/>
                  <a:pt x="342" y="213"/>
                </a:cubicBezTo>
                <a:cubicBezTo>
                  <a:pt x="343" y="208"/>
                  <a:pt x="340" y="205"/>
                  <a:pt x="336" y="204"/>
                </a:cubicBezTo>
                <a:cubicBezTo>
                  <a:pt x="332" y="204"/>
                  <a:pt x="330" y="206"/>
                  <a:pt x="328" y="209"/>
                </a:cubicBezTo>
                <a:cubicBezTo>
                  <a:pt x="326" y="211"/>
                  <a:pt x="326" y="212"/>
                  <a:pt x="324" y="212"/>
                </a:cubicBezTo>
                <a:cubicBezTo>
                  <a:pt x="323" y="211"/>
                  <a:pt x="323" y="210"/>
                  <a:pt x="323" y="209"/>
                </a:cubicBezTo>
                <a:cubicBezTo>
                  <a:pt x="323" y="207"/>
                  <a:pt x="324" y="205"/>
                  <a:pt x="325" y="204"/>
                </a:cubicBezTo>
                <a:cubicBezTo>
                  <a:pt x="320" y="202"/>
                  <a:pt x="320" y="202"/>
                  <a:pt x="320" y="202"/>
                </a:cubicBezTo>
                <a:cubicBezTo>
                  <a:pt x="319" y="203"/>
                  <a:pt x="318" y="205"/>
                  <a:pt x="317" y="207"/>
                </a:cubicBezTo>
                <a:cubicBezTo>
                  <a:pt x="317" y="213"/>
                  <a:pt x="320" y="217"/>
                  <a:pt x="324" y="217"/>
                </a:cubicBezTo>
                <a:cubicBezTo>
                  <a:pt x="327" y="218"/>
                  <a:pt x="330" y="216"/>
                  <a:pt x="332" y="213"/>
                </a:cubicBezTo>
                <a:cubicBezTo>
                  <a:pt x="334" y="211"/>
                  <a:pt x="334" y="210"/>
                  <a:pt x="336" y="210"/>
                </a:cubicBezTo>
                <a:cubicBezTo>
                  <a:pt x="337" y="210"/>
                  <a:pt x="337" y="211"/>
                  <a:pt x="337" y="213"/>
                </a:cubicBezTo>
                <a:cubicBezTo>
                  <a:pt x="337" y="215"/>
                  <a:pt x="336" y="216"/>
                  <a:pt x="335" y="217"/>
                </a:cubicBezTo>
                <a:lnTo>
                  <a:pt x="340" y="219"/>
                </a:lnTo>
                <a:close/>
                <a:moveTo>
                  <a:pt x="314" y="223"/>
                </a:moveTo>
                <a:cubicBezTo>
                  <a:pt x="339" y="229"/>
                  <a:pt x="339" y="229"/>
                  <a:pt x="339" y="229"/>
                </a:cubicBezTo>
                <a:cubicBezTo>
                  <a:pt x="340" y="224"/>
                  <a:pt x="340" y="224"/>
                  <a:pt x="340" y="224"/>
                </a:cubicBezTo>
                <a:cubicBezTo>
                  <a:pt x="316" y="218"/>
                  <a:pt x="316" y="218"/>
                  <a:pt x="316" y="218"/>
                </a:cubicBezTo>
                <a:cubicBezTo>
                  <a:pt x="315" y="220"/>
                  <a:pt x="315" y="222"/>
                  <a:pt x="314" y="223"/>
                </a:cubicBezTo>
                <a:moveTo>
                  <a:pt x="327" y="246"/>
                </a:moveTo>
                <a:cubicBezTo>
                  <a:pt x="332" y="248"/>
                  <a:pt x="332" y="248"/>
                  <a:pt x="332" y="248"/>
                </a:cubicBezTo>
                <a:cubicBezTo>
                  <a:pt x="333" y="247"/>
                  <a:pt x="333" y="246"/>
                  <a:pt x="334" y="245"/>
                </a:cubicBezTo>
                <a:cubicBezTo>
                  <a:pt x="337" y="237"/>
                  <a:pt x="337" y="237"/>
                  <a:pt x="337" y="237"/>
                </a:cubicBezTo>
                <a:cubicBezTo>
                  <a:pt x="337" y="235"/>
                  <a:pt x="337" y="234"/>
                  <a:pt x="338" y="233"/>
                </a:cubicBezTo>
                <a:cubicBezTo>
                  <a:pt x="332" y="231"/>
                  <a:pt x="332" y="231"/>
                  <a:pt x="332" y="231"/>
                </a:cubicBezTo>
                <a:cubicBezTo>
                  <a:pt x="331" y="236"/>
                  <a:pt x="331" y="236"/>
                  <a:pt x="331" y="236"/>
                </a:cubicBezTo>
                <a:cubicBezTo>
                  <a:pt x="312" y="230"/>
                  <a:pt x="312" y="230"/>
                  <a:pt x="312" y="230"/>
                </a:cubicBezTo>
                <a:cubicBezTo>
                  <a:pt x="312" y="232"/>
                  <a:pt x="311" y="233"/>
                  <a:pt x="311" y="235"/>
                </a:cubicBezTo>
                <a:cubicBezTo>
                  <a:pt x="329" y="241"/>
                  <a:pt x="329" y="241"/>
                  <a:pt x="329" y="241"/>
                </a:cubicBezTo>
                <a:lnTo>
                  <a:pt x="327" y="246"/>
                </a:lnTo>
                <a:close/>
                <a:moveTo>
                  <a:pt x="313" y="255"/>
                </a:moveTo>
                <a:cubicBezTo>
                  <a:pt x="323" y="268"/>
                  <a:pt x="323" y="268"/>
                  <a:pt x="323" y="268"/>
                </a:cubicBezTo>
                <a:cubicBezTo>
                  <a:pt x="324" y="266"/>
                  <a:pt x="325" y="265"/>
                  <a:pt x="325" y="263"/>
                </a:cubicBezTo>
                <a:cubicBezTo>
                  <a:pt x="326" y="262"/>
                  <a:pt x="326" y="262"/>
                  <a:pt x="326" y="262"/>
                </a:cubicBezTo>
                <a:cubicBezTo>
                  <a:pt x="321" y="258"/>
                  <a:pt x="321" y="258"/>
                  <a:pt x="321" y="258"/>
                </a:cubicBezTo>
                <a:cubicBezTo>
                  <a:pt x="320" y="257"/>
                  <a:pt x="319" y="256"/>
                  <a:pt x="318" y="255"/>
                </a:cubicBezTo>
                <a:cubicBezTo>
                  <a:pt x="318" y="255"/>
                  <a:pt x="318" y="255"/>
                  <a:pt x="318" y="255"/>
                </a:cubicBezTo>
                <a:cubicBezTo>
                  <a:pt x="319" y="255"/>
                  <a:pt x="321" y="256"/>
                  <a:pt x="323" y="256"/>
                </a:cubicBezTo>
                <a:cubicBezTo>
                  <a:pt x="329" y="257"/>
                  <a:pt x="329" y="257"/>
                  <a:pt x="329" y="257"/>
                </a:cubicBezTo>
                <a:cubicBezTo>
                  <a:pt x="329" y="256"/>
                  <a:pt x="329" y="256"/>
                  <a:pt x="329" y="256"/>
                </a:cubicBezTo>
                <a:cubicBezTo>
                  <a:pt x="330" y="254"/>
                  <a:pt x="330" y="253"/>
                  <a:pt x="331" y="251"/>
                </a:cubicBezTo>
                <a:cubicBezTo>
                  <a:pt x="315" y="250"/>
                  <a:pt x="315" y="250"/>
                  <a:pt x="315" y="250"/>
                </a:cubicBezTo>
                <a:cubicBezTo>
                  <a:pt x="306" y="246"/>
                  <a:pt x="306" y="246"/>
                  <a:pt x="306" y="246"/>
                </a:cubicBezTo>
                <a:cubicBezTo>
                  <a:pt x="305" y="247"/>
                  <a:pt x="305" y="249"/>
                  <a:pt x="304" y="251"/>
                </a:cubicBezTo>
                <a:lnTo>
                  <a:pt x="313" y="255"/>
                </a:lnTo>
                <a:close/>
                <a:moveTo>
                  <a:pt x="308" y="269"/>
                </a:moveTo>
                <a:cubicBezTo>
                  <a:pt x="313" y="272"/>
                  <a:pt x="317" y="273"/>
                  <a:pt x="320" y="273"/>
                </a:cubicBezTo>
                <a:cubicBezTo>
                  <a:pt x="320" y="272"/>
                  <a:pt x="321" y="271"/>
                  <a:pt x="322" y="270"/>
                </a:cubicBezTo>
                <a:cubicBezTo>
                  <a:pt x="319" y="269"/>
                  <a:pt x="315" y="268"/>
                  <a:pt x="310" y="265"/>
                </a:cubicBezTo>
                <a:cubicBezTo>
                  <a:pt x="305" y="262"/>
                  <a:pt x="302" y="259"/>
                  <a:pt x="301" y="256"/>
                </a:cubicBezTo>
                <a:cubicBezTo>
                  <a:pt x="301" y="256"/>
                  <a:pt x="301" y="256"/>
                  <a:pt x="301" y="256"/>
                </a:cubicBezTo>
                <a:cubicBezTo>
                  <a:pt x="300" y="257"/>
                  <a:pt x="299" y="258"/>
                  <a:pt x="299" y="259"/>
                </a:cubicBezTo>
                <a:cubicBezTo>
                  <a:pt x="300" y="262"/>
                  <a:pt x="303" y="265"/>
                  <a:pt x="308" y="269"/>
                </a:cubicBezTo>
                <a:moveTo>
                  <a:pt x="355" y="190"/>
                </a:moveTo>
                <a:cubicBezTo>
                  <a:pt x="355" y="281"/>
                  <a:pt x="281" y="356"/>
                  <a:pt x="190" y="356"/>
                </a:cubicBezTo>
                <a:cubicBezTo>
                  <a:pt x="98" y="356"/>
                  <a:pt x="24" y="281"/>
                  <a:pt x="24" y="190"/>
                </a:cubicBezTo>
                <a:cubicBezTo>
                  <a:pt x="24" y="98"/>
                  <a:pt x="98" y="24"/>
                  <a:pt x="190" y="24"/>
                </a:cubicBezTo>
                <a:cubicBezTo>
                  <a:pt x="281" y="24"/>
                  <a:pt x="355" y="98"/>
                  <a:pt x="355" y="190"/>
                </a:cubicBezTo>
                <a:moveTo>
                  <a:pt x="366" y="162"/>
                </a:moveTo>
                <a:cubicBezTo>
                  <a:pt x="357" y="152"/>
                  <a:pt x="357" y="152"/>
                  <a:pt x="357" y="152"/>
                </a:cubicBezTo>
                <a:cubicBezTo>
                  <a:pt x="361" y="141"/>
                  <a:pt x="361" y="141"/>
                  <a:pt x="361" y="141"/>
                </a:cubicBezTo>
                <a:cubicBezTo>
                  <a:pt x="351" y="132"/>
                  <a:pt x="351" y="132"/>
                  <a:pt x="351" y="13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43" y="113"/>
                  <a:pt x="343" y="113"/>
                  <a:pt x="343" y="113"/>
                </a:cubicBezTo>
                <a:cubicBezTo>
                  <a:pt x="344" y="100"/>
                  <a:pt x="344" y="100"/>
                  <a:pt x="344" y="100"/>
                </a:cubicBezTo>
                <a:cubicBezTo>
                  <a:pt x="332" y="94"/>
                  <a:pt x="332" y="94"/>
                  <a:pt x="332" y="94"/>
                </a:cubicBezTo>
                <a:cubicBezTo>
                  <a:pt x="332" y="82"/>
                  <a:pt x="332" y="82"/>
                  <a:pt x="332" y="82"/>
                </a:cubicBezTo>
                <a:cubicBezTo>
                  <a:pt x="319" y="77"/>
                  <a:pt x="319" y="77"/>
                  <a:pt x="319" y="77"/>
                </a:cubicBezTo>
                <a:cubicBezTo>
                  <a:pt x="317" y="65"/>
                  <a:pt x="317" y="65"/>
                  <a:pt x="317" y="65"/>
                </a:cubicBezTo>
                <a:cubicBezTo>
                  <a:pt x="305" y="62"/>
                  <a:pt x="305" y="62"/>
                  <a:pt x="305" y="62"/>
                </a:cubicBezTo>
                <a:cubicBezTo>
                  <a:pt x="301" y="50"/>
                  <a:pt x="301" y="50"/>
                  <a:pt x="301" y="50"/>
                </a:cubicBezTo>
                <a:cubicBezTo>
                  <a:pt x="288" y="49"/>
                  <a:pt x="288" y="49"/>
                  <a:pt x="288" y="49"/>
                </a:cubicBezTo>
                <a:cubicBezTo>
                  <a:pt x="283" y="38"/>
                  <a:pt x="283" y="38"/>
                  <a:pt x="283" y="38"/>
                </a:cubicBezTo>
                <a:cubicBezTo>
                  <a:pt x="270" y="38"/>
                  <a:pt x="270" y="38"/>
                  <a:pt x="270" y="38"/>
                </a:cubicBezTo>
                <a:cubicBezTo>
                  <a:pt x="264" y="27"/>
                  <a:pt x="264" y="27"/>
                  <a:pt x="264" y="27"/>
                </a:cubicBezTo>
                <a:cubicBezTo>
                  <a:pt x="251" y="29"/>
                  <a:pt x="251" y="29"/>
                  <a:pt x="251" y="29"/>
                </a:cubicBezTo>
                <a:cubicBezTo>
                  <a:pt x="243" y="19"/>
                  <a:pt x="243" y="19"/>
                  <a:pt x="243" y="19"/>
                </a:cubicBezTo>
                <a:cubicBezTo>
                  <a:pt x="231" y="23"/>
                  <a:pt x="231" y="23"/>
                  <a:pt x="231" y="23"/>
                </a:cubicBezTo>
                <a:cubicBezTo>
                  <a:pt x="222" y="14"/>
                  <a:pt x="222" y="14"/>
                  <a:pt x="222" y="14"/>
                </a:cubicBezTo>
                <a:cubicBezTo>
                  <a:pt x="210" y="19"/>
                  <a:pt x="210" y="19"/>
                  <a:pt x="210" y="19"/>
                </a:cubicBezTo>
                <a:cubicBezTo>
                  <a:pt x="200" y="11"/>
                  <a:pt x="200" y="11"/>
                  <a:pt x="200" y="11"/>
                </a:cubicBezTo>
                <a:cubicBezTo>
                  <a:pt x="189" y="18"/>
                  <a:pt x="189" y="18"/>
                  <a:pt x="189" y="18"/>
                </a:cubicBezTo>
                <a:cubicBezTo>
                  <a:pt x="178" y="11"/>
                  <a:pt x="178" y="11"/>
                  <a:pt x="178" y="11"/>
                </a:cubicBezTo>
                <a:cubicBezTo>
                  <a:pt x="168" y="19"/>
                  <a:pt x="168" y="19"/>
                  <a:pt x="168" y="19"/>
                </a:cubicBezTo>
                <a:cubicBezTo>
                  <a:pt x="156" y="14"/>
                  <a:pt x="156" y="14"/>
                  <a:pt x="156" y="14"/>
                </a:cubicBezTo>
                <a:cubicBezTo>
                  <a:pt x="147" y="23"/>
                  <a:pt x="147" y="23"/>
                  <a:pt x="147" y="23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27" y="30"/>
                  <a:pt x="127" y="30"/>
                  <a:pt x="127" y="30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95" y="38"/>
                  <a:pt x="95" y="38"/>
                  <a:pt x="95" y="38"/>
                </a:cubicBezTo>
                <a:cubicBezTo>
                  <a:pt x="90" y="50"/>
                  <a:pt x="90" y="50"/>
                  <a:pt x="90" y="50"/>
                </a:cubicBezTo>
                <a:cubicBezTo>
                  <a:pt x="77" y="51"/>
                  <a:pt x="77" y="51"/>
                  <a:pt x="77" y="51"/>
                </a:cubicBezTo>
                <a:cubicBezTo>
                  <a:pt x="73" y="63"/>
                  <a:pt x="73" y="63"/>
                  <a:pt x="73" y="63"/>
                </a:cubicBezTo>
                <a:cubicBezTo>
                  <a:pt x="61" y="65"/>
                  <a:pt x="61" y="65"/>
                  <a:pt x="61" y="65"/>
                </a:cubicBezTo>
                <a:cubicBezTo>
                  <a:pt x="58" y="78"/>
                  <a:pt x="58" y="78"/>
                  <a:pt x="58" y="78"/>
                </a:cubicBezTo>
                <a:cubicBezTo>
                  <a:pt x="47" y="82"/>
                  <a:pt x="47" y="82"/>
                  <a:pt x="47" y="82"/>
                </a:cubicBezTo>
                <a:cubicBezTo>
                  <a:pt x="46" y="95"/>
                  <a:pt x="46" y="95"/>
                  <a:pt x="46" y="95"/>
                </a:cubicBezTo>
                <a:cubicBezTo>
                  <a:pt x="35" y="100"/>
                  <a:pt x="35" y="100"/>
                  <a:pt x="35" y="100"/>
                </a:cubicBezTo>
                <a:cubicBezTo>
                  <a:pt x="35" y="114"/>
                  <a:pt x="35" y="114"/>
                  <a:pt x="35" y="114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18" y="141"/>
                  <a:pt x="18" y="141"/>
                  <a:pt x="18" y="141"/>
                </a:cubicBezTo>
                <a:cubicBezTo>
                  <a:pt x="21" y="153"/>
                  <a:pt x="21" y="153"/>
                  <a:pt x="21" y="153"/>
                </a:cubicBezTo>
                <a:cubicBezTo>
                  <a:pt x="13" y="162"/>
                  <a:pt x="13" y="162"/>
                  <a:pt x="13" y="162"/>
                </a:cubicBezTo>
                <a:cubicBezTo>
                  <a:pt x="18" y="174"/>
                  <a:pt x="18" y="174"/>
                  <a:pt x="18" y="174"/>
                </a:cubicBezTo>
                <a:cubicBezTo>
                  <a:pt x="11" y="184"/>
                  <a:pt x="11" y="184"/>
                  <a:pt x="11" y="184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1" y="206"/>
                  <a:pt x="11" y="206"/>
                  <a:pt x="11" y="206"/>
                </a:cubicBezTo>
                <a:cubicBezTo>
                  <a:pt x="20" y="217"/>
                  <a:pt x="20" y="217"/>
                  <a:pt x="20" y="217"/>
                </a:cubicBezTo>
                <a:cubicBezTo>
                  <a:pt x="15" y="228"/>
                  <a:pt x="15" y="228"/>
                  <a:pt x="15" y="228"/>
                </a:cubicBezTo>
                <a:cubicBezTo>
                  <a:pt x="24" y="237"/>
                  <a:pt x="24" y="237"/>
                  <a:pt x="24" y="237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31" y="257"/>
                  <a:pt x="31" y="257"/>
                  <a:pt x="31" y="257"/>
                </a:cubicBezTo>
                <a:cubicBezTo>
                  <a:pt x="29" y="269"/>
                  <a:pt x="29" y="269"/>
                  <a:pt x="29" y="269"/>
                </a:cubicBezTo>
                <a:cubicBezTo>
                  <a:pt x="41" y="276"/>
                  <a:pt x="41" y="276"/>
                  <a:pt x="41" y="276"/>
                </a:cubicBezTo>
                <a:cubicBezTo>
                  <a:pt x="40" y="288"/>
                  <a:pt x="40" y="288"/>
                  <a:pt x="40" y="288"/>
                </a:cubicBezTo>
                <a:cubicBezTo>
                  <a:pt x="52" y="294"/>
                  <a:pt x="52" y="294"/>
                  <a:pt x="52" y="294"/>
                </a:cubicBezTo>
                <a:cubicBezTo>
                  <a:pt x="54" y="306"/>
                  <a:pt x="54" y="306"/>
                  <a:pt x="54" y="306"/>
                </a:cubicBezTo>
                <a:cubicBezTo>
                  <a:pt x="66" y="310"/>
                  <a:pt x="66" y="310"/>
                  <a:pt x="66" y="310"/>
                </a:cubicBezTo>
                <a:cubicBezTo>
                  <a:pt x="69" y="322"/>
                  <a:pt x="69" y="322"/>
                  <a:pt x="69" y="322"/>
                </a:cubicBezTo>
                <a:cubicBezTo>
                  <a:pt x="82" y="324"/>
                  <a:pt x="82" y="324"/>
                  <a:pt x="82" y="324"/>
                </a:cubicBezTo>
                <a:cubicBezTo>
                  <a:pt x="86" y="336"/>
                  <a:pt x="86" y="336"/>
                  <a:pt x="86" y="336"/>
                </a:cubicBezTo>
                <a:cubicBezTo>
                  <a:pt x="99" y="336"/>
                  <a:pt x="99" y="336"/>
                  <a:pt x="99" y="336"/>
                </a:cubicBezTo>
                <a:cubicBezTo>
                  <a:pt x="105" y="347"/>
                  <a:pt x="105" y="347"/>
                  <a:pt x="105" y="347"/>
                </a:cubicBezTo>
                <a:cubicBezTo>
                  <a:pt x="118" y="346"/>
                  <a:pt x="118" y="346"/>
                  <a:pt x="118" y="346"/>
                </a:cubicBezTo>
                <a:cubicBezTo>
                  <a:pt x="125" y="356"/>
                  <a:pt x="125" y="356"/>
                  <a:pt x="125" y="356"/>
                </a:cubicBezTo>
                <a:cubicBezTo>
                  <a:pt x="138" y="354"/>
                  <a:pt x="138" y="354"/>
                  <a:pt x="138" y="354"/>
                </a:cubicBezTo>
                <a:cubicBezTo>
                  <a:pt x="146" y="363"/>
                  <a:pt x="146" y="363"/>
                  <a:pt x="146" y="363"/>
                </a:cubicBezTo>
                <a:cubicBezTo>
                  <a:pt x="158" y="359"/>
                  <a:pt x="158" y="359"/>
                  <a:pt x="158" y="359"/>
                </a:cubicBezTo>
                <a:cubicBezTo>
                  <a:pt x="167" y="367"/>
                  <a:pt x="167" y="367"/>
                  <a:pt x="167" y="367"/>
                </a:cubicBezTo>
                <a:cubicBezTo>
                  <a:pt x="179" y="361"/>
                  <a:pt x="179" y="361"/>
                  <a:pt x="179" y="361"/>
                </a:cubicBezTo>
                <a:cubicBezTo>
                  <a:pt x="189" y="368"/>
                  <a:pt x="189" y="368"/>
                  <a:pt x="189" y="368"/>
                </a:cubicBezTo>
                <a:cubicBezTo>
                  <a:pt x="200" y="361"/>
                  <a:pt x="200" y="361"/>
                  <a:pt x="200" y="361"/>
                </a:cubicBezTo>
                <a:cubicBezTo>
                  <a:pt x="211" y="367"/>
                  <a:pt x="211" y="367"/>
                  <a:pt x="211" y="367"/>
                </a:cubicBezTo>
                <a:cubicBezTo>
                  <a:pt x="221" y="359"/>
                  <a:pt x="221" y="359"/>
                  <a:pt x="221" y="359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2" y="353"/>
                  <a:pt x="242" y="353"/>
                  <a:pt x="242" y="353"/>
                </a:cubicBezTo>
                <a:cubicBezTo>
                  <a:pt x="254" y="356"/>
                  <a:pt x="254" y="356"/>
                  <a:pt x="254" y="356"/>
                </a:cubicBezTo>
                <a:cubicBezTo>
                  <a:pt x="262" y="346"/>
                  <a:pt x="262" y="346"/>
                  <a:pt x="262" y="346"/>
                </a:cubicBezTo>
                <a:cubicBezTo>
                  <a:pt x="274" y="347"/>
                  <a:pt x="274" y="347"/>
                  <a:pt x="274" y="347"/>
                </a:cubicBezTo>
                <a:cubicBezTo>
                  <a:pt x="280" y="336"/>
                  <a:pt x="280" y="336"/>
                  <a:pt x="280" y="336"/>
                </a:cubicBezTo>
                <a:cubicBezTo>
                  <a:pt x="293" y="336"/>
                  <a:pt x="293" y="336"/>
                  <a:pt x="293" y="336"/>
                </a:cubicBezTo>
                <a:cubicBezTo>
                  <a:pt x="297" y="323"/>
                  <a:pt x="297" y="323"/>
                  <a:pt x="297" y="323"/>
                </a:cubicBezTo>
                <a:cubicBezTo>
                  <a:pt x="310" y="322"/>
                  <a:pt x="310" y="322"/>
                  <a:pt x="310" y="322"/>
                </a:cubicBezTo>
                <a:cubicBezTo>
                  <a:pt x="313" y="309"/>
                  <a:pt x="313" y="309"/>
                  <a:pt x="313" y="309"/>
                </a:cubicBezTo>
                <a:cubicBezTo>
                  <a:pt x="325" y="306"/>
                  <a:pt x="325" y="306"/>
                  <a:pt x="325" y="306"/>
                </a:cubicBezTo>
                <a:cubicBezTo>
                  <a:pt x="327" y="293"/>
                  <a:pt x="327" y="293"/>
                  <a:pt x="327" y="293"/>
                </a:cubicBezTo>
                <a:cubicBezTo>
                  <a:pt x="338" y="288"/>
                  <a:pt x="338" y="288"/>
                  <a:pt x="338" y="288"/>
                </a:cubicBezTo>
                <a:cubicBezTo>
                  <a:pt x="338" y="275"/>
                  <a:pt x="338" y="275"/>
                  <a:pt x="338" y="275"/>
                </a:cubicBezTo>
                <a:cubicBezTo>
                  <a:pt x="349" y="269"/>
                  <a:pt x="349" y="269"/>
                  <a:pt x="349" y="269"/>
                </a:cubicBezTo>
                <a:cubicBezTo>
                  <a:pt x="348" y="256"/>
                  <a:pt x="348" y="256"/>
                  <a:pt x="348" y="256"/>
                </a:cubicBezTo>
                <a:cubicBezTo>
                  <a:pt x="358" y="249"/>
                  <a:pt x="358" y="249"/>
                  <a:pt x="358" y="249"/>
                </a:cubicBezTo>
                <a:cubicBezTo>
                  <a:pt x="355" y="236"/>
                  <a:pt x="355" y="236"/>
                  <a:pt x="355" y="236"/>
                </a:cubicBezTo>
                <a:cubicBezTo>
                  <a:pt x="364" y="228"/>
                  <a:pt x="364" y="228"/>
                  <a:pt x="364" y="228"/>
                </a:cubicBezTo>
                <a:cubicBezTo>
                  <a:pt x="359" y="216"/>
                  <a:pt x="359" y="216"/>
                  <a:pt x="359" y="216"/>
                </a:cubicBezTo>
                <a:cubicBezTo>
                  <a:pt x="367" y="206"/>
                  <a:pt x="367" y="206"/>
                  <a:pt x="367" y="206"/>
                </a:cubicBezTo>
                <a:cubicBezTo>
                  <a:pt x="361" y="194"/>
                  <a:pt x="361" y="194"/>
                  <a:pt x="361" y="194"/>
                </a:cubicBezTo>
                <a:cubicBezTo>
                  <a:pt x="368" y="184"/>
                  <a:pt x="368" y="184"/>
                  <a:pt x="368" y="184"/>
                </a:cubicBezTo>
                <a:cubicBezTo>
                  <a:pt x="360" y="173"/>
                  <a:pt x="360" y="173"/>
                  <a:pt x="360" y="173"/>
                </a:cubicBezTo>
                <a:lnTo>
                  <a:pt x="366" y="162"/>
                </a:lnTo>
                <a:close/>
                <a:moveTo>
                  <a:pt x="362" y="151"/>
                </a:moveTo>
                <a:cubicBezTo>
                  <a:pt x="371" y="162"/>
                  <a:pt x="371" y="162"/>
                  <a:pt x="371" y="162"/>
                </a:cubicBezTo>
                <a:cubicBezTo>
                  <a:pt x="365" y="173"/>
                  <a:pt x="365" y="173"/>
                  <a:pt x="365" y="173"/>
                </a:cubicBezTo>
                <a:cubicBezTo>
                  <a:pt x="373" y="184"/>
                  <a:pt x="373" y="184"/>
                  <a:pt x="373" y="184"/>
                </a:cubicBezTo>
                <a:cubicBezTo>
                  <a:pt x="366" y="195"/>
                  <a:pt x="366" y="195"/>
                  <a:pt x="366" y="195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64" y="216"/>
                  <a:pt x="364" y="216"/>
                  <a:pt x="364" y="216"/>
                </a:cubicBezTo>
                <a:cubicBezTo>
                  <a:pt x="369" y="229"/>
                  <a:pt x="369" y="229"/>
                  <a:pt x="369" y="229"/>
                </a:cubicBezTo>
                <a:cubicBezTo>
                  <a:pt x="360" y="238"/>
                  <a:pt x="360" y="238"/>
                  <a:pt x="360" y="238"/>
                </a:cubicBezTo>
                <a:cubicBezTo>
                  <a:pt x="363" y="251"/>
                  <a:pt x="363" y="251"/>
                  <a:pt x="363" y="251"/>
                </a:cubicBezTo>
                <a:cubicBezTo>
                  <a:pt x="352" y="258"/>
                  <a:pt x="352" y="258"/>
                  <a:pt x="352" y="258"/>
                </a:cubicBezTo>
                <a:cubicBezTo>
                  <a:pt x="354" y="272"/>
                  <a:pt x="354" y="272"/>
                  <a:pt x="354" y="272"/>
                </a:cubicBezTo>
                <a:cubicBezTo>
                  <a:pt x="343" y="278"/>
                  <a:pt x="343" y="278"/>
                  <a:pt x="343" y="278"/>
                </a:cubicBezTo>
                <a:cubicBezTo>
                  <a:pt x="343" y="291"/>
                  <a:pt x="343" y="291"/>
                  <a:pt x="343" y="291"/>
                </a:cubicBezTo>
                <a:cubicBezTo>
                  <a:pt x="331" y="296"/>
                  <a:pt x="331" y="296"/>
                  <a:pt x="331" y="296"/>
                </a:cubicBezTo>
                <a:cubicBezTo>
                  <a:pt x="329" y="309"/>
                  <a:pt x="329" y="309"/>
                  <a:pt x="329" y="309"/>
                </a:cubicBezTo>
                <a:cubicBezTo>
                  <a:pt x="317" y="313"/>
                  <a:pt x="317" y="313"/>
                  <a:pt x="317" y="313"/>
                </a:cubicBezTo>
                <a:cubicBezTo>
                  <a:pt x="313" y="326"/>
                  <a:pt x="313" y="326"/>
                  <a:pt x="313" y="326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295" y="340"/>
                  <a:pt x="295" y="340"/>
                  <a:pt x="295" y="340"/>
                </a:cubicBezTo>
                <a:cubicBezTo>
                  <a:pt x="283" y="340"/>
                  <a:pt x="283" y="340"/>
                  <a:pt x="283" y="340"/>
                </a:cubicBezTo>
                <a:cubicBezTo>
                  <a:pt x="276" y="352"/>
                  <a:pt x="276" y="352"/>
                  <a:pt x="276" y="35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256" y="361"/>
                  <a:pt x="256" y="361"/>
                  <a:pt x="256" y="361"/>
                </a:cubicBezTo>
                <a:cubicBezTo>
                  <a:pt x="243" y="358"/>
                  <a:pt x="243" y="358"/>
                  <a:pt x="243" y="358"/>
                </a:cubicBezTo>
                <a:cubicBezTo>
                  <a:pt x="234" y="368"/>
                  <a:pt x="234" y="368"/>
                  <a:pt x="234" y="368"/>
                </a:cubicBezTo>
                <a:cubicBezTo>
                  <a:pt x="222" y="364"/>
                  <a:pt x="222" y="364"/>
                  <a:pt x="222" y="364"/>
                </a:cubicBezTo>
                <a:cubicBezTo>
                  <a:pt x="212" y="372"/>
                  <a:pt x="212" y="372"/>
                  <a:pt x="212" y="372"/>
                </a:cubicBezTo>
                <a:cubicBezTo>
                  <a:pt x="201" y="366"/>
                  <a:pt x="201" y="366"/>
                  <a:pt x="201" y="366"/>
                </a:cubicBezTo>
                <a:cubicBezTo>
                  <a:pt x="189" y="374"/>
                  <a:pt x="189" y="374"/>
                  <a:pt x="189" y="374"/>
                </a:cubicBezTo>
                <a:cubicBezTo>
                  <a:pt x="179" y="366"/>
                  <a:pt x="179" y="366"/>
                  <a:pt x="179" y="366"/>
                </a:cubicBezTo>
                <a:cubicBezTo>
                  <a:pt x="167" y="372"/>
                  <a:pt x="167" y="372"/>
                  <a:pt x="167" y="372"/>
                </a:cubicBezTo>
                <a:cubicBezTo>
                  <a:pt x="157" y="364"/>
                  <a:pt x="157" y="364"/>
                  <a:pt x="157" y="364"/>
                </a:cubicBezTo>
                <a:cubicBezTo>
                  <a:pt x="144" y="368"/>
                  <a:pt x="144" y="368"/>
                  <a:pt x="144" y="368"/>
                </a:cubicBezTo>
                <a:cubicBezTo>
                  <a:pt x="136" y="358"/>
                  <a:pt x="136" y="358"/>
                  <a:pt x="136" y="358"/>
                </a:cubicBezTo>
                <a:cubicBezTo>
                  <a:pt x="123" y="361"/>
                  <a:pt x="123" y="361"/>
                  <a:pt x="123" y="361"/>
                </a:cubicBezTo>
                <a:cubicBezTo>
                  <a:pt x="116" y="351"/>
                  <a:pt x="116" y="351"/>
                  <a:pt x="116" y="351"/>
                </a:cubicBezTo>
                <a:cubicBezTo>
                  <a:pt x="102" y="352"/>
                  <a:pt x="102" y="352"/>
                  <a:pt x="102" y="352"/>
                </a:cubicBezTo>
                <a:cubicBezTo>
                  <a:pt x="97" y="340"/>
                  <a:pt x="97" y="340"/>
                  <a:pt x="97" y="340"/>
                </a:cubicBezTo>
                <a:cubicBezTo>
                  <a:pt x="83" y="340"/>
                  <a:pt x="83" y="340"/>
                  <a:pt x="83" y="340"/>
                </a:cubicBezTo>
                <a:cubicBezTo>
                  <a:pt x="79" y="328"/>
                  <a:pt x="79" y="328"/>
                  <a:pt x="79" y="328"/>
                </a:cubicBezTo>
                <a:cubicBezTo>
                  <a:pt x="65" y="326"/>
                  <a:pt x="65" y="326"/>
                  <a:pt x="65" y="326"/>
                </a:cubicBezTo>
                <a:cubicBezTo>
                  <a:pt x="63" y="313"/>
                  <a:pt x="63" y="313"/>
                  <a:pt x="63" y="313"/>
                </a:cubicBezTo>
                <a:cubicBezTo>
                  <a:pt x="50" y="309"/>
                  <a:pt x="50" y="309"/>
                  <a:pt x="50" y="309"/>
                </a:cubicBezTo>
                <a:cubicBezTo>
                  <a:pt x="48" y="297"/>
                  <a:pt x="48" y="297"/>
                  <a:pt x="48" y="297"/>
                </a:cubicBezTo>
                <a:cubicBezTo>
                  <a:pt x="36" y="291"/>
                  <a:pt x="36" y="291"/>
                  <a:pt x="36" y="291"/>
                </a:cubicBezTo>
                <a:cubicBezTo>
                  <a:pt x="36" y="279"/>
                  <a:pt x="36" y="279"/>
                  <a:pt x="36" y="279"/>
                </a:cubicBezTo>
                <a:cubicBezTo>
                  <a:pt x="25" y="272"/>
                  <a:pt x="25" y="272"/>
                  <a:pt x="25" y="272"/>
                </a:cubicBezTo>
                <a:cubicBezTo>
                  <a:pt x="27" y="259"/>
                  <a:pt x="27" y="259"/>
                  <a:pt x="27" y="259"/>
                </a:cubicBezTo>
                <a:cubicBezTo>
                  <a:pt x="16" y="251"/>
                  <a:pt x="16" y="251"/>
                  <a:pt x="16" y="251"/>
                </a:cubicBezTo>
                <a:cubicBezTo>
                  <a:pt x="19" y="239"/>
                  <a:pt x="19" y="239"/>
                  <a:pt x="19" y="239"/>
                </a:cubicBezTo>
                <a:cubicBezTo>
                  <a:pt x="10" y="229"/>
                  <a:pt x="10" y="229"/>
                  <a:pt x="10" y="229"/>
                </a:cubicBezTo>
                <a:cubicBezTo>
                  <a:pt x="15" y="217"/>
                  <a:pt x="15" y="217"/>
                  <a:pt x="15" y="217"/>
                </a:cubicBezTo>
                <a:cubicBezTo>
                  <a:pt x="6" y="207"/>
                  <a:pt x="6" y="207"/>
                  <a:pt x="6" y="20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6" y="184"/>
                  <a:pt x="6" y="184"/>
                  <a:pt x="6" y="184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8" y="161"/>
                  <a:pt x="8" y="161"/>
                  <a:pt x="8" y="161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22" y="131"/>
                  <a:pt x="22" y="131"/>
                  <a:pt x="22" y="131"/>
                </a:cubicBezTo>
                <a:cubicBezTo>
                  <a:pt x="20" y="118"/>
                  <a:pt x="20" y="118"/>
                  <a:pt x="20" y="118"/>
                </a:cubicBezTo>
                <a:cubicBezTo>
                  <a:pt x="31" y="111"/>
                  <a:pt x="31" y="111"/>
                  <a:pt x="31" y="111"/>
                </a:cubicBezTo>
                <a:cubicBezTo>
                  <a:pt x="30" y="98"/>
                  <a:pt x="30" y="98"/>
                  <a:pt x="30" y="98"/>
                </a:cubicBezTo>
                <a:cubicBezTo>
                  <a:pt x="42" y="92"/>
                  <a:pt x="42" y="92"/>
                  <a:pt x="42" y="92"/>
                </a:cubicBezTo>
                <a:cubicBezTo>
                  <a:pt x="43" y="79"/>
                  <a:pt x="43" y="79"/>
                  <a:pt x="43" y="79"/>
                </a:cubicBezTo>
                <a:cubicBezTo>
                  <a:pt x="55" y="75"/>
                  <a:pt x="55" y="75"/>
                  <a:pt x="55" y="75"/>
                </a:cubicBezTo>
                <a:cubicBezTo>
                  <a:pt x="57" y="62"/>
                  <a:pt x="57" y="62"/>
                  <a:pt x="57" y="62"/>
                </a:cubicBezTo>
                <a:cubicBezTo>
                  <a:pt x="70" y="59"/>
                  <a:pt x="70" y="59"/>
                  <a:pt x="70" y="59"/>
                </a:cubicBezTo>
                <a:cubicBezTo>
                  <a:pt x="74" y="46"/>
                  <a:pt x="74" y="46"/>
                  <a:pt x="74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93" y="33"/>
                  <a:pt x="93" y="33"/>
                  <a:pt x="93" y="33"/>
                </a:cubicBezTo>
                <a:cubicBezTo>
                  <a:pt x="105" y="34"/>
                  <a:pt x="105" y="34"/>
                  <a:pt x="105" y="34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56" y="9"/>
                  <a:pt x="156" y="9"/>
                  <a:pt x="156" y="9"/>
                </a:cubicBezTo>
                <a:cubicBezTo>
                  <a:pt x="167" y="14"/>
                  <a:pt x="167" y="14"/>
                  <a:pt x="167" y="14"/>
                </a:cubicBezTo>
                <a:cubicBezTo>
                  <a:pt x="178" y="6"/>
                  <a:pt x="178" y="6"/>
                  <a:pt x="178" y="6"/>
                </a:cubicBezTo>
                <a:cubicBezTo>
                  <a:pt x="189" y="13"/>
                  <a:pt x="189" y="13"/>
                  <a:pt x="189" y="13"/>
                </a:cubicBezTo>
                <a:cubicBezTo>
                  <a:pt x="201" y="6"/>
                  <a:pt x="201" y="6"/>
                  <a:pt x="201" y="6"/>
                </a:cubicBezTo>
                <a:cubicBezTo>
                  <a:pt x="211" y="14"/>
                  <a:pt x="211" y="14"/>
                  <a:pt x="211" y="14"/>
                </a:cubicBezTo>
                <a:cubicBezTo>
                  <a:pt x="223" y="9"/>
                  <a:pt x="223" y="9"/>
                  <a:pt x="223" y="9"/>
                </a:cubicBezTo>
                <a:cubicBezTo>
                  <a:pt x="232" y="18"/>
                  <a:pt x="232" y="18"/>
                  <a:pt x="232" y="18"/>
                </a:cubicBezTo>
                <a:cubicBezTo>
                  <a:pt x="245" y="14"/>
                  <a:pt x="245" y="14"/>
                  <a:pt x="245" y="14"/>
                </a:cubicBezTo>
                <a:cubicBezTo>
                  <a:pt x="253" y="25"/>
                  <a:pt x="253" y="25"/>
                  <a:pt x="253" y="25"/>
                </a:cubicBezTo>
                <a:cubicBezTo>
                  <a:pt x="266" y="23"/>
                  <a:pt x="266" y="23"/>
                  <a:pt x="266" y="2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45"/>
                  <a:pt x="291" y="45"/>
                  <a:pt x="291" y="45"/>
                </a:cubicBezTo>
                <a:cubicBezTo>
                  <a:pt x="305" y="46"/>
                  <a:pt x="305" y="46"/>
                  <a:pt x="305" y="46"/>
                </a:cubicBezTo>
                <a:cubicBezTo>
                  <a:pt x="308" y="59"/>
                  <a:pt x="308" y="59"/>
                  <a:pt x="308" y="59"/>
                </a:cubicBezTo>
                <a:cubicBezTo>
                  <a:pt x="321" y="62"/>
                  <a:pt x="321" y="62"/>
                  <a:pt x="321" y="62"/>
                </a:cubicBezTo>
                <a:cubicBezTo>
                  <a:pt x="323" y="74"/>
                  <a:pt x="323" y="74"/>
                  <a:pt x="323" y="74"/>
                </a:cubicBezTo>
                <a:cubicBezTo>
                  <a:pt x="336" y="79"/>
                  <a:pt x="336" y="79"/>
                  <a:pt x="336" y="79"/>
                </a:cubicBezTo>
                <a:cubicBezTo>
                  <a:pt x="336" y="92"/>
                  <a:pt x="336" y="92"/>
                  <a:pt x="336" y="92"/>
                </a:cubicBezTo>
                <a:cubicBezTo>
                  <a:pt x="349" y="98"/>
                  <a:pt x="349" y="98"/>
                  <a:pt x="349" y="98"/>
                </a:cubicBezTo>
                <a:cubicBezTo>
                  <a:pt x="347" y="110"/>
                  <a:pt x="347" y="110"/>
                  <a:pt x="347" y="110"/>
                </a:cubicBezTo>
                <a:cubicBezTo>
                  <a:pt x="359" y="118"/>
                  <a:pt x="359" y="118"/>
                  <a:pt x="359" y="118"/>
                </a:cubicBezTo>
                <a:cubicBezTo>
                  <a:pt x="356" y="131"/>
                  <a:pt x="356" y="131"/>
                  <a:pt x="356" y="131"/>
                </a:cubicBezTo>
                <a:cubicBezTo>
                  <a:pt x="366" y="139"/>
                  <a:pt x="366" y="139"/>
                  <a:pt x="366" y="139"/>
                </a:cubicBezTo>
                <a:lnTo>
                  <a:pt x="362" y="151"/>
                </a:lnTo>
                <a:close/>
                <a:moveTo>
                  <a:pt x="379" y="190"/>
                </a:moveTo>
                <a:cubicBezTo>
                  <a:pt x="379" y="85"/>
                  <a:pt x="294" y="0"/>
                  <a:pt x="189" y="0"/>
                </a:cubicBezTo>
                <a:cubicBezTo>
                  <a:pt x="85" y="0"/>
                  <a:pt x="0" y="85"/>
                  <a:pt x="0" y="190"/>
                </a:cubicBezTo>
                <a:cubicBezTo>
                  <a:pt x="0" y="295"/>
                  <a:pt x="85" y="379"/>
                  <a:pt x="189" y="379"/>
                </a:cubicBezTo>
                <a:cubicBezTo>
                  <a:pt x="294" y="379"/>
                  <a:pt x="379" y="295"/>
                  <a:pt x="379" y="190"/>
                </a:cubicBezTo>
              </a:path>
            </a:pathLst>
          </a:cu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>
            <a:off x="-1" y="6611780"/>
            <a:ext cx="12192001" cy="246220"/>
          </a:xfrm>
          <a:prstGeom prst="rect">
            <a:avLst/>
          </a:prstGeom>
          <a:gradFill flip="none" rotWithShape="1">
            <a:gsLst>
              <a:gs pos="0">
                <a:srgbClr val="0075EA"/>
              </a:gs>
              <a:gs pos="82000">
                <a:srgbClr val="0075E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887076" y="6611781"/>
            <a:ext cx="13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Tianjin University</a:t>
            </a:r>
            <a:endParaRPr lang="zh-CN" altLang="en-US" sz="1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7959-C031-4A43-A33E-C1E21AD403F6}" type="datetimeFigureOut">
              <a:rPr lang="zh-CN" altLang="en-US" smtClean="0"/>
              <a:pPr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292A7-489F-4829-8D83-37348628A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24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377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2060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2060"/>
          </a:solidFill>
          <a:latin typeface="微软雅黑" pitchFamily="34" charset="-122"/>
          <a:ea typeface="微软雅黑" pitchFamily="34" charset="-122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2060"/>
          </a:solidFill>
          <a:latin typeface="微软雅黑" pitchFamily="34" charset="-122"/>
          <a:ea typeface="微软雅黑" pitchFamily="34" charset="-122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2060"/>
          </a:solidFill>
          <a:latin typeface="微软雅黑" pitchFamily="34" charset="-122"/>
          <a:ea typeface="微软雅黑" pitchFamily="34" charset="-122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2060"/>
          </a:solidFill>
          <a:latin typeface="微软雅黑" pitchFamily="34" charset="-122"/>
          <a:ea typeface="微软雅黑" pitchFamily="34" charset="-122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63137F-1545-4A23-8985-F45AD0E643AA}"/>
              </a:ext>
            </a:extLst>
          </p:cNvPr>
          <p:cNvSpPr txBox="1"/>
          <p:nvPr/>
        </p:nvSpPr>
        <p:spPr>
          <a:xfrm>
            <a:off x="904459" y="1287946"/>
            <a:ext cx="8941157" cy="414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Cache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综述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Cache</a:t>
            </a:r>
            <a:r>
              <a:rPr lang="zh-CN" altLang="en-US" sz="3200" dirty="0"/>
              <a:t>性能的量化</a:t>
            </a:r>
            <a:endParaRPr lang="en-US" altLang="zh-CN" sz="3200" dirty="0"/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Cache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性能的优化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Cache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控制器的实现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97838B-C666-4FF3-AB50-8BCC39D2D6CE}"/>
              </a:ext>
            </a:extLst>
          </p:cNvPr>
          <p:cNvGrpSpPr/>
          <p:nvPr/>
        </p:nvGrpSpPr>
        <p:grpSpPr>
          <a:xfrm>
            <a:off x="908366" y="278225"/>
            <a:ext cx="4954371" cy="830999"/>
            <a:chOff x="908364" y="278221"/>
            <a:chExt cx="4954371" cy="8309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A05078-9393-4A56-B4A0-40E0462BC455}"/>
                </a:ext>
              </a:extLst>
            </p:cNvPr>
            <p:cNvSpPr/>
            <p:nvPr/>
          </p:nvSpPr>
          <p:spPr>
            <a:xfrm>
              <a:off x="908364" y="801441"/>
              <a:ext cx="1383572" cy="307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Cache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13CE6E-0260-41DC-B741-6644E41D0F86}"/>
                </a:ext>
              </a:extLst>
            </p:cNvPr>
            <p:cNvSpPr/>
            <p:nvPr/>
          </p:nvSpPr>
          <p:spPr>
            <a:xfrm>
              <a:off x="1197484" y="278221"/>
              <a:ext cx="4665251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高速缓冲存储器（</a:t>
              </a:r>
              <a:r>
                <a:rPr lang="en-US" altLang="zh-CN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）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79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4" y="278225"/>
            <a:ext cx="1999801" cy="727643"/>
            <a:chOff x="635242" y="278221"/>
            <a:chExt cx="1999801" cy="72764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2" y="698086"/>
              <a:ext cx="199980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Example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941540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例题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42C9E610-0349-4498-8511-98FF5B2B841C}"/>
                  </a:ext>
                </a:extLst>
              </p:cNvPr>
              <p:cNvSpPr txBox="1"/>
              <p:nvPr/>
            </p:nvSpPr>
            <p:spPr bwMode="auto">
              <a:xfrm>
                <a:off x="3295650" y="1697549"/>
                <a:ext cx="5614988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AMAT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m:t>Hit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m:t>time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m:t>Miss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m:t>rate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m:t>Miss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m:t>penalty</m:t>
                      </m:r>
                    </m:oMath>
                  </m:oMathPara>
                </a14:m>
                <a:endParaRPr lang="zh-CN" altLang="en-US" sz="2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42C9E610-0349-4498-8511-98FF5B2B8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5650" y="1697549"/>
                <a:ext cx="5614988" cy="433387"/>
              </a:xfrm>
              <a:prstGeom prst="rect">
                <a:avLst/>
              </a:prstGeom>
              <a:blipFill>
                <a:blip r:embed="rId3"/>
                <a:stretch>
                  <a:fillRect b="-69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4">
            <a:extLst>
              <a:ext uri="{FF2B5EF4-FFF2-40B4-BE49-F238E27FC236}">
                <a16:creationId xmlns:a16="http://schemas.microsoft.com/office/drawing/2014/main" id="{A3835BE8-2264-48D1-A13E-F3FFE879F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26" y="2349652"/>
            <a:ext cx="71294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dirty="0" err="1"/>
              <a:t>AMAT</a:t>
            </a:r>
            <a:r>
              <a:rPr kumimoji="0" lang="en-US" altLang="zh-CN" sz="2000" baseline="-25000" dirty="0" err="1"/>
              <a:t>1</a:t>
            </a:r>
            <a:r>
              <a:rPr kumimoji="0" lang="en-US" altLang="zh-CN" sz="2000" baseline="-25000" dirty="0"/>
              <a:t>-way</a:t>
            </a:r>
            <a:r>
              <a:rPr kumimoji="0" lang="en-US" altLang="zh-CN" sz="2000" dirty="0"/>
              <a:t> = 0.35 + (2.1% × 65) = </a:t>
            </a:r>
            <a:r>
              <a:rPr kumimoji="0" lang="en-US" altLang="zh-CN" sz="2000" dirty="0" err="1"/>
              <a:t>1.72ns</a:t>
            </a:r>
            <a:endParaRPr kumimoji="0" lang="en-US" altLang="zh-CN" sz="2000" dirty="0"/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zh-CN" sz="2400" dirty="0"/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dirty="0" err="1"/>
              <a:t>AMAT</a:t>
            </a:r>
            <a:r>
              <a:rPr kumimoji="0" lang="en-US" altLang="zh-CN" sz="2000" baseline="-25000" dirty="0" err="1"/>
              <a:t>2</a:t>
            </a:r>
            <a:r>
              <a:rPr kumimoji="0" lang="en-US" altLang="zh-CN" sz="2000" baseline="-25000" dirty="0"/>
              <a:t>-way</a:t>
            </a:r>
            <a:r>
              <a:rPr kumimoji="0" lang="en-US" altLang="zh-CN" sz="2000" dirty="0"/>
              <a:t> = 0.35 × 1.35 + (1.9% × 65) = </a:t>
            </a:r>
            <a:r>
              <a:rPr kumimoji="0" lang="en-US" altLang="zh-CN" sz="2000" dirty="0" err="1"/>
              <a:t>1.71ns</a:t>
            </a:r>
            <a:endParaRPr kumimoji="0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1928B30E-74D3-465F-B677-D678B902C2F3}"/>
                  </a:ext>
                </a:extLst>
              </p:cNvPr>
              <p:cNvSpPr txBox="1"/>
              <p:nvPr/>
            </p:nvSpPr>
            <p:spPr bwMode="auto">
              <a:xfrm>
                <a:off x="2033538" y="3860390"/>
                <a:ext cx="8963025" cy="1152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Tahoma" panose="020B0604030504040204" pitchFamily="34" charset="0"/>
                                <a:cs typeface="Tahoma" panose="020B0604030504040204" pitchFamily="34" charset="0"/>
                              </a:rPr>
                              <m:t>Execution</m:t>
                            </m:r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Tahoma" panose="020B0604030504040204" pitchFamily="34" charset="0"/>
                                <a:cs typeface="Tahoma" panose="020B060403050404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Tahoma" panose="020B0604030504040204" pitchFamily="34" charset="0"/>
                                <a:cs typeface="Tahoma" panose="020B0604030504040204" pitchFamily="34" charset="0"/>
                              </a:rPr>
                              <m:t>time</m:t>
                            </m:r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Tahoma" panose="020B0604030504040204" pitchFamily="34" charset="0"/>
                                <a:cs typeface="Tahoma" panose="020B0604030504040204" pitchFamily="34" charset="0"/>
                              </a:rPr>
                              <m:t> = </m:t>
                            </m:r>
                            <m:d>
                              <m:d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CPU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cycles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Memory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stall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cycles</m:t>
                                </m:r>
                              </m:e>
                            </m:d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Tahoma" panose="020B0604030504040204" pitchFamily="34" charset="0"/>
                                <a:cs typeface="Tahoma" panose="020B0604030504040204" pitchFamily="34" charset="0"/>
                              </a:rPr>
                              <m:t>CT</m:t>
                            </m:r>
                          </m:e>
                        </m:mr>
                        <m:m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Tahoma" panose="020B0604030504040204" pitchFamily="34" charset="0"/>
                                <a:cs typeface="Tahoma" panose="020B0604030504040204" pitchFamily="34" charset="0"/>
                              </a:rPr>
                              <m:t>IC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CPI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zh-CN" altLang="en-US" sz="2000" i="0">
                                        <a:solidFill>
                                          <a:srgbClr val="000000"/>
                                        </a:solidFill>
                                        <a:latin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Number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000" i="0">
                                        <a:solidFill>
                                          <a:srgbClr val="000000"/>
                                        </a:solidFill>
                                        <a:latin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000" i="0">
                                        <a:solidFill>
                                          <a:srgbClr val="000000"/>
                                        </a:solidFill>
                                        <a:latin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of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000" i="0">
                                        <a:solidFill>
                                          <a:srgbClr val="000000"/>
                                        </a:solidFill>
                                        <a:latin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000" i="0">
                                        <a:solidFill>
                                          <a:srgbClr val="000000"/>
                                        </a:solidFill>
                                        <a:latin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memory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000" i="0">
                                        <a:solidFill>
                                          <a:srgbClr val="000000"/>
                                        </a:solidFill>
                                        <a:latin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000" i="0">
                                        <a:solidFill>
                                          <a:srgbClr val="000000"/>
                                        </a:solidFill>
                                        <a:latin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accesses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zh-CN" altLang="en-US" sz="2000" i="0">
                                        <a:solidFill>
                                          <a:srgbClr val="000000"/>
                                        </a:solidFill>
                                        <a:latin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IC</m:t>
                                    </m:r>
                                  </m:den>
                                </m:f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Miss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rate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Miss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penalty</m:t>
                                </m:r>
                              </m:e>
                            </m:d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zh-CN" altLang="en-US" sz="2000" i="0">
                                <a:solidFill>
                                  <a:srgbClr val="000000"/>
                                </a:solidFill>
                                <a:latin typeface="Tahoma" panose="020B0604030504040204" pitchFamily="34" charset="0"/>
                                <a:cs typeface="Tahoma" panose="020B0604030504040204" pitchFamily="34" charset="0"/>
                              </a:rPr>
                              <m:t>CT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1928B30E-74D3-465F-B677-D678B902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3538" y="3860390"/>
                <a:ext cx="8963025" cy="1152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6">
            <a:extLst>
              <a:ext uri="{FF2B5EF4-FFF2-40B4-BE49-F238E27FC236}">
                <a16:creationId xmlns:a16="http://schemas.microsoft.com/office/drawing/2014/main" id="{B1879FFB-C479-4C3E-8755-0E509E8C8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00" y="5157378"/>
            <a:ext cx="972026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dirty="0"/>
              <a:t>Execution </a:t>
            </a:r>
            <a:r>
              <a:rPr kumimoji="0" lang="en-US" altLang="zh-CN" sz="2000" dirty="0" err="1"/>
              <a:t>Time</a:t>
            </a:r>
            <a:r>
              <a:rPr kumimoji="0" lang="en-US" altLang="zh-CN" sz="2000" baseline="-25000" dirty="0" err="1"/>
              <a:t>1</a:t>
            </a:r>
            <a:r>
              <a:rPr kumimoji="0" lang="en-US" altLang="zh-CN" sz="2000" baseline="-25000" dirty="0"/>
              <a:t>-way</a:t>
            </a:r>
            <a:r>
              <a:rPr kumimoji="0" lang="en-US" altLang="zh-CN" sz="2000" dirty="0"/>
              <a:t>=IC×[1.6×0.35+1.4×2.1%×65]=</a:t>
            </a:r>
            <a:r>
              <a:rPr kumimoji="0" lang="en-US" altLang="zh-CN" sz="2000" dirty="0" err="1"/>
              <a:t>2.47×IC</a:t>
            </a:r>
            <a:endParaRPr kumimoji="0" lang="en-US" altLang="zh-CN" sz="2000" dirty="0"/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zh-CN" sz="2400" dirty="0"/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dirty="0"/>
              <a:t>Execution </a:t>
            </a:r>
            <a:r>
              <a:rPr kumimoji="0" lang="en-US" altLang="zh-CN" sz="2000" dirty="0" err="1"/>
              <a:t>Time</a:t>
            </a:r>
            <a:r>
              <a:rPr kumimoji="0" lang="en-US" altLang="zh-CN" sz="2000" baseline="-25000" dirty="0" err="1"/>
              <a:t>2way</a:t>
            </a:r>
            <a:r>
              <a:rPr kumimoji="0" lang="en-US" altLang="zh-CN" sz="2000" dirty="0"/>
              <a:t>=IC×[1.6×0.35×1.35+1.4×1.9%×65]=</a:t>
            </a:r>
            <a:r>
              <a:rPr kumimoji="0" lang="en-US" altLang="zh-CN" sz="2000" dirty="0" err="1"/>
              <a:t>2.49×IC</a:t>
            </a:r>
            <a:endParaRPr kumimoji="0" lang="en-US" altLang="zh-CN" sz="20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4DBE39-72F3-4380-B5CA-6D8C0A105E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3729542"/>
            <a:ext cx="12192000" cy="0"/>
          </a:xfrm>
          <a:prstGeom prst="line">
            <a:avLst/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圆角矩形 9">
            <a:extLst>
              <a:ext uri="{FF2B5EF4-FFF2-40B4-BE49-F238E27FC236}">
                <a16:creationId xmlns:a16="http://schemas.microsoft.com/office/drawing/2014/main" id="{91E3E2C0-6597-46BC-9FFE-658B0E2E0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051" y="2952902"/>
            <a:ext cx="6697662" cy="5762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圆角矩形 10">
            <a:extLst>
              <a:ext uri="{FF2B5EF4-FFF2-40B4-BE49-F238E27FC236}">
                <a16:creationId xmlns:a16="http://schemas.microsoft.com/office/drawing/2014/main" id="{0027B886-3B2F-4A7D-AD1E-20BBF0B74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25" y="5112928"/>
            <a:ext cx="7129463" cy="5746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15D9DFF-93BC-4607-9443-E330653E84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59388" y="6236878"/>
            <a:ext cx="12954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0926E4-5D96-470A-BFA0-FA59548F74CF}"/>
              </a:ext>
            </a:extLst>
          </p:cNvPr>
          <p:cNvSpPr txBox="1"/>
          <p:nvPr/>
        </p:nvSpPr>
        <p:spPr>
          <a:xfrm>
            <a:off x="7472516" y="13147"/>
            <a:ext cx="4713443" cy="142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结论：</a:t>
            </a:r>
            <a:r>
              <a: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有时大容量或高相联度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命中时间的增加反而会抵消命中率的改进所起的作用，从而导致处理器性能的下降</a:t>
            </a:r>
          </a:p>
        </p:txBody>
      </p:sp>
    </p:spTree>
    <p:extLst>
      <p:ext uri="{BB962C8B-B14F-4D97-AF65-F5344CB8AC3E}">
        <p14:creationId xmlns:p14="http://schemas.microsoft.com/office/powerpoint/2010/main" val="230329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  <p:bldP spid="13" grpId="0" animBg="1"/>
      <p:bldP spid="2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63137F-1545-4A23-8985-F45AD0E643AA}"/>
              </a:ext>
            </a:extLst>
          </p:cNvPr>
          <p:cNvSpPr txBox="1"/>
          <p:nvPr/>
        </p:nvSpPr>
        <p:spPr>
          <a:xfrm>
            <a:off x="904459" y="1287946"/>
            <a:ext cx="8941157" cy="414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Cache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综述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Cache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性能的量化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Cache</a:t>
            </a:r>
            <a:r>
              <a:rPr lang="zh-CN" altLang="en-US" sz="3200" dirty="0"/>
              <a:t>性能的优化</a:t>
            </a:r>
            <a:endParaRPr lang="en-US" altLang="zh-CN" sz="3200" dirty="0"/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Cache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控制器的实现</a:t>
            </a:r>
            <a:endParaRPr lang="en-US" altLang="zh-CN" sz="32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97838B-C666-4FF3-AB50-8BCC39D2D6CE}"/>
              </a:ext>
            </a:extLst>
          </p:cNvPr>
          <p:cNvGrpSpPr/>
          <p:nvPr/>
        </p:nvGrpSpPr>
        <p:grpSpPr>
          <a:xfrm>
            <a:off x="908366" y="278225"/>
            <a:ext cx="4954371" cy="830999"/>
            <a:chOff x="908364" y="278221"/>
            <a:chExt cx="4954371" cy="8309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A05078-9393-4A56-B4A0-40E0462BC455}"/>
                </a:ext>
              </a:extLst>
            </p:cNvPr>
            <p:cNvSpPr/>
            <p:nvPr/>
          </p:nvSpPr>
          <p:spPr>
            <a:xfrm>
              <a:off x="908364" y="801441"/>
              <a:ext cx="1383572" cy="307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Cache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13CE6E-0260-41DC-B741-6644E41D0F86}"/>
                </a:ext>
              </a:extLst>
            </p:cNvPr>
            <p:cNvSpPr/>
            <p:nvPr/>
          </p:nvSpPr>
          <p:spPr>
            <a:xfrm>
              <a:off x="1197484" y="278221"/>
              <a:ext cx="4665251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高速缓冲存储器（</a:t>
              </a:r>
              <a:r>
                <a:rPr lang="en-US" altLang="zh-CN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）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43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4693839" cy="737475"/>
            <a:chOff x="635243" y="278221"/>
            <a:chExt cx="4693839" cy="73747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707918"/>
              <a:ext cx="46938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Review Average Memory Access Time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305724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重温平均访存时间</a:t>
              </a:r>
            </a:p>
          </p:txBody>
        </p:sp>
      </p:grpSp>
      <p:sp>
        <p:nvSpPr>
          <p:cNvPr id="7" name="Object 2">
            <a:extLst>
              <a:ext uri="{FF2B5EF4-FFF2-40B4-BE49-F238E27FC236}">
                <a16:creationId xmlns:a16="http://schemas.microsoft.com/office/drawing/2014/main" id="{532EB90B-4F3F-4513-8A5E-3BF1659376A8}"/>
              </a:ext>
            </a:extLst>
          </p:cNvPr>
          <p:cNvSpPr txBox="1"/>
          <p:nvPr/>
        </p:nvSpPr>
        <p:spPr bwMode="auto">
          <a:xfrm>
            <a:off x="3286125" y="1274763"/>
            <a:ext cx="5614988" cy="433387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AMAT =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命中时间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缺失率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缺失代价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1D43D6DB-4B68-4A86-B9E0-A23BD51804D4}"/>
              </a:ext>
            </a:extLst>
          </p:cNvPr>
          <p:cNvSpPr txBox="1"/>
          <p:nvPr/>
        </p:nvSpPr>
        <p:spPr>
          <a:xfrm>
            <a:off x="2468669" y="2000249"/>
            <a:ext cx="727392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66FF"/>
                </a:solidFill>
                <a:latin typeface="+mn-lt"/>
              </a:rPr>
              <a:t>如何降低</a:t>
            </a:r>
            <a:r>
              <a:rPr lang="en-US" altLang="zh-CN" sz="2800" b="1" dirty="0">
                <a:solidFill>
                  <a:srgbClr val="0066FF"/>
                </a:solidFill>
                <a:latin typeface="+mn-lt"/>
              </a:rPr>
              <a:t>AMAT?</a:t>
            </a:r>
            <a:endParaRPr lang="zh-CN" altLang="en-US" sz="2800" b="1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FD3B343-4708-4E30-AEA8-02C8BFA4F5FC}"/>
              </a:ext>
            </a:extLst>
          </p:cNvPr>
          <p:cNvSpPr txBox="1"/>
          <p:nvPr/>
        </p:nvSpPr>
        <p:spPr>
          <a:xfrm>
            <a:off x="2363432" y="3263540"/>
            <a:ext cx="17557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命中时间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AB1DF3DB-B57C-4DAD-8BB5-6195E2744B22}"/>
              </a:ext>
            </a:extLst>
          </p:cNvPr>
          <p:cNvSpPr txBox="1"/>
          <p:nvPr/>
        </p:nvSpPr>
        <p:spPr>
          <a:xfrm>
            <a:off x="2363432" y="4277952"/>
            <a:ext cx="1944688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缺失率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0AF46425-758C-4A56-8CB3-DD5C91CB4B30}"/>
              </a:ext>
            </a:extLst>
          </p:cNvPr>
          <p:cNvSpPr txBox="1"/>
          <p:nvPr/>
        </p:nvSpPr>
        <p:spPr>
          <a:xfrm>
            <a:off x="2246268" y="5294208"/>
            <a:ext cx="1944688" cy="522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缺失代价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7B7C70-E117-417B-B929-7C92CA086B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03357" y="3290527"/>
            <a:ext cx="0" cy="576263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lg" len="med"/>
          </a:ln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C12FB8-E3F6-44D7-A6DF-DD1C5AD0CC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08120" y="4298590"/>
            <a:ext cx="0" cy="57626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lg" len="med"/>
          </a:ln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AB98115-84F3-4E52-8268-90F5CDE88A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08120" y="5262202"/>
            <a:ext cx="0" cy="576263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lg" len="med"/>
          </a:ln>
        </p:spPr>
      </p:cxnSp>
      <p:pic>
        <p:nvPicPr>
          <p:cNvPr id="16" name="图片 15" descr="tradeoff.jpg">
            <a:extLst>
              <a:ext uri="{FF2B5EF4-FFF2-40B4-BE49-F238E27FC236}">
                <a16:creationId xmlns:a16="http://schemas.microsoft.com/office/drawing/2014/main" id="{1D7EA459-75BD-48CA-9983-C07C332F18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A8C5D5"/>
              </a:clrFrom>
              <a:clrTo>
                <a:srgbClr val="A8C5D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63895" y="2880595"/>
            <a:ext cx="38512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BCFB8E-CD71-4F13-A15B-AEE03C80B6B6}"/>
              </a:ext>
            </a:extLst>
          </p:cNvPr>
          <p:cNvSpPr txBox="1"/>
          <p:nvPr/>
        </p:nvSpPr>
        <p:spPr>
          <a:xfrm>
            <a:off x="5612020" y="3437807"/>
            <a:ext cx="19431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缺失率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4555887A-D1CA-48F3-9186-E9FE862A81C0}"/>
              </a:ext>
            </a:extLst>
          </p:cNvPr>
          <p:cNvSpPr txBox="1"/>
          <p:nvPr/>
        </p:nvSpPr>
        <p:spPr>
          <a:xfrm>
            <a:off x="8843085" y="4609382"/>
            <a:ext cx="1712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命中时间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9F126026-A6D0-492E-8C66-B50645F4BD72}"/>
              </a:ext>
            </a:extLst>
          </p:cNvPr>
          <p:cNvSpPr txBox="1"/>
          <p:nvPr/>
        </p:nvSpPr>
        <p:spPr>
          <a:xfrm>
            <a:off x="6737975" y="5228867"/>
            <a:ext cx="25141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设计权衡（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Tradeoff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6267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7" grpId="0"/>
      <p:bldP spid="18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4271052" cy="737475"/>
            <a:chOff x="635243" y="278221"/>
            <a:chExt cx="4271052" cy="73747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707918"/>
              <a:ext cx="42710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Cache Performance Optimization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2957861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性能的优化</a:t>
              </a:r>
            </a:p>
          </p:txBody>
        </p:sp>
      </p:grpSp>
      <p:sp>
        <p:nvSpPr>
          <p:cNvPr id="14" name="缺角矩形 13">
            <a:extLst>
              <a:ext uri="{FF2B5EF4-FFF2-40B4-BE49-F238E27FC236}">
                <a16:creationId xmlns:a16="http://schemas.microsoft.com/office/drawing/2014/main" id="{C0E06774-EE30-47E7-9946-56E8FACD33F5}"/>
              </a:ext>
            </a:extLst>
          </p:cNvPr>
          <p:cNvSpPr/>
          <p:nvPr/>
        </p:nvSpPr>
        <p:spPr>
          <a:xfrm>
            <a:off x="947705" y="1847334"/>
            <a:ext cx="2890422" cy="3258066"/>
          </a:xfrm>
          <a:prstGeom prst="plaque">
            <a:avLst>
              <a:gd name="adj" fmla="val 4344"/>
            </a:avLst>
          </a:prstGeom>
          <a:noFill/>
          <a:ln w="50800" cmpd="thickThin">
            <a:solidFill>
              <a:srgbClr val="FF65A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5400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5F6687-1565-4B18-88FD-89282FA19559}"/>
              </a:ext>
            </a:extLst>
          </p:cNvPr>
          <p:cNvSpPr/>
          <p:nvPr/>
        </p:nvSpPr>
        <p:spPr>
          <a:xfrm>
            <a:off x="1152871" y="2526557"/>
            <a:ext cx="2425685" cy="507205"/>
          </a:xfrm>
          <a:prstGeom prst="rect">
            <a:avLst/>
          </a:prstGeom>
          <a:gradFill flip="none" rotWithShape="1">
            <a:gsLst>
              <a:gs pos="0">
                <a:srgbClr val="FF0066">
                  <a:tint val="66000"/>
                  <a:satMod val="160000"/>
                </a:srgbClr>
              </a:gs>
              <a:gs pos="50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13500000" scaled="1"/>
            <a:tileRect/>
          </a:gradFill>
          <a:ln w="15875" cmpd="thinThick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25" name="缺角矩形 24">
            <a:extLst>
              <a:ext uri="{FF2B5EF4-FFF2-40B4-BE49-F238E27FC236}">
                <a16:creationId xmlns:a16="http://schemas.microsoft.com/office/drawing/2014/main" id="{87691274-64ED-4394-8EB4-69823DB36247}"/>
              </a:ext>
            </a:extLst>
          </p:cNvPr>
          <p:cNvSpPr/>
          <p:nvPr/>
        </p:nvSpPr>
        <p:spPr>
          <a:xfrm>
            <a:off x="4632735" y="1847334"/>
            <a:ext cx="2936078" cy="3258066"/>
          </a:xfrm>
          <a:prstGeom prst="plaque">
            <a:avLst>
              <a:gd name="adj" fmla="val 4344"/>
            </a:avLst>
          </a:prstGeom>
          <a:noFill/>
          <a:ln w="50800" cmpd="thickThin">
            <a:solidFill>
              <a:srgbClr val="0099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5400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FDC1086-F929-4BC9-A8EA-F8E90E7977E2}"/>
              </a:ext>
            </a:extLst>
          </p:cNvPr>
          <p:cNvSpPr txBox="1"/>
          <p:nvPr/>
        </p:nvSpPr>
        <p:spPr>
          <a:xfrm>
            <a:off x="4633621" y="1981171"/>
            <a:ext cx="2936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降低缺失代价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7795D0-6DBF-44A5-B670-0B3895C4AD5C}"/>
              </a:ext>
            </a:extLst>
          </p:cNvPr>
          <p:cNvSpPr/>
          <p:nvPr/>
        </p:nvSpPr>
        <p:spPr>
          <a:xfrm>
            <a:off x="4816301" y="2520401"/>
            <a:ext cx="2568946" cy="513360"/>
          </a:xfrm>
          <a:prstGeom prst="rect">
            <a:avLst/>
          </a:prstGeom>
          <a:gradFill>
            <a:gsLst>
              <a:gs pos="0">
                <a:srgbClr val="006BBC">
                  <a:alpha val="15000"/>
                </a:srgbClr>
              </a:gs>
              <a:gs pos="100000">
                <a:srgbClr val="003192">
                  <a:alpha val="8000"/>
                </a:srgbClr>
              </a:gs>
            </a:gsLst>
            <a:lin ang="2700000" scaled="1"/>
          </a:gradFill>
          <a:ln w="15875" cmpd="thinThick">
            <a:solidFill>
              <a:srgbClr val="006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32" name="缺角矩形 31">
            <a:extLst>
              <a:ext uri="{FF2B5EF4-FFF2-40B4-BE49-F238E27FC236}">
                <a16:creationId xmlns:a16="http://schemas.microsoft.com/office/drawing/2014/main" id="{A5741256-D8E9-4133-9DFB-8288B5BF1F89}"/>
              </a:ext>
            </a:extLst>
          </p:cNvPr>
          <p:cNvSpPr/>
          <p:nvPr/>
        </p:nvSpPr>
        <p:spPr>
          <a:xfrm>
            <a:off x="8392894" y="1847334"/>
            <a:ext cx="2936078" cy="3258066"/>
          </a:xfrm>
          <a:prstGeom prst="plaque">
            <a:avLst>
              <a:gd name="adj" fmla="val 4344"/>
            </a:avLst>
          </a:prstGeom>
          <a:noFill/>
          <a:ln w="50800" cmpd="thickThin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5400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1409967-F71F-4B15-A8EF-CDF9924F601C}"/>
              </a:ext>
            </a:extLst>
          </p:cNvPr>
          <p:cNvSpPr/>
          <p:nvPr/>
        </p:nvSpPr>
        <p:spPr>
          <a:xfrm>
            <a:off x="8576460" y="2520401"/>
            <a:ext cx="2568946" cy="5133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15875" cmpd="thinThick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简洁的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Cache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BC8A998-60C7-4986-92D2-26D97580A65D}"/>
              </a:ext>
            </a:extLst>
          </p:cNvPr>
          <p:cNvSpPr txBox="1"/>
          <p:nvPr/>
        </p:nvSpPr>
        <p:spPr>
          <a:xfrm>
            <a:off x="921935" y="1976252"/>
            <a:ext cx="2936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降低缺失率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9A5764-52BD-4047-BD6E-3A78C1A7D8E2}"/>
              </a:ext>
            </a:extLst>
          </p:cNvPr>
          <p:cNvSpPr txBox="1"/>
          <p:nvPr/>
        </p:nvSpPr>
        <p:spPr>
          <a:xfrm>
            <a:off x="8394471" y="1976255"/>
            <a:ext cx="2936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降低命中时间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8769671-D9E8-4A01-B3B0-DF176EB48CFC}"/>
              </a:ext>
            </a:extLst>
          </p:cNvPr>
          <p:cNvSpPr/>
          <p:nvPr/>
        </p:nvSpPr>
        <p:spPr>
          <a:xfrm>
            <a:off x="1147952" y="3118133"/>
            <a:ext cx="2425685" cy="507205"/>
          </a:xfrm>
          <a:prstGeom prst="rect">
            <a:avLst/>
          </a:prstGeom>
          <a:gradFill flip="none" rotWithShape="1">
            <a:gsLst>
              <a:gs pos="0">
                <a:srgbClr val="FF0066">
                  <a:tint val="66000"/>
                  <a:satMod val="160000"/>
                </a:srgbClr>
              </a:gs>
              <a:gs pos="50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13500000" scaled="1"/>
            <a:tileRect/>
          </a:gradFill>
          <a:ln w="15875" cmpd="thinThick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Victim Cache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2972B6B-D59E-40CA-8475-8CC5204BCF7B}"/>
              </a:ext>
            </a:extLst>
          </p:cNvPr>
          <p:cNvSpPr/>
          <p:nvPr/>
        </p:nvSpPr>
        <p:spPr>
          <a:xfrm>
            <a:off x="1143034" y="3709709"/>
            <a:ext cx="2425685" cy="507205"/>
          </a:xfrm>
          <a:prstGeom prst="rect">
            <a:avLst/>
          </a:prstGeom>
          <a:gradFill flip="none" rotWithShape="1">
            <a:gsLst>
              <a:gs pos="0">
                <a:srgbClr val="FF0066">
                  <a:tint val="66000"/>
                  <a:satMod val="160000"/>
                </a:srgbClr>
              </a:gs>
              <a:gs pos="50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13500000" scaled="1"/>
            <a:tileRect/>
          </a:gradFill>
          <a:ln w="15875" cmpd="thinThick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编译器优化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FF3CA5D-9364-47F3-8C44-8AF58E2420AA}"/>
              </a:ext>
            </a:extLst>
          </p:cNvPr>
          <p:cNvSpPr/>
          <p:nvPr/>
        </p:nvSpPr>
        <p:spPr>
          <a:xfrm>
            <a:off x="1138117" y="4301285"/>
            <a:ext cx="2425685" cy="507205"/>
          </a:xfrm>
          <a:prstGeom prst="rect">
            <a:avLst/>
          </a:prstGeom>
          <a:gradFill flip="none" rotWithShape="1">
            <a:gsLst>
              <a:gs pos="0">
                <a:srgbClr val="FF0066">
                  <a:tint val="66000"/>
                  <a:satMod val="160000"/>
                </a:srgbClr>
              </a:gs>
              <a:gs pos="50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13500000" scaled="1"/>
            <a:tileRect/>
          </a:gradFill>
          <a:ln w="15875" cmpd="thinThick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预取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2EDB3A2-C288-4A7A-B582-419B815C1687}"/>
              </a:ext>
            </a:extLst>
          </p:cNvPr>
          <p:cNvSpPr/>
          <p:nvPr/>
        </p:nvSpPr>
        <p:spPr>
          <a:xfrm>
            <a:off x="4791720" y="3381284"/>
            <a:ext cx="2568946" cy="513360"/>
          </a:xfrm>
          <a:prstGeom prst="rect">
            <a:avLst/>
          </a:prstGeom>
          <a:gradFill>
            <a:gsLst>
              <a:gs pos="0">
                <a:srgbClr val="006BBC">
                  <a:alpha val="15000"/>
                </a:srgbClr>
              </a:gs>
              <a:gs pos="100000">
                <a:srgbClr val="003192">
                  <a:alpha val="8000"/>
                </a:srgbClr>
              </a:gs>
            </a:gsLst>
            <a:lin ang="2700000" scaled="1"/>
          </a:gradFill>
          <a:ln w="15875" cmpd="thinThick">
            <a:solidFill>
              <a:srgbClr val="006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写缓存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E7A3D32-93BD-42BA-A671-50C743E4A192}"/>
              </a:ext>
            </a:extLst>
          </p:cNvPr>
          <p:cNvSpPr/>
          <p:nvPr/>
        </p:nvSpPr>
        <p:spPr>
          <a:xfrm>
            <a:off x="4791720" y="4242166"/>
            <a:ext cx="2568946" cy="513360"/>
          </a:xfrm>
          <a:prstGeom prst="rect">
            <a:avLst/>
          </a:prstGeom>
          <a:gradFill>
            <a:gsLst>
              <a:gs pos="0">
                <a:srgbClr val="006BBC">
                  <a:alpha val="15000"/>
                </a:srgbClr>
              </a:gs>
              <a:gs pos="100000">
                <a:srgbClr val="003192">
                  <a:alpha val="8000"/>
                </a:srgbClr>
              </a:gs>
            </a:gsLst>
            <a:lin ang="2700000" scaled="1"/>
          </a:gradFill>
          <a:ln w="15875" cmpd="thinThick">
            <a:solidFill>
              <a:srgbClr val="006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非阻塞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9A55DD1-E9F0-4D7B-9CE2-D7F83BA1BCE6}"/>
              </a:ext>
            </a:extLst>
          </p:cNvPr>
          <p:cNvSpPr/>
          <p:nvPr/>
        </p:nvSpPr>
        <p:spPr>
          <a:xfrm>
            <a:off x="8576460" y="3381284"/>
            <a:ext cx="2568946" cy="5133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15875" cmpd="thinThick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路预测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EA31EAF-9EAE-40AF-81E0-2093556CE10B}"/>
              </a:ext>
            </a:extLst>
          </p:cNvPr>
          <p:cNvSpPr/>
          <p:nvPr/>
        </p:nvSpPr>
        <p:spPr>
          <a:xfrm>
            <a:off x="8576460" y="4216914"/>
            <a:ext cx="2568946" cy="51336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15875" cmpd="thinThick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1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4271052" cy="737475"/>
            <a:chOff x="635243" y="278221"/>
            <a:chExt cx="4271052" cy="73747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707918"/>
              <a:ext cx="42710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Cache Performance Optimization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2957861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性能的优化</a:t>
              </a:r>
            </a:p>
          </p:txBody>
        </p:sp>
      </p:grpSp>
      <p:sp>
        <p:nvSpPr>
          <p:cNvPr id="14" name="缺角矩形 13">
            <a:extLst>
              <a:ext uri="{FF2B5EF4-FFF2-40B4-BE49-F238E27FC236}">
                <a16:creationId xmlns:a16="http://schemas.microsoft.com/office/drawing/2014/main" id="{C0E06774-EE30-47E7-9946-56E8FACD33F5}"/>
              </a:ext>
            </a:extLst>
          </p:cNvPr>
          <p:cNvSpPr/>
          <p:nvPr/>
        </p:nvSpPr>
        <p:spPr>
          <a:xfrm>
            <a:off x="947705" y="1847334"/>
            <a:ext cx="2890422" cy="3258066"/>
          </a:xfrm>
          <a:prstGeom prst="plaque">
            <a:avLst>
              <a:gd name="adj" fmla="val 4344"/>
            </a:avLst>
          </a:prstGeom>
          <a:noFill/>
          <a:ln w="50800" cmpd="thickThin">
            <a:solidFill>
              <a:srgbClr val="FF65A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5400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5F6687-1565-4B18-88FD-89282FA19559}"/>
              </a:ext>
            </a:extLst>
          </p:cNvPr>
          <p:cNvSpPr/>
          <p:nvPr/>
        </p:nvSpPr>
        <p:spPr>
          <a:xfrm>
            <a:off x="1152871" y="2526557"/>
            <a:ext cx="2425685" cy="507205"/>
          </a:xfrm>
          <a:prstGeom prst="rect">
            <a:avLst/>
          </a:prstGeom>
          <a:gradFill flip="none" rotWithShape="1">
            <a:gsLst>
              <a:gs pos="0">
                <a:srgbClr val="FF0066">
                  <a:tint val="66000"/>
                  <a:satMod val="160000"/>
                </a:srgbClr>
              </a:gs>
              <a:gs pos="50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13500000" scaled="1"/>
            <a:tileRect/>
          </a:gradFill>
          <a:ln w="15875" cmpd="thinThick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25" name="缺角矩形 24">
            <a:extLst>
              <a:ext uri="{FF2B5EF4-FFF2-40B4-BE49-F238E27FC236}">
                <a16:creationId xmlns:a16="http://schemas.microsoft.com/office/drawing/2014/main" id="{87691274-64ED-4394-8EB4-69823DB36247}"/>
              </a:ext>
            </a:extLst>
          </p:cNvPr>
          <p:cNvSpPr/>
          <p:nvPr/>
        </p:nvSpPr>
        <p:spPr>
          <a:xfrm>
            <a:off x="4632735" y="1847334"/>
            <a:ext cx="2936078" cy="3258066"/>
          </a:xfrm>
          <a:prstGeom prst="plaque">
            <a:avLst>
              <a:gd name="adj" fmla="val 4344"/>
            </a:avLst>
          </a:prstGeom>
          <a:noFill/>
          <a:ln w="50800" cmpd="thickThin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5400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FDC1086-F929-4BC9-A8EA-F8E90E7977E2}"/>
              </a:ext>
            </a:extLst>
          </p:cNvPr>
          <p:cNvSpPr txBox="1"/>
          <p:nvPr/>
        </p:nvSpPr>
        <p:spPr>
          <a:xfrm>
            <a:off x="4633621" y="1981171"/>
            <a:ext cx="2936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降低缺失代价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7795D0-6DBF-44A5-B670-0B3895C4AD5C}"/>
              </a:ext>
            </a:extLst>
          </p:cNvPr>
          <p:cNvSpPr/>
          <p:nvPr/>
        </p:nvSpPr>
        <p:spPr>
          <a:xfrm>
            <a:off x="4816301" y="2520401"/>
            <a:ext cx="2568946" cy="51336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32" name="缺角矩形 31">
            <a:extLst>
              <a:ext uri="{FF2B5EF4-FFF2-40B4-BE49-F238E27FC236}">
                <a16:creationId xmlns:a16="http://schemas.microsoft.com/office/drawing/2014/main" id="{A5741256-D8E9-4133-9DFB-8288B5BF1F89}"/>
              </a:ext>
            </a:extLst>
          </p:cNvPr>
          <p:cNvSpPr/>
          <p:nvPr/>
        </p:nvSpPr>
        <p:spPr>
          <a:xfrm>
            <a:off x="8392894" y="1847334"/>
            <a:ext cx="2936078" cy="3258066"/>
          </a:xfrm>
          <a:prstGeom prst="plaque">
            <a:avLst>
              <a:gd name="adj" fmla="val 4344"/>
            </a:avLst>
          </a:prstGeom>
          <a:noFill/>
          <a:ln w="50800" cmpd="thickThin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5400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1409967-F71F-4B15-A8EF-CDF9924F601C}"/>
              </a:ext>
            </a:extLst>
          </p:cNvPr>
          <p:cNvSpPr/>
          <p:nvPr/>
        </p:nvSpPr>
        <p:spPr>
          <a:xfrm>
            <a:off x="8576460" y="2520401"/>
            <a:ext cx="2568946" cy="51336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 Cache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BC8A998-60C7-4986-92D2-26D97580A65D}"/>
              </a:ext>
            </a:extLst>
          </p:cNvPr>
          <p:cNvSpPr txBox="1"/>
          <p:nvPr/>
        </p:nvSpPr>
        <p:spPr>
          <a:xfrm>
            <a:off x="921935" y="1976252"/>
            <a:ext cx="2936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53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降低缺失率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9A5764-52BD-4047-BD6E-3A78C1A7D8E2}"/>
              </a:ext>
            </a:extLst>
          </p:cNvPr>
          <p:cNvSpPr txBox="1"/>
          <p:nvPr/>
        </p:nvSpPr>
        <p:spPr>
          <a:xfrm>
            <a:off x="8394471" y="1976255"/>
            <a:ext cx="2936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降低命中时间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8769671-D9E8-4A01-B3B0-DF176EB48CFC}"/>
              </a:ext>
            </a:extLst>
          </p:cNvPr>
          <p:cNvSpPr/>
          <p:nvPr/>
        </p:nvSpPr>
        <p:spPr>
          <a:xfrm>
            <a:off x="1147952" y="3118133"/>
            <a:ext cx="2425685" cy="507205"/>
          </a:xfrm>
          <a:prstGeom prst="rect">
            <a:avLst/>
          </a:prstGeom>
          <a:gradFill flip="none" rotWithShape="1">
            <a:gsLst>
              <a:gs pos="0">
                <a:srgbClr val="FF0066">
                  <a:tint val="66000"/>
                  <a:satMod val="160000"/>
                </a:srgbClr>
              </a:gs>
              <a:gs pos="50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13500000" scaled="1"/>
            <a:tileRect/>
          </a:gradFill>
          <a:ln w="15875" cmpd="thinThick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Victim Cache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2972B6B-D59E-40CA-8475-8CC5204BCF7B}"/>
              </a:ext>
            </a:extLst>
          </p:cNvPr>
          <p:cNvSpPr/>
          <p:nvPr/>
        </p:nvSpPr>
        <p:spPr>
          <a:xfrm>
            <a:off x="1143034" y="3709709"/>
            <a:ext cx="2425685" cy="507205"/>
          </a:xfrm>
          <a:prstGeom prst="rect">
            <a:avLst/>
          </a:prstGeom>
          <a:gradFill flip="none" rotWithShape="1">
            <a:gsLst>
              <a:gs pos="0">
                <a:srgbClr val="FF0066">
                  <a:tint val="66000"/>
                  <a:satMod val="160000"/>
                </a:srgbClr>
              </a:gs>
              <a:gs pos="50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13500000" scaled="1"/>
            <a:tileRect/>
          </a:gradFill>
          <a:ln w="15875" cmpd="thinThick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编译器优化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FF3CA5D-9364-47F3-8C44-8AF58E2420AA}"/>
              </a:ext>
            </a:extLst>
          </p:cNvPr>
          <p:cNvSpPr/>
          <p:nvPr/>
        </p:nvSpPr>
        <p:spPr>
          <a:xfrm>
            <a:off x="1138117" y="4301285"/>
            <a:ext cx="2425685" cy="507205"/>
          </a:xfrm>
          <a:prstGeom prst="rect">
            <a:avLst/>
          </a:prstGeom>
          <a:gradFill flip="none" rotWithShape="1">
            <a:gsLst>
              <a:gs pos="0">
                <a:srgbClr val="FF0066">
                  <a:tint val="66000"/>
                  <a:satMod val="160000"/>
                </a:srgbClr>
              </a:gs>
              <a:gs pos="50000">
                <a:srgbClr val="FF0066">
                  <a:tint val="44500"/>
                  <a:satMod val="160000"/>
                </a:srgbClr>
              </a:gs>
              <a:gs pos="100000">
                <a:srgbClr val="FF0066">
                  <a:tint val="23500"/>
                  <a:satMod val="160000"/>
                </a:srgbClr>
              </a:gs>
            </a:gsLst>
            <a:lin ang="13500000" scaled="1"/>
            <a:tileRect/>
          </a:gradFill>
          <a:ln w="15875" cmpd="thinThick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预取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2EDB3A2-C288-4A7A-B582-419B815C1687}"/>
              </a:ext>
            </a:extLst>
          </p:cNvPr>
          <p:cNvSpPr/>
          <p:nvPr/>
        </p:nvSpPr>
        <p:spPr>
          <a:xfrm>
            <a:off x="4791720" y="3381284"/>
            <a:ext cx="2568946" cy="51336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写缓存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E7A3D32-93BD-42BA-A671-50C743E4A192}"/>
              </a:ext>
            </a:extLst>
          </p:cNvPr>
          <p:cNvSpPr/>
          <p:nvPr/>
        </p:nvSpPr>
        <p:spPr>
          <a:xfrm>
            <a:off x="4791720" y="4242166"/>
            <a:ext cx="2568946" cy="51336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非阻塞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9A55DD1-E9F0-4D7B-9CE2-D7F83BA1BCE6}"/>
              </a:ext>
            </a:extLst>
          </p:cNvPr>
          <p:cNvSpPr/>
          <p:nvPr/>
        </p:nvSpPr>
        <p:spPr>
          <a:xfrm>
            <a:off x="8576460" y="3381284"/>
            <a:ext cx="2568946" cy="51336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路预测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EA31EAF-9EAE-40AF-81E0-2093556CE10B}"/>
              </a:ext>
            </a:extLst>
          </p:cNvPr>
          <p:cNvSpPr/>
          <p:nvPr/>
        </p:nvSpPr>
        <p:spPr>
          <a:xfrm>
            <a:off x="8576460" y="4216914"/>
            <a:ext cx="2568946" cy="51336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mpd="thinThick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1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2107955" cy="737476"/>
            <a:chOff x="635243" y="278221"/>
            <a:chExt cx="2107955" cy="73747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698085"/>
              <a:ext cx="2107955" cy="317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</a:t>
              </a:r>
              <a:r>
                <a:rPr lang="en-US" altLang="zh-CN" sz="1400" spc="15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3C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Model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1324402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3C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模型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D7FC990C-1EF3-4B9E-B2F4-D06B0A7B23C0}"/>
              </a:ext>
            </a:extLst>
          </p:cNvPr>
          <p:cNvSpPr txBox="1"/>
          <p:nvPr/>
        </p:nvSpPr>
        <p:spPr>
          <a:xfrm>
            <a:off x="1052052" y="3146322"/>
            <a:ext cx="10087896" cy="336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用于描述三种类型的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缺失，由三类名称的英文首字母构成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强制缺失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ompulsory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）：也称冷启动缺失，对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行的</a:t>
            </a:r>
            <a:r>
              <a:rPr lang="zh-CN" altLang="en-US" sz="20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首次引用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导致的缺失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容量缺失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）：采用</a:t>
            </a:r>
            <a:r>
              <a:rPr lang="zh-CN" altLang="en-US" sz="20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全相联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结构也不能容纳所有请求的块所导致的缺失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冲突缺失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onflict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）：也称碰撞缺失，很多块</a:t>
            </a:r>
            <a:r>
              <a:rPr lang="zh-CN" altLang="en-US" sz="20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竞争同一组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导致的缺失，并且这种缺失在使用相同大小的全相联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中不存在</a:t>
            </a:r>
            <a:endParaRPr lang="en-US" altLang="zh-CN" sz="20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3A602F-F6C4-4B12-A590-07B460C3299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9980" y="896224"/>
            <a:ext cx="7362557" cy="20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1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CFAF1D0-FA28-4D6F-8FD4-5E0B3A62966B}"/>
              </a:ext>
            </a:extLst>
          </p:cNvPr>
          <p:cNvSpPr txBox="1"/>
          <p:nvPr/>
        </p:nvSpPr>
        <p:spPr>
          <a:xfrm>
            <a:off x="10412377" y="4822246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66"/>
                </a:solidFill>
              </a:rPr>
              <a:t>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EC151F-4275-4639-8D29-FDCD6124F8F9}"/>
              </a:ext>
            </a:extLst>
          </p:cNvPr>
          <p:cNvSpPr txBox="1"/>
          <p:nvPr/>
        </p:nvSpPr>
        <p:spPr>
          <a:xfrm>
            <a:off x="5923939" y="5210624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FF0066"/>
                </a:solidFill>
              </a:rPr>
              <a:t>√</a:t>
            </a:r>
            <a:endParaRPr lang="zh-CN" altLang="en-US" b="1" dirty="0">
              <a:solidFill>
                <a:srgbClr val="FF0066"/>
              </a:solidFill>
            </a:endParaRPr>
          </a:p>
        </p:txBody>
      </p:sp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2107955" cy="737476"/>
            <a:chOff x="635243" y="278221"/>
            <a:chExt cx="2107955" cy="73747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698085"/>
              <a:ext cx="2107955" cy="317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</a:t>
              </a:r>
              <a:r>
                <a:rPr lang="en-US" altLang="zh-CN" sz="1400" spc="15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3C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Model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1324402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3C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模型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C2B4D7C-893E-41CF-9EBC-909965F063E3}"/>
              </a:ext>
            </a:extLst>
          </p:cNvPr>
          <p:cNvSpPr txBox="1"/>
          <p:nvPr/>
        </p:nvSpPr>
        <p:spPr>
          <a:xfrm>
            <a:off x="1052052" y="1278191"/>
            <a:ext cx="10087896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假设某直接相联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，容量是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，块大小是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。对下列访存地址流，识别前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次访问中所出现的缺失的类型是什么？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Trace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A+8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A+32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A+16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A+24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A+40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A+8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访存地址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中第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32DA5239-BAC2-45BD-878F-A5B441B74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70972"/>
              </p:ext>
            </p:extLst>
          </p:nvPr>
        </p:nvGraphicFramePr>
        <p:xfrm>
          <a:off x="1052052" y="3623023"/>
          <a:ext cx="10087893" cy="1981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38864">
                  <a:extLst>
                    <a:ext uri="{9D8B030D-6E8A-4147-A177-3AD203B41FA5}">
                      <a16:colId xmlns:a16="http://schemas.microsoft.com/office/drawing/2014/main" val="1202443440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2839247279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3014768572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2362575764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3682335812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2634019220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4117665786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2586853575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200453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A+8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A+32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A+16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A+24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A+40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tx1"/>
                          </a:solidFill>
                        </a:rPr>
                        <a:t>A+8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7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命中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36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强制缺失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2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容量缺失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79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冲突缺失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85756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D9AD1CD-8AE1-43F5-B6F2-951A8A9C2D32}"/>
              </a:ext>
            </a:extLst>
          </p:cNvPr>
          <p:cNvSpPr txBox="1"/>
          <p:nvPr/>
        </p:nvSpPr>
        <p:spPr>
          <a:xfrm>
            <a:off x="2644878" y="4428957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/>
              <a:t>√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D3FA61-F146-46C4-9F09-4CAF62048B4B}"/>
              </a:ext>
            </a:extLst>
          </p:cNvPr>
          <p:cNvSpPr txBox="1"/>
          <p:nvPr/>
        </p:nvSpPr>
        <p:spPr>
          <a:xfrm>
            <a:off x="3701848" y="4424042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/>
              <a:t>√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F29816-9236-4EF3-BA6E-A7C36D2FF9C3}"/>
              </a:ext>
            </a:extLst>
          </p:cNvPr>
          <p:cNvSpPr txBox="1"/>
          <p:nvPr/>
        </p:nvSpPr>
        <p:spPr>
          <a:xfrm>
            <a:off x="4758816" y="4428957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/>
              <a:t>√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534B32-580C-4D70-B3E3-B9B36F575767}"/>
              </a:ext>
            </a:extLst>
          </p:cNvPr>
          <p:cNvSpPr txBox="1"/>
          <p:nvPr/>
        </p:nvSpPr>
        <p:spPr>
          <a:xfrm>
            <a:off x="7054657" y="4424040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/>
              <a:t>√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387A84-1045-4CC7-B8CD-9C59395D2EF4}"/>
              </a:ext>
            </a:extLst>
          </p:cNvPr>
          <p:cNvSpPr txBox="1"/>
          <p:nvPr/>
        </p:nvSpPr>
        <p:spPr>
          <a:xfrm>
            <a:off x="8111627" y="4419125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/>
              <a:t>√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D016E8-B264-4774-B471-7B47CDA34F37}"/>
              </a:ext>
            </a:extLst>
          </p:cNvPr>
          <p:cNvSpPr txBox="1"/>
          <p:nvPr/>
        </p:nvSpPr>
        <p:spPr>
          <a:xfrm>
            <a:off x="9227587" y="4424040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/>
              <a:t>√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C88FD7-4ED6-4CBB-842E-5EA292A8908F}"/>
              </a:ext>
            </a:extLst>
          </p:cNvPr>
          <p:cNvSpPr txBox="1"/>
          <p:nvPr/>
        </p:nvSpPr>
        <p:spPr>
          <a:xfrm>
            <a:off x="1031415" y="5730304"/>
            <a:ext cx="891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冲突缺失：在组相联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中缺失，但同样容量的全相联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中不缺失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2889A0-A73C-46D6-A3E2-94E8FE87BF62}"/>
              </a:ext>
            </a:extLst>
          </p:cNvPr>
          <p:cNvSpPr txBox="1"/>
          <p:nvPr/>
        </p:nvSpPr>
        <p:spPr>
          <a:xfrm>
            <a:off x="1026499" y="6187504"/>
            <a:ext cx="891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容量缺失：在组相联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中缺失，在同样容量的全相联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中也缺失</a:t>
            </a:r>
          </a:p>
        </p:txBody>
      </p:sp>
    </p:spTree>
    <p:extLst>
      <p:ext uri="{BB962C8B-B14F-4D97-AF65-F5344CB8AC3E}">
        <p14:creationId xmlns:p14="http://schemas.microsoft.com/office/powerpoint/2010/main" val="38614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4" grpId="0"/>
      <p:bldP spid="11" grpId="0"/>
      <p:bldP spid="12" grpId="0"/>
      <p:bldP spid="13" grpId="0"/>
      <p:bldP spid="14" grpId="0"/>
      <p:bldP spid="15" grpId="0"/>
      <p:bldP spid="5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1984139C-BE33-44DD-A32F-D53BFC05FDCD}"/>
              </a:ext>
            </a:extLst>
          </p:cNvPr>
          <p:cNvSpPr/>
          <p:nvPr/>
        </p:nvSpPr>
        <p:spPr>
          <a:xfrm>
            <a:off x="3430050" y="2716758"/>
            <a:ext cx="5333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调整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Cache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结构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3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5745890" cy="727642"/>
            <a:chOff x="635243" y="278221"/>
            <a:chExt cx="5745890" cy="72764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697225"/>
              <a:ext cx="5745890" cy="308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Modify Cache Organization——Larger Block Size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47532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调整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结构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更大的块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pic>
        <p:nvPicPr>
          <p:cNvPr id="18" name="Picture 6" descr="f05-11-9780124077263">
            <a:extLst>
              <a:ext uri="{FF2B5EF4-FFF2-40B4-BE49-F238E27FC236}">
                <a16:creationId xmlns:a16="http://schemas.microsoft.com/office/drawing/2014/main" id="{E28B61CA-1BC1-4FA4-BDED-0770F72FA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8775" y="1280303"/>
            <a:ext cx="6700378" cy="354735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926439CF-2DC8-4112-A002-D6C55D1E2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543" y="1280302"/>
            <a:ext cx="2908592" cy="3161069"/>
          </a:xfrm>
          <a:prstGeom prst="rect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0E456BD-B2B8-4F7D-BB8B-88D5E340D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113" y="1300949"/>
            <a:ext cx="2413916" cy="3140422"/>
          </a:xfrm>
          <a:prstGeom prst="rect">
            <a:avLst/>
          </a:prstGeom>
          <a:noFill/>
          <a:ln w="2857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4656A14F-F903-4D42-8FAD-3CF920A913FF}"/>
              </a:ext>
            </a:extLst>
          </p:cNvPr>
          <p:cNvSpPr txBox="1"/>
          <p:nvPr/>
        </p:nvSpPr>
        <p:spPr>
          <a:xfrm>
            <a:off x="4324656" y="2476520"/>
            <a:ext cx="10810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5C3DAF6B-9114-4EF5-8B68-5500B840FEA3}"/>
              </a:ext>
            </a:extLst>
          </p:cNvPr>
          <p:cNvSpPr txBox="1"/>
          <p:nvPr/>
        </p:nvSpPr>
        <p:spPr>
          <a:xfrm>
            <a:off x="7312491" y="2476520"/>
            <a:ext cx="10795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hurt</a:t>
            </a:r>
            <a:endParaRPr lang="zh-CN" altLang="en-US" sz="24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64F920C-F44E-4F98-BF64-7CC112F9FF55}"/>
              </a:ext>
            </a:extLst>
          </p:cNvPr>
          <p:cNvSpPr txBox="1"/>
          <p:nvPr/>
        </p:nvSpPr>
        <p:spPr>
          <a:xfrm>
            <a:off x="1779640" y="4876806"/>
            <a:ext cx="8632721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3C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模型中哪种缺失会受到块大小的影响？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为什么更大的块既会降低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缺失率也会导致其上升？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更大的块带来的负面影响是什么？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B62891-C693-463B-B84A-CE5DC89C3191}"/>
              </a:ext>
            </a:extLst>
          </p:cNvPr>
          <p:cNvSpPr txBox="1"/>
          <p:nvPr/>
        </p:nvSpPr>
        <p:spPr>
          <a:xfrm>
            <a:off x="11141704" y="5954486"/>
            <a:ext cx="86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4" action="ppaction://hlinksldjump"/>
              </a:rPr>
              <a:t>Back</a:t>
            </a:r>
            <a:endParaRPr lang="zh-CN" altLang="en-US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5765555" cy="738212"/>
            <a:chOff x="635243" y="278221"/>
            <a:chExt cx="5765555" cy="73821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708655"/>
              <a:ext cx="57655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Modify Cache Organization——Larger Block Size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47532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调整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结构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更大的块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5186097-A629-4E38-9C30-41FE4AE5E07E}"/>
              </a:ext>
            </a:extLst>
          </p:cNvPr>
          <p:cNvSpPr txBox="1"/>
          <p:nvPr/>
        </p:nvSpPr>
        <p:spPr>
          <a:xfrm>
            <a:off x="1052052" y="1278194"/>
            <a:ext cx="10087896" cy="4745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核心思想：利用空间局部性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强制缺失减少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#. compulsory = (working set) / (block size)</a:t>
            </a: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可能导致更多的冲突缺失（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 thrashing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增加了缺失代价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#.transfers = (block size) / (bus width)</a:t>
            </a:r>
          </a:p>
        </p:txBody>
      </p:sp>
    </p:spTree>
    <p:extLst>
      <p:ext uri="{BB962C8B-B14F-4D97-AF65-F5344CB8AC3E}">
        <p14:creationId xmlns:p14="http://schemas.microsoft.com/office/powerpoint/2010/main" val="688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4" y="278225"/>
            <a:ext cx="4863356" cy="747307"/>
            <a:chOff x="635242" y="278221"/>
            <a:chExt cx="4863356" cy="74730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2" y="717750"/>
              <a:ext cx="405474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Average Memory Access Time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430111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平均访存时间（</a:t>
              </a:r>
              <a:r>
                <a:rPr lang="en-US" altLang="zh-CN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AMAT</a:t>
              </a:r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）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7456FC6-C21E-47D0-BED2-0F6F18B91AB2}"/>
                  </a:ext>
                </a:extLst>
              </p:cNvPr>
              <p:cNvSpPr txBox="1"/>
              <p:nvPr/>
            </p:nvSpPr>
            <p:spPr bwMode="auto">
              <a:xfrm>
                <a:off x="3336418" y="1523231"/>
                <a:ext cx="5534025" cy="999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AMAT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总访存时间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访存次数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D7456FC6-C21E-47D0-BED2-0F6F18B91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6418" y="1523231"/>
                <a:ext cx="5534025" cy="999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8D455B05-EE67-47EF-A0A6-4816CDCA6D7D}"/>
                  </a:ext>
                </a:extLst>
              </p:cNvPr>
              <p:cNvSpPr txBox="1"/>
              <p:nvPr/>
            </p:nvSpPr>
            <p:spPr bwMode="auto">
              <a:xfrm>
                <a:off x="2019943" y="2719076"/>
                <a:ext cx="8154219" cy="7083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总访存</m:t>
                            </m:r>
                            <m:r>
                              <a:rPr lang="zh-CN" alt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时间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访存次数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命中时间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缺失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次数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缺失代价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8D455B05-EE67-47EF-A0A6-4816CDCA6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9943" y="2719076"/>
                <a:ext cx="8154219" cy="708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63BB967-0C6F-4AAC-829C-EB5CD43366E0}"/>
                  </a:ext>
                </a:extLst>
              </p:cNvPr>
              <p:cNvSpPr txBox="1"/>
              <p:nvPr/>
            </p:nvSpPr>
            <p:spPr bwMode="auto">
              <a:xfrm>
                <a:off x="3307330" y="3977356"/>
                <a:ext cx="5614987" cy="516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MA</m:t>
                    </m:r>
                    <m:r>
                      <m:rPr>
                        <m:nor/>
                      </m:rPr>
                      <a:rPr lang="zh-CN" altLang="en-U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zh-CN" altLang="en-U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zh-CN" altLang="en-US" sz="2000" b="1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命中</m:t>
                    </m:r>
                    <m:r>
                      <a:rPr lang="zh-CN" altLang="en-US" sz="2000" b="1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时间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b="1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缺失</m:t>
                    </m:r>
                    <m:r>
                      <a:rPr lang="zh-CN" altLang="en-US" sz="2000" b="1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率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缺失</m:t>
                    </m:r>
                  </m:oMath>
                </a14:m>
                <a:r>
                  <a:rPr lang="zh-CN" altLang="en-US" sz="2000" dirty="0">
                    <a:solidFill>
                      <a:srgbClr val="0066FF"/>
                    </a:solidFill>
                  </a:rPr>
                  <a:t>代价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63BB967-0C6F-4AAC-829C-EB5CD4336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7330" y="3977356"/>
                <a:ext cx="5614987" cy="516516"/>
              </a:xfrm>
              <a:prstGeom prst="rect">
                <a:avLst/>
              </a:prstGeom>
              <a:blipFill>
                <a:blip r:embed="rId5"/>
                <a:stretch>
                  <a:fillRect t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CF707EB6-5FB8-46C8-AF55-B0F53BFF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430" y="3704306"/>
            <a:ext cx="5759450" cy="935038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5">
                <a:extLst>
                  <a:ext uri="{FF2B5EF4-FFF2-40B4-BE49-F238E27FC236}">
                    <a16:creationId xmlns:a16="http://schemas.microsoft.com/office/drawing/2014/main" id="{3A278C38-3172-4620-BFD1-DDE378DA08FD}"/>
                  </a:ext>
                </a:extLst>
              </p:cNvPr>
              <p:cNvSpPr txBox="1"/>
              <p:nvPr/>
            </p:nvSpPr>
            <p:spPr bwMode="auto">
              <a:xfrm>
                <a:off x="3218430" y="5037034"/>
                <a:ext cx="2776331" cy="865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缺失</m:t>
                      </m:r>
                      <m:r>
                        <a:rPr lang="zh-CN" altLang="en-US" sz="2000" b="1" i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率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缺失次数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访存次数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Object 5">
                <a:extLst>
                  <a:ext uri="{FF2B5EF4-FFF2-40B4-BE49-F238E27FC236}">
                    <a16:creationId xmlns:a16="http://schemas.microsoft.com/office/drawing/2014/main" id="{3A278C38-3172-4620-BFD1-DDE378DA0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8430" y="5037034"/>
                <a:ext cx="2776331" cy="8651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1">
            <a:extLst>
              <a:ext uri="{FF2B5EF4-FFF2-40B4-BE49-F238E27FC236}">
                <a16:creationId xmlns:a16="http://schemas.microsoft.com/office/drawing/2014/main" id="{50F68E39-DB56-457A-94CA-0F2016FDE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045" y="5047495"/>
            <a:ext cx="33115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Cambria Math" panose="02040503050406030204" pitchFamily="18" charset="0"/>
              </a:rPr>
              <a:t>缺   失  率 </a:t>
            </a:r>
            <a:r>
              <a:rPr lang="en-US" altLang="zh-CN" sz="2000" dirty="0">
                <a:solidFill>
                  <a:srgbClr val="000000"/>
                </a:solidFill>
                <a:latin typeface="Cambria Math" panose="02040503050406030204" pitchFamily="18" charset="0"/>
              </a:rPr>
              <a:t>—— Miss Rate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Cambria Math" panose="02040503050406030204" pitchFamily="18" charset="0"/>
              </a:rPr>
              <a:t>缺失代价 </a:t>
            </a:r>
            <a:r>
              <a:rPr lang="en-US" altLang="zh-CN" sz="2000" dirty="0">
                <a:solidFill>
                  <a:srgbClr val="000000"/>
                </a:solidFill>
                <a:latin typeface="Cambria Math" panose="02040503050406030204" pitchFamily="18" charset="0"/>
              </a:rPr>
              <a:t>—— Miss Penalty</a:t>
            </a:r>
            <a:endParaRPr lang="zh-CN" altLang="en-US" sz="20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5460755" cy="727643"/>
            <a:chOff x="635243" y="278221"/>
            <a:chExt cx="5460755" cy="72764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698086"/>
              <a:ext cx="54607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Modify Cache Organization——Larger Cache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47532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调整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结构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更大容量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A53FB99-D1EF-4693-B801-AD25A50A2456}"/>
              </a:ext>
            </a:extLst>
          </p:cNvPr>
          <p:cNvSpPr txBox="1"/>
          <p:nvPr/>
        </p:nvSpPr>
        <p:spPr>
          <a:xfrm>
            <a:off x="1052052" y="3599103"/>
            <a:ext cx="10087896" cy="2992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优势：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容纳更多数据，可减少容量缺失甚至冲突缺失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劣势：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增加了命中时间（基本事实：存储器容量越大，访存越慢）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产生“收益递减”现象，双倍容量并不意味这双倍性能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更高的实现成本和功耗损失，不适用于片上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5D048C0-BD03-43E3-922F-7D57222D3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283" y="1533670"/>
            <a:ext cx="1524000" cy="1600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0D0AAAC6-C129-44E4-84C6-B7A0E353F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0108" y="145747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F91DAEC5-341F-41E4-A9C7-7C907A06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352" y="1889270"/>
            <a:ext cx="399385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缺失率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6BEDD8EE-C2FA-4ADB-A83D-938E70C12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8346" y="3124345"/>
            <a:ext cx="2497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rc 16">
            <a:extLst>
              <a:ext uri="{FF2B5EF4-FFF2-40B4-BE49-F238E27FC236}">
                <a16:creationId xmlns:a16="http://schemas.microsoft.com/office/drawing/2014/main" id="{6BF408A1-7426-45BB-A472-1A42CA5608E5}"/>
              </a:ext>
            </a:extLst>
          </p:cNvPr>
          <p:cNvSpPr>
            <a:spLocks/>
          </p:cNvSpPr>
          <p:nvPr/>
        </p:nvSpPr>
        <p:spPr bwMode="auto">
          <a:xfrm>
            <a:off x="2408083" y="1889270"/>
            <a:ext cx="611188" cy="714375"/>
          </a:xfrm>
          <a:custGeom>
            <a:avLst/>
            <a:gdLst>
              <a:gd name="T0" fmla="*/ 2147483647 w 21600"/>
              <a:gd name="T1" fmla="*/ 2147483647 h 21648"/>
              <a:gd name="T2" fmla="*/ 0 w 21600"/>
              <a:gd name="T3" fmla="*/ 0 h 21648"/>
              <a:gd name="T4" fmla="*/ 2147483647 w 21600"/>
              <a:gd name="T5" fmla="*/ 2147483647 h 21648"/>
              <a:gd name="T6" fmla="*/ 0 60000 65536"/>
              <a:gd name="T7" fmla="*/ 0 60000 65536"/>
              <a:gd name="T8" fmla="*/ 0 60000 65536"/>
              <a:gd name="T9" fmla="*/ 0 w 21600"/>
              <a:gd name="T10" fmla="*/ 0 h 21648"/>
              <a:gd name="T11" fmla="*/ 21600 w 21600"/>
              <a:gd name="T12" fmla="*/ 21648 h 216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48" fill="none" extrusionOk="0">
                <a:moveTo>
                  <a:pt x="21487" y="21647"/>
                </a:moveTo>
                <a:cubicBezTo>
                  <a:pt x="9601" y="21585"/>
                  <a:pt x="0" y="11933"/>
                  <a:pt x="0" y="48"/>
                </a:cubicBezTo>
                <a:cubicBezTo>
                  <a:pt x="-1" y="32"/>
                  <a:pt x="0" y="16"/>
                  <a:pt x="0" y="0"/>
                </a:cubicBezTo>
              </a:path>
              <a:path w="21600" h="21648" stroke="0" extrusionOk="0">
                <a:moveTo>
                  <a:pt x="21487" y="21647"/>
                </a:moveTo>
                <a:cubicBezTo>
                  <a:pt x="9601" y="21585"/>
                  <a:pt x="0" y="11933"/>
                  <a:pt x="0" y="48"/>
                </a:cubicBezTo>
                <a:cubicBezTo>
                  <a:pt x="-1" y="32"/>
                  <a:pt x="0" y="16"/>
                  <a:pt x="0" y="0"/>
                </a:cubicBezTo>
                <a:lnTo>
                  <a:pt x="21600" y="48"/>
                </a:lnTo>
                <a:lnTo>
                  <a:pt x="21487" y="21647"/>
                </a:lnTo>
                <a:close/>
              </a:path>
            </a:pathLst>
          </a:custGeom>
          <a:noFill/>
          <a:ln w="12700" cap="rnd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147C95A1-BBC3-4B3C-A2EA-3D433D0DC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359" y="1722582"/>
            <a:ext cx="1407437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diminishing</a:t>
            </a:r>
          </a:p>
          <a:p>
            <a:pPr algn="ctr">
              <a:defRPr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0D3B41DF-44E6-48C4-9117-98A78A80B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1483" y="2600470"/>
            <a:ext cx="12192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5104707E-6E45-4093-8793-9D30A18FD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710" y="3248170"/>
            <a:ext cx="134011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容量</a:t>
            </a:r>
            <a:endParaRPr lang="en-US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DA728A91-224C-4E4D-98D4-A0A4F8C94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186" y="1696374"/>
            <a:ext cx="3210247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en-US" sz="2000" i="1" dirty="0"/>
              <a:t>The larger this distance,</a:t>
            </a:r>
          </a:p>
          <a:p>
            <a:pPr algn="just" eaLnBrk="1" hangingPunct="1"/>
            <a:r>
              <a:rPr lang="en-US" altLang="en-US" sz="2000" i="1" dirty="0"/>
              <a:t>the longer it takes to drive</a:t>
            </a:r>
          </a:p>
          <a:p>
            <a:pPr algn="just" eaLnBrk="1" hangingPunct="1"/>
            <a:r>
              <a:rPr lang="en-US" altLang="en-US" sz="2000" i="1" dirty="0"/>
              <a:t>and latch contents of a block</a:t>
            </a:r>
            <a:endParaRPr lang="en-US" altLang="en-US" sz="1800" i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F265ED-4F83-41EB-B8EC-97A3097DB6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6710" y="1327266"/>
            <a:ext cx="3671068" cy="22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5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5674538" cy="727643"/>
            <a:chOff x="635243" y="278221"/>
            <a:chExt cx="5674538" cy="72764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698086"/>
              <a:ext cx="56745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Modify Cache Organization——Increase Assoc.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511229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调整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结构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更大相联度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A53FB99-D1EF-4693-B801-AD25A50A2456}"/>
              </a:ext>
            </a:extLst>
          </p:cNvPr>
          <p:cNvSpPr txBox="1"/>
          <p:nvPr/>
        </p:nvSpPr>
        <p:spPr>
          <a:xfrm>
            <a:off x="4663603" y="1704079"/>
            <a:ext cx="7345711" cy="400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优势：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降低了冲突缺失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容量相同前提下，相联度越高，缺失率越低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劣势：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增加了命中时间（相比直接相联）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也会产生“收益递减”现象，通常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路组相联接近全相联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增加了功耗损失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22E0EB-121A-449C-811F-1E6F6C9C07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136" y="1675054"/>
            <a:ext cx="3467347" cy="2644400"/>
          </a:xfrm>
          <a:prstGeom prst="rect">
            <a:avLst/>
          </a:prstGeom>
        </p:spPr>
      </p:pic>
      <p:pic>
        <p:nvPicPr>
          <p:cNvPr id="31" name="Picture 6" descr="f05-16-9780124077263">
            <a:extLst>
              <a:ext uri="{FF2B5EF4-FFF2-40B4-BE49-F238E27FC236}">
                <a16:creationId xmlns:a16="http://schemas.microsoft.com/office/drawing/2014/main" id="{42F8EAB5-1FC0-4DEE-A757-507EC80C9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426" y="4421483"/>
            <a:ext cx="4217864" cy="1545794"/>
          </a:xfrm>
          <a:prstGeom prst="rect">
            <a:avLst/>
          </a:prstGeom>
        </p:spPr>
      </p:pic>
      <p:sp>
        <p:nvSpPr>
          <p:cNvPr id="32" name="Rectangle 19">
            <a:extLst>
              <a:ext uri="{FF2B5EF4-FFF2-40B4-BE49-F238E27FC236}">
                <a16:creationId xmlns:a16="http://schemas.microsoft.com/office/drawing/2014/main" id="{21C7891C-B32C-4D27-941B-FC18FBB23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15" y="6062156"/>
            <a:ext cx="400590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容量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64KB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，块大小为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个字</a:t>
            </a:r>
            <a:endParaRPr lang="en-US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4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6051305" cy="727643"/>
            <a:chOff x="635243" y="278221"/>
            <a:chExt cx="6051305" cy="72764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698086"/>
              <a:ext cx="60513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Miss Rate Effects of Cache Organization Parameters.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511229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结构参数对缺失率的影响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A53FB99-D1EF-4693-B801-AD25A50A2456}"/>
              </a:ext>
            </a:extLst>
          </p:cNvPr>
          <p:cNvSpPr txBox="1"/>
          <p:nvPr/>
        </p:nvSpPr>
        <p:spPr>
          <a:xfrm>
            <a:off x="1062990" y="1277144"/>
            <a:ext cx="10069830" cy="446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容量：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在一定程度上，越大越好，更低的容量缺失，更低的冲突缺失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相联度：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高相联度降低了冲突缺失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当相联度超过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，其所带来的缺失率收益微乎其微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块大小：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越大的块挖掘了越多的空间局部性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通常当块大小在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64B~256B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范围内变化时，可带来缺失率的改善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超过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512B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，则可能导致缺失率的增加（更高的冲突缺失）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3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5114045" cy="727644"/>
            <a:chOff x="635243" y="278221"/>
            <a:chExt cx="5114045" cy="72764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697226"/>
              <a:ext cx="5114045" cy="30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Cache Miss Rates in the View of </a:t>
              </a:r>
              <a:r>
                <a:rPr lang="en-US" altLang="zh-CN" sz="1400" spc="15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3C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Model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409759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3C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模型下的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缺失率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F7676322-C5D1-4D8E-AEBE-8CFDC5599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233746"/>
              </p:ext>
            </p:extLst>
          </p:nvPr>
        </p:nvGraphicFramePr>
        <p:xfrm>
          <a:off x="2533650" y="1277913"/>
          <a:ext cx="7112772" cy="361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Chart" r:id="rId4" imgW="6096000" imgH="4067175" progId="MSGraph.Chart.8">
                  <p:embed followColorScheme="full"/>
                </p:oleObj>
              </mc:Choice>
              <mc:Fallback>
                <p:oleObj name="Chart" r:id="rId4" imgW="6096000" imgH="4067175" progId="MSGraph.Chart.8">
                  <p:embed followColorScheme="full"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:a16="http://schemas.microsoft.com/office/drawing/2014/main" id="{2FF6D9F3-03E4-4270-9782-AC9F13B5A8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1277913"/>
                        <a:ext cx="7112772" cy="3615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AC89698-8FB0-49E4-95A7-83D90B4A7A29}"/>
              </a:ext>
            </a:extLst>
          </p:cNvPr>
          <p:cNvSpPr txBox="1"/>
          <p:nvPr/>
        </p:nvSpPr>
        <p:spPr>
          <a:xfrm>
            <a:off x="2778578" y="4893572"/>
            <a:ext cx="6879772" cy="151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块大小不变，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容量和相联度变化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强制缺失恒定不变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容量缺失和冲突缺失变少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0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5114045" cy="727644"/>
            <a:chOff x="635243" y="278221"/>
            <a:chExt cx="5114045" cy="72764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697226"/>
              <a:ext cx="5114045" cy="30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Cache Miss Rates in the View of </a:t>
              </a:r>
              <a:r>
                <a:rPr lang="en-US" altLang="zh-CN" sz="1400" spc="15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3C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Model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409759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3C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模型下的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缺失率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AC89698-8FB0-49E4-95A7-83D90B4A7A29}"/>
              </a:ext>
            </a:extLst>
          </p:cNvPr>
          <p:cNvSpPr txBox="1"/>
          <p:nvPr/>
        </p:nvSpPr>
        <p:spPr>
          <a:xfrm>
            <a:off x="2778578" y="4893572"/>
            <a:ext cx="6879772" cy="151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相联度不变，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容量和块大小变化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强制缺失随着块变大而降低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更大的块导致容量缺失和冲突缺失增加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65DBF4F8-B4F4-4297-B283-B366DFE338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474322"/>
              </p:ext>
            </p:extLst>
          </p:nvPr>
        </p:nvGraphicFramePr>
        <p:xfrm>
          <a:off x="2426970" y="1254742"/>
          <a:ext cx="7317922" cy="3719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r:id="rId4" imgW="7998645" imgH="4066384" progId="Excel.Chart.8">
                  <p:embed/>
                </p:oleObj>
              </mc:Choice>
              <mc:Fallback>
                <p:oleObj r:id="rId4" imgW="7998645" imgH="4066384" progId="Excel.Chart.8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109C8E8B-D84D-4FF5-A392-2D39C28F73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970" y="1254742"/>
                        <a:ext cx="7317922" cy="3719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2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1984139C-BE33-44DD-A32F-D53BFC05FDCD}"/>
              </a:ext>
            </a:extLst>
          </p:cNvPr>
          <p:cNvSpPr/>
          <p:nvPr/>
        </p:nvSpPr>
        <p:spPr>
          <a:xfrm>
            <a:off x="3430050" y="2716758"/>
            <a:ext cx="5333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Victim Cache</a:t>
            </a:r>
          </a:p>
        </p:txBody>
      </p:sp>
    </p:spTree>
    <p:extLst>
      <p:ext uri="{BB962C8B-B14F-4D97-AF65-F5344CB8AC3E}">
        <p14:creationId xmlns:p14="http://schemas.microsoft.com/office/powerpoint/2010/main" val="200220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3109733" cy="752565"/>
            <a:chOff x="635243" y="278221"/>
            <a:chExt cx="3109733" cy="75256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723008"/>
              <a:ext cx="25474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Victim Cache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2547492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“牺牲块”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66F9E29-4A18-46BF-AD57-794DEBCE0CB9}"/>
              </a:ext>
            </a:extLst>
          </p:cNvPr>
          <p:cNvSpPr txBox="1"/>
          <p:nvPr/>
        </p:nvSpPr>
        <p:spPr>
          <a:xfrm>
            <a:off x="1062990" y="1274220"/>
            <a:ext cx="10069830" cy="465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旁放置的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小容量、全相联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一般可放置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3~16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Victim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VC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）的工作方式：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驱逐（替换）一个块（“受害块”）时，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则保存该块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缺失，从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搜索最近被驱逐的块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命中表示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不需要访问下一级存储，直接从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中获取相应块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不命中，则访问下一级存储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354FA6-E674-47D9-B27C-F566C9960B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5623" y="754912"/>
            <a:ext cx="2228891" cy="27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8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3827879" cy="752565"/>
            <a:chOff x="635243" y="278221"/>
            <a:chExt cx="3827879" cy="75256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723008"/>
              <a:ext cx="34263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Victim Cache Example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326563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“牺牲块”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66F9E29-4A18-46BF-AD57-794DEBCE0CB9}"/>
              </a:ext>
            </a:extLst>
          </p:cNvPr>
          <p:cNvSpPr txBox="1"/>
          <p:nvPr/>
        </p:nvSpPr>
        <p:spPr>
          <a:xfrm>
            <a:off x="1062990" y="1997243"/>
            <a:ext cx="10069830" cy="279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Victim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具有两行，开始时保存块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LRU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采用直接相联，块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映射到同一组中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Trace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B   A   B   A   B. . . .</a:t>
            </a:r>
          </a:p>
        </p:txBody>
      </p:sp>
    </p:spTree>
    <p:extLst>
      <p:ext uri="{BB962C8B-B14F-4D97-AF65-F5344CB8AC3E}">
        <p14:creationId xmlns:p14="http://schemas.microsoft.com/office/powerpoint/2010/main" val="419955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3827879" cy="752565"/>
            <a:chOff x="635243" y="278221"/>
            <a:chExt cx="3827879" cy="75256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723008"/>
              <a:ext cx="34263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Victim Cache Example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326563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“牺牲块”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ACC859A8-D3E9-4E64-92B5-6A388E036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98" y="1994490"/>
            <a:ext cx="2514600" cy="2757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70A5F14-914C-4954-BACC-6F62B6D7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898" y="3123021"/>
            <a:ext cx="25146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5178163A-8CD7-494E-A871-445DC0E4A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898" y="3523253"/>
            <a:ext cx="25146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(LRU</a:t>
            </a:r>
            <a:r>
              <a:rPr lang="en-US" altLang="en-US" dirty="0">
                <a:latin typeface="+mn-lt"/>
                <a:ea typeface="+mn-ea"/>
              </a:rPr>
              <a:t>)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EFE9AFF8-8BEC-4CA6-92F1-0EE9748A2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298" y="2770778"/>
            <a:ext cx="25146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4ED59192-FB12-414F-8A69-9CD699A63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698" y="4917078"/>
            <a:ext cx="1175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Cache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6F3651B1-FF51-44C6-AE83-A7F02B271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098" y="4142378"/>
            <a:ext cx="15847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Victim Cache</a:t>
            </a:r>
          </a:p>
        </p:txBody>
      </p:sp>
    </p:spTree>
    <p:extLst>
      <p:ext uri="{BB962C8B-B14F-4D97-AF65-F5344CB8AC3E}">
        <p14:creationId xmlns:p14="http://schemas.microsoft.com/office/powerpoint/2010/main" val="345000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3827879" cy="752565"/>
            <a:chOff x="635243" y="278221"/>
            <a:chExt cx="3827879" cy="75256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723008"/>
              <a:ext cx="34263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Victim Cache Example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326563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“牺牲块”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7EE6EBB2-C648-4D03-934B-9A10181E8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172" y="2950868"/>
            <a:ext cx="2514600" cy="276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FA572228-AFAB-43D5-9D7E-353A883F2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772" y="4117499"/>
            <a:ext cx="25146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(LRU)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53742354-90DD-4410-B883-57E39D6FD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772" y="4517730"/>
            <a:ext cx="25146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6540EFDE-0F14-4FA6-AB36-59A1D90DE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172" y="3738268"/>
            <a:ext cx="25146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027A273A-43AB-49FB-8510-B523E9C7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288" y="5902030"/>
            <a:ext cx="1175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Cache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F30DD07F-7A9C-4409-862F-EE89E2CC5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9959" y="5109868"/>
            <a:ext cx="15847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Victim Cache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B510E3-863C-4E32-9C18-77DD5389012D}"/>
              </a:ext>
            </a:extLst>
          </p:cNvPr>
          <p:cNvSpPr txBox="1"/>
          <p:nvPr/>
        </p:nvSpPr>
        <p:spPr>
          <a:xfrm>
            <a:off x="1068122" y="1274083"/>
            <a:ext cx="10069830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中缺失，驱逐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被分配到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VC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并替换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LRU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成为新的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LRU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</a:t>
            </a:r>
          </a:p>
        </p:txBody>
      </p:sp>
    </p:spTree>
    <p:extLst>
      <p:ext uri="{BB962C8B-B14F-4D97-AF65-F5344CB8AC3E}">
        <p14:creationId xmlns:p14="http://schemas.microsoft.com/office/powerpoint/2010/main" val="6023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4" y="278225"/>
            <a:ext cx="1999801" cy="727643"/>
            <a:chOff x="635242" y="278221"/>
            <a:chExt cx="1999801" cy="72764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2" y="698086"/>
              <a:ext cx="199980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Example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941540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例题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63BB967-0C6F-4AAC-829C-EB5CD43366E0}"/>
                  </a:ext>
                </a:extLst>
              </p:cNvPr>
              <p:cNvSpPr txBox="1"/>
              <p:nvPr/>
            </p:nvSpPr>
            <p:spPr bwMode="auto">
              <a:xfrm>
                <a:off x="1302184" y="3291762"/>
                <a:ext cx="5614987" cy="516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MA</m:t>
                    </m:r>
                    <m:r>
                      <m:rPr>
                        <m:nor/>
                      </m:rPr>
                      <a:rPr lang="zh-CN" altLang="en-US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zh-CN" altLang="en-US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zh-CN" altLang="en-US" sz="2400" b="1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命中</m:t>
                    </m:r>
                    <m:r>
                      <a:rPr lang="zh-CN" altLang="en-US" sz="2400" b="1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时间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1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缺失</m:t>
                    </m:r>
                    <m:r>
                      <a:rPr lang="zh-CN" altLang="en-US" sz="2400" b="1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率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sz="24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缺失</m:t>
                    </m:r>
                  </m:oMath>
                </a14:m>
                <a:r>
                  <a:rPr lang="zh-CN" altLang="en-US" sz="2400" dirty="0">
                    <a:solidFill>
                      <a:srgbClr val="0066FF"/>
                    </a:solidFill>
                  </a:rPr>
                  <a:t>代价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63BB967-0C6F-4AAC-829C-EB5CD4336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2184" y="3291762"/>
                <a:ext cx="5614987" cy="516516"/>
              </a:xfrm>
              <a:prstGeom prst="rect">
                <a:avLst/>
              </a:prstGeom>
              <a:blipFill>
                <a:blip r:embed="rId3"/>
                <a:stretch>
                  <a:fillRect t="-8235" b="-164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B08D2BE5-3608-4F9A-BCEE-DDEB6DC37664}"/>
              </a:ext>
            </a:extLst>
          </p:cNvPr>
          <p:cNvSpPr txBox="1"/>
          <p:nvPr/>
        </p:nvSpPr>
        <p:spPr>
          <a:xfrm>
            <a:off x="1052052" y="1278191"/>
            <a:ext cx="10087896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处理器时钟周期的时间为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，缺失率为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的访问时间为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行大小为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64B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。主存访问延迟为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100ns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，主存带宽为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8GB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。假设读操作和写操作的缺失代价相同，请计算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AMAT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7ED2A933-AA82-4C6C-8FBC-95E90B90ADDA}"/>
                  </a:ext>
                </a:extLst>
              </p:cNvPr>
              <p:cNvSpPr txBox="1"/>
              <p:nvPr/>
            </p:nvSpPr>
            <p:spPr bwMode="auto">
              <a:xfrm>
                <a:off x="1419126" y="3994814"/>
                <a:ext cx="9543842" cy="865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缺失</m:t>
                    </m:r>
                    <m:r>
                      <a:rPr lang="zh-CN" altLang="en-US" sz="2400" b="1" i="1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代价</m:t>
                    </m:r>
                    <m:r>
                      <m:rPr>
                        <m:nor/>
                      </m:rPr>
                      <a:rPr lang="zh-CN" altLang="en-US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主存访问延迟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块大小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主存带宽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ns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64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num>
                      <m:den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𝑛𝑠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108ns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7ED2A933-AA82-4C6C-8FBC-95E90B90A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9126" y="3994814"/>
                <a:ext cx="9543842" cy="865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2E3064E4-7BD3-4C39-A9B2-CE36E6EB7D77}"/>
                  </a:ext>
                </a:extLst>
              </p:cNvPr>
              <p:cNvSpPr txBox="1"/>
              <p:nvPr/>
            </p:nvSpPr>
            <p:spPr bwMode="auto">
              <a:xfrm>
                <a:off x="1405420" y="5213971"/>
                <a:ext cx="5614987" cy="516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</m:t>
                      </m:r>
                      <m:r>
                        <m:rPr>
                          <m:nor/>
                        </m:rP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zh-CN" alt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108</m:t>
                      </m:r>
                      <m:r>
                        <m:rPr>
                          <m:nor/>
                        </m:rPr>
                        <a:rPr lang="en-US" altLang="zh-CN" sz="2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2.08</m:t>
                      </m:r>
                      <m:r>
                        <m:rPr>
                          <m:nor/>
                        </m:rPr>
                        <a:rPr lang="en-US" altLang="zh-CN" sz="240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ns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2E3064E4-7BD3-4C39-A9B2-CE36E6EB7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5420" y="5213971"/>
                <a:ext cx="5614987" cy="516516"/>
              </a:xfrm>
              <a:prstGeom prst="rect">
                <a:avLst/>
              </a:prstGeom>
              <a:blipFill>
                <a:blip r:embed="rId5"/>
                <a:stretch>
                  <a:fillRect l="-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9E9E52F8-E5B1-4A09-8CB7-B4A6DE8CEA33}"/>
              </a:ext>
            </a:extLst>
          </p:cNvPr>
          <p:cNvSpPr txBox="1"/>
          <p:nvPr/>
        </p:nvSpPr>
        <p:spPr>
          <a:xfrm>
            <a:off x="11141704" y="5954486"/>
            <a:ext cx="86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6" action="ppaction://hlinksldjump"/>
              </a:rPr>
              <a:t>Skip</a:t>
            </a:r>
            <a:endParaRPr lang="zh-CN" altLang="en-US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4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3827879" cy="752565"/>
            <a:chOff x="635243" y="278221"/>
            <a:chExt cx="3827879" cy="75256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723008"/>
              <a:ext cx="34263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Victim Cache Example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326563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“牺牲块”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7EE6EBB2-C648-4D03-934B-9A10181E8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172" y="2950868"/>
            <a:ext cx="2514600" cy="276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FA572228-AFAB-43D5-9D7E-353A883F2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772" y="4117499"/>
            <a:ext cx="25146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(LRU)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53742354-90DD-4410-B883-57E39D6FD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772" y="4517730"/>
            <a:ext cx="25146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6540EFDE-0F14-4FA6-AB36-59A1D90DE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172" y="3738268"/>
            <a:ext cx="25146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027A273A-43AB-49FB-8510-B523E9C7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288" y="5902030"/>
            <a:ext cx="1175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Cache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F30DD07F-7A9C-4409-862F-EE89E2CC5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9959" y="5109868"/>
            <a:ext cx="15847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Victim Cache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B510E3-863C-4E32-9C18-77DD5389012D}"/>
              </a:ext>
            </a:extLst>
          </p:cNvPr>
          <p:cNvSpPr txBox="1"/>
          <p:nvPr/>
        </p:nvSpPr>
        <p:spPr>
          <a:xfrm>
            <a:off x="1068122" y="1274083"/>
            <a:ext cx="10069830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中缺失，但在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VC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中命中，则交换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的位置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VC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命中时，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LRU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块不被替换</a:t>
            </a:r>
          </a:p>
        </p:txBody>
      </p:sp>
    </p:spTree>
    <p:extLst>
      <p:ext uri="{BB962C8B-B14F-4D97-AF65-F5344CB8AC3E}">
        <p14:creationId xmlns:p14="http://schemas.microsoft.com/office/powerpoint/2010/main" val="357644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3827879" cy="752565"/>
            <a:chOff x="635243" y="278221"/>
            <a:chExt cx="3827879" cy="75256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723008"/>
              <a:ext cx="34263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Victim Cache Example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326563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“牺牲块”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3B510E3-863C-4E32-9C18-77DD5389012D}"/>
              </a:ext>
            </a:extLst>
          </p:cNvPr>
          <p:cNvSpPr txBox="1"/>
          <p:nvPr/>
        </p:nvSpPr>
        <p:spPr>
          <a:xfrm>
            <a:off x="1068122" y="1600487"/>
            <a:ext cx="1006983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Victim 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提供了一种组相联的“错觉”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一个“简易版”的组相联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针对直接相联存在严重冲突问题的解决方案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有时甚至只有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行，对缺失率也会产生很大的改善</a:t>
            </a:r>
          </a:p>
        </p:txBody>
      </p:sp>
    </p:spTree>
    <p:extLst>
      <p:ext uri="{BB962C8B-B14F-4D97-AF65-F5344CB8AC3E}">
        <p14:creationId xmlns:p14="http://schemas.microsoft.com/office/powerpoint/2010/main" val="37513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2550408" cy="747307"/>
            <a:chOff x="635243" y="278221"/>
            <a:chExt cx="2550408" cy="74730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717750"/>
              <a:ext cx="25504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Execution Time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169841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执行时间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08D2BE5-3608-4F9A-BCEE-DDEB6DC37664}"/>
              </a:ext>
            </a:extLst>
          </p:cNvPr>
          <p:cNvSpPr txBox="1"/>
          <p:nvPr/>
        </p:nvSpPr>
        <p:spPr>
          <a:xfrm>
            <a:off x="1052052" y="1278191"/>
            <a:ext cx="10087896" cy="308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第一章中假设执行时间与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时间相等，即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执行程序的时间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如果考虑访存操作，执行时间将发生什么变化？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只考虑顺序处理器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访问缺失势必导致访存阻塞（为什么？）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执行时间由两部分组成：</a:t>
            </a:r>
            <a:r>
              <a:rPr lang="en-US" altLang="zh-CN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执行程序的时间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访存阻塞的时间</a:t>
            </a:r>
            <a:endParaRPr lang="en-US" altLang="zh-CN" sz="20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A534817-AF21-4E1F-A78D-7E73BDC16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800" y="4664432"/>
            <a:ext cx="90172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Execution time = CPU execution time + Memory stall time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                         = (CPU execution cycles + Memory stall cycles) × CT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BCBF5D-6EB4-4DF7-A24A-15E3D21E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846" y="4591407"/>
            <a:ext cx="9370142" cy="100806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EA86F7A-F4D0-4057-9E49-D4E4B218FC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60990" y="5483582"/>
            <a:ext cx="2447925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35EBDC3-93B2-4064-A68D-5EE5F98E614F}"/>
              </a:ext>
            </a:extLst>
          </p:cNvPr>
          <p:cNvSpPr txBox="1"/>
          <p:nvPr/>
        </p:nvSpPr>
        <p:spPr>
          <a:xfrm>
            <a:off x="1386348" y="5614220"/>
            <a:ext cx="557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命中时间包含在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执行程序的时间之内</a:t>
            </a:r>
          </a:p>
        </p:txBody>
      </p:sp>
    </p:spTree>
    <p:extLst>
      <p:ext uri="{BB962C8B-B14F-4D97-AF65-F5344CB8AC3E}">
        <p14:creationId xmlns:p14="http://schemas.microsoft.com/office/powerpoint/2010/main" val="442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2550408" cy="747307"/>
            <a:chOff x="635243" y="278221"/>
            <a:chExt cx="2550408" cy="74730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717750"/>
              <a:ext cx="25504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Execution Time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169841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执行时间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CA900ADC-523B-4CCF-8634-1C9EDA76D539}"/>
                  </a:ext>
                </a:extLst>
              </p:cNvPr>
              <p:cNvSpPr txBox="1"/>
              <p:nvPr/>
            </p:nvSpPr>
            <p:spPr bwMode="auto">
              <a:xfrm>
                <a:off x="2396362" y="2030259"/>
                <a:ext cx="4986337" cy="825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IC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misses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IC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Miss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penalty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CA900ADC-523B-4CCF-8634-1C9EDA76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6362" y="2030259"/>
                <a:ext cx="4986337" cy="825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CA4BAE36-EA68-456A-BD60-A45D4E03EE89}"/>
                  </a:ext>
                </a:extLst>
              </p:cNvPr>
              <p:cNvSpPr txBox="1"/>
              <p:nvPr/>
            </p:nvSpPr>
            <p:spPr bwMode="auto">
              <a:xfrm>
                <a:off x="2425700" y="1454150"/>
                <a:ext cx="7343775" cy="4333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Memory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stall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cycles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misses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Miss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penalty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CA4BAE36-EA68-456A-BD60-A45D4E03E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5700" y="1454150"/>
                <a:ext cx="7343775" cy="433388"/>
              </a:xfrm>
              <a:prstGeom prst="rect">
                <a:avLst/>
              </a:prstGeom>
              <a:blipFill>
                <a:blip r:embed="rId4"/>
                <a:stretch>
                  <a:fillRect l="-2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6">
                <a:extLst>
                  <a:ext uri="{FF2B5EF4-FFF2-40B4-BE49-F238E27FC236}">
                    <a16:creationId xmlns:a16="http://schemas.microsoft.com/office/drawing/2014/main" id="{D0F04C94-B0D3-406E-8611-145639736F57}"/>
                  </a:ext>
                </a:extLst>
              </p:cNvPr>
              <p:cNvSpPr txBox="1"/>
              <p:nvPr/>
            </p:nvSpPr>
            <p:spPr bwMode="auto">
              <a:xfrm>
                <a:off x="2397949" y="3078009"/>
                <a:ext cx="7731125" cy="825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IC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memory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accesses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IC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Miss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Miss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penalty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Object 6">
                <a:extLst>
                  <a:ext uri="{FF2B5EF4-FFF2-40B4-BE49-F238E27FC236}">
                    <a16:creationId xmlns:a16="http://schemas.microsoft.com/office/drawing/2014/main" id="{D0F04C94-B0D3-406E-8611-145639736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7949" y="3078009"/>
                <a:ext cx="7731125" cy="825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011AD89E-E743-4BDB-9A3A-49587826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082" y="3038322"/>
            <a:ext cx="2912595" cy="8651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0D9D2B4D-D88A-4FD2-B796-688D22A0A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837" y="4881409"/>
            <a:ext cx="44656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平均每条指令的访存次数</a:t>
            </a:r>
            <a:endParaRPr kumimoji="0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kumimoji="0"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访存次数 </a:t>
            </a:r>
            <a:r>
              <a:rPr kumimoji="0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vs.</a:t>
            </a:r>
            <a:r>
              <a:rPr kumimoji="0"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访问数据次数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0B3AA9-4CDB-40C2-9494-031AFAE64C71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4541380" y="3903509"/>
            <a:ext cx="2491276" cy="9779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1526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5" y="278225"/>
            <a:ext cx="2550408" cy="747307"/>
            <a:chOff x="635243" y="278221"/>
            <a:chExt cx="2550408" cy="74730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3" y="717750"/>
              <a:ext cx="25504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Execution Time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169841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执行时间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1A6524D5-3768-40BE-8E28-9BD3FAE006F0}"/>
                  </a:ext>
                </a:extLst>
              </p:cNvPr>
              <p:cNvSpPr txBox="1"/>
              <p:nvPr/>
            </p:nvSpPr>
            <p:spPr bwMode="auto">
              <a:xfrm>
                <a:off x="1392238" y="1274763"/>
                <a:ext cx="9418637" cy="12525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Execution</m:t>
                            </m:r>
                            <m:r>
                              <m:rPr>
                                <m:nor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time</m:t>
                            </m:r>
                            <m:r>
                              <m:rPr>
                                <m:nor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CPU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cycles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Memory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stall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cycles</m:t>
                                </m:r>
                              </m:e>
                            </m:d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CT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IC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CPI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zh-CN" alt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Number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memory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accesses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zh-CN" alt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IC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Miss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rate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Miss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penalty</m:t>
                                </m:r>
                              </m:e>
                            </m:d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CT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1A6524D5-3768-40BE-8E28-9BD3FAE00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2238" y="1274763"/>
                <a:ext cx="9418637" cy="1252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8D39178A-0088-4824-AEB5-196D9B2C07B7}"/>
              </a:ext>
            </a:extLst>
          </p:cNvPr>
          <p:cNvSpPr txBox="1"/>
          <p:nvPr/>
        </p:nvSpPr>
        <p:spPr>
          <a:xfrm>
            <a:off x="1061884" y="2713700"/>
            <a:ext cx="10087896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越小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(CPU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性能越好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缺失时钟周期数对执行时间影响越高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的缺失代价是按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的时钟周期统计的，所以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主频越高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缺失时占用更多的时钟周期数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对于高性能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的设计对于机器整体性能的影响至关重要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61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4" y="278225"/>
            <a:ext cx="1999801" cy="727643"/>
            <a:chOff x="635242" y="278221"/>
            <a:chExt cx="1999801" cy="72764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2" y="698086"/>
              <a:ext cx="199980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Example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941540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例题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08D2BE5-3608-4F9A-BCEE-DDEB6DC37664}"/>
              </a:ext>
            </a:extLst>
          </p:cNvPr>
          <p:cNvSpPr txBox="1"/>
          <p:nvPr/>
        </p:nvSpPr>
        <p:spPr>
          <a:xfrm>
            <a:off x="1052052" y="1278191"/>
            <a:ext cx="10087896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假设指令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的缺失率为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的缺失率为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4%,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处理器没有发生任何访存阻塞时的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，每次缺失的代价为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个时钟周期，那么配置理想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（不发生缺失）的处理器的加速比是多少？假定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两条指令的出现频率为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36%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通过改进流水线，在不改变时钟频率的情况下，将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，访存阻塞占总执行时间的比例如何变化？加速比如何变化？</a:t>
            </a:r>
          </a:p>
        </p:txBody>
      </p:sp>
    </p:spTree>
    <p:extLst>
      <p:ext uri="{BB962C8B-B14F-4D97-AF65-F5344CB8AC3E}">
        <p14:creationId xmlns:p14="http://schemas.microsoft.com/office/powerpoint/2010/main" val="29187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4" y="278225"/>
            <a:ext cx="1999801" cy="727643"/>
            <a:chOff x="635242" y="278221"/>
            <a:chExt cx="1999801" cy="72764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2" y="698086"/>
              <a:ext cx="199980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Example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941540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例题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568A220-6A9A-44DE-9260-04BCF6E7B715}"/>
              </a:ext>
            </a:extLst>
          </p:cNvPr>
          <p:cNvSpPr txBox="1"/>
          <p:nvPr/>
        </p:nvSpPr>
        <p:spPr>
          <a:xfrm>
            <a:off x="619432" y="1278194"/>
            <a:ext cx="6272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指令缺失的代价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IC × 2% × 100 =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2×IC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DCF28D-8DE3-4B18-9FFA-36E6FFD8F358}"/>
              </a:ext>
            </a:extLst>
          </p:cNvPr>
          <p:cNvSpPr txBox="1"/>
          <p:nvPr/>
        </p:nvSpPr>
        <p:spPr>
          <a:xfrm>
            <a:off x="614515" y="1812084"/>
            <a:ext cx="759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数据缺失的代价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IC × 36% × 4% × 100 =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1.44×IC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A12AE-3BF7-4C14-BF60-23FD013859C1}"/>
              </a:ext>
            </a:extLst>
          </p:cNvPr>
          <p:cNvSpPr txBox="1"/>
          <p:nvPr/>
        </p:nvSpPr>
        <p:spPr>
          <a:xfrm>
            <a:off x="530937" y="2345974"/>
            <a:ext cx="759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总缺失代价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2×IC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1.44×IC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3.44×IC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B851F0-67F8-42F6-85A3-E5D9ABFACE55}"/>
              </a:ext>
            </a:extLst>
          </p:cNvPr>
          <p:cNvSpPr txBox="1"/>
          <p:nvPr/>
        </p:nvSpPr>
        <p:spPr>
          <a:xfrm>
            <a:off x="1922201" y="2879864"/>
            <a:ext cx="947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加速比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有访存阻塞的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执行时间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带理想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执行时间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796D27-B4C6-4A6A-AC52-C8A2B51FA5FC}"/>
              </a:ext>
            </a:extLst>
          </p:cNvPr>
          <p:cNvSpPr txBox="1"/>
          <p:nvPr/>
        </p:nvSpPr>
        <p:spPr>
          <a:xfrm>
            <a:off x="2127045" y="3413754"/>
            <a:ext cx="7261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IC×CPI</a:t>
            </a:r>
            <a:r>
              <a:rPr lang="zh-CN" alt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阻塞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×CT)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IC×CPI</a:t>
            </a:r>
            <a:r>
              <a:rPr lang="zh-CN" alt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理想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×CT)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A65A4C-86E0-4434-967D-D97A01E21070}"/>
              </a:ext>
            </a:extLst>
          </p:cNvPr>
          <p:cNvSpPr txBox="1"/>
          <p:nvPr/>
        </p:nvSpPr>
        <p:spPr>
          <a:xfrm>
            <a:off x="2993919" y="3947646"/>
            <a:ext cx="543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CPI</a:t>
            </a:r>
            <a:r>
              <a:rPr lang="zh-CN" alt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阻塞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CPI</a:t>
            </a:r>
            <a:r>
              <a:rPr lang="zh-CN" alt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理想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(3.44+2) / 2 = 2.72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80ADF0-360F-445D-8F3C-E4C86DAD5D3F}"/>
              </a:ext>
            </a:extLst>
          </p:cNvPr>
          <p:cNvSpPr txBox="1"/>
          <p:nvPr/>
        </p:nvSpPr>
        <p:spPr>
          <a:xfrm>
            <a:off x="1184779" y="4763728"/>
            <a:ext cx="982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CPI = 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时，访存阻塞的时间占整个执行时间的比例为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3.44 / 5.44 = 63%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62C957-2946-4BAE-8B43-FE1D000EA57D}"/>
              </a:ext>
            </a:extLst>
          </p:cNvPr>
          <p:cNvSpPr txBox="1"/>
          <p:nvPr/>
        </p:nvSpPr>
        <p:spPr>
          <a:xfrm>
            <a:off x="1189696" y="5358579"/>
            <a:ext cx="982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CPI = 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时，访存阻塞的时间占整个执行时间的比例为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3.44 / 4.44 = 77%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716234D-E13F-4FB0-8086-85D8C9FDC8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4565286"/>
            <a:ext cx="12192000" cy="0"/>
          </a:xfrm>
          <a:prstGeom prst="line">
            <a:avLst/>
          </a:prstGeom>
          <a:noFill/>
          <a:ln w="28575" algn="ctr">
            <a:solidFill>
              <a:srgbClr val="00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5705B88-3F11-46B5-844E-519B26866AE6}"/>
              </a:ext>
            </a:extLst>
          </p:cNvPr>
          <p:cNvSpPr txBox="1"/>
          <p:nvPr/>
        </p:nvSpPr>
        <p:spPr>
          <a:xfrm>
            <a:off x="6725265" y="0"/>
            <a:ext cx="5466735" cy="961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结论：</a:t>
            </a:r>
            <a:r>
              <a: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处理器性能得到改善，但存储器系统性能不改善，反而会加剧性能损失（</a:t>
            </a:r>
            <a:r>
              <a:rPr lang="en-US" altLang="zh-CN" sz="2000" dirty="0" err="1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Amdal</a:t>
            </a:r>
            <a:r>
              <a: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定律）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8059C8-F48A-405B-97CB-D13476EFAA0F}"/>
              </a:ext>
            </a:extLst>
          </p:cNvPr>
          <p:cNvSpPr txBox="1"/>
          <p:nvPr/>
        </p:nvSpPr>
        <p:spPr>
          <a:xfrm>
            <a:off x="1047132" y="5953431"/>
            <a:ext cx="982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CPI = 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时，加速比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CPI</a:t>
            </a:r>
            <a:r>
              <a:rPr lang="zh-CN" alt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阻塞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CPI</a:t>
            </a:r>
            <a:r>
              <a:rPr lang="zh-CN" altLang="en-US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理想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(3.44+1) / 1 = 4.44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，性能变差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9">
            <a:extLst>
              <a:ext uri="{FF2B5EF4-FFF2-40B4-BE49-F238E27FC236}">
                <a16:creationId xmlns:a16="http://schemas.microsoft.com/office/drawing/2014/main" id="{173970A3-9AE3-49FF-8A60-75424999B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826" y="3947644"/>
            <a:ext cx="5213352" cy="47530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4" name="圆角矩形 9">
            <a:extLst>
              <a:ext uri="{FF2B5EF4-FFF2-40B4-BE49-F238E27FC236}">
                <a16:creationId xmlns:a16="http://schemas.microsoft.com/office/drawing/2014/main" id="{B729EAE2-1469-4717-97EA-36010B61E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225" y="5946609"/>
            <a:ext cx="4692446" cy="47530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7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7" grpId="0"/>
      <p:bldP spid="18" grpId="0"/>
      <p:bldP spid="2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77CBF-6314-436A-BCAA-E9B1079ED7FA}"/>
              </a:ext>
            </a:extLst>
          </p:cNvPr>
          <p:cNvGrpSpPr/>
          <p:nvPr/>
        </p:nvGrpSpPr>
        <p:grpSpPr>
          <a:xfrm>
            <a:off x="635244" y="278225"/>
            <a:ext cx="1999801" cy="727643"/>
            <a:chOff x="635242" y="278221"/>
            <a:chExt cx="1999801" cy="72764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8AD113-BD0F-4825-9304-6B881527E4C2}"/>
                </a:ext>
              </a:extLst>
            </p:cNvPr>
            <p:cNvSpPr/>
            <p:nvPr/>
          </p:nvSpPr>
          <p:spPr>
            <a:xfrm>
              <a:off x="635242" y="698086"/>
              <a:ext cx="199980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Example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84139C-BE33-44DD-A32F-D53BFC05FDCD}"/>
                </a:ext>
              </a:extLst>
            </p:cNvPr>
            <p:cNvSpPr/>
            <p:nvPr/>
          </p:nvSpPr>
          <p:spPr>
            <a:xfrm>
              <a:off x="1197484" y="278221"/>
              <a:ext cx="941540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例题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08D2BE5-3608-4F9A-BCEE-DDEB6DC37664}"/>
              </a:ext>
            </a:extLst>
          </p:cNvPr>
          <p:cNvSpPr txBox="1"/>
          <p:nvPr/>
        </p:nvSpPr>
        <p:spPr>
          <a:xfrm>
            <a:off x="1052052" y="1278191"/>
            <a:ext cx="10087896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请计算两种不同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组织形式对于处理器性能的影响是多少？假定处理器的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，时钟周期为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0.35ns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，每条指令有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次存储器引用。两个缓存的容量和块大小都相同，一个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是直接相联，另一个是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路组相联。因为处理器速度与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命中的速度直接相关，所以对于组相联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，时钟周期为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访问缺失的代价是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65ns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。首先计算存储器的平均访问时间，然后计算处理器性能。假设命中时间为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个时钟周期，直接映射的缺失率为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路组相联缺失率为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1.9%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43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00000">
              <a:schemeClr val="tx1"/>
            </a:gs>
            <a:gs pos="57000">
              <a:srgbClr val="000000">
                <a:alpha val="92000"/>
              </a:srgbClr>
            </a:gs>
            <a:gs pos="0">
              <a:schemeClr val="tx1">
                <a:alpha val="23000"/>
              </a:schemeClr>
            </a:gs>
          </a:gsLst>
          <a:lin ang="0" scaled="1"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提纲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tju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tj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41151</TotalTime>
  <Words>2289</Words>
  <Application>Microsoft Office PowerPoint</Application>
  <PresentationFormat>宽屏</PresentationFormat>
  <Paragraphs>316</Paragraphs>
  <Slides>31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HiddenHorzOCR</vt:lpstr>
      <vt:lpstr>等线</vt:lpstr>
      <vt:lpstr>等线 Light</vt:lpstr>
      <vt:lpstr>微软雅黑</vt:lpstr>
      <vt:lpstr>Arial</vt:lpstr>
      <vt:lpstr>Cambria Math</vt:lpstr>
      <vt:lpstr>Tahoma</vt:lpstr>
      <vt:lpstr>Times New Roman</vt:lpstr>
      <vt:lpstr>Wingdings</vt:lpstr>
      <vt:lpstr>Office 主题​​</vt:lpstr>
      <vt:lpstr>提纲页</vt:lpstr>
      <vt:lpstr>Chart</vt:lpstr>
      <vt:lpstr>Microsoft Excel Chart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陈冠宏</dc:creator>
  <cp:lastModifiedBy>WJZ</cp:lastModifiedBy>
  <cp:revision>2895</cp:revision>
  <dcterms:created xsi:type="dcterms:W3CDTF">2016-08-12T08:20:00Z</dcterms:created>
  <dcterms:modified xsi:type="dcterms:W3CDTF">2021-11-08T12:33:40Z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