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sldIdLst>
    <p:sldId id="1068" r:id="rId4"/>
    <p:sldId id="1010" r:id="rId6"/>
    <p:sldId id="1011" r:id="rId7"/>
    <p:sldId id="1012" r:id="rId8"/>
    <p:sldId id="1013" r:id="rId9"/>
    <p:sldId id="1014" r:id="rId10"/>
    <p:sldId id="1015" r:id="rId11"/>
    <p:sldId id="1016" r:id="rId12"/>
    <p:sldId id="1017" r:id="rId13"/>
    <p:sldId id="1018" r:id="rId14"/>
    <p:sldId id="1019" r:id="rId15"/>
    <p:sldId id="1069" r:id="rId16"/>
    <p:sldId id="1026" r:id="rId17"/>
    <p:sldId id="1027" r:id="rId18"/>
    <p:sldId id="1028" r:id="rId19"/>
    <p:sldId id="1030" r:id="rId20"/>
    <p:sldId id="1031" r:id="rId21"/>
    <p:sldId id="1029" r:id="rId22"/>
    <p:sldId id="1163" r:id="rId23"/>
    <p:sldId id="1032" r:id="rId24"/>
    <p:sldId id="1164" r:id="rId25"/>
    <p:sldId id="999" r:id="rId26"/>
    <p:sldId id="1048" r:id="rId27"/>
    <p:sldId id="1063" r:id="rId28"/>
    <p:sldId id="1049" r:id="rId29"/>
    <p:sldId id="1050" r:id="rId30"/>
    <p:sldId id="1051" r:id="rId31"/>
    <p:sldId id="1161" r:id="rId32"/>
    <p:sldId id="1052" r:id="rId33"/>
    <p:sldId id="1053" r:id="rId34"/>
    <p:sldId id="1055" r:id="rId35"/>
    <p:sldId id="1057" r:id="rId36"/>
    <p:sldId id="1058" r:id="rId37"/>
    <p:sldId id="1054" r:id="rId38"/>
    <p:sldId id="1059" r:id="rId39"/>
    <p:sldId id="1060" r:id="rId40"/>
    <p:sldId id="1061" r:id="rId41"/>
    <p:sldId id="1062" r:id="rId42"/>
    <p:sldId id="1162" r:id="rId43"/>
    <p:sldId id="1064" r:id="rId44"/>
    <p:sldId id="1033" r:id="rId45"/>
    <p:sldId id="1034" r:id="rId46"/>
    <p:sldId id="1035" r:id="rId47"/>
    <p:sldId id="1036" r:id="rId48"/>
    <p:sldId id="1037" r:id="rId49"/>
    <p:sldId id="1038" r:id="rId50"/>
    <p:sldId id="1039" r:id="rId51"/>
    <p:sldId id="1040" r:id="rId52"/>
    <p:sldId id="1041" r:id="rId53"/>
    <p:sldId id="1042" r:id="rId54"/>
    <p:sldId id="1065" r:id="rId55"/>
    <p:sldId id="1043" r:id="rId56"/>
    <p:sldId id="1044" r:id="rId57"/>
    <p:sldId id="1047" r:id="rId58"/>
    <p:sldId id="1045" r:id="rId59"/>
    <p:sldId id="1000" r:id="rId60"/>
    <p:sldId id="1070" r:id="rId61"/>
    <p:sldId id="1073" r:id="rId62"/>
    <p:sldId id="1074" r:id="rId63"/>
    <p:sldId id="1072" r:id="rId64"/>
    <p:sldId id="1075" r:id="rId65"/>
    <p:sldId id="1071" r:id="rId66"/>
    <p:sldId id="1077" r:id="rId67"/>
    <p:sldId id="1078" r:id="rId68"/>
    <p:sldId id="1165" r:id="rId69"/>
    <p:sldId id="1166" r:id="rId70"/>
    <p:sldId id="1167" r:id="rId71"/>
    <p:sldId id="1168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启成" initials="张启成" lastIdx="1" clrIdx="0"/>
  <p:cmAuthor id="2" name="WJZ" initials="W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66"/>
    <a:srgbClr val="FDF9AD"/>
    <a:srgbClr val="74E8F8"/>
    <a:srgbClr val="FF65A3"/>
    <a:srgbClr val="F3F3F3"/>
    <a:srgbClr val="F0F0F0"/>
    <a:srgbClr val="F5F5F5"/>
    <a:srgbClr val="FF99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67" autoAdjust="0"/>
    <p:restoredTop sz="69664" autoAdjust="0"/>
  </p:normalViewPr>
  <p:slideViewPr>
    <p:cSldViewPr snapToGrid="0" showGuides="1">
      <p:cViewPr varScale="1">
        <p:scale>
          <a:sx n="47" d="100"/>
          <a:sy n="47" d="100"/>
        </p:scale>
        <p:origin x="952" y="36"/>
      </p:cViewPr>
      <p:guideLst>
        <p:guide orient="horz" pos="2110"/>
        <p:guide orient="horz" pos="1822"/>
        <p:guide orient="horz" pos="2340"/>
        <p:guide pos="3804"/>
        <p:guide pos="746"/>
        <p:guide pos="6994"/>
        <p:guide pos="878"/>
        <p:guide pos="747"/>
        <p:guide pos="6995"/>
        <p:guide pos="8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6" Type="http://schemas.openxmlformats.org/officeDocument/2006/relationships/commentAuthors" Target="commentAuthors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3321-9625-48D7-A91D-CD4FF8EA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预取：</a:t>
            </a:r>
            <a:r>
              <a:rPr lang="en-US" altLang="zh-CN" dirty="0"/>
              <a:t>why,</a:t>
            </a:r>
            <a:r>
              <a:rPr lang="zh-CN" altLang="en-US" dirty="0"/>
              <a:t> </a:t>
            </a:r>
            <a:r>
              <a:rPr lang="en-US" altLang="zh-CN" dirty="0"/>
              <a:t>what, when</a:t>
            </a:r>
            <a:r>
              <a:rPr lang="zh-CN" altLang="en-US" dirty="0"/>
              <a:t>和</a:t>
            </a:r>
            <a:r>
              <a:rPr lang="en-US" altLang="zh-CN" dirty="0"/>
              <a:t>where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预取和分支预测虽然都是预测，但有本质不同，预取只会影响性能，不会影响功能，不需要恢复步骤；预取的结果反馈会远远长于分支预测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时效性差表现在如果预取穿透了整个存储体系，解决办法是可以预取多个块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Stride prefetchers</a:t>
            </a:r>
            <a:r>
              <a:rPr lang="zh-CN" altLang="en-US" dirty="0"/>
              <a:t>：步幅预取器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RPT</a:t>
            </a:r>
            <a:r>
              <a:rPr lang="zh-CN" altLang="en-US" dirty="0"/>
              <a:t>里的每一项对应一个访存操作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Transient</a:t>
            </a:r>
            <a:r>
              <a:rPr lang="zh-CN" altLang="en-US" dirty="0"/>
              <a:t>：短暂的、瞬变的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：跳到状态</a:t>
            </a:r>
            <a:r>
              <a:rPr lang="en-US" altLang="zh-CN" dirty="0"/>
              <a:t>t</a:t>
            </a:r>
            <a:r>
              <a:rPr lang="zh-CN" altLang="en-US" dirty="0"/>
              <a:t>，根据访存指令填写</a:t>
            </a:r>
            <a:r>
              <a:rPr lang="en-US" altLang="zh-CN" dirty="0"/>
              <a:t>tag</a:t>
            </a:r>
            <a:r>
              <a:rPr lang="zh-CN" altLang="en-US" dirty="0"/>
              <a:t>，</a:t>
            </a:r>
            <a:r>
              <a:rPr lang="en-US" altLang="zh-CN" dirty="0" err="1"/>
              <a:t>op.address</a:t>
            </a:r>
            <a:r>
              <a:rPr lang="en-US" altLang="zh-CN" dirty="0"/>
              <a:t>=</a:t>
            </a:r>
            <a:r>
              <a:rPr lang="zh-CN" altLang="en-US" dirty="0"/>
              <a:t>访存地址，</a:t>
            </a:r>
            <a:r>
              <a:rPr lang="en-US" altLang="zh-CN" dirty="0"/>
              <a:t>stride=0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有两个稳定状态：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预取指令本身也会引发</a:t>
            </a:r>
            <a:r>
              <a:rPr lang="en-US" altLang="zh-CN" dirty="0"/>
              <a:t>Cache</a:t>
            </a:r>
            <a:r>
              <a:rPr lang="zh-CN" altLang="en-US" dirty="0"/>
              <a:t>缺失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预取指令本身也会引发</a:t>
            </a:r>
            <a:r>
              <a:rPr lang="en-US" altLang="zh-CN" dirty="0"/>
              <a:t>Cache</a:t>
            </a:r>
            <a:r>
              <a:rPr lang="zh-CN" altLang="en-US" dirty="0"/>
              <a:t>缺失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准确率和覆盖率的</a:t>
            </a:r>
            <a:r>
              <a:rPr lang="en-US" altLang="zh-CN" dirty="0"/>
              <a:t>tradeoff</a:t>
            </a:r>
            <a:r>
              <a:rPr lang="zh-CN" altLang="en-US" dirty="0"/>
              <a:t>，</a:t>
            </a:r>
            <a:r>
              <a:rPr lang="en-US" altLang="zh-CN" dirty="0"/>
              <a:t>OBL</a:t>
            </a:r>
            <a:r>
              <a:rPr lang="zh-CN" altLang="en-US" dirty="0"/>
              <a:t>的方式：总是预取</a:t>
            </a:r>
            <a:r>
              <a:rPr lang="en-US" altLang="zh-CN" dirty="0"/>
              <a:t>-</a:t>
            </a:r>
            <a:r>
              <a:rPr lang="zh-CN" altLang="en-US" dirty="0"/>
              <a:t>缺失预取</a:t>
            </a:r>
            <a:r>
              <a:rPr lang="en-US" altLang="zh-CN" dirty="0"/>
              <a:t>-</a:t>
            </a:r>
            <a:r>
              <a:rPr lang="zh-CN" altLang="en-US" dirty="0"/>
              <a:t>选择性预取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缺失预取：对于</a:t>
            </a:r>
            <a:r>
              <a:rPr lang="en-US" altLang="zh-CN" dirty="0"/>
              <a:t>I-Cache</a:t>
            </a:r>
            <a:r>
              <a:rPr lang="zh-CN" altLang="en-US" dirty="0"/>
              <a:t>效果很好，但对于</a:t>
            </a:r>
            <a:r>
              <a:rPr lang="en-US" altLang="zh-CN" dirty="0"/>
              <a:t>D-Cache</a:t>
            </a:r>
            <a:r>
              <a:rPr lang="zh-CN" altLang="en-US" dirty="0"/>
              <a:t>，覆盖率不如选择性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预取指令本身也会引发</a:t>
            </a:r>
            <a:r>
              <a:rPr lang="en-US" altLang="zh-CN" dirty="0"/>
              <a:t>Cache</a:t>
            </a:r>
            <a:r>
              <a:rPr lang="zh-CN" altLang="en-US" dirty="0"/>
              <a:t>缺失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L1</a:t>
            </a:r>
            <a:r>
              <a:rPr lang="zh-CN" altLang="en-US" dirty="0"/>
              <a:t>中替换</a:t>
            </a:r>
            <a:r>
              <a:rPr lang="en-US" altLang="zh-CN" dirty="0"/>
              <a:t>a’</a:t>
            </a:r>
            <a:r>
              <a:rPr lang="zh-CN" altLang="en-US" dirty="0"/>
              <a:t>，</a:t>
            </a:r>
            <a:r>
              <a:rPr lang="en-US" altLang="zh-CN" dirty="0" err="1"/>
              <a:t>L2</a:t>
            </a:r>
            <a:r>
              <a:rPr lang="zh-CN" altLang="en-US" dirty="0"/>
              <a:t>中替换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为什么不放在</a:t>
            </a:r>
            <a:r>
              <a:rPr lang="en-US" altLang="zh-CN" dirty="0"/>
              <a:t>inv</a:t>
            </a:r>
            <a:r>
              <a:rPr lang="zh-CN" altLang="en-US" dirty="0"/>
              <a:t>，而是替换</a:t>
            </a:r>
            <a:r>
              <a:rPr lang="en-US" altLang="zh-CN" dirty="0"/>
              <a:t>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a’</a:t>
            </a:r>
            <a:r>
              <a:rPr lang="zh-CN" altLang="en-US"/>
              <a:t>的写回操作可以最先完成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允许同时为多个</a:t>
            </a:r>
            <a:r>
              <a:rPr lang="en-US" altLang="zh-CN" dirty="0"/>
              <a:t>miss</a:t>
            </a:r>
            <a:r>
              <a:rPr lang="zh-CN" altLang="en-US" dirty="0"/>
              <a:t>服务，但为多个</a:t>
            </a:r>
            <a:r>
              <a:rPr lang="en-US" altLang="zh-CN" dirty="0"/>
              <a:t>miss</a:t>
            </a:r>
            <a:r>
              <a:rPr lang="zh-CN" altLang="en-US" dirty="0"/>
              <a:t>服务会造成</a:t>
            </a:r>
            <a:r>
              <a:rPr lang="en-US" altLang="zh-CN" dirty="0"/>
              <a:t>…..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728-F7E0-4A72-8D4E-63CE94987A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97-7E56-47AF-9487-CD39886EC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2552701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1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1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1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3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2663" y="2214555"/>
            <a:ext cx="6929487" cy="1000124"/>
          </a:xfrm>
          <a:prstGeom prst="rect">
            <a:avLst/>
          </a:prstGeom>
        </p:spPr>
        <p:txBody>
          <a:bodyPr lIns="68579" tIns="34289" rIns="68579" bIns="34289"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22224" y="5169001"/>
            <a:ext cx="12214224" cy="1706972"/>
            <a:chOff x="-16668" y="3876750"/>
            <a:chExt cx="9160668" cy="1280229"/>
          </a:xfrm>
        </p:grpSpPr>
        <p:sp>
          <p:nvSpPr>
            <p:cNvPr id="6" name="矩形 5"/>
            <p:cNvSpPr/>
            <p:nvPr userDrawn="1"/>
          </p:nvSpPr>
          <p:spPr>
            <a:xfrm>
              <a:off x="-16668" y="3876750"/>
              <a:ext cx="9160667" cy="1280229"/>
            </a:xfrm>
            <a:prstGeom prst="rect">
              <a:avLst/>
            </a:prstGeom>
            <a:solidFill>
              <a:srgbClr val="1F497D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90921" y="3906000"/>
              <a:ext cx="2061079" cy="124711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647001" y="3905491"/>
              <a:ext cx="2025000" cy="123999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cxnSp>
          <p:nvCxnSpPr>
            <p:cNvPr id="9" name="直接连接符 8"/>
            <p:cNvCxnSpPr/>
            <p:nvPr userDrawn="1"/>
          </p:nvCxnSpPr>
          <p:spPr bwMode="auto">
            <a:xfrm>
              <a:off x="-4751" y="3876750"/>
              <a:ext cx="9148751" cy="0"/>
            </a:xfrm>
            <a:prstGeom prst="line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00" y="2289001"/>
            <a:ext cx="10515600" cy="132503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606301"/>
            <a:ext cx="2118851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919070" y="6606301"/>
            <a:ext cx="2191676" cy="251700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850219" y="6606301"/>
            <a:ext cx="2363255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19069" y="6606301"/>
            <a:ext cx="260025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210963" y="6606301"/>
            <a:ext cx="253903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935651" y="-361413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619159" y="2613495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-4256352" y="2601649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-447874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7935651" y="-827352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>
            <a:spLocks noEditPoints="1"/>
          </p:cNvSpPr>
          <p:nvPr userDrawn="1"/>
        </p:nvSpPr>
        <p:spPr bwMode="auto">
          <a:xfrm>
            <a:off x="7471129" y="-2172714"/>
            <a:ext cx="6663971" cy="6636436"/>
          </a:xfrm>
          <a:custGeom>
            <a:avLst/>
            <a:gdLst>
              <a:gd name="T0" fmla="*/ 263 w 379"/>
              <a:gd name="T1" fmla="*/ 288 h 379"/>
              <a:gd name="T2" fmla="*/ 252 w 379"/>
              <a:gd name="T3" fmla="*/ 296 h 379"/>
              <a:gd name="T4" fmla="*/ 257 w 379"/>
              <a:gd name="T5" fmla="*/ 298 h 379"/>
              <a:gd name="T6" fmla="*/ 262 w 379"/>
              <a:gd name="T7" fmla="*/ 295 h 379"/>
              <a:gd name="T8" fmla="*/ 266 w 379"/>
              <a:gd name="T9" fmla="*/ 300 h 379"/>
              <a:gd name="T10" fmla="*/ 268 w 379"/>
              <a:gd name="T11" fmla="*/ 317 h 379"/>
              <a:gd name="T12" fmla="*/ 274 w 379"/>
              <a:gd name="T13" fmla="*/ 302 h 379"/>
              <a:gd name="T14" fmla="*/ 258 w 379"/>
              <a:gd name="T15" fmla="*/ 306 h 379"/>
              <a:gd name="T16" fmla="*/ 254 w 379"/>
              <a:gd name="T17" fmla="*/ 282 h 379"/>
              <a:gd name="T18" fmla="*/ 229 w 379"/>
              <a:gd name="T19" fmla="*/ 326 h 379"/>
              <a:gd name="T20" fmla="*/ 221 w 379"/>
              <a:gd name="T21" fmla="*/ 317 h 379"/>
              <a:gd name="T22" fmla="*/ 211 w 379"/>
              <a:gd name="T23" fmla="*/ 305 h 379"/>
              <a:gd name="T24" fmla="*/ 175 w 379"/>
              <a:gd name="T25" fmla="*/ 308 h 379"/>
              <a:gd name="T26" fmla="*/ 160 w 379"/>
              <a:gd name="T27" fmla="*/ 325 h 379"/>
              <a:gd name="T28" fmla="*/ 177 w 379"/>
              <a:gd name="T29" fmla="*/ 328 h 379"/>
              <a:gd name="T30" fmla="*/ 166 w 379"/>
              <a:gd name="T31" fmla="*/ 319 h 379"/>
              <a:gd name="T32" fmla="*/ 170 w 379"/>
              <a:gd name="T33" fmla="*/ 300 h 379"/>
              <a:gd name="T34" fmla="*/ 158 w 379"/>
              <a:gd name="T35" fmla="*/ 301 h 379"/>
              <a:gd name="T36" fmla="*/ 198 w 379"/>
              <a:gd name="T37" fmla="*/ 227 h 379"/>
              <a:gd name="T38" fmla="*/ 143 w 379"/>
              <a:gd name="T39" fmla="*/ 149 h 379"/>
              <a:gd name="T40" fmla="*/ 160 w 379"/>
              <a:gd name="T41" fmla="*/ 248 h 379"/>
              <a:gd name="T42" fmla="*/ 174 w 379"/>
              <a:gd name="T43" fmla="*/ 166 h 379"/>
              <a:gd name="T44" fmla="*/ 167 w 379"/>
              <a:gd name="T45" fmla="*/ 241 h 379"/>
              <a:gd name="T46" fmla="*/ 206 w 379"/>
              <a:gd name="T47" fmla="*/ 197 h 379"/>
              <a:gd name="T48" fmla="*/ 214 w 379"/>
              <a:gd name="T49" fmla="*/ 224 h 379"/>
              <a:gd name="T50" fmla="*/ 217 w 379"/>
              <a:gd name="T51" fmla="*/ 156 h 379"/>
              <a:gd name="T52" fmla="*/ 230 w 379"/>
              <a:gd name="T53" fmla="*/ 156 h 379"/>
              <a:gd name="T54" fmla="*/ 203 w 379"/>
              <a:gd name="T55" fmla="*/ 155 h 379"/>
              <a:gd name="T56" fmla="*/ 118 w 379"/>
              <a:gd name="T57" fmla="*/ 178 h 379"/>
              <a:gd name="T58" fmla="*/ 129 w 379"/>
              <a:gd name="T59" fmla="*/ 106 h 379"/>
              <a:gd name="T60" fmla="*/ 248 w 379"/>
              <a:gd name="T61" fmla="*/ 159 h 379"/>
              <a:gd name="T62" fmla="*/ 266 w 379"/>
              <a:gd name="T63" fmla="*/ 137 h 379"/>
              <a:gd name="T64" fmla="*/ 122 w 379"/>
              <a:gd name="T65" fmla="*/ 291 h 379"/>
              <a:gd name="T66" fmla="*/ 123 w 379"/>
              <a:gd name="T67" fmla="*/ 289 h 379"/>
              <a:gd name="T68" fmla="*/ 100 w 379"/>
              <a:gd name="T69" fmla="*/ 291 h 379"/>
              <a:gd name="T70" fmla="*/ 47 w 379"/>
              <a:gd name="T71" fmla="*/ 237 h 379"/>
              <a:gd name="T72" fmla="*/ 62 w 379"/>
              <a:gd name="T73" fmla="*/ 215 h 379"/>
              <a:gd name="T74" fmla="*/ 43 w 379"/>
              <a:gd name="T75" fmla="*/ 164 h 379"/>
              <a:gd name="T76" fmla="*/ 67 w 379"/>
              <a:gd name="T77" fmla="*/ 148 h 379"/>
              <a:gd name="T78" fmla="*/ 91 w 379"/>
              <a:gd name="T79" fmla="*/ 106 h 379"/>
              <a:gd name="T80" fmla="*/ 94 w 379"/>
              <a:gd name="T81" fmla="*/ 81 h 379"/>
              <a:gd name="T82" fmla="*/ 110 w 379"/>
              <a:gd name="T83" fmla="*/ 73 h 379"/>
              <a:gd name="T84" fmla="*/ 149 w 379"/>
              <a:gd name="T85" fmla="*/ 41 h 379"/>
              <a:gd name="T86" fmla="*/ 184 w 379"/>
              <a:gd name="T87" fmla="*/ 48 h 379"/>
              <a:gd name="T88" fmla="*/ 222 w 379"/>
              <a:gd name="T89" fmla="*/ 44 h 379"/>
              <a:gd name="T90" fmla="*/ 240 w 379"/>
              <a:gd name="T91" fmla="*/ 55 h 379"/>
              <a:gd name="T92" fmla="*/ 257 w 379"/>
              <a:gd name="T93" fmla="*/ 80 h 379"/>
              <a:gd name="T94" fmla="*/ 288 w 379"/>
              <a:gd name="T95" fmla="*/ 103 h 379"/>
              <a:gd name="T96" fmla="*/ 331 w 379"/>
              <a:gd name="T97" fmla="*/ 127 h 379"/>
              <a:gd name="T98" fmla="*/ 321 w 379"/>
              <a:gd name="T99" fmla="*/ 158 h 379"/>
              <a:gd name="T100" fmla="*/ 336 w 379"/>
              <a:gd name="T101" fmla="*/ 195 h 379"/>
              <a:gd name="T102" fmla="*/ 336 w 379"/>
              <a:gd name="T103" fmla="*/ 204 h 379"/>
              <a:gd name="T104" fmla="*/ 331 w 379"/>
              <a:gd name="T105" fmla="*/ 236 h 379"/>
              <a:gd name="T106" fmla="*/ 301 w 379"/>
              <a:gd name="T107" fmla="*/ 256 h 379"/>
              <a:gd name="T108" fmla="*/ 270 w 379"/>
              <a:gd name="T109" fmla="*/ 38 h 379"/>
              <a:gd name="T110" fmla="*/ 46 w 379"/>
              <a:gd name="T111" fmla="*/ 95 h 379"/>
              <a:gd name="T112" fmla="*/ 82 w 379"/>
              <a:gd name="T113" fmla="*/ 324 h 379"/>
              <a:gd name="T114" fmla="*/ 313 w 379"/>
              <a:gd name="T115" fmla="*/ 309 h 379"/>
              <a:gd name="T116" fmla="*/ 360 w 379"/>
              <a:gd name="T117" fmla="*/ 238 h 379"/>
              <a:gd name="T118" fmla="*/ 157 w 379"/>
              <a:gd name="T119" fmla="*/ 364 h 379"/>
              <a:gd name="T120" fmla="*/ 13 w 379"/>
              <a:gd name="T121" fmla="*/ 174 h 379"/>
              <a:gd name="T122" fmla="*/ 189 w 379"/>
              <a:gd name="T123" fmla="*/ 13 h 379"/>
              <a:gd name="T124" fmla="*/ 189 w 379"/>
              <a:gd name="T125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9" h="379">
                <a:moveTo>
                  <a:pt x="253" y="291"/>
                </a:moveTo>
                <a:cubicBezTo>
                  <a:pt x="254" y="290"/>
                  <a:pt x="254" y="290"/>
                  <a:pt x="254" y="290"/>
                </a:cubicBezTo>
                <a:cubicBezTo>
                  <a:pt x="254" y="290"/>
                  <a:pt x="254" y="291"/>
                  <a:pt x="255" y="291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4" y="292"/>
                  <a:pt x="254" y="292"/>
                  <a:pt x="254" y="292"/>
                </a:cubicBezTo>
                <a:cubicBezTo>
                  <a:pt x="254" y="292"/>
                  <a:pt x="253" y="291"/>
                  <a:pt x="253" y="291"/>
                </a:cubicBezTo>
                <a:cubicBezTo>
                  <a:pt x="253" y="291"/>
                  <a:pt x="253" y="291"/>
                  <a:pt x="253" y="291"/>
                </a:cubicBezTo>
                <a:moveTo>
                  <a:pt x="259" y="286"/>
                </a:moveTo>
                <a:cubicBezTo>
                  <a:pt x="259" y="286"/>
                  <a:pt x="259" y="286"/>
                  <a:pt x="259" y="286"/>
                </a:cubicBezTo>
                <a:cubicBezTo>
                  <a:pt x="259" y="284"/>
                  <a:pt x="262" y="281"/>
                  <a:pt x="263" y="280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5" y="280"/>
                  <a:pt x="265" y="280"/>
                  <a:pt x="265" y="280"/>
                </a:cubicBezTo>
                <a:cubicBezTo>
                  <a:pt x="265" y="280"/>
                  <a:pt x="265" y="281"/>
                  <a:pt x="265" y="281"/>
                </a:cubicBezTo>
                <a:cubicBezTo>
                  <a:pt x="265" y="282"/>
                  <a:pt x="265" y="283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5"/>
                  <a:pt x="266" y="289"/>
                  <a:pt x="264" y="289"/>
                </a:cubicBezTo>
                <a:cubicBezTo>
                  <a:pt x="264" y="290"/>
                  <a:pt x="264" y="290"/>
                  <a:pt x="264" y="290"/>
                </a:cubicBezTo>
                <a:cubicBezTo>
                  <a:pt x="264" y="289"/>
                  <a:pt x="263" y="289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2" y="288"/>
                  <a:pt x="262" y="288"/>
                  <a:pt x="262" y="288"/>
                </a:cubicBezTo>
                <a:cubicBezTo>
                  <a:pt x="261" y="288"/>
                  <a:pt x="261" y="288"/>
                  <a:pt x="260" y="288"/>
                </a:cubicBezTo>
                <a:cubicBezTo>
                  <a:pt x="260" y="287"/>
                  <a:pt x="260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6"/>
                  <a:pt x="259" y="286"/>
                  <a:pt x="259" y="286"/>
                </a:cubicBezTo>
                <a:close/>
                <a:moveTo>
                  <a:pt x="261" y="291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2"/>
                  <a:pt x="262" y="292"/>
                  <a:pt x="262" y="292"/>
                </a:cubicBezTo>
                <a:cubicBezTo>
                  <a:pt x="261" y="292"/>
                  <a:pt x="261" y="292"/>
                  <a:pt x="261" y="292"/>
                </a:cubicBezTo>
                <a:cubicBezTo>
                  <a:pt x="261" y="292"/>
                  <a:pt x="261" y="291"/>
                  <a:pt x="261" y="291"/>
                </a:cubicBezTo>
                <a:moveTo>
                  <a:pt x="244" y="288"/>
                </a:moveTo>
                <a:cubicBezTo>
                  <a:pt x="244" y="288"/>
                  <a:pt x="244" y="288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ubicBezTo>
                  <a:pt x="245" y="289"/>
                  <a:pt x="246" y="289"/>
                  <a:pt x="246" y="290"/>
                </a:cubicBezTo>
                <a:cubicBezTo>
                  <a:pt x="248" y="291"/>
                  <a:pt x="250" y="292"/>
                  <a:pt x="251" y="294"/>
                </a:cubicBezTo>
                <a:cubicBezTo>
                  <a:pt x="251" y="294"/>
                  <a:pt x="251" y="294"/>
                  <a:pt x="251" y="294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2" y="295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0" y="296"/>
                  <a:pt x="249" y="295"/>
                  <a:pt x="247" y="296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247" y="298"/>
                  <a:pt x="250" y="299"/>
                  <a:pt x="251" y="301"/>
                </a:cubicBezTo>
                <a:cubicBezTo>
                  <a:pt x="251" y="301"/>
                  <a:pt x="251" y="301"/>
                  <a:pt x="252" y="302"/>
                </a:cubicBezTo>
                <a:cubicBezTo>
                  <a:pt x="252" y="302"/>
                  <a:pt x="252" y="302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3" y="303"/>
                  <a:pt x="254" y="303"/>
                  <a:pt x="254" y="303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5" y="303"/>
                  <a:pt x="255" y="303"/>
                  <a:pt x="255" y="303"/>
                </a:cubicBezTo>
                <a:cubicBezTo>
                  <a:pt x="255" y="303"/>
                  <a:pt x="255" y="302"/>
                  <a:pt x="255" y="302"/>
                </a:cubicBezTo>
                <a:cubicBezTo>
                  <a:pt x="254" y="301"/>
                  <a:pt x="254" y="299"/>
                  <a:pt x="255" y="298"/>
                </a:cubicBezTo>
                <a:cubicBezTo>
                  <a:pt x="255" y="298"/>
                  <a:pt x="256" y="298"/>
                  <a:pt x="256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5"/>
                  <a:pt x="256" y="295"/>
                </a:cubicBezTo>
                <a:cubicBezTo>
                  <a:pt x="257" y="294"/>
                  <a:pt x="257" y="294"/>
                  <a:pt x="257" y="294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60" y="293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1" y="294"/>
                  <a:pt x="262" y="295"/>
                  <a:pt x="262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6"/>
                  <a:pt x="260" y="297"/>
                  <a:pt x="260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7" y="303"/>
                  <a:pt x="256" y="306"/>
                  <a:pt x="254" y="309"/>
                </a:cubicBezTo>
                <a:cubicBezTo>
                  <a:pt x="253" y="310"/>
                  <a:pt x="251" y="312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3" y="315"/>
                  <a:pt x="254" y="315"/>
                  <a:pt x="255" y="315"/>
                </a:cubicBezTo>
                <a:cubicBezTo>
                  <a:pt x="256" y="315"/>
                  <a:pt x="256" y="314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8" y="313"/>
                  <a:pt x="258" y="312"/>
                  <a:pt x="258" y="311"/>
                </a:cubicBezTo>
                <a:cubicBezTo>
                  <a:pt x="259" y="308"/>
                  <a:pt x="261" y="305"/>
                  <a:pt x="262" y="302"/>
                </a:cubicBezTo>
                <a:cubicBezTo>
                  <a:pt x="263" y="302"/>
                  <a:pt x="263" y="301"/>
                  <a:pt x="264" y="301"/>
                </a:cubicBezTo>
                <a:cubicBezTo>
                  <a:pt x="264" y="300"/>
                  <a:pt x="265" y="298"/>
                  <a:pt x="266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8"/>
                  <a:pt x="267" y="298"/>
                  <a:pt x="267" y="298"/>
                </a:cubicBezTo>
                <a:cubicBezTo>
                  <a:pt x="267" y="299"/>
                  <a:pt x="267" y="299"/>
                  <a:pt x="266" y="300"/>
                </a:cubicBezTo>
                <a:cubicBezTo>
                  <a:pt x="266" y="301"/>
                  <a:pt x="266" y="303"/>
                  <a:pt x="265" y="304"/>
                </a:cubicBezTo>
                <a:cubicBezTo>
                  <a:pt x="265" y="304"/>
                  <a:pt x="265" y="305"/>
                  <a:pt x="265" y="306"/>
                </a:cubicBezTo>
                <a:cubicBezTo>
                  <a:pt x="265" y="306"/>
                  <a:pt x="265" y="306"/>
                  <a:pt x="265" y="306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8"/>
                  <a:pt x="264" y="309"/>
                  <a:pt x="264" y="309"/>
                </a:cubicBezTo>
                <a:cubicBezTo>
                  <a:pt x="263" y="310"/>
                  <a:pt x="263" y="311"/>
                  <a:pt x="262" y="312"/>
                </a:cubicBezTo>
                <a:cubicBezTo>
                  <a:pt x="261" y="314"/>
                  <a:pt x="258" y="315"/>
                  <a:pt x="258" y="317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9" y="318"/>
                  <a:pt x="261" y="318"/>
                </a:cubicBezTo>
                <a:cubicBezTo>
                  <a:pt x="262" y="318"/>
                  <a:pt x="263" y="318"/>
                  <a:pt x="264" y="318"/>
                </a:cubicBezTo>
                <a:cubicBezTo>
                  <a:pt x="264" y="318"/>
                  <a:pt x="264" y="318"/>
                  <a:pt x="264" y="318"/>
                </a:cubicBezTo>
                <a:cubicBezTo>
                  <a:pt x="265" y="317"/>
                  <a:pt x="265" y="316"/>
                  <a:pt x="265" y="315"/>
                </a:cubicBezTo>
                <a:cubicBezTo>
                  <a:pt x="266" y="314"/>
                  <a:pt x="267" y="312"/>
                  <a:pt x="268" y="310"/>
                </a:cubicBezTo>
                <a:cubicBezTo>
                  <a:pt x="268" y="310"/>
                  <a:pt x="268" y="310"/>
                  <a:pt x="268" y="310"/>
                </a:cubicBezTo>
                <a:cubicBezTo>
                  <a:pt x="269" y="310"/>
                  <a:pt x="269" y="311"/>
                  <a:pt x="269" y="311"/>
                </a:cubicBezTo>
                <a:cubicBezTo>
                  <a:pt x="270" y="312"/>
                  <a:pt x="270" y="312"/>
                  <a:pt x="270" y="312"/>
                </a:cubicBezTo>
                <a:cubicBezTo>
                  <a:pt x="271" y="313"/>
                  <a:pt x="271" y="314"/>
                  <a:pt x="270" y="314"/>
                </a:cubicBezTo>
                <a:cubicBezTo>
                  <a:pt x="270" y="315"/>
                  <a:pt x="269" y="316"/>
                  <a:pt x="268" y="317"/>
                </a:cubicBezTo>
                <a:cubicBezTo>
                  <a:pt x="268" y="317"/>
                  <a:pt x="268" y="317"/>
                  <a:pt x="268" y="317"/>
                </a:cubicBezTo>
                <a:cubicBezTo>
                  <a:pt x="267" y="318"/>
                  <a:pt x="267" y="318"/>
                  <a:pt x="266" y="318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7" y="320"/>
                  <a:pt x="268" y="319"/>
                  <a:pt x="269" y="319"/>
                </a:cubicBezTo>
                <a:cubicBezTo>
                  <a:pt x="270" y="319"/>
                  <a:pt x="272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7"/>
                  <a:pt x="274" y="314"/>
                  <a:pt x="273" y="312"/>
                </a:cubicBezTo>
                <a:cubicBezTo>
                  <a:pt x="273" y="311"/>
                  <a:pt x="273" y="311"/>
                  <a:pt x="273" y="311"/>
                </a:cubicBezTo>
                <a:cubicBezTo>
                  <a:pt x="272" y="310"/>
                  <a:pt x="271" y="310"/>
                  <a:pt x="270" y="309"/>
                </a:cubicBezTo>
                <a:cubicBezTo>
                  <a:pt x="270" y="308"/>
                  <a:pt x="270" y="308"/>
                  <a:pt x="270" y="308"/>
                </a:cubicBezTo>
                <a:cubicBezTo>
                  <a:pt x="270" y="308"/>
                  <a:pt x="270" y="308"/>
                  <a:pt x="271" y="307"/>
                </a:cubicBezTo>
                <a:cubicBezTo>
                  <a:pt x="271" y="307"/>
                  <a:pt x="271" y="306"/>
                  <a:pt x="271" y="306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4"/>
                  <a:pt x="274" y="303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2" y="302"/>
                  <a:pt x="271" y="302"/>
                </a:cubicBezTo>
                <a:cubicBezTo>
                  <a:pt x="271" y="303"/>
                  <a:pt x="271" y="303"/>
                  <a:pt x="271" y="303"/>
                </a:cubicBezTo>
                <a:cubicBezTo>
                  <a:pt x="270" y="304"/>
                  <a:pt x="270" y="304"/>
                  <a:pt x="270" y="304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4"/>
                  <a:pt x="268" y="302"/>
                  <a:pt x="269" y="301"/>
                </a:cubicBezTo>
                <a:cubicBezTo>
                  <a:pt x="269" y="301"/>
                  <a:pt x="269" y="301"/>
                  <a:pt x="269" y="301"/>
                </a:cubicBezTo>
                <a:cubicBezTo>
                  <a:pt x="270" y="299"/>
                  <a:pt x="270" y="298"/>
                  <a:pt x="270" y="296"/>
                </a:cubicBezTo>
                <a:cubicBezTo>
                  <a:pt x="271" y="296"/>
                  <a:pt x="271" y="294"/>
                  <a:pt x="271" y="293"/>
                </a:cubicBezTo>
                <a:cubicBezTo>
                  <a:pt x="270" y="293"/>
                  <a:pt x="270" y="293"/>
                  <a:pt x="270" y="293"/>
                </a:cubicBezTo>
                <a:cubicBezTo>
                  <a:pt x="269" y="292"/>
                  <a:pt x="268" y="292"/>
                  <a:pt x="268" y="293"/>
                </a:cubicBezTo>
                <a:cubicBezTo>
                  <a:pt x="267" y="293"/>
                  <a:pt x="266" y="294"/>
                  <a:pt x="266" y="295"/>
                </a:cubicBezTo>
                <a:cubicBezTo>
                  <a:pt x="265" y="296"/>
                  <a:pt x="265" y="296"/>
                  <a:pt x="265" y="296"/>
                </a:cubicBezTo>
                <a:cubicBezTo>
                  <a:pt x="264" y="297"/>
                  <a:pt x="263" y="299"/>
                  <a:pt x="261" y="301"/>
                </a:cubicBezTo>
                <a:cubicBezTo>
                  <a:pt x="261" y="302"/>
                  <a:pt x="260" y="303"/>
                  <a:pt x="260" y="303"/>
                </a:cubicBezTo>
                <a:cubicBezTo>
                  <a:pt x="259" y="304"/>
                  <a:pt x="258" y="306"/>
                  <a:pt x="258" y="306"/>
                </a:cubicBezTo>
                <a:cubicBezTo>
                  <a:pt x="258" y="306"/>
                  <a:pt x="258" y="306"/>
                  <a:pt x="258" y="306"/>
                </a:cubicBezTo>
                <a:cubicBezTo>
                  <a:pt x="258" y="305"/>
                  <a:pt x="258" y="304"/>
                  <a:pt x="259" y="303"/>
                </a:cubicBezTo>
                <a:cubicBezTo>
                  <a:pt x="261" y="300"/>
                  <a:pt x="261" y="300"/>
                  <a:pt x="261" y="300"/>
                </a:cubicBezTo>
                <a:cubicBezTo>
                  <a:pt x="263" y="295"/>
                  <a:pt x="263" y="295"/>
                  <a:pt x="263" y="295"/>
                </a:cubicBezTo>
                <a:cubicBezTo>
                  <a:pt x="263" y="294"/>
                  <a:pt x="264" y="294"/>
                  <a:pt x="264" y="294"/>
                </a:cubicBezTo>
                <a:cubicBezTo>
                  <a:pt x="265" y="293"/>
                  <a:pt x="265" y="293"/>
                  <a:pt x="265" y="293"/>
                </a:cubicBezTo>
                <a:cubicBezTo>
                  <a:pt x="266" y="293"/>
                  <a:pt x="266" y="293"/>
                  <a:pt x="266" y="292"/>
                </a:cubicBezTo>
                <a:cubicBezTo>
                  <a:pt x="268" y="290"/>
                  <a:pt x="267" y="286"/>
                  <a:pt x="267" y="284"/>
                </a:cubicBezTo>
                <a:cubicBezTo>
                  <a:pt x="267" y="282"/>
                  <a:pt x="267" y="279"/>
                  <a:pt x="266" y="277"/>
                </a:cubicBezTo>
                <a:cubicBezTo>
                  <a:pt x="266" y="276"/>
                  <a:pt x="265" y="276"/>
                  <a:pt x="265" y="276"/>
                </a:cubicBezTo>
                <a:cubicBezTo>
                  <a:pt x="264" y="276"/>
                  <a:pt x="263" y="276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1" y="278"/>
                  <a:pt x="260" y="282"/>
                  <a:pt x="259" y="284"/>
                </a:cubicBezTo>
                <a:cubicBezTo>
                  <a:pt x="258" y="283"/>
                  <a:pt x="259" y="282"/>
                  <a:pt x="259" y="281"/>
                </a:cubicBezTo>
                <a:cubicBezTo>
                  <a:pt x="259" y="280"/>
                  <a:pt x="260" y="278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8" y="277"/>
                  <a:pt x="258" y="276"/>
                </a:cubicBezTo>
                <a:cubicBezTo>
                  <a:pt x="257" y="276"/>
                  <a:pt x="255" y="276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8"/>
                  <a:pt x="254" y="279"/>
                  <a:pt x="254" y="279"/>
                </a:cubicBezTo>
                <a:cubicBezTo>
                  <a:pt x="254" y="279"/>
                  <a:pt x="254" y="279"/>
                  <a:pt x="254" y="279"/>
                </a:cubicBezTo>
                <a:cubicBezTo>
                  <a:pt x="254" y="282"/>
                  <a:pt x="254" y="282"/>
                  <a:pt x="254" y="282"/>
                </a:cubicBezTo>
                <a:cubicBezTo>
                  <a:pt x="255" y="283"/>
                  <a:pt x="255" y="284"/>
                  <a:pt x="255" y="285"/>
                </a:cubicBezTo>
                <a:cubicBezTo>
                  <a:pt x="255" y="286"/>
                  <a:pt x="255" y="287"/>
                  <a:pt x="254" y="287"/>
                </a:cubicBezTo>
                <a:cubicBezTo>
                  <a:pt x="254" y="288"/>
                  <a:pt x="253" y="288"/>
                  <a:pt x="253" y="288"/>
                </a:cubicBezTo>
                <a:cubicBezTo>
                  <a:pt x="252" y="288"/>
                  <a:pt x="252" y="288"/>
                  <a:pt x="252" y="288"/>
                </a:cubicBezTo>
                <a:cubicBezTo>
                  <a:pt x="251" y="288"/>
                  <a:pt x="250" y="287"/>
                  <a:pt x="248" y="287"/>
                </a:cubicBezTo>
                <a:cubicBezTo>
                  <a:pt x="248" y="287"/>
                  <a:pt x="247" y="288"/>
                  <a:pt x="246" y="288"/>
                </a:cubicBezTo>
                <a:cubicBezTo>
                  <a:pt x="246" y="288"/>
                  <a:pt x="245" y="287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lose/>
                <a:moveTo>
                  <a:pt x="218" y="323"/>
                </a:moveTo>
                <a:cubicBezTo>
                  <a:pt x="218" y="324"/>
                  <a:pt x="218" y="324"/>
                  <a:pt x="218" y="325"/>
                </a:cubicBezTo>
                <a:cubicBezTo>
                  <a:pt x="219" y="327"/>
                  <a:pt x="222" y="329"/>
                  <a:pt x="223" y="330"/>
                </a:cubicBezTo>
                <a:cubicBezTo>
                  <a:pt x="223" y="330"/>
                  <a:pt x="224" y="331"/>
                  <a:pt x="224" y="331"/>
                </a:cubicBezTo>
                <a:cubicBezTo>
                  <a:pt x="224" y="331"/>
                  <a:pt x="225" y="331"/>
                  <a:pt x="225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8" y="331"/>
                  <a:pt x="229" y="329"/>
                  <a:pt x="230" y="328"/>
                </a:cubicBezTo>
                <a:cubicBezTo>
                  <a:pt x="230" y="328"/>
                  <a:pt x="231" y="327"/>
                  <a:pt x="231" y="327"/>
                </a:cubicBezTo>
                <a:cubicBezTo>
                  <a:pt x="231" y="327"/>
                  <a:pt x="232" y="326"/>
                  <a:pt x="232" y="326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1" y="325"/>
                  <a:pt x="231" y="325"/>
                  <a:pt x="230" y="325"/>
                </a:cubicBezTo>
                <a:cubicBezTo>
                  <a:pt x="230" y="326"/>
                  <a:pt x="230" y="326"/>
                  <a:pt x="230" y="326"/>
                </a:cubicBezTo>
                <a:cubicBezTo>
                  <a:pt x="230" y="325"/>
                  <a:pt x="230" y="325"/>
                  <a:pt x="230" y="325"/>
                </a:cubicBezTo>
                <a:cubicBezTo>
                  <a:pt x="230" y="325"/>
                  <a:pt x="229" y="326"/>
                  <a:pt x="229" y="326"/>
                </a:cubicBezTo>
                <a:cubicBezTo>
                  <a:pt x="228" y="326"/>
                  <a:pt x="227" y="326"/>
                  <a:pt x="226" y="326"/>
                </a:cubicBezTo>
                <a:cubicBezTo>
                  <a:pt x="226" y="326"/>
                  <a:pt x="225" y="327"/>
                  <a:pt x="225" y="327"/>
                </a:cubicBezTo>
                <a:cubicBezTo>
                  <a:pt x="224" y="327"/>
                  <a:pt x="224" y="326"/>
                  <a:pt x="223" y="326"/>
                </a:cubicBezTo>
                <a:cubicBezTo>
                  <a:pt x="222" y="325"/>
                  <a:pt x="220" y="324"/>
                  <a:pt x="219" y="323"/>
                </a:cubicBezTo>
                <a:cubicBezTo>
                  <a:pt x="219" y="323"/>
                  <a:pt x="219" y="323"/>
                  <a:pt x="219" y="323"/>
                </a:cubicBezTo>
                <a:cubicBezTo>
                  <a:pt x="218" y="323"/>
                  <a:pt x="218" y="323"/>
                  <a:pt x="218" y="323"/>
                </a:cubicBezTo>
                <a:cubicBezTo>
                  <a:pt x="218" y="323"/>
                  <a:pt x="218" y="323"/>
                  <a:pt x="218" y="323"/>
                </a:cubicBezTo>
                <a:close/>
                <a:moveTo>
                  <a:pt x="213" y="325"/>
                </a:moveTo>
                <a:cubicBezTo>
                  <a:pt x="213" y="329"/>
                  <a:pt x="212" y="331"/>
                  <a:pt x="211" y="332"/>
                </a:cubicBezTo>
                <a:cubicBezTo>
                  <a:pt x="209" y="334"/>
                  <a:pt x="206" y="335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8"/>
                  <a:pt x="204" y="338"/>
                  <a:pt x="204" y="338"/>
                </a:cubicBezTo>
                <a:cubicBezTo>
                  <a:pt x="205" y="338"/>
                  <a:pt x="206" y="337"/>
                  <a:pt x="207" y="337"/>
                </a:cubicBezTo>
                <a:cubicBezTo>
                  <a:pt x="208" y="337"/>
                  <a:pt x="208" y="337"/>
                  <a:pt x="208" y="337"/>
                </a:cubicBezTo>
                <a:cubicBezTo>
                  <a:pt x="213" y="336"/>
                  <a:pt x="216" y="331"/>
                  <a:pt x="217" y="327"/>
                </a:cubicBezTo>
                <a:cubicBezTo>
                  <a:pt x="217" y="325"/>
                  <a:pt x="217" y="323"/>
                  <a:pt x="217" y="321"/>
                </a:cubicBezTo>
                <a:cubicBezTo>
                  <a:pt x="218" y="321"/>
                  <a:pt x="218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19"/>
                  <a:pt x="220" y="318"/>
                  <a:pt x="221" y="318"/>
                </a:cubicBezTo>
                <a:cubicBezTo>
                  <a:pt x="221" y="317"/>
                  <a:pt x="221" y="317"/>
                  <a:pt x="221" y="317"/>
                </a:cubicBezTo>
                <a:cubicBezTo>
                  <a:pt x="221" y="318"/>
                  <a:pt x="221" y="318"/>
                  <a:pt x="221" y="318"/>
                </a:cubicBezTo>
                <a:cubicBezTo>
                  <a:pt x="222" y="316"/>
                  <a:pt x="224" y="314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2"/>
                  <a:pt x="224" y="312"/>
                  <a:pt x="223" y="312"/>
                </a:cubicBezTo>
                <a:cubicBezTo>
                  <a:pt x="222" y="312"/>
                  <a:pt x="221" y="312"/>
                  <a:pt x="220" y="311"/>
                </a:cubicBezTo>
                <a:cubicBezTo>
                  <a:pt x="220" y="311"/>
                  <a:pt x="219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3"/>
                  <a:pt x="218" y="313"/>
                  <a:pt x="218" y="313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8" y="316"/>
                  <a:pt x="217" y="316"/>
                </a:cubicBezTo>
                <a:cubicBezTo>
                  <a:pt x="216" y="313"/>
                  <a:pt x="218" y="310"/>
                  <a:pt x="217" y="307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6" y="306"/>
                  <a:pt x="213" y="304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6"/>
                  <a:pt x="211" y="306"/>
                  <a:pt x="211" y="307"/>
                </a:cubicBezTo>
                <a:cubicBezTo>
                  <a:pt x="211" y="307"/>
                  <a:pt x="212" y="308"/>
                  <a:pt x="212" y="309"/>
                </a:cubicBezTo>
                <a:cubicBezTo>
                  <a:pt x="212" y="310"/>
                  <a:pt x="212" y="310"/>
                  <a:pt x="212" y="310"/>
                </a:cubicBezTo>
                <a:cubicBezTo>
                  <a:pt x="212" y="314"/>
                  <a:pt x="213" y="317"/>
                  <a:pt x="213" y="320"/>
                </a:cubicBezTo>
                <a:cubicBezTo>
                  <a:pt x="211" y="322"/>
                  <a:pt x="209" y="324"/>
                  <a:pt x="207" y="325"/>
                </a:cubicBezTo>
                <a:cubicBezTo>
                  <a:pt x="206" y="326"/>
                  <a:pt x="205" y="326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9"/>
                  <a:pt x="206" y="331"/>
                  <a:pt x="207" y="330"/>
                </a:cubicBezTo>
                <a:cubicBezTo>
                  <a:pt x="208" y="330"/>
                  <a:pt x="208" y="330"/>
                  <a:pt x="208" y="330"/>
                </a:cubicBezTo>
                <a:cubicBezTo>
                  <a:pt x="209" y="330"/>
                  <a:pt x="210" y="329"/>
                  <a:pt x="210" y="328"/>
                </a:cubicBezTo>
                <a:cubicBezTo>
                  <a:pt x="211" y="327"/>
                  <a:pt x="212" y="326"/>
                  <a:pt x="213" y="325"/>
                </a:cubicBezTo>
                <a:moveTo>
                  <a:pt x="152" y="324"/>
                </a:moveTo>
                <a:cubicBezTo>
                  <a:pt x="152" y="323"/>
                  <a:pt x="152" y="323"/>
                  <a:pt x="153" y="321"/>
                </a:cubicBezTo>
                <a:cubicBezTo>
                  <a:pt x="154" y="320"/>
                  <a:pt x="155" y="319"/>
                  <a:pt x="155" y="319"/>
                </a:cubicBezTo>
                <a:cubicBezTo>
                  <a:pt x="155" y="319"/>
                  <a:pt x="155" y="319"/>
                  <a:pt x="155" y="320"/>
                </a:cubicBezTo>
                <a:cubicBezTo>
                  <a:pt x="152" y="324"/>
                  <a:pt x="152" y="324"/>
                  <a:pt x="152" y="324"/>
                </a:cubicBezTo>
                <a:cubicBezTo>
                  <a:pt x="152" y="324"/>
                  <a:pt x="152" y="324"/>
                  <a:pt x="152" y="324"/>
                </a:cubicBezTo>
                <a:moveTo>
                  <a:pt x="173" y="309"/>
                </a:moveTo>
                <a:cubicBezTo>
                  <a:pt x="173" y="308"/>
                  <a:pt x="175" y="308"/>
                  <a:pt x="175" y="308"/>
                </a:cubicBezTo>
                <a:cubicBezTo>
                  <a:pt x="175" y="309"/>
                  <a:pt x="173" y="310"/>
                  <a:pt x="173" y="310"/>
                </a:cubicBezTo>
                <a:cubicBezTo>
                  <a:pt x="173" y="310"/>
                  <a:pt x="173" y="310"/>
                  <a:pt x="173" y="310"/>
                </a:cubicBezTo>
                <a:cubicBezTo>
                  <a:pt x="172" y="310"/>
                  <a:pt x="172" y="310"/>
                  <a:pt x="172" y="310"/>
                </a:cubicBezTo>
                <a:cubicBezTo>
                  <a:pt x="172" y="310"/>
                  <a:pt x="172" y="310"/>
                  <a:pt x="173" y="309"/>
                </a:cubicBezTo>
                <a:moveTo>
                  <a:pt x="147" y="330"/>
                </a:moveTo>
                <a:cubicBezTo>
                  <a:pt x="147" y="331"/>
                  <a:pt x="147" y="333"/>
                  <a:pt x="148" y="333"/>
                </a:cubicBezTo>
                <a:cubicBezTo>
                  <a:pt x="150" y="333"/>
                  <a:pt x="150" y="333"/>
                  <a:pt x="151" y="331"/>
                </a:cubicBezTo>
                <a:cubicBezTo>
                  <a:pt x="151" y="330"/>
                  <a:pt x="152" y="329"/>
                  <a:pt x="153" y="328"/>
                </a:cubicBezTo>
                <a:cubicBezTo>
                  <a:pt x="153" y="327"/>
                  <a:pt x="154" y="327"/>
                  <a:pt x="154" y="326"/>
                </a:cubicBezTo>
                <a:cubicBezTo>
                  <a:pt x="154" y="326"/>
                  <a:pt x="154" y="325"/>
                  <a:pt x="154" y="324"/>
                </a:cubicBezTo>
                <a:cubicBezTo>
                  <a:pt x="155" y="323"/>
                  <a:pt x="155" y="321"/>
                  <a:pt x="155" y="320"/>
                </a:cubicBezTo>
                <a:cubicBezTo>
                  <a:pt x="155" y="319"/>
                  <a:pt x="156" y="319"/>
                  <a:pt x="156" y="318"/>
                </a:cubicBezTo>
                <a:cubicBezTo>
                  <a:pt x="156" y="317"/>
                  <a:pt x="157" y="317"/>
                  <a:pt x="158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2" y="318"/>
                </a:cubicBezTo>
                <a:cubicBezTo>
                  <a:pt x="162" y="319"/>
                  <a:pt x="162" y="319"/>
                  <a:pt x="162" y="319"/>
                </a:cubicBezTo>
                <a:cubicBezTo>
                  <a:pt x="162" y="319"/>
                  <a:pt x="162" y="320"/>
                  <a:pt x="162" y="320"/>
                </a:cubicBezTo>
                <a:cubicBezTo>
                  <a:pt x="162" y="320"/>
                  <a:pt x="161" y="321"/>
                  <a:pt x="161" y="321"/>
                </a:cubicBezTo>
                <a:cubicBezTo>
                  <a:pt x="161" y="321"/>
                  <a:pt x="160" y="322"/>
                  <a:pt x="161" y="322"/>
                </a:cubicBezTo>
                <a:cubicBezTo>
                  <a:pt x="161" y="322"/>
                  <a:pt x="162" y="323"/>
                  <a:pt x="162" y="323"/>
                </a:cubicBezTo>
                <a:cubicBezTo>
                  <a:pt x="162" y="323"/>
                  <a:pt x="162" y="323"/>
                  <a:pt x="162" y="324"/>
                </a:cubicBezTo>
                <a:cubicBezTo>
                  <a:pt x="162" y="324"/>
                  <a:pt x="161" y="324"/>
                  <a:pt x="161" y="324"/>
                </a:cubicBezTo>
                <a:cubicBezTo>
                  <a:pt x="160" y="325"/>
                  <a:pt x="160" y="325"/>
                  <a:pt x="160" y="325"/>
                </a:cubicBezTo>
                <a:cubicBezTo>
                  <a:pt x="160" y="325"/>
                  <a:pt x="160" y="326"/>
                  <a:pt x="160" y="327"/>
                </a:cubicBezTo>
                <a:cubicBezTo>
                  <a:pt x="161" y="327"/>
                  <a:pt x="161" y="327"/>
                  <a:pt x="161" y="327"/>
                </a:cubicBezTo>
                <a:cubicBezTo>
                  <a:pt x="161" y="327"/>
                  <a:pt x="161" y="328"/>
                  <a:pt x="160" y="328"/>
                </a:cubicBezTo>
                <a:cubicBezTo>
                  <a:pt x="160" y="328"/>
                  <a:pt x="159" y="329"/>
                  <a:pt x="159" y="329"/>
                </a:cubicBezTo>
                <a:cubicBezTo>
                  <a:pt x="158" y="329"/>
                  <a:pt x="157" y="330"/>
                  <a:pt x="154" y="329"/>
                </a:cubicBezTo>
                <a:cubicBezTo>
                  <a:pt x="154" y="329"/>
                  <a:pt x="154" y="329"/>
                  <a:pt x="154" y="330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4" y="331"/>
                  <a:pt x="154" y="332"/>
                  <a:pt x="155" y="332"/>
                </a:cubicBezTo>
                <a:cubicBezTo>
                  <a:pt x="155" y="332"/>
                  <a:pt x="155" y="333"/>
                  <a:pt x="155" y="333"/>
                </a:cubicBezTo>
                <a:cubicBezTo>
                  <a:pt x="157" y="333"/>
                  <a:pt x="157" y="332"/>
                  <a:pt x="158" y="333"/>
                </a:cubicBezTo>
                <a:cubicBezTo>
                  <a:pt x="159" y="333"/>
                  <a:pt x="158" y="334"/>
                  <a:pt x="158" y="334"/>
                </a:cubicBezTo>
                <a:cubicBezTo>
                  <a:pt x="158" y="335"/>
                  <a:pt x="157" y="335"/>
                  <a:pt x="157" y="335"/>
                </a:cubicBezTo>
                <a:cubicBezTo>
                  <a:pt x="156" y="336"/>
                  <a:pt x="157" y="338"/>
                  <a:pt x="157" y="339"/>
                </a:cubicBezTo>
                <a:cubicBezTo>
                  <a:pt x="157" y="340"/>
                  <a:pt x="158" y="342"/>
                  <a:pt x="159" y="341"/>
                </a:cubicBezTo>
                <a:cubicBezTo>
                  <a:pt x="160" y="341"/>
                  <a:pt x="162" y="340"/>
                  <a:pt x="162" y="339"/>
                </a:cubicBezTo>
                <a:cubicBezTo>
                  <a:pt x="163" y="338"/>
                  <a:pt x="163" y="338"/>
                  <a:pt x="163" y="337"/>
                </a:cubicBezTo>
                <a:cubicBezTo>
                  <a:pt x="163" y="337"/>
                  <a:pt x="164" y="332"/>
                  <a:pt x="164" y="332"/>
                </a:cubicBezTo>
                <a:cubicBezTo>
                  <a:pt x="165" y="331"/>
                  <a:pt x="166" y="332"/>
                  <a:pt x="167" y="331"/>
                </a:cubicBezTo>
                <a:cubicBezTo>
                  <a:pt x="168" y="331"/>
                  <a:pt x="170" y="331"/>
                  <a:pt x="171" y="331"/>
                </a:cubicBezTo>
                <a:cubicBezTo>
                  <a:pt x="172" y="331"/>
                  <a:pt x="172" y="331"/>
                  <a:pt x="173" y="330"/>
                </a:cubicBezTo>
                <a:cubicBezTo>
                  <a:pt x="173" y="330"/>
                  <a:pt x="174" y="330"/>
                  <a:pt x="175" y="330"/>
                </a:cubicBezTo>
                <a:cubicBezTo>
                  <a:pt x="175" y="330"/>
                  <a:pt x="176" y="330"/>
                  <a:pt x="176" y="329"/>
                </a:cubicBezTo>
                <a:cubicBezTo>
                  <a:pt x="177" y="329"/>
                  <a:pt x="177" y="329"/>
                  <a:pt x="177" y="328"/>
                </a:cubicBezTo>
                <a:cubicBezTo>
                  <a:pt x="177" y="328"/>
                  <a:pt x="177" y="327"/>
                  <a:pt x="176" y="327"/>
                </a:cubicBezTo>
                <a:cubicBezTo>
                  <a:pt x="176" y="327"/>
                  <a:pt x="175" y="327"/>
                  <a:pt x="175" y="327"/>
                </a:cubicBezTo>
                <a:cubicBezTo>
                  <a:pt x="174" y="326"/>
                  <a:pt x="173" y="325"/>
                  <a:pt x="171" y="324"/>
                </a:cubicBezTo>
                <a:cubicBezTo>
                  <a:pt x="171" y="324"/>
                  <a:pt x="170" y="324"/>
                  <a:pt x="170" y="323"/>
                </a:cubicBezTo>
                <a:cubicBezTo>
                  <a:pt x="170" y="324"/>
                  <a:pt x="170" y="324"/>
                  <a:pt x="170" y="324"/>
                </a:cubicBezTo>
                <a:cubicBezTo>
                  <a:pt x="170" y="324"/>
                  <a:pt x="170" y="324"/>
                  <a:pt x="170" y="325"/>
                </a:cubicBezTo>
                <a:cubicBezTo>
                  <a:pt x="171" y="327"/>
                  <a:pt x="171" y="328"/>
                  <a:pt x="171" y="328"/>
                </a:cubicBezTo>
                <a:cubicBezTo>
                  <a:pt x="170" y="328"/>
                  <a:pt x="168" y="328"/>
                  <a:pt x="167" y="328"/>
                </a:cubicBezTo>
                <a:cubicBezTo>
                  <a:pt x="167" y="329"/>
                  <a:pt x="167" y="329"/>
                  <a:pt x="166" y="329"/>
                </a:cubicBezTo>
                <a:cubicBezTo>
                  <a:pt x="166" y="329"/>
                  <a:pt x="166" y="329"/>
                  <a:pt x="165" y="329"/>
                </a:cubicBezTo>
                <a:cubicBezTo>
                  <a:pt x="165" y="329"/>
                  <a:pt x="165" y="328"/>
                  <a:pt x="164" y="328"/>
                </a:cubicBezTo>
                <a:cubicBezTo>
                  <a:pt x="164" y="327"/>
                  <a:pt x="164" y="327"/>
                  <a:pt x="165" y="327"/>
                </a:cubicBezTo>
                <a:cubicBezTo>
                  <a:pt x="165" y="327"/>
                  <a:pt x="167" y="326"/>
                  <a:pt x="167" y="326"/>
                </a:cubicBezTo>
                <a:cubicBezTo>
                  <a:pt x="167" y="325"/>
                  <a:pt x="167" y="325"/>
                  <a:pt x="166" y="325"/>
                </a:cubicBezTo>
                <a:cubicBezTo>
                  <a:pt x="166" y="324"/>
                  <a:pt x="165" y="325"/>
                  <a:pt x="166" y="323"/>
                </a:cubicBezTo>
                <a:cubicBezTo>
                  <a:pt x="166" y="323"/>
                  <a:pt x="166" y="323"/>
                  <a:pt x="166" y="323"/>
                </a:cubicBezTo>
                <a:cubicBezTo>
                  <a:pt x="167" y="323"/>
                  <a:pt x="167" y="323"/>
                  <a:pt x="167" y="323"/>
                </a:cubicBezTo>
                <a:cubicBezTo>
                  <a:pt x="168" y="323"/>
                  <a:pt x="168" y="323"/>
                  <a:pt x="168" y="323"/>
                </a:cubicBezTo>
                <a:cubicBezTo>
                  <a:pt x="168" y="322"/>
                  <a:pt x="170" y="322"/>
                  <a:pt x="170" y="322"/>
                </a:cubicBezTo>
                <a:cubicBezTo>
                  <a:pt x="171" y="321"/>
                  <a:pt x="171" y="321"/>
                  <a:pt x="171" y="321"/>
                </a:cubicBezTo>
                <a:cubicBezTo>
                  <a:pt x="171" y="321"/>
                  <a:pt x="171" y="320"/>
                  <a:pt x="170" y="320"/>
                </a:cubicBezTo>
                <a:cubicBezTo>
                  <a:pt x="170" y="320"/>
                  <a:pt x="170" y="320"/>
                  <a:pt x="169" y="320"/>
                </a:cubicBezTo>
                <a:cubicBezTo>
                  <a:pt x="168" y="320"/>
                  <a:pt x="166" y="320"/>
                  <a:pt x="166" y="320"/>
                </a:cubicBezTo>
                <a:cubicBezTo>
                  <a:pt x="166" y="320"/>
                  <a:pt x="166" y="320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7" y="318"/>
                  <a:pt x="168" y="317"/>
                </a:cubicBezTo>
                <a:cubicBezTo>
                  <a:pt x="169" y="316"/>
                  <a:pt x="173" y="316"/>
                  <a:pt x="175" y="315"/>
                </a:cubicBezTo>
                <a:cubicBezTo>
                  <a:pt x="176" y="315"/>
                  <a:pt x="179" y="315"/>
                  <a:pt x="179" y="315"/>
                </a:cubicBezTo>
                <a:cubicBezTo>
                  <a:pt x="180" y="315"/>
                  <a:pt x="180" y="314"/>
                  <a:pt x="179" y="314"/>
                </a:cubicBezTo>
                <a:cubicBezTo>
                  <a:pt x="179" y="313"/>
                  <a:pt x="179" y="313"/>
                  <a:pt x="178" y="313"/>
                </a:cubicBezTo>
                <a:cubicBezTo>
                  <a:pt x="177" y="313"/>
                  <a:pt x="177" y="313"/>
                  <a:pt x="176" y="313"/>
                </a:cubicBezTo>
                <a:cubicBezTo>
                  <a:pt x="176" y="313"/>
                  <a:pt x="175" y="313"/>
                  <a:pt x="174" y="314"/>
                </a:cubicBezTo>
                <a:cubicBezTo>
                  <a:pt x="173" y="314"/>
                  <a:pt x="172" y="314"/>
                  <a:pt x="171" y="314"/>
                </a:cubicBezTo>
                <a:cubicBezTo>
                  <a:pt x="170" y="314"/>
                  <a:pt x="170" y="314"/>
                  <a:pt x="169" y="314"/>
                </a:cubicBezTo>
                <a:cubicBezTo>
                  <a:pt x="169" y="315"/>
                  <a:pt x="169" y="314"/>
                  <a:pt x="169" y="314"/>
                </a:cubicBezTo>
                <a:cubicBezTo>
                  <a:pt x="170" y="313"/>
                  <a:pt x="171" y="313"/>
                  <a:pt x="171" y="313"/>
                </a:cubicBezTo>
                <a:cubicBezTo>
                  <a:pt x="172" y="313"/>
                  <a:pt x="172" y="313"/>
                  <a:pt x="173" y="313"/>
                </a:cubicBezTo>
                <a:cubicBezTo>
                  <a:pt x="174" y="312"/>
                  <a:pt x="175" y="311"/>
                  <a:pt x="176" y="310"/>
                </a:cubicBezTo>
                <a:cubicBezTo>
                  <a:pt x="177" y="310"/>
                  <a:pt x="178" y="310"/>
                  <a:pt x="178" y="309"/>
                </a:cubicBezTo>
                <a:cubicBezTo>
                  <a:pt x="179" y="309"/>
                  <a:pt x="179" y="308"/>
                  <a:pt x="179" y="308"/>
                </a:cubicBezTo>
                <a:cubicBezTo>
                  <a:pt x="179" y="307"/>
                  <a:pt x="179" y="307"/>
                  <a:pt x="179" y="307"/>
                </a:cubicBezTo>
                <a:cubicBezTo>
                  <a:pt x="179" y="306"/>
                  <a:pt x="177" y="306"/>
                  <a:pt x="176" y="306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75" y="306"/>
                  <a:pt x="174" y="307"/>
                  <a:pt x="174" y="307"/>
                </a:cubicBezTo>
                <a:cubicBezTo>
                  <a:pt x="173" y="307"/>
                  <a:pt x="174" y="305"/>
                  <a:pt x="174" y="305"/>
                </a:cubicBezTo>
                <a:cubicBezTo>
                  <a:pt x="174" y="304"/>
                  <a:pt x="173" y="303"/>
                  <a:pt x="173" y="302"/>
                </a:cubicBezTo>
                <a:cubicBezTo>
                  <a:pt x="172" y="302"/>
                  <a:pt x="171" y="300"/>
                  <a:pt x="170" y="300"/>
                </a:cubicBezTo>
                <a:cubicBezTo>
                  <a:pt x="169" y="300"/>
                  <a:pt x="168" y="302"/>
                  <a:pt x="168" y="303"/>
                </a:cubicBezTo>
                <a:cubicBezTo>
                  <a:pt x="167" y="303"/>
                  <a:pt x="167" y="304"/>
                  <a:pt x="167" y="304"/>
                </a:cubicBezTo>
                <a:cubicBezTo>
                  <a:pt x="167" y="305"/>
                  <a:pt x="167" y="305"/>
                  <a:pt x="166" y="306"/>
                </a:cubicBezTo>
                <a:cubicBezTo>
                  <a:pt x="166" y="307"/>
                  <a:pt x="166" y="308"/>
                  <a:pt x="165" y="309"/>
                </a:cubicBezTo>
                <a:cubicBezTo>
                  <a:pt x="164" y="309"/>
                  <a:pt x="164" y="309"/>
                  <a:pt x="164" y="309"/>
                </a:cubicBezTo>
                <a:cubicBezTo>
                  <a:pt x="164" y="310"/>
                  <a:pt x="163" y="310"/>
                  <a:pt x="163" y="310"/>
                </a:cubicBezTo>
                <a:cubicBezTo>
                  <a:pt x="163" y="311"/>
                  <a:pt x="164" y="310"/>
                  <a:pt x="164" y="310"/>
                </a:cubicBezTo>
                <a:cubicBezTo>
                  <a:pt x="165" y="311"/>
                  <a:pt x="165" y="311"/>
                  <a:pt x="165" y="311"/>
                </a:cubicBezTo>
                <a:cubicBezTo>
                  <a:pt x="165" y="311"/>
                  <a:pt x="164" y="312"/>
                  <a:pt x="164" y="313"/>
                </a:cubicBezTo>
                <a:cubicBezTo>
                  <a:pt x="164" y="313"/>
                  <a:pt x="164" y="314"/>
                  <a:pt x="164" y="315"/>
                </a:cubicBezTo>
                <a:cubicBezTo>
                  <a:pt x="163" y="316"/>
                  <a:pt x="161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59" y="314"/>
                  <a:pt x="159" y="314"/>
                  <a:pt x="159" y="314"/>
                </a:cubicBezTo>
                <a:cubicBezTo>
                  <a:pt x="159" y="314"/>
                  <a:pt x="158" y="313"/>
                  <a:pt x="158" y="313"/>
                </a:cubicBezTo>
                <a:cubicBezTo>
                  <a:pt x="157" y="313"/>
                  <a:pt x="157" y="312"/>
                  <a:pt x="157" y="312"/>
                </a:cubicBezTo>
                <a:cubicBezTo>
                  <a:pt x="156" y="312"/>
                  <a:pt x="156" y="312"/>
                  <a:pt x="155" y="311"/>
                </a:cubicBezTo>
                <a:cubicBezTo>
                  <a:pt x="155" y="311"/>
                  <a:pt x="155" y="310"/>
                  <a:pt x="155" y="309"/>
                </a:cubicBezTo>
                <a:cubicBezTo>
                  <a:pt x="155" y="309"/>
                  <a:pt x="156" y="309"/>
                  <a:pt x="156" y="308"/>
                </a:cubicBezTo>
                <a:cubicBezTo>
                  <a:pt x="157" y="307"/>
                  <a:pt x="158" y="307"/>
                  <a:pt x="159" y="307"/>
                </a:cubicBezTo>
                <a:cubicBezTo>
                  <a:pt x="160" y="307"/>
                  <a:pt x="161" y="307"/>
                  <a:pt x="161" y="306"/>
                </a:cubicBezTo>
                <a:cubicBezTo>
                  <a:pt x="163" y="305"/>
                  <a:pt x="161" y="303"/>
                  <a:pt x="160" y="302"/>
                </a:cubicBezTo>
                <a:cubicBezTo>
                  <a:pt x="159" y="302"/>
                  <a:pt x="159" y="301"/>
                  <a:pt x="158" y="301"/>
                </a:cubicBezTo>
                <a:cubicBezTo>
                  <a:pt x="158" y="301"/>
                  <a:pt x="157" y="300"/>
                  <a:pt x="156" y="300"/>
                </a:cubicBezTo>
                <a:cubicBezTo>
                  <a:pt x="156" y="300"/>
                  <a:pt x="155" y="299"/>
                  <a:pt x="154" y="299"/>
                </a:cubicBezTo>
                <a:cubicBezTo>
                  <a:pt x="154" y="300"/>
                  <a:pt x="154" y="300"/>
                  <a:pt x="155" y="301"/>
                </a:cubicBezTo>
                <a:cubicBezTo>
                  <a:pt x="155" y="302"/>
                  <a:pt x="156" y="303"/>
                  <a:pt x="156" y="303"/>
                </a:cubicBezTo>
                <a:cubicBezTo>
                  <a:pt x="155" y="304"/>
                  <a:pt x="155" y="304"/>
                  <a:pt x="156" y="305"/>
                </a:cubicBezTo>
                <a:cubicBezTo>
                  <a:pt x="156" y="305"/>
                  <a:pt x="156" y="306"/>
                  <a:pt x="156" y="307"/>
                </a:cubicBezTo>
                <a:cubicBezTo>
                  <a:pt x="156" y="307"/>
                  <a:pt x="155" y="309"/>
                  <a:pt x="155" y="309"/>
                </a:cubicBezTo>
                <a:cubicBezTo>
                  <a:pt x="154" y="310"/>
                  <a:pt x="154" y="310"/>
                  <a:pt x="154" y="310"/>
                </a:cubicBezTo>
                <a:cubicBezTo>
                  <a:pt x="153" y="311"/>
                  <a:pt x="153" y="312"/>
                  <a:pt x="153" y="314"/>
                </a:cubicBezTo>
                <a:cubicBezTo>
                  <a:pt x="153" y="315"/>
                  <a:pt x="153" y="317"/>
                  <a:pt x="153" y="318"/>
                </a:cubicBezTo>
                <a:cubicBezTo>
                  <a:pt x="153" y="319"/>
                  <a:pt x="152" y="321"/>
                  <a:pt x="152" y="321"/>
                </a:cubicBezTo>
                <a:cubicBezTo>
                  <a:pt x="151" y="322"/>
                  <a:pt x="151" y="323"/>
                  <a:pt x="150" y="325"/>
                </a:cubicBezTo>
                <a:cubicBezTo>
                  <a:pt x="149" y="327"/>
                  <a:pt x="149" y="327"/>
                  <a:pt x="149" y="327"/>
                </a:cubicBezTo>
                <a:cubicBezTo>
                  <a:pt x="148" y="328"/>
                  <a:pt x="148" y="328"/>
                  <a:pt x="148" y="328"/>
                </a:cubicBezTo>
                <a:cubicBezTo>
                  <a:pt x="147" y="329"/>
                  <a:pt x="147" y="330"/>
                  <a:pt x="147" y="330"/>
                </a:cubicBezTo>
                <a:moveTo>
                  <a:pt x="195" y="228"/>
                </a:moveTo>
                <a:cubicBezTo>
                  <a:pt x="194" y="229"/>
                  <a:pt x="194" y="229"/>
                  <a:pt x="194" y="230"/>
                </a:cubicBezTo>
                <a:cubicBezTo>
                  <a:pt x="194" y="231"/>
                  <a:pt x="194" y="232"/>
                  <a:pt x="195" y="232"/>
                </a:cubicBezTo>
                <a:cubicBezTo>
                  <a:pt x="196" y="233"/>
                  <a:pt x="197" y="233"/>
                  <a:pt x="198" y="233"/>
                </a:cubicBezTo>
                <a:cubicBezTo>
                  <a:pt x="200" y="233"/>
                  <a:pt x="201" y="233"/>
                  <a:pt x="201" y="232"/>
                </a:cubicBezTo>
                <a:cubicBezTo>
                  <a:pt x="202" y="232"/>
                  <a:pt x="203" y="231"/>
                  <a:pt x="203" y="230"/>
                </a:cubicBezTo>
                <a:cubicBezTo>
                  <a:pt x="203" y="229"/>
                  <a:pt x="202" y="229"/>
                  <a:pt x="201" y="228"/>
                </a:cubicBezTo>
                <a:cubicBezTo>
                  <a:pt x="201" y="227"/>
                  <a:pt x="200" y="227"/>
                  <a:pt x="198" y="227"/>
                </a:cubicBezTo>
                <a:cubicBezTo>
                  <a:pt x="198" y="227"/>
                  <a:pt x="198" y="227"/>
                  <a:pt x="198" y="227"/>
                </a:cubicBezTo>
                <a:cubicBezTo>
                  <a:pt x="197" y="227"/>
                  <a:pt x="196" y="227"/>
                  <a:pt x="195" y="228"/>
                </a:cubicBezTo>
                <a:moveTo>
                  <a:pt x="180" y="232"/>
                </a:moveTo>
                <a:cubicBezTo>
                  <a:pt x="181" y="231"/>
                  <a:pt x="181" y="231"/>
                  <a:pt x="181" y="230"/>
                </a:cubicBezTo>
                <a:cubicBezTo>
                  <a:pt x="181" y="229"/>
                  <a:pt x="181" y="229"/>
                  <a:pt x="180" y="228"/>
                </a:cubicBezTo>
                <a:cubicBezTo>
                  <a:pt x="179" y="227"/>
                  <a:pt x="178" y="227"/>
                  <a:pt x="176" y="227"/>
                </a:cubicBezTo>
                <a:cubicBezTo>
                  <a:pt x="176" y="227"/>
                  <a:pt x="176" y="227"/>
                  <a:pt x="176" y="227"/>
                </a:cubicBezTo>
                <a:cubicBezTo>
                  <a:pt x="175" y="227"/>
                  <a:pt x="174" y="227"/>
                  <a:pt x="173" y="228"/>
                </a:cubicBezTo>
                <a:cubicBezTo>
                  <a:pt x="172" y="229"/>
                  <a:pt x="172" y="229"/>
                  <a:pt x="172" y="230"/>
                </a:cubicBezTo>
                <a:cubicBezTo>
                  <a:pt x="172" y="231"/>
                  <a:pt x="172" y="231"/>
                  <a:pt x="173" y="232"/>
                </a:cubicBezTo>
                <a:cubicBezTo>
                  <a:pt x="174" y="233"/>
                  <a:pt x="175" y="233"/>
                  <a:pt x="176" y="233"/>
                </a:cubicBezTo>
                <a:cubicBezTo>
                  <a:pt x="178" y="233"/>
                  <a:pt x="179" y="233"/>
                  <a:pt x="180" y="232"/>
                </a:cubicBezTo>
                <a:moveTo>
                  <a:pt x="172" y="241"/>
                </a:moveTo>
                <a:cubicBezTo>
                  <a:pt x="172" y="241"/>
                  <a:pt x="172" y="242"/>
                  <a:pt x="173" y="243"/>
                </a:cubicBezTo>
                <a:cubicBezTo>
                  <a:pt x="174" y="243"/>
                  <a:pt x="175" y="244"/>
                  <a:pt x="176" y="244"/>
                </a:cubicBezTo>
                <a:cubicBezTo>
                  <a:pt x="178" y="244"/>
                  <a:pt x="179" y="243"/>
                  <a:pt x="180" y="243"/>
                </a:cubicBezTo>
                <a:cubicBezTo>
                  <a:pt x="181" y="242"/>
                  <a:pt x="181" y="241"/>
                  <a:pt x="181" y="241"/>
                </a:cubicBezTo>
                <a:cubicBezTo>
                  <a:pt x="181" y="240"/>
                  <a:pt x="181" y="239"/>
                  <a:pt x="180" y="238"/>
                </a:cubicBezTo>
                <a:cubicBezTo>
                  <a:pt x="179" y="238"/>
                  <a:pt x="178" y="237"/>
                  <a:pt x="176" y="237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5" y="237"/>
                  <a:pt x="174" y="238"/>
                  <a:pt x="173" y="238"/>
                </a:cubicBezTo>
                <a:cubicBezTo>
                  <a:pt x="172" y="239"/>
                  <a:pt x="172" y="240"/>
                  <a:pt x="172" y="241"/>
                </a:cubicBezTo>
                <a:moveTo>
                  <a:pt x="139" y="173"/>
                </a:moveTo>
                <a:cubicBezTo>
                  <a:pt x="139" y="173"/>
                  <a:pt x="139" y="169"/>
                  <a:pt x="140" y="165"/>
                </a:cubicBezTo>
                <a:cubicBezTo>
                  <a:pt x="140" y="160"/>
                  <a:pt x="141" y="154"/>
                  <a:pt x="143" y="149"/>
                </a:cubicBezTo>
                <a:cubicBezTo>
                  <a:pt x="144" y="145"/>
                  <a:pt x="145" y="142"/>
                  <a:pt x="147" y="139"/>
                </a:cubicBezTo>
                <a:cubicBezTo>
                  <a:pt x="148" y="138"/>
                  <a:pt x="149" y="137"/>
                  <a:pt x="150" y="136"/>
                </a:cubicBezTo>
                <a:cubicBezTo>
                  <a:pt x="148" y="129"/>
                  <a:pt x="147" y="125"/>
                  <a:pt x="147" y="125"/>
                </a:cubicBezTo>
                <a:cubicBezTo>
                  <a:pt x="146" y="124"/>
                  <a:pt x="147" y="122"/>
                  <a:pt x="148" y="122"/>
                </a:cubicBezTo>
                <a:cubicBezTo>
                  <a:pt x="149" y="121"/>
                  <a:pt x="151" y="122"/>
                  <a:pt x="151" y="123"/>
                </a:cubicBezTo>
                <a:cubicBezTo>
                  <a:pt x="152" y="123"/>
                  <a:pt x="157" y="136"/>
                  <a:pt x="157" y="161"/>
                </a:cubicBezTo>
                <a:cubicBezTo>
                  <a:pt x="156" y="173"/>
                  <a:pt x="155" y="188"/>
                  <a:pt x="150" y="206"/>
                </a:cubicBezTo>
                <a:cubicBezTo>
                  <a:pt x="150" y="207"/>
                  <a:pt x="149" y="208"/>
                  <a:pt x="148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6" y="207"/>
                  <a:pt x="145" y="206"/>
                  <a:pt x="145" y="205"/>
                </a:cubicBezTo>
                <a:cubicBezTo>
                  <a:pt x="150" y="187"/>
                  <a:pt x="151" y="172"/>
                  <a:pt x="152" y="160"/>
                </a:cubicBezTo>
                <a:cubicBezTo>
                  <a:pt x="152" y="153"/>
                  <a:pt x="151" y="147"/>
                  <a:pt x="151" y="142"/>
                </a:cubicBezTo>
                <a:cubicBezTo>
                  <a:pt x="150" y="143"/>
                  <a:pt x="150" y="144"/>
                  <a:pt x="149" y="146"/>
                </a:cubicBezTo>
                <a:cubicBezTo>
                  <a:pt x="148" y="149"/>
                  <a:pt x="147" y="152"/>
                  <a:pt x="146" y="156"/>
                </a:cubicBezTo>
                <a:cubicBezTo>
                  <a:pt x="144" y="164"/>
                  <a:pt x="144" y="171"/>
                  <a:pt x="144" y="173"/>
                </a:cubicBezTo>
                <a:cubicBezTo>
                  <a:pt x="144" y="173"/>
                  <a:pt x="144" y="173"/>
                  <a:pt x="144" y="173"/>
                </a:cubicBezTo>
                <a:cubicBezTo>
                  <a:pt x="143" y="174"/>
                  <a:pt x="142" y="175"/>
                  <a:pt x="141" y="175"/>
                </a:cubicBezTo>
                <a:cubicBezTo>
                  <a:pt x="141" y="175"/>
                  <a:pt x="141" y="175"/>
                  <a:pt x="141" y="175"/>
                </a:cubicBezTo>
                <a:cubicBezTo>
                  <a:pt x="140" y="175"/>
                  <a:pt x="139" y="174"/>
                  <a:pt x="139" y="173"/>
                </a:cubicBezTo>
                <a:moveTo>
                  <a:pt x="157" y="225"/>
                </a:moveTo>
                <a:cubicBezTo>
                  <a:pt x="157" y="224"/>
                  <a:pt x="158" y="223"/>
                  <a:pt x="160" y="223"/>
                </a:cubicBezTo>
                <a:cubicBezTo>
                  <a:pt x="161" y="223"/>
                  <a:pt x="162" y="224"/>
                  <a:pt x="162" y="225"/>
                </a:cubicBezTo>
                <a:cubicBezTo>
                  <a:pt x="162" y="246"/>
                  <a:pt x="162" y="246"/>
                  <a:pt x="162" y="246"/>
                </a:cubicBezTo>
                <a:cubicBezTo>
                  <a:pt x="162" y="247"/>
                  <a:pt x="161" y="248"/>
                  <a:pt x="160" y="248"/>
                </a:cubicBezTo>
                <a:cubicBezTo>
                  <a:pt x="158" y="248"/>
                  <a:pt x="157" y="247"/>
                  <a:pt x="157" y="246"/>
                </a:cubicBezTo>
                <a:lnTo>
                  <a:pt x="157" y="225"/>
                </a:lnTo>
                <a:close/>
                <a:moveTo>
                  <a:pt x="167" y="123"/>
                </a:moveTo>
                <a:cubicBezTo>
                  <a:pt x="167" y="123"/>
                  <a:pt x="167" y="123"/>
                  <a:pt x="167" y="123"/>
                </a:cubicBezTo>
                <a:cubicBezTo>
                  <a:pt x="168" y="122"/>
                  <a:pt x="169" y="121"/>
                  <a:pt x="171" y="122"/>
                </a:cubicBezTo>
                <a:cubicBezTo>
                  <a:pt x="172" y="122"/>
                  <a:pt x="172" y="124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6"/>
                  <a:pt x="171" y="126"/>
                  <a:pt x="171" y="127"/>
                </a:cubicBezTo>
                <a:cubicBezTo>
                  <a:pt x="171" y="129"/>
                  <a:pt x="170" y="131"/>
                  <a:pt x="169" y="134"/>
                </a:cubicBezTo>
                <a:cubicBezTo>
                  <a:pt x="169" y="134"/>
                  <a:pt x="169" y="135"/>
                  <a:pt x="169" y="136"/>
                </a:cubicBezTo>
                <a:cubicBezTo>
                  <a:pt x="170" y="137"/>
                  <a:pt x="171" y="138"/>
                  <a:pt x="171" y="139"/>
                </a:cubicBezTo>
                <a:cubicBezTo>
                  <a:pt x="173" y="140"/>
                  <a:pt x="173" y="142"/>
                  <a:pt x="174" y="144"/>
                </a:cubicBezTo>
                <a:cubicBezTo>
                  <a:pt x="176" y="148"/>
                  <a:pt x="177" y="152"/>
                  <a:pt x="178" y="157"/>
                </a:cubicBezTo>
                <a:cubicBezTo>
                  <a:pt x="180" y="165"/>
                  <a:pt x="180" y="173"/>
                  <a:pt x="180" y="173"/>
                </a:cubicBezTo>
                <a:cubicBezTo>
                  <a:pt x="180" y="174"/>
                  <a:pt x="179" y="175"/>
                  <a:pt x="178" y="175"/>
                </a:cubicBezTo>
                <a:cubicBezTo>
                  <a:pt x="178" y="175"/>
                  <a:pt x="178" y="175"/>
                  <a:pt x="178" y="175"/>
                </a:cubicBezTo>
                <a:cubicBezTo>
                  <a:pt x="176" y="175"/>
                  <a:pt x="175" y="174"/>
                  <a:pt x="175" y="173"/>
                </a:cubicBezTo>
                <a:cubicBezTo>
                  <a:pt x="175" y="173"/>
                  <a:pt x="175" y="173"/>
                  <a:pt x="175" y="173"/>
                </a:cubicBezTo>
                <a:cubicBezTo>
                  <a:pt x="175" y="172"/>
                  <a:pt x="175" y="172"/>
                  <a:pt x="175" y="172"/>
                </a:cubicBezTo>
                <a:cubicBezTo>
                  <a:pt x="175" y="172"/>
                  <a:pt x="175" y="172"/>
                  <a:pt x="175" y="171"/>
                </a:cubicBezTo>
                <a:cubicBezTo>
                  <a:pt x="175" y="170"/>
                  <a:pt x="175" y="168"/>
                  <a:pt x="174" y="166"/>
                </a:cubicBezTo>
                <a:cubicBezTo>
                  <a:pt x="174" y="161"/>
                  <a:pt x="173" y="155"/>
                  <a:pt x="171" y="150"/>
                </a:cubicBezTo>
                <a:cubicBezTo>
                  <a:pt x="170" y="147"/>
                  <a:pt x="169" y="144"/>
                  <a:pt x="168" y="142"/>
                </a:cubicBezTo>
                <a:cubicBezTo>
                  <a:pt x="167" y="147"/>
                  <a:pt x="167" y="153"/>
                  <a:pt x="167" y="160"/>
                </a:cubicBezTo>
                <a:cubicBezTo>
                  <a:pt x="167" y="172"/>
                  <a:pt x="169" y="187"/>
                  <a:pt x="173" y="205"/>
                </a:cubicBezTo>
                <a:cubicBezTo>
                  <a:pt x="174" y="206"/>
                  <a:pt x="173" y="207"/>
                  <a:pt x="172" y="208"/>
                </a:cubicBezTo>
                <a:cubicBezTo>
                  <a:pt x="171" y="208"/>
                  <a:pt x="171" y="208"/>
                  <a:pt x="171" y="208"/>
                </a:cubicBezTo>
                <a:cubicBezTo>
                  <a:pt x="170" y="208"/>
                  <a:pt x="169" y="207"/>
                  <a:pt x="169" y="206"/>
                </a:cubicBezTo>
                <a:cubicBezTo>
                  <a:pt x="164" y="188"/>
                  <a:pt x="162" y="173"/>
                  <a:pt x="162" y="161"/>
                </a:cubicBezTo>
                <a:cubicBezTo>
                  <a:pt x="162" y="136"/>
                  <a:pt x="167" y="123"/>
                  <a:pt x="167" y="123"/>
                </a:cubicBezTo>
                <a:moveTo>
                  <a:pt x="167" y="241"/>
                </a:moveTo>
                <a:cubicBezTo>
                  <a:pt x="167" y="238"/>
                  <a:pt x="168" y="236"/>
                  <a:pt x="170" y="235"/>
                </a:cubicBezTo>
                <a:cubicBezTo>
                  <a:pt x="170" y="235"/>
                  <a:pt x="170" y="235"/>
                  <a:pt x="170" y="235"/>
                </a:cubicBezTo>
                <a:cubicBezTo>
                  <a:pt x="169" y="234"/>
                  <a:pt x="167" y="232"/>
                  <a:pt x="167" y="230"/>
                </a:cubicBezTo>
                <a:cubicBezTo>
                  <a:pt x="167" y="228"/>
                  <a:pt x="169" y="226"/>
                  <a:pt x="170" y="225"/>
                </a:cubicBezTo>
                <a:cubicBezTo>
                  <a:pt x="172" y="223"/>
                  <a:pt x="174" y="223"/>
                  <a:pt x="176" y="223"/>
                </a:cubicBezTo>
                <a:cubicBezTo>
                  <a:pt x="179" y="223"/>
                  <a:pt x="181" y="223"/>
                  <a:pt x="183" y="225"/>
                </a:cubicBezTo>
                <a:cubicBezTo>
                  <a:pt x="184" y="226"/>
                  <a:pt x="185" y="228"/>
                  <a:pt x="185" y="230"/>
                </a:cubicBezTo>
                <a:cubicBezTo>
                  <a:pt x="185" y="232"/>
                  <a:pt x="184" y="234"/>
                  <a:pt x="183" y="235"/>
                </a:cubicBezTo>
                <a:cubicBezTo>
                  <a:pt x="183" y="235"/>
                  <a:pt x="183" y="235"/>
                  <a:pt x="183" y="235"/>
                </a:cubicBezTo>
                <a:cubicBezTo>
                  <a:pt x="185" y="236"/>
                  <a:pt x="186" y="238"/>
                  <a:pt x="186" y="241"/>
                </a:cubicBezTo>
                <a:cubicBezTo>
                  <a:pt x="186" y="243"/>
                  <a:pt x="185" y="245"/>
                  <a:pt x="183" y="246"/>
                </a:cubicBezTo>
                <a:cubicBezTo>
                  <a:pt x="181" y="247"/>
                  <a:pt x="179" y="248"/>
                  <a:pt x="176" y="248"/>
                </a:cubicBezTo>
                <a:cubicBezTo>
                  <a:pt x="174" y="248"/>
                  <a:pt x="172" y="247"/>
                  <a:pt x="170" y="246"/>
                </a:cubicBezTo>
                <a:cubicBezTo>
                  <a:pt x="168" y="245"/>
                  <a:pt x="167" y="243"/>
                  <a:pt x="167" y="241"/>
                </a:cubicBezTo>
                <a:moveTo>
                  <a:pt x="189" y="173"/>
                </a:moveTo>
                <a:cubicBezTo>
                  <a:pt x="189" y="168"/>
                  <a:pt x="189" y="165"/>
                  <a:pt x="189" y="161"/>
                </a:cubicBezTo>
                <a:cubicBezTo>
                  <a:pt x="189" y="160"/>
                  <a:pt x="191" y="159"/>
                  <a:pt x="192" y="159"/>
                </a:cubicBezTo>
                <a:cubicBezTo>
                  <a:pt x="193" y="159"/>
                  <a:pt x="194" y="161"/>
                  <a:pt x="194" y="162"/>
                </a:cubicBezTo>
                <a:cubicBezTo>
                  <a:pt x="194" y="165"/>
                  <a:pt x="194" y="169"/>
                  <a:pt x="194" y="173"/>
                </a:cubicBezTo>
                <a:cubicBezTo>
                  <a:pt x="194" y="179"/>
                  <a:pt x="194" y="187"/>
                  <a:pt x="195" y="197"/>
                </a:cubicBezTo>
                <a:cubicBezTo>
                  <a:pt x="195" y="198"/>
                  <a:pt x="194" y="199"/>
                  <a:pt x="193" y="199"/>
                </a:cubicBezTo>
                <a:cubicBezTo>
                  <a:pt x="193" y="199"/>
                  <a:pt x="193" y="199"/>
                  <a:pt x="193" y="199"/>
                </a:cubicBezTo>
                <a:cubicBezTo>
                  <a:pt x="192" y="199"/>
                  <a:pt x="191" y="199"/>
                  <a:pt x="190" y="197"/>
                </a:cubicBezTo>
                <a:cubicBezTo>
                  <a:pt x="189" y="188"/>
                  <a:pt x="189" y="180"/>
                  <a:pt x="189" y="173"/>
                </a:cubicBezTo>
                <a:moveTo>
                  <a:pt x="190" y="230"/>
                </a:moveTo>
                <a:cubicBezTo>
                  <a:pt x="190" y="226"/>
                  <a:pt x="194" y="223"/>
                  <a:pt x="198" y="223"/>
                </a:cubicBezTo>
                <a:cubicBezTo>
                  <a:pt x="202" y="223"/>
                  <a:pt x="205" y="225"/>
                  <a:pt x="206" y="227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207" y="228"/>
                  <a:pt x="207" y="230"/>
                  <a:pt x="207" y="232"/>
                </a:cubicBezTo>
                <a:cubicBezTo>
                  <a:pt x="207" y="236"/>
                  <a:pt x="205" y="243"/>
                  <a:pt x="196" y="248"/>
                </a:cubicBezTo>
                <a:cubicBezTo>
                  <a:pt x="196" y="248"/>
                  <a:pt x="195" y="248"/>
                  <a:pt x="195" y="248"/>
                </a:cubicBezTo>
                <a:cubicBezTo>
                  <a:pt x="194" y="248"/>
                  <a:pt x="193" y="248"/>
                  <a:pt x="193" y="247"/>
                </a:cubicBezTo>
                <a:cubicBezTo>
                  <a:pt x="192" y="246"/>
                  <a:pt x="193" y="245"/>
                  <a:pt x="194" y="244"/>
                </a:cubicBezTo>
                <a:cubicBezTo>
                  <a:pt x="198" y="241"/>
                  <a:pt x="201" y="239"/>
                  <a:pt x="202" y="237"/>
                </a:cubicBezTo>
                <a:cubicBezTo>
                  <a:pt x="201" y="237"/>
                  <a:pt x="200" y="237"/>
                  <a:pt x="198" y="237"/>
                </a:cubicBezTo>
                <a:cubicBezTo>
                  <a:pt x="194" y="237"/>
                  <a:pt x="190" y="234"/>
                  <a:pt x="190" y="230"/>
                </a:cubicBezTo>
                <a:moveTo>
                  <a:pt x="209" y="199"/>
                </a:moveTo>
                <a:cubicBezTo>
                  <a:pt x="208" y="199"/>
                  <a:pt x="206" y="199"/>
                  <a:pt x="206" y="197"/>
                </a:cubicBezTo>
                <a:cubicBezTo>
                  <a:pt x="205" y="188"/>
                  <a:pt x="205" y="180"/>
                  <a:pt x="205" y="173"/>
                </a:cubicBezTo>
                <a:cubicBezTo>
                  <a:pt x="205" y="168"/>
                  <a:pt x="205" y="165"/>
                  <a:pt x="205" y="161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5" y="160"/>
                  <a:pt x="206" y="159"/>
                  <a:pt x="208" y="159"/>
                </a:cubicBezTo>
                <a:cubicBezTo>
                  <a:pt x="209" y="159"/>
                  <a:pt x="210" y="161"/>
                  <a:pt x="210" y="162"/>
                </a:cubicBezTo>
                <a:cubicBezTo>
                  <a:pt x="210" y="165"/>
                  <a:pt x="209" y="169"/>
                  <a:pt x="209" y="173"/>
                </a:cubicBezTo>
                <a:cubicBezTo>
                  <a:pt x="209" y="179"/>
                  <a:pt x="210" y="187"/>
                  <a:pt x="211" y="197"/>
                </a:cubicBezTo>
                <a:cubicBezTo>
                  <a:pt x="211" y="198"/>
                  <a:pt x="210" y="199"/>
                  <a:pt x="209" y="199"/>
                </a:cubicBezTo>
                <a:cubicBezTo>
                  <a:pt x="209" y="199"/>
                  <a:pt x="209" y="199"/>
                  <a:pt x="209" y="199"/>
                </a:cubicBezTo>
                <a:moveTo>
                  <a:pt x="210" y="245"/>
                </a:moveTo>
                <a:cubicBezTo>
                  <a:pt x="210" y="244"/>
                  <a:pt x="212" y="243"/>
                  <a:pt x="213" y="243"/>
                </a:cubicBezTo>
                <a:cubicBezTo>
                  <a:pt x="214" y="244"/>
                  <a:pt x="215" y="244"/>
                  <a:pt x="216" y="244"/>
                </a:cubicBezTo>
                <a:cubicBezTo>
                  <a:pt x="216" y="244"/>
                  <a:pt x="216" y="244"/>
                  <a:pt x="216" y="244"/>
                </a:cubicBezTo>
                <a:cubicBezTo>
                  <a:pt x="218" y="244"/>
                  <a:pt x="220" y="243"/>
                  <a:pt x="221" y="243"/>
                </a:cubicBezTo>
                <a:cubicBezTo>
                  <a:pt x="222" y="242"/>
                  <a:pt x="223" y="241"/>
                  <a:pt x="223" y="240"/>
                </a:cubicBezTo>
                <a:cubicBezTo>
                  <a:pt x="223" y="240"/>
                  <a:pt x="223" y="240"/>
                  <a:pt x="223" y="240"/>
                </a:cubicBezTo>
                <a:cubicBezTo>
                  <a:pt x="223" y="238"/>
                  <a:pt x="222" y="238"/>
                  <a:pt x="221" y="237"/>
                </a:cubicBezTo>
                <a:cubicBezTo>
                  <a:pt x="220" y="236"/>
                  <a:pt x="218" y="236"/>
                  <a:pt x="216" y="236"/>
                </a:cubicBezTo>
                <a:cubicBezTo>
                  <a:pt x="216" y="236"/>
                  <a:pt x="215" y="236"/>
                  <a:pt x="215" y="236"/>
                </a:cubicBezTo>
                <a:cubicBezTo>
                  <a:pt x="215" y="236"/>
                  <a:pt x="215" y="236"/>
                  <a:pt x="215" y="236"/>
                </a:cubicBezTo>
                <a:cubicBezTo>
                  <a:pt x="214" y="236"/>
                  <a:pt x="214" y="236"/>
                  <a:pt x="213" y="236"/>
                </a:cubicBezTo>
                <a:cubicBezTo>
                  <a:pt x="212" y="236"/>
                  <a:pt x="212" y="235"/>
                  <a:pt x="212" y="234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12" y="224"/>
                  <a:pt x="213" y="224"/>
                  <a:pt x="214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4" y="224"/>
                  <a:pt x="225" y="224"/>
                  <a:pt x="225" y="226"/>
                </a:cubicBezTo>
                <a:cubicBezTo>
                  <a:pt x="225" y="227"/>
                  <a:pt x="224" y="228"/>
                  <a:pt x="223" y="228"/>
                </a:cubicBezTo>
                <a:cubicBezTo>
                  <a:pt x="217" y="228"/>
                  <a:pt x="217" y="228"/>
                  <a:pt x="217" y="228"/>
                </a:cubicBezTo>
                <a:cubicBezTo>
                  <a:pt x="217" y="232"/>
                  <a:pt x="217" y="232"/>
                  <a:pt x="217" y="232"/>
                </a:cubicBezTo>
                <a:cubicBezTo>
                  <a:pt x="218" y="232"/>
                  <a:pt x="221" y="232"/>
                  <a:pt x="223" y="233"/>
                </a:cubicBezTo>
                <a:cubicBezTo>
                  <a:pt x="225" y="234"/>
                  <a:pt x="227" y="237"/>
                  <a:pt x="227" y="240"/>
                </a:cubicBezTo>
                <a:cubicBezTo>
                  <a:pt x="227" y="240"/>
                  <a:pt x="227" y="240"/>
                  <a:pt x="227" y="241"/>
                </a:cubicBezTo>
                <a:cubicBezTo>
                  <a:pt x="227" y="243"/>
                  <a:pt x="225" y="245"/>
                  <a:pt x="223" y="246"/>
                </a:cubicBezTo>
                <a:cubicBezTo>
                  <a:pt x="221" y="247"/>
                  <a:pt x="219" y="248"/>
                  <a:pt x="216" y="248"/>
                </a:cubicBezTo>
                <a:cubicBezTo>
                  <a:pt x="216" y="248"/>
                  <a:pt x="216" y="248"/>
                  <a:pt x="216" y="248"/>
                </a:cubicBezTo>
                <a:cubicBezTo>
                  <a:pt x="214" y="248"/>
                  <a:pt x="213" y="248"/>
                  <a:pt x="211" y="247"/>
                </a:cubicBezTo>
                <a:cubicBezTo>
                  <a:pt x="210" y="247"/>
                  <a:pt x="210" y="246"/>
                  <a:pt x="210" y="245"/>
                </a:cubicBezTo>
                <a:moveTo>
                  <a:pt x="227" y="208"/>
                </a:moveTo>
                <a:cubicBezTo>
                  <a:pt x="226" y="208"/>
                  <a:pt x="225" y="207"/>
                  <a:pt x="225" y="206"/>
                </a:cubicBezTo>
                <a:cubicBezTo>
                  <a:pt x="225" y="176"/>
                  <a:pt x="225" y="176"/>
                  <a:pt x="225" y="176"/>
                </a:cubicBezTo>
                <a:cubicBezTo>
                  <a:pt x="217" y="176"/>
                  <a:pt x="217" y="176"/>
                  <a:pt x="217" y="176"/>
                </a:cubicBezTo>
                <a:cubicBezTo>
                  <a:pt x="216" y="176"/>
                  <a:pt x="215" y="174"/>
                  <a:pt x="215" y="173"/>
                </a:cubicBezTo>
                <a:cubicBezTo>
                  <a:pt x="215" y="172"/>
                  <a:pt x="216" y="171"/>
                  <a:pt x="217" y="171"/>
                </a:cubicBezTo>
                <a:cubicBezTo>
                  <a:pt x="225" y="171"/>
                  <a:pt x="225" y="171"/>
                  <a:pt x="225" y="171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17" y="161"/>
                  <a:pt x="217" y="161"/>
                  <a:pt x="217" y="161"/>
                </a:cubicBezTo>
                <a:cubicBezTo>
                  <a:pt x="216" y="161"/>
                  <a:pt x="215" y="160"/>
                  <a:pt x="215" y="159"/>
                </a:cubicBezTo>
                <a:cubicBezTo>
                  <a:pt x="215" y="157"/>
                  <a:pt x="216" y="156"/>
                  <a:pt x="217" y="156"/>
                </a:cubicBezTo>
                <a:cubicBezTo>
                  <a:pt x="225" y="156"/>
                  <a:pt x="225" y="156"/>
                  <a:pt x="225" y="156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17" y="147"/>
                  <a:pt x="217" y="147"/>
                  <a:pt x="217" y="147"/>
                </a:cubicBezTo>
                <a:cubicBezTo>
                  <a:pt x="216" y="147"/>
                  <a:pt x="215" y="146"/>
                  <a:pt x="215" y="144"/>
                </a:cubicBezTo>
                <a:cubicBezTo>
                  <a:pt x="215" y="143"/>
                  <a:pt x="216" y="142"/>
                  <a:pt x="217" y="142"/>
                </a:cubicBezTo>
                <a:cubicBezTo>
                  <a:pt x="220" y="142"/>
                  <a:pt x="220" y="142"/>
                  <a:pt x="220" y="142"/>
                </a:cubicBezTo>
                <a:cubicBezTo>
                  <a:pt x="220" y="141"/>
                  <a:pt x="220" y="140"/>
                  <a:pt x="220" y="139"/>
                </a:cubicBezTo>
                <a:cubicBezTo>
                  <a:pt x="220" y="136"/>
                  <a:pt x="220" y="131"/>
                  <a:pt x="218" y="125"/>
                </a:cubicBezTo>
                <a:cubicBezTo>
                  <a:pt x="217" y="124"/>
                  <a:pt x="218" y="122"/>
                  <a:pt x="219" y="122"/>
                </a:cubicBezTo>
                <a:cubicBezTo>
                  <a:pt x="220" y="121"/>
                  <a:pt x="222" y="122"/>
                  <a:pt x="222" y="123"/>
                </a:cubicBezTo>
                <a:cubicBezTo>
                  <a:pt x="225" y="130"/>
                  <a:pt x="225" y="135"/>
                  <a:pt x="225" y="139"/>
                </a:cubicBezTo>
                <a:cubicBezTo>
                  <a:pt x="225" y="140"/>
                  <a:pt x="225" y="141"/>
                  <a:pt x="225" y="142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29" y="141"/>
                  <a:pt x="229" y="140"/>
                  <a:pt x="229" y="139"/>
                </a:cubicBezTo>
                <a:cubicBezTo>
                  <a:pt x="229" y="135"/>
                  <a:pt x="230" y="130"/>
                  <a:pt x="232" y="123"/>
                </a:cubicBezTo>
                <a:cubicBezTo>
                  <a:pt x="233" y="122"/>
                  <a:pt x="234" y="121"/>
                  <a:pt x="236" y="122"/>
                </a:cubicBezTo>
                <a:cubicBezTo>
                  <a:pt x="237" y="122"/>
                  <a:pt x="238" y="124"/>
                  <a:pt x="237" y="125"/>
                </a:cubicBezTo>
                <a:cubicBezTo>
                  <a:pt x="235" y="131"/>
                  <a:pt x="234" y="136"/>
                  <a:pt x="234" y="139"/>
                </a:cubicBezTo>
                <a:cubicBezTo>
                  <a:pt x="234" y="140"/>
                  <a:pt x="234" y="141"/>
                  <a:pt x="234" y="142"/>
                </a:cubicBezTo>
                <a:cubicBezTo>
                  <a:pt x="237" y="142"/>
                  <a:pt x="237" y="142"/>
                  <a:pt x="237" y="142"/>
                </a:cubicBezTo>
                <a:cubicBezTo>
                  <a:pt x="239" y="142"/>
                  <a:pt x="240" y="143"/>
                  <a:pt x="240" y="144"/>
                </a:cubicBezTo>
                <a:cubicBezTo>
                  <a:pt x="240" y="146"/>
                  <a:pt x="239" y="147"/>
                  <a:pt x="237" y="1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0" y="156"/>
                  <a:pt x="230" y="156"/>
                  <a:pt x="230" y="156"/>
                </a:cubicBezTo>
                <a:cubicBezTo>
                  <a:pt x="237" y="156"/>
                  <a:pt x="237" y="156"/>
                  <a:pt x="237" y="156"/>
                </a:cubicBezTo>
                <a:cubicBezTo>
                  <a:pt x="239" y="156"/>
                  <a:pt x="240" y="157"/>
                  <a:pt x="240" y="159"/>
                </a:cubicBezTo>
                <a:cubicBezTo>
                  <a:pt x="240" y="160"/>
                  <a:pt x="239" y="161"/>
                  <a:pt x="237" y="161"/>
                </a:cubicBezTo>
                <a:cubicBezTo>
                  <a:pt x="230" y="161"/>
                  <a:pt x="230" y="161"/>
                  <a:pt x="230" y="161"/>
                </a:cubicBezTo>
                <a:cubicBezTo>
                  <a:pt x="230" y="171"/>
                  <a:pt x="230" y="171"/>
                  <a:pt x="230" y="171"/>
                </a:cubicBezTo>
                <a:cubicBezTo>
                  <a:pt x="237" y="171"/>
                  <a:pt x="237" y="171"/>
                  <a:pt x="237" y="171"/>
                </a:cubicBezTo>
                <a:cubicBezTo>
                  <a:pt x="239" y="171"/>
                  <a:pt x="240" y="172"/>
                  <a:pt x="240" y="173"/>
                </a:cubicBezTo>
                <a:cubicBezTo>
                  <a:pt x="240" y="174"/>
                  <a:pt x="239" y="176"/>
                  <a:pt x="237" y="176"/>
                </a:cubicBezTo>
                <a:cubicBezTo>
                  <a:pt x="230" y="176"/>
                  <a:pt x="230" y="176"/>
                  <a:pt x="230" y="176"/>
                </a:cubicBezTo>
                <a:cubicBezTo>
                  <a:pt x="230" y="206"/>
                  <a:pt x="230" y="206"/>
                  <a:pt x="230" y="206"/>
                </a:cubicBezTo>
                <a:cubicBezTo>
                  <a:pt x="230" y="207"/>
                  <a:pt x="229" y="208"/>
                  <a:pt x="227" y="208"/>
                </a:cubicBezTo>
                <a:moveTo>
                  <a:pt x="213" y="140"/>
                </a:moveTo>
                <a:cubicBezTo>
                  <a:pt x="213" y="143"/>
                  <a:pt x="213" y="146"/>
                  <a:pt x="212" y="148"/>
                </a:cubicBezTo>
                <a:cubicBezTo>
                  <a:pt x="212" y="150"/>
                  <a:pt x="211" y="150"/>
                  <a:pt x="210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50"/>
                  <a:pt x="207" y="149"/>
                  <a:pt x="208" y="148"/>
                </a:cubicBezTo>
                <a:cubicBezTo>
                  <a:pt x="208" y="145"/>
                  <a:pt x="208" y="142"/>
                  <a:pt x="208" y="140"/>
                </a:cubicBezTo>
                <a:cubicBezTo>
                  <a:pt x="208" y="136"/>
                  <a:pt x="208" y="131"/>
                  <a:pt x="205" y="125"/>
                </a:cubicBezTo>
                <a:cubicBezTo>
                  <a:pt x="205" y="124"/>
                  <a:pt x="206" y="122"/>
                  <a:pt x="207" y="122"/>
                </a:cubicBezTo>
                <a:cubicBezTo>
                  <a:pt x="208" y="121"/>
                  <a:pt x="210" y="122"/>
                  <a:pt x="210" y="123"/>
                </a:cubicBezTo>
                <a:cubicBezTo>
                  <a:pt x="212" y="130"/>
                  <a:pt x="213" y="135"/>
                  <a:pt x="213" y="140"/>
                </a:cubicBezTo>
                <a:moveTo>
                  <a:pt x="205" y="139"/>
                </a:moveTo>
                <a:cubicBezTo>
                  <a:pt x="205" y="142"/>
                  <a:pt x="205" y="145"/>
                  <a:pt x="204" y="147"/>
                </a:cubicBezTo>
                <a:cubicBezTo>
                  <a:pt x="204" y="150"/>
                  <a:pt x="204" y="152"/>
                  <a:pt x="203" y="155"/>
                </a:cubicBezTo>
                <a:cubicBezTo>
                  <a:pt x="202" y="160"/>
                  <a:pt x="202" y="165"/>
                  <a:pt x="202" y="173"/>
                </a:cubicBezTo>
                <a:cubicBezTo>
                  <a:pt x="202" y="181"/>
                  <a:pt x="202" y="191"/>
                  <a:pt x="205" y="205"/>
                </a:cubicBezTo>
                <a:cubicBezTo>
                  <a:pt x="205" y="206"/>
                  <a:pt x="204" y="208"/>
                  <a:pt x="202" y="208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01" y="208"/>
                  <a:pt x="200" y="207"/>
                  <a:pt x="200" y="206"/>
                </a:cubicBezTo>
                <a:cubicBezTo>
                  <a:pt x="197" y="192"/>
                  <a:pt x="197" y="181"/>
                  <a:pt x="197" y="173"/>
                </a:cubicBezTo>
                <a:cubicBezTo>
                  <a:pt x="197" y="165"/>
                  <a:pt x="197" y="159"/>
                  <a:pt x="198" y="154"/>
                </a:cubicBezTo>
                <a:cubicBezTo>
                  <a:pt x="199" y="151"/>
                  <a:pt x="199" y="149"/>
                  <a:pt x="200" y="146"/>
                </a:cubicBezTo>
                <a:cubicBezTo>
                  <a:pt x="200" y="144"/>
                  <a:pt x="200" y="142"/>
                  <a:pt x="200" y="139"/>
                </a:cubicBezTo>
                <a:cubicBezTo>
                  <a:pt x="200" y="136"/>
                  <a:pt x="200" y="131"/>
                  <a:pt x="198" y="125"/>
                </a:cubicBezTo>
                <a:cubicBezTo>
                  <a:pt x="197" y="124"/>
                  <a:pt x="198" y="122"/>
                  <a:pt x="199" y="122"/>
                </a:cubicBezTo>
                <a:cubicBezTo>
                  <a:pt x="200" y="121"/>
                  <a:pt x="202" y="122"/>
                  <a:pt x="202" y="123"/>
                </a:cubicBezTo>
                <a:cubicBezTo>
                  <a:pt x="204" y="130"/>
                  <a:pt x="205" y="135"/>
                  <a:pt x="205" y="139"/>
                </a:cubicBezTo>
                <a:moveTo>
                  <a:pt x="197" y="140"/>
                </a:moveTo>
                <a:cubicBezTo>
                  <a:pt x="197" y="143"/>
                  <a:pt x="197" y="146"/>
                  <a:pt x="196" y="148"/>
                </a:cubicBezTo>
                <a:cubicBezTo>
                  <a:pt x="196" y="150"/>
                  <a:pt x="195" y="150"/>
                  <a:pt x="194" y="150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192" y="150"/>
                  <a:pt x="191" y="149"/>
                  <a:pt x="192" y="148"/>
                </a:cubicBezTo>
                <a:cubicBezTo>
                  <a:pt x="192" y="145"/>
                  <a:pt x="192" y="142"/>
                  <a:pt x="192" y="140"/>
                </a:cubicBezTo>
                <a:cubicBezTo>
                  <a:pt x="192" y="136"/>
                  <a:pt x="192" y="131"/>
                  <a:pt x="190" y="125"/>
                </a:cubicBezTo>
                <a:cubicBezTo>
                  <a:pt x="189" y="124"/>
                  <a:pt x="190" y="122"/>
                  <a:pt x="191" y="122"/>
                </a:cubicBezTo>
                <a:cubicBezTo>
                  <a:pt x="192" y="121"/>
                  <a:pt x="194" y="122"/>
                  <a:pt x="194" y="123"/>
                </a:cubicBezTo>
                <a:cubicBezTo>
                  <a:pt x="196" y="130"/>
                  <a:pt x="197" y="135"/>
                  <a:pt x="197" y="140"/>
                </a:cubicBezTo>
                <a:moveTo>
                  <a:pt x="118" y="178"/>
                </a:moveTo>
                <a:cubicBezTo>
                  <a:pt x="118" y="193"/>
                  <a:pt x="121" y="209"/>
                  <a:pt x="130" y="224"/>
                </a:cubicBezTo>
                <a:cubicBezTo>
                  <a:pt x="149" y="259"/>
                  <a:pt x="182" y="276"/>
                  <a:pt x="189" y="280"/>
                </a:cubicBezTo>
                <a:cubicBezTo>
                  <a:pt x="189" y="280"/>
                  <a:pt x="224" y="268"/>
                  <a:pt x="249" y="224"/>
                </a:cubicBezTo>
                <a:cubicBezTo>
                  <a:pt x="257" y="209"/>
                  <a:pt x="260" y="193"/>
                  <a:pt x="261" y="178"/>
                </a:cubicBezTo>
                <a:cubicBezTo>
                  <a:pt x="250" y="174"/>
                  <a:pt x="244" y="166"/>
                  <a:pt x="244" y="158"/>
                </a:cubicBezTo>
                <a:cubicBezTo>
                  <a:pt x="244" y="151"/>
                  <a:pt x="249" y="145"/>
                  <a:pt x="257" y="141"/>
                </a:cubicBezTo>
                <a:cubicBezTo>
                  <a:pt x="253" y="121"/>
                  <a:pt x="246" y="108"/>
                  <a:pt x="246" y="108"/>
                </a:cubicBezTo>
                <a:cubicBezTo>
                  <a:pt x="216" y="118"/>
                  <a:pt x="189" y="94"/>
                  <a:pt x="189" y="94"/>
                </a:cubicBezTo>
                <a:cubicBezTo>
                  <a:pt x="189" y="94"/>
                  <a:pt x="162" y="118"/>
                  <a:pt x="133" y="108"/>
                </a:cubicBezTo>
                <a:cubicBezTo>
                  <a:pt x="133" y="108"/>
                  <a:pt x="126" y="121"/>
                  <a:pt x="122" y="141"/>
                </a:cubicBezTo>
                <a:cubicBezTo>
                  <a:pt x="129" y="145"/>
                  <a:pt x="134" y="151"/>
                  <a:pt x="135" y="158"/>
                </a:cubicBezTo>
                <a:cubicBezTo>
                  <a:pt x="135" y="166"/>
                  <a:pt x="128" y="174"/>
                  <a:pt x="118" y="178"/>
                </a:cubicBezTo>
                <a:moveTo>
                  <a:pt x="126" y="227"/>
                </a:moveTo>
                <a:cubicBezTo>
                  <a:pt x="117" y="211"/>
                  <a:pt x="114" y="194"/>
                  <a:pt x="113" y="178"/>
                </a:cubicBezTo>
                <a:cubicBezTo>
                  <a:pt x="113" y="175"/>
                  <a:pt x="113" y="175"/>
                  <a:pt x="113" y="175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21" y="172"/>
                  <a:pt x="124" y="169"/>
                  <a:pt x="127" y="167"/>
                </a:cubicBezTo>
                <a:cubicBezTo>
                  <a:pt x="129" y="164"/>
                  <a:pt x="130" y="161"/>
                  <a:pt x="130" y="159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56"/>
                  <a:pt x="129" y="154"/>
                  <a:pt x="128" y="151"/>
                </a:cubicBezTo>
                <a:cubicBezTo>
                  <a:pt x="126" y="149"/>
                  <a:pt x="123" y="147"/>
                  <a:pt x="120" y="146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2" y="120"/>
                  <a:pt x="129" y="106"/>
                  <a:pt x="129" y="106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9" y="105"/>
                  <a:pt x="145" y="106"/>
                  <a:pt x="150" y="106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69" y="106"/>
                  <a:pt x="185" y="91"/>
                  <a:pt x="187" y="90"/>
                </a:cubicBezTo>
                <a:cubicBezTo>
                  <a:pt x="187" y="90"/>
                  <a:pt x="187" y="90"/>
                  <a:pt x="187" y="90"/>
                </a:cubicBezTo>
                <a:cubicBezTo>
                  <a:pt x="189" y="88"/>
                  <a:pt x="189" y="88"/>
                  <a:pt x="189" y="88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4" y="91"/>
                  <a:pt x="210" y="106"/>
                  <a:pt x="229" y="106"/>
                </a:cubicBezTo>
                <a:cubicBezTo>
                  <a:pt x="234" y="106"/>
                  <a:pt x="239" y="105"/>
                  <a:pt x="245" y="103"/>
                </a:cubicBezTo>
                <a:cubicBezTo>
                  <a:pt x="248" y="102"/>
                  <a:pt x="248" y="102"/>
                  <a:pt x="248" y="102"/>
                </a:cubicBezTo>
                <a:cubicBezTo>
                  <a:pt x="250" y="106"/>
                  <a:pt x="250" y="106"/>
                  <a:pt x="250" y="106"/>
                </a:cubicBezTo>
                <a:cubicBezTo>
                  <a:pt x="250" y="106"/>
                  <a:pt x="256" y="119"/>
                  <a:pt x="261" y="137"/>
                </a:cubicBezTo>
                <a:cubicBezTo>
                  <a:pt x="261" y="138"/>
                  <a:pt x="261" y="138"/>
                  <a:pt x="261" y="139"/>
                </a:cubicBezTo>
                <a:cubicBezTo>
                  <a:pt x="261" y="139"/>
                  <a:pt x="261" y="139"/>
                  <a:pt x="261" y="139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2" y="142"/>
                  <a:pt x="262" y="142"/>
                  <a:pt x="262" y="142"/>
                </a:cubicBezTo>
                <a:cubicBezTo>
                  <a:pt x="262" y="144"/>
                  <a:pt x="262" y="144"/>
                  <a:pt x="262" y="144"/>
                </a:cubicBezTo>
                <a:cubicBezTo>
                  <a:pt x="259" y="146"/>
                  <a:pt x="259" y="146"/>
                  <a:pt x="259" y="146"/>
                </a:cubicBezTo>
                <a:cubicBezTo>
                  <a:pt x="255" y="147"/>
                  <a:pt x="253" y="149"/>
                  <a:pt x="251" y="151"/>
                </a:cubicBezTo>
                <a:cubicBezTo>
                  <a:pt x="249" y="154"/>
                  <a:pt x="248" y="156"/>
                  <a:pt x="248" y="158"/>
                </a:cubicBezTo>
                <a:cubicBezTo>
                  <a:pt x="248" y="159"/>
                  <a:pt x="248" y="159"/>
                  <a:pt x="248" y="159"/>
                </a:cubicBezTo>
                <a:cubicBezTo>
                  <a:pt x="248" y="161"/>
                  <a:pt x="249" y="164"/>
                  <a:pt x="252" y="167"/>
                </a:cubicBezTo>
                <a:cubicBezTo>
                  <a:pt x="254" y="169"/>
                  <a:pt x="258" y="172"/>
                  <a:pt x="262" y="174"/>
                </a:cubicBezTo>
                <a:cubicBezTo>
                  <a:pt x="265" y="175"/>
                  <a:pt x="265" y="175"/>
                  <a:pt x="265" y="175"/>
                </a:cubicBezTo>
                <a:cubicBezTo>
                  <a:pt x="265" y="177"/>
                  <a:pt x="265" y="177"/>
                  <a:pt x="265" y="177"/>
                </a:cubicBezTo>
                <a:cubicBezTo>
                  <a:pt x="265" y="178"/>
                  <a:pt x="265" y="178"/>
                  <a:pt x="265" y="178"/>
                </a:cubicBezTo>
                <a:cubicBezTo>
                  <a:pt x="265" y="194"/>
                  <a:pt x="261" y="211"/>
                  <a:pt x="252" y="227"/>
                </a:cubicBezTo>
                <a:cubicBezTo>
                  <a:pt x="232" y="263"/>
                  <a:pt x="199" y="280"/>
                  <a:pt x="191" y="284"/>
                </a:cubicBezTo>
                <a:cubicBezTo>
                  <a:pt x="189" y="284"/>
                  <a:pt x="189" y="284"/>
                  <a:pt x="189" y="284"/>
                </a:cubicBezTo>
                <a:cubicBezTo>
                  <a:pt x="188" y="284"/>
                  <a:pt x="188" y="284"/>
                  <a:pt x="188" y="284"/>
                </a:cubicBezTo>
                <a:cubicBezTo>
                  <a:pt x="180" y="280"/>
                  <a:pt x="147" y="263"/>
                  <a:pt x="126" y="227"/>
                </a:cubicBezTo>
                <a:moveTo>
                  <a:pt x="122" y="230"/>
                </a:moveTo>
                <a:cubicBezTo>
                  <a:pt x="143" y="268"/>
                  <a:pt x="177" y="285"/>
                  <a:pt x="185" y="289"/>
                </a:cubicBezTo>
                <a:cubicBezTo>
                  <a:pt x="189" y="291"/>
                  <a:pt x="189" y="291"/>
                  <a:pt x="189" y="291"/>
                </a:cubicBezTo>
                <a:cubicBezTo>
                  <a:pt x="193" y="289"/>
                  <a:pt x="193" y="289"/>
                  <a:pt x="193" y="289"/>
                </a:cubicBezTo>
                <a:cubicBezTo>
                  <a:pt x="202" y="285"/>
                  <a:pt x="236" y="268"/>
                  <a:pt x="257" y="230"/>
                </a:cubicBezTo>
                <a:cubicBezTo>
                  <a:pt x="266" y="213"/>
                  <a:pt x="270" y="195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1"/>
                  <a:pt x="271" y="171"/>
                  <a:pt x="271" y="171"/>
                </a:cubicBezTo>
                <a:cubicBezTo>
                  <a:pt x="271" y="171"/>
                  <a:pt x="261" y="168"/>
                  <a:pt x="259" y="166"/>
                </a:cubicBezTo>
                <a:cubicBezTo>
                  <a:pt x="254" y="163"/>
                  <a:pt x="253" y="160"/>
                  <a:pt x="255" y="155"/>
                </a:cubicBezTo>
                <a:cubicBezTo>
                  <a:pt x="257" y="151"/>
                  <a:pt x="268" y="147"/>
                  <a:pt x="268" y="147"/>
                </a:cubicBezTo>
                <a:cubicBezTo>
                  <a:pt x="267" y="139"/>
                  <a:pt x="267" y="139"/>
                  <a:pt x="267" y="139"/>
                </a:cubicBezTo>
                <a:cubicBezTo>
                  <a:pt x="266" y="138"/>
                  <a:pt x="266" y="138"/>
                  <a:pt x="266" y="137"/>
                </a:cubicBezTo>
                <a:cubicBezTo>
                  <a:pt x="266" y="137"/>
                  <a:pt x="266" y="137"/>
                  <a:pt x="266" y="137"/>
                </a:cubicBezTo>
                <a:cubicBezTo>
                  <a:pt x="262" y="117"/>
                  <a:pt x="255" y="103"/>
                  <a:pt x="255" y="103"/>
                </a:cubicBezTo>
                <a:cubicBezTo>
                  <a:pt x="251" y="95"/>
                  <a:pt x="251" y="95"/>
                  <a:pt x="251" y="95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38" y="100"/>
                  <a:pt x="233" y="100"/>
                  <a:pt x="229" y="100"/>
                </a:cubicBezTo>
                <a:cubicBezTo>
                  <a:pt x="211" y="100"/>
                  <a:pt x="196" y="86"/>
                  <a:pt x="195" y="85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3" y="86"/>
                  <a:pt x="167" y="100"/>
                  <a:pt x="150" y="100"/>
                </a:cubicBezTo>
                <a:cubicBezTo>
                  <a:pt x="145" y="100"/>
                  <a:pt x="140" y="100"/>
                  <a:pt x="136" y="98"/>
                </a:cubicBezTo>
                <a:cubicBezTo>
                  <a:pt x="128" y="95"/>
                  <a:pt x="128" y="95"/>
                  <a:pt x="128" y="95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4" y="103"/>
                  <a:pt x="117" y="118"/>
                  <a:pt x="112" y="139"/>
                </a:cubicBezTo>
                <a:cubicBezTo>
                  <a:pt x="110" y="147"/>
                  <a:pt x="110" y="147"/>
                  <a:pt x="110" y="147"/>
                </a:cubicBezTo>
                <a:cubicBezTo>
                  <a:pt x="110" y="147"/>
                  <a:pt x="121" y="151"/>
                  <a:pt x="123" y="155"/>
                </a:cubicBezTo>
                <a:cubicBezTo>
                  <a:pt x="126" y="160"/>
                  <a:pt x="124" y="163"/>
                  <a:pt x="120" y="166"/>
                </a:cubicBezTo>
                <a:cubicBezTo>
                  <a:pt x="117" y="168"/>
                  <a:pt x="108" y="171"/>
                  <a:pt x="108" y="171"/>
                </a:cubicBezTo>
                <a:cubicBezTo>
                  <a:pt x="108" y="178"/>
                  <a:pt x="108" y="178"/>
                  <a:pt x="108" y="178"/>
                </a:cubicBezTo>
                <a:cubicBezTo>
                  <a:pt x="109" y="195"/>
                  <a:pt x="112" y="213"/>
                  <a:pt x="122" y="230"/>
                </a:cubicBezTo>
                <a:moveTo>
                  <a:pt x="120" y="291"/>
                </a:moveTo>
                <a:cubicBezTo>
                  <a:pt x="121" y="291"/>
                  <a:pt x="122" y="290"/>
                  <a:pt x="122" y="290"/>
                </a:cubicBezTo>
                <a:cubicBezTo>
                  <a:pt x="122" y="290"/>
                  <a:pt x="122" y="290"/>
                  <a:pt x="122" y="290"/>
                </a:cubicBezTo>
                <a:cubicBezTo>
                  <a:pt x="123" y="290"/>
                  <a:pt x="123" y="291"/>
                  <a:pt x="122" y="291"/>
                </a:cubicBezTo>
                <a:cubicBezTo>
                  <a:pt x="120" y="291"/>
                  <a:pt x="120" y="291"/>
                  <a:pt x="120" y="291"/>
                </a:cubicBezTo>
                <a:moveTo>
                  <a:pt x="91" y="298"/>
                </a:moveTo>
                <a:cubicBezTo>
                  <a:pt x="89" y="299"/>
                  <a:pt x="92" y="303"/>
                  <a:pt x="94" y="304"/>
                </a:cubicBezTo>
                <a:cubicBezTo>
                  <a:pt x="96" y="305"/>
                  <a:pt x="98" y="304"/>
                  <a:pt x="100" y="304"/>
                </a:cubicBezTo>
                <a:cubicBezTo>
                  <a:pt x="102" y="304"/>
                  <a:pt x="104" y="304"/>
                  <a:pt x="106" y="302"/>
                </a:cubicBezTo>
                <a:cubicBezTo>
                  <a:pt x="108" y="301"/>
                  <a:pt x="110" y="300"/>
                  <a:pt x="111" y="299"/>
                </a:cubicBezTo>
                <a:cubicBezTo>
                  <a:pt x="112" y="298"/>
                  <a:pt x="113" y="297"/>
                  <a:pt x="113" y="297"/>
                </a:cubicBezTo>
                <a:cubicBezTo>
                  <a:pt x="115" y="295"/>
                  <a:pt x="117" y="294"/>
                  <a:pt x="117" y="294"/>
                </a:cubicBezTo>
                <a:cubicBezTo>
                  <a:pt x="117" y="294"/>
                  <a:pt x="114" y="301"/>
                  <a:pt x="112" y="304"/>
                </a:cubicBezTo>
                <a:cubicBezTo>
                  <a:pt x="111" y="307"/>
                  <a:pt x="110" y="312"/>
                  <a:pt x="112" y="314"/>
                </a:cubicBezTo>
                <a:cubicBezTo>
                  <a:pt x="113" y="315"/>
                  <a:pt x="116" y="315"/>
                  <a:pt x="116" y="316"/>
                </a:cubicBezTo>
                <a:cubicBezTo>
                  <a:pt x="117" y="316"/>
                  <a:pt x="120" y="317"/>
                  <a:pt x="122" y="317"/>
                </a:cubicBezTo>
                <a:cubicBezTo>
                  <a:pt x="123" y="318"/>
                  <a:pt x="124" y="317"/>
                  <a:pt x="123" y="316"/>
                </a:cubicBezTo>
                <a:cubicBezTo>
                  <a:pt x="122" y="316"/>
                  <a:pt x="122" y="315"/>
                  <a:pt x="121" y="315"/>
                </a:cubicBezTo>
                <a:cubicBezTo>
                  <a:pt x="119" y="314"/>
                  <a:pt x="117" y="312"/>
                  <a:pt x="117" y="312"/>
                </a:cubicBezTo>
                <a:cubicBezTo>
                  <a:pt x="117" y="312"/>
                  <a:pt x="117" y="310"/>
                  <a:pt x="117" y="309"/>
                </a:cubicBezTo>
                <a:cubicBezTo>
                  <a:pt x="117" y="308"/>
                  <a:pt x="118" y="302"/>
                  <a:pt x="118" y="300"/>
                </a:cubicBezTo>
                <a:cubicBezTo>
                  <a:pt x="118" y="298"/>
                  <a:pt x="119" y="294"/>
                  <a:pt x="119" y="294"/>
                </a:cubicBezTo>
                <a:cubicBezTo>
                  <a:pt x="119" y="294"/>
                  <a:pt x="121" y="293"/>
                  <a:pt x="125" y="294"/>
                </a:cubicBezTo>
                <a:cubicBezTo>
                  <a:pt x="128" y="295"/>
                  <a:pt x="128" y="294"/>
                  <a:pt x="129" y="294"/>
                </a:cubicBezTo>
                <a:cubicBezTo>
                  <a:pt x="129" y="293"/>
                  <a:pt x="129" y="293"/>
                  <a:pt x="128" y="293"/>
                </a:cubicBezTo>
                <a:cubicBezTo>
                  <a:pt x="127" y="292"/>
                  <a:pt x="125" y="291"/>
                  <a:pt x="125" y="290"/>
                </a:cubicBezTo>
                <a:cubicBezTo>
                  <a:pt x="125" y="290"/>
                  <a:pt x="124" y="290"/>
                  <a:pt x="124" y="290"/>
                </a:cubicBezTo>
                <a:cubicBezTo>
                  <a:pt x="123" y="290"/>
                  <a:pt x="123" y="289"/>
                  <a:pt x="123" y="289"/>
                </a:cubicBezTo>
                <a:cubicBezTo>
                  <a:pt x="123" y="289"/>
                  <a:pt x="123" y="289"/>
                  <a:pt x="123" y="289"/>
                </a:cubicBezTo>
                <a:cubicBezTo>
                  <a:pt x="123" y="288"/>
                  <a:pt x="123" y="287"/>
                  <a:pt x="123" y="287"/>
                </a:cubicBezTo>
                <a:cubicBezTo>
                  <a:pt x="124" y="288"/>
                  <a:pt x="127" y="288"/>
                  <a:pt x="128" y="288"/>
                </a:cubicBezTo>
                <a:cubicBezTo>
                  <a:pt x="130" y="288"/>
                  <a:pt x="133" y="288"/>
                  <a:pt x="134" y="288"/>
                </a:cubicBezTo>
                <a:cubicBezTo>
                  <a:pt x="135" y="287"/>
                  <a:pt x="135" y="288"/>
                  <a:pt x="137" y="287"/>
                </a:cubicBezTo>
                <a:cubicBezTo>
                  <a:pt x="138" y="287"/>
                  <a:pt x="137" y="287"/>
                  <a:pt x="138" y="287"/>
                </a:cubicBezTo>
                <a:cubicBezTo>
                  <a:pt x="139" y="286"/>
                  <a:pt x="139" y="286"/>
                  <a:pt x="138" y="285"/>
                </a:cubicBezTo>
                <a:cubicBezTo>
                  <a:pt x="138" y="285"/>
                  <a:pt x="137" y="284"/>
                  <a:pt x="136" y="284"/>
                </a:cubicBezTo>
                <a:cubicBezTo>
                  <a:pt x="136" y="283"/>
                  <a:pt x="134" y="283"/>
                  <a:pt x="134" y="283"/>
                </a:cubicBezTo>
                <a:cubicBezTo>
                  <a:pt x="133" y="282"/>
                  <a:pt x="134" y="282"/>
                  <a:pt x="132" y="282"/>
                </a:cubicBezTo>
                <a:cubicBezTo>
                  <a:pt x="131" y="282"/>
                  <a:pt x="129" y="281"/>
                  <a:pt x="127" y="281"/>
                </a:cubicBezTo>
                <a:cubicBezTo>
                  <a:pt x="125" y="280"/>
                  <a:pt x="125" y="280"/>
                  <a:pt x="124" y="280"/>
                </a:cubicBezTo>
                <a:cubicBezTo>
                  <a:pt x="124" y="279"/>
                  <a:pt x="124" y="279"/>
                  <a:pt x="123" y="279"/>
                </a:cubicBezTo>
                <a:cubicBezTo>
                  <a:pt x="122" y="279"/>
                  <a:pt x="122" y="280"/>
                  <a:pt x="122" y="281"/>
                </a:cubicBezTo>
                <a:cubicBezTo>
                  <a:pt x="122" y="281"/>
                  <a:pt x="122" y="282"/>
                  <a:pt x="122" y="282"/>
                </a:cubicBezTo>
                <a:cubicBezTo>
                  <a:pt x="122" y="283"/>
                  <a:pt x="122" y="284"/>
                  <a:pt x="122" y="284"/>
                </a:cubicBezTo>
                <a:cubicBezTo>
                  <a:pt x="122" y="284"/>
                  <a:pt x="122" y="284"/>
                  <a:pt x="121" y="283"/>
                </a:cubicBezTo>
                <a:cubicBezTo>
                  <a:pt x="121" y="283"/>
                  <a:pt x="120" y="284"/>
                  <a:pt x="120" y="284"/>
                </a:cubicBezTo>
                <a:cubicBezTo>
                  <a:pt x="119" y="285"/>
                  <a:pt x="118" y="286"/>
                  <a:pt x="118" y="287"/>
                </a:cubicBezTo>
                <a:cubicBezTo>
                  <a:pt x="117" y="287"/>
                  <a:pt x="117" y="288"/>
                  <a:pt x="116" y="288"/>
                </a:cubicBezTo>
                <a:cubicBezTo>
                  <a:pt x="116" y="289"/>
                  <a:pt x="114" y="290"/>
                  <a:pt x="114" y="290"/>
                </a:cubicBezTo>
                <a:cubicBezTo>
                  <a:pt x="113" y="291"/>
                  <a:pt x="105" y="289"/>
                  <a:pt x="104" y="289"/>
                </a:cubicBezTo>
                <a:cubicBezTo>
                  <a:pt x="103" y="289"/>
                  <a:pt x="102" y="286"/>
                  <a:pt x="102" y="286"/>
                </a:cubicBezTo>
                <a:cubicBezTo>
                  <a:pt x="100" y="287"/>
                  <a:pt x="99" y="290"/>
                  <a:pt x="100" y="291"/>
                </a:cubicBezTo>
                <a:cubicBezTo>
                  <a:pt x="100" y="292"/>
                  <a:pt x="100" y="293"/>
                  <a:pt x="100" y="294"/>
                </a:cubicBezTo>
                <a:cubicBezTo>
                  <a:pt x="101" y="295"/>
                  <a:pt x="103" y="296"/>
                  <a:pt x="105" y="296"/>
                </a:cubicBezTo>
                <a:cubicBezTo>
                  <a:pt x="107" y="295"/>
                  <a:pt x="111" y="294"/>
                  <a:pt x="111" y="294"/>
                </a:cubicBezTo>
                <a:cubicBezTo>
                  <a:pt x="109" y="296"/>
                  <a:pt x="108" y="297"/>
                  <a:pt x="103" y="300"/>
                </a:cubicBezTo>
                <a:cubicBezTo>
                  <a:pt x="98" y="303"/>
                  <a:pt x="96" y="301"/>
                  <a:pt x="94" y="300"/>
                </a:cubicBezTo>
                <a:cubicBezTo>
                  <a:pt x="93" y="300"/>
                  <a:pt x="91" y="298"/>
                  <a:pt x="91" y="298"/>
                </a:cubicBezTo>
                <a:moveTo>
                  <a:pt x="56" y="256"/>
                </a:moveTo>
                <a:cubicBezTo>
                  <a:pt x="51" y="259"/>
                  <a:pt x="51" y="259"/>
                  <a:pt x="51" y="259"/>
                </a:cubicBezTo>
                <a:cubicBezTo>
                  <a:pt x="53" y="264"/>
                  <a:pt x="56" y="268"/>
                  <a:pt x="59" y="273"/>
                </a:cubicBezTo>
                <a:cubicBezTo>
                  <a:pt x="64" y="270"/>
                  <a:pt x="64" y="270"/>
                  <a:pt x="64" y="270"/>
                </a:cubicBezTo>
                <a:cubicBezTo>
                  <a:pt x="61" y="265"/>
                  <a:pt x="61" y="265"/>
                  <a:pt x="61" y="265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7" y="254"/>
                  <a:pt x="76" y="253"/>
                  <a:pt x="75" y="251"/>
                </a:cubicBezTo>
                <a:cubicBezTo>
                  <a:pt x="58" y="261"/>
                  <a:pt x="58" y="261"/>
                  <a:pt x="58" y="261"/>
                </a:cubicBezTo>
                <a:lnTo>
                  <a:pt x="56" y="256"/>
                </a:lnTo>
                <a:close/>
                <a:moveTo>
                  <a:pt x="70" y="241"/>
                </a:moveTo>
                <a:cubicBezTo>
                  <a:pt x="47" y="251"/>
                  <a:pt x="47" y="251"/>
                  <a:pt x="47" y="251"/>
                </a:cubicBezTo>
                <a:cubicBezTo>
                  <a:pt x="48" y="253"/>
                  <a:pt x="49" y="254"/>
                  <a:pt x="50" y="256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2" y="244"/>
                  <a:pt x="71" y="242"/>
                  <a:pt x="70" y="241"/>
                </a:cubicBezTo>
                <a:moveTo>
                  <a:pt x="57" y="236"/>
                </a:moveTo>
                <a:cubicBezTo>
                  <a:pt x="52" y="236"/>
                  <a:pt x="52" y="236"/>
                  <a:pt x="52" y="236"/>
                </a:cubicBezTo>
                <a:cubicBezTo>
                  <a:pt x="51" y="236"/>
                  <a:pt x="49" y="237"/>
                  <a:pt x="47" y="237"/>
                </a:cubicBezTo>
                <a:cubicBezTo>
                  <a:pt x="47" y="237"/>
                  <a:pt x="47" y="237"/>
                  <a:pt x="47" y="237"/>
                </a:cubicBezTo>
                <a:cubicBezTo>
                  <a:pt x="49" y="236"/>
                  <a:pt x="50" y="235"/>
                  <a:pt x="52" y="234"/>
                </a:cubicBezTo>
                <a:cubicBezTo>
                  <a:pt x="56" y="232"/>
                  <a:pt x="56" y="232"/>
                  <a:pt x="56" y="232"/>
                </a:cubicBezTo>
                <a:lnTo>
                  <a:pt x="57" y="236"/>
                </a:lnTo>
                <a:close/>
                <a:moveTo>
                  <a:pt x="64" y="221"/>
                </a:moveTo>
                <a:cubicBezTo>
                  <a:pt x="41" y="235"/>
                  <a:pt x="41" y="235"/>
                  <a:pt x="41" y="235"/>
                </a:cubicBezTo>
                <a:cubicBezTo>
                  <a:pt x="42" y="237"/>
                  <a:pt x="43" y="239"/>
                  <a:pt x="44" y="242"/>
                </a:cubicBezTo>
                <a:cubicBezTo>
                  <a:pt x="70" y="239"/>
                  <a:pt x="70" y="239"/>
                  <a:pt x="70" y="239"/>
                </a:cubicBezTo>
                <a:cubicBezTo>
                  <a:pt x="69" y="238"/>
                  <a:pt x="68" y="236"/>
                  <a:pt x="68" y="234"/>
                </a:cubicBezTo>
                <a:cubicBezTo>
                  <a:pt x="62" y="235"/>
                  <a:pt x="62" y="235"/>
                  <a:pt x="62" y="235"/>
                </a:cubicBezTo>
                <a:cubicBezTo>
                  <a:pt x="60" y="230"/>
                  <a:pt x="60" y="230"/>
                  <a:pt x="60" y="230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65" y="225"/>
                  <a:pt x="64" y="223"/>
                  <a:pt x="64" y="221"/>
                </a:cubicBezTo>
                <a:moveTo>
                  <a:pt x="60" y="202"/>
                </a:moveTo>
                <a:cubicBezTo>
                  <a:pt x="36" y="206"/>
                  <a:pt x="36" y="206"/>
                  <a:pt x="36" y="206"/>
                </a:cubicBezTo>
                <a:cubicBezTo>
                  <a:pt x="36" y="208"/>
                  <a:pt x="36" y="210"/>
                  <a:pt x="36" y="211"/>
                </a:cubicBezTo>
                <a:cubicBezTo>
                  <a:pt x="42" y="210"/>
                  <a:pt x="42" y="210"/>
                  <a:pt x="42" y="210"/>
                </a:cubicBezTo>
                <a:cubicBezTo>
                  <a:pt x="46" y="210"/>
                  <a:pt x="49" y="209"/>
                  <a:pt x="53" y="208"/>
                </a:cubicBezTo>
                <a:cubicBezTo>
                  <a:pt x="53" y="208"/>
                  <a:pt x="53" y="208"/>
                  <a:pt x="53" y="208"/>
                </a:cubicBezTo>
                <a:cubicBezTo>
                  <a:pt x="50" y="210"/>
                  <a:pt x="47" y="211"/>
                  <a:pt x="44" y="213"/>
                </a:cubicBezTo>
                <a:cubicBezTo>
                  <a:pt x="37" y="217"/>
                  <a:pt x="37" y="217"/>
                  <a:pt x="37" y="217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8" y="220"/>
                  <a:pt x="38" y="222"/>
                  <a:pt x="38" y="224"/>
                </a:cubicBezTo>
                <a:cubicBezTo>
                  <a:pt x="63" y="219"/>
                  <a:pt x="63" y="219"/>
                  <a:pt x="63" y="219"/>
                </a:cubicBezTo>
                <a:cubicBezTo>
                  <a:pt x="63" y="218"/>
                  <a:pt x="62" y="216"/>
                  <a:pt x="62" y="215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52" y="216"/>
                  <a:pt x="48" y="217"/>
                  <a:pt x="45" y="218"/>
                </a:cubicBezTo>
                <a:cubicBezTo>
                  <a:pt x="45" y="218"/>
                  <a:pt x="45" y="218"/>
                  <a:pt x="45" y="218"/>
                </a:cubicBezTo>
                <a:cubicBezTo>
                  <a:pt x="48" y="216"/>
                  <a:pt x="51" y="214"/>
                  <a:pt x="54" y="213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1" y="206"/>
                  <a:pt x="61" y="204"/>
                  <a:pt x="60" y="202"/>
                </a:cubicBezTo>
                <a:moveTo>
                  <a:pt x="50" y="190"/>
                </a:moveTo>
                <a:cubicBezTo>
                  <a:pt x="35" y="191"/>
                  <a:pt x="35" y="191"/>
                  <a:pt x="35" y="191"/>
                </a:cubicBezTo>
                <a:cubicBezTo>
                  <a:pt x="35" y="193"/>
                  <a:pt x="35" y="195"/>
                  <a:pt x="35" y="196"/>
                </a:cubicBezTo>
                <a:cubicBezTo>
                  <a:pt x="50" y="196"/>
                  <a:pt x="50" y="196"/>
                  <a:pt x="50" y="196"/>
                </a:cubicBezTo>
                <a:cubicBezTo>
                  <a:pt x="54" y="196"/>
                  <a:pt x="55" y="197"/>
                  <a:pt x="55" y="199"/>
                </a:cubicBezTo>
                <a:cubicBezTo>
                  <a:pt x="55" y="199"/>
                  <a:pt x="55" y="200"/>
                  <a:pt x="54" y="201"/>
                </a:cubicBezTo>
                <a:cubicBezTo>
                  <a:pt x="60" y="201"/>
                  <a:pt x="60" y="201"/>
                  <a:pt x="60" y="201"/>
                </a:cubicBezTo>
                <a:cubicBezTo>
                  <a:pt x="60" y="200"/>
                  <a:pt x="60" y="199"/>
                  <a:pt x="60" y="198"/>
                </a:cubicBezTo>
                <a:cubicBezTo>
                  <a:pt x="60" y="193"/>
                  <a:pt x="57" y="190"/>
                  <a:pt x="50" y="190"/>
                </a:cubicBezTo>
                <a:moveTo>
                  <a:pt x="60" y="182"/>
                </a:moveTo>
                <a:cubicBezTo>
                  <a:pt x="35" y="181"/>
                  <a:pt x="35" y="181"/>
                  <a:pt x="35" y="181"/>
                </a:cubicBezTo>
                <a:cubicBezTo>
                  <a:pt x="35" y="183"/>
                  <a:pt x="35" y="185"/>
                  <a:pt x="35" y="186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6"/>
                  <a:pt x="60" y="184"/>
                  <a:pt x="60" y="182"/>
                </a:cubicBezTo>
                <a:moveTo>
                  <a:pt x="63" y="162"/>
                </a:moveTo>
                <a:cubicBezTo>
                  <a:pt x="38" y="158"/>
                  <a:pt x="38" y="158"/>
                  <a:pt x="38" y="158"/>
                </a:cubicBezTo>
                <a:cubicBezTo>
                  <a:pt x="38" y="160"/>
                  <a:pt x="37" y="161"/>
                  <a:pt x="37" y="163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7" y="164"/>
                  <a:pt x="50" y="165"/>
                  <a:pt x="54" y="165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1" y="166"/>
                  <a:pt x="47" y="166"/>
                  <a:pt x="44" y="167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6" y="171"/>
                  <a:pt x="36" y="173"/>
                  <a:pt x="35" y="175"/>
                </a:cubicBezTo>
                <a:cubicBezTo>
                  <a:pt x="60" y="179"/>
                  <a:pt x="60" y="179"/>
                  <a:pt x="60" y="179"/>
                </a:cubicBezTo>
                <a:cubicBezTo>
                  <a:pt x="60" y="177"/>
                  <a:pt x="61" y="176"/>
                  <a:pt x="61" y="174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51" y="173"/>
                  <a:pt x="47" y="172"/>
                  <a:pt x="44" y="172"/>
                </a:cubicBezTo>
                <a:cubicBezTo>
                  <a:pt x="44" y="172"/>
                  <a:pt x="44" y="172"/>
                  <a:pt x="44" y="172"/>
                </a:cubicBezTo>
                <a:cubicBezTo>
                  <a:pt x="47" y="171"/>
                  <a:pt x="50" y="170"/>
                  <a:pt x="53" y="170"/>
                </a:cubicBezTo>
                <a:cubicBezTo>
                  <a:pt x="62" y="168"/>
                  <a:pt x="62" y="168"/>
                  <a:pt x="62" y="168"/>
                </a:cubicBezTo>
                <a:cubicBezTo>
                  <a:pt x="62" y="166"/>
                  <a:pt x="62" y="164"/>
                  <a:pt x="63" y="162"/>
                </a:cubicBezTo>
                <a:moveTo>
                  <a:pt x="59" y="135"/>
                </a:moveTo>
                <a:cubicBezTo>
                  <a:pt x="46" y="131"/>
                  <a:pt x="46" y="131"/>
                  <a:pt x="46" y="131"/>
                </a:cubicBezTo>
                <a:cubicBezTo>
                  <a:pt x="46" y="133"/>
                  <a:pt x="45" y="134"/>
                  <a:pt x="44" y="136"/>
                </a:cubicBezTo>
                <a:cubicBezTo>
                  <a:pt x="44" y="136"/>
                  <a:pt x="44" y="136"/>
                  <a:pt x="44" y="136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62" y="142"/>
                  <a:pt x="63" y="144"/>
                  <a:pt x="63" y="146"/>
                </a:cubicBezTo>
                <a:cubicBezTo>
                  <a:pt x="62" y="148"/>
                  <a:pt x="59" y="148"/>
                  <a:pt x="56" y="147"/>
                </a:cubicBezTo>
                <a:cubicBezTo>
                  <a:pt x="42" y="142"/>
                  <a:pt x="42" y="142"/>
                  <a:pt x="42" y="142"/>
                </a:cubicBezTo>
                <a:cubicBezTo>
                  <a:pt x="42" y="144"/>
                  <a:pt x="41" y="146"/>
                  <a:pt x="41" y="147"/>
                </a:cubicBezTo>
                <a:cubicBezTo>
                  <a:pt x="53" y="152"/>
                  <a:pt x="53" y="152"/>
                  <a:pt x="53" y="152"/>
                </a:cubicBezTo>
                <a:cubicBezTo>
                  <a:pt x="61" y="154"/>
                  <a:pt x="65" y="153"/>
                  <a:pt x="67" y="148"/>
                </a:cubicBezTo>
                <a:cubicBezTo>
                  <a:pt x="69" y="142"/>
                  <a:pt x="66" y="138"/>
                  <a:pt x="59" y="135"/>
                </a:cubicBezTo>
                <a:moveTo>
                  <a:pt x="79" y="122"/>
                </a:moveTo>
                <a:cubicBezTo>
                  <a:pt x="57" y="111"/>
                  <a:pt x="57" y="111"/>
                  <a:pt x="57" y="111"/>
                </a:cubicBezTo>
                <a:cubicBezTo>
                  <a:pt x="56" y="112"/>
                  <a:pt x="55" y="114"/>
                  <a:pt x="54" y="115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63" y="120"/>
                  <a:pt x="66" y="121"/>
                  <a:pt x="69" y="122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66" y="122"/>
                  <a:pt x="62" y="121"/>
                  <a:pt x="60" y="121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0" y="122"/>
                  <a:pt x="49" y="124"/>
                  <a:pt x="48" y="126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71" y="136"/>
                  <a:pt x="72" y="135"/>
                  <a:pt x="73" y="133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4" y="129"/>
                  <a:pt x="60" y="127"/>
                  <a:pt x="57" y="126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61" y="126"/>
                  <a:pt x="64" y="126"/>
                  <a:pt x="67" y="127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77" y="126"/>
                  <a:pt x="78" y="124"/>
                  <a:pt x="79" y="122"/>
                </a:cubicBezTo>
                <a:moveTo>
                  <a:pt x="83" y="116"/>
                </a:moveTo>
                <a:cubicBezTo>
                  <a:pt x="62" y="102"/>
                  <a:pt x="62" y="102"/>
                  <a:pt x="62" y="102"/>
                </a:cubicBezTo>
                <a:cubicBezTo>
                  <a:pt x="61" y="104"/>
                  <a:pt x="60" y="105"/>
                  <a:pt x="59" y="107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1" y="119"/>
                  <a:pt x="82" y="117"/>
                  <a:pt x="83" y="116"/>
                </a:cubicBezTo>
                <a:moveTo>
                  <a:pt x="91" y="106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6"/>
                  <a:pt x="73" y="88"/>
                  <a:pt x="72" y="89"/>
                </a:cubicBezTo>
                <a:cubicBezTo>
                  <a:pt x="79" y="97"/>
                  <a:pt x="79" y="97"/>
                  <a:pt x="79" y="97"/>
                </a:cubicBezTo>
                <a:cubicBezTo>
                  <a:pt x="80" y="99"/>
                  <a:pt x="82" y="102"/>
                  <a:pt x="84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1" y="102"/>
                  <a:pt x="79" y="101"/>
                  <a:pt x="76" y="100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6"/>
                  <a:pt x="67" y="96"/>
                  <a:pt x="67" y="96"/>
                </a:cubicBezTo>
                <a:cubicBezTo>
                  <a:pt x="66" y="97"/>
                  <a:pt x="65" y="98"/>
                  <a:pt x="64" y="100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09"/>
                  <a:pt x="90" y="107"/>
                  <a:pt x="91" y="106"/>
                </a:cubicBezTo>
                <a:moveTo>
                  <a:pt x="86" y="83"/>
                </a:moveTo>
                <a:cubicBezTo>
                  <a:pt x="92" y="77"/>
                  <a:pt x="92" y="77"/>
                  <a:pt x="92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87" y="74"/>
                  <a:pt x="85" y="76"/>
                  <a:pt x="84" y="77"/>
                </a:cubicBezTo>
                <a:cubicBezTo>
                  <a:pt x="81" y="80"/>
                  <a:pt x="81" y="80"/>
                  <a:pt x="81" y="80"/>
                </a:cubicBezTo>
                <a:cubicBezTo>
                  <a:pt x="80" y="81"/>
                  <a:pt x="79" y="82"/>
                  <a:pt x="78" y="82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99" y="97"/>
                  <a:pt x="102" y="94"/>
                  <a:pt x="105" y="91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0"/>
                  <a:pt x="93" y="90"/>
                  <a:pt x="93" y="90"/>
                </a:cubicBezTo>
                <a:cubicBezTo>
                  <a:pt x="98" y="85"/>
                  <a:pt x="98" y="85"/>
                  <a:pt x="98" y="85"/>
                </a:cubicBezTo>
                <a:cubicBezTo>
                  <a:pt x="94" y="81"/>
                  <a:pt x="94" y="81"/>
                  <a:pt x="94" y="81"/>
                </a:cubicBezTo>
                <a:cubicBezTo>
                  <a:pt x="89" y="86"/>
                  <a:pt x="89" y="86"/>
                  <a:pt x="89" y="86"/>
                </a:cubicBezTo>
                <a:lnTo>
                  <a:pt x="86" y="83"/>
                </a:lnTo>
                <a:close/>
                <a:moveTo>
                  <a:pt x="104" y="74"/>
                </a:moveTo>
                <a:cubicBezTo>
                  <a:pt x="103" y="75"/>
                  <a:pt x="103" y="75"/>
                  <a:pt x="103" y="75"/>
                </a:cubicBezTo>
                <a:cubicBezTo>
                  <a:pt x="99" y="70"/>
                  <a:pt x="99" y="70"/>
                  <a:pt x="99" y="70"/>
                </a:cubicBezTo>
                <a:cubicBezTo>
                  <a:pt x="100" y="70"/>
                  <a:pt x="100" y="70"/>
                  <a:pt x="101" y="69"/>
                </a:cubicBezTo>
                <a:cubicBezTo>
                  <a:pt x="102" y="68"/>
                  <a:pt x="104" y="68"/>
                  <a:pt x="105" y="70"/>
                </a:cubicBezTo>
                <a:cubicBezTo>
                  <a:pt x="106" y="71"/>
                  <a:pt x="106" y="73"/>
                  <a:pt x="104" y="74"/>
                </a:cubicBezTo>
                <a:moveTo>
                  <a:pt x="110" y="73"/>
                </a:moveTo>
                <a:cubicBezTo>
                  <a:pt x="111" y="72"/>
                  <a:pt x="111" y="69"/>
                  <a:pt x="109" y="66"/>
                </a:cubicBezTo>
                <a:cubicBezTo>
                  <a:pt x="107" y="64"/>
                  <a:pt x="106" y="63"/>
                  <a:pt x="104" y="63"/>
                </a:cubicBezTo>
                <a:cubicBezTo>
                  <a:pt x="103" y="63"/>
                  <a:pt x="102" y="63"/>
                  <a:pt x="100" y="64"/>
                </a:cubicBezTo>
                <a:cubicBezTo>
                  <a:pt x="98" y="65"/>
                  <a:pt x="98" y="65"/>
                  <a:pt x="97" y="66"/>
                </a:cubicBezTo>
                <a:cubicBezTo>
                  <a:pt x="96" y="67"/>
                  <a:pt x="95" y="68"/>
                  <a:pt x="93" y="69"/>
                </a:cubicBezTo>
                <a:cubicBezTo>
                  <a:pt x="92" y="70"/>
                  <a:pt x="92" y="70"/>
                  <a:pt x="92" y="7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89"/>
                  <a:pt x="110" y="88"/>
                  <a:pt x="111" y="87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8" y="78"/>
                  <a:pt x="109" y="78"/>
                  <a:pt x="111" y="80"/>
                </a:cubicBezTo>
                <a:cubicBezTo>
                  <a:pt x="113" y="82"/>
                  <a:pt x="115" y="83"/>
                  <a:pt x="115" y="84"/>
                </a:cubicBezTo>
                <a:cubicBezTo>
                  <a:pt x="117" y="82"/>
                  <a:pt x="119" y="81"/>
                  <a:pt x="120" y="80"/>
                </a:cubicBezTo>
                <a:cubicBezTo>
                  <a:pt x="119" y="80"/>
                  <a:pt x="117" y="77"/>
                  <a:pt x="115" y="76"/>
                </a:cubicBezTo>
                <a:cubicBezTo>
                  <a:pt x="113" y="74"/>
                  <a:pt x="111" y="73"/>
                  <a:pt x="110" y="73"/>
                </a:cubicBezTo>
                <a:close/>
                <a:moveTo>
                  <a:pt x="118" y="58"/>
                </a:moveTo>
                <a:cubicBezTo>
                  <a:pt x="120" y="57"/>
                  <a:pt x="122" y="57"/>
                  <a:pt x="123" y="57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0" y="53"/>
                  <a:pt x="118" y="53"/>
                  <a:pt x="116" y="54"/>
                </a:cubicBezTo>
                <a:cubicBezTo>
                  <a:pt x="111" y="56"/>
                  <a:pt x="110" y="60"/>
                  <a:pt x="112" y="64"/>
                </a:cubicBezTo>
                <a:cubicBezTo>
                  <a:pt x="114" y="67"/>
                  <a:pt x="117" y="68"/>
                  <a:pt x="121" y="68"/>
                </a:cubicBezTo>
                <a:cubicBezTo>
                  <a:pt x="123" y="68"/>
                  <a:pt x="125" y="68"/>
                  <a:pt x="125" y="69"/>
                </a:cubicBezTo>
                <a:cubicBezTo>
                  <a:pt x="126" y="70"/>
                  <a:pt x="125" y="71"/>
                  <a:pt x="124" y="72"/>
                </a:cubicBezTo>
                <a:cubicBezTo>
                  <a:pt x="122" y="73"/>
                  <a:pt x="120" y="73"/>
                  <a:pt x="118" y="73"/>
                </a:cubicBezTo>
                <a:cubicBezTo>
                  <a:pt x="120" y="79"/>
                  <a:pt x="120" y="79"/>
                  <a:pt x="120" y="79"/>
                </a:cubicBezTo>
                <a:cubicBezTo>
                  <a:pt x="121" y="79"/>
                  <a:pt x="124" y="78"/>
                  <a:pt x="126" y="77"/>
                </a:cubicBezTo>
                <a:cubicBezTo>
                  <a:pt x="131" y="74"/>
                  <a:pt x="132" y="70"/>
                  <a:pt x="130" y="66"/>
                </a:cubicBezTo>
                <a:cubicBezTo>
                  <a:pt x="128" y="63"/>
                  <a:pt x="126" y="62"/>
                  <a:pt x="122" y="62"/>
                </a:cubicBezTo>
                <a:cubicBezTo>
                  <a:pt x="119" y="62"/>
                  <a:pt x="118" y="62"/>
                  <a:pt x="117" y="61"/>
                </a:cubicBezTo>
                <a:cubicBezTo>
                  <a:pt x="117" y="60"/>
                  <a:pt x="117" y="59"/>
                  <a:pt x="118" y="58"/>
                </a:cubicBezTo>
                <a:moveTo>
                  <a:pt x="141" y="70"/>
                </a:moveTo>
                <a:cubicBezTo>
                  <a:pt x="131" y="47"/>
                  <a:pt x="131" y="47"/>
                  <a:pt x="131" y="47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7" y="71"/>
                  <a:pt x="139" y="71"/>
                  <a:pt x="141" y="70"/>
                </a:cubicBezTo>
                <a:moveTo>
                  <a:pt x="152" y="66"/>
                </a:moveTo>
                <a:cubicBezTo>
                  <a:pt x="146" y="47"/>
                  <a:pt x="146" y="47"/>
                  <a:pt x="146" y="47"/>
                </a:cubicBezTo>
                <a:cubicBezTo>
                  <a:pt x="151" y="46"/>
                  <a:pt x="151" y="46"/>
                  <a:pt x="151" y="46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7" y="41"/>
                  <a:pt x="146" y="41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7" y="45"/>
                  <a:pt x="135" y="45"/>
                  <a:pt x="134" y="4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41" y="49"/>
                  <a:pt x="141" y="49"/>
                  <a:pt x="141" y="49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67"/>
                  <a:pt x="150" y="66"/>
                  <a:pt x="152" y="66"/>
                </a:cubicBezTo>
                <a:moveTo>
                  <a:pt x="167" y="52"/>
                </a:moveTo>
                <a:cubicBezTo>
                  <a:pt x="171" y="36"/>
                  <a:pt x="171" y="36"/>
                  <a:pt x="171" y="36"/>
                </a:cubicBezTo>
                <a:cubicBezTo>
                  <a:pt x="169" y="37"/>
                  <a:pt x="167" y="37"/>
                  <a:pt x="165" y="37"/>
                </a:cubicBezTo>
                <a:cubicBezTo>
                  <a:pt x="165" y="37"/>
                  <a:pt x="165" y="37"/>
                  <a:pt x="165" y="37"/>
                </a:cubicBezTo>
                <a:cubicBezTo>
                  <a:pt x="164" y="43"/>
                  <a:pt x="164" y="43"/>
                  <a:pt x="164" y="43"/>
                </a:cubicBezTo>
                <a:cubicBezTo>
                  <a:pt x="164" y="45"/>
                  <a:pt x="164" y="46"/>
                  <a:pt x="164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3" y="47"/>
                  <a:pt x="162" y="45"/>
                  <a:pt x="161" y="44"/>
                </a:cubicBezTo>
                <a:cubicBezTo>
                  <a:pt x="159" y="38"/>
                  <a:pt x="159" y="38"/>
                  <a:pt x="159" y="38"/>
                </a:cubicBezTo>
                <a:cubicBezTo>
                  <a:pt x="157" y="39"/>
                  <a:pt x="157" y="39"/>
                  <a:pt x="157" y="39"/>
                </a:cubicBezTo>
                <a:cubicBezTo>
                  <a:pt x="156" y="39"/>
                  <a:pt x="154" y="39"/>
                  <a:pt x="153" y="40"/>
                </a:cubicBezTo>
                <a:cubicBezTo>
                  <a:pt x="162" y="53"/>
                  <a:pt x="162" y="53"/>
                  <a:pt x="162" y="53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165" y="63"/>
                  <a:pt x="167" y="62"/>
                  <a:pt x="169" y="62"/>
                </a:cubicBezTo>
                <a:lnTo>
                  <a:pt x="167" y="52"/>
                </a:lnTo>
                <a:close/>
                <a:moveTo>
                  <a:pt x="188" y="60"/>
                </a:moveTo>
                <a:cubicBezTo>
                  <a:pt x="186" y="58"/>
                  <a:pt x="185" y="53"/>
                  <a:pt x="184" y="48"/>
                </a:cubicBezTo>
                <a:cubicBezTo>
                  <a:pt x="184" y="42"/>
                  <a:pt x="185" y="38"/>
                  <a:pt x="186" y="35"/>
                </a:cubicBezTo>
                <a:cubicBezTo>
                  <a:pt x="185" y="35"/>
                  <a:pt x="184" y="35"/>
                  <a:pt x="182" y="36"/>
                </a:cubicBezTo>
                <a:cubicBezTo>
                  <a:pt x="181" y="38"/>
                  <a:pt x="180" y="42"/>
                  <a:pt x="180" y="48"/>
                </a:cubicBezTo>
                <a:cubicBezTo>
                  <a:pt x="180" y="54"/>
                  <a:pt x="182" y="58"/>
                  <a:pt x="184" y="61"/>
                </a:cubicBezTo>
                <a:cubicBezTo>
                  <a:pt x="184" y="61"/>
                  <a:pt x="185" y="60"/>
                  <a:pt x="185" y="60"/>
                </a:cubicBezTo>
                <a:lnTo>
                  <a:pt x="188" y="60"/>
                </a:lnTo>
                <a:close/>
                <a:moveTo>
                  <a:pt x="200" y="44"/>
                </a:moveTo>
                <a:cubicBezTo>
                  <a:pt x="200" y="46"/>
                  <a:pt x="199" y="47"/>
                  <a:pt x="197" y="47"/>
                </a:cubicBezTo>
                <a:cubicBezTo>
                  <a:pt x="196" y="47"/>
                  <a:pt x="196" y="47"/>
                  <a:pt x="195" y="47"/>
                </a:cubicBezTo>
                <a:cubicBezTo>
                  <a:pt x="196" y="41"/>
                  <a:pt x="196" y="41"/>
                  <a:pt x="196" y="41"/>
                </a:cubicBezTo>
                <a:cubicBezTo>
                  <a:pt x="196" y="41"/>
                  <a:pt x="197" y="40"/>
                  <a:pt x="197" y="41"/>
                </a:cubicBezTo>
                <a:cubicBezTo>
                  <a:pt x="199" y="41"/>
                  <a:pt x="200" y="42"/>
                  <a:pt x="200" y="44"/>
                </a:cubicBezTo>
                <a:moveTo>
                  <a:pt x="203" y="50"/>
                </a:moveTo>
                <a:cubicBezTo>
                  <a:pt x="205" y="49"/>
                  <a:pt x="205" y="47"/>
                  <a:pt x="206" y="44"/>
                </a:cubicBezTo>
                <a:cubicBezTo>
                  <a:pt x="206" y="41"/>
                  <a:pt x="205" y="39"/>
                  <a:pt x="204" y="38"/>
                </a:cubicBezTo>
                <a:cubicBezTo>
                  <a:pt x="202" y="36"/>
                  <a:pt x="200" y="36"/>
                  <a:pt x="198" y="36"/>
                </a:cubicBezTo>
                <a:cubicBezTo>
                  <a:pt x="194" y="35"/>
                  <a:pt x="192" y="35"/>
                  <a:pt x="191" y="3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3" y="60"/>
                  <a:pt x="195" y="61"/>
                </a:cubicBezTo>
                <a:cubicBezTo>
                  <a:pt x="195" y="52"/>
                  <a:pt x="195" y="52"/>
                  <a:pt x="195" y="52"/>
                </a:cubicBezTo>
                <a:cubicBezTo>
                  <a:pt x="195" y="52"/>
                  <a:pt x="196" y="52"/>
                  <a:pt x="196" y="52"/>
                </a:cubicBezTo>
                <a:cubicBezTo>
                  <a:pt x="199" y="53"/>
                  <a:pt x="202" y="52"/>
                  <a:pt x="203" y="50"/>
                </a:cubicBezTo>
                <a:moveTo>
                  <a:pt x="222" y="44"/>
                </a:moveTo>
                <a:cubicBezTo>
                  <a:pt x="223" y="39"/>
                  <a:pt x="223" y="39"/>
                  <a:pt x="223" y="39"/>
                </a:cubicBezTo>
                <a:cubicBezTo>
                  <a:pt x="221" y="39"/>
                  <a:pt x="220" y="38"/>
                  <a:pt x="219" y="38"/>
                </a:cubicBezTo>
                <a:cubicBezTo>
                  <a:pt x="214" y="37"/>
                  <a:pt x="214" y="37"/>
                  <a:pt x="214" y="37"/>
                </a:cubicBezTo>
                <a:cubicBezTo>
                  <a:pt x="212" y="37"/>
                  <a:pt x="211" y="37"/>
                  <a:pt x="210" y="37"/>
                </a:cubicBezTo>
                <a:cubicBezTo>
                  <a:pt x="205" y="61"/>
                  <a:pt x="205" y="61"/>
                  <a:pt x="205" y="61"/>
                </a:cubicBezTo>
                <a:cubicBezTo>
                  <a:pt x="210" y="62"/>
                  <a:pt x="214" y="63"/>
                  <a:pt x="219" y="64"/>
                </a:cubicBezTo>
                <a:cubicBezTo>
                  <a:pt x="220" y="58"/>
                  <a:pt x="220" y="58"/>
                  <a:pt x="220" y="58"/>
                </a:cubicBezTo>
                <a:cubicBezTo>
                  <a:pt x="212" y="57"/>
                  <a:pt x="212" y="57"/>
                  <a:pt x="212" y="57"/>
                </a:cubicBezTo>
                <a:cubicBezTo>
                  <a:pt x="212" y="52"/>
                  <a:pt x="212" y="52"/>
                  <a:pt x="212" y="52"/>
                </a:cubicBezTo>
                <a:cubicBezTo>
                  <a:pt x="220" y="54"/>
                  <a:pt x="220" y="54"/>
                  <a:pt x="220" y="54"/>
                </a:cubicBezTo>
                <a:cubicBezTo>
                  <a:pt x="220" y="48"/>
                  <a:pt x="220" y="48"/>
                  <a:pt x="220" y="48"/>
                </a:cubicBezTo>
                <a:cubicBezTo>
                  <a:pt x="213" y="47"/>
                  <a:pt x="213" y="47"/>
                  <a:pt x="213" y="47"/>
                </a:cubicBezTo>
                <a:cubicBezTo>
                  <a:pt x="214" y="43"/>
                  <a:pt x="214" y="43"/>
                  <a:pt x="214" y="43"/>
                </a:cubicBezTo>
                <a:lnTo>
                  <a:pt x="222" y="44"/>
                </a:lnTo>
                <a:close/>
                <a:moveTo>
                  <a:pt x="226" y="66"/>
                </a:moveTo>
                <a:cubicBezTo>
                  <a:pt x="233" y="42"/>
                  <a:pt x="233" y="42"/>
                  <a:pt x="233" y="42"/>
                </a:cubicBezTo>
                <a:cubicBezTo>
                  <a:pt x="231" y="41"/>
                  <a:pt x="229" y="41"/>
                  <a:pt x="227" y="40"/>
                </a:cubicBezTo>
                <a:cubicBezTo>
                  <a:pt x="221" y="64"/>
                  <a:pt x="221" y="64"/>
                  <a:pt x="221" y="64"/>
                </a:cubicBezTo>
                <a:cubicBezTo>
                  <a:pt x="222" y="65"/>
                  <a:pt x="224" y="65"/>
                  <a:pt x="226" y="66"/>
                </a:cubicBezTo>
                <a:moveTo>
                  <a:pt x="241" y="60"/>
                </a:moveTo>
                <a:cubicBezTo>
                  <a:pt x="252" y="49"/>
                  <a:pt x="252" y="49"/>
                  <a:pt x="252" y="49"/>
                </a:cubicBezTo>
                <a:cubicBezTo>
                  <a:pt x="250" y="48"/>
                  <a:pt x="248" y="47"/>
                  <a:pt x="247" y="46"/>
                </a:cubicBezTo>
                <a:cubicBezTo>
                  <a:pt x="243" y="51"/>
                  <a:pt x="243" y="51"/>
                  <a:pt x="243" y="51"/>
                </a:cubicBezTo>
                <a:cubicBezTo>
                  <a:pt x="242" y="53"/>
                  <a:pt x="241" y="54"/>
                  <a:pt x="240" y="55"/>
                </a:cubicBezTo>
                <a:cubicBezTo>
                  <a:pt x="240" y="55"/>
                  <a:pt x="240" y="55"/>
                  <a:pt x="240" y="55"/>
                </a:cubicBezTo>
                <a:cubicBezTo>
                  <a:pt x="240" y="53"/>
                  <a:pt x="240" y="52"/>
                  <a:pt x="240" y="50"/>
                </a:cubicBezTo>
                <a:cubicBezTo>
                  <a:pt x="241" y="44"/>
                  <a:pt x="241" y="44"/>
                  <a:pt x="241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38" y="43"/>
                  <a:pt x="237" y="43"/>
                  <a:pt x="235" y="42"/>
                </a:cubicBezTo>
                <a:cubicBezTo>
                  <a:pt x="236" y="58"/>
                  <a:pt x="236" y="58"/>
                  <a:pt x="236" y="58"/>
                </a:cubicBezTo>
                <a:cubicBezTo>
                  <a:pt x="232" y="68"/>
                  <a:pt x="232" y="68"/>
                  <a:pt x="232" y="68"/>
                </a:cubicBezTo>
                <a:cubicBezTo>
                  <a:pt x="234" y="68"/>
                  <a:pt x="235" y="69"/>
                  <a:pt x="237" y="70"/>
                </a:cubicBezTo>
                <a:lnTo>
                  <a:pt x="241" y="60"/>
                </a:lnTo>
                <a:close/>
                <a:moveTo>
                  <a:pt x="258" y="57"/>
                </a:moveTo>
                <a:cubicBezTo>
                  <a:pt x="258" y="58"/>
                  <a:pt x="257" y="60"/>
                  <a:pt x="257" y="62"/>
                </a:cubicBezTo>
                <a:cubicBezTo>
                  <a:pt x="255" y="66"/>
                  <a:pt x="255" y="66"/>
                  <a:pt x="255" y="66"/>
                </a:cubicBezTo>
                <a:cubicBezTo>
                  <a:pt x="252" y="64"/>
                  <a:pt x="252" y="64"/>
                  <a:pt x="252" y="64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6" y="60"/>
                  <a:pt x="257" y="58"/>
                  <a:pt x="258" y="57"/>
                </a:cubicBezTo>
                <a:close/>
                <a:moveTo>
                  <a:pt x="257" y="80"/>
                </a:moveTo>
                <a:cubicBezTo>
                  <a:pt x="264" y="54"/>
                  <a:pt x="264" y="54"/>
                  <a:pt x="264" y="54"/>
                </a:cubicBezTo>
                <a:cubicBezTo>
                  <a:pt x="262" y="53"/>
                  <a:pt x="259" y="52"/>
                  <a:pt x="257" y="51"/>
                </a:cubicBezTo>
                <a:cubicBezTo>
                  <a:pt x="240" y="71"/>
                  <a:pt x="240" y="71"/>
                  <a:pt x="240" y="71"/>
                </a:cubicBezTo>
                <a:cubicBezTo>
                  <a:pt x="242" y="71"/>
                  <a:pt x="244" y="72"/>
                  <a:pt x="246" y="73"/>
                </a:cubicBezTo>
                <a:cubicBezTo>
                  <a:pt x="249" y="69"/>
                  <a:pt x="249" y="69"/>
                  <a:pt x="249" y="69"/>
                </a:cubicBezTo>
                <a:cubicBezTo>
                  <a:pt x="254" y="71"/>
                  <a:pt x="254" y="71"/>
                  <a:pt x="254" y="71"/>
                </a:cubicBezTo>
                <a:cubicBezTo>
                  <a:pt x="252" y="77"/>
                  <a:pt x="252" y="77"/>
                  <a:pt x="252" y="77"/>
                </a:cubicBezTo>
                <a:cubicBezTo>
                  <a:pt x="254" y="77"/>
                  <a:pt x="256" y="78"/>
                  <a:pt x="257" y="80"/>
                </a:cubicBezTo>
                <a:moveTo>
                  <a:pt x="272" y="91"/>
                </a:moveTo>
                <a:cubicBezTo>
                  <a:pt x="287" y="70"/>
                  <a:pt x="287" y="70"/>
                  <a:pt x="287" y="70"/>
                </a:cubicBezTo>
                <a:cubicBezTo>
                  <a:pt x="286" y="69"/>
                  <a:pt x="285" y="68"/>
                  <a:pt x="283" y="67"/>
                </a:cubicBezTo>
                <a:cubicBezTo>
                  <a:pt x="280" y="72"/>
                  <a:pt x="280" y="72"/>
                  <a:pt x="280" y="72"/>
                </a:cubicBezTo>
                <a:cubicBezTo>
                  <a:pt x="277" y="75"/>
                  <a:pt x="276" y="78"/>
                  <a:pt x="274" y="81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75" y="78"/>
                  <a:pt x="276" y="74"/>
                  <a:pt x="276" y="72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7" y="62"/>
                  <a:pt x="275" y="61"/>
                  <a:pt x="273" y="60"/>
                </a:cubicBezTo>
                <a:cubicBezTo>
                  <a:pt x="258" y="80"/>
                  <a:pt x="258" y="80"/>
                  <a:pt x="258" y="80"/>
                </a:cubicBezTo>
                <a:cubicBezTo>
                  <a:pt x="260" y="81"/>
                  <a:pt x="261" y="82"/>
                  <a:pt x="262" y="83"/>
                </a:cubicBezTo>
                <a:cubicBezTo>
                  <a:pt x="266" y="78"/>
                  <a:pt x="266" y="78"/>
                  <a:pt x="266" y="78"/>
                </a:cubicBezTo>
                <a:cubicBezTo>
                  <a:pt x="268" y="75"/>
                  <a:pt x="271" y="72"/>
                  <a:pt x="272" y="69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271" y="72"/>
                  <a:pt x="271" y="76"/>
                  <a:pt x="270" y="78"/>
                </a:cubicBezTo>
                <a:cubicBezTo>
                  <a:pt x="268" y="87"/>
                  <a:pt x="268" y="87"/>
                  <a:pt x="268" y="87"/>
                </a:cubicBezTo>
                <a:cubicBezTo>
                  <a:pt x="269" y="88"/>
                  <a:pt x="271" y="89"/>
                  <a:pt x="272" y="91"/>
                </a:cubicBezTo>
                <a:moveTo>
                  <a:pt x="299" y="90"/>
                </a:moveTo>
                <a:cubicBezTo>
                  <a:pt x="303" y="87"/>
                  <a:pt x="303" y="87"/>
                  <a:pt x="303" y="87"/>
                </a:cubicBezTo>
                <a:cubicBezTo>
                  <a:pt x="303" y="86"/>
                  <a:pt x="302" y="84"/>
                  <a:pt x="300" y="82"/>
                </a:cubicBezTo>
                <a:cubicBezTo>
                  <a:pt x="295" y="77"/>
                  <a:pt x="288" y="76"/>
                  <a:pt x="282" y="83"/>
                </a:cubicBezTo>
                <a:cubicBezTo>
                  <a:pt x="280" y="85"/>
                  <a:pt x="278" y="88"/>
                  <a:pt x="278" y="91"/>
                </a:cubicBezTo>
                <a:cubicBezTo>
                  <a:pt x="278" y="94"/>
                  <a:pt x="279" y="96"/>
                  <a:pt x="282" y="99"/>
                </a:cubicBezTo>
                <a:cubicBezTo>
                  <a:pt x="284" y="101"/>
                  <a:pt x="286" y="103"/>
                  <a:pt x="288" y="103"/>
                </a:cubicBezTo>
                <a:cubicBezTo>
                  <a:pt x="297" y="94"/>
                  <a:pt x="297" y="94"/>
                  <a:pt x="297" y="94"/>
                </a:cubicBezTo>
                <a:cubicBezTo>
                  <a:pt x="292" y="88"/>
                  <a:pt x="292" y="88"/>
                  <a:pt x="292" y="88"/>
                </a:cubicBezTo>
                <a:cubicBezTo>
                  <a:pt x="288" y="92"/>
                  <a:pt x="288" y="92"/>
                  <a:pt x="288" y="92"/>
                </a:cubicBezTo>
                <a:cubicBezTo>
                  <a:pt x="290" y="94"/>
                  <a:pt x="290" y="94"/>
                  <a:pt x="290" y="94"/>
                </a:cubicBezTo>
                <a:cubicBezTo>
                  <a:pt x="287" y="97"/>
                  <a:pt x="287" y="97"/>
                  <a:pt x="287" y="97"/>
                </a:cubicBezTo>
                <a:cubicBezTo>
                  <a:pt x="286" y="97"/>
                  <a:pt x="286" y="96"/>
                  <a:pt x="285" y="96"/>
                </a:cubicBezTo>
                <a:cubicBezTo>
                  <a:pt x="283" y="94"/>
                  <a:pt x="283" y="90"/>
                  <a:pt x="286" y="87"/>
                </a:cubicBezTo>
                <a:cubicBezTo>
                  <a:pt x="290" y="83"/>
                  <a:pt x="294" y="83"/>
                  <a:pt x="296" y="86"/>
                </a:cubicBezTo>
                <a:cubicBezTo>
                  <a:pt x="298" y="87"/>
                  <a:pt x="298" y="89"/>
                  <a:pt x="299" y="90"/>
                </a:cubicBezTo>
                <a:moveTo>
                  <a:pt x="311" y="119"/>
                </a:moveTo>
                <a:cubicBezTo>
                  <a:pt x="322" y="111"/>
                  <a:pt x="322" y="111"/>
                  <a:pt x="322" y="111"/>
                </a:cubicBezTo>
                <a:cubicBezTo>
                  <a:pt x="321" y="110"/>
                  <a:pt x="321" y="108"/>
                  <a:pt x="320" y="107"/>
                </a:cubicBezTo>
                <a:cubicBezTo>
                  <a:pt x="320" y="107"/>
                  <a:pt x="320" y="107"/>
                  <a:pt x="320" y="107"/>
                </a:cubicBezTo>
                <a:cubicBezTo>
                  <a:pt x="308" y="115"/>
                  <a:pt x="308" y="115"/>
                  <a:pt x="308" y="115"/>
                </a:cubicBezTo>
                <a:cubicBezTo>
                  <a:pt x="304" y="117"/>
                  <a:pt x="302" y="117"/>
                  <a:pt x="301" y="115"/>
                </a:cubicBezTo>
                <a:cubicBezTo>
                  <a:pt x="300" y="114"/>
                  <a:pt x="301" y="112"/>
                  <a:pt x="304" y="109"/>
                </a:cubicBezTo>
                <a:cubicBezTo>
                  <a:pt x="316" y="101"/>
                  <a:pt x="316" y="101"/>
                  <a:pt x="316" y="101"/>
                </a:cubicBezTo>
                <a:cubicBezTo>
                  <a:pt x="315" y="100"/>
                  <a:pt x="314" y="98"/>
                  <a:pt x="313" y="97"/>
                </a:cubicBezTo>
                <a:cubicBezTo>
                  <a:pt x="302" y="104"/>
                  <a:pt x="302" y="104"/>
                  <a:pt x="302" y="104"/>
                </a:cubicBezTo>
                <a:cubicBezTo>
                  <a:pt x="295" y="109"/>
                  <a:pt x="294" y="113"/>
                  <a:pt x="297" y="118"/>
                </a:cubicBezTo>
                <a:cubicBezTo>
                  <a:pt x="300" y="123"/>
                  <a:pt x="305" y="123"/>
                  <a:pt x="311" y="119"/>
                </a:cubicBezTo>
                <a:moveTo>
                  <a:pt x="310" y="142"/>
                </a:moveTo>
                <a:cubicBezTo>
                  <a:pt x="332" y="132"/>
                  <a:pt x="332" y="132"/>
                  <a:pt x="332" y="132"/>
                </a:cubicBezTo>
                <a:cubicBezTo>
                  <a:pt x="332" y="130"/>
                  <a:pt x="331" y="129"/>
                  <a:pt x="331" y="127"/>
                </a:cubicBezTo>
                <a:cubicBezTo>
                  <a:pt x="325" y="130"/>
                  <a:pt x="325" y="130"/>
                  <a:pt x="325" y="130"/>
                </a:cubicBezTo>
                <a:cubicBezTo>
                  <a:pt x="322" y="131"/>
                  <a:pt x="319" y="133"/>
                  <a:pt x="316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8" y="133"/>
                  <a:pt x="320" y="130"/>
                  <a:pt x="322" y="128"/>
                </a:cubicBezTo>
                <a:cubicBezTo>
                  <a:pt x="328" y="122"/>
                  <a:pt x="328" y="122"/>
                  <a:pt x="328" y="122"/>
                </a:cubicBezTo>
                <a:cubicBezTo>
                  <a:pt x="327" y="120"/>
                  <a:pt x="326" y="118"/>
                  <a:pt x="325" y="116"/>
                </a:cubicBezTo>
                <a:cubicBezTo>
                  <a:pt x="302" y="127"/>
                  <a:pt x="302" y="127"/>
                  <a:pt x="302" y="127"/>
                </a:cubicBezTo>
                <a:cubicBezTo>
                  <a:pt x="303" y="128"/>
                  <a:pt x="304" y="130"/>
                  <a:pt x="305" y="131"/>
                </a:cubicBezTo>
                <a:cubicBezTo>
                  <a:pt x="310" y="129"/>
                  <a:pt x="310" y="129"/>
                  <a:pt x="310" y="129"/>
                </a:cubicBezTo>
                <a:cubicBezTo>
                  <a:pt x="314" y="127"/>
                  <a:pt x="317" y="125"/>
                  <a:pt x="320" y="124"/>
                </a:cubicBezTo>
                <a:cubicBezTo>
                  <a:pt x="320" y="124"/>
                  <a:pt x="320" y="124"/>
                  <a:pt x="320" y="124"/>
                </a:cubicBezTo>
                <a:cubicBezTo>
                  <a:pt x="318" y="126"/>
                  <a:pt x="315" y="128"/>
                  <a:pt x="313" y="131"/>
                </a:cubicBezTo>
                <a:cubicBezTo>
                  <a:pt x="308" y="137"/>
                  <a:pt x="308" y="137"/>
                  <a:pt x="308" y="137"/>
                </a:cubicBezTo>
                <a:cubicBezTo>
                  <a:pt x="308" y="139"/>
                  <a:pt x="309" y="141"/>
                  <a:pt x="310" y="142"/>
                </a:cubicBezTo>
                <a:moveTo>
                  <a:pt x="312" y="150"/>
                </a:moveTo>
                <a:cubicBezTo>
                  <a:pt x="336" y="142"/>
                  <a:pt x="336" y="142"/>
                  <a:pt x="336" y="142"/>
                </a:cubicBezTo>
                <a:cubicBezTo>
                  <a:pt x="335" y="140"/>
                  <a:pt x="335" y="138"/>
                  <a:pt x="334" y="136"/>
                </a:cubicBezTo>
                <a:cubicBezTo>
                  <a:pt x="311" y="145"/>
                  <a:pt x="311" y="145"/>
                  <a:pt x="311" y="145"/>
                </a:cubicBezTo>
                <a:cubicBezTo>
                  <a:pt x="311" y="146"/>
                  <a:pt x="312" y="148"/>
                  <a:pt x="312" y="150"/>
                </a:cubicBezTo>
                <a:moveTo>
                  <a:pt x="316" y="162"/>
                </a:moveTo>
                <a:cubicBezTo>
                  <a:pt x="341" y="163"/>
                  <a:pt x="341" y="163"/>
                  <a:pt x="341" y="163"/>
                </a:cubicBezTo>
                <a:cubicBezTo>
                  <a:pt x="341" y="161"/>
                  <a:pt x="341" y="159"/>
                  <a:pt x="340" y="157"/>
                </a:cubicBezTo>
                <a:cubicBezTo>
                  <a:pt x="330" y="157"/>
                  <a:pt x="330" y="157"/>
                  <a:pt x="330" y="157"/>
                </a:cubicBezTo>
                <a:cubicBezTo>
                  <a:pt x="327" y="158"/>
                  <a:pt x="324" y="158"/>
                  <a:pt x="321" y="158"/>
                </a:cubicBezTo>
                <a:cubicBezTo>
                  <a:pt x="321" y="158"/>
                  <a:pt x="321" y="158"/>
                  <a:pt x="321" y="158"/>
                </a:cubicBezTo>
                <a:cubicBezTo>
                  <a:pt x="324" y="157"/>
                  <a:pt x="327" y="155"/>
                  <a:pt x="329" y="154"/>
                </a:cubicBezTo>
                <a:cubicBezTo>
                  <a:pt x="338" y="150"/>
                  <a:pt x="338" y="150"/>
                  <a:pt x="338" y="150"/>
                </a:cubicBezTo>
                <a:cubicBezTo>
                  <a:pt x="338" y="149"/>
                  <a:pt x="338" y="149"/>
                  <a:pt x="338" y="149"/>
                </a:cubicBezTo>
                <a:cubicBezTo>
                  <a:pt x="338" y="147"/>
                  <a:pt x="337" y="146"/>
                  <a:pt x="337" y="144"/>
                </a:cubicBezTo>
                <a:cubicBezTo>
                  <a:pt x="314" y="156"/>
                  <a:pt x="314" y="156"/>
                  <a:pt x="314" y="156"/>
                </a:cubicBezTo>
                <a:cubicBezTo>
                  <a:pt x="315" y="158"/>
                  <a:pt x="315" y="160"/>
                  <a:pt x="316" y="162"/>
                </a:cubicBezTo>
                <a:moveTo>
                  <a:pt x="338" y="180"/>
                </a:moveTo>
                <a:cubicBezTo>
                  <a:pt x="343" y="179"/>
                  <a:pt x="343" y="179"/>
                  <a:pt x="343" y="179"/>
                </a:cubicBezTo>
                <a:cubicBezTo>
                  <a:pt x="343" y="178"/>
                  <a:pt x="343" y="176"/>
                  <a:pt x="343" y="174"/>
                </a:cubicBezTo>
                <a:cubicBezTo>
                  <a:pt x="343" y="170"/>
                  <a:pt x="343" y="170"/>
                  <a:pt x="343" y="170"/>
                </a:cubicBezTo>
                <a:cubicBezTo>
                  <a:pt x="342" y="169"/>
                  <a:pt x="342" y="167"/>
                  <a:pt x="342" y="166"/>
                </a:cubicBezTo>
                <a:cubicBezTo>
                  <a:pt x="317" y="169"/>
                  <a:pt x="317" y="169"/>
                  <a:pt x="317" y="169"/>
                </a:cubicBezTo>
                <a:cubicBezTo>
                  <a:pt x="318" y="173"/>
                  <a:pt x="318" y="178"/>
                  <a:pt x="319" y="182"/>
                </a:cubicBezTo>
                <a:cubicBezTo>
                  <a:pt x="324" y="182"/>
                  <a:pt x="324" y="182"/>
                  <a:pt x="324" y="182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28" y="173"/>
                  <a:pt x="328" y="173"/>
                  <a:pt x="328" y="173"/>
                </a:cubicBezTo>
                <a:cubicBezTo>
                  <a:pt x="328" y="180"/>
                  <a:pt x="328" y="180"/>
                  <a:pt x="328" y="180"/>
                </a:cubicBezTo>
                <a:cubicBezTo>
                  <a:pt x="334" y="180"/>
                  <a:pt x="334" y="180"/>
                  <a:pt x="334" y="180"/>
                </a:cubicBezTo>
                <a:cubicBezTo>
                  <a:pt x="333" y="173"/>
                  <a:pt x="333" y="173"/>
                  <a:pt x="333" y="173"/>
                </a:cubicBezTo>
                <a:cubicBezTo>
                  <a:pt x="337" y="172"/>
                  <a:pt x="337" y="172"/>
                  <a:pt x="337" y="172"/>
                </a:cubicBezTo>
                <a:lnTo>
                  <a:pt x="338" y="180"/>
                </a:lnTo>
                <a:close/>
                <a:moveTo>
                  <a:pt x="339" y="192"/>
                </a:moveTo>
                <a:cubicBezTo>
                  <a:pt x="339" y="194"/>
                  <a:pt x="338" y="195"/>
                  <a:pt x="336" y="195"/>
                </a:cubicBezTo>
                <a:cubicBezTo>
                  <a:pt x="334" y="195"/>
                  <a:pt x="333" y="194"/>
                  <a:pt x="333" y="192"/>
                </a:cubicBezTo>
                <a:cubicBezTo>
                  <a:pt x="333" y="190"/>
                  <a:pt x="333" y="190"/>
                  <a:pt x="333" y="190"/>
                </a:cubicBezTo>
                <a:cubicBezTo>
                  <a:pt x="339" y="190"/>
                  <a:pt x="339" y="190"/>
                  <a:pt x="339" y="190"/>
                </a:cubicBezTo>
                <a:cubicBezTo>
                  <a:pt x="339" y="191"/>
                  <a:pt x="339" y="191"/>
                  <a:pt x="339" y="192"/>
                </a:cubicBezTo>
                <a:moveTo>
                  <a:pt x="342" y="198"/>
                </a:moveTo>
                <a:cubicBezTo>
                  <a:pt x="343" y="197"/>
                  <a:pt x="344" y="197"/>
                  <a:pt x="344" y="195"/>
                </a:cubicBezTo>
                <a:cubicBezTo>
                  <a:pt x="344" y="193"/>
                  <a:pt x="344" y="193"/>
                  <a:pt x="344" y="192"/>
                </a:cubicBezTo>
                <a:cubicBezTo>
                  <a:pt x="344" y="190"/>
                  <a:pt x="344" y="188"/>
                  <a:pt x="344" y="186"/>
                </a:cubicBezTo>
                <a:cubicBezTo>
                  <a:pt x="344" y="186"/>
                  <a:pt x="344" y="185"/>
                  <a:pt x="344" y="185"/>
                </a:cubicBezTo>
                <a:cubicBezTo>
                  <a:pt x="319" y="185"/>
                  <a:pt x="319" y="185"/>
                  <a:pt x="319" y="185"/>
                </a:cubicBezTo>
                <a:cubicBezTo>
                  <a:pt x="319" y="186"/>
                  <a:pt x="319" y="188"/>
                  <a:pt x="319" y="190"/>
                </a:cubicBezTo>
                <a:cubicBezTo>
                  <a:pt x="328" y="190"/>
                  <a:pt x="328" y="190"/>
                  <a:pt x="328" y="190"/>
                </a:cubicBezTo>
                <a:cubicBezTo>
                  <a:pt x="328" y="191"/>
                  <a:pt x="328" y="191"/>
                  <a:pt x="328" y="191"/>
                </a:cubicBezTo>
                <a:cubicBezTo>
                  <a:pt x="328" y="193"/>
                  <a:pt x="327" y="193"/>
                  <a:pt x="324" y="194"/>
                </a:cubicBezTo>
                <a:cubicBezTo>
                  <a:pt x="321" y="194"/>
                  <a:pt x="320" y="195"/>
                  <a:pt x="319" y="195"/>
                </a:cubicBezTo>
                <a:cubicBezTo>
                  <a:pt x="319" y="197"/>
                  <a:pt x="318" y="199"/>
                  <a:pt x="318" y="201"/>
                </a:cubicBezTo>
                <a:cubicBezTo>
                  <a:pt x="319" y="200"/>
                  <a:pt x="323" y="200"/>
                  <a:pt x="326" y="199"/>
                </a:cubicBezTo>
                <a:cubicBezTo>
                  <a:pt x="328" y="199"/>
                  <a:pt x="329" y="198"/>
                  <a:pt x="330" y="197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31" y="198"/>
                  <a:pt x="333" y="200"/>
                  <a:pt x="336" y="200"/>
                </a:cubicBezTo>
                <a:cubicBezTo>
                  <a:pt x="339" y="200"/>
                  <a:pt x="341" y="200"/>
                  <a:pt x="342" y="198"/>
                </a:cubicBezTo>
                <a:moveTo>
                  <a:pt x="340" y="219"/>
                </a:moveTo>
                <a:cubicBezTo>
                  <a:pt x="341" y="217"/>
                  <a:pt x="342" y="216"/>
                  <a:pt x="342" y="213"/>
                </a:cubicBezTo>
                <a:cubicBezTo>
                  <a:pt x="343" y="208"/>
                  <a:pt x="340" y="205"/>
                  <a:pt x="336" y="204"/>
                </a:cubicBezTo>
                <a:cubicBezTo>
                  <a:pt x="332" y="204"/>
                  <a:pt x="330" y="206"/>
                  <a:pt x="328" y="209"/>
                </a:cubicBezTo>
                <a:cubicBezTo>
                  <a:pt x="326" y="211"/>
                  <a:pt x="326" y="212"/>
                  <a:pt x="324" y="212"/>
                </a:cubicBezTo>
                <a:cubicBezTo>
                  <a:pt x="323" y="211"/>
                  <a:pt x="323" y="210"/>
                  <a:pt x="323" y="209"/>
                </a:cubicBezTo>
                <a:cubicBezTo>
                  <a:pt x="323" y="207"/>
                  <a:pt x="324" y="205"/>
                  <a:pt x="325" y="204"/>
                </a:cubicBezTo>
                <a:cubicBezTo>
                  <a:pt x="320" y="202"/>
                  <a:pt x="320" y="202"/>
                  <a:pt x="320" y="202"/>
                </a:cubicBezTo>
                <a:cubicBezTo>
                  <a:pt x="319" y="203"/>
                  <a:pt x="318" y="205"/>
                  <a:pt x="317" y="207"/>
                </a:cubicBezTo>
                <a:cubicBezTo>
                  <a:pt x="317" y="213"/>
                  <a:pt x="320" y="217"/>
                  <a:pt x="324" y="217"/>
                </a:cubicBezTo>
                <a:cubicBezTo>
                  <a:pt x="327" y="218"/>
                  <a:pt x="330" y="216"/>
                  <a:pt x="332" y="213"/>
                </a:cubicBezTo>
                <a:cubicBezTo>
                  <a:pt x="334" y="211"/>
                  <a:pt x="334" y="210"/>
                  <a:pt x="336" y="210"/>
                </a:cubicBezTo>
                <a:cubicBezTo>
                  <a:pt x="337" y="210"/>
                  <a:pt x="337" y="211"/>
                  <a:pt x="337" y="213"/>
                </a:cubicBezTo>
                <a:cubicBezTo>
                  <a:pt x="337" y="215"/>
                  <a:pt x="336" y="216"/>
                  <a:pt x="335" y="217"/>
                </a:cubicBezTo>
                <a:lnTo>
                  <a:pt x="340" y="219"/>
                </a:lnTo>
                <a:close/>
                <a:moveTo>
                  <a:pt x="314" y="223"/>
                </a:moveTo>
                <a:cubicBezTo>
                  <a:pt x="339" y="229"/>
                  <a:pt x="339" y="229"/>
                  <a:pt x="339" y="229"/>
                </a:cubicBezTo>
                <a:cubicBezTo>
                  <a:pt x="340" y="224"/>
                  <a:pt x="340" y="224"/>
                  <a:pt x="340" y="224"/>
                </a:cubicBezTo>
                <a:cubicBezTo>
                  <a:pt x="316" y="218"/>
                  <a:pt x="316" y="218"/>
                  <a:pt x="316" y="218"/>
                </a:cubicBezTo>
                <a:cubicBezTo>
                  <a:pt x="315" y="220"/>
                  <a:pt x="315" y="222"/>
                  <a:pt x="314" y="223"/>
                </a:cubicBezTo>
                <a:moveTo>
                  <a:pt x="327" y="246"/>
                </a:moveTo>
                <a:cubicBezTo>
                  <a:pt x="332" y="248"/>
                  <a:pt x="332" y="248"/>
                  <a:pt x="332" y="248"/>
                </a:cubicBezTo>
                <a:cubicBezTo>
                  <a:pt x="333" y="247"/>
                  <a:pt x="333" y="246"/>
                  <a:pt x="334" y="245"/>
                </a:cubicBezTo>
                <a:cubicBezTo>
                  <a:pt x="337" y="237"/>
                  <a:pt x="337" y="237"/>
                  <a:pt x="337" y="237"/>
                </a:cubicBezTo>
                <a:cubicBezTo>
                  <a:pt x="337" y="235"/>
                  <a:pt x="337" y="234"/>
                  <a:pt x="338" y="233"/>
                </a:cubicBezTo>
                <a:cubicBezTo>
                  <a:pt x="332" y="231"/>
                  <a:pt x="332" y="231"/>
                  <a:pt x="332" y="231"/>
                </a:cubicBezTo>
                <a:cubicBezTo>
                  <a:pt x="331" y="236"/>
                  <a:pt x="331" y="236"/>
                  <a:pt x="331" y="236"/>
                </a:cubicBezTo>
                <a:cubicBezTo>
                  <a:pt x="312" y="230"/>
                  <a:pt x="312" y="230"/>
                  <a:pt x="312" y="230"/>
                </a:cubicBezTo>
                <a:cubicBezTo>
                  <a:pt x="312" y="232"/>
                  <a:pt x="311" y="233"/>
                  <a:pt x="311" y="235"/>
                </a:cubicBezTo>
                <a:cubicBezTo>
                  <a:pt x="329" y="241"/>
                  <a:pt x="329" y="241"/>
                  <a:pt x="329" y="241"/>
                </a:cubicBezTo>
                <a:lnTo>
                  <a:pt x="327" y="246"/>
                </a:lnTo>
                <a:close/>
                <a:moveTo>
                  <a:pt x="313" y="255"/>
                </a:moveTo>
                <a:cubicBezTo>
                  <a:pt x="323" y="268"/>
                  <a:pt x="323" y="268"/>
                  <a:pt x="323" y="268"/>
                </a:cubicBezTo>
                <a:cubicBezTo>
                  <a:pt x="324" y="266"/>
                  <a:pt x="325" y="265"/>
                  <a:pt x="325" y="263"/>
                </a:cubicBezTo>
                <a:cubicBezTo>
                  <a:pt x="326" y="262"/>
                  <a:pt x="326" y="262"/>
                  <a:pt x="326" y="262"/>
                </a:cubicBezTo>
                <a:cubicBezTo>
                  <a:pt x="321" y="258"/>
                  <a:pt x="321" y="258"/>
                  <a:pt x="321" y="258"/>
                </a:cubicBezTo>
                <a:cubicBezTo>
                  <a:pt x="320" y="257"/>
                  <a:pt x="319" y="256"/>
                  <a:pt x="318" y="255"/>
                </a:cubicBezTo>
                <a:cubicBezTo>
                  <a:pt x="318" y="255"/>
                  <a:pt x="318" y="255"/>
                  <a:pt x="318" y="255"/>
                </a:cubicBezTo>
                <a:cubicBezTo>
                  <a:pt x="319" y="255"/>
                  <a:pt x="321" y="256"/>
                  <a:pt x="323" y="256"/>
                </a:cubicBezTo>
                <a:cubicBezTo>
                  <a:pt x="329" y="257"/>
                  <a:pt x="329" y="257"/>
                  <a:pt x="329" y="257"/>
                </a:cubicBezTo>
                <a:cubicBezTo>
                  <a:pt x="329" y="256"/>
                  <a:pt x="329" y="256"/>
                  <a:pt x="329" y="256"/>
                </a:cubicBezTo>
                <a:cubicBezTo>
                  <a:pt x="330" y="254"/>
                  <a:pt x="330" y="253"/>
                  <a:pt x="331" y="251"/>
                </a:cubicBezTo>
                <a:cubicBezTo>
                  <a:pt x="315" y="250"/>
                  <a:pt x="315" y="250"/>
                  <a:pt x="315" y="250"/>
                </a:cubicBezTo>
                <a:cubicBezTo>
                  <a:pt x="306" y="246"/>
                  <a:pt x="306" y="246"/>
                  <a:pt x="306" y="246"/>
                </a:cubicBezTo>
                <a:cubicBezTo>
                  <a:pt x="305" y="247"/>
                  <a:pt x="305" y="249"/>
                  <a:pt x="304" y="251"/>
                </a:cubicBezTo>
                <a:lnTo>
                  <a:pt x="313" y="255"/>
                </a:lnTo>
                <a:close/>
                <a:moveTo>
                  <a:pt x="308" y="269"/>
                </a:moveTo>
                <a:cubicBezTo>
                  <a:pt x="313" y="272"/>
                  <a:pt x="317" y="273"/>
                  <a:pt x="320" y="273"/>
                </a:cubicBezTo>
                <a:cubicBezTo>
                  <a:pt x="320" y="272"/>
                  <a:pt x="321" y="271"/>
                  <a:pt x="322" y="270"/>
                </a:cubicBezTo>
                <a:cubicBezTo>
                  <a:pt x="319" y="269"/>
                  <a:pt x="315" y="268"/>
                  <a:pt x="310" y="265"/>
                </a:cubicBezTo>
                <a:cubicBezTo>
                  <a:pt x="305" y="262"/>
                  <a:pt x="302" y="259"/>
                  <a:pt x="301" y="256"/>
                </a:cubicBezTo>
                <a:cubicBezTo>
                  <a:pt x="301" y="256"/>
                  <a:pt x="301" y="256"/>
                  <a:pt x="301" y="256"/>
                </a:cubicBezTo>
                <a:cubicBezTo>
                  <a:pt x="300" y="257"/>
                  <a:pt x="299" y="258"/>
                  <a:pt x="299" y="259"/>
                </a:cubicBezTo>
                <a:cubicBezTo>
                  <a:pt x="300" y="262"/>
                  <a:pt x="303" y="265"/>
                  <a:pt x="308" y="269"/>
                </a:cubicBezTo>
                <a:moveTo>
                  <a:pt x="355" y="190"/>
                </a:moveTo>
                <a:cubicBezTo>
                  <a:pt x="355" y="281"/>
                  <a:pt x="281" y="356"/>
                  <a:pt x="190" y="356"/>
                </a:cubicBezTo>
                <a:cubicBezTo>
                  <a:pt x="98" y="356"/>
                  <a:pt x="24" y="281"/>
                  <a:pt x="24" y="190"/>
                </a:cubicBezTo>
                <a:cubicBezTo>
                  <a:pt x="24" y="98"/>
                  <a:pt x="98" y="24"/>
                  <a:pt x="190" y="24"/>
                </a:cubicBezTo>
                <a:cubicBezTo>
                  <a:pt x="281" y="24"/>
                  <a:pt x="355" y="98"/>
                  <a:pt x="355" y="190"/>
                </a:cubicBezTo>
                <a:moveTo>
                  <a:pt x="366" y="162"/>
                </a:moveTo>
                <a:cubicBezTo>
                  <a:pt x="357" y="152"/>
                  <a:pt x="357" y="152"/>
                  <a:pt x="357" y="152"/>
                </a:cubicBezTo>
                <a:cubicBezTo>
                  <a:pt x="361" y="141"/>
                  <a:pt x="361" y="141"/>
                  <a:pt x="361" y="141"/>
                </a:cubicBezTo>
                <a:cubicBezTo>
                  <a:pt x="351" y="132"/>
                  <a:pt x="351" y="132"/>
                  <a:pt x="351" y="13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43" y="113"/>
                  <a:pt x="343" y="113"/>
                  <a:pt x="343" y="113"/>
                </a:cubicBezTo>
                <a:cubicBezTo>
                  <a:pt x="344" y="100"/>
                  <a:pt x="344" y="100"/>
                  <a:pt x="344" y="100"/>
                </a:cubicBezTo>
                <a:cubicBezTo>
                  <a:pt x="332" y="94"/>
                  <a:pt x="332" y="94"/>
                  <a:pt x="332" y="9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19" y="77"/>
                  <a:pt x="319" y="77"/>
                  <a:pt x="319" y="77"/>
                </a:cubicBezTo>
                <a:cubicBezTo>
                  <a:pt x="317" y="65"/>
                  <a:pt x="317" y="65"/>
                  <a:pt x="317" y="65"/>
                </a:cubicBezTo>
                <a:cubicBezTo>
                  <a:pt x="305" y="62"/>
                  <a:pt x="305" y="62"/>
                  <a:pt x="305" y="62"/>
                </a:cubicBezTo>
                <a:cubicBezTo>
                  <a:pt x="301" y="50"/>
                  <a:pt x="301" y="50"/>
                  <a:pt x="301" y="50"/>
                </a:cubicBezTo>
                <a:cubicBezTo>
                  <a:pt x="288" y="49"/>
                  <a:pt x="288" y="49"/>
                  <a:pt x="288" y="49"/>
                </a:cubicBezTo>
                <a:cubicBezTo>
                  <a:pt x="283" y="38"/>
                  <a:pt x="283" y="38"/>
                  <a:pt x="283" y="38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51" y="29"/>
                  <a:pt x="251" y="29"/>
                  <a:pt x="251" y="29"/>
                </a:cubicBezTo>
                <a:cubicBezTo>
                  <a:pt x="243" y="19"/>
                  <a:pt x="243" y="19"/>
                  <a:pt x="243" y="19"/>
                </a:cubicBezTo>
                <a:cubicBezTo>
                  <a:pt x="231" y="23"/>
                  <a:pt x="231" y="23"/>
                  <a:pt x="231" y="23"/>
                </a:cubicBezTo>
                <a:cubicBezTo>
                  <a:pt x="222" y="14"/>
                  <a:pt x="222" y="14"/>
                  <a:pt x="222" y="1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200" y="11"/>
                  <a:pt x="200" y="11"/>
                  <a:pt x="200" y="11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68" y="19"/>
                  <a:pt x="168" y="19"/>
                  <a:pt x="168" y="19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95" y="38"/>
                  <a:pt x="95" y="38"/>
                  <a:pt x="95" y="38"/>
                </a:cubicBezTo>
                <a:cubicBezTo>
                  <a:pt x="90" y="50"/>
                  <a:pt x="90" y="50"/>
                  <a:pt x="90" y="50"/>
                </a:cubicBezTo>
                <a:cubicBezTo>
                  <a:pt x="77" y="51"/>
                  <a:pt x="77" y="51"/>
                  <a:pt x="77" y="51"/>
                </a:cubicBezTo>
                <a:cubicBezTo>
                  <a:pt x="73" y="63"/>
                  <a:pt x="73" y="63"/>
                  <a:pt x="73" y="63"/>
                </a:cubicBezTo>
                <a:cubicBezTo>
                  <a:pt x="61" y="65"/>
                  <a:pt x="61" y="65"/>
                  <a:pt x="61" y="65"/>
                </a:cubicBezTo>
                <a:cubicBezTo>
                  <a:pt x="58" y="78"/>
                  <a:pt x="58" y="78"/>
                  <a:pt x="58" y="78"/>
                </a:cubicBezTo>
                <a:cubicBezTo>
                  <a:pt x="47" y="82"/>
                  <a:pt x="47" y="82"/>
                  <a:pt x="47" y="82"/>
                </a:cubicBezTo>
                <a:cubicBezTo>
                  <a:pt x="46" y="95"/>
                  <a:pt x="46" y="95"/>
                  <a:pt x="46" y="95"/>
                </a:cubicBezTo>
                <a:cubicBezTo>
                  <a:pt x="35" y="100"/>
                  <a:pt x="35" y="100"/>
                  <a:pt x="35" y="100"/>
                </a:cubicBezTo>
                <a:cubicBezTo>
                  <a:pt x="35" y="114"/>
                  <a:pt x="35" y="114"/>
                  <a:pt x="35" y="114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13" y="162"/>
                  <a:pt x="13" y="162"/>
                  <a:pt x="13" y="162"/>
                </a:cubicBezTo>
                <a:cubicBezTo>
                  <a:pt x="18" y="174"/>
                  <a:pt x="18" y="174"/>
                  <a:pt x="18" y="174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1" y="206"/>
                  <a:pt x="11" y="206"/>
                  <a:pt x="11" y="206"/>
                </a:cubicBezTo>
                <a:cubicBezTo>
                  <a:pt x="20" y="217"/>
                  <a:pt x="20" y="217"/>
                  <a:pt x="20" y="217"/>
                </a:cubicBezTo>
                <a:cubicBezTo>
                  <a:pt x="15" y="228"/>
                  <a:pt x="15" y="228"/>
                  <a:pt x="15" y="228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31" y="257"/>
                  <a:pt x="31" y="257"/>
                  <a:pt x="31" y="257"/>
                </a:cubicBezTo>
                <a:cubicBezTo>
                  <a:pt x="29" y="269"/>
                  <a:pt x="29" y="269"/>
                  <a:pt x="29" y="269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0" y="288"/>
                  <a:pt x="40" y="288"/>
                  <a:pt x="40" y="288"/>
                </a:cubicBezTo>
                <a:cubicBezTo>
                  <a:pt x="52" y="294"/>
                  <a:pt x="52" y="294"/>
                  <a:pt x="52" y="294"/>
                </a:cubicBezTo>
                <a:cubicBezTo>
                  <a:pt x="54" y="306"/>
                  <a:pt x="54" y="306"/>
                  <a:pt x="54" y="306"/>
                </a:cubicBezTo>
                <a:cubicBezTo>
                  <a:pt x="66" y="310"/>
                  <a:pt x="66" y="310"/>
                  <a:pt x="66" y="310"/>
                </a:cubicBezTo>
                <a:cubicBezTo>
                  <a:pt x="69" y="322"/>
                  <a:pt x="69" y="322"/>
                  <a:pt x="69" y="322"/>
                </a:cubicBezTo>
                <a:cubicBezTo>
                  <a:pt x="82" y="324"/>
                  <a:pt x="82" y="324"/>
                  <a:pt x="82" y="324"/>
                </a:cubicBezTo>
                <a:cubicBezTo>
                  <a:pt x="86" y="336"/>
                  <a:pt x="86" y="336"/>
                  <a:pt x="86" y="336"/>
                </a:cubicBezTo>
                <a:cubicBezTo>
                  <a:pt x="99" y="336"/>
                  <a:pt x="99" y="336"/>
                  <a:pt x="99" y="336"/>
                </a:cubicBezTo>
                <a:cubicBezTo>
                  <a:pt x="105" y="347"/>
                  <a:pt x="105" y="347"/>
                  <a:pt x="105" y="347"/>
                </a:cubicBezTo>
                <a:cubicBezTo>
                  <a:pt x="118" y="346"/>
                  <a:pt x="118" y="346"/>
                  <a:pt x="118" y="34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38" y="354"/>
                  <a:pt x="138" y="354"/>
                  <a:pt x="138" y="354"/>
                </a:cubicBezTo>
                <a:cubicBezTo>
                  <a:pt x="146" y="363"/>
                  <a:pt x="146" y="363"/>
                  <a:pt x="146" y="363"/>
                </a:cubicBezTo>
                <a:cubicBezTo>
                  <a:pt x="158" y="359"/>
                  <a:pt x="158" y="359"/>
                  <a:pt x="158" y="359"/>
                </a:cubicBezTo>
                <a:cubicBezTo>
                  <a:pt x="167" y="367"/>
                  <a:pt x="167" y="367"/>
                  <a:pt x="167" y="367"/>
                </a:cubicBezTo>
                <a:cubicBezTo>
                  <a:pt x="179" y="361"/>
                  <a:pt x="179" y="361"/>
                  <a:pt x="179" y="361"/>
                </a:cubicBezTo>
                <a:cubicBezTo>
                  <a:pt x="189" y="368"/>
                  <a:pt x="189" y="368"/>
                  <a:pt x="189" y="368"/>
                </a:cubicBezTo>
                <a:cubicBezTo>
                  <a:pt x="200" y="361"/>
                  <a:pt x="200" y="361"/>
                  <a:pt x="200" y="361"/>
                </a:cubicBezTo>
                <a:cubicBezTo>
                  <a:pt x="211" y="367"/>
                  <a:pt x="211" y="367"/>
                  <a:pt x="211" y="367"/>
                </a:cubicBezTo>
                <a:cubicBezTo>
                  <a:pt x="221" y="359"/>
                  <a:pt x="221" y="359"/>
                  <a:pt x="221" y="359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2" y="353"/>
                  <a:pt x="242" y="353"/>
                  <a:pt x="242" y="353"/>
                </a:cubicBezTo>
                <a:cubicBezTo>
                  <a:pt x="254" y="356"/>
                  <a:pt x="254" y="356"/>
                  <a:pt x="254" y="356"/>
                </a:cubicBezTo>
                <a:cubicBezTo>
                  <a:pt x="262" y="346"/>
                  <a:pt x="262" y="346"/>
                  <a:pt x="262" y="346"/>
                </a:cubicBezTo>
                <a:cubicBezTo>
                  <a:pt x="274" y="347"/>
                  <a:pt x="274" y="347"/>
                  <a:pt x="274" y="347"/>
                </a:cubicBezTo>
                <a:cubicBezTo>
                  <a:pt x="280" y="336"/>
                  <a:pt x="280" y="336"/>
                  <a:pt x="280" y="336"/>
                </a:cubicBezTo>
                <a:cubicBezTo>
                  <a:pt x="293" y="336"/>
                  <a:pt x="293" y="336"/>
                  <a:pt x="293" y="336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310" y="322"/>
                  <a:pt x="310" y="322"/>
                  <a:pt x="310" y="322"/>
                </a:cubicBezTo>
                <a:cubicBezTo>
                  <a:pt x="313" y="309"/>
                  <a:pt x="313" y="309"/>
                  <a:pt x="313" y="309"/>
                </a:cubicBezTo>
                <a:cubicBezTo>
                  <a:pt x="325" y="306"/>
                  <a:pt x="325" y="306"/>
                  <a:pt x="325" y="306"/>
                </a:cubicBezTo>
                <a:cubicBezTo>
                  <a:pt x="327" y="293"/>
                  <a:pt x="327" y="293"/>
                  <a:pt x="327" y="293"/>
                </a:cubicBezTo>
                <a:cubicBezTo>
                  <a:pt x="338" y="288"/>
                  <a:pt x="338" y="288"/>
                  <a:pt x="338" y="288"/>
                </a:cubicBezTo>
                <a:cubicBezTo>
                  <a:pt x="338" y="275"/>
                  <a:pt x="338" y="275"/>
                  <a:pt x="338" y="275"/>
                </a:cubicBezTo>
                <a:cubicBezTo>
                  <a:pt x="349" y="269"/>
                  <a:pt x="349" y="269"/>
                  <a:pt x="349" y="269"/>
                </a:cubicBezTo>
                <a:cubicBezTo>
                  <a:pt x="348" y="256"/>
                  <a:pt x="348" y="256"/>
                  <a:pt x="348" y="256"/>
                </a:cubicBezTo>
                <a:cubicBezTo>
                  <a:pt x="358" y="249"/>
                  <a:pt x="358" y="249"/>
                  <a:pt x="358" y="249"/>
                </a:cubicBezTo>
                <a:cubicBezTo>
                  <a:pt x="355" y="236"/>
                  <a:pt x="355" y="236"/>
                  <a:pt x="355" y="236"/>
                </a:cubicBezTo>
                <a:cubicBezTo>
                  <a:pt x="364" y="228"/>
                  <a:pt x="364" y="228"/>
                  <a:pt x="364" y="228"/>
                </a:cubicBezTo>
                <a:cubicBezTo>
                  <a:pt x="359" y="216"/>
                  <a:pt x="359" y="216"/>
                  <a:pt x="359" y="216"/>
                </a:cubicBezTo>
                <a:cubicBezTo>
                  <a:pt x="367" y="206"/>
                  <a:pt x="367" y="206"/>
                  <a:pt x="367" y="206"/>
                </a:cubicBezTo>
                <a:cubicBezTo>
                  <a:pt x="361" y="194"/>
                  <a:pt x="361" y="194"/>
                  <a:pt x="361" y="194"/>
                </a:cubicBezTo>
                <a:cubicBezTo>
                  <a:pt x="368" y="184"/>
                  <a:pt x="368" y="184"/>
                  <a:pt x="368" y="184"/>
                </a:cubicBezTo>
                <a:cubicBezTo>
                  <a:pt x="360" y="173"/>
                  <a:pt x="360" y="173"/>
                  <a:pt x="360" y="173"/>
                </a:cubicBezTo>
                <a:lnTo>
                  <a:pt x="366" y="162"/>
                </a:lnTo>
                <a:close/>
                <a:moveTo>
                  <a:pt x="362" y="151"/>
                </a:moveTo>
                <a:cubicBezTo>
                  <a:pt x="371" y="162"/>
                  <a:pt x="371" y="162"/>
                  <a:pt x="371" y="162"/>
                </a:cubicBezTo>
                <a:cubicBezTo>
                  <a:pt x="365" y="173"/>
                  <a:pt x="365" y="173"/>
                  <a:pt x="365" y="173"/>
                </a:cubicBezTo>
                <a:cubicBezTo>
                  <a:pt x="373" y="184"/>
                  <a:pt x="373" y="184"/>
                  <a:pt x="373" y="184"/>
                </a:cubicBezTo>
                <a:cubicBezTo>
                  <a:pt x="366" y="195"/>
                  <a:pt x="366" y="195"/>
                  <a:pt x="366" y="195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64" y="216"/>
                  <a:pt x="364" y="216"/>
                  <a:pt x="364" y="216"/>
                </a:cubicBezTo>
                <a:cubicBezTo>
                  <a:pt x="369" y="229"/>
                  <a:pt x="369" y="229"/>
                  <a:pt x="369" y="229"/>
                </a:cubicBezTo>
                <a:cubicBezTo>
                  <a:pt x="360" y="238"/>
                  <a:pt x="360" y="238"/>
                  <a:pt x="360" y="238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52" y="258"/>
                  <a:pt x="352" y="258"/>
                  <a:pt x="352" y="258"/>
                </a:cubicBezTo>
                <a:cubicBezTo>
                  <a:pt x="354" y="272"/>
                  <a:pt x="354" y="272"/>
                  <a:pt x="354" y="272"/>
                </a:cubicBezTo>
                <a:cubicBezTo>
                  <a:pt x="343" y="278"/>
                  <a:pt x="343" y="278"/>
                  <a:pt x="343" y="278"/>
                </a:cubicBezTo>
                <a:cubicBezTo>
                  <a:pt x="343" y="291"/>
                  <a:pt x="343" y="291"/>
                  <a:pt x="343" y="29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29" y="309"/>
                  <a:pt x="329" y="309"/>
                  <a:pt x="329" y="309"/>
                </a:cubicBezTo>
                <a:cubicBezTo>
                  <a:pt x="317" y="313"/>
                  <a:pt x="317" y="313"/>
                  <a:pt x="317" y="313"/>
                </a:cubicBezTo>
                <a:cubicBezTo>
                  <a:pt x="313" y="326"/>
                  <a:pt x="313" y="326"/>
                  <a:pt x="313" y="326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95" y="340"/>
                  <a:pt x="295" y="340"/>
                  <a:pt x="295" y="340"/>
                </a:cubicBezTo>
                <a:cubicBezTo>
                  <a:pt x="283" y="340"/>
                  <a:pt x="283" y="340"/>
                  <a:pt x="283" y="340"/>
                </a:cubicBezTo>
                <a:cubicBezTo>
                  <a:pt x="276" y="352"/>
                  <a:pt x="276" y="352"/>
                  <a:pt x="276" y="35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256" y="361"/>
                  <a:pt x="256" y="361"/>
                  <a:pt x="256" y="361"/>
                </a:cubicBezTo>
                <a:cubicBezTo>
                  <a:pt x="243" y="358"/>
                  <a:pt x="243" y="358"/>
                  <a:pt x="243" y="358"/>
                </a:cubicBezTo>
                <a:cubicBezTo>
                  <a:pt x="234" y="368"/>
                  <a:pt x="234" y="368"/>
                  <a:pt x="234" y="368"/>
                </a:cubicBezTo>
                <a:cubicBezTo>
                  <a:pt x="222" y="364"/>
                  <a:pt x="222" y="364"/>
                  <a:pt x="222" y="364"/>
                </a:cubicBezTo>
                <a:cubicBezTo>
                  <a:pt x="212" y="372"/>
                  <a:pt x="212" y="372"/>
                  <a:pt x="212" y="372"/>
                </a:cubicBezTo>
                <a:cubicBezTo>
                  <a:pt x="201" y="366"/>
                  <a:pt x="201" y="366"/>
                  <a:pt x="201" y="366"/>
                </a:cubicBezTo>
                <a:cubicBezTo>
                  <a:pt x="189" y="374"/>
                  <a:pt x="189" y="374"/>
                  <a:pt x="189" y="374"/>
                </a:cubicBezTo>
                <a:cubicBezTo>
                  <a:pt x="179" y="366"/>
                  <a:pt x="179" y="366"/>
                  <a:pt x="179" y="366"/>
                </a:cubicBezTo>
                <a:cubicBezTo>
                  <a:pt x="167" y="372"/>
                  <a:pt x="167" y="372"/>
                  <a:pt x="167" y="372"/>
                </a:cubicBezTo>
                <a:cubicBezTo>
                  <a:pt x="157" y="364"/>
                  <a:pt x="157" y="364"/>
                  <a:pt x="157" y="364"/>
                </a:cubicBezTo>
                <a:cubicBezTo>
                  <a:pt x="144" y="368"/>
                  <a:pt x="144" y="368"/>
                  <a:pt x="144" y="368"/>
                </a:cubicBezTo>
                <a:cubicBezTo>
                  <a:pt x="136" y="358"/>
                  <a:pt x="136" y="358"/>
                  <a:pt x="136" y="358"/>
                </a:cubicBezTo>
                <a:cubicBezTo>
                  <a:pt x="123" y="361"/>
                  <a:pt x="123" y="361"/>
                  <a:pt x="123" y="361"/>
                </a:cubicBezTo>
                <a:cubicBezTo>
                  <a:pt x="116" y="351"/>
                  <a:pt x="116" y="351"/>
                  <a:pt x="116" y="351"/>
                </a:cubicBezTo>
                <a:cubicBezTo>
                  <a:pt x="102" y="352"/>
                  <a:pt x="102" y="352"/>
                  <a:pt x="102" y="352"/>
                </a:cubicBezTo>
                <a:cubicBezTo>
                  <a:pt x="97" y="340"/>
                  <a:pt x="97" y="340"/>
                  <a:pt x="97" y="340"/>
                </a:cubicBezTo>
                <a:cubicBezTo>
                  <a:pt x="83" y="340"/>
                  <a:pt x="83" y="340"/>
                  <a:pt x="83" y="340"/>
                </a:cubicBezTo>
                <a:cubicBezTo>
                  <a:pt x="79" y="328"/>
                  <a:pt x="79" y="328"/>
                  <a:pt x="79" y="328"/>
                </a:cubicBezTo>
                <a:cubicBezTo>
                  <a:pt x="65" y="326"/>
                  <a:pt x="65" y="326"/>
                  <a:pt x="65" y="326"/>
                </a:cubicBezTo>
                <a:cubicBezTo>
                  <a:pt x="63" y="313"/>
                  <a:pt x="63" y="313"/>
                  <a:pt x="63" y="313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48" y="297"/>
                  <a:pt x="48" y="297"/>
                  <a:pt x="48" y="297"/>
                </a:cubicBezTo>
                <a:cubicBezTo>
                  <a:pt x="36" y="291"/>
                  <a:pt x="36" y="291"/>
                  <a:pt x="36" y="291"/>
                </a:cubicBezTo>
                <a:cubicBezTo>
                  <a:pt x="36" y="279"/>
                  <a:pt x="36" y="279"/>
                  <a:pt x="36" y="279"/>
                </a:cubicBezTo>
                <a:cubicBezTo>
                  <a:pt x="25" y="272"/>
                  <a:pt x="25" y="272"/>
                  <a:pt x="25" y="272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16" y="251"/>
                  <a:pt x="16" y="251"/>
                  <a:pt x="16" y="251"/>
                </a:cubicBezTo>
                <a:cubicBezTo>
                  <a:pt x="19" y="239"/>
                  <a:pt x="19" y="239"/>
                  <a:pt x="19" y="239"/>
                </a:cubicBezTo>
                <a:cubicBezTo>
                  <a:pt x="10" y="229"/>
                  <a:pt x="10" y="229"/>
                  <a:pt x="10" y="229"/>
                </a:cubicBezTo>
                <a:cubicBezTo>
                  <a:pt x="15" y="217"/>
                  <a:pt x="15" y="217"/>
                  <a:pt x="15" y="217"/>
                </a:cubicBezTo>
                <a:cubicBezTo>
                  <a:pt x="6" y="207"/>
                  <a:pt x="6" y="207"/>
                  <a:pt x="6" y="20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6" y="184"/>
                  <a:pt x="6" y="184"/>
                  <a:pt x="6" y="184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8" y="161"/>
                  <a:pt x="8" y="161"/>
                  <a:pt x="8" y="161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30" y="98"/>
                  <a:pt x="30" y="98"/>
                  <a:pt x="30" y="98"/>
                </a:cubicBezTo>
                <a:cubicBezTo>
                  <a:pt x="42" y="92"/>
                  <a:pt x="42" y="92"/>
                  <a:pt x="42" y="92"/>
                </a:cubicBezTo>
                <a:cubicBezTo>
                  <a:pt x="43" y="79"/>
                  <a:pt x="43" y="79"/>
                  <a:pt x="43" y="79"/>
                </a:cubicBezTo>
                <a:cubicBezTo>
                  <a:pt x="55" y="75"/>
                  <a:pt x="55" y="75"/>
                  <a:pt x="55" y="75"/>
                </a:cubicBezTo>
                <a:cubicBezTo>
                  <a:pt x="57" y="62"/>
                  <a:pt x="57" y="62"/>
                  <a:pt x="57" y="62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46"/>
                  <a:pt x="74" y="46"/>
                  <a:pt x="74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3" y="33"/>
                  <a:pt x="93" y="33"/>
                  <a:pt x="93" y="33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56" y="9"/>
                  <a:pt x="156" y="9"/>
                  <a:pt x="156" y="9"/>
                </a:cubicBezTo>
                <a:cubicBezTo>
                  <a:pt x="167" y="14"/>
                  <a:pt x="167" y="14"/>
                  <a:pt x="167" y="14"/>
                </a:cubicBezTo>
                <a:cubicBezTo>
                  <a:pt x="178" y="6"/>
                  <a:pt x="178" y="6"/>
                  <a:pt x="178" y="6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201" y="6"/>
                  <a:pt x="201" y="6"/>
                  <a:pt x="201" y="6"/>
                </a:cubicBezTo>
                <a:cubicBezTo>
                  <a:pt x="211" y="14"/>
                  <a:pt x="211" y="14"/>
                  <a:pt x="211" y="14"/>
                </a:cubicBezTo>
                <a:cubicBezTo>
                  <a:pt x="223" y="9"/>
                  <a:pt x="223" y="9"/>
                  <a:pt x="223" y="9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266" y="23"/>
                  <a:pt x="266" y="23"/>
                  <a:pt x="266" y="2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45"/>
                  <a:pt x="291" y="45"/>
                  <a:pt x="291" y="45"/>
                </a:cubicBezTo>
                <a:cubicBezTo>
                  <a:pt x="305" y="46"/>
                  <a:pt x="305" y="46"/>
                  <a:pt x="305" y="46"/>
                </a:cubicBezTo>
                <a:cubicBezTo>
                  <a:pt x="308" y="59"/>
                  <a:pt x="308" y="59"/>
                  <a:pt x="308" y="59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323" y="74"/>
                  <a:pt x="323" y="74"/>
                  <a:pt x="323" y="74"/>
                </a:cubicBezTo>
                <a:cubicBezTo>
                  <a:pt x="336" y="79"/>
                  <a:pt x="336" y="79"/>
                  <a:pt x="336" y="79"/>
                </a:cubicBezTo>
                <a:cubicBezTo>
                  <a:pt x="336" y="92"/>
                  <a:pt x="336" y="92"/>
                  <a:pt x="336" y="92"/>
                </a:cubicBezTo>
                <a:cubicBezTo>
                  <a:pt x="349" y="98"/>
                  <a:pt x="349" y="98"/>
                  <a:pt x="349" y="98"/>
                </a:cubicBezTo>
                <a:cubicBezTo>
                  <a:pt x="347" y="110"/>
                  <a:pt x="347" y="110"/>
                  <a:pt x="347" y="110"/>
                </a:cubicBezTo>
                <a:cubicBezTo>
                  <a:pt x="359" y="118"/>
                  <a:pt x="359" y="118"/>
                  <a:pt x="359" y="118"/>
                </a:cubicBezTo>
                <a:cubicBezTo>
                  <a:pt x="356" y="131"/>
                  <a:pt x="356" y="131"/>
                  <a:pt x="356" y="131"/>
                </a:cubicBezTo>
                <a:cubicBezTo>
                  <a:pt x="366" y="139"/>
                  <a:pt x="366" y="139"/>
                  <a:pt x="366" y="139"/>
                </a:cubicBezTo>
                <a:lnTo>
                  <a:pt x="362" y="151"/>
                </a:lnTo>
                <a:close/>
                <a:moveTo>
                  <a:pt x="379" y="190"/>
                </a:moveTo>
                <a:cubicBezTo>
                  <a:pt x="379" y="85"/>
                  <a:pt x="294" y="0"/>
                  <a:pt x="189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79"/>
                  <a:pt x="189" y="379"/>
                </a:cubicBezTo>
                <a:cubicBezTo>
                  <a:pt x="294" y="379"/>
                  <a:pt x="379" y="295"/>
                  <a:pt x="379" y="190"/>
                </a:cubicBezTo>
              </a:path>
            </a:pathLst>
          </a:cu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7959-C031-4A43-A33E-C1E21AD403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92A7-489F-4829-8D83-37348628AE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编译器优化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074407" cy="757139"/>
            <a:chOff x="635243" y="278221"/>
            <a:chExt cx="4074407" cy="757138"/>
          </a:xfrm>
        </p:grpSpPr>
        <p:sp>
          <p:nvSpPr>
            <p:cNvPr id="22" name="矩形 21"/>
            <p:cNvSpPr/>
            <p:nvPr/>
          </p:nvSpPr>
          <p:spPr>
            <a:xfrm>
              <a:off x="635243" y="727582"/>
              <a:ext cx="40744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Optimization——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分块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341632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分块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65" name="Group 2"/>
          <p:cNvGrpSpPr/>
          <p:nvPr/>
        </p:nvGrpSpPr>
        <p:grpSpPr bwMode="auto">
          <a:xfrm>
            <a:off x="6997437" y="2193705"/>
            <a:ext cx="1066800" cy="1263652"/>
            <a:chOff x="3312" y="1268"/>
            <a:chExt cx="672" cy="796"/>
          </a:xfrm>
        </p:grpSpPr>
        <p:sp>
          <p:nvSpPr>
            <p:cNvPr id="279" name="Rectangle 3"/>
            <p:cNvSpPr>
              <a:spLocks noChangeArrowheads="1"/>
            </p:cNvSpPr>
            <p:nvPr/>
          </p:nvSpPr>
          <p:spPr bwMode="auto">
            <a:xfrm>
              <a:off x="3312" y="1392"/>
              <a:ext cx="672" cy="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80" name="Text Box 4"/>
            <p:cNvSpPr txBox="1">
              <a:spLocks noChangeArrowheads="1"/>
            </p:cNvSpPr>
            <p:nvPr/>
          </p:nvSpPr>
          <p:spPr bwMode="auto">
            <a:xfrm>
              <a:off x="3446" y="1268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1" name="Rectangle 5"/>
          <p:cNvSpPr>
            <a:spLocks noChangeArrowheads="1"/>
          </p:cNvSpPr>
          <p:nvPr/>
        </p:nvSpPr>
        <p:spPr bwMode="auto">
          <a:xfrm>
            <a:off x="6997437" y="5686650"/>
            <a:ext cx="2971800" cy="762000"/>
          </a:xfrm>
          <a:prstGeom prst="rect">
            <a:avLst/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3500000" scaled="1"/>
            <a:tileRect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3" name="Rectangle 9"/>
          <p:cNvSpPr>
            <a:spLocks noChangeArrowheads="1"/>
          </p:cNvSpPr>
          <p:nvPr/>
        </p:nvSpPr>
        <p:spPr bwMode="auto">
          <a:xfrm>
            <a:off x="3422387" y="2473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4" name="Rectangle 10"/>
          <p:cNvSpPr>
            <a:spLocks noChangeArrowheads="1"/>
          </p:cNvSpPr>
          <p:nvPr/>
        </p:nvSpPr>
        <p:spPr bwMode="auto">
          <a:xfrm>
            <a:off x="3650987" y="2473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5" name="Rectangle 11"/>
          <p:cNvSpPr>
            <a:spLocks noChangeArrowheads="1"/>
          </p:cNvSpPr>
          <p:nvPr/>
        </p:nvSpPr>
        <p:spPr bwMode="auto">
          <a:xfrm>
            <a:off x="3879587" y="2473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" name="Rectangle 12"/>
          <p:cNvSpPr>
            <a:spLocks noChangeArrowheads="1"/>
          </p:cNvSpPr>
          <p:nvPr/>
        </p:nvSpPr>
        <p:spPr bwMode="auto">
          <a:xfrm>
            <a:off x="4108187" y="2473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7" name="Rectangle 13"/>
          <p:cNvSpPr>
            <a:spLocks noChangeArrowheads="1"/>
          </p:cNvSpPr>
          <p:nvPr/>
        </p:nvSpPr>
        <p:spPr bwMode="auto">
          <a:xfrm>
            <a:off x="4336787" y="2473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8" name="Rectangle 14"/>
          <p:cNvSpPr>
            <a:spLocks noChangeArrowheads="1"/>
          </p:cNvSpPr>
          <p:nvPr/>
        </p:nvSpPr>
        <p:spPr bwMode="auto">
          <a:xfrm>
            <a:off x="4565387" y="2473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9" name="Rectangle 15"/>
          <p:cNvSpPr>
            <a:spLocks noChangeArrowheads="1"/>
          </p:cNvSpPr>
          <p:nvPr/>
        </p:nvSpPr>
        <p:spPr bwMode="auto">
          <a:xfrm>
            <a:off x="4793987" y="2473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0" name="Rectangle 16"/>
          <p:cNvSpPr>
            <a:spLocks noChangeArrowheads="1"/>
          </p:cNvSpPr>
          <p:nvPr/>
        </p:nvSpPr>
        <p:spPr bwMode="auto">
          <a:xfrm>
            <a:off x="5022587" y="2473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1" name="Rectangle 17"/>
          <p:cNvSpPr>
            <a:spLocks noChangeArrowheads="1"/>
          </p:cNvSpPr>
          <p:nvPr/>
        </p:nvSpPr>
        <p:spPr bwMode="auto">
          <a:xfrm>
            <a:off x="3422387" y="2701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2" name="Rectangle 18"/>
          <p:cNvSpPr>
            <a:spLocks noChangeArrowheads="1"/>
          </p:cNvSpPr>
          <p:nvPr/>
        </p:nvSpPr>
        <p:spPr bwMode="auto">
          <a:xfrm>
            <a:off x="3650987" y="2701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3" name="Rectangle 19"/>
          <p:cNvSpPr>
            <a:spLocks noChangeArrowheads="1"/>
          </p:cNvSpPr>
          <p:nvPr/>
        </p:nvSpPr>
        <p:spPr bwMode="auto">
          <a:xfrm>
            <a:off x="3879587" y="2701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4" name="Rectangle 20"/>
          <p:cNvSpPr>
            <a:spLocks noChangeArrowheads="1"/>
          </p:cNvSpPr>
          <p:nvPr/>
        </p:nvSpPr>
        <p:spPr bwMode="auto">
          <a:xfrm>
            <a:off x="4108187" y="2701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5" name="Rectangle 21"/>
          <p:cNvSpPr>
            <a:spLocks noChangeArrowheads="1"/>
          </p:cNvSpPr>
          <p:nvPr/>
        </p:nvSpPr>
        <p:spPr bwMode="auto">
          <a:xfrm>
            <a:off x="4336787" y="2701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" name="Rectangle 22"/>
          <p:cNvSpPr>
            <a:spLocks noChangeArrowheads="1"/>
          </p:cNvSpPr>
          <p:nvPr/>
        </p:nvSpPr>
        <p:spPr bwMode="auto">
          <a:xfrm>
            <a:off x="4565387" y="2701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" name="Rectangle 23"/>
          <p:cNvSpPr>
            <a:spLocks noChangeArrowheads="1"/>
          </p:cNvSpPr>
          <p:nvPr/>
        </p:nvSpPr>
        <p:spPr bwMode="auto">
          <a:xfrm>
            <a:off x="4793987" y="2701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8" name="Rectangle 24"/>
          <p:cNvSpPr>
            <a:spLocks noChangeArrowheads="1"/>
          </p:cNvSpPr>
          <p:nvPr/>
        </p:nvSpPr>
        <p:spPr bwMode="auto">
          <a:xfrm>
            <a:off x="5022587" y="2701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9" name="Rectangle 25"/>
          <p:cNvSpPr>
            <a:spLocks noChangeArrowheads="1"/>
          </p:cNvSpPr>
          <p:nvPr/>
        </p:nvSpPr>
        <p:spPr bwMode="auto">
          <a:xfrm>
            <a:off x="3422387" y="2930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0" name="Rectangle 26"/>
          <p:cNvSpPr>
            <a:spLocks noChangeArrowheads="1"/>
          </p:cNvSpPr>
          <p:nvPr/>
        </p:nvSpPr>
        <p:spPr bwMode="auto">
          <a:xfrm>
            <a:off x="3650987" y="2930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1" name="Rectangle 27"/>
          <p:cNvSpPr>
            <a:spLocks noChangeArrowheads="1"/>
          </p:cNvSpPr>
          <p:nvPr/>
        </p:nvSpPr>
        <p:spPr bwMode="auto">
          <a:xfrm>
            <a:off x="3879587" y="2930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2" name="Rectangle 28"/>
          <p:cNvSpPr>
            <a:spLocks noChangeArrowheads="1"/>
          </p:cNvSpPr>
          <p:nvPr/>
        </p:nvSpPr>
        <p:spPr bwMode="auto">
          <a:xfrm>
            <a:off x="4108187" y="2930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3" name="Rectangle 29"/>
          <p:cNvSpPr>
            <a:spLocks noChangeArrowheads="1"/>
          </p:cNvSpPr>
          <p:nvPr/>
        </p:nvSpPr>
        <p:spPr bwMode="auto">
          <a:xfrm>
            <a:off x="4336787" y="2930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4" name="Rectangle 30"/>
          <p:cNvSpPr>
            <a:spLocks noChangeArrowheads="1"/>
          </p:cNvSpPr>
          <p:nvPr/>
        </p:nvSpPr>
        <p:spPr bwMode="auto">
          <a:xfrm>
            <a:off x="4565387" y="2930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5" name="Rectangle 31"/>
          <p:cNvSpPr>
            <a:spLocks noChangeArrowheads="1"/>
          </p:cNvSpPr>
          <p:nvPr/>
        </p:nvSpPr>
        <p:spPr bwMode="auto">
          <a:xfrm>
            <a:off x="4793987" y="2930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6" name="Rectangle 32"/>
          <p:cNvSpPr>
            <a:spLocks noChangeArrowheads="1"/>
          </p:cNvSpPr>
          <p:nvPr/>
        </p:nvSpPr>
        <p:spPr bwMode="auto">
          <a:xfrm>
            <a:off x="5022587" y="2930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" name="Rectangle 33"/>
          <p:cNvSpPr>
            <a:spLocks noChangeArrowheads="1"/>
          </p:cNvSpPr>
          <p:nvPr/>
        </p:nvSpPr>
        <p:spPr bwMode="auto">
          <a:xfrm>
            <a:off x="3422387" y="31589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8" name="Rectangle 34"/>
          <p:cNvSpPr>
            <a:spLocks noChangeArrowheads="1"/>
          </p:cNvSpPr>
          <p:nvPr/>
        </p:nvSpPr>
        <p:spPr bwMode="auto">
          <a:xfrm>
            <a:off x="3650987" y="31589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9" name="Rectangle 35"/>
          <p:cNvSpPr>
            <a:spLocks noChangeArrowheads="1"/>
          </p:cNvSpPr>
          <p:nvPr/>
        </p:nvSpPr>
        <p:spPr bwMode="auto">
          <a:xfrm>
            <a:off x="3879587" y="31589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0" name="Rectangle 36"/>
          <p:cNvSpPr>
            <a:spLocks noChangeArrowheads="1"/>
          </p:cNvSpPr>
          <p:nvPr/>
        </p:nvSpPr>
        <p:spPr bwMode="auto">
          <a:xfrm>
            <a:off x="4108187" y="31589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1" name="Rectangle 37"/>
          <p:cNvSpPr>
            <a:spLocks noChangeArrowheads="1"/>
          </p:cNvSpPr>
          <p:nvPr/>
        </p:nvSpPr>
        <p:spPr bwMode="auto">
          <a:xfrm>
            <a:off x="4336787" y="31589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2" name="Rectangle 38"/>
          <p:cNvSpPr>
            <a:spLocks noChangeArrowheads="1"/>
          </p:cNvSpPr>
          <p:nvPr/>
        </p:nvSpPr>
        <p:spPr bwMode="auto">
          <a:xfrm>
            <a:off x="4565387" y="31589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3" name="Rectangle 39"/>
          <p:cNvSpPr>
            <a:spLocks noChangeArrowheads="1"/>
          </p:cNvSpPr>
          <p:nvPr/>
        </p:nvSpPr>
        <p:spPr bwMode="auto">
          <a:xfrm>
            <a:off x="4793987" y="31589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4" name="Rectangle 40"/>
          <p:cNvSpPr>
            <a:spLocks noChangeArrowheads="1"/>
          </p:cNvSpPr>
          <p:nvPr/>
        </p:nvSpPr>
        <p:spPr bwMode="auto">
          <a:xfrm>
            <a:off x="5022587" y="31589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5" name="Rectangle 41"/>
          <p:cNvSpPr>
            <a:spLocks noChangeArrowheads="1"/>
          </p:cNvSpPr>
          <p:nvPr/>
        </p:nvSpPr>
        <p:spPr bwMode="auto">
          <a:xfrm>
            <a:off x="3422387" y="33875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6" name="Rectangle 42"/>
          <p:cNvSpPr>
            <a:spLocks noChangeArrowheads="1"/>
          </p:cNvSpPr>
          <p:nvPr/>
        </p:nvSpPr>
        <p:spPr bwMode="auto">
          <a:xfrm>
            <a:off x="3650987" y="33875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" name="Rectangle 43"/>
          <p:cNvSpPr>
            <a:spLocks noChangeArrowheads="1"/>
          </p:cNvSpPr>
          <p:nvPr/>
        </p:nvSpPr>
        <p:spPr bwMode="auto">
          <a:xfrm>
            <a:off x="3879587" y="33875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8" name="Rectangle 44"/>
          <p:cNvSpPr>
            <a:spLocks noChangeArrowheads="1"/>
          </p:cNvSpPr>
          <p:nvPr/>
        </p:nvSpPr>
        <p:spPr bwMode="auto">
          <a:xfrm>
            <a:off x="4108187" y="33875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9" name="Rectangle 45"/>
          <p:cNvSpPr>
            <a:spLocks noChangeArrowheads="1"/>
          </p:cNvSpPr>
          <p:nvPr/>
        </p:nvSpPr>
        <p:spPr bwMode="auto">
          <a:xfrm>
            <a:off x="4336787" y="33875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0" name="Rectangle 46"/>
          <p:cNvSpPr>
            <a:spLocks noChangeArrowheads="1"/>
          </p:cNvSpPr>
          <p:nvPr/>
        </p:nvSpPr>
        <p:spPr bwMode="auto">
          <a:xfrm>
            <a:off x="4565387" y="33875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1" name="Rectangle 47"/>
          <p:cNvSpPr>
            <a:spLocks noChangeArrowheads="1"/>
          </p:cNvSpPr>
          <p:nvPr/>
        </p:nvSpPr>
        <p:spPr bwMode="auto">
          <a:xfrm>
            <a:off x="4793987" y="33875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2" name="Rectangle 48"/>
          <p:cNvSpPr>
            <a:spLocks noChangeArrowheads="1"/>
          </p:cNvSpPr>
          <p:nvPr/>
        </p:nvSpPr>
        <p:spPr bwMode="auto">
          <a:xfrm>
            <a:off x="5022587" y="33875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3" name="Rectangle 49"/>
          <p:cNvSpPr>
            <a:spLocks noChangeArrowheads="1"/>
          </p:cNvSpPr>
          <p:nvPr/>
        </p:nvSpPr>
        <p:spPr bwMode="auto">
          <a:xfrm>
            <a:off x="3422387" y="3616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4" name="Rectangle 50"/>
          <p:cNvSpPr>
            <a:spLocks noChangeArrowheads="1"/>
          </p:cNvSpPr>
          <p:nvPr/>
        </p:nvSpPr>
        <p:spPr bwMode="auto">
          <a:xfrm>
            <a:off x="3650987" y="3616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5" name="Rectangle 51"/>
          <p:cNvSpPr>
            <a:spLocks noChangeArrowheads="1"/>
          </p:cNvSpPr>
          <p:nvPr/>
        </p:nvSpPr>
        <p:spPr bwMode="auto">
          <a:xfrm>
            <a:off x="3879587" y="3616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6" name="Rectangle 52"/>
          <p:cNvSpPr>
            <a:spLocks noChangeArrowheads="1"/>
          </p:cNvSpPr>
          <p:nvPr/>
        </p:nvSpPr>
        <p:spPr bwMode="auto">
          <a:xfrm>
            <a:off x="4108187" y="3616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" name="Rectangle 53"/>
          <p:cNvSpPr>
            <a:spLocks noChangeArrowheads="1"/>
          </p:cNvSpPr>
          <p:nvPr/>
        </p:nvSpPr>
        <p:spPr bwMode="auto">
          <a:xfrm>
            <a:off x="4336787" y="3616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8" name="Rectangle 54"/>
          <p:cNvSpPr>
            <a:spLocks noChangeArrowheads="1"/>
          </p:cNvSpPr>
          <p:nvPr/>
        </p:nvSpPr>
        <p:spPr bwMode="auto">
          <a:xfrm>
            <a:off x="4565387" y="3616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9" name="Rectangle 55"/>
          <p:cNvSpPr>
            <a:spLocks noChangeArrowheads="1"/>
          </p:cNvSpPr>
          <p:nvPr/>
        </p:nvSpPr>
        <p:spPr bwMode="auto">
          <a:xfrm>
            <a:off x="4793987" y="3616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0" name="Rectangle 56"/>
          <p:cNvSpPr>
            <a:spLocks noChangeArrowheads="1"/>
          </p:cNvSpPr>
          <p:nvPr/>
        </p:nvSpPr>
        <p:spPr bwMode="auto">
          <a:xfrm>
            <a:off x="5022587" y="36161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1" name="Rectangle 57"/>
          <p:cNvSpPr>
            <a:spLocks noChangeArrowheads="1"/>
          </p:cNvSpPr>
          <p:nvPr/>
        </p:nvSpPr>
        <p:spPr bwMode="auto">
          <a:xfrm>
            <a:off x="3422387" y="3844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2" name="Rectangle 58"/>
          <p:cNvSpPr>
            <a:spLocks noChangeArrowheads="1"/>
          </p:cNvSpPr>
          <p:nvPr/>
        </p:nvSpPr>
        <p:spPr bwMode="auto">
          <a:xfrm>
            <a:off x="3650987" y="3844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3" name="Rectangle 59"/>
          <p:cNvSpPr>
            <a:spLocks noChangeArrowheads="1"/>
          </p:cNvSpPr>
          <p:nvPr/>
        </p:nvSpPr>
        <p:spPr bwMode="auto">
          <a:xfrm>
            <a:off x="3879587" y="3844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4" name="Rectangle 60"/>
          <p:cNvSpPr>
            <a:spLocks noChangeArrowheads="1"/>
          </p:cNvSpPr>
          <p:nvPr/>
        </p:nvSpPr>
        <p:spPr bwMode="auto">
          <a:xfrm>
            <a:off x="4108187" y="3844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5" name="Rectangle 61"/>
          <p:cNvSpPr>
            <a:spLocks noChangeArrowheads="1"/>
          </p:cNvSpPr>
          <p:nvPr/>
        </p:nvSpPr>
        <p:spPr bwMode="auto">
          <a:xfrm>
            <a:off x="4336787" y="3844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6" name="Rectangle 62"/>
          <p:cNvSpPr>
            <a:spLocks noChangeArrowheads="1"/>
          </p:cNvSpPr>
          <p:nvPr/>
        </p:nvSpPr>
        <p:spPr bwMode="auto">
          <a:xfrm>
            <a:off x="4565387" y="3844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" name="Rectangle 63"/>
          <p:cNvSpPr>
            <a:spLocks noChangeArrowheads="1"/>
          </p:cNvSpPr>
          <p:nvPr/>
        </p:nvSpPr>
        <p:spPr bwMode="auto">
          <a:xfrm>
            <a:off x="4793987" y="3844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" name="Rectangle 64"/>
          <p:cNvSpPr>
            <a:spLocks noChangeArrowheads="1"/>
          </p:cNvSpPr>
          <p:nvPr/>
        </p:nvSpPr>
        <p:spPr bwMode="auto">
          <a:xfrm>
            <a:off x="5022587" y="38447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9" name="Rectangle 65"/>
          <p:cNvSpPr>
            <a:spLocks noChangeArrowheads="1"/>
          </p:cNvSpPr>
          <p:nvPr/>
        </p:nvSpPr>
        <p:spPr bwMode="auto">
          <a:xfrm>
            <a:off x="3422387" y="4073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0" name="Rectangle 66"/>
          <p:cNvSpPr>
            <a:spLocks noChangeArrowheads="1"/>
          </p:cNvSpPr>
          <p:nvPr/>
        </p:nvSpPr>
        <p:spPr bwMode="auto">
          <a:xfrm>
            <a:off x="3650987" y="4073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1" name="Rectangle 67"/>
          <p:cNvSpPr>
            <a:spLocks noChangeArrowheads="1"/>
          </p:cNvSpPr>
          <p:nvPr/>
        </p:nvSpPr>
        <p:spPr bwMode="auto">
          <a:xfrm>
            <a:off x="3879587" y="4073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2" name="Rectangle 68"/>
          <p:cNvSpPr>
            <a:spLocks noChangeArrowheads="1"/>
          </p:cNvSpPr>
          <p:nvPr/>
        </p:nvSpPr>
        <p:spPr bwMode="auto">
          <a:xfrm>
            <a:off x="4108187" y="4073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3" name="Rectangle 69"/>
          <p:cNvSpPr>
            <a:spLocks noChangeArrowheads="1"/>
          </p:cNvSpPr>
          <p:nvPr/>
        </p:nvSpPr>
        <p:spPr bwMode="auto">
          <a:xfrm>
            <a:off x="4336787" y="4073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4" name="Rectangle 70"/>
          <p:cNvSpPr>
            <a:spLocks noChangeArrowheads="1"/>
          </p:cNvSpPr>
          <p:nvPr/>
        </p:nvSpPr>
        <p:spPr bwMode="auto">
          <a:xfrm>
            <a:off x="4565387" y="4073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5" name="Rectangle 71"/>
          <p:cNvSpPr>
            <a:spLocks noChangeArrowheads="1"/>
          </p:cNvSpPr>
          <p:nvPr/>
        </p:nvSpPr>
        <p:spPr bwMode="auto">
          <a:xfrm>
            <a:off x="4793987" y="4073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6" name="Rectangle 72"/>
          <p:cNvSpPr>
            <a:spLocks noChangeArrowheads="1"/>
          </p:cNvSpPr>
          <p:nvPr/>
        </p:nvSpPr>
        <p:spPr bwMode="auto">
          <a:xfrm>
            <a:off x="5022587" y="4073303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7" name="Rectangle 73"/>
          <p:cNvSpPr>
            <a:spLocks noChangeArrowheads="1"/>
          </p:cNvSpPr>
          <p:nvPr/>
        </p:nvSpPr>
        <p:spPr bwMode="auto">
          <a:xfrm>
            <a:off x="7079987" y="2473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" name="Rectangle 74"/>
          <p:cNvSpPr>
            <a:spLocks noChangeArrowheads="1"/>
          </p:cNvSpPr>
          <p:nvPr/>
        </p:nvSpPr>
        <p:spPr bwMode="auto">
          <a:xfrm>
            <a:off x="7308587" y="2473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9" name="Rectangle 75"/>
          <p:cNvSpPr>
            <a:spLocks noChangeArrowheads="1"/>
          </p:cNvSpPr>
          <p:nvPr/>
        </p:nvSpPr>
        <p:spPr bwMode="auto">
          <a:xfrm>
            <a:off x="7537187" y="2473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0" name="Rectangle 76"/>
          <p:cNvSpPr>
            <a:spLocks noChangeArrowheads="1"/>
          </p:cNvSpPr>
          <p:nvPr/>
        </p:nvSpPr>
        <p:spPr bwMode="auto">
          <a:xfrm>
            <a:off x="7765787" y="2473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1" name="Rectangle 77"/>
          <p:cNvSpPr>
            <a:spLocks noChangeArrowheads="1"/>
          </p:cNvSpPr>
          <p:nvPr/>
        </p:nvSpPr>
        <p:spPr bwMode="auto">
          <a:xfrm>
            <a:off x="7994387" y="2473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2" name="Rectangle 78"/>
          <p:cNvSpPr>
            <a:spLocks noChangeArrowheads="1"/>
          </p:cNvSpPr>
          <p:nvPr/>
        </p:nvSpPr>
        <p:spPr bwMode="auto">
          <a:xfrm>
            <a:off x="8222987" y="2473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3" name="Rectangle 79"/>
          <p:cNvSpPr>
            <a:spLocks noChangeArrowheads="1"/>
          </p:cNvSpPr>
          <p:nvPr/>
        </p:nvSpPr>
        <p:spPr bwMode="auto">
          <a:xfrm>
            <a:off x="8451587" y="2473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4" name="Rectangle 80"/>
          <p:cNvSpPr>
            <a:spLocks noChangeArrowheads="1"/>
          </p:cNvSpPr>
          <p:nvPr/>
        </p:nvSpPr>
        <p:spPr bwMode="auto">
          <a:xfrm>
            <a:off x="8680187" y="2473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5" name="Rectangle 81"/>
          <p:cNvSpPr>
            <a:spLocks noChangeArrowheads="1"/>
          </p:cNvSpPr>
          <p:nvPr/>
        </p:nvSpPr>
        <p:spPr bwMode="auto">
          <a:xfrm>
            <a:off x="7079987" y="2701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6" name="Rectangle 82"/>
          <p:cNvSpPr>
            <a:spLocks noChangeArrowheads="1"/>
          </p:cNvSpPr>
          <p:nvPr/>
        </p:nvSpPr>
        <p:spPr bwMode="auto">
          <a:xfrm>
            <a:off x="7308587" y="2701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7" name="Rectangle 83"/>
          <p:cNvSpPr>
            <a:spLocks noChangeArrowheads="1"/>
          </p:cNvSpPr>
          <p:nvPr/>
        </p:nvSpPr>
        <p:spPr bwMode="auto">
          <a:xfrm>
            <a:off x="7537187" y="2701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" name="Rectangle 84"/>
          <p:cNvSpPr>
            <a:spLocks noChangeArrowheads="1"/>
          </p:cNvSpPr>
          <p:nvPr/>
        </p:nvSpPr>
        <p:spPr bwMode="auto">
          <a:xfrm>
            <a:off x="7765787" y="2701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9" name="Rectangle 85"/>
          <p:cNvSpPr>
            <a:spLocks noChangeArrowheads="1"/>
          </p:cNvSpPr>
          <p:nvPr/>
        </p:nvSpPr>
        <p:spPr bwMode="auto">
          <a:xfrm>
            <a:off x="7994387" y="2701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0" name="Rectangle 86"/>
          <p:cNvSpPr>
            <a:spLocks noChangeArrowheads="1"/>
          </p:cNvSpPr>
          <p:nvPr/>
        </p:nvSpPr>
        <p:spPr bwMode="auto">
          <a:xfrm>
            <a:off x="8222987" y="2701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1" name="Rectangle 87"/>
          <p:cNvSpPr>
            <a:spLocks noChangeArrowheads="1"/>
          </p:cNvSpPr>
          <p:nvPr/>
        </p:nvSpPr>
        <p:spPr bwMode="auto">
          <a:xfrm>
            <a:off x="8451587" y="2701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2" name="Rectangle 88"/>
          <p:cNvSpPr>
            <a:spLocks noChangeArrowheads="1"/>
          </p:cNvSpPr>
          <p:nvPr/>
        </p:nvSpPr>
        <p:spPr bwMode="auto">
          <a:xfrm>
            <a:off x="8680187" y="2701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3" name="Rectangle 89"/>
          <p:cNvSpPr>
            <a:spLocks noChangeArrowheads="1"/>
          </p:cNvSpPr>
          <p:nvPr/>
        </p:nvSpPr>
        <p:spPr bwMode="auto">
          <a:xfrm>
            <a:off x="7079987" y="2930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4" name="Rectangle 90"/>
          <p:cNvSpPr>
            <a:spLocks noChangeArrowheads="1"/>
          </p:cNvSpPr>
          <p:nvPr/>
        </p:nvSpPr>
        <p:spPr bwMode="auto">
          <a:xfrm>
            <a:off x="7308587" y="2930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5" name="Rectangle 91"/>
          <p:cNvSpPr>
            <a:spLocks noChangeArrowheads="1"/>
          </p:cNvSpPr>
          <p:nvPr/>
        </p:nvSpPr>
        <p:spPr bwMode="auto">
          <a:xfrm>
            <a:off x="7537187" y="2930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6" name="Rectangle 92"/>
          <p:cNvSpPr>
            <a:spLocks noChangeArrowheads="1"/>
          </p:cNvSpPr>
          <p:nvPr/>
        </p:nvSpPr>
        <p:spPr bwMode="auto">
          <a:xfrm>
            <a:off x="7765787" y="2930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7" name="Rectangle 93"/>
          <p:cNvSpPr>
            <a:spLocks noChangeArrowheads="1"/>
          </p:cNvSpPr>
          <p:nvPr/>
        </p:nvSpPr>
        <p:spPr bwMode="auto">
          <a:xfrm>
            <a:off x="7994387" y="2930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" name="Rectangle 94"/>
          <p:cNvSpPr>
            <a:spLocks noChangeArrowheads="1"/>
          </p:cNvSpPr>
          <p:nvPr/>
        </p:nvSpPr>
        <p:spPr bwMode="auto">
          <a:xfrm>
            <a:off x="8222987" y="2930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9" name="Rectangle 95"/>
          <p:cNvSpPr>
            <a:spLocks noChangeArrowheads="1"/>
          </p:cNvSpPr>
          <p:nvPr/>
        </p:nvSpPr>
        <p:spPr bwMode="auto">
          <a:xfrm>
            <a:off x="8451587" y="2930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0" name="Rectangle 96"/>
          <p:cNvSpPr>
            <a:spLocks noChangeArrowheads="1"/>
          </p:cNvSpPr>
          <p:nvPr/>
        </p:nvSpPr>
        <p:spPr bwMode="auto">
          <a:xfrm>
            <a:off x="8680187" y="2930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1" name="Rectangle 97"/>
          <p:cNvSpPr>
            <a:spLocks noChangeArrowheads="1"/>
          </p:cNvSpPr>
          <p:nvPr/>
        </p:nvSpPr>
        <p:spPr bwMode="auto">
          <a:xfrm>
            <a:off x="7079987" y="31589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2" name="Rectangle 98"/>
          <p:cNvSpPr>
            <a:spLocks noChangeArrowheads="1"/>
          </p:cNvSpPr>
          <p:nvPr/>
        </p:nvSpPr>
        <p:spPr bwMode="auto">
          <a:xfrm>
            <a:off x="7308587" y="31589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3" name="Rectangle 99"/>
          <p:cNvSpPr>
            <a:spLocks noChangeArrowheads="1"/>
          </p:cNvSpPr>
          <p:nvPr/>
        </p:nvSpPr>
        <p:spPr bwMode="auto">
          <a:xfrm>
            <a:off x="7537187" y="31589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4" name="Rectangle 100"/>
          <p:cNvSpPr>
            <a:spLocks noChangeArrowheads="1"/>
          </p:cNvSpPr>
          <p:nvPr/>
        </p:nvSpPr>
        <p:spPr bwMode="auto">
          <a:xfrm>
            <a:off x="7765787" y="31589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5" name="Rectangle 101"/>
          <p:cNvSpPr>
            <a:spLocks noChangeArrowheads="1"/>
          </p:cNvSpPr>
          <p:nvPr/>
        </p:nvSpPr>
        <p:spPr bwMode="auto">
          <a:xfrm>
            <a:off x="7994387" y="31589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6" name="Rectangle 102"/>
          <p:cNvSpPr>
            <a:spLocks noChangeArrowheads="1"/>
          </p:cNvSpPr>
          <p:nvPr/>
        </p:nvSpPr>
        <p:spPr bwMode="auto">
          <a:xfrm>
            <a:off x="8222987" y="31589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7" name="Rectangle 103"/>
          <p:cNvSpPr>
            <a:spLocks noChangeArrowheads="1"/>
          </p:cNvSpPr>
          <p:nvPr/>
        </p:nvSpPr>
        <p:spPr bwMode="auto">
          <a:xfrm>
            <a:off x="8451587" y="31589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" name="Rectangle 104"/>
          <p:cNvSpPr>
            <a:spLocks noChangeArrowheads="1"/>
          </p:cNvSpPr>
          <p:nvPr/>
        </p:nvSpPr>
        <p:spPr bwMode="auto">
          <a:xfrm>
            <a:off x="8680187" y="31589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9" name="Rectangle 105"/>
          <p:cNvSpPr>
            <a:spLocks noChangeArrowheads="1"/>
          </p:cNvSpPr>
          <p:nvPr/>
        </p:nvSpPr>
        <p:spPr bwMode="auto">
          <a:xfrm>
            <a:off x="7079987" y="33875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0" name="Rectangle 106"/>
          <p:cNvSpPr>
            <a:spLocks noChangeArrowheads="1"/>
          </p:cNvSpPr>
          <p:nvPr/>
        </p:nvSpPr>
        <p:spPr bwMode="auto">
          <a:xfrm>
            <a:off x="7308587" y="33875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1" name="Rectangle 107"/>
          <p:cNvSpPr>
            <a:spLocks noChangeArrowheads="1"/>
          </p:cNvSpPr>
          <p:nvPr/>
        </p:nvSpPr>
        <p:spPr bwMode="auto">
          <a:xfrm>
            <a:off x="7537187" y="33875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2" name="Rectangle 108"/>
          <p:cNvSpPr>
            <a:spLocks noChangeArrowheads="1"/>
          </p:cNvSpPr>
          <p:nvPr/>
        </p:nvSpPr>
        <p:spPr bwMode="auto">
          <a:xfrm>
            <a:off x="7765787" y="33875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3" name="Rectangle 109"/>
          <p:cNvSpPr>
            <a:spLocks noChangeArrowheads="1"/>
          </p:cNvSpPr>
          <p:nvPr/>
        </p:nvSpPr>
        <p:spPr bwMode="auto">
          <a:xfrm>
            <a:off x="7079987" y="3616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4" name="Rectangle 110"/>
          <p:cNvSpPr>
            <a:spLocks noChangeArrowheads="1"/>
          </p:cNvSpPr>
          <p:nvPr/>
        </p:nvSpPr>
        <p:spPr bwMode="auto">
          <a:xfrm>
            <a:off x="7308587" y="3616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5" name="Rectangle 111"/>
          <p:cNvSpPr>
            <a:spLocks noChangeArrowheads="1"/>
          </p:cNvSpPr>
          <p:nvPr/>
        </p:nvSpPr>
        <p:spPr bwMode="auto">
          <a:xfrm>
            <a:off x="7537187" y="3616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6" name="Rectangle 112"/>
          <p:cNvSpPr>
            <a:spLocks noChangeArrowheads="1"/>
          </p:cNvSpPr>
          <p:nvPr/>
        </p:nvSpPr>
        <p:spPr bwMode="auto">
          <a:xfrm>
            <a:off x="7765787" y="3616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7" name="Rectangle 113"/>
          <p:cNvSpPr>
            <a:spLocks noChangeArrowheads="1"/>
          </p:cNvSpPr>
          <p:nvPr/>
        </p:nvSpPr>
        <p:spPr bwMode="auto">
          <a:xfrm>
            <a:off x="7079987" y="3844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8" name="Rectangle 114"/>
          <p:cNvSpPr>
            <a:spLocks noChangeArrowheads="1"/>
          </p:cNvSpPr>
          <p:nvPr/>
        </p:nvSpPr>
        <p:spPr bwMode="auto">
          <a:xfrm>
            <a:off x="7308587" y="3844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" name="Rectangle 115"/>
          <p:cNvSpPr>
            <a:spLocks noChangeArrowheads="1"/>
          </p:cNvSpPr>
          <p:nvPr/>
        </p:nvSpPr>
        <p:spPr bwMode="auto">
          <a:xfrm>
            <a:off x="7537187" y="3844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0" name="Rectangle 116"/>
          <p:cNvSpPr>
            <a:spLocks noChangeArrowheads="1"/>
          </p:cNvSpPr>
          <p:nvPr/>
        </p:nvSpPr>
        <p:spPr bwMode="auto">
          <a:xfrm>
            <a:off x="7765787" y="3844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1" name="Rectangle 117"/>
          <p:cNvSpPr>
            <a:spLocks noChangeArrowheads="1"/>
          </p:cNvSpPr>
          <p:nvPr/>
        </p:nvSpPr>
        <p:spPr bwMode="auto">
          <a:xfrm>
            <a:off x="7079987" y="4073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2" name="Rectangle 118"/>
          <p:cNvSpPr>
            <a:spLocks noChangeArrowheads="1"/>
          </p:cNvSpPr>
          <p:nvPr/>
        </p:nvSpPr>
        <p:spPr bwMode="auto">
          <a:xfrm>
            <a:off x="7308587" y="4073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3" name="Rectangle 119"/>
          <p:cNvSpPr>
            <a:spLocks noChangeArrowheads="1"/>
          </p:cNvSpPr>
          <p:nvPr/>
        </p:nvSpPr>
        <p:spPr bwMode="auto">
          <a:xfrm>
            <a:off x="7537187" y="4073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" name="Rectangle 120"/>
          <p:cNvSpPr>
            <a:spLocks noChangeArrowheads="1"/>
          </p:cNvSpPr>
          <p:nvPr/>
        </p:nvSpPr>
        <p:spPr bwMode="auto">
          <a:xfrm>
            <a:off x="7765787" y="4073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6" name="Line 122"/>
          <p:cNvSpPr>
            <a:spLocks noChangeShapeType="1"/>
          </p:cNvSpPr>
          <p:nvPr/>
        </p:nvSpPr>
        <p:spPr bwMode="auto">
          <a:xfrm>
            <a:off x="3263637" y="261915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" name="Line 123"/>
          <p:cNvSpPr>
            <a:spLocks noChangeShapeType="1"/>
          </p:cNvSpPr>
          <p:nvPr/>
        </p:nvSpPr>
        <p:spPr bwMode="auto">
          <a:xfrm flipH="1">
            <a:off x="3263637" y="2619153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" name="Line 124"/>
          <p:cNvSpPr>
            <a:spLocks noChangeShapeType="1"/>
          </p:cNvSpPr>
          <p:nvPr/>
        </p:nvSpPr>
        <p:spPr bwMode="auto">
          <a:xfrm>
            <a:off x="3263637" y="284775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" name="Line 125"/>
          <p:cNvSpPr>
            <a:spLocks noChangeShapeType="1"/>
          </p:cNvSpPr>
          <p:nvPr/>
        </p:nvSpPr>
        <p:spPr bwMode="auto">
          <a:xfrm flipH="1">
            <a:off x="3263637" y="2847753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" name="Line 126"/>
          <p:cNvSpPr>
            <a:spLocks noChangeShapeType="1"/>
          </p:cNvSpPr>
          <p:nvPr/>
        </p:nvSpPr>
        <p:spPr bwMode="auto">
          <a:xfrm>
            <a:off x="3263637" y="307635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" name="Line 127"/>
          <p:cNvSpPr>
            <a:spLocks noChangeShapeType="1"/>
          </p:cNvSpPr>
          <p:nvPr/>
        </p:nvSpPr>
        <p:spPr bwMode="auto">
          <a:xfrm flipH="1">
            <a:off x="3263637" y="3076353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" name="Line 128"/>
          <p:cNvSpPr>
            <a:spLocks noChangeShapeType="1"/>
          </p:cNvSpPr>
          <p:nvPr/>
        </p:nvSpPr>
        <p:spPr bwMode="auto">
          <a:xfrm>
            <a:off x="3263637" y="330495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" name="Line 129"/>
          <p:cNvSpPr>
            <a:spLocks noChangeShapeType="1"/>
          </p:cNvSpPr>
          <p:nvPr/>
        </p:nvSpPr>
        <p:spPr bwMode="auto">
          <a:xfrm flipH="1">
            <a:off x="3263637" y="3304953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4" name="Group 130"/>
          <p:cNvGrpSpPr/>
          <p:nvPr/>
        </p:nvGrpSpPr>
        <p:grpSpPr bwMode="auto">
          <a:xfrm>
            <a:off x="3263637" y="3533553"/>
            <a:ext cx="2133600" cy="152400"/>
            <a:chOff x="960" y="2112"/>
            <a:chExt cx="1344" cy="96"/>
          </a:xfrm>
        </p:grpSpPr>
        <p:sp>
          <p:nvSpPr>
            <p:cNvPr id="405" name="Line 131"/>
            <p:cNvSpPr>
              <a:spLocks noChangeShapeType="1"/>
            </p:cNvSpPr>
            <p:nvPr/>
          </p:nvSpPr>
          <p:spPr bwMode="auto">
            <a:xfrm>
              <a:off x="960" y="211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6" name="Line 132"/>
            <p:cNvSpPr>
              <a:spLocks noChangeShapeType="1"/>
            </p:cNvSpPr>
            <p:nvPr/>
          </p:nvSpPr>
          <p:spPr bwMode="auto">
            <a:xfrm flipH="1">
              <a:off x="960" y="2112"/>
              <a:ext cx="13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7" name="Line 133"/>
          <p:cNvSpPr>
            <a:spLocks noChangeShapeType="1"/>
          </p:cNvSpPr>
          <p:nvPr/>
        </p:nvSpPr>
        <p:spPr bwMode="auto">
          <a:xfrm>
            <a:off x="3263637" y="376215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" name="Line 134"/>
          <p:cNvSpPr>
            <a:spLocks noChangeShapeType="1"/>
          </p:cNvSpPr>
          <p:nvPr/>
        </p:nvSpPr>
        <p:spPr bwMode="auto">
          <a:xfrm flipH="1">
            <a:off x="3263637" y="3762153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" name="Line 135"/>
          <p:cNvSpPr>
            <a:spLocks noChangeShapeType="1"/>
          </p:cNvSpPr>
          <p:nvPr/>
        </p:nvSpPr>
        <p:spPr bwMode="auto">
          <a:xfrm>
            <a:off x="3263637" y="399075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" name="Line 136"/>
          <p:cNvSpPr>
            <a:spLocks noChangeShapeType="1"/>
          </p:cNvSpPr>
          <p:nvPr/>
        </p:nvSpPr>
        <p:spPr bwMode="auto">
          <a:xfrm flipH="1">
            <a:off x="3263637" y="3990753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" name="Line 137"/>
          <p:cNvSpPr>
            <a:spLocks noChangeShapeType="1"/>
          </p:cNvSpPr>
          <p:nvPr/>
        </p:nvSpPr>
        <p:spPr bwMode="auto">
          <a:xfrm>
            <a:off x="3263637" y="421935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" name="Line 138"/>
          <p:cNvSpPr>
            <a:spLocks noChangeShapeType="1"/>
          </p:cNvSpPr>
          <p:nvPr/>
        </p:nvSpPr>
        <p:spPr bwMode="auto">
          <a:xfrm>
            <a:off x="6921237" y="254295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" name="Line 139"/>
          <p:cNvSpPr>
            <a:spLocks noChangeShapeType="1"/>
          </p:cNvSpPr>
          <p:nvPr/>
        </p:nvSpPr>
        <p:spPr bwMode="auto">
          <a:xfrm flipH="1">
            <a:off x="6921237" y="2542953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" name="Line 140"/>
          <p:cNvSpPr>
            <a:spLocks noChangeShapeType="1"/>
          </p:cNvSpPr>
          <p:nvPr/>
        </p:nvSpPr>
        <p:spPr bwMode="auto">
          <a:xfrm>
            <a:off x="6921237" y="277155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" name="Line 141"/>
          <p:cNvSpPr>
            <a:spLocks noChangeShapeType="1"/>
          </p:cNvSpPr>
          <p:nvPr/>
        </p:nvSpPr>
        <p:spPr bwMode="auto">
          <a:xfrm flipH="1">
            <a:off x="6921237" y="2771553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" name="Line 142"/>
          <p:cNvSpPr>
            <a:spLocks noChangeShapeType="1"/>
          </p:cNvSpPr>
          <p:nvPr/>
        </p:nvSpPr>
        <p:spPr bwMode="auto">
          <a:xfrm>
            <a:off x="6921237" y="300015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" name="Line 143"/>
          <p:cNvSpPr>
            <a:spLocks noChangeShapeType="1"/>
          </p:cNvSpPr>
          <p:nvPr/>
        </p:nvSpPr>
        <p:spPr bwMode="auto">
          <a:xfrm flipH="1">
            <a:off x="6921237" y="3000153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" name="Line 144"/>
          <p:cNvSpPr>
            <a:spLocks noChangeShapeType="1"/>
          </p:cNvSpPr>
          <p:nvPr/>
        </p:nvSpPr>
        <p:spPr bwMode="auto">
          <a:xfrm>
            <a:off x="6921237" y="322875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" name="Line 145"/>
          <p:cNvSpPr>
            <a:spLocks noChangeShapeType="1"/>
          </p:cNvSpPr>
          <p:nvPr/>
        </p:nvSpPr>
        <p:spPr bwMode="auto">
          <a:xfrm flipV="1">
            <a:off x="7988037" y="2542953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" name="Group 146"/>
          <p:cNvGrpSpPr/>
          <p:nvPr/>
        </p:nvGrpSpPr>
        <p:grpSpPr bwMode="auto">
          <a:xfrm>
            <a:off x="8064237" y="2542953"/>
            <a:ext cx="914400" cy="228600"/>
            <a:chOff x="3984" y="1488"/>
            <a:chExt cx="576" cy="144"/>
          </a:xfrm>
        </p:grpSpPr>
        <p:sp>
          <p:nvSpPr>
            <p:cNvPr id="421" name="Line 147"/>
            <p:cNvSpPr>
              <a:spLocks noChangeShapeType="1"/>
            </p:cNvSpPr>
            <p:nvPr/>
          </p:nvSpPr>
          <p:spPr bwMode="auto">
            <a:xfrm>
              <a:off x="3984" y="14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" name="Line 148"/>
            <p:cNvSpPr>
              <a:spLocks noChangeShapeType="1"/>
            </p:cNvSpPr>
            <p:nvPr/>
          </p:nvSpPr>
          <p:spPr bwMode="auto">
            <a:xfrm flipH="1">
              <a:off x="3984" y="148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3" name="Group 149"/>
          <p:cNvGrpSpPr/>
          <p:nvPr/>
        </p:nvGrpSpPr>
        <p:grpSpPr bwMode="auto">
          <a:xfrm>
            <a:off x="8064237" y="2771553"/>
            <a:ext cx="914400" cy="228600"/>
            <a:chOff x="3984" y="1632"/>
            <a:chExt cx="576" cy="144"/>
          </a:xfrm>
        </p:grpSpPr>
        <p:sp>
          <p:nvSpPr>
            <p:cNvPr id="424" name="Line 150"/>
            <p:cNvSpPr>
              <a:spLocks noChangeShapeType="1"/>
            </p:cNvSpPr>
            <p:nvPr/>
          </p:nvSpPr>
          <p:spPr bwMode="auto">
            <a:xfrm>
              <a:off x="3984" y="16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5" name="Line 151"/>
            <p:cNvSpPr>
              <a:spLocks noChangeShapeType="1"/>
            </p:cNvSpPr>
            <p:nvPr/>
          </p:nvSpPr>
          <p:spPr bwMode="auto">
            <a:xfrm flipH="1">
              <a:off x="3984" y="163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6" name="Group 152"/>
          <p:cNvGrpSpPr/>
          <p:nvPr/>
        </p:nvGrpSpPr>
        <p:grpSpPr bwMode="auto">
          <a:xfrm>
            <a:off x="8064237" y="3000153"/>
            <a:ext cx="914400" cy="228600"/>
            <a:chOff x="3984" y="1776"/>
            <a:chExt cx="576" cy="144"/>
          </a:xfrm>
        </p:grpSpPr>
        <p:sp>
          <p:nvSpPr>
            <p:cNvPr id="427" name="Line 153"/>
            <p:cNvSpPr>
              <a:spLocks noChangeShapeType="1"/>
            </p:cNvSpPr>
            <p:nvPr/>
          </p:nvSpPr>
          <p:spPr bwMode="auto">
            <a:xfrm>
              <a:off x="3984" y="17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" name="Line 154"/>
            <p:cNvSpPr>
              <a:spLocks noChangeShapeType="1"/>
            </p:cNvSpPr>
            <p:nvPr/>
          </p:nvSpPr>
          <p:spPr bwMode="auto">
            <a:xfrm flipH="1">
              <a:off x="3984" y="1776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9" name="Line 155"/>
          <p:cNvSpPr>
            <a:spLocks noChangeShapeType="1"/>
          </p:cNvSpPr>
          <p:nvPr/>
        </p:nvSpPr>
        <p:spPr bwMode="auto">
          <a:xfrm>
            <a:off x="8064237" y="3228753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" name="Line 156"/>
          <p:cNvSpPr>
            <a:spLocks noChangeShapeType="1"/>
          </p:cNvSpPr>
          <p:nvPr/>
        </p:nvSpPr>
        <p:spPr bwMode="auto">
          <a:xfrm flipH="1">
            <a:off x="6921237" y="3228753"/>
            <a:ext cx="2057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" name="Line 157"/>
          <p:cNvSpPr>
            <a:spLocks noChangeShapeType="1"/>
          </p:cNvSpPr>
          <p:nvPr/>
        </p:nvSpPr>
        <p:spPr bwMode="auto">
          <a:xfrm>
            <a:off x="6921237" y="345735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" name="Line 158"/>
          <p:cNvSpPr>
            <a:spLocks noChangeShapeType="1"/>
          </p:cNvSpPr>
          <p:nvPr/>
        </p:nvSpPr>
        <p:spPr bwMode="auto">
          <a:xfrm flipH="1">
            <a:off x="6921237" y="3457353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" name="Line 159"/>
          <p:cNvSpPr>
            <a:spLocks noChangeShapeType="1"/>
          </p:cNvSpPr>
          <p:nvPr/>
        </p:nvSpPr>
        <p:spPr bwMode="auto">
          <a:xfrm>
            <a:off x="6921237" y="368595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" name="Line 160"/>
          <p:cNvSpPr>
            <a:spLocks noChangeShapeType="1"/>
          </p:cNvSpPr>
          <p:nvPr/>
        </p:nvSpPr>
        <p:spPr bwMode="auto">
          <a:xfrm flipH="1">
            <a:off x="6921237" y="3685953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" name="Line 161"/>
          <p:cNvSpPr>
            <a:spLocks noChangeShapeType="1"/>
          </p:cNvSpPr>
          <p:nvPr/>
        </p:nvSpPr>
        <p:spPr bwMode="auto">
          <a:xfrm>
            <a:off x="6921237" y="391455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" name="Line 162"/>
          <p:cNvSpPr>
            <a:spLocks noChangeShapeType="1"/>
          </p:cNvSpPr>
          <p:nvPr/>
        </p:nvSpPr>
        <p:spPr bwMode="auto">
          <a:xfrm flipH="1">
            <a:off x="6921237" y="3914553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" name="Line 163"/>
          <p:cNvSpPr>
            <a:spLocks noChangeShapeType="1"/>
          </p:cNvSpPr>
          <p:nvPr/>
        </p:nvSpPr>
        <p:spPr bwMode="auto">
          <a:xfrm>
            <a:off x="6921237" y="414315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" name="Rectangle 164"/>
          <p:cNvSpPr>
            <a:spLocks noChangeArrowheads="1"/>
          </p:cNvSpPr>
          <p:nvPr/>
        </p:nvSpPr>
        <p:spPr bwMode="auto">
          <a:xfrm>
            <a:off x="7378437" y="261915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9" name="Rectangle 165"/>
          <p:cNvSpPr>
            <a:spLocks noChangeArrowheads="1"/>
          </p:cNvSpPr>
          <p:nvPr/>
        </p:nvSpPr>
        <p:spPr bwMode="auto">
          <a:xfrm>
            <a:off x="8369037" y="261915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" name="Rectangle 166"/>
          <p:cNvSpPr>
            <a:spLocks noChangeArrowheads="1"/>
          </p:cNvSpPr>
          <p:nvPr/>
        </p:nvSpPr>
        <p:spPr bwMode="auto">
          <a:xfrm>
            <a:off x="7378437" y="360975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1" name="Rectangle 167"/>
          <p:cNvSpPr>
            <a:spLocks noChangeArrowheads="1"/>
          </p:cNvSpPr>
          <p:nvPr/>
        </p:nvSpPr>
        <p:spPr bwMode="auto">
          <a:xfrm>
            <a:off x="7994387" y="33875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2" name="Rectangle 168"/>
          <p:cNvSpPr>
            <a:spLocks noChangeArrowheads="1"/>
          </p:cNvSpPr>
          <p:nvPr/>
        </p:nvSpPr>
        <p:spPr bwMode="auto">
          <a:xfrm>
            <a:off x="8222987" y="33875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3" name="Rectangle 169"/>
          <p:cNvSpPr>
            <a:spLocks noChangeArrowheads="1"/>
          </p:cNvSpPr>
          <p:nvPr/>
        </p:nvSpPr>
        <p:spPr bwMode="auto">
          <a:xfrm>
            <a:off x="8451587" y="33875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4" name="Rectangle 170"/>
          <p:cNvSpPr>
            <a:spLocks noChangeArrowheads="1"/>
          </p:cNvSpPr>
          <p:nvPr/>
        </p:nvSpPr>
        <p:spPr bwMode="auto">
          <a:xfrm>
            <a:off x="8680187" y="33875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5" name="Rectangle 171"/>
          <p:cNvSpPr>
            <a:spLocks noChangeArrowheads="1"/>
          </p:cNvSpPr>
          <p:nvPr/>
        </p:nvSpPr>
        <p:spPr bwMode="auto">
          <a:xfrm>
            <a:off x="7994387" y="3616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6" name="Rectangle 172"/>
          <p:cNvSpPr>
            <a:spLocks noChangeArrowheads="1"/>
          </p:cNvSpPr>
          <p:nvPr/>
        </p:nvSpPr>
        <p:spPr bwMode="auto">
          <a:xfrm>
            <a:off x="8222987" y="3616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7" name="Rectangle 173"/>
          <p:cNvSpPr>
            <a:spLocks noChangeArrowheads="1"/>
          </p:cNvSpPr>
          <p:nvPr/>
        </p:nvSpPr>
        <p:spPr bwMode="auto">
          <a:xfrm>
            <a:off x="8451587" y="3616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8" name="Rectangle 174"/>
          <p:cNvSpPr>
            <a:spLocks noChangeArrowheads="1"/>
          </p:cNvSpPr>
          <p:nvPr/>
        </p:nvSpPr>
        <p:spPr bwMode="auto">
          <a:xfrm>
            <a:off x="8680187" y="36161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9" name="Rectangle 175"/>
          <p:cNvSpPr>
            <a:spLocks noChangeArrowheads="1"/>
          </p:cNvSpPr>
          <p:nvPr/>
        </p:nvSpPr>
        <p:spPr bwMode="auto">
          <a:xfrm>
            <a:off x="7994387" y="3844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" name="Rectangle 176"/>
          <p:cNvSpPr>
            <a:spLocks noChangeArrowheads="1"/>
          </p:cNvSpPr>
          <p:nvPr/>
        </p:nvSpPr>
        <p:spPr bwMode="auto">
          <a:xfrm>
            <a:off x="8222987" y="3844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1" name="Rectangle 177"/>
          <p:cNvSpPr>
            <a:spLocks noChangeArrowheads="1"/>
          </p:cNvSpPr>
          <p:nvPr/>
        </p:nvSpPr>
        <p:spPr bwMode="auto">
          <a:xfrm>
            <a:off x="8451587" y="3844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2" name="Rectangle 178"/>
          <p:cNvSpPr>
            <a:spLocks noChangeArrowheads="1"/>
          </p:cNvSpPr>
          <p:nvPr/>
        </p:nvSpPr>
        <p:spPr bwMode="auto">
          <a:xfrm>
            <a:off x="8680187" y="38447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3" name="Rectangle 179"/>
          <p:cNvSpPr>
            <a:spLocks noChangeArrowheads="1"/>
          </p:cNvSpPr>
          <p:nvPr/>
        </p:nvSpPr>
        <p:spPr bwMode="auto">
          <a:xfrm>
            <a:off x="7994387" y="4073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4" name="Rectangle 180"/>
          <p:cNvSpPr>
            <a:spLocks noChangeArrowheads="1"/>
          </p:cNvSpPr>
          <p:nvPr/>
        </p:nvSpPr>
        <p:spPr bwMode="auto">
          <a:xfrm>
            <a:off x="8222987" y="4073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5" name="Rectangle 181"/>
          <p:cNvSpPr>
            <a:spLocks noChangeArrowheads="1"/>
          </p:cNvSpPr>
          <p:nvPr/>
        </p:nvSpPr>
        <p:spPr bwMode="auto">
          <a:xfrm>
            <a:off x="8451587" y="4073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6" name="Rectangle 182"/>
          <p:cNvSpPr>
            <a:spLocks noChangeArrowheads="1"/>
          </p:cNvSpPr>
          <p:nvPr/>
        </p:nvSpPr>
        <p:spPr bwMode="auto">
          <a:xfrm>
            <a:off x="8680187" y="4073303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7" name="Line 183"/>
          <p:cNvSpPr>
            <a:spLocks noChangeShapeType="1"/>
          </p:cNvSpPr>
          <p:nvPr/>
        </p:nvSpPr>
        <p:spPr bwMode="auto">
          <a:xfrm flipV="1">
            <a:off x="7988037" y="3457353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8" name="Group 184"/>
          <p:cNvGrpSpPr/>
          <p:nvPr/>
        </p:nvGrpSpPr>
        <p:grpSpPr bwMode="auto">
          <a:xfrm>
            <a:off x="8064237" y="3457353"/>
            <a:ext cx="914400" cy="228600"/>
            <a:chOff x="3984" y="2064"/>
            <a:chExt cx="576" cy="144"/>
          </a:xfrm>
        </p:grpSpPr>
        <p:sp>
          <p:nvSpPr>
            <p:cNvPr id="459" name="Line 185"/>
            <p:cNvSpPr>
              <a:spLocks noChangeShapeType="1"/>
            </p:cNvSpPr>
            <p:nvPr/>
          </p:nvSpPr>
          <p:spPr bwMode="auto">
            <a:xfrm>
              <a:off x="3984" y="206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" name="Line 186"/>
            <p:cNvSpPr>
              <a:spLocks noChangeShapeType="1"/>
            </p:cNvSpPr>
            <p:nvPr/>
          </p:nvSpPr>
          <p:spPr bwMode="auto">
            <a:xfrm flipH="1">
              <a:off x="3984" y="2064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" name="Group 187"/>
          <p:cNvGrpSpPr/>
          <p:nvPr/>
        </p:nvGrpSpPr>
        <p:grpSpPr bwMode="auto">
          <a:xfrm>
            <a:off x="8064237" y="3685953"/>
            <a:ext cx="914400" cy="228600"/>
            <a:chOff x="3984" y="2208"/>
            <a:chExt cx="576" cy="144"/>
          </a:xfrm>
        </p:grpSpPr>
        <p:sp>
          <p:nvSpPr>
            <p:cNvPr id="462" name="Line 188"/>
            <p:cNvSpPr>
              <a:spLocks noChangeShapeType="1"/>
            </p:cNvSpPr>
            <p:nvPr/>
          </p:nvSpPr>
          <p:spPr bwMode="auto">
            <a:xfrm>
              <a:off x="3984" y="22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" name="Line 189"/>
            <p:cNvSpPr>
              <a:spLocks noChangeShapeType="1"/>
            </p:cNvSpPr>
            <p:nvPr/>
          </p:nvSpPr>
          <p:spPr bwMode="auto">
            <a:xfrm flipH="1">
              <a:off x="3984" y="220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4" name="Group 190"/>
          <p:cNvGrpSpPr/>
          <p:nvPr/>
        </p:nvGrpSpPr>
        <p:grpSpPr bwMode="auto">
          <a:xfrm>
            <a:off x="8064237" y="3914553"/>
            <a:ext cx="914400" cy="228600"/>
            <a:chOff x="3984" y="2352"/>
            <a:chExt cx="576" cy="144"/>
          </a:xfrm>
        </p:grpSpPr>
        <p:sp>
          <p:nvSpPr>
            <p:cNvPr id="465" name="Line 191"/>
            <p:cNvSpPr>
              <a:spLocks noChangeShapeType="1"/>
            </p:cNvSpPr>
            <p:nvPr/>
          </p:nvSpPr>
          <p:spPr bwMode="auto">
            <a:xfrm>
              <a:off x="3984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" name="Line 192"/>
            <p:cNvSpPr>
              <a:spLocks noChangeShapeType="1"/>
            </p:cNvSpPr>
            <p:nvPr/>
          </p:nvSpPr>
          <p:spPr bwMode="auto">
            <a:xfrm flipH="1">
              <a:off x="3984" y="235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7" name="Line 193"/>
          <p:cNvSpPr>
            <a:spLocks noChangeShapeType="1"/>
          </p:cNvSpPr>
          <p:nvPr/>
        </p:nvSpPr>
        <p:spPr bwMode="auto">
          <a:xfrm>
            <a:off x="8064237" y="4143153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" name="Rectangle 194"/>
          <p:cNvSpPr>
            <a:spLocks noChangeArrowheads="1"/>
          </p:cNvSpPr>
          <p:nvPr/>
        </p:nvSpPr>
        <p:spPr bwMode="auto">
          <a:xfrm>
            <a:off x="8369037" y="360975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9" name="Rectangle 195"/>
          <p:cNvSpPr>
            <a:spLocks noChangeArrowheads="1"/>
          </p:cNvSpPr>
          <p:nvPr/>
        </p:nvSpPr>
        <p:spPr bwMode="auto">
          <a:xfrm>
            <a:off x="2942962" y="5079778"/>
            <a:ext cx="2701060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(k = 0; k &lt; N; k++)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for (j = 0; j &lt;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z[k] = z[k]+x[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][j]*y[k];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0" name="Rectangle 196"/>
          <p:cNvSpPr>
            <a:spLocks noChangeArrowheads="1"/>
          </p:cNvSpPr>
          <p:nvPr/>
        </p:nvSpPr>
        <p:spPr bwMode="auto">
          <a:xfrm>
            <a:off x="6676762" y="4927378"/>
            <a:ext cx="342510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(ii = 0; ii &lt; N; ii += B)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+= B)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 (k = 0; k &lt; N); k++)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ii;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min(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ii+B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N);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for (j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j &lt; min(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jj+B,N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z[k] = z[k]+x[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][j]*y[k];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" name="Rectangle 197"/>
          <p:cNvSpPr>
            <a:spLocks noChangeArrowheads="1"/>
          </p:cNvSpPr>
          <p:nvPr/>
        </p:nvSpPr>
        <p:spPr bwMode="auto">
          <a:xfrm>
            <a:off x="2714362" y="3022378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2" name="Rectangle 198"/>
          <p:cNvSpPr>
            <a:spLocks noChangeArrowheads="1"/>
          </p:cNvSpPr>
          <p:nvPr/>
        </p:nvSpPr>
        <p:spPr bwMode="auto">
          <a:xfrm>
            <a:off x="4162162" y="4393978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3" name="Rectangle 199"/>
          <p:cNvSpPr>
            <a:spLocks noChangeArrowheads="1"/>
          </p:cNvSpPr>
          <p:nvPr/>
        </p:nvSpPr>
        <p:spPr bwMode="auto">
          <a:xfrm>
            <a:off x="7819762" y="4470178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4" name="Rectangle 200"/>
          <p:cNvSpPr>
            <a:spLocks noChangeArrowheads="1"/>
          </p:cNvSpPr>
          <p:nvPr/>
        </p:nvSpPr>
        <p:spPr bwMode="auto">
          <a:xfrm>
            <a:off x="6371962" y="3022378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75" name="Group 201"/>
          <p:cNvGrpSpPr/>
          <p:nvPr/>
        </p:nvGrpSpPr>
        <p:grpSpPr bwMode="auto">
          <a:xfrm>
            <a:off x="9038962" y="2466753"/>
            <a:ext cx="312738" cy="914400"/>
            <a:chOff x="4598" y="1440"/>
            <a:chExt cx="197" cy="576"/>
          </a:xfrm>
        </p:grpSpPr>
        <p:sp>
          <p:nvSpPr>
            <p:cNvPr id="476" name="Line 202"/>
            <p:cNvSpPr>
              <a:spLocks noChangeShapeType="1"/>
            </p:cNvSpPr>
            <p:nvPr/>
          </p:nvSpPr>
          <p:spPr bwMode="auto">
            <a:xfrm>
              <a:off x="4656" y="14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" name="Line 203"/>
            <p:cNvSpPr>
              <a:spLocks noChangeShapeType="1"/>
            </p:cNvSpPr>
            <p:nvPr/>
          </p:nvSpPr>
          <p:spPr bwMode="auto">
            <a:xfrm>
              <a:off x="4704" y="144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" name="Line 204"/>
            <p:cNvSpPr>
              <a:spLocks noChangeShapeType="1"/>
            </p:cNvSpPr>
            <p:nvPr/>
          </p:nvSpPr>
          <p:spPr bwMode="auto">
            <a:xfrm>
              <a:off x="4656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" name="Rectangle 205"/>
            <p:cNvSpPr>
              <a:spLocks noChangeArrowheads="1"/>
            </p:cNvSpPr>
            <p:nvPr/>
          </p:nvSpPr>
          <p:spPr bwMode="auto">
            <a:xfrm>
              <a:off x="4598" y="1646"/>
              <a:ext cx="19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482" name="Line 208"/>
          <p:cNvSpPr>
            <a:spLocks noChangeShapeType="1"/>
          </p:cNvSpPr>
          <p:nvPr/>
        </p:nvSpPr>
        <p:spPr bwMode="auto">
          <a:xfrm rot="16200000">
            <a:off x="7910250" y="223021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" name="Line 209"/>
          <p:cNvSpPr>
            <a:spLocks noChangeShapeType="1"/>
          </p:cNvSpPr>
          <p:nvPr/>
        </p:nvSpPr>
        <p:spPr bwMode="auto">
          <a:xfrm rot="16200000">
            <a:off x="8443650" y="1773016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" name="Line 210"/>
          <p:cNvSpPr>
            <a:spLocks noChangeShapeType="1"/>
          </p:cNvSpPr>
          <p:nvPr/>
        </p:nvSpPr>
        <p:spPr bwMode="auto">
          <a:xfrm rot="16200000">
            <a:off x="8824650" y="223021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" name="Rectangle 211"/>
          <p:cNvSpPr>
            <a:spLocks noChangeArrowheads="1"/>
          </p:cNvSpPr>
          <p:nvPr/>
        </p:nvSpPr>
        <p:spPr bwMode="auto">
          <a:xfrm>
            <a:off x="8308712" y="2088928"/>
            <a:ext cx="31273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7" name="AutoShape 213"/>
          <p:cNvSpPr/>
          <p:nvPr/>
        </p:nvSpPr>
        <p:spPr bwMode="auto">
          <a:xfrm>
            <a:off x="2577837" y="2466753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0" name="Oval 216"/>
          <p:cNvSpPr>
            <a:spLocks noChangeArrowheads="1"/>
          </p:cNvSpPr>
          <p:nvPr/>
        </p:nvSpPr>
        <p:spPr bwMode="auto">
          <a:xfrm>
            <a:off x="7073637" y="2542953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" name="Text Box 217"/>
          <p:cNvSpPr txBox="1">
            <a:spLocks noChangeArrowheads="1"/>
          </p:cNvSpPr>
          <p:nvPr/>
        </p:nvSpPr>
        <p:spPr bwMode="auto">
          <a:xfrm>
            <a:off x="6006837" y="536235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2" name="Text Box 218"/>
          <p:cNvSpPr txBox="1">
            <a:spLocks noChangeArrowheads="1"/>
          </p:cNvSpPr>
          <p:nvPr/>
        </p:nvSpPr>
        <p:spPr bwMode="auto">
          <a:xfrm>
            <a:off x="6311637" y="53623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3" name="Text Box 219"/>
          <p:cNvSpPr txBox="1">
            <a:spLocks noChangeArrowheads="1"/>
          </p:cNvSpPr>
          <p:nvPr/>
        </p:nvSpPr>
        <p:spPr bwMode="auto">
          <a:xfrm>
            <a:off x="6006837" y="490515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ii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4" name="Text Box 220"/>
          <p:cNvSpPr txBox="1">
            <a:spLocks noChangeArrowheads="1"/>
          </p:cNvSpPr>
          <p:nvPr/>
        </p:nvSpPr>
        <p:spPr bwMode="auto">
          <a:xfrm>
            <a:off x="6311637" y="49051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5" name="Text Box 221"/>
          <p:cNvSpPr txBox="1">
            <a:spLocks noChangeArrowheads="1"/>
          </p:cNvSpPr>
          <p:nvPr/>
        </p:nvSpPr>
        <p:spPr bwMode="auto">
          <a:xfrm>
            <a:off x="6006837" y="513375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jj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6" name="Text Box 222"/>
          <p:cNvSpPr txBox="1">
            <a:spLocks noChangeArrowheads="1"/>
          </p:cNvSpPr>
          <p:nvPr/>
        </p:nvSpPr>
        <p:spPr bwMode="auto">
          <a:xfrm>
            <a:off x="6311637" y="51337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7" name="Text Box 223"/>
          <p:cNvSpPr txBox="1">
            <a:spLocks noChangeArrowheads="1"/>
          </p:cNvSpPr>
          <p:nvPr/>
        </p:nvSpPr>
        <p:spPr bwMode="auto">
          <a:xfrm>
            <a:off x="6006837" y="559095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8" name="Text Box 224"/>
          <p:cNvSpPr txBox="1">
            <a:spLocks noChangeArrowheads="1"/>
          </p:cNvSpPr>
          <p:nvPr/>
        </p:nvSpPr>
        <p:spPr bwMode="auto">
          <a:xfrm>
            <a:off x="6311637" y="559095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0…B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9" name="Text Box 225"/>
          <p:cNvSpPr txBox="1">
            <a:spLocks noChangeArrowheads="1"/>
          </p:cNvSpPr>
          <p:nvPr/>
        </p:nvSpPr>
        <p:spPr bwMode="auto">
          <a:xfrm>
            <a:off x="6006837" y="581955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0" name="Text Box 226"/>
          <p:cNvSpPr txBox="1">
            <a:spLocks noChangeArrowheads="1"/>
          </p:cNvSpPr>
          <p:nvPr/>
        </p:nvSpPr>
        <p:spPr bwMode="auto">
          <a:xfrm>
            <a:off x="6311637" y="581955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0…B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" name="Oval 227"/>
          <p:cNvSpPr>
            <a:spLocks noChangeArrowheads="1"/>
          </p:cNvSpPr>
          <p:nvPr/>
        </p:nvSpPr>
        <p:spPr bwMode="auto">
          <a:xfrm>
            <a:off x="5930637" y="5362353"/>
            <a:ext cx="685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2" name="Oval 228"/>
          <p:cNvSpPr>
            <a:spLocks noChangeArrowheads="1"/>
          </p:cNvSpPr>
          <p:nvPr/>
        </p:nvSpPr>
        <p:spPr bwMode="auto">
          <a:xfrm>
            <a:off x="7835637" y="3228753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3" name="文本框 502"/>
          <p:cNvSpPr txBox="1"/>
          <p:nvPr/>
        </p:nvSpPr>
        <p:spPr>
          <a:xfrm>
            <a:off x="1052053" y="1280554"/>
            <a:ext cx="10087896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分块的基本思想：访问数组的一部分“区域”，而不是访问整个数组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4" name="Rectangle 116"/>
          <p:cNvSpPr>
            <a:spLocks noChangeArrowheads="1"/>
          </p:cNvSpPr>
          <p:nvPr/>
        </p:nvSpPr>
        <p:spPr bwMode="auto">
          <a:xfrm>
            <a:off x="2947675" y="2138675"/>
            <a:ext cx="283250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每次迭代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扫描整个数组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 ][ ]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5" name="Text Box 230"/>
          <p:cNvSpPr txBox="1">
            <a:spLocks noChangeArrowheads="1"/>
          </p:cNvSpPr>
          <p:nvPr/>
        </p:nvSpPr>
        <p:spPr bwMode="auto">
          <a:xfrm>
            <a:off x="976637" y="2984882"/>
            <a:ext cx="12629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1600" b="0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x[][]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在主存中的分布（</a:t>
            </a:r>
            <a:r>
              <a:rPr lang="en-US" altLang="zh-CN" sz="16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2D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形式）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6" name="Rectangle 232"/>
          <p:cNvSpPr>
            <a:spLocks noChangeArrowheads="1"/>
          </p:cNvSpPr>
          <p:nvPr/>
        </p:nvSpPr>
        <p:spPr bwMode="auto">
          <a:xfrm>
            <a:off x="9714270" y="4490886"/>
            <a:ext cx="444858" cy="229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7" name="Rectangle 215"/>
          <p:cNvSpPr>
            <a:spLocks noChangeArrowheads="1"/>
          </p:cNvSpPr>
          <p:nvPr/>
        </p:nvSpPr>
        <p:spPr bwMode="auto">
          <a:xfrm>
            <a:off x="9155113" y="3955131"/>
            <a:ext cx="1833562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分块因子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“B”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选取的原则是使得数组中的一块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</a:t>
            </a:r>
            <a:r>
              <a:rPr lang="en-US" altLang="zh-CN" sz="16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可以驻留在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8" name="Text Box 235"/>
          <p:cNvSpPr txBox="1">
            <a:spLocks noChangeArrowheads="1"/>
          </p:cNvSpPr>
          <p:nvPr/>
        </p:nvSpPr>
        <p:spPr bwMode="auto">
          <a:xfrm>
            <a:off x="9968524" y="5712994"/>
            <a:ext cx="17416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200" dirty="0">
                <a:ea typeface="宋体" panose="02010600030101010101" pitchFamily="2" charset="-122"/>
              </a:rPr>
              <a:t>这里的一块指编译器的</a:t>
            </a:r>
            <a:r>
              <a:rPr lang="zh-CN" altLang="en-US" sz="1200" u="sng" dirty="0">
                <a:ea typeface="宋体" panose="02010600030101010101" pitchFamily="2" charset="-122"/>
              </a:rPr>
              <a:t>分块（</a:t>
            </a:r>
            <a:r>
              <a:rPr lang="en-US" altLang="zh-CN" sz="1200" u="sng" dirty="0">
                <a:ea typeface="宋体" panose="02010600030101010101" pitchFamily="2" charset="-122"/>
              </a:rPr>
              <a:t>chunk</a:t>
            </a:r>
            <a:r>
              <a:rPr lang="zh-CN" altLang="en-US" sz="1200" u="sng" dirty="0">
                <a:ea typeface="宋体" panose="02010600030101010101" pitchFamily="2" charset="-122"/>
              </a:rPr>
              <a:t>）</a:t>
            </a:r>
            <a:r>
              <a:rPr lang="zh-CN" altLang="en-US" sz="1200" dirty="0">
                <a:ea typeface="宋体" panose="02010600030101010101" pitchFamily="2" charset="-122"/>
              </a:rPr>
              <a:t>，不是</a:t>
            </a:r>
            <a:r>
              <a:rPr lang="en-US" altLang="zh-CN" sz="1200" dirty="0">
                <a:ea typeface="宋体" panose="02010600030101010101" pitchFamily="2" charset="-122"/>
              </a:rPr>
              <a:t>Cache</a:t>
            </a:r>
            <a:r>
              <a:rPr lang="zh-CN" altLang="en-US" sz="1200" dirty="0">
                <a:ea typeface="宋体" panose="02010600030101010101" pitchFamily="2" charset="-122"/>
              </a:rPr>
              <a:t>中的一块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  <p:cxnSp>
        <p:nvCxnSpPr>
          <p:cNvPr id="509" name="直接箭头连接符 508"/>
          <p:cNvCxnSpPr>
            <a:stCxn id="507" idx="2"/>
            <a:endCxn id="508" idx="0"/>
          </p:cNvCxnSpPr>
          <p:nvPr/>
        </p:nvCxnSpPr>
        <p:spPr>
          <a:xfrm>
            <a:off x="10071894" y="5032991"/>
            <a:ext cx="767478" cy="680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angle 216"/>
          <p:cNvSpPr>
            <a:spLocks noChangeArrowheads="1"/>
          </p:cNvSpPr>
          <p:nvPr/>
        </p:nvSpPr>
        <p:spPr bwMode="auto">
          <a:xfrm>
            <a:off x="2350280" y="6241131"/>
            <a:ext cx="312745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Cache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无法放下整个数组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C -0.00195 0.00278 -0.01081 0.01088 -0.01341 0.01204 C -0.02031 0.01806 -0.01667 0.01621 -0.02396 0.01806 C -0.03268 0.02362 -0.0405 0.02547 -0.05 0.02755 C -0.06719 0.02709 -0.08854 0.02963 -0.10625 0.02269 C -0.11211 0.02037 -0.11615 0.01621 -0.12136 0.01204 C -0.12331 0.01065 -0.12513 0.00926 -0.12669 0.00718 C -0.12826 0.00533 -0.13125 0.00139 -0.13125 0.00162 C -0.13294 -0.00324 -0.13438 -0.0081 -0.13555 -0.01296 C -0.13685 -0.02986 -0.14128 -0.05023 -0.13386 -0.06527 C -0.13268 -0.07013 -0.13125 -0.07083 -0.12761 -0.07245 C -0.12344 -0.08125 -0.12904 -0.07152 -0.12227 -0.07731 C -0.11914 -0.08009 -0.12018 -0.08287 -0.11602 -0.08449 C -0.11367 -0.08912 -0.11198 -0.09004 -0.10794 -0.09166 C -0.09896 -0.0993 -0.10013 -0.09745 -0.08646 -0.09745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4.44444E-6 L 0.06237 -4.44444E-6 L -0.01589 0.02778 L 0.06237 0.02778 L -0.01589 0.06158 L 0.06354 0.06158 L -0.01315 0.0919 L 0.06354 0.09329 " pathEditMode="relative" rAng="0" ptsTypes="AAAAAAAA">
                                      <p:cBhvr>
                                        <p:cTn id="15" dur="2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  <p:bldP spid="490" grpId="1" animBg="1"/>
      <p:bldP spid="502" grpId="0" animBg="1"/>
      <p:bldP spid="50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074407" cy="757139"/>
            <a:chOff x="635243" y="278221"/>
            <a:chExt cx="4074407" cy="757138"/>
          </a:xfrm>
        </p:grpSpPr>
        <p:sp>
          <p:nvSpPr>
            <p:cNvPr id="22" name="矩形 21"/>
            <p:cNvSpPr/>
            <p:nvPr/>
          </p:nvSpPr>
          <p:spPr>
            <a:xfrm>
              <a:off x="635243" y="727582"/>
              <a:ext cx="40744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Optimization——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分块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341632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分块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503" name="文本框 502"/>
          <p:cNvSpPr txBox="1"/>
          <p:nvPr/>
        </p:nvSpPr>
        <p:spPr>
          <a:xfrm>
            <a:off x="1052053" y="1280554"/>
            <a:ext cx="10087896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分块的基本思想：访问数组的一部分“区域”，而不是访问整个数组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2" name="Group 2"/>
          <p:cNvGrpSpPr/>
          <p:nvPr/>
        </p:nvGrpSpPr>
        <p:grpSpPr bwMode="auto">
          <a:xfrm>
            <a:off x="6922008" y="2127941"/>
            <a:ext cx="1066800" cy="1219200"/>
            <a:chOff x="3312" y="1296"/>
            <a:chExt cx="672" cy="768"/>
          </a:xfrm>
        </p:grpSpPr>
        <p:sp>
          <p:nvSpPr>
            <p:cNvPr id="233" name="Rectangle 3"/>
            <p:cNvSpPr>
              <a:spLocks noChangeArrowheads="1"/>
            </p:cNvSpPr>
            <p:nvPr/>
          </p:nvSpPr>
          <p:spPr bwMode="auto">
            <a:xfrm>
              <a:off x="3312" y="1392"/>
              <a:ext cx="672" cy="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34" name="Text Box 4"/>
            <p:cNvSpPr txBox="1">
              <a:spLocks noChangeArrowheads="1"/>
            </p:cNvSpPr>
            <p:nvPr/>
          </p:nvSpPr>
          <p:spPr bwMode="auto">
            <a:xfrm>
              <a:off x="3446" y="12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cache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235" name="Rectangle 5"/>
          <p:cNvSpPr>
            <a:spLocks noChangeArrowheads="1"/>
          </p:cNvSpPr>
          <p:nvPr/>
        </p:nvSpPr>
        <p:spPr bwMode="auto">
          <a:xfrm>
            <a:off x="6949440" y="5599613"/>
            <a:ext cx="3008376" cy="762000"/>
          </a:xfrm>
          <a:prstGeom prst="rect">
            <a:avLst/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3500000" scaled="1"/>
            <a:tileRect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7" name="Rectangle 9"/>
          <p:cNvSpPr>
            <a:spLocks noChangeArrowheads="1"/>
          </p:cNvSpPr>
          <p:nvPr/>
        </p:nvSpPr>
        <p:spPr bwMode="auto">
          <a:xfrm>
            <a:off x="3337814" y="2362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8" name="Rectangle 10"/>
          <p:cNvSpPr>
            <a:spLocks noChangeArrowheads="1"/>
          </p:cNvSpPr>
          <p:nvPr/>
        </p:nvSpPr>
        <p:spPr bwMode="auto">
          <a:xfrm>
            <a:off x="3566414" y="2362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9" name="Rectangle 11"/>
          <p:cNvSpPr>
            <a:spLocks noChangeArrowheads="1"/>
          </p:cNvSpPr>
          <p:nvPr/>
        </p:nvSpPr>
        <p:spPr bwMode="auto">
          <a:xfrm>
            <a:off x="3795014" y="2362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0" name="Rectangle 12"/>
          <p:cNvSpPr>
            <a:spLocks noChangeArrowheads="1"/>
          </p:cNvSpPr>
          <p:nvPr/>
        </p:nvSpPr>
        <p:spPr bwMode="auto">
          <a:xfrm>
            <a:off x="4023614" y="2362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1" name="Rectangle 13"/>
          <p:cNvSpPr>
            <a:spLocks noChangeArrowheads="1"/>
          </p:cNvSpPr>
          <p:nvPr/>
        </p:nvSpPr>
        <p:spPr bwMode="auto">
          <a:xfrm>
            <a:off x="4252214" y="2362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2" name="Rectangle 14"/>
          <p:cNvSpPr>
            <a:spLocks noChangeArrowheads="1"/>
          </p:cNvSpPr>
          <p:nvPr/>
        </p:nvSpPr>
        <p:spPr bwMode="auto">
          <a:xfrm>
            <a:off x="4480814" y="2362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3" name="Rectangle 15"/>
          <p:cNvSpPr>
            <a:spLocks noChangeArrowheads="1"/>
          </p:cNvSpPr>
          <p:nvPr/>
        </p:nvSpPr>
        <p:spPr bwMode="auto">
          <a:xfrm>
            <a:off x="4709414" y="2362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4" name="Rectangle 16"/>
          <p:cNvSpPr>
            <a:spLocks noChangeArrowheads="1"/>
          </p:cNvSpPr>
          <p:nvPr/>
        </p:nvSpPr>
        <p:spPr bwMode="auto">
          <a:xfrm>
            <a:off x="4938014" y="2362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" name="Rectangle 17"/>
          <p:cNvSpPr>
            <a:spLocks noChangeArrowheads="1"/>
          </p:cNvSpPr>
          <p:nvPr/>
        </p:nvSpPr>
        <p:spPr bwMode="auto">
          <a:xfrm>
            <a:off x="3337814" y="2591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6" name="Rectangle 18"/>
          <p:cNvSpPr>
            <a:spLocks noChangeArrowheads="1"/>
          </p:cNvSpPr>
          <p:nvPr/>
        </p:nvSpPr>
        <p:spPr bwMode="auto">
          <a:xfrm>
            <a:off x="3566414" y="2591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7" name="Rectangle 19"/>
          <p:cNvSpPr>
            <a:spLocks noChangeArrowheads="1"/>
          </p:cNvSpPr>
          <p:nvPr/>
        </p:nvSpPr>
        <p:spPr bwMode="auto">
          <a:xfrm>
            <a:off x="3795014" y="2591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8" name="Rectangle 20"/>
          <p:cNvSpPr>
            <a:spLocks noChangeArrowheads="1"/>
          </p:cNvSpPr>
          <p:nvPr/>
        </p:nvSpPr>
        <p:spPr bwMode="auto">
          <a:xfrm>
            <a:off x="4023614" y="2591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9" name="Rectangle 21"/>
          <p:cNvSpPr>
            <a:spLocks noChangeArrowheads="1"/>
          </p:cNvSpPr>
          <p:nvPr/>
        </p:nvSpPr>
        <p:spPr bwMode="auto">
          <a:xfrm>
            <a:off x="4252214" y="2591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0" name="Rectangle 22"/>
          <p:cNvSpPr>
            <a:spLocks noChangeArrowheads="1"/>
          </p:cNvSpPr>
          <p:nvPr/>
        </p:nvSpPr>
        <p:spPr bwMode="auto">
          <a:xfrm>
            <a:off x="4480814" y="2591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1" name="Rectangle 23"/>
          <p:cNvSpPr>
            <a:spLocks noChangeArrowheads="1"/>
          </p:cNvSpPr>
          <p:nvPr/>
        </p:nvSpPr>
        <p:spPr bwMode="auto">
          <a:xfrm>
            <a:off x="4709414" y="2591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2" name="Rectangle 24"/>
          <p:cNvSpPr>
            <a:spLocks noChangeArrowheads="1"/>
          </p:cNvSpPr>
          <p:nvPr/>
        </p:nvSpPr>
        <p:spPr bwMode="auto">
          <a:xfrm>
            <a:off x="4938014" y="2591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3" name="Rectangle 25"/>
          <p:cNvSpPr>
            <a:spLocks noChangeArrowheads="1"/>
          </p:cNvSpPr>
          <p:nvPr/>
        </p:nvSpPr>
        <p:spPr bwMode="auto">
          <a:xfrm>
            <a:off x="3337814" y="2820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4" name="Rectangle 26"/>
          <p:cNvSpPr>
            <a:spLocks noChangeArrowheads="1"/>
          </p:cNvSpPr>
          <p:nvPr/>
        </p:nvSpPr>
        <p:spPr bwMode="auto">
          <a:xfrm>
            <a:off x="3566414" y="2820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5" name="Rectangle 27"/>
          <p:cNvSpPr>
            <a:spLocks noChangeArrowheads="1"/>
          </p:cNvSpPr>
          <p:nvPr/>
        </p:nvSpPr>
        <p:spPr bwMode="auto">
          <a:xfrm>
            <a:off x="3795014" y="2820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" name="Rectangle 28"/>
          <p:cNvSpPr>
            <a:spLocks noChangeArrowheads="1"/>
          </p:cNvSpPr>
          <p:nvPr/>
        </p:nvSpPr>
        <p:spPr bwMode="auto">
          <a:xfrm>
            <a:off x="4023614" y="2820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7" name="Rectangle 29"/>
          <p:cNvSpPr>
            <a:spLocks noChangeArrowheads="1"/>
          </p:cNvSpPr>
          <p:nvPr/>
        </p:nvSpPr>
        <p:spPr bwMode="auto">
          <a:xfrm>
            <a:off x="4252214" y="2820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8" name="Rectangle 30"/>
          <p:cNvSpPr>
            <a:spLocks noChangeArrowheads="1"/>
          </p:cNvSpPr>
          <p:nvPr/>
        </p:nvSpPr>
        <p:spPr bwMode="auto">
          <a:xfrm>
            <a:off x="4480814" y="2820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9" name="Rectangle 31"/>
          <p:cNvSpPr>
            <a:spLocks noChangeArrowheads="1"/>
          </p:cNvSpPr>
          <p:nvPr/>
        </p:nvSpPr>
        <p:spPr bwMode="auto">
          <a:xfrm>
            <a:off x="4709414" y="2820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0" name="Rectangle 32"/>
          <p:cNvSpPr>
            <a:spLocks noChangeArrowheads="1"/>
          </p:cNvSpPr>
          <p:nvPr/>
        </p:nvSpPr>
        <p:spPr bwMode="auto">
          <a:xfrm>
            <a:off x="4938014" y="2820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1" name="Rectangle 33"/>
          <p:cNvSpPr>
            <a:spLocks noChangeArrowheads="1"/>
          </p:cNvSpPr>
          <p:nvPr/>
        </p:nvSpPr>
        <p:spPr bwMode="auto">
          <a:xfrm>
            <a:off x="3337814" y="30486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2" name="Rectangle 34"/>
          <p:cNvSpPr>
            <a:spLocks noChangeArrowheads="1"/>
          </p:cNvSpPr>
          <p:nvPr/>
        </p:nvSpPr>
        <p:spPr bwMode="auto">
          <a:xfrm>
            <a:off x="3566414" y="30486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3" name="Rectangle 35"/>
          <p:cNvSpPr>
            <a:spLocks noChangeArrowheads="1"/>
          </p:cNvSpPr>
          <p:nvPr/>
        </p:nvSpPr>
        <p:spPr bwMode="auto">
          <a:xfrm>
            <a:off x="3795014" y="30486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4" name="Rectangle 36"/>
          <p:cNvSpPr>
            <a:spLocks noChangeArrowheads="1"/>
          </p:cNvSpPr>
          <p:nvPr/>
        </p:nvSpPr>
        <p:spPr bwMode="auto">
          <a:xfrm>
            <a:off x="4023614" y="30486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" name="Rectangle 37"/>
          <p:cNvSpPr>
            <a:spLocks noChangeArrowheads="1"/>
          </p:cNvSpPr>
          <p:nvPr/>
        </p:nvSpPr>
        <p:spPr bwMode="auto">
          <a:xfrm>
            <a:off x="4252214" y="30486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7" name="Rectangle 38"/>
          <p:cNvSpPr>
            <a:spLocks noChangeArrowheads="1"/>
          </p:cNvSpPr>
          <p:nvPr/>
        </p:nvSpPr>
        <p:spPr bwMode="auto">
          <a:xfrm>
            <a:off x="4480814" y="30486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8" name="Rectangle 39"/>
          <p:cNvSpPr>
            <a:spLocks noChangeArrowheads="1"/>
          </p:cNvSpPr>
          <p:nvPr/>
        </p:nvSpPr>
        <p:spPr bwMode="auto">
          <a:xfrm>
            <a:off x="4709414" y="30486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9" name="Rectangle 40"/>
          <p:cNvSpPr>
            <a:spLocks noChangeArrowheads="1"/>
          </p:cNvSpPr>
          <p:nvPr/>
        </p:nvSpPr>
        <p:spPr bwMode="auto">
          <a:xfrm>
            <a:off x="4938014" y="30486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0" name="Rectangle 41"/>
          <p:cNvSpPr>
            <a:spLocks noChangeArrowheads="1"/>
          </p:cNvSpPr>
          <p:nvPr/>
        </p:nvSpPr>
        <p:spPr bwMode="auto">
          <a:xfrm>
            <a:off x="3337814" y="32772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1" name="Rectangle 42"/>
          <p:cNvSpPr>
            <a:spLocks noChangeArrowheads="1"/>
          </p:cNvSpPr>
          <p:nvPr/>
        </p:nvSpPr>
        <p:spPr bwMode="auto">
          <a:xfrm>
            <a:off x="3566414" y="32772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2" name="Rectangle 43"/>
          <p:cNvSpPr>
            <a:spLocks noChangeArrowheads="1"/>
          </p:cNvSpPr>
          <p:nvPr/>
        </p:nvSpPr>
        <p:spPr bwMode="auto">
          <a:xfrm>
            <a:off x="3795014" y="32772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3" name="Rectangle 44"/>
          <p:cNvSpPr>
            <a:spLocks noChangeArrowheads="1"/>
          </p:cNvSpPr>
          <p:nvPr/>
        </p:nvSpPr>
        <p:spPr bwMode="auto">
          <a:xfrm>
            <a:off x="4023614" y="32772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4" name="Rectangle 45"/>
          <p:cNvSpPr>
            <a:spLocks noChangeArrowheads="1"/>
          </p:cNvSpPr>
          <p:nvPr/>
        </p:nvSpPr>
        <p:spPr bwMode="auto">
          <a:xfrm>
            <a:off x="4252214" y="32772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5" name="Rectangle 46"/>
          <p:cNvSpPr>
            <a:spLocks noChangeArrowheads="1"/>
          </p:cNvSpPr>
          <p:nvPr/>
        </p:nvSpPr>
        <p:spPr bwMode="auto">
          <a:xfrm>
            <a:off x="4480814" y="32772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" name="Rectangle 47"/>
          <p:cNvSpPr>
            <a:spLocks noChangeArrowheads="1"/>
          </p:cNvSpPr>
          <p:nvPr/>
        </p:nvSpPr>
        <p:spPr bwMode="auto">
          <a:xfrm>
            <a:off x="4709414" y="32772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7" name="Rectangle 48"/>
          <p:cNvSpPr>
            <a:spLocks noChangeArrowheads="1"/>
          </p:cNvSpPr>
          <p:nvPr/>
        </p:nvSpPr>
        <p:spPr bwMode="auto">
          <a:xfrm>
            <a:off x="4938014" y="32772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8" name="Rectangle 49"/>
          <p:cNvSpPr>
            <a:spLocks noChangeArrowheads="1"/>
          </p:cNvSpPr>
          <p:nvPr/>
        </p:nvSpPr>
        <p:spPr bwMode="auto">
          <a:xfrm>
            <a:off x="3337814" y="3505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2" name="Rectangle 50"/>
          <p:cNvSpPr>
            <a:spLocks noChangeArrowheads="1"/>
          </p:cNvSpPr>
          <p:nvPr/>
        </p:nvSpPr>
        <p:spPr bwMode="auto">
          <a:xfrm>
            <a:off x="3566414" y="3505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5" name="Rectangle 51"/>
          <p:cNvSpPr>
            <a:spLocks noChangeArrowheads="1"/>
          </p:cNvSpPr>
          <p:nvPr/>
        </p:nvSpPr>
        <p:spPr bwMode="auto">
          <a:xfrm>
            <a:off x="3795014" y="3505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0" name="Rectangle 52"/>
          <p:cNvSpPr>
            <a:spLocks noChangeArrowheads="1"/>
          </p:cNvSpPr>
          <p:nvPr/>
        </p:nvSpPr>
        <p:spPr bwMode="auto">
          <a:xfrm>
            <a:off x="4023614" y="3505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" name="Rectangle 53"/>
          <p:cNvSpPr>
            <a:spLocks noChangeArrowheads="1"/>
          </p:cNvSpPr>
          <p:nvPr/>
        </p:nvSpPr>
        <p:spPr bwMode="auto">
          <a:xfrm>
            <a:off x="4252214" y="3505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6" name="Rectangle 54"/>
          <p:cNvSpPr>
            <a:spLocks noChangeArrowheads="1"/>
          </p:cNvSpPr>
          <p:nvPr/>
        </p:nvSpPr>
        <p:spPr bwMode="auto">
          <a:xfrm>
            <a:off x="4480814" y="3505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8" name="Rectangle 55"/>
          <p:cNvSpPr>
            <a:spLocks noChangeArrowheads="1"/>
          </p:cNvSpPr>
          <p:nvPr/>
        </p:nvSpPr>
        <p:spPr bwMode="auto">
          <a:xfrm>
            <a:off x="4709414" y="3505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9" name="Rectangle 56"/>
          <p:cNvSpPr>
            <a:spLocks noChangeArrowheads="1"/>
          </p:cNvSpPr>
          <p:nvPr/>
        </p:nvSpPr>
        <p:spPr bwMode="auto">
          <a:xfrm>
            <a:off x="4938014" y="35058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1" name="Rectangle 57"/>
          <p:cNvSpPr>
            <a:spLocks noChangeArrowheads="1"/>
          </p:cNvSpPr>
          <p:nvPr/>
        </p:nvSpPr>
        <p:spPr bwMode="auto">
          <a:xfrm>
            <a:off x="3337814" y="3734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" name="Rectangle 58"/>
          <p:cNvSpPr>
            <a:spLocks noChangeArrowheads="1"/>
          </p:cNvSpPr>
          <p:nvPr/>
        </p:nvSpPr>
        <p:spPr bwMode="auto">
          <a:xfrm>
            <a:off x="3566414" y="3734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3" name="Rectangle 59"/>
          <p:cNvSpPr>
            <a:spLocks noChangeArrowheads="1"/>
          </p:cNvSpPr>
          <p:nvPr/>
        </p:nvSpPr>
        <p:spPr bwMode="auto">
          <a:xfrm>
            <a:off x="3795014" y="3734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4" name="Rectangle 60"/>
          <p:cNvSpPr>
            <a:spLocks noChangeArrowheads="1"/>
          </p:cNvSpPr>
          <p:nvPr/>
        </p:nvSpPr>
        <p:spPr bwMode="auto">
          <a:xfrm>
            <a:off x="4023614" y="3734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5" name="Rectangle 61"/>
          <p:cNvSpPr>
            <a:spLocks noChangeArrowheads="1"/>
          </p:cNvSpPr>
          <p:nvPr/>
        </p:nvSpPr>
        <p:spPr bwMode="auto">
          <a:xfrm>
            <a:off x="4252214" y="3734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6" name="Rectangle 62"/>
          <p:cNvSpPr>
            <a:spLocks noChangeArrowheads="1"/>
          </p:cNvSpPr>
          <p:nvPr/>
        </p:nvSpPr>
        <p:spPr bwMode="auto">
          <a:xfrm>
            <a:off x="4480814" y="3734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7" name="Rectangle 63"/>
          <p:cNvSpPr>
            <a:spLocks noChangeArrowheads="1"/>
          </p:cNvSpPr>
          <p:nvPr/>
        </p:nvSpPr>
        <p:spPr bwMode="auto">
          <a:xfrm>
            <a:off x="4709414" y="3734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8" name="Rectangle 64"/>
          <p:cNvSpPr>
            <a:spLocks noChangeArrowheads="1"/>
          </p:cNvSpPr>
          <p:nvPr/>
        </p:nvSpPr>
        <p:spPr bwMode="auto">
          <a:xfrm>
            <a:off x="4938014" y="37344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9" name="Rectangle 65"/>
          <p:cNvSpPr>
            <a:spLocks noChangeArrowheads="1"/>
          </p:cNvSpPr>
          <p:nvPr/>
        </p:nvSpPr>
        <p:spPr bwMode="auto">
          <a:xfrm>
            <a:off x="3337814" y="3963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0" name="Rectangle 66"/>
          <p:cNvSpPr>
            <a:spLocks noChangeArrowheads="1"/>
          </p:cNvSpPr>
          <p:nvPr/>
        </p:nvSpPr>
        <p:spPr bwMode="auto">
          <a:xfrm>
            <a:off x="3566414" y="3963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1" name="Rectangle 67"/>
          <p:cNvSpPr>
            <a:spLocks noChangeArrowheads="1"/>
          </p:cNvSpPr>
          <p:nvPr/>
        </p:nvSpPr>
        <p:spPr bwMode="auto">
          <a:xfrm>
            <a:off x="3795014" y="3963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" name="Rectangle 68"/>
          <p:cNvSpPr>
            <a:spLocks noChangeArrowheads="1"/>
          </p:cNvSpPr>
          <p:nvPr/>
        </p:nvSpPr>
        <p:spPr bwMode="auto">
          <a:xfrm>
            <a:off x="4023614" y="3963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3" name="Rectangle 69"/>
          <p:cNvSpPr>
            <a:spLocks noChangeArrowheads="1"/>
          </p:cNvSpPr>
          <p:nvPr/>
        </p:nvSpPr>
        <p:spPr bwMode="auto">
          <a:xfrm>
            <a:off x="4252214" y="3963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4" name="Rectangle 70"/>
          <p:cNvSpPr>
            <a:spLocks noChangeArrowheads="1"/>
          </p:cNvSpPr>
          <p:nvPr/>
        </p:nvSpPr>
        <p:spPr bwMode="auto">
          <a:xfrm>
            <a:off x="4480814" y="3963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5" name="Rectangle 71"/>
          <p:cNvSpPr>
            <a:spLocks noChangeArrowheads="1"/>
          </p:cNvSpPr>
          <p:nvPr/>
        </p:nvSpPr>
        <p:spPr bwMode="auto">
          <a:xfrm>
            <a:off x="4709414" y="3963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6" name="Rectangle 72"/>
          <p:cNvSpPr>
            <a:spLocks noChangeArrowheads="1"/>
          </p:cNvSpPr>
          <p:nvPr/>
        </p:nvSpPr>
        <p:spPr bwMode="auto">
          <a:xfrm>
            <a:off x="4938014" y="3963091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7" name="Rectangle 73"/>
          <p:cNvSpPr>
            <a:spLocks noChangeArrowheads="1"/>
          </p:cNvSpPr>
          <p:nvPr/>
        </p:nvSpPr>
        <p:spPr bwMode="auto">
          <a:xfrm>
            <a:off x="6995414" y="2362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8" name="Rectangle 74"/>
          <p:cNvSpPr>
            <a:spLocks noChangeArrowheads="1"/>
          </p:cNvSpPr>
          <p:nvPr/>
        </p:nvSpPr>
        <p:spPr bwMode="auto">
          <a:xfrm>
            <a:off x="7224014" y="2362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9" name="Rectangle 75"/>
          <p:cNvSpPr>
            <a:spLocks noChangeArrowheads="1"/>
          </p:cNvSpPr>
          <p:nvPr/>
        </p:nvSpPr>
        <p:spPr bwMode="auto">
          <a:xfrm>
            <a:off x="7452614" y="2362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0" name="Rectangle 76"/>
          <p:cNvSpPr>
            <a:spLocks noChangeArrowheads="1"/>
          </p:cNvSpPr>
          <p:nvPr/>
        </p:nvSpPr>
        <p:spPr bwMode="auto">
          <a:xfrm>
            <a:off x="7681214" y="2362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1" name="Rectangle 77"/>
          <p:cNvSpPr>
            <a:spLocks noChangeArrowheads="1"/>
          </p:cNvSpPr>
          <p:nvPr/>
        </p:nvSpPr>
        <p:spPr bwMode="auto">
          <a:xfrm>
            <a:off x="7909814" y="2362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" name="Rectangle 78"/>
          <p:cNvSpPr>
            <a:spLocks noChangeArrowheads="1"/>
          </p:cNvSpPr>
          <p:nvPr/>
        </p:nvSpPr>
        <p:spPr bwMode="auto">
          <a:xfrm>
            <a:off x="8138414" y="2362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3" name="Rectangle 79"/>
          <p:cNvSpPr>
            <a:spLocks noChangeArrowheads="1"/>
          </p:cNvSpPr>
          <p:nvPr/>
        </p:nvSpPr>
        <p:spPr bwMode="auto">
          <a:xfrm>
            <a:off x="8367014" y="2362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4" name="Rectangle 80"/>
          <p:cNvSpPr>
            <a:spLocks noChangeArrowheads="1"/>
          </p:cNvSpPr>
          <p:nvPr/>
        </p:nvSpPr>
        <p:spPr bwMode="auto">
          <a:xfrm>
            <a:off x="8595614" y="2362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5" name="Rectangle 81"/>
          <p:cNvSpPr>
            <a:spLocks noChangeArrowheads="1"/>
          </p:cNvSpPr>
          <p:nvPr/>
        </p:nvSpPr>
        <p:spPr bwMode="auto">
          <a:xfrm>
            <a:off x="6995414" y="2591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6" name="Rectangle 82"/>
          <p:cNvSpPr>
            <a:spLocks noChangeArrowheads="1"/>
          </p:cNvSpPr>
          <p:nvPr/>
        </p:nvSpPr>
        <p:spPr bwMode="auto">
          <a:xfrm>
            <a:off x="7224014" y="2591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7" name="Rectangle 83"/>
          <p:cNvSpPr>
            <a:spLocks noChangeArrowheads="1"/>
          </p:cNvSpPr>
          <p:nvPr/>
        </p:nvSpPr>
        <p:spPr bwMode="auto">
          <a:xfrm>
            <a:off x="7452614" y="2591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8" name="Rectangle 84"/>
          <p:cNvSpPr>
            <a:spLocks noChangeArrowheads="1"/>
          </p:cNvSpPr>
          <p:nvPr/>
        </p:nvSpPr>
        <p:spPr bwMode="auto">
          <a:xfrm>
            <a:off x="7681214" y="2591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9" name="Rectangle 85"/>
          <p:cNvSpPr>
            <a:spLocks noChangeArrowheads="1"/>
          </p:cNvSpPr>
          <p:nvPr/>
        </p:nvSpPr>
        <p:spPr bwMode="auto">
          <a:xfrm>
            <a:off x="7909814" y="2591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0" name="Rectangle 86"/>
          <p:cNvSpPr>
            <a:spLocks noChangeArrowheads="1"/>
          </p:cNvSpPr>
          <p:nvPr/>
        </p:nvSpPr>
        <p:spPr bwMode="auto">
          <a:xfrm>
            <a:off x="8138414" y="2591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1" name="Rectangle 87"/>
          <p:cNvSpPr>
            <a:spLocks noChangeArrowheads="1"/>
          </p:cNvSpPr>
          <p:nvPr/>
        </p:nvSpPr>
        <p:spPr bwMode="auto">
          <a:xfrm>
            <a:off x="8367014" y="2591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" name="Rectangle 88"/>
          <p:cNvSpPr>
            <a:spLocks noChangeArrowheads="1"/>
          </p:cNvSpPr>
          <p:nvPr/>
        </p:nvSpPr>
        <p:spPr bwMode="auto">
          <a:xfrm>
            <a:off x="8595614" y="2591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3" name="Rectangle 89"/>
          <p:cNvSpPr>
            <a:spLocks noChangeArrowheads="1"/>
          </p:cNvSpPr>
          <p:nvPr/>
        </p:nvSpPr>
        <p:spPr bwMode="auto">
          <a:xfrm>
            <a:off x="6995414" y="2820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4" name="Rectangle 90"/>
          <p:cNvSpPr>
            <a:spLocks noChangeArrowheads="1"/>
          </p:cNvSpPr>
          <p:nvPr/>
        </p:nvSpPr>
        <p:spPr bwMode="auto">
          <a:xfrm>
            <a:off x="7224014" y="2820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5" name="Rectangle 91"/>
          <p:cNvSpPr>
            <a:spLocks noChangeArrowheads="1"/>
          </p:cNvSpPr>
          <p:nvPr/>
        </p:nvSpPr>
        <p:spPr bwMode="auto">
          <a:xfrm>
            <a:off x="7452614" y="2820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6" name="Rectangle 92"/>
          <p:cNvSpPr>
            <a:spLocks noChangeArrowheads="1"/>
          </p:cNvSpPr>
          <p:nvPr/>
        </p:nvSpPr>
        <p:spPr bwMode="auto">
          <a:xfrm>
            <a:off x="7681214" y="2820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7" name="Rectangle 93"/>
          <p:cNvSpPr>
            <a:spLocks noChangeArrowheads="1"/>
          </p:cNvSpPr>
          <p:nvPr/>
        </p:nvSpPr>
        <p:spPr bwMode="auto">
          <a:xfrm>
            <a:off x="7909814" y="2820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8" name="Rectangle 94"/>
          <p:cNvSpPr>
            <a:spLocks noChangeArrowheads="1"/>
          </p:cNvSpPr>
          <p:nvPr/>
        </p:nvSpPr>
        <p:spPr bwMode="auto">
          <a:xfrm>
            <a:off x="8138414" y="2820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9" name="Rectangle 95"/>
          <p:cNvSpPr>
            <a:spLocks noChangeArrowheads="1"/>
          </p:cNvSpPr>
          <p:nvPr/>
        </p:nvSpPr>
        <p:spPr bwMode="auto">
          <a:xfrm>
            <a:off x="8367014" y="2820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0" name="Rectangle 96"/>
          <p:cNvSpPr>
            <a:spLocks noChangeArrowheads="1"/>
          </p:cNvSpPr>
          <p:nvPr/>
        </p:nvSpPr>
        <p:spPr bwMode="auto">
          <a:xfrm>
            <a:off x="8595614" y="2820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1" name="Rectangle 97"/>
          <p:cNvSpPr>
            <a:spLocks noChangeArrowheads="1"/>
          </p:cNvSpPr>
          <p:nvPr/>
        </p:nvSpPr>
        <p:spPr bwMode="auto">
          <a:xfrm>
            <a:off x="6995414" y="30486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" name="Rectangle 98"/>
          <p:cNvSpPr>
            <a:spLocks noChangeArrowheads="1"/>
          </p:cNvSpPr>
          <p:nvPr/>
        </p:nvSpPr>
        <p:spPr bwMode="auto">
          <a:xfrm>
            <a:off x="7224014" y="30486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3" name="Rectangle 99"/>
          <p:cNvSpPr>
            <a:spLocks noChangeArrowheads="1"/>
          </p:cNvSpPr>
          <p:nvPr/>
        </p:nvSpPr>
        <p:spPr bwMode="auto">
          <a:xfrm>
            <a:off x="7452614" y="30486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4" name="Rectangle 100"/>
          <p:cNvSpPr>
            <a:spLocks noChangeArrowheads="1"/>
          </p:cNvSpPr>
          <p:nvPr/>
        </p:nvSpPr>
        <p:spPr bwMode="auto">
          <a:xfrm>
            <a:off x="7681214" y="30486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5" name="Rectangle 101"/>
          <p:cNvSpPr>
            <a:spLocks noChangeArrowheads="1"/>
          </p:cNvSpPr>
          <p:nvPr/>
        </p:nvSpPr>
        <p:spPr bwMode="auto">
          <a:xfrm>
            <a:off x="7909814" y="30486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6" name="Rectangle 102"/>
          <p:cNvSpPr>
            <a:spLocks noChangeArrowheads="1"/>
          </p:cNvSpPr>
          <p:nvPr/>
        </p:nvSpPr>
        <p:spPr bwMode="auto">
          <a:xfrm>
            <a:off x="8138414" y="30486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7" name="Rectangle 103"/>
          <p:cNvSpPr>
            <a:spLocks noChangeArrowheads="1"/>
          </p:cNvSpPr>
          <p:nvPr/>
        </p:nvSpPr>
        <p:spPr bwMode="auto">
          <a:xfrm>
            <a:off x="8367014" y="30486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8" name="Rectangle 104"/>
          <p:cNvSpPr>
            <a:spLocks noChangeArrowheads="1"/>
          </p:cNvSpPr>
          <p:nvPr/>
        </p:nvSpPr>
        <p:spPr bwMode="auto">
          <a:xfrm>
            <a:off x="8595614" y="30486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9" name="Rectangle 105"/>
          <p:cNvSpPr>
            <a:spLocks noChangeArrowheads="1"/>
          </p:cNvSpPr>
          <p:nvPr/>
        </p:nvSpPr>
        <p:spPr bwMode="auto">
          <a:xfrm>
            <a:off x="6995414" y="32772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0" name="Rectangle 106"/>
          <p:cNvSpPr>
            <a:spLocks noChangeArrowheads="1"/>
          </p:cNvSpPr>
          <p:nvPr/>
        </p:nvSpPr>
        <p:spPr bwMode="auto">
          <a:xfrm>
            <a:off x="7224014" y="32772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1" name="Rectangle 107"/>
          <p:cNvSpPr>
            <a:spLocks noChangeArrowheads="1"/>
          </p:cNvSpPr>
          <p:nvPr/>
        </p:nvSpPr>
        <p:spPr bwMode="auto">
          <a:xfrm>
            <a:off x="7452614" y="32772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2" name="Rectangle 108"/>
          <p:cNvSpPr>
            <a:spLocks noChangeArrowheads="1"/>
          </p:cNvSpPr>
          <p:nvPr/>
        </p:nvSpPr>
        <p:spPr bwMode="auto">
          <a:xfrm>
            <a:off x="7681214" y="32772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" name="Rectangle 109"/>
          <p:cNvSpPr>
            <a:spLocks noChangeArrowheads="1"/>
          </p:cNvSpPr>
          <p:nvPr/>
        </p:nvSpPr>
        <p:spPr bwMode="auto">
          <a:xfrm>
            <a:off x="6995414" y="3505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4" name="Rectangle 110"/>
          <p:cNvSpPr>
            <a:spLocks noChangeArrowheads="1"/>
          </p:cNvSpPr>
          <p:nvPr/>
        </p:nvSpPr>
        <p:spPr bwMode="auto">
          <a:xfrm>
            <a:off x="7224014" y="3505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5" name="Rectangle 111"/>
          <p:cNvSpPr>
            <a:spLocks noChangeArrowheads="1"/>
          </p:cNvSpPr>
          <p:nvPr/>
        </p:nvSpPr>
        <p:spPr bwMode="auto">
          <a:xfrm>
            <a:off x="7452614" y="3505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6" name="Rectangle 112"/>
          <p:cNvSpPr>
            <a:spLocks noChangeArrowheads="1"/>
          </p:cNvSpPr>
          <p:nvPr/>
        </p:nvSpPr>
        <p:spPr bwMode="auto">
          <a:xfrm>
            <a:off x="7681214" y="3505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7" name="Rectangle 113"/>
          <p:cNvSpPr>
            <a:spLocks noChangeArrowheads="1"/>
          </p:cNvSpPr>
          <p:nvPr/>
        </p:nvSpPr>
        <p:spPr bwMode="auto">
          <a:xfrm>
            <a:off x="6995414" y="3734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8" name="Rectangle 114"/>
          <p:cNvSpPr>
            <a:spLocks noChangeArrowheads="1"/>
          </p:cNvSpPr>
          <p:nvPr/>
        </p:nvSpPr>
        <p:spPr bwMode="auto">
          <a:xfrm>
            <a:off x="7224014" y="3734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9" name="Rectangle 115"/>
          <p:cNvSpPr>
            <a:spLocks noChangeArrowheads="1"/>
          </p:cNvSpPr>
          <p:nvPr/>
        </p:nvSpPr>
        <p:spPr bwMode="auto">
          <a:xfrm>
            <a:off x="7452614" y="3734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0" name="Rectangle 116"/>
          <p:cNvSpPr>
            <a:spLocks noChangeArrowheads="1"/>
          </p:cNvSpPr>
          <p:nvPr/>
        </p:nvSpPr>
        <p:spPr bwMode="auto">
          <a:xfrm>
            <a:off x="7681214" y="3734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1" name="Rectangle 117"/>
          <p:cNvSpPr>
            <a:spLocks noChangeArrowheads="1"/>
          </p:cNvSpPr>
          <p:nvPr/>
        </p:nvSpPr>
        <p:spPr bwMode="auto">
          <a:xfrm>
            <a:off x="6995414" y="3963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2" name="Rectangle 118"/>
          <p:cNvSpPr>
            <a:spLocks noChangeArrowheads="1"/>
          </p:cNvSpPr>
          <p:nvPr/>
        </p:nvSpPr>
        <p:spPr bwMode="auto">
          <a:xfrm>
            <a:off x="7224014" y="3963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" name="Rectangle 119"/>
          <p:cNvSpPr>
            <a:spLocks noChangeArrowheads="1"/>
          </p:cNvSpPr>
          <p:nvPr/>
        </p:nvSpPr>
        <p:spPr bwMode="auto">
          <a:xfrm>
            <a:off x="7452614" y="3963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4" name="Rectangle 120"/>
          <p:cNvSpPr>
            <a:spLocks noChangeArrowheads="1"/>
          </p:cNvSpPr>
          <p:nvPr/>
        </p:nvSpPr>
        <p:spPr bwMode="auto">
          <a:xfrm>
            <a:off x="7681214" y="3963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6" name="Line 122"/>
          <p:cNvSpPr>
            <a:spLocks noChangeShapeType="1"/>
          </p:cNvSpPr>
          <p:nvPr/>
        </p:nvSpPr>
        <p:spPr bwMode="auto">
          <a:xfrm>
            <a:off x="3179064" y="250894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" name="Line 123"/>
          <p:cNvSpPr>
            <a:spLocks noChangeShapeType="1"/>
          </p:cNvSpPr>
          <p:nvPr/>
        </p:nvSpPr>
        <p:spPr bwMode="auto">
          <a:xfrm flipH="1">
            <a:off x="3179064" y="2508941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" name="Line 124"/>
          <p:cNvSpPr>
            <a:spLocks noChangeShapeType="1"/>
          </p:cNvSpPr>
          <p:nvPr/>
        </p:nvSpPr>
        <p:spPr bwMode="auto">
          <a:xfrm>
            <a:off x="3179064" y="273754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" name="Line 125"/>
          <p:cNvSpPr>
            <a:spLocks noChangeShapeType="1"/>
          </p:cNvSpPr>
          <p:nvPr/>
        </p:nvSpPr>
        <p:spPr bwMode="auto">
          <a:xfrm flipH="1">
            <a:off x="3179064" y="2737541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" name="Line 126"/>
          <p:cNvSpPr>
            <a:spLocks noChangeShapeType="1"/>
          </p:cNvSpPr>
          <p:nvPr/>
        </p:nvSpPr>
        <p:spPr bwMode="auto">
          <a:xfrm>
            <a:off x="3179064" y="296614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" name="Line 127"/>
          <p:cNvSpPr>
            <a:spLocks noChangeShapeType="1"/>
          </p:cNvSpPr>
          <p:nvPr/>
        </p:nvSpPr>
        <p:spPr bwMode="auto">
          <a:xfrm flipH="1">
            <a:off x="3179064" y="2966141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" name="Line 128"/>
          <p:cNvSpPr>
            <a:spLocks noChangeShapeType="1"/>
          </p:cNvSpPr>
          <p:nvPr/>
        </p:nvSpPr>
        <p:spPr bwMode="auto">
          <a:xfrm>
            <a:off x="3179064" y="319474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" name="Line 129"/>
          <p:cNvSpPr>
            <a:spLocks noChangeShapeType="1"/>
          </p:cNvSpPr>
          <p:nvPr/>
        </p:nvSpPr>
        <p:spPr bwMode="auto">
          <a:xfrm flipH="1">
            <a:off x="3179064" y="3194741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4" name="Group 130"/>
          <p:cNvGrpSpPr/>
          <p:nvPr/>
        </p:nvGrpSpPr>
        <p:grpSpPr bwMode="auto">
          <a:xfrm>
            <a:off x="3179064" y="3423341"/>
            <a:ext cx="2133600" cy="152400"/>
            <a:chOff x="960" y="2112"/>
            <a:chExt cx="1344" cy="96"/>
          </a:xfrm>
        </p:grpSpPr>
        <p:sp>
          <p:nvSpPr>
            <p:cNvPr id="585" name="Line 131"/>
            <p:cNvSpPr>
              <a:spLocks noChangeShapeType="1"/>
            </p:cNvSpPr>
            <p:nvPr/>
          </p:nvSpPr>
          <p:spPr bwMode="auto">
            <a:xfrm>
              <a:off x="960" y="211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6" name="Line 132"/>
            <p:cNvSpPr>
              <a:spLocks noChangeShapeType="1"/>
            </p:cNvSpPr>
            <p:nvPr/>
          </p:nvSpPr>
          <p:spPr bwMode="auto">
            <a:xfrm flipH="1">
              <a:off x="960" y="2112"/>
              <a:ext cx="13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7" name="Line 133"/>
          <p:cNvSpPr>
            <a:spLocks noChangeShapeType="1"/>
          </p:cNvSpPr>
          <p:nvPr/>
        </p:nvSpPr>
        <p:spPr bwMode="auto">
          <a:xfrm>
            <a:off x="3179064" y="365194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" name="Line 134"/>
          <p:cNvSpPr>
            <a:spLocks noChangeShapeType="1"/>
          </p:cNvSpPr>
          <p:nvPr/>
        </p:nvSpPr>
        <p:spPr bwMode="auto">
          <a:xfrm flipH="1">
            <a:off x="3179064" y="3651941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" name="Line 135"/>
          <p:cNvSpPr>
            <a:spLocks noChangeShapeType="1"/>
          </p:cNvSpPr>
          <p:nvPr/>
        </p:nvSpPr>
        <p:spPr bwMode="auto">
          <a:xfrm>
            <a:off x="3179064" y="388054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0" name="Line 136"/>
          <p:cNvSpPr>
            <a:spLocks noChangeShapeType="1"/>
          </p:cNvSpPr>
          <p:nvPr/>
        </p:nvSpPr>
        <p:spPr bwMode="auto">
          <a:xfrm flipH="1">
            <a:off x="3179064" y="3880541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" name="Line 137"/>
          <p:cNvSpPr>
            <a:spLocks noChangeShapeType="1"/>
          </p:cNvSpPr>
          <p:nvPr/>
        </p:nvSpPr>
        <p:spPr bwMode="auto">
          <a:xfrm>
            <a:off x="3179064" y="410914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" name="Line 138"/>
          <p:cNvSpPr>
            <a:spLocks noChangeShapeType="1"/>
          </p:cNvSpPr>
          <p:nvPr/>
        </p:nvSpPr>
        <p:spPr bwMode="auto">
          <a:xfrm>
            <a:off x="6836664" y="243274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" name="Line 139"/>
          <p:cNvSpPr>
            <a:spLocks noChangeShapeType="1"/>
          </p:cNvSpPr>
          <p:nvPr/>
        </p:nvSpPr>
        <p:spPr bwMode="auto">
          <a:xfrm flipH="1">
            <a:off x="6836664" y="2432741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" name="Line 140"/>
          <p:cNvSpPr>
            <a:spLocks noChangeShapeType="1"/>
          </p:cNvSpPr>
          <p:nvPr/>
        </p:nvSpPr>
        <p:spPr bwMode="auto">
          <a:xfrm>
            <a:off x="6836664" y="266134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" name="Line 141"/>
          <p:cNvSpPr>
            <a:spLocks noChangeShapeType="1"/>
          </p:cNvSpPr>
          <p:nvPr/>
        </p:nvSpPr>
        <p:spPr bwMode="auto">
          <a:xfrm flipH="1">
            <a:off x="6836664" y="2661341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6" name="Line 142"/>
          <p:cNvSpPr>
            <a:spLocks noChangeShapeType="1"/>
          </p:cNvSpPr>
          <p:nvPr/>
        </p:nvSpPr>
        <p:spPr bwMode="auto">
          <a:xfrm>
            <a:off x="6836664" y="288994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7" name="Line 143"/>
          <p:cNvSpPr>
            <a:spLocks noChangeShapeType="1"/>
          </p:cNvSpPr>
          <p:nvPr/>
        </p:nvSpPr>
        <p:spPr bwMode="auto">
          <a:xfrm flipH="1">
            <a:off x="6836664" y="2889941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" name="Line 144"/>
          <p:cNvSpPr>
            <a:spLocks noChangeShapeType="1"/>
          </p:cNvSpPr>
          <p:nvPr/>
        </p:nvSpPr>
        <p:spPr bwMode="auto">
          <a:xfrm>
            <a:off x="6836664" y="311854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" name="Line 145"/>
          <p:cNvSpPr>
            <a:spLocks noChangeShapeType="1"/>
          </p:cNvSpPr>
          <p:nvPr/>
        </p:nvSpPr>
        <p:spPr bwMode="auto">
          <a:xfrm flipV="1">
            <a:off x="7903464" y="2432741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0" name="Group 146"/>
          <p:cNvGrpSpPr/>
          <p:nvPr/>
        </p:nvGrpSpPr>
        <p:grpSpPr bwMode="auto">
          <a:xfrm>
            <a:off x="7979664" y="2432741"/>
            <a:ext cx="914400" cy="228600"/>
            <a:chOff x="3984" y="1488"/>
            <a:chExt cx="576" cy="144"/>
          </a:xfrm>
        </p:grpSpPr>
        <p:sp>
          <p:nvSpPr>
            <p:cNvPr id="601" name="Line 147"/>
            <p:cNvSpPr>
              <a:spLocks noChangeShapeType="1"/>
            </p:cNvSpPr>
            <p:nvPr/>
          </p:nvSpPr>
          <p:spPr bwMode="auto">
            <a:xfrm>
              <a:off x="3984" y="14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" name="Line 148"/>
            <p:cNvSpPr>
              <a:spLocks noChangeShapeType="1"/>
            </p:cNvSpPr>
            <p:nvPr/>
          </p:nvSpPr>
          <p:spPr bwMode="auto">
            <a:xfrm flipH="1">
              <a:off x="3984" y="148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3" name="Group 149"/>
          <p:cNvGrpSpPr/>
          <p:nvPr/>
        </p:nvGrpSpPr>
        <p:grpSpPr bwMode="auto">
          <a:xfrm>
            <a:off x="7979664" y="2661341"/>
            <a:ext cx="914400" cy="228600"/>
            <a:chOff x="3984" y="1632"/>
            <a:chExt cx="576" cy="144"/>
          </a:xfrm>
        </p:grpSpPr>
        <p:sp>
          <p:nvSpPr>
            <p:cNvPr id="604" name="Line 150"/>
            <p:cNvSpPr>
              <a:spLocks noChangeShapeType="1"/>
            </p:cNvSpPr>
            <p:nvPr/>
          </p:nvSpPr>
          <p:spPr bwMode="auto">
            <a:xfrm>
              <a:off x="3984" y="16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" name="Line 151"/>
            <p:cNvSpPr>
              <a:spLocks noChangeShapeType="1"/>
            </p:cNvSpPr>
            <p:nvPr/>
          </p:nvSpPr>
          <p:spPr bwMode="auto">
            <a:xfrm flipH="1">
              <a:off x="3984" y="163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6" name="Group 152"/>
          <p:cNvGrpSpPr/>
          <p:nvPr/>
        </p:nvGrpSpPr>
        <p:grpSpPr bwMode="auto">
          <a:xfrm>
            <a:off x="7979664" y="2889941"/>
            <a:ext cx="914400" cy="228600"/>
            <a:chOff x="3984" y="1776"/>
            <a:chExt cx="576" cy="144"/>
          </a:xfrm>
        </p:grpSpPr>
        <p:sp>
          <p:nvSpPr>
            <p:cNvPr id="607" name="Line 153"/>
            <p:cNvSpPr>
              <a:spLocks noChangeShapeType="1"/>
            </p:cNvSpPr>
            <p:nvPr/>
          </p:nvSpPr>
          <p:spPr bwMode="auto">
            <a:xfrm>
              <a:off x="3984" y="17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" name="Line 154"/>
            <p:cNvSpPr>
              <a:spLocks noChangeShapeType="1"/>
            </p:cNvSpPr>
            <p:nvPr/>
          </p:nvSpPr>
          <p:spPr bwMode="auto">
            <a:xfrm flipH="1">
              <a:off x="3984" y="1776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9" name="Line 155"/>
          <p:cNvSpPr>
            <a:spLocks noChangeShapeType="1"/>
          </p:cNvSpPr>
          <p:nvPr/>
        </p:nvSpPr>
        <p:spPr bwMode="auto">
          <a:xfrm>
            <a:off x="7979664" y="3118541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0" name="Line 156"/>
          <p:cNvSpPr>
            <a:spLocks noChangeShapeType="1"/>
          </p:cNvSpPr>
          <p:nvPr/>
        </p:nvSpPr>
        <p:spPr bwMode="auto">
          <a:xfrm flipH="1">
            <a:off x="6836664" y="3118541"/>
            <a:ext cx="2057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" name="Line 157"/>
          <p:cNvSpPr>
            <a:spLocks noChangeShapeType="1"/>
          </p:cNvSpPr>
          <p:nvPr/>
        </p:nvSpPr>
        <p:spPr bwMode="auto">
          <a:xfrm>
            <a:off x="6836664" y="334714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" name="Line 158"/>
          <p:cNvSpPr>
            <a:spLocks noChangeShapeType="1"/>
          </p:cNvSpPr>
          <p:nvPr/>
        </p:nvSpPr>
        <p:spPr bwMode="auto">
          <a:xfrm flipH="1">
            <a:off x="6836664" y="3347141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3" name="Line 159"/>
          <p:cNvSpPr>
            <a:spLocks noChangeShapeType="1"/>
          </p:cNvSpPr>
          <p:nvPr/>
        </p:nvSpPr>
        <p:spPr bwMode="auto">
          <a:xfrm>
            <a:off x="6836664" y="357574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" name="Line 160"/>
          <p:cNvSpPr>
            <a:spLocks noChangeShapeType="1"/>
          </p:cNvSpPr>
          <p:nvPr/>
        </p:nvSpPr>
        <p:spPr bwMode="auto">
          <a:xfrm flipH="1">
            <a:off x="6836664" y="3575741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" name="Line 161"/>
          <p:cNvSpPr>
            <a:spLocks noChangeShapeType="1"/>
          </p:cNvSpPr>
          <p:nvPr/>
        </p:nvSpPr>
        <p:spPr bwMode="auto">
          <a:xfrm>
            <a:off x="6836664" y="380434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" name="Line 162"/>
          <p:cNvSpPr>
            <a:spLocks noChangeShapeType="1"/>
          </p:cNvSpPr>
          <p:nvPr/>
        </p:nvSpPr>
        <p:spPr bwMode="auto">
          <a:xfrm flipH="1">
            <a:off x="6836664" y="3804341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" name="Line 163"/>
          <p:cNvSpPr>
            <a:spLocks noChangeShapeType="1"/>
          </p:cNvSpPr>
          <p:nvPr/>
        </p:nvSpPr>
        <p:spPr bwMode="auto">
          <a:xfrm>
            <a:off x="6836664" y="403294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" name="Rectangle 164"/>
          <p:cNvSpPr>
            <a:spLocks noChangeArrowheads="1"/>
          </p:cNvSpPr>
          <p:nvPr/>
        </p:nvSpPr>
        <p:spPr bwMode="auto">
          <a:xfrm>
            <a:off x="7293864" y="250894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9" name="Rectangle 165"/>
          <p:cNvSpPr>
            <a:spLocks noChangeArrowheads="1"/>
          </p:cNvSpPr>
          <p:nvPr/>
        </p:nvSpPr>
        <p:spPr bwMode="auto">
          <a:xfrm>
            <a:off x="8284464" y="250894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0" name="Rectangle 166"/>
          <p:cNvSpPr>
            <a:spLocks noChangeArrowheads="1"/>
          </p:cNvSpPr>
          <p:nvPr/>
        </p:nvSpPr>
        <p:spPr bwMode="auto">
          <a:xfrm>
            <a:off x="7293864" y="349954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1" name="Rectangle 167"/>
          <p:cNvSpPr>
            <a:spLocks noChangeArrowheads="1"/>
          </p:cNvSpPr>
          <p:nvPr/>
        </p:nvSpPr>
        <p:spPr bwMode="auto">
          <a:xfrm>
            <a:off x="7909814" y="32772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2" name="Rectangle 168"/>
          <p:cNvSpPr>
            <a:spLocks noChangeArrowheads="1"/>
          </p:cNvSpPr>
          <p:nvPr/>
        </p:nvSpPr>
        <p:spPr bwMode="auto">
          <a:xfrm>
            <a:off x="8138414" y="32772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3" name="Rectangle 169"/>
          <p:cNvSpPr>
            <a:spLocks noChangeArrowheads="1"/>
          </p:cNvSpPr>
          <p:nvPr/>
        </p:nvSpPr>
        <p:spPr bwMode="auto">
          <a:xfrm>
            <a:off x="8367014" y="32772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" name="Rectangle 170"/>
          <p:cNvSpPr>
            <a:spLocks noChangeArrowheads="1"/>
          </p:cNvSpPr>
          <p:nvPr/>
        </p:nvSpPr>
        <p:spPr bwMode="auto">
          <a:xfrm>
            <a:off x="8595614" y="32772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5" name="Rectangle 171"/>
          <p:cNvSpPr>
            <a:spLocks noChangeArrowheads="1"/>
          </p:cNvSpPr>
          <p:nvPr/>
        </p:nvSpPr>
        <p:spPr bwMode="auto">
          <a:xfrm>
            <a:off x="7909814" y="3505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6" name="Rectangle 172"/>
          <p:cNvSpPr>
            <a:spLocks noChangeArrowheads="1"/>
          </p:cNvSpPr>
          <p:nvPr/>
        </p:nvSpPr>
        <p:spPr bwMode="auto">
          <a:xfrm>
            <a:off x="8138414" y="3505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7" name="Rectangle 173"/>
          <p:cNvSpPr>
            <a:spLocks noChangeArrowheads="1"/>
          </p:cNvSpPr>
          <p:nvPr/>
        </p:nvSpPr>
        <p:spPr bwMode="auto">
          <a:xfrm>
            <a:off x="8367014" y="3505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8" name="Rectangle 174"/>
          <p:cNvSpPr>
            <a:spLocks noChangeArrowheads="1"/>
          </p:cNvSpPr>
          <p:nvPr/>
        </p:nvSpPr>
        <p:spPr bwMode="auto">
          <a:xfrm>
            <a:off x="8595614" y="35058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9" name="Rectangle 175"/>
          <p:cNvSpPr>
            <a:spLocks noChangeArrowheads="1"/>
          </p:cNvSpPr>
          <p:nvPr/>
        </p:nvSpPr>
        <p:spPr bwMode="auto">
          <a:xfrm>
            <a:off x="7909814" y="3734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0" name="Rectangle 176"/>
          <p:cNvSpPr>
            <a:spLocks noChangeArrowheads="1"/>
          </p:cNvSpPr>
          <p:nvPr/>
        </p:nvSpPr>
        <p:spPr bwMode="auto">
          <a:xfrm>
            <a:off x="8138414" y="3734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1" name="Rectangle 177"/>
          <p:cNvSpPr>
            <a:spLocks noChangeArrowheads="1"/>
          </p:cNvSpPr>
          <p:nvPr/>
        </p:nvSpPr>
        <p:spPr bwMode="auto">
          <a:xfrm>
            <a:off x="8367014" y="3734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2" name="Rectangle 178"/>
          <p:cNvSpPr>
            <a:spLocks noChangeArrowheads="1"/>
          </p:cNvSpPr>
          <p:nvPr/>
        </p:nvSpPr>
        <p:spPr bwMode="auto">
          <a:xfrm>
            <a:off x="8595614" y="37344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3" name="Rectangle 179"/>
          <p:cNvSpPr>
            <a:spLocks noChangeArrowheads="1"/>
          </p:cNvSpPr>
          <p:nvPr/>
        </p:nvSpPr>
        <p:spPr bwMode="auto">
          <a:xfrm>
            <a:off x="7909814" y="3963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" name="Rectangle 180"/>
          <p:cNvSpPr>
            <a:spLocks noChangeArrowheads="1"/>
          </p:cNvSpPr>
          <p:nvPr/>
        </p:nvSpPr>
        <p:spPr bwMode="auto">
          <a:xfrm>
            <a:off x="8138414" y="3963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5" name="Rectangle 181"/>
          <p:cNvSpPr>
            <a:spLocks noChangeArrowheads="1"/>
          </p:cNvSpPr>
          <p:nvPr/>
        </p:nvSpPr>
        <p:spPr bwMode="auto">
          <a:xfrm>
            <a:off x="8367014" y="3963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6" name="Rectangle 182"/>
          <p:cNvSpPr>
            <a:spLocks noChangeArrowheads="1"/>
          </p:cNvSpPr>
          <p:nvPr/>
        </p:nvSpPr>
        <p:spPr bwMode="auto">
          <a:xfrm>
            <a:off x="8595614" y="3963091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7" name="Line 183"/>
          <p:cNvSpPr>
            <a:spLocks noChangeShapeType="1"/>
          </p:cNvSpPr>
          <p:nvPr/>
        </p:nvSpPr>
        <p:spPr bwMode="auto">
          <a:xfrm flipV="1">
            <a:off x="7903464" y="3347141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8" name="Group 184"/>
          <p:cNvGrpSpPr/>
          <p:nvPr/>
        </p:nvGrpSpPr>
        <p:grpSpPr bwMode="auto">
          <a:xfrm>
            <a:off x="7979664" y="3347141"/>
            <a:ext cx="914400" cy="228600"/>
            <a:chOff x="3984" y="2064"/>
            <a:chExt cx="576" cy="144"/>
          </a:xfrm>
        </p:grpSpPr>
        <p:sp>
          <p:nvSpPr>
            <p:cNvPr id="639" name="Line 185"/>
            <p:cNvSpPr>
              <a:spLocks noChangeShapeType="1"/>
            </p:cNvSpPr>
            <p:nvPr/>
          </p:nvSpPr>
          <p:spPr bwMode="auto">
            <a:xfrm>
              <a:off x="3984" y="206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0" name="Line 186"/>
            <p:cNvSpPr>
              <a:spLocks noChangeShapeType="1"/>
            </p:cNvSpPr>
            <p:nvPr/>
          </p:nvSpPr>
          <p:spPr bwMode="auto">
            <a:xfrm flipH="1">
              <a:off x="3984" y="2064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1" name="Group 187"/>
          <p:cNvGrpSpPr/>
          <p:nvPr/>
        </p:nvGrpSpPr>
        <p:grpSpPr bwMode="auto">
          <a:xfrm>
            <a:off x="7979664" y="3575741"/>
            <a:ext cx="914400" cy="228600"/>
            <a:chOff x="3984" y="2208"/>
            <a:chExt cx="576" cy="144"/>
          </a:xfrm>
        </p:grpSpPr>
        <p:sp>
          <p:nvSpPr>
            <p:cNvPr id="642" name="Line 188"/>
            <p:cNvSpPr>
              <a:spLocks noChangeShapeType="1"/>
            </p:cNvSpPr>
            <p:nvPr/>
          </p:nvSpPr>
          <p:spPr bwMode="auto">
            <a:xfrm>
              <a:off x="3984" y="22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3" name="Line 189"/>
            <p:cNvSpPr>
              <a:spLocks noChangeShapeType="1"/>
            </p:cNvSpPr>
            <p:nvPr/>
          </p:nvSpPr>
          <p:spPr bwMode="auto">
            <a:xfrm flipH="1">
              <a:off x="3984" y="220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4" name="Group 190"/>
          <p:cNvGrpSpPr/>
          <p:nvPr/>
        </p:nvGrpSpPr>
        <p:grpSpPr bwMode="auto">
          <a:xfrm>
            <a:off x="7979664" y="3804341"/>
            <a:ext cx="914400" cy="228600"/>
            <a:chOff x="3984" y="2352"/>
            <a:chExt cx="576" cy="144"/>
          </a:xfrm>
        </p:grpSpPr>
        <p:sp>
          <p:nvSpPr>
            <p:cNvPr id="645" name="Line 191"/>
            <p:cNvSpPr>
              <a:spLocks noChangeShapeType="1"/>
            </p:cNvSpPr>
            <p:nvPr/>
          </p:nvSpPr>
          <p:spPr bwMode="auto">
            <a:xfrm>
              <a:off x="3984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" name="Line 192"/>
            <p:cNvSpPr>
              <a:spLocks noChangeShapeType="1"/>
            </p:cNvSpPr>
            <p:nvPr/>
          </p:nvSpPr>
          <p:spPr bwMode="auto">
            <a:xfrm flipH="1">
              <a:off x="3984" y="235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7" name="Line 193"/>
          <p:cNvSpPr>
            <a:spLocks noChangeShapeType="1"/>
          </p:cNvSpPr>
          <p:nvPr/>
        </p:nvSpPr>
        <p:spPr bwMode="auto">
          <a:xfrm>
            <a:off x="7979664" y="4032941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8" name="Rectangle 194"/>
          <p:cNvSpPr>
            <a:spLocks noChangeArrowheads="1"/>
          </p:cNvSpPr>
          <p:nvPr/>
        </p:nvSpPr>
        <p:spPr bwMode="auto">
          <a:xfrm>
            <a:off x="8284464" y="349954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0" name="Rectangle 196"/>
          <p:cNvSpPr>
            <a:spLocks noChangeArrowheads="1"/>
          </p:cNvSpPr>
          <p:nvPr/>
        </p:nvSpPr>
        <p:spPr bwMode="auto">
          <a:xfrm>
            <a:off x="6592189" y="4817166"/>
            <a:ext cx="3520194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(ii = 0; ii &lt; N; ii += B)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+= B)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 (k = 0; k &lt; N); k++)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ii;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min(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ii+B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N);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for (j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j &lt; min(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jj+B,N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z[k] = z[k]+x[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][j]*y[k];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1" name="Rectangle 197"/>
          <p:cNvSpPr>
            <a:spLocks noChangeArrowheads="1"/>
          </p:cNvSpPr>
          <p:nvPr/>
        </p:nvSpPr>
        <p:spPr bwMode="auto">
          <a:xfrm>
            <a:off x="2629789" y="2912166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2" name="Rectangle 198"/>
          <p:cNvSpPr>
            <a:spLocks noChangeArrowheads="1"/>
          </p:cNvSpPr>
          <p:nvPr/>
        </p:nvSpPr>
        <p:spPr bwMode="auto">
          <a:xfrm>
            <a:off x="4077589" y="4283766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3" name="Rectangle 199"/>
          <p:cNvSpPr>
            <a:spLocks noChangeArrowheads="1"/>
          </p:cNvSpPr>
          <p:nvPr/>
        </p:nvSpPr>
        <p:spPr bwMode="auto">
          <a:xfrm>
            <a:off x="7735189" y="4359966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4" name="Rectangle 200"/>
          <p:cNvSpPr>
            <a:spLocks noChangeArrowheads="1"/>
          </p:cNvSpPr>
          <p:nvPr/>
        </p:nvSpPr>
        <p:spPr bwMode="auto">
          <a:xfrm>
            <a:off x="6287389" y="2912166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655" name="Group 201"/>
          <p:cNvGrpSpPr/>
          <p:nvPr/>
        </p:nvGrpSpPr>
        <p:grpSpPr bwMode="auto">
          <a:xfrm>
            <a:off x="8954389" y="2356541"/>
            <a:ext cx="312738" cy="914400"/>
            <a:chOff x="4598" y="1440"/>
            <a:chExt cx="197" cy="576"/>
          </a:xfrm>
        </p:grpSpPr>
        <p:sp>
          <p:nvSpPr>
            <p:cNvPr id="656" name="Line 202"/>
            <p:cNvSpPr>
              <a:spLocks noChangeShapeType="1"/>
            </p:cNvSpPr>
            <p:nvPr/>
          </p:nvSpPr>
          <p:spPr bwMode="auto">
            <a:xfrm>
              <a:off x="4656" y="14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" name="Line 203"/>
            <p:cNvSpPr>
              <a:spLocks noChangeShapeType="1"/>
            </p:cNvSpPr>
            <p:nvPr/>
          </p:nvSpPr>
          <p:spPr bwMode="auto">
            <a:xfrm>
              <a:off x="4704" y="144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" name="Line 204"/>
            <p:cNvSpPr>
              <a:spLocks noChangeShapeType="1"/>
            </p:cNvSpPr>
            <p:nvPr/>
          </p:nvSpPr>
          <p:spPr bwMode="auto">
            <a:xfrm>
              <a:off x="4656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" name="Rectangle 205"/>
            <p:cNvSpPr>
              <a:spLocks noChangeArrowheads="1"/>
            </p:cNvSpPr>
            <p:nvPr/>
          </p:nvSpPr>
          <p:spPr bwMode="auto">
            <a:xfrm>
              <a:off x="4598" y="1646"/>
              <a:ext cx="19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662" name="Line 208"/>
          <p:cNvSpPr>
            <a:spLocks noChangeShapeType="1"/>
          </p:cNvSpPr>
          <p:nvPr/>
        </p:nvSpPr>
        <p:spPr bwMode="auto">
          <a:xfrm rot="16200000">
            <a:off x="7825677" y="212000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3" name="Line 209"/>
          <p:cNvSpPr>
            <a:spLocks noChangeShapeType="1"/>
          </p:cNvSpPr>
          <p:nvPr/>
        </p:nvSpPr>
        <p:spPr bwMode="auto">
          <a:xfrm rot="16200000">
            <a:off x="8359077" y="1662804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4" name="Line 210"/>
          <p:cNvSpPr>
            <a:spLocks noChangeShapeType="1"/>
          </p:cNvSpPr>
          <p:nvPr/>
        </p:nvSpPr>
        <p:spPr bwMode="auto">
          <a:xfrm rot="16200000">
            <a:off x="8740077" y="212000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" name="AutoShape 213"/>
          <p:cNvSpPr/>
          <p:nvPr/>
        </p:nvSpPr>
        <p:spPr bwMode="auto">
          <a:xfrm>
            <a:off x="2493264" y="2356541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9" name="Oval 216"/>
          <p:cNvSpPr>
            <a:spLocks noChangeArrowheads="1"/>
          </p:cNvSpPr>
          <p:nvPr/>
        </p:nvSpPr>
        <p:spPr bwMode="auto">
          <a:xfrm>
            <a:off x="7903464" y="2432741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0" name="Text Box 217"/>
          <p:cNvSpPr txBox="1">
            <a:spLocks noChangeArrowheads="1"/>
          </p:cNvSpPr>
          <p:nvPr/>
        </p:nvSpPr>
        <p:spPr bwMode="auto">
          <a:xfrm>
            <a:off x="5922264" y="52521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1" name="Text Box 218"/>
          <p:cNvSpPr txBox="1">
            <a:spLocks noChangeArrowheads="1"/>
          </p:cNvSpPr>
          <p:nvPr/>
        </p:nvSpPr>
        <p:spPr bwMode="auto">
          <a:xfrm>
            <a:off x="6227064" y="525214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2" name="Text Box 219"/>
          <p:cNvSpPr txBox="1">
            <a:spLocks noChangeArrowheads="1"/>
          </p:cNvSpPr>
          <p:nvPr/>
        </p:nvSpPr>
        <p:spPr bwMode="auto">
          <a:xfrm>
            <a:off x="5922264" y="47949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ii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3" name="Text Box 220"/>
          <p:cNvSpPr txBox="1">
            <a:spLocks noChangeArrowheads="1"/>
          </p:cNvSpPr>
          <p:nvPr/>
        </p:nvSpPr>
        <p:spPr bwMode="auto">
          <a:xfrm>
            <a:off x="6227064" y="479494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4" name="Text Box 221"/>
          <p:cNvSpPr txBox="1">
            <a:spLocks noChangeArrowheads="1"/>
          </p:cNvSpPr>
          <p:nvPr/>
        </p:nvSpPr>
        <p:spPr bwMode="auto">
          <a:xfrm>
            <a:off x="5922264" y="50235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jj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" name="Text Box 222"/>
          <p:cNvSpPr txBox="1">
            <a:spLocks noChangeArrowheads="1"/>
          </p:cNvSpPr>
          <p:nvPr/>
        </p:nvSpPr>
        <p:spPr bwMode="auto">
          <a:xfrm>
            <a:off x="6227064" y="502354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6" name="Text Box 223"/>
          <p:cNvSpPr txBox="1">
            <a:spLocks noChangeArrowheads="1"/>
          </p:cNvSpPr>
          <p:nvPr/>
        </p:nvSpPr>
        <p:spPr bwMode="auto">
          <a:xfrm>
            <a:off x="5922264" y="54807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7" name="Text Box 224"/>
          <p:cNvSpPr txBox="1">
            <a:spLocks noChangeArrowheads="1"/>
          </p:cNvSpPr>
          <p:nvPr/>
        </p:nvSpPr>
        <p:spPr bwMode="auto">
          <a:xfrm>
            <a:off x="6227064" y="5480741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0…B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8" name="Text Box 225"/>
          <p:cNvSpPr txBox="1">
            <a:spLocks noChangeArrowheads="1"/>
          </p:cNvSpPr>
          <p:nvPr/>
        </p:nvSpPr>
        <p:spPr bwMode="auto">
          <a:xfrm>
            <a:off x="5922264" y="57093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9" name="Text Box 226"/>
          <p:cNvSpPr txBox="1">
            <a:spLocks noChangeArrowheads="1"/>
          </p:cNvSpPr>
          <p:nvPr/>
        </p:nvSpPr>
        <p:spPr bwMode="auto">
          <a:xfrm>
            <a:off x="6227064" y="5709341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B…2B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0" name="Oval 227"/>
          <p:cNvSpPr>
            <a:spLocks noChangeArrowheads="1"/>
          </p:cNvSpPr>
          <p:nvPr/>
        </p:nvSpPr>
        <p:spPr bwMode="auto">
          <a:xfrm>
            <a:off x="5846064" y="5023541"/>
            <a:ext cx="685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1" name="Oval 229"/>
          <p:cNvSpPr>
            <a:spLocks noChangeArrowheads="1"/>
          </p:cNvSpPr>
          <p:nvPr/>
        </p:nvSpPr>
        <p:spPr bwMode="auto">
          <a:xfrm>
            <a:off x="5846064" y="5709341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2" name="Oval 230"/>
          <p:cNvSpPr>
            <a:spLocks noChangeArrowheads="1"/>
          </p:cNvSpPr>
          <p:nvPr/>
        </p:nvSpPr>
        <p:spPr bwMode="auto">
          <a:xfrm>
            <a:off x="5846064" y="5252141"/>
            <a:ext cx="685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3" name="Rectangle 116"/>
          <p:cNvSpPr>
            <a:spLocks noChangeArrowheads="1"/>
          </p:cNvSpPr>
          <p:nvPr/>
        </p:nvSpPr>
        <p:spPr bwMode="auto">
          <a:xfrm>
            <a:off x="2837947" y="2019803"/>
            <a:ext cx="283250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每次迭代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扫描整个数组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 ][ ]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4" name="Text Box 230"/>
          <p:cNvSpPr txBox="1">
            <a:spLocks noChangeArrowheads="1"/>
          </p:cNvSpPr>
          <p:nvPr/>
        </p:nvSpPr>
        <p:spPr bwMode="auto">
          <a:xfrm>
            <a:off x="967493" y="2875154"/>
            <a:ext cx="12629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1600" b="0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x[][]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在主存中的分布（</a:t>
            </a:r>
            <a:r>
              <a:rPr lang="en-US" altLang="zh-CN" sz="16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2D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形式）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5" name="Rectangle 195"/>
          <p:cNvSpPr>
            <a:spLocks noChangeArrowheads="1"/>
          </p:cNvSpPr>
          <p:nvPr/>
        </p:nvSpPr>
        <p:spPr bwMode="auto">
          <a:xfrm>
            <a:off x="2568058" y="4869466"/>
            <a:ext cx="2701060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(k = 0; k &lt; N; k++)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for (j = 0; j &lt;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z[k] = z[k]+x[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][j]*y[k];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" name="Rectangle 216"/>
          <p:cNvSpPr>
            <a:spLocks noChangeArrowheads="1"/>
          </p:cNvSpPr>
          <p:nvPr/>
        </p:nvSpPr>
        <p:spPr bwMode="auto">
          <a:xfrm>
            <a:off x="1975376" y="6030819"/>
            <a:ext cx="312745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Cache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无法放下整个数组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7" name="Rectangle 232"/>
          <p:cNvSpPr>
            <a:spLocks noChangeArrowheads="1"/>
          </p:cNvSpPr>
          <p:nvPr/>
        </p:nvSpPr>
        <p:spPr bwMode="auto">
          <a:xfrm>
            <a:off x="9714270" y="4416455"/>
            <a:ext cx="444858" cy="229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8" name="Rectangle 215"/>
          <p:cNvSpPr>
            <a:spLocks noChangeArrowheads="1"/>
          </p:cNvSpPr>
          <p:nvPr/>
        </p:nvSpPr>
        <p:spPr bwMode="auto">
          <a:xfrm>
            <a:off x="9155113" y="3880700"/>
            <a:ext cx="1833562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分块因子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“B”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选取的原则是使得数组中的一块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</a:t>
            </a:r>
            <a:r>
              <a:rPr lang="en-US" altLang="zh-CN" sz="16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可以驻留在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9" name="Text Box 235"/>
          <p:cNvSpPr txBox="1">
            <a:spLocks noChangeArrowheads="1"/>
          </p:cNvSpPr>
          <p:nvPr/>
        </p:nvSpPr>
        <p:spPr bwMode="auto">
          <a:xfrm>
            <a:off x="9968524" y="5638563"/>
            <a:ext cx="17416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200" dirty="0">
                <a:ea typeface="宋体" panose="02010600030101010101" pitchFamily="2" charset="-122"/>
              </a:rPr>
              <a:t>这里的一块指编译器的</a:t>
            </a:r>
            <a:r>
              <a:rPr lang="zh-CN" altLang="en-US" sz="1200" u="sng" dirty="0">
                <a:ea typeface="宋体" panose="02010600030101010101" pitchFamily="2" charset="-122"/>
              </a:rPr>
              <a:t>分块（</a:t>
            </a:r>
            <a:r>
              <a:rPr lang="en-US" altLang="zh-CN" sz="1200" u="sng" dirty="0">
                <a:ea typeface="宋体" panose="02010600030101010101" pitchFamily="2" charset="-122"/>
              </a:rPr>
              <a:t>chunk</a:t>
            </a:r>
            <a:r>
              <a:rPr lang="zh-CN" altLang="en-US" sz="1200" u="sng" dirty="0">
                <a:ea typeface="宋体" panose="02010600030101010101" pitchFamily="2" charset="-122"/>
              </a:rPr>
              <a:t>）</a:t>
            </a:r>
            <a:r>
              <a:rPr lang="zh-CN" altLang="en-US" sz="1200" dirty="0">
                <a:ea typeface="宋体" panose="02010600030101010101" pitchFamily="2" charset="-122"/>
              </a:rPr>
              <a:t>，不是</a:t>
            </a:r>
            <a:r>
              <a:rPr lang="en-US" altLang="zh-CN" sz="1200" dirty="0">
                <a:ea typeface="宋体" panose="02010600030101010101" pitchFamily="2" charset="-122"/>
              </a:rPr>
              <a:t>Cache</a:t>
            </a:r>
            <a:r>
              <a:rPr lang="zh-CN" altLang="en-US" sz="1200" dirty="0">
                <a:ea typeface="宋体" panose="02010600030101010101" pitchFamily="2" charset="-122"/>
              </a:rPr>
              <a:t>中的一块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  <p:cxnSp>
        <p:nvCxnSpPr>
          <p:cNvPr id="690" name="直接箭头连接符 689"/>
          <p:cNvCxnSpPr>
            <a:stCxn id="688" idx="2"/>
            <a:endCxn id="689" idx="0"/>
          </p:cNvCxnSpPr>
          <p:nvPr/>
        </p:nvCxnSpPr>
        <p:spPr>
          <a:xfrm>
            <a:off x="10071894" y="4958560"/>
            <a:ext cx="767478" cy="680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7383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93 -7.40741E-7 L 0.06341 -7.40741E-7 L -0.01589 0.02847 L 0.06341 0.02847 L -0.01589 0.06296 L 0.06432 0.06296 L -0.01328 0.09398 L 0.06432 0.09514 " pathEditMode="relative" rAng="0" ptsTypes="AAAAAAAA">
                                      <p:cBhvr>
                                        <p:cTn id="12" dur="2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" grpId="0" animBg="1"/>
      <p:bldP spid="66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预取机制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2054792" cy="752565"/>
            <a:chOff x="635243" y="278221"/>
            <a:chExt cx="2054792" cy="752564"/>
          </a:xfrm>
        </p:grpSpPr>
        <p:sp>
          <p:nvSpPr>
            <p:cNvPr id="22" name="矩形 21"/>
            <p:cNvSpPr/>
            <p:nvPr/>
          </p:nvSpPr>
          <p:spPr>
            <a:xfrm>
              <a:off x="635243" y="723008"/>
              <a:ext cx="20547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Prefetch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90281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预取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任意多边形: 形状 3"/>
          <p:cNvSpPr/>
          <p:nvPr/>
        </p:nvSpPr>
        <p:spPr>
          <a:xfrm>
            <a:off x="1058224" y="1147329"/>
            <a:ext cx="1023202" cy="1461718"/>
          </a:xfrm>
          <a:custGeom>
            <a:avLst/>
            <a:gdLst>
              <a:gd name="connsiteX0" fmla="*/ 0 w 1461717"/>
              <a:gd name="connsiteY0" fmla="*/ 0 h 1023201"/>
              <a:gd name="connsiteX1" fmla="*/ 950117 w 1461717"/>
              <a:gd name="connsiteY1" fmla="*/ 0 h 1023201"/>
              <a:gd name="connsiteX2" fmla="*/ 1461717 w 1461717"/>
              <a:gd name="connsiteY2" fmla="*/ 511601 h 1023201"/>
              <a:gd name="connsiteX3" fmla="*/ 950117 w 1461717"/>
              <a:gd name="connsiteY3" fmla="*/ 1023201 h 1023201"/>
              <a:gd name="connsiteX4" fmla="*/ 0 w 1461717"/>
              <a:gd name="connsiteY4" fmla="*/ 1023201 h 1023201"/>
              <a:gd name="connsiteX5" fmla="*/ 511601 w 1461717"/>
              <a:gd name="connsiteY5" fmla="*/ 511601 h 1023201"/>
              <a:gd name="connsiteX6" fmla="*/ 0 w 1461717"/>
              <a:gd name="connsiteY6" fmla="*/ 0 h 102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1717" h="1023201">
                <a:moveTo>
                  <a:pt x="1461717" y="0"/>
                </a:moveTo>
                <a:lnTo>
                  <a:pt x="1461717" y="665081"/>
                </a:lnTo>
                <a:lnTo>
                  <a:pt x="730858" y="1023201"/>
                </a:lnTo>
                <a:lnTo>
                  <a:pt x="0" y="665081"/>
                </a:lnTo>
                <a:lnTo>
                  <a:pt x="0" y="0"/>
                </a:lnTo>
                <a:lnTo>
                  <a:pt x="730858" y="358120"/>
                </a:lnTo>
                <a:lnTo>
                  <a:pt x="1461717" y="0"/>
                </a:lnTo>
                <a:close/>
              </a:path>
            </a:pathLst>
          </a:cu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1" tIns="526842" rIns="15240" bIns="5268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endParaRPr lang="zh-CN" alt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2081424" y="1147331"/>
            <a:ext cx="9081380" cy="950116"/>
          </a:xfrm>
          <a:custGeom>
            <a:avLst/>
            <a:gdLst>
              <a:gd name="connsiteX0" fmla="*/ 158356 w 950116"/>
              <a:gd name="connsiteY0" fmla="*/ 0 h 9081380"/>
              <a:gd name="connsiteX1" fmla="*/ 791760 w 950116"/>
              <a:gd name="connsiteY1" fmla="*/ 0 h 9081380"/>
              <a:gd name="connsiteX2" fmla="*/ 950116 w 950116"/>
              <a:gd name="connsiteY2" fmla="*/ 158356 h 9081380"/>
              <a:gd name="connsiteX3" fmla="*/ 950116 w 950116"/>
              <a:gd name="connsiteY3" fmla="*/ 9081380 h 9081380"/>
              <a:gd name="connsiteX4" fmla="*/ 950116 w 950116"/>
              <a:gd name="connsiteY4" fmla="*/ 9081380 h 9081380"/>
              <a:gd name="connsiteX5" fmla="*/ 0 w 950116"/>
              <a:gd name="connsiteY5" fmla="*/ 9081380 h 9081380"/>
              <a:gd name="connsiteX6" fmla="*/ 0 w 950116"/>
              <a:gd name="connsiteY6" fmla="*/ 9081380 h 9081380"/>
              <a:gd name="connsiteX7" fmla="*/ 0 w 950116"/>
              <a:gd name="connsiteY7" fmla="*/ 158356 h 9081380"/>
              <a:gd name="connsiteX8" fmla="*/ 158356 w 950116"/>
              <a:gd name="connsiteY8" fmla="*/ 0 h 908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116" h="9081380">
                <a:moveTo>
                  <a:pt x="950116" y="1513598"/>
                </a:moveTo>
                <a:lnTo>
                  <a:pt x="950116" y="7567782"/>
                </a:lnTo>
                <a:cubicBezTo>
                  <a:pt x="950116" y="8403720"/>
                  <a:pt x="942698" y="9081375"/>
                  <a:pt x="933548" y="9081375"/>
                </a:cubicBezTo>
                <a:lnTo>
                  <a:pt x="0" y="9081375"/>
                </a:lnTo>
                <a:lnTo>
                  <a:pt x="0" y="9081375"/>
                </a:lnTo>
                <a:lnTo>
                  <a:pt x="0" y="5"/>
                </a:lnTo>
                <a:lnTo>
                  <a:pt x="0" y="5"/>
                </a:lnTo>
                <a:lnTo>
                  <a:pt x="933548" y="5"/>
                </a:lnTo>
                <a:cubicBezTo>
                  <a:pt x="942698" y="5"/>
                  <a:pt x="950116" y="677660"/>
                  <a:pt x="950116" y="1513598"/>
                </a:cubicBezTo>
                <a:close/>
              </a:path>
            </a:pathLst>
          </a:cu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9" tIns="61620" rIns="61620" bIns="61622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提前将主存块装入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，非按需缓存（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on-demand Caching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1058224" y="2464544"/>
            <a:ext cx="1023201" cy="1461717"/>
          </a:xfrm>
          <a:custGeom>
            <a:avLst/>
            <a:gdLst>
              <a:gd name="connsiteX0" fmla="*/ 0 w 1461717"/>
              <a:gd name="connsiteY0" fmla="*/ 0 h 1023201"/>
              <a:gd name="connsiteX1" fmla="*/ 950117 w 1461717"/>
              <a:gd name="connsiteY1" fmla="*/ 0 h 1023201"/>
              <a:gd name="connsiteX2" fmla="*/ 1461717 w 1461717"/>
              <a:gd name="connsiteY2" fmla="*/ 511601 h 1023201"/>
              <a:gd name="connsiteX3" fmla="*/ 950117 w 1461717"/>
              <a:gd name="connsiteY3" fmla="*/ 1023201 h 1023201"/>
              <a:gd name="connsiteX4" fmla="*/ 0 w 1461717"/>
              <a:gd name="connsiteY4" fmla="*/ 1023201 h 1023201"/>
              <a:gd name="connsiteX5" fmla="*/ 511601 w 1461717"/>
              <a:gd name="connsiteY5" fmla="*/ 511601 h 1023201"/>
              <a:gd name="connsiteX6" fmla="*/ 0 w 1461717"/>
              <a:gd name="connsiteY6" fmla="*/ 0 h 102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1717" h="1023201">
                <a:moveTo>
                  <a:pt x="1461717" y="0"/>
                </a:moveTo>
                <a:lnTo>
                  <a:pt x="1461717" y="665081"/>
                </a:lnTo>
                <a:lnTo>
                  <a:pt x="730858" y="1023201"/>
                </a:lnTo>
                <a:lnTo>
                  <a:pt x="0" y="665081"/>
                </a:lnTo>
                <a:lnTo>
                  <a:pt x="0" y="0"/>
                </a:lnTo>
                <a:lnTo>
                  <a:pt x="730858" y="358120"/>
                </a:lnTo>
                <a:lnTo>
                  <a:pt x="1461717" y="0"/>
                </a:lnTo>
                <a:close/>
              </a:path>
            </a:pathLst>
          </a:cu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1" tIns="526841" rIns="15239" bIns="52684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endParaRPr lang="zh-CN" altLang="en-US" sz="2400" kern="1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2081424" y="2464545"/>
            <a:ext cx="9081380" cy="950116"/>
          </a:xfrm>
          <a:custGeom>
            <a:avLst/>
            <a:gdLst>
              <a:gd name="connsiteX0" fmla="*/ 158356 w 950116"/>
              <a:gd name="connsiteY0" fmla="*/ 0 h 9081380"/>
              <a:gd name="connsiteX1" fmla="*/ 791760 w 950116"/>
              <a:gd name="connsiteY1" fmla="*/ 0 h 9081380"/>
              <a:gd name="connsiteX2" fmla="*/ 950116 w 950116"/>
              <a:gd name="connsiteY2" fmla="*/ 158356 h 9081380"/>
              <a:gd name="connsiteX3" fmla="*/ 950116 w 950116"/>
              <a:gd name="connsiteY3" fmla="*/ 9081380 h 9081380"/>
              <a:gd name="connsiteX4" fmla="*/ 950116 w 950116"/>
              <a:gd name="connsiteY4" fmla="*/ 9081380 h 9081380"/>
              <a:gd name="connsiteX5" fmla="*/ 0 w 950116"/>
              <a:gd name="connsiteY5" fmla="*/ 9081380 h 9081380"/>
              <a:gd name="connsiteX6" fmla="*/ 0 w 950116"/>
              <a:gd name="connsiteY6" fmla="*/ 9081380 h 9081380"/>
              <a:gd name="connsiteX7" fmla="*/ 0 w 950116"/>
              <a:gd name="connsiteY7" fmla="*/ 158356 h 9081380"/>
              <a:gd name="connsiteX8" fmla="*/ 158356 w 950116"/>
              <a:gd name="connsiteY8" fmla="*/ 0 h 908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116" h="9081380">
                <a:moveTo>
                  <a:pt x="950116" y="1513598"/>
                </a:moveTo>
                <a:lnTo>
                  <a:pt x="950116" y="7567782"/>
                </a:lnTo>
                <a:cubicBezTo>
                  <a:pt x="950116" y="8403720"/>
                  <a:pt x="942698" y="9081375"/>
                  <a:pt x="933548" y="9081375"/>
                </a:cubicBezTo>
                <a:lnTo>
                  <a:pt x="0" y="9081375"/>
                </a:lnTo>
                <a:lnTo>
                  <a:pt x="0" y="9081375"/>
                </a:lnTo>
                <a:lnTo>
                  <a:pt x="0" y="5"/>
                </a:lnTo>
                <a:lnTo>
                  <a:pt x="0" y="5"/>
                </a:lnTo>
                <a:lnTo>
                  <a:pt x="933548" y="5"/>
                </a:lnTo>
                <a:cubicBezTo>
                  <a:pt x="942698" y="5"/>
                  <a:pt x="950116" y="677660"/>
                  <a:pt x="950116" y="1513598"/>
                </a:cubicBezTo>
                <a:close/>
              </a:path>
            </a:pathLst>
          </a:cu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9" tIns="61620" rIns="61620" bIns="61622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通过提升未来访问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Cache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的命中率来隐藏访存延迟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058224" y="3781758"/>
            <a:ext cx="1023201" cy="1461717"/>
          </a:xfrm>
          <a:custGeom>
            <a:avLst/>
            <a:gdLst>
              <a:gd name="connsiteX0" fmla="*/ 0 w 1461717"/>
              <a:gd name="connsiteY0" fmla="*/ 0 h 1023201"/>
              <a:gd name="connsiteX1" fmla="*/ 950117 w 1461717"/>
              <a:gd name="connsiteY1" fmla="*/ 0 h 1023201"/>
              <a:gd name="connsiteX2" fmla="*/ 1461717 w 1461717"/>
              <a:gd name="connsiteY2" fmla="*/ 511601 h 1023201"/>
              <a:gd name="connsiteX3" fmla="*/ 950117 w 1461717"/>
              <a:gd name="connsiteY3" fmla="*/ 1023201 h 1023201"/>
              <a:gd name="connsiteX4" fmla="*/ 0 w 1461717"/>
              <a:gd name="connsiteY4" fmla="*/ 1023201 h 1023201"/>
              <a:gd name="connsiteX5" fmla="*/ 511601 w 1461717"/>
              <a:gd name="connsiteY5" fmla="*/ 511601 h 1023201"/>
              <a:gd name="connsiteX6" fmla="*/ 0 w 1461717"/>
              <a:gd name="connsiteY6" fmla="*/ 0 h 102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1717" h="1023201">
                <a:moveTo>
                  <a:pt x="1461717" y="0"/>
                </a:moveTo>
                <a:lnTo>
                  <a:pt x="1461717" y="665081"/>
                </a:lnTo>
                <a:lnTo>
                  <a:pt x="730858" y="1023201"/>
                </a:lnTo>
                <a:lnTo>
                  <a:pt x="0" y="665081"/>
                </a:lnTo>
                <a:lnTo>
                  <a:pt x="0" y="0"/>
                </a:lnTo>
                <a:lnTo>
                  <a:pt x="730858" y="358120"/>
                </a:lnTo>
                <a:lnTo>
                  <a:pt x="1461717" y="0"/>
                </a:lnTo>
                <a:close/>
              </a:path>
            </a:pathLst>
          </a:cu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1" tIns="526841" rIns="15239" bIns="52684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When</a:t>
            </a:r>
            <a:endParaRPr lang="zh-CN" altLang="en-US" sz="2400" kern="1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2081424" y="3781760"/>
            <a:ext cx="9081380" cy="950117"/>
          </a:xfrm>
          <a:custGeom>
            <a:avLst/>
            <a:gdLst>
              <a:gd name="connsiteX0" fmla="*/ 158356 w 950116"/>
              <a:gd name="connsiteY0" fmla="*/ 0 h 9081380"/>
              <a:gd name="connsiteX1" fmla="*/ 791760 w 950116"/>
              <a:gd name="connsiteY1" fmla="*/ 0 h 9081380"/>
              <a:gd name="connsiteX2" fmla="*/ 950116 w 950116"/>
              <a:gd name="connsiteY2" fmla="*/ 158356 h 9081380"/>
              <a:gd name="connsiteX3" fmla="*/ 950116 w 950116"/>
              <a:gd name="connsiteY3" fmla="*/ 9081380 h 9081380"/>
              <a:gd name="connsiteX4" fmla="*/ 950116 w 950116"/>
              <a:gd name="connsiteY4" fmla="*/ 9081380 h 9081380"/>
              <a:gd name="connsiteX5" fmla="*/ 0 w 950116"/>
              <a:gd name="connsiteY5" fmla="*/ 9081380 h 9081380"/>
              <a:gd name="connsiteX6" fmla="*/ 0 w 950116"/>
              <a:gd name="connsiteY6" fmla="*/ 9081380 h 9081380"/>
              <a:gd name="connsiteX7" fmla="*/ 0 w 950116"/>
              <a:gd name="connsiteY7" fmla="*/ 158356 h 9081380"/>
              <a:gd name="connsiteX8" fmla="*/ 158356 w 950116"/>
              <a:gd name="connsiteY8" fmla="*/ 0 h 908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116" h="9081380">
                <a:moveTo>
                  <a:pt x="950116" y="1513598"/>
                </a:moveTo>
                <a:lnTo>
                  <a:pt x="950116" y="7567782"/>
                </a:lnTo>
                <a:cubicBezTo>
                  <a:pt x="950116" y="8403720"/>
                  <a:pt x="942698" y="9081375"/>
                  <a:pt x="933548" y="9081375"/>
                </a:cubicBezTo>
                <a:lnTo>
                  <a:pt x="0" y="9081375"/>
                </a:lnTo>
                <a:lnTo>
                  <a:pt x="0" y="9081375"/>
                </a:lnTo>
                <a:lnTo>
                  <a:pt x="0" y="5"/>
                </a:lnTo>
                <a:lnTo>
                  <a:pt x="0" y="5"/>
                </a:lnTo>
                <a:lnTo>
                  <a:pt x="933548" y="5"/>
                </a:lnTo>
                <a:cubicBezTo>
                  <a:pt x="942698" y="5"/>
                  <a:pt x="950116" y="677660"/>
                  <a:pt x="950116" y="1513598"/>
                </a:cubicBezTo>
                <a:close/>
              </a:path>
            </a:pathLst>
          </a:cu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9" tIns="61620" rIns="61620" bIns="61623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时效性：被预取的主存块正好在被访问前装入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触发性：何时触发预取操作（</a:t>
            </a:r>
            <a:r>
              <a:rPr lang="en-US" altLang="zh-CN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缺失、特殊预取指令等）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1058224" y="5098972"/>
            <a:ext cx="1023201" cy="1461717"/>
          </a:xfrm>
          <a:custGeom>
            <a:avLst/>
            <a:gdLst>
              <a:gd name="connsiteX0" fmla="*/ 0 w 1461717"/>
              <a:gd name="connsiteY0" fmla="*/ 0 h 1023201"/>
              <a:gd name="connsiteX1" fmla="*/ 950117 w 1461717"/>
              <a:gd name="connsiteY1" fmla="*/ 0 h 1023201"/>
              <a:gd name="connsiteX2" fmla="*/ 1461717 w 1461717"/>
              <a:gd name="connsiteY2" fmla="*/ 511601 h 1023201"/>
              <a:gd name="connsiteX3" fmla="*/ 950117 w 1461717"/>
              <a:gd name="connsiteY3" fmla="*/ 1023201 h 1023201"/>
              <a:gd name="connsiteX4" fmla="*/ 0 w 1461717"/>
              <a:gd name="connsiteY4" fmla="*/ 1023201 h 1023201"/>
              <a:gd name="connsiteX5" fmla="*/ 511601 w 1461717"/>
              <a:gd name="connsiteY5" fmla="*/ 511601 h 1023201"/>
              <a:gd name="connsiteX6" fmla="*/ 0 w 1461717"/>
              <a:gd name="connsiteY6" fmla="*/ 0 h 102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1717" h="1023201">
                <a:moveTo>
                  <a:pt x="1461717" y="0"/>
                </a:moveTo>
                <a:lnTo>
                  <a:pt x="1461717" y="665081"/>
                </a:lnTo>
                <a:lnTo>
                  <a:pt x="730858" y="1023201"/>
                </a:lnTo>
                <a:lnTo>
                  <a:pt x="0" y="665081"/>
                </a:lnTo>
                <a:lnTo>
                  <a:pt x="0" y="0"/>
                </a:lnTo>
                <a:lnTo>
                  <a:pt x="730858" y="358120"/>
                </a:lnTo>
                <a:lnTo>
                  <a:pt x="1461717" y="0"/>
                </a:lnTo>
                <a:close/>
              </a:path>
            </a:pathLst>
          </a:cu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1" tIns="526841" rIns="15239" bIns="5268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CN" alt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2081424" y="5098974"/>
            <a:ext cx="9081380" cy="950117"/>
          </a:xfrm>
          <a:custGeom>
            <a:avLst/>
            <a:gdLst>
              <a:gd name="connsiteX0" fmla="*/ 158356 w 950116"/>
              <a:gd name="connsiteY0" fmla="*/ 0 h 9081380"/>
              <a:gd name="connsiteX1" fmla="*/ 791760 w 950116"/>
              <a:gd name="connsiteY1" fmla="*/ 0 h 9081380"/>
              <a:gd name="connsiteX2" fmla="*/ 950116 w 950116"/>
              <a:gd name="connsiteY2" fmla="*/ 158356 h 9081380"/>
              <a:gd name="connsiteX3" fmla="*/ 950116 w 950116"/>
              <a:gd name="connsiteY3" fmla="*/ 9081380 h 9081380"/>
              <a:gd name="connsiteX4" fmla="*/ 950116 w 950116"/>
              <a:gd name="connsiteY4" fmla="*/ 9081380 h 9081380"/>
              <a:gd name="connsiteX5" fmla="*/ 0 w 950116"/>
              <a:gd name="connsiteY5" fmla="*/ 9081380 h 9081380"/>
              <a:gd name="connsiteX6" fmla="*/ 0 w 950116"/>
              <a:gd name="connsiteY6" fmla="*/ 9081380 h 9081380"/>
              <a:gd name="connsiteX7" fmla="*/ 0 w 950116"/>
              <a:gd name="connsiteY7" fmla="*/ 158356 h 9081380"/>
              <a:gd name="connsiteX8" fmla="*/ 158356 w 950116"/>
              <a:gd name="connsiteY8" fmla="*/ 0 h 908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116" h="9081380">
                <a:moveTo>
                  <a:pt x="950116" y="1513598"/>
                </a:moveTo>
                <a:lnTo>
                  <a:pt x="950116" y="7567782"/>
                </a:lnTo>
                <a:cubicBezTo>
                  <a:pt x="950116" y="8403720"/>
                  <a:pt x="942698" y="9081375"/>
                  <a:pt x="933548" y="9081375"/>
                </a:cubicBezTo>
                <a:lnTo>
                  <a:pt x="0" y="9081375"/>
                </a:lnTo>
                <a:lnTo>
                  <a:pt x="0" y="9081375"/>
                </a:lnTo>
                <a:lnTo>
                  <a:pt x="0" y="5"/>
                </a:lnTo>
                <a:lnTo>
                  <a:pt x="0" y="5"/>
                </a:lnTo>
                <a:lnTo>
                  <a:pt x="933548" y="5"/>
                </a:lnTo>
                <a:cubicBezTo>
                  <a:pt x="942698" y="5"/>
                  <a:pt x="950116" y="677660"/>
                  <a:pt x="950116" y="1513598"/>
                </a:cubicBezTo>
                <a:close/>
              </a:path>
            </a:pathLst>
          </a:cu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9" tIns="61620" rIns="61620" bIns="61623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存放在</a:t>
            </a:r>
            <a:r>
              <a:rPr lang="en-US" altLang="zh-CN" sz="2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zh-CN" altLang="en-US" sz="24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存放在专门的预取缓存（</a:t>
            </a:r>
            <a:r>
              <a:rPr lang="en-US" altLang="zh-CN" sz="2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prefetch buffers</a:t>
            </a:r>
            <a:r>
              <a:rPr lang="zh-CN" altLang="en-US" sz="2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）中</a:t>
            </a:r>
            <a:endParaRPr lang="zh-CN" altLang="en-US" sz="24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3192476" cy="752566"/>
            <a:chOff x="635243" y="278221"/>
            <a:chExt cx="3192476" cy="752565"/>
          </a:xfrm>
        </p:grpSpPr>
        <p:sp>
          <p:nvSpPr>
            <p:cNvPr id="22" name="矩形 21"/>
            <p:cNvSpPr/>
            <p:nvPr/>
          </p:nvSpPr>
          <p:spPr>
            <a:xfrm>
              <a:off x="635243" y="723009"/>
              <a:ext cx="31924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Hardware prefetching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硬件预取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8122" y="1284580"/>
            <a:ext cx="10069830" cy="4839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基本实现思路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旁的自动硬件预取器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预测哪些主存块在将来会被访问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提前预取这些将来会被访问的主存块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顺序预取器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one-block lookahead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访问缺失时，除了读取缺失块，还预取与其相邻的下一块（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prefetch on miss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对于具有顺序性的数据流（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streams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）具有很好的预取效果，比如指令流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优势：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充分利用了两次缺失间的空闲存储带宽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缺陷：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不能很好满足时效性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3192476" cy="752566"/>
            <a:chOff x="635243" y="278221"/>
            <a:chExt cx="3192476" cy="752565"/>
          </a:xfrm>
        </p:grpSpPr>
        <p:sp>
          <p:nvSpPr>
            <p:cNvPr id="22" name="矩形 21"/>
            <p:cNvSpPr/>
            <p:nvPr/>
          </p:nvSpPr>
          <p:spPr>
            <a:xfrm>
              <a:off x="635243" y="723009"/>
              <a:ext cx="31924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Hardware prefetching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硬件预取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8122" y="1284580"/>
            <a:ext cx="10069830" cy="197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步幅预取器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 prefetchers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观察数据访问的步幅规律，从而确定预取的主存块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 = 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，则说明访问步幅为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blocks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，预取第“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block+n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顺序预取器是步幅为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 = 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）的预取器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487" y="4037610"/>
            <a:ext cx="42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(i = 1; i &lt; MAX; i += 8)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 = b[i];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158"/>
          <p:cNvGraphicFramePr>
            <a:graphicFrameLocks noGrp="1"/>
          </p:cNvGraphicFramePr>
          <p:nvPr/>
        </p:nvGraphicFramePr>
        <p:xfrm>
          <a:off x="6187044" y="3880227"/>
          <a:ext cx="4605589" cy="1976760"/>
        </p:xfrm>
        <a:graphic>
          <a:graphicData uri="http://schemas.openxmlformats.org/drawingml/2006/table">
            <a:tbl>
              <a:tblPr/>
              <a:tblGrid>
                <a:gridCol w="1151397"/>
                <a:gridCol w="863548"/>
                <a:gridCol w="863548"/>
                <a:gridCol w="863548"/>
                <a:gridCol w="863548"/>
              </a:tblGrid>
              <a:tr h="49419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b[0]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b[1]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b[2]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b[3]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19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X+1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b[4]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b[5]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b[6]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b[7]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19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X+2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b[8]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b[9]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b[10]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b[11]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19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X+3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b[12]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b[13]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b[14]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b[15]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159"/>
          <p:cNvSpPr>
            <a:spLocks noChangeArrowheads="1"/>
          </p:cNvSpPr>
          <p:nvPr/>
        </p:nvSpPr>
        <p:spPr bwMode="auto">
          <a:xfrm>
            <a:off x="5977743" y="4001984"/>
            <a:ext cx="423059" cy="1330037"/>
          </a:xfrm>
          <a:prstGeom prst="curvedRight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AutoShape 159"/>
          <p:cNvSpPr>
            <a:spLocks noChangeArrowheads="1"/>
          </p:cNvSpPr>
          <p:nvPr/>
        </p:nvSpPr>
        <p:spPr bwMode="auto">
          <a:xfrm>
            <a:off x="5872346" y="4929486"/>
            <a:ext cx="423059" cy="1330037"/>
          </a:xfrm>
          <a:prstGeom prst="curvedRight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4" y="278225"/>
            <a:ext cx="4506771" cy="752566"/>
            <a:chOff x="635242" y="278221"/>
            <a:chExt cx="4506771" cy="752565"/>
          </a:xfrm>
        </p:grpSpPr>
        <p:sp>
          <p:nvSpPr>
            <p:cNvPr id="22" name="矩形 21"/>
            <p:cNvSpPr/>
            <p:nvPr/>
          </p:nvSpPr>
          <p:spPr>
            <a:xfrm>
              <a:off x="635242" y="723009"/>
              <a:ext cx="45067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Reference Prediction Table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RPT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332975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引用预测表（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RPT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238" y="1579418"/>
            <a:ext cx="5921702" cy="437743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357255" y="1431489"/>
            <a:ext cx="5494319" cy="446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每个表项对应一条访存指令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用于检索表项（通过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检索）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Op.address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记录上次访存地址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前两次访存之间的步幅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St.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预测状态机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每个表项记录了某条访存指令的访存规律，以此决定是否进行预取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RPT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缺失，则在某表项中记录访存地址，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设置为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RPT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命中，根据访存地址更新相应字段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4" y="278225"/>
            <a:ext cx="4506771" cy="752566"/>
            <a:chOff x="635242" y="278221"/>
            <a:chExt cx="4506771" cy="752565"/>
          </a:xfrm>
        </p:grpSpPr>
        <p:sp>
          <p:nvSpPr>
            <p:cNvPr id="22" name="矩形 21"/>
            <p:cNvSpPr/>
            <p:nvPr/>
          </p:nvSpPr>
          <p:spPr>
            <a:xfrm>
              <a:off x="635242" y="723009"/>
              <a:ext cx="45067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Reference Prediction Table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RPT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332975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引用预测表（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RPT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55127" y="1158356"/>
            <a:ext cx="7196447" cy="553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：自动跳转到下一个状态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，更新剩余三个字段。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：如果当前访存的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等于表项中的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，则说明检测出流访问模式，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状态变为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启动预取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，预取地址等于“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当前访存地址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+stride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”（均为块地址），此外，还需判断预取的块是否已经在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中，如果是，则忽略预取；否则，说明没有检测出流访问模式，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状态变为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不进行预取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。在该状态还需要同时更新</a:t>
            </a: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op.address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字段。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：如果访存的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仍然等于表项中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继续对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中缺失的块进行预取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，只需更新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op.address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状态保持不变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；否则，说明流访问模式已结束，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状态复位为</a:t>
            </a: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字段置为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：该状态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不触发预取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，但仍对每次访存计算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。如果和表项中的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相等，则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跳转至状态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，说明一个新的流访问被检测到。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267" y="1276601"/>
            <a:ext cx="3571859" cy="28670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006" y="4619506"/>
            <a:ext cx="225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nitial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u="sng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ransient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u="sng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teady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u="sng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o-prediction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6418698" cy="752566"/>
            <a:chOff x="635243" y="278221"/>
            <a:chExt cx="6418698" cy="752565"/>
          </a:xfrm>
        </p:grpSpPr>
        <p:sp>
          <p:nvSpPr>
            <p:cNvPr id="22" name="矩形 21"/>
            <p:cNvSpPr/>
            <p:nvPr/>
          </p:nvSpPr>
          <p:spPr>
            <a:xfrm>
              <a:off x="635243" y="723009"/>
              <a:ext cx="64186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Software Prefetching——Compiler Directed Prefetching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4935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软件预取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编译制导预取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8122" y="1992502"/>
            <a:ext cx="10069830" cy="279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编译器评估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预测哪些访存请求将发生缺失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恰当的位置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插入“预取指令”来避免访存缺失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预取不会减少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缺失代价，只是将缺失前移，利用计算隐藏代价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6418698" cy="752566"/>
            <a:chOff x="635243" y="278221"/>
            <a:chExt cx="6418698" cy="752565"/>
          </a:xfrm>
        </p:grpSpPr>
        <p:sp>
          <p:nvSpPr>
            <p:cNvPr id="22" name="矩形 21"/>
            <p:cNvSpPr/>
            <p:nvPr/>
          </p:nvSpPr>
          <p:spPr>
            <a:xfrm>
              <a:off x="635243" y="723009"/>
              <a:ext cx="64186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Software Prefetching——Compiler Directed Prefetching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4935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软件预取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编译制导预取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8122" y="1754746"/>
            <a:ext cx="2599109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100;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100;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x[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60769" y="2062337"/>
            <a:ext cx="596900" cy="368300"/>
          </a:xfrm>
          <a:prstGeom prst="rightArrow">
            <a:avLst>
              <a:gd name="adj1" fmla="val 50000"/>
              <a:gd name="adj2" fmla="val 81042"/>
            </a:avLst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51208" y="1276154"/>
            <a:ext cx="2889583" cy="230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100;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prefetch(x[0][j]);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…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prefetch(x[k-1][j]);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100;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prefetch(x[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x[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34330" y="1198390"/>
            <a:ext cx="3966057" cy="14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取决于两个因素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缺失代价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内部循环运行时间（命中）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>
            <a:off x="1452718" y="5582262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624348" y="5658461"/>
            <a:ext cx="2057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内部循环执行一次的时间，假设内部循环访存命中</a:t>
            </a:r>
            <a:endParaRPr lang="en-US" altLang="en-US" sz="1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76718" y="5582262"/>
            <a:ext cx="4191000" cy="536481"/>
            <a:chOff x="2976718" y="5582262"/>
            <a:chExt cx="4191000" cy="536481"/>
          </a:xfrm>
        </p:grpSpPr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2976718" y="5582262"/>
              <a:ext cx="419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4333572" y="5749411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800" dirty="0"/>
                <a:t>缺失代价</a:t>
              </a:r>
              <a:endParaRPr lang="en-US" altLang="en-US" sz="1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19318" y="4972662"/>
            <a:ext cx="7974013" cy="457200"/>
            <a:chOff x="919318" y="4972662"/>
            <a:chExt cx="7974013" cy="45720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452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52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833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33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14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214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595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595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976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976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3357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3357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3738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3738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4119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119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4500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4500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881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881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5262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5262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5643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5643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6024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6024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6405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6405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6786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6786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7167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7167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7548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7548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7929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7929718" y="5277462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8310718" y="5125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8"/>
            <p:cNvSpPr txBox="1">
              <a:spLocks noChangeArrowheads="1"/>
            </p:cNvSpPr>
            <p:nvPr/>
          </p:nvSpPr>
          <p:spPr bwMode="auto">
            <a:xfrm>
              <a:off x="8463118" y="5048862"/>
              <a:ext cx="4302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. . .</a:t>
              </a:r>
              <a:endParaRPr lang="en-US" altLang="en-US"/>
            </a:p>
          </p:txBody>
        </p:sp>
        <p:sp>
          <p:nvSpPr>
            <p:cNvPr id="57" name="Text Box 53"/>
            <p:cNvSpPr txBox="1">
              <a:spLocks noChangeArrowheads="1"/>
            </p:cNvSpPr>
            <p:nvPr/>
          </p:nvSpPr>
          <p:spPr bwMode="auto">
            <a:xfrm>
              <a:off x="919318" y="5048862"/>
              <a:ext cx="430213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. . .</a:t>
              </a:r>
              <a:endParaRPr lang="en-US" altLang="en-US"/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3052918" y="4972662"/>
              <a:ext cx="233363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</a:t>
              </a:r>
              <a:endParaRPr lang="en-US" altLang="en-US"/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7167718" y="4972662"/>
              <a:ext cx="434975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 err="1"/>
                <a:t>i+k</a:t>
              </a:r>
              <a:endParaRPr lang="en-US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22873" y="3542067"/>
            <a:ext cx="1452513" cy="1506795"/>
            <a:chOff x="2322873" y="3542067"/>
            <a:chExt cx="1452513" cy="1506795"/>
          </a:xfrm>
        </p:grpSpPr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3052918" y="47440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2322873" y="3542067"/>
              <a:ext cx="14525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18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次迭代</a:t>
              </a:r>
              <a:endParaRPr lang="en-US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2532794" y="4122174"/>
              <a:ext cx="10589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prefetch </a:t>
              </a:r>
              <a:endPara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x[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i+</a:t>
              </a:r>
              <a:r>
                <a:rPr lang="en-US" alt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][j]</a:t>
              </a:r>
              <a:endPara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052918" y="3905862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5719918" y="4058262"/>
            <a:ext cx="2066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在该示例中</a:t>
            </a:r>
            <a:r>
              <a:rPr lang="en-US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= 11</a:t>
            </a:r>
            <a:endParaRPr lang="en-US" altLang="en-US" sz="1800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" name="Object 60"/>
          <p:cNvGraphicFramePr>
            <a:graphicFrameLocks noChangeAspect="1"/>
          </p:cNvGraphicFramePr>
          <p:nvPr/>
        </p:nvGraphicFramePr>
        <p:xfrm>
          <a:off x="8224688" y="3957551"/>
          <a:ext cx="2895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1" imgW="1981200" imgH="419100" progId="Equation.3">
                  <p:embed/>
                </p:oleObj>
              </mc:Choice>
              <mc:Fallback>
                <p:oleObj name="Equation" r:id="rId1" imgW="1981200" imgH="4191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4688" y="3957551"/>
                        <a:ext cx="28956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5" grpId="0" animBg="1"/>
      <p:bldP spid="56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3365255" cy="727644"/>
            <a:chOff x="635243" y="278221"/>
            <a:chExt cx="3365255" cy="727643"/>
          </a:xfrm>
        </p:grpSpPr>
        <p:sp>
          <p:nvSpPr>
            <p:cNvPr id="22" name="矩形 21"/>
            <p:cNvSpPr/>
            <p:nvPr/>
          </p:nvSpPr>
          <p:spPr>
            <a:xfrm>
              <a:off x="635243" y="697226"/>
              <a:ext cx="3365255" cy="30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198002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62990" y="1997234"/>
            <a:ext cx="10069830" cy="26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改善空间局部性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将数据项彼此靠近摆放，使得能够被及时访问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改善时间局部性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变换计算过程以增加数据项在被替换前的使用次数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067384" cy="752567"/>
            <a:chOff x="635243" y="278221"/>
            <a:chExt cx="4067384" cy="752566"/>
          </a:xfrm>
        </p:grpSpPr>
        <p:sp>
          <p:nvSpPr>
            <p:cNvPr id="22" name="矩形 21"/>
            <p:cNvSpPr/>
            <p:nvPr/>
          </p:nvSpPr>
          <p:spPr>
            <a:xfrm>
              <a:off x="635243" y="712515"/>
              <a:ext cx="4067384" cy="31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Quantified Assessment Criteria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341632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预取的量化评价标准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517570" y="1282540"/>
                <a:ext cx="7160820" cy="795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FF9900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准确率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有效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预取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次数</m:t>
                        </m:r>
                      </m:num>
                      <m:den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发起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预取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次数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70" y="1282540"/>
                <a:ext cx="7160820" cy="795602"/>
              </a:xfrm>
              <a:prstGeom prst="rect">
                <a:avLst/>
              </a:prstGeom>
              <a:blipFill rotWithShape="1">
                <a:blip r:embed="rId1"/>
                <a:stretch>
                  <a:fillRect l="-6" t="-60" r="5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515591" y="2634350"/>
                <a:ext cx="7160820" cy="795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FF9900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覆盖率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Coverage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有效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预取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次数</m:t>
                        </m:r>
                      </m:num>
                      <m:den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关闭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预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取导致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缺失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次数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591" y="2634350"/>
                <a:ext cx="7160820" cy="795602"/>
              </a:xfrm>
              <a:prstGeom prst="rect">
                <a:avLst/>
              </a:prstGeom>
              <a:blipFill rotWithShape="1">
                <a:blip r:embed="rId2"/>
                <a:stretch>
                  <a:fillRect l="-5" t="-47" r="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513612" y="4211791"/>
            <a:ext cx="9421089" cy="152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时效性（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）：用于判断预取发生的是否太早或太晚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太早将造成一些有用的数据从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中被替换，导致这些数据需要重新加载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太晚将造成当需要访问这些预取数据的时候，它们还未被预取完毕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172729" cy="752567"/>
            <a:chOff x="635243" y="278221"/>
            <a:chExt cx="4172729" cy="752566"/>
          </a:xfrm>
        </p:grpSpPr>
        <p:sp>
          <p:nvSpPr>
            <p:cNvPr id="22" name="矩形 21"/>
            <p:cNvSpPr/>
            <p:nvPr/>
          </p:nvSpPr>
          <p:spPr>
            <a:xfrm>
              <a:off x="635243" y="723010"/>
              <a:ext cx="41727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Potential Issues with Prefetching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预取存在的问题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8122" y="1274744"/>
            <a:ext cx="10069830" cy="437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污染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不准确的预取将带入无用块，从而替换了有用的块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预取的前提是不能增加缺失率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解决方案：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将预取块送入一个“缓存”，当程序访问时，再将其调入主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带宽占用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不准确的预取会造成访存带宽的浪费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预取访存流（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prefetch miss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）不能造成正常访存流（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demand miss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）的延迟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解决方案：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相比预取访存流，要给予正常访存流更高的优先级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271052" cy="737475"/>
            <a:chOff x="635243" y="278221"/>
            <a:chExt cx="4271052" cy="737474"/>
          </a:xfrm>
        </p:grpSpPr>
        <p:sp>
          <p:nvSpPr>
            <p:cNvPr id="22" name="矩形 21"/>
            <p:cNvSpPr/>
            <p:nvPr/>
          </p:nvSpPr>
          <p:spPr>
            <a:xfrm>
              <a:off x="635243" y="707918"/>
              <a:ext cx="4271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Cache Performance Optimization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295786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性能的优化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缺角矩形 13"/>
          <p:cNvSpPr/>
          <p:nvPr/>
        </p:nvSpPr>
        <p:spPr>
          <a:xfrm>
            <a:off x="947705" y="1847334"/>
            <a:ext cx="2890422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52871" y="2526557"/>
            <a:ext cx="2425685" cy="50720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缺角矩形 24"/>
          <p:cNvSpPr/>
          <p:nvPr/>
        </p:nvSpPr>
        <p:spPr>
          <a:xfrm>
            <a:off x="4632735" y="1847334"/>
            <a:ext cx="2936078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rgbClr val="0099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33621" y="1981171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降低缺失代价</a:t>
            </a:r>
            <a:endParaRPr lang="zh-CN" altLang="en-US" sz="2400" b="1" dirty="0">
              <a:solidFill>
                <a:srgbClr val="0053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6301" y="2520401"/>
            <a:ext cx="2568946" cy="513360"/>
          </a:xfrm>
          <a:prstGeom prst="rect">
            <a:avLst/>
          </a:prstGeom>
          <a:gradFill>
            <a:gsLst>
              <a:gs pos="0">
                <a:srgbClr val="006BBC">
                  <a:alpha val="15000"/>
                </a:srgbClr>
              </a:gs>
              <a:gs pos="100000">
                <a:srgbClr val="003192">
                  <a:alpha val="8000"/>
                </a:srgbClr>
              </a:gs>
            </a:gsLst>
            <a:lin ang="2700000" scaled="1"/>
          </a:gradFill>
          <a:ln w="15875" cmpd="thinThick">
            <a:solidFill>
              <a:srgbClr val="006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solidFill>
                <a:srgbClr val="00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缺角矩形 31"/>
          <p:cNvSpPr/>
          <p:nvPr/>
        </p:nvSpPr>
        <p:spPr>
          <a:xfrm>
            <a:off x="8392894" y="1847334"/>
            <a:ext cx="2936078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76460" y="2520401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Cache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1935" y="1976252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降低缺失率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94471" y="1976255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降低命中时间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7952" y="3118133"/>
            <a:ext cx="2425685" cy="50720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Victim Cache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43034" y="3709709"/>
            <a:ext cx="2425685" cy="50720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38117" y="4301285"/>
            <a:ext cx="2425685" cy="50720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91720" y="3381284"/>
            <a:ext cx="2568946" cy="513360"/>
          </a:xfrm>
          <a:prstGeom prst="rect">
            <a:avLst/>
          </a:prstGeom>
          <a:gradFill>
            <a:gsLst>
              <a:gs pos="0">
                <a:srgbClr val="006BBC">
                  <a:alpha val="15000"/>
                </a:srgbClr>
              </a:gs>
              <a:gs pos="100000">
                <a:srgbClr val="003192">
                  <a:alpha val="8000"/>
                </a:srgbClr>
              </a:gs>
            </a:gsLst>
            <a:lin ang="2700000" scaled="1"/>
          </a:gradFill>
          <a:ln w="15875" cmpd="thinThick">
            <a:solidFill>
              <a:srgbClr val="006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写缓存</a:t>
            </a:r>
            <a:endParaRPr lang="zh-CN" altLang="en-US" dirty="0">
              <a:solidFill>
                <a:srgbClr val="00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91720" y="4242166"/>
            <a:ext cx="2568946" cy="513360"/>
          </a:xfrm>
          <a:prstGeom prst="rect">
            <a:avLst/>
          </a:prstGeom>
          <a:gradFill>
            <a:gsLst>
              <a:gs pos="0">
                <a:srgbClr val="006BBC">
                  <a:alpha val="15000"/>
                </a:srgbClr>
              </a:gs>
              <a:gs pos="100000">
                <a:srgbClr val="003192">
                  <a:alpha val="8000"/>
                </a:srgbClr>
              </a:gs>
            </a:gsLst>
            <a:lin ang="2700000" scaled="1"/>
          </a:gradFill>
          <a:ln w="15875" cmpd="thinThick">
            <a:solidFill>
              <a:srgbClr val="006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lang="en-US" altLang="zh-CN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solidFill>
                <a:srgbClr val="00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76460" y="3381284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路预测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576460" y="4216914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多级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Cache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2939228" cy="730197"/>
            <a:chOff x="635243" y="278221"/>
            <a:chExt cx="2939228" cy="730196"/>
          </a:xfrm>
        </p:grpSpPr>
        <p:sp>
          <p:nvSpPr>
            <p:cNvPr id="22" name="矩形 21"/>
            <p:cNvSpPr/>
            <p:nvPr/>
          </p:nvSpPr>
          <p:spPr>
            <a:xfrm>
              <a:off x="635243" y="700640"/>
              <a:ext cx="29392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Multi-level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1880643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20" y="1223865"/>
            <a:ext cx="8698294" cy="535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68122" y="1284580"/>
            <a:ext cx="10069830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多级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的平均访问时间（以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级为例）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5245" y="278225"/>
            <a:ext cx="5706178" cy="730197"/>
            <a:chOff x="635243" y="278221"/>
            <a:chExt cx="5706178" cy="730196"/>
          </a:xfrm>
        </p:grpSpPr>
        <p:sp>
          <p:nvSpPr>
            <p:cNvPr id="9" name="矩形 8"/>
            <p:cNvSpPr/>
            <p:nvPr/>
          </p:nvSpPr>
          <p:spPr>
            <a:xfrm>
              <a:off x="635243" y="700640"/>
              <a:ext cx="57061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Performance Quantification of Multi-level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97484" y="278221"/>
              <a:ext cx="36760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的性能量化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26919" y="2416418"/>
            <a:ext cx="672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AMAT = </a:t>
            </a:r>
            <a:r>
              <a:rPr lang="zh-CN" altLang="en-US" sz="2400" dirty="0"/>
              <a:t>命中时间</a:t>
            </a:r>
            <a:r>
              <a:rPr lang="en-US" altLang="zh-CN" sz="2400" baseline="-25000" dirty="0"/>
              <a:t>L1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/>
              <a:t>缺失率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sz="2400" dirty="0"/>
              <a:t> </a:t>
            </a:r>
            <a:r>
              <a:rPr lang="en-US" altLang="zh-CN" sz="2400" dirty="0"/>
              <a:t>× </a:t>
            </a:r>
            <a:r>
              <a:rPr lang="zh-CN" altLang="en-US" sz="2400" dirty="0"/>
              <a:t>缺失代价</a:t>
            </a:r>
            <a:r>
              <a:rPr lang="en-US" altLang="zh-CN" sz="2400" baseline="-25000" dirty="0"/>
              <a:t>L1</a:t>
            </a:r>
            <a:endParaRPr lang="zh-CN" altLang="en-US" sz="2400" baseline="-25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626919" y="3398217"/>
            <a:ext cx="672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缺失代价</a:t>
            </a:r>
            <a:r>
              <a:rPr lang="en-US" altLang="zh-CN" sz="2400" baseline="-25000" dirty="0"/>
              <a:t>L1</a:t>
            </a:r>
            <a:r>
              <a:rPr lang="en-US" altLang="zh-CN" sz="2400" dirty="0"/>
              <a:t> = </a:t>
            </a:r>
            <a:r>
              <a:rPr lang="zh-CN" altLang="en-US" sz="2400" dirty="0"/>
              <a:t>命中时间</a:t>
            </a:r>
            <a:r>
              <a:rPr lang="en-US" altLang="zh-CN" sz="2400" baseline="-25000" dirty="0"/>
              <a:t>L2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/>
              <a:t>缺失率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sz="2400" dirty="0"/>
              <a:t> </a:t>
            </a:r>
            <a:r>
              <a:rPr lang="en-US" altLang="zh-CN" sz="2400" dirty="0"/>
              <a:t>× </a:t>
            </a:r>
            <a:r>
              <a:rPr lang="zh-CN" altLang="en-US" sz="2400" dirty="0"/>
              <a:t>缺失代价</a:t>
            </a:r>
            <a:r>
              <a:rPr lang="en-US" altLang="zh-CN" sz="2400" baseline="-25000" dirty="0"/>
              <a:t>L2</a:t>
            </a:r>
            <a:endParaRPr lang="zh-CN" altLang="en-US" sz="2400" baseline="-25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624939" y="4380017"/>
            <a:ext cx="971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AMAT = </a:t>
            </a:r>
            <a:r>
              <a:rPr lang="zh-CN" altLang="en-US" sz="2400" dirty="0"/>
              <a:t>命中时间</a:t>
            </a:r>
            <a:r>
              <a:rPr lang="en-US" altLang="zh-CN" sz="2400" baseline="-25000" dirty="0"/>
              <a:t>L1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/>
              <a:t>缺失率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zh-CN" altLang="en-US" sz="2400" dirty="0"/>
              <a:t> </a:t>
            </a:r>
            <a:r>
              <a:rPr lang="en-US" altLang="zh-CN" sz="2400" dirty="0"/>
              <a:t>× (</a:t>
            </a:r>
            <a:r>
              <a:rPr lang="zh-CN" altLang="en-US" sz="2400" dirty="0"/>
              <a:t>命中时间</a:t>
            </a:r>
            <a:r>
              <a:rPr lang="en-US" altLang="zh-CN" sz="2400" baseline="-25000" dirty="0"/>
              <a:t>L2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/>
              <a:t>缺失率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sz="2400" dirty="0"/>
              <a:t> </a:t>
            </a:r>
            <a:r>
              <a:rPr lang="en-US" altLang="zh-CN" sz="2400" dirty="0"/>
              <a:t>× </a:t>
            </a:r>
            <a:r>
              <a:rPr lang="zh-CN" altLang="en-US" sz="2400" dirty="0"/>
              <a:t>缺失代价</a:t>
            </a:r>
            <a:r>
              <a:rPr lang="en-US" altLang="zh-CN" sz="2400" baseline="-25000" dirty="0"/>
              <a:t>L2</a:t>
            </a:r>
            <a:r>
              <a:rPr lang="en-US" altLang="zh-CN" sz="2400" dirty="0"/>
              <a:t>)</a:t>
            </a:r>
            <a:endParaRPr lang="zh-CN" altLang="en-US" sz="2400" baseline="-25000" dirty="0"/>
          </a:p>
        </p:txBody>
      </p:sp>
      <p:sp>
        <p:nvSpPr>
          <p:cNvPr id="25" name="TextBox 10"/>
          <p:cNvSpPr txBox="1"/>
          <p:nvPr/>
        </p:nvSpPr>
        <p:spPr>
          <a:xfrm>
            <a:off x="3428401" y="5547074"/>
            <a:ext cx="53292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局部缺失率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全局缺失率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428401" y="5547074"/>
            <a:ext cx="5329237" cy="5032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68122" y="1284580"/>
            <a:ext cx="10069830" cy="501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局部（本地）缺失率：缺失率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、缺失率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9900"/>
              </a:buClr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9900"/>
              </a:buClr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全局缺失率：缺失率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缺失率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9900"/>
              </a:buClr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一般情况，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的局部缺失率比较大（为什么？）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全局缺失率表示最终到达主存的访存操作的比例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5245" y="278225"/>
            <a:ext cx="5706178" cy="730197"/>
            <a:chOff x="635243" y="278221"/>
            <a:chExt cx="5706178" cy="730196"/>
          </a:xfrm>
        </p:grpSpPr>
        <p:sp>
          <p:nvSpPr>
            <p:cNvPr id="13" name="矩形 12"/>
            <p:cNvSpPr/>
            <p:nvPr/>
          </p:nvSpPr>
          <p:spPr>
            <a:xfrm>
              <a:off x="635243" y="700640"/>
              <a:ext cx="57061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Performance Quantification of Multi-level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36760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的性能量化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398835" y="2026495"/>
          <a:ext cx="72548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" imgW="3606800" imgH="381000" progId="Equation.DSMT4">
                  <p:embed/>
                </p:oleObj>
              </mc:Choice>
              <mc:Fallback>
                <p:oleObj name="Equation" r:id="rId1" imgW="36068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835" y="2026495"/>
                        <a:ext cx="72548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381311" y="3722035"/>
          <a:ext cx="84232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3" imgW="4051300" imgH="381000" progId="Equation.DSMT4">
                  <p:embed/>
                </p:oleObj>
              </mc:Choice>
              <mc:Fallback>
                <p:oleObj name="Equation" r:id="rId3" imgW="40513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311" y="3722035"/>
                        <a:ext cx="84232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68122" y="1284580"/>
            <a:ext cx="10069830" cy="503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假定处理器在完美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情况下的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CPI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，时钟频率为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4GHz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。假设主存访问时间为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100ns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，其中包括缺失处理时间。设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中每条指令缺失率为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2%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。如果增加一个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的命中或缺失访问的时间都是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5ns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，而且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的容量大到必须使全局缺失率减少到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0.5%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，这时的处理器速率能提高多少？</a:t>
            </a: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9900"/>
              </a:buClr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9900"/>
              </a:buClr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9900"/>
              </a:buClr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5245" y="278225"/>
            <a:ext cx="2048578" cy="730198"/>
            <a:chOff x="635243" y="278221"/>
            <a:chExt cx="2048578" cy="730197"/>
          </a:xfrm>
        </p:grpSpPr>
        <p:sp>
          <p:nvSpPr>
            <p:cNvPr id="13" name="矩形 12"/>
            <p:cNvSpPr/>
            <p:nvPr/>
          </p:nvSpPr>
          <p:spPr>
            <a:xfrm>
              <a:off x="635243" y="700640"/>
              <a:ext cx="2048578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Example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90281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例题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5" y="278225"/>
            <a:ext cx="2048578" cy="730198"/>
            <a:chOff x="635243" y="278221"/>
            <a:chExt cx="2048578" cy="730197"/>
          </a:xfrm>
        </p:grpSpPr>
        <p:sp>
          <p:nvSpPr>
            <p:cNvPr id="13" name="矩形 12"/>
            <p:cNvSpPr/>
            <p:nvPr/>
          </p:nvSpPr>
          <p:spPr>
            <a:xfrm>
              <a:off x="635243" y="700640"/>
              <a:ext cx="2048578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Example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90281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例题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/>
              <p:cNvSpPr txBox="1"/>
              <p:nvPr/>
            </p:nvSpPr>
            <p:spPr bwMode="auto">
              <a:xfrm>
                <a:off x="3049844" y="1697549"/>
                <a:ext cx="610398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主存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的缺失代价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100ns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/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0.25ns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400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个时钟周期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9844" y="1697549"/>
                <a:ext cx="6103989" cy="433387"/>
              </a:xfrm>
              <a:prstGeom prst="rect">
                <a:avLst/>
              </a:prstGeom>
              <a:blipFill rotWithShape="1">
                <a:blip r:embed="rId1"/>
                <a:stretch>
                  <a:fillRect l="-9" t="-45" r="5" b="1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"/>
              <p:cNvSpPr txBox="1"/>
              <p:nvPr/>
            </p:nvSpPr>
            <p:spPr bwMode="auto">
              <a:xfrm>
                <a:off x="2032202" y="2461908"/>
                <a:ext cx="8144184" cy="676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只有</m:t>
                    </m:r>
                  </m:oMath>
                </a14:m>
                <a:r>
                  <a:rPr lang="en-US" altLang="zh-CN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Cache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CPI = 1 +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每条指令的访存阻塞时钟周期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= 1 + 2% × 400 = 9</a:t>
                </a:r>
                <a:endPara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202" y="2461908"/>
                <a:ext cx="8144184" cy="676937"/>
              </a:xfrm>
              <a:prstGeom prst="rect">
                <a:avLst/>
              </a:prstGeom>
              <a:blipFill rotWithShape="1">
                <a:blip r:embed="rId2"/>
                <a:stretch>
                  <a:fillRect l="-2" t="-2" r="6" b="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2"/>
              <p:cNvSpPr txBox="1"/>
              <p:nvPr/>
            </p:nvSpPr>
            <p:spPr bwMode="auto">
              <a:xfrm>
                <a:off x="2877774" y="3469817"/>
                <a:ext cx="6453036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访问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L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2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Cache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缺失代价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5ns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/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0.25ns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20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个时钟周期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7774" y="3469817"/>
                <a:ext cx="6453036" cy="433387"/>
              </a:xfrm>
              <a:prstGeom prst="rect">
                <a:avLst/>
              </a:prstGeom>
              <a:blipFill rotWithShape="1">
                <a:blip r:embed="rId3"/>
                <a:stretch>
                  <a:fillRect l="-9" t="-41" r="2" b="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2"/>
              <p:cNvSpPr txBox="1"/>
              <p:nvPr/>
            </p:nvSpPr>
            <p:spPr bwMode="auto">
              <a:xfrm>
                <a:off x="1329196" y="4234176"/>
                <a:ext cx="9535450" cy="676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对于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两级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Cache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CPI = 1 + </a:t>
                </a:r>
                <a:r>
                  <a:rPr lang="en-US" altLang="zh-CN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L1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Cache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中每条指令的阻塞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L2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Cache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中每条指令的阻塞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= 1 + 2% × 20 + 0.5% × 400 = 3.4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9196" y="4234176"/>
                <a:ext cx="9535450" cy="676937"/>
              </a:xfrm>
              <a:prstGeom prst="rect">
                <a:avLst/>
              </a:prstGeom>
              <a:blipFill rotWithShape="1">
                <a:blip r:embed="rId4"/>
                <a:stretch>
                  <a:fillRect l="-1" t="-93" r="5" b="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/>
          <p:nvPr/>
        </p:nvSpPr>
        <p:spPr bwMode="auto">
          <a:xfrm>
            <a:off x="2872861" y="5168339"/>
            <a:ext cx="6453036" cy="43338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Speedup = 9 / 3.4 = 2.6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68122" y="1284580"/>
            <a:ext cx="10069830" cy="445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包含式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Inclusive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中的数据一定包含在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中，反之不一定成立，即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的超集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独占式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Exclusive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中的数据不重叠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中块大小相同，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采用写回策略；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 a’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 A’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中与之对应的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均采用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替换策略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5244" y="278225"/>
            <a:ext cx="4423643" cy="730197"/>
            <a:chOff x="635242" y="278221"/>
            <a:chExt cx="4423643" cy="730196"/>
          </a:xfrm>
        </p:grpSpPr>
        <p:sp>
          <p:nvSpPr>
            <p:cNvPr id="13" name="矩形 12"/>
            <p:cNvSpPr/>
            <p:nvPr/>
          </p:nvSpPr>
          <p:spPr>
            <a:xfrm>
              <a:off x="635242" y="688764"/>
              <a:ext cx="4423643" cy="319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Classification of Multi-level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295786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的分类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816865" cy="738213"/>
            <a:chOff x="635243" y="278221"/>
            <a:chExt cx="4816865" cy="738212"/>
          </a:xfrm>
        </p:grpSpPr>
        <p:sp>
          <p:nvSpPr>
            <p:cNvPr id="22" name="矩形 21"/>
            <p:cNvSpPr/>
            <p:nvPr/>
          </p:nvSpPr>
          <p:spPr>
            <a:xfrm>
              <a:off x="635243" y="708656"/>
              <a:ext cx="48168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Optimization——Inst. Layout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13446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指令布局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62990" y="1277144"/>
            <a:ext cx="10069830" cy="446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思路：如果取指令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之后再取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放在同一块中（空间局部性）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对于指令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绝大多数指令顺序执行，因此满足上述思路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转移指令改变了顺序访问模式，解决方案：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测试每种分支跳转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不跳转的发生频率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构建控制流图（</a:t>
            </a: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CFG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寻找每个指令组后续可能执行的指令组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按照最大可能的顺序执行方式重组指令组布局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4" y="278225"/>
            <a:ext cx="5315466" cy="718321"/>
            <a:chOff x="635242" y="278221"/>
            <a:chExt cx="5315466" cy="718320"/>
          </a:xfrm>
        </p:grpSpPr>
        <p:sp>
          <p:nvSpPr>
            <p:cNvPr id="13" name="矩形 12"/>
            <p:cNvSpPr/>
            <p:nvPr/>
          </p:nvSpPr>
          <p:spPr>
            <a:xfrm>
              <a:off x="635242" y="688764"/>
              <a:ext cx="4910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Principle of Multi-level Inclusive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包含式多级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的工作原理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66750" y="1404403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均访问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Miss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2467" y="2479965"/>
            <a:ext cx="2897522" cy="1937656"/>
            <a:chOff x="1066861" y="2479965"/>
            <a:chExt cx="2897522" cy="1937656"/>
          </a:xfrm>
        </p:grpSpPr>
        <p:grpSp>
          <p:nvGrpSpPr>
            <p:cNvPr id="5" name="组合 4"/>
            <p:cNvGrpSpPr/>
            <p:nvPr/>
          </p:nvGrpSpPr>
          <p:grpSpPr>
            <a:xfrm>
              <a:off x="1066861" y="2481943"/>
              <a:ext cx="1450711" cy="1935678"/>
              <a:chOff x="1197486" y="2481943"/>
              <a:chExt cx="1450711" cy="19356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/>
              <p:cNvCxnSpPr>
                <a:stCxn id="2" idx="1"/>
                <a:endCxn id="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2513672" y="2479965"/>
              <a:ext cx="1450711" cy="1935678"/>
              <a:chOff x="1197486" y="2481943"/>
              <a:chExt cx="1450711" cy="193567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/>
              <p:cNvCxnSpPr>
                <a:stCxn id="31" idx="1"/>
                <a:endCxn id="31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4416509" y="2479964"/>
            <a:ext cx="2897521" cy="3873335"/>
            <a:chOff x="5402159" y="2479964"/>
            <a:chExt cx="2897521" cy="3873335"/>
          </a:xfrm>
        </p:grpSpPr>
        <p:grpSp>
          <p:nvGrpSpPr>
            <p:cNvPr id="19" name="组合 18"/>
            <p:cNvGrpSpPr/>
            <p:nvPr/>
          </p:nvGrpSpPr>
          <p:grpSpPr>
            <a:xfrm>
              <a:off x="5402160" y="2481943"/>
              <a:ext cx="1450711" cy="1935678"/>
              <a:chOff x="1197486" y="2481943"/>
              <a:chExt cx="1450711" cy="193567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402159" y="4417621"/>
              <a:ext cx="1450711" cy="1935678"/>
              <a:chOff x="1197486" y="2481943"/>
              <a:chExt cx="1450711" cy="19356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" name="直接连接符 26"/>
              <p:cNvCxnSpPr>
                <a:stCxn id="26" idx="1"/>
                <a:endCxn id="2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6848969" y="2479964"/>
              <a:ext cx="1450711" cy="1935678"/>
              <a:chOff x="1197486" y="2481943"/>
              <a:chExt cx="1450711" cy="193567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/>
              <p:cNvCxnSpPr>
                <a:stCxn id="36" idx="1"/>
                <a:endCxn id="3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848968" y="4415642"/>
              <a:ext cx="1450711" cy="1935678"/>
              <a:chOff x="1197486" y="2481943"/>
              <a:chExt cx="1450711" cy="19356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/>
              <p:cNvCxnSpPr>
                <a:stCxn id="42" idx="1"/>
                <a:endCxn id="4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/>
          <p:cNvSpPr txBox="1"/>
          <p:nvPr/>
        </p:nvSpPr>
        <p:spPr>
          <a:xfrm>
            <a:off x="768991" y="2499250"/>
            <a:ext cx="5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63297" y="2497270"/>
            <a:ext cx="4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63992" y="2497271"/>
            <a:ext cx="53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34548" y="2495291"/>
            <a:ext cx="4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4622" y="2002975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15259" y="2012873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60" y="4881831"/>
            <a:ext cx="206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*：表示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0378" y="5604244"/>
            <a:ext cx="413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），两个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均缺失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52706" y="1268347"/>
            <a:ext cx="4286993" cy="271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主存块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L1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中有空闲块，则直接调入块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如果不在，直接替换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4" y="278225"/>
            <a:ext cx="5315466" cy="718321"/>
            <a:chOff x="635242" y="278221"/>
            <a:chExt cx="5315466" cy="718320"/>
          </a:xfrm>
        </p:grpSpPr>
        <p:sp>
          <p:nvSpPr>
            <p:cNvPr id="13" name="矩形 12"/>
            <p:cNvSpPr/>
            <p:nvPr/>
          </p:nvSpPr>
          <p:spPr>
            <a:xfrm>
              <a:off x="635242" y="688764"/>
              <a:ext cx="4910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Principle of Multi-level Inclusive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包含式多级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的工作原理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66750" y="1404403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均访问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Miss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2467" y="2479965"/>
            <a:ext cx="2897522" cy="1937656"/>
            <a:chOff x="1066861" y="2479965"/>
            <a:chExt cx="2897522" cy="1937656"/>
          </a:xfrm>
        </p:grpSpPr>
        <p:grpSp>
          <p:nvGrpSpPr>
            <p:cNvPr id="5" name="组合 4"/>
            <p:cNvGrpSpPr/>
            <p:nvPr/>
          </p:nvGrpSpPr>
          <p:grpSpPr>
            <a:xfrm>
              <a:off x="1066861" y="2481943"/>
              <a:ext cx="1450711" cy="1935678"/>
              <a:chOff x="1197486" y="2481943"/>
              <a:chExt cx="1450711" cy="19356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/>
              <p:cNvCxnSpPr>
                <a:stCxn id="2" idx="1"/>
                <a:endCxn id="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2513672" y="2479965"/>
              <a:ext cx="1450711" cy="1935678"/>
              <a:chOff x="1197486" y="2481943"/>
              <a:chExt cx="1450711" cy="193567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/>
              <p:cNvCxnSpPr>
                <a:stCxn id="31" idx="1"/>
                <a:endCxn id="31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4416509" y="2479964"/>
            <a:ext cx="2897521" cy="3873335"/>
            <a:chOff x="5402159" y="2479964"/>
            <a:chExt cx="2897521" cy="3873335"/>
          </a:xfrm>
        </p:grpSpPr>
        <p:grpSp>
          <p:nvGrpSpPr>
            <p:cNvPr id="19" name="组合 18"/>
            <p:cNvGrpSpPr/>
            <p:nvPr/>
          </p:nvGrpSpPr>
          <p:grpSpPr>
            <a:xfrm>
              <a:off x="5402160" y="2481943"/>
              <a:ext cx="1450711" cy="1935678"/>
              <a:chOff x="1197486" y="2481943"/>
              <a:chExt cx="1450711" cy="193567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402159" y="4417621"/>
              <a:ext cx="1450711" cy="1935678"/>
              <a:chOff x="1197486" y="2481943"/>
              <a:chExt cx="1450711" cy="19356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" name="直接连接符 26"/>
              <p:cNvCxnSpPr>
                <a:stCxn id="26" idx="1"/>
                <a:endCxn id="2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6848969" y="2479964"/>
              <a:ext cx="1450711" cy="1935678"/>
              <a:chOff x="1197486" y="2481943"/>
              <a:chExt cx="1450711" cy="193567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/>
              <p:cNvCxnSpPr>
                <a:stCxn id="36" idx="1"/>
                <a:endCxn id="3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848968" y="4415642"/>
              <a:ext cx="1450711" cy="1935678"/>
              <a:chOff x="1197486" y="2481943"/>
              <a:chExt cx="1450711" cy="19356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/>
              <p:cNvCxnSpPr>
                <a:stCxn id="42" idx="1"/>
                <a:endCxn id="4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/>
          <p:cNvSpPr txBox="1"/>
          <p:nvPr/>
        </p:nvSpPr>
        <p:spPr>
          <a:xfrm>
            <a:off x="768991" y="2499250"/>
            <a:ext cx="5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63297" y="2497270"/>
            <a:ext cx="4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63992" y="2497271"/>
            <a:ext cx="53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34548" y="2495291"/>
            <a:ext cx="4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4622" y="2002975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15259" y="2012873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60" y="4881831"/>
            <a:ext cx="206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*：表示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0378" y="5604244"/>
            <a:ext cx="413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），两个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均缺失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52706" y="1268347"/>
            <a:ext cx="4286993" cy="4100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主存块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L1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中有空闲块，则直接调入块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如果不在，直接替换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否则，如果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为“脏”，则在替换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之前先将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写回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；再将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置为无效（为什么？）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9989" y="2707574"/>
            <a:ext cx="1176520" cy="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321995" y="1998247"/>
            <a:ext cx="993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4" y="278225"/>
            <a:ext cx="5315466" cy="718321"/>
            <a:chOff x="635242" y="278221"/>
            <a:chExt cx="5315466" cy="718320"/>
          </a:xfrm>
        </p:grpSpPr>
        <p:sp>
          <p:nvSpPr>
            <p:cNvPr id="13" name="矩形 12"/>
            <p:cNvSpPr/>
            <p:nvPr/>
          </p:nvSpPr>
          <p:spPr>
            <a:xfrm>
              <a:off x="635242" y="688764"/>
              <a:ext cx="4910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Principle of Multi-level Inclusive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包含式多级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的工作原理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66750" y="1404403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均访问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Miss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2467" y="2479965"/>
            <a:ext cx="2897522" cy="1937656"/>
            <a:chOff x="1066861" y="2479965"/>
            <a:chExt cx="2897522" cy="1937656"/>
          </a:xfrm>
        </p:grpSpPr>
        <p:grpSp>
          <p:nvGrpSpPr>
            <p:cNvPr id="5" name="组合 4"/>
            <p:cNvGrpSpPr/>
            <p:nvPr/>
          </p:nvGrpSpPr>
          <p:grpSpPr>
            <a:xfrm>
              <a:off x="1066861" y="2481943"/>
              <a:ext cx="1450711" cy="1935678"/>
              <a:chOff x="1197486" y="2481943"/>
              <a:chExt cx="1450711" cy="19356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/>
              <p:cNvCxnSpPr>
                <a:stCxn id="2" idx="1"/>
                <a:endCxn id="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2513672" y="2479965"/>
              <a:ext cx="1450711" cy="1935678"/>
              <a:chOff x="1197486" y="2481943"/>
              <a:chExt cx="1450711" cy="193567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/>
              <p:cNvCxnSpPr>
                <a:stCxn id="31" idx="1"/>
                <a:endCxn id="31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4416509" y="2479964"/>
            <a:ext cx="2897521" cy="3873335"/>
            <a:chOff x="5402159" y="2479964"/>
            <a:chExt cx="2897521" cy="3873335"/>
          </a:xfrm>
        </p:grpSpPr>
        <p:grpSp>
          <p:nvGrpSpPr>
            <p:cNvPr id="19" name="组合 18"/>
            <p:cNvGrpSpPr/>
            <p:nvPr/>
          </p:nvGrpSpPr>
          <p:grpSpPr>
            <a:xfrm>
              <a:off x="5402160" y="2481943"/>
              <a:ext cx="1450711" cy="1935678"/>
              <a:chOff x="1197486" y="2481943"/>
              <a:chExt cx="1450711" cy="193567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402159" y="4417621"/>
              <a:ext cx="1450711" cy="1935678"/>
              <a:chOff x="1197486" y="2481943"/>
              <a:chExt cx="1450711" cy="19356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" name="直接连接符 26"/>
              <p:cNvCxnSpPr>
                <a:stCxn id="26" idx="1"/>
                <a:endCxn id="2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6848969" y="2479964"/>
              <a:ext cx="1450711" cy="1935678"/>
              <a:chOff x="1197486" y="2481943"/>
              <a:chExt cx="1450711" cy="193567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/>
              <p:cNvCxnSpPr>
                <a:stCxn id="36" idx="1"/>
                <a:endCxn id="3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848968" y="4415642"/>
              <a:ext cx="1450711" cy="1935678"/>
              <a:chOff x="1197486" y="2481943"/>
              <a:chExt cx="1450711" cy="19356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/>
              <p:cNvCxnSpPr>
                <a:stCxn id="42" idx="1"/>
                <a:endCxn id="4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/>
          <p:cNvSpPr txBox="1"/>
          <p:nvPr/>
        </p:nvSpPr>
        <p:spPr>
          <a:xfrm>
            <a:off x="768991" y="2499250"/>
            <a:ext cx="5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85170" y="2497270"/>
            <a:ext cx="82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63992" y="2497271"/>
            <a:ext cx="53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34548" y="2495291"/>
            <a:ext cx="4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4622" y="2002975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15259" y="2012873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60" y="4881831"/>
            <a:ext cx="206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*：表示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0378" y="5604244"/>
            <a:ext cx="413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），两个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均缺失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52706" y="1268347"/>
            <a:ext cx="4286993" cy="4100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主存块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L1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中有空闲块，则直接调入块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如果不在，直接替换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否则，如果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为“脏”，则在替换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之前先将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写回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；再将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置为无效（为什么？）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4" y="278225"/>
            <a:ext cx="5315466" cy="718321"/>
            <a:chOff x="635242" y="278221"/>
            <a:chExt cx="5315466" cy="718320"/>
          </a:xfrm>
        </p:grpSpPr>
        <p:sp>
          <p:nvSpPr>
            <p:cNvPr id="13" name="矩形 12"/>
            <p:cNvSpPr/>
            <p:nvPr/>
          </p:nvSpPr>
          <p:spPr>
            <a:xfrm>
              <a:off x="635242" y="688764"/>
              <a:ext cx="4910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Principle of Multi-level Inclusive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包含式多级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的工作原理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66750" y="1404403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均访问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Miss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2467" y="2479965"/>
            <a:ext cx="2897522" cy="1937656"/>
            <a:chOff x="1066861" y="2479965"/>
            <a:chExt cx="2897522" cy="1937656"/>
          </a:xfrm>
        </p:grpSpPr>
        <p:grpSp>
          <p:nvGrpSpPr>
            <p:cNvPr id="5" name="组合 4"/>
            <p:cNvGrpSpPr/>
            <p:nvPr/>
          </p:nvGrpSpPr>
          <p:grpSpPr>
            <a:xfrm>
              <a:off x="1066861" y="2481943"/>
              <a:ext cx="1450711" cy="1935678"/>
              <a:chOff x="1197486" y="2481943"/>
              <a:chExt cx="1450711" cy="19356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/>
              <p:cNvCxnSpPr>
                <a:stCxn id="2" idx="1"/>
                <a:endCxn id="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2513672" y="2479965"/>
              <a:ext cx="1450711" cy="1935678"/>
              <a:chOff x="1197486" y="2481943"/>
              <a:chExt cx="1450711" cy="193567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/>
              <p:cNvCxnSpPr>
                <a:stCxn id="31" idx="1"/>
                <a:endCxn id="31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4416509" y="2479964"/>
            <a:ext cx="2897521" cy="3873335"/>
            <a:chOff x="5402159" y="2479964"/>
            <a:chExt cx="2897521" cy="3873335"/>
          </a:xfrm>
        </p:grpSpPr>
        <p:grpSp>
          <p:nvGrpSpPr>
            <p:cNvPr id="19" name="组合 18"/>
            <p:cNvGrpSpPr/>
            <p:nvPr/>
          </p:nvGrpSpPr>
          <p:grpSpPr>
            <a:xfrm>
              <a:off x="5402160" y="2481943"/>
              <a:ext cx="1450711" cy="1935678"/>
              <a:chOff x="1197486" y="2481943"/>
              <a:chExt cx="1450711" cy="193567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402159" y="4417621"/>
              <a:ext cx="1450711" cy="1935678"/>
              <a:chOff x="1197486" y="2481943"/>
              <a:chExt cx="1450711" cy="19356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" name="直接连接符 26"/>
              <p:cNvCxnSpPr>
                <a:stCxn id="26" idx="1"/>
                <a:endCxn id="2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6848969" y="2479964"/>
              <a:ext cx="1450711" cy="1935678"/>
              <a:chOff x="1197486" y="2481943"/>
              <a:chExt cx="1450711" cy="193567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/>
              <p:cNvCxnSpPr>
                <a:stCxn id="36" idx="1"/>
                <a:endCxn id="3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848968" y="4415642"/>
              <a:ext cx="1450711" cy="1935678"/>
              <a:chOff x="1197486" y="2481943"/>
              <a:chExt cx="1450711" cy="19356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/>
              <p:cNvCxnSpPr>
                <a:stCxn id="42" idx="1"/>
                <a:endCxn id="4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/>
          <p:cNvSpPr txBox="1"/>
          <p:nvPr/>
        </p:nvSpPr>
        <p:spPr>
          <a:xfrm>
            <a:off x="768991" y="2499250"/>
            <a:ext cx="5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85170" y="2497270"/>
            <a:ext cx="82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63992" y="2497271"/>
            <a:ext cx="53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98923" y="2495291"/>
            <a:ext cx="586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4622" y="2002975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15259" y="2012873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60" y="4881831"/>
            <a:ext cx="206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*：表示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0378" y="5604244"/>
            <a:ext cx="413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），两个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均缺失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52706" y="1268347"/>
            <a:ext cx="4286993" cy="4100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主存块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L1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中有空闲块，则直接调入块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如果不在，直接替换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否则，如果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为“脏”，则在替换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之前先将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写回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；再将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置为无效（为什么？）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4" y="278225"/>
            <a:ext cx="5315466" cy="718321"/>
            <a:chOff x="635242" y="278221"/>
            <a:chExt cx="5315466" cy="718320"/>
          </a:xfrm>
        </p:grpSpPr>
        <p:sp>
          <p:nvSpPr>
            <p:cNvPr id="13" name="矩形 12"/>
            <p:cNvSpPr/>
            <p:nvPr/>
          </p:nvSpPr>
          <p:spPr>
            <a:xfrm>
              <a:off x="635242" y="688764"/>
              <a:ext cx="4910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Principle of Multi-level Inclusive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包含式多级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的工作原理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66750" y="1404403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均访问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Miss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2467" y="2479965"/>
            <a:ext cx="2897522" cy="1937656"/>
            <a:chOff x="1066861" y="2479965"/>
            <a:chExt cx="2897522" cy="1937656"/>
          </a:xfrm>
        </p:grpSpPr>
        <p:grpSp>
          <p:nvGrpSpPr>
            <p:cNvPr id="5" name="组合 4"/>
            <p:cNvGrpSpPr/>
            <p:nvPr/>
          </p:nvGrpSpPr>
          <p:grpSpPr>
            <a:xfrm>
              <a:off x="1066861" y="2481943"/>
              <a:ext cx="1450711" cy="1935678"/>
              <a:chOff x="1197486" y="2481943"/>
              <a:chExt cx="1450711" cy="19356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/>
              <p:cNvCxnSpPr>
                <a:stCxn id="2" idx="1"/>
                <a:endCxn id="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2513672" y="2479965"/>
              <a:ext cx="1450711" cy="1935678"/>
              <a:chOff x="1197486" y="2481943"/>
              <a:chExt cx="1450711" cy="193567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/>
              <p:cNvCxnSpPr>
                <a:stCxn id="31" idx="1"/>
                <a:endCxn id="31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4416509" y="2479964"/>
            <a:ext cx="2897521" cy="3873335"/>
            <a:chOff x="5402159" y="2479964"/>
            <a:chExt cx="2897521" cy="3873335"/>
          </a:xfrm>
        </p:grpSpPr>
        <p:grpSp>
          <p:nvGrpSpPr>
            <p:cNvPr id="19" name="组合 18"/>
            <p:cNvGrpSpPr/>
            <p:nvPr/>
          </p:nvGrpSpPr>
          <p:grpSpPr>
            <a:xfrm>
              <a:off x="5402160" y="2481943"/>
              <a:ext cx="1450711" cy="1935678"/>
              <a:chOff x="1197486" y="2481943"/>
              <a:chExt cx="1450711" cy="193567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402159" y="4417621"/>
              <a:ext cx="1450711" cy="1935678"/>
              <a:chOff x="1197486" y="2481943"/>
              <a:chExt cx="1450711" cy="19356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" name="直接连接符 26"/>
              <p:cNvCxnSpPr>
                <a:stCxn id="26" idx="1"/>
                <a:endCxn id="2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6848969" y="2479964"/>
              <a:ext cx="1450711" cy="1935678"/>
              <a:chOff x="1197486" y="2481943"/>
              <a:chExt cx="1450711" cy="193567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/>
              <p:cNvCxnSpPr>
                <a:stCxn id="36" idx="1"/>
                <a:endCxn id="3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848968" y="4415642"/>
              <a:ext cx="1450711" cy="1935678"/>
              <a:chOff x="1197486" y="2481943"/>
              <a:chExt cx="1450711" cy="19356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/>
              <p:cNvCxnSpPr>
                <a:stCxn id="42" idx="1"/>
                <a:endCxn id="4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/>
          <p:cNvSpPr txBox="1"/>
          <p:nvPr/>
        </p:nvSpPr>
        <p:spPr>
          <a:xfrm>
            <a:off x="768991" y="2499250"/>
            <a:ext cx="5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baseline="30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44546" y="2497270"/>
            <a:ext cx="70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zh-CN" altLang="en-US" sz="2400" b="1" baseline="30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="1" baseline="30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63992" y="2497271"/>
            <a:ext cx="53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baseline="30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87048" y="2495291"/>
            <a:ext cx="58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4622" y="2002975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15259" y="2012873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60" y="4881831"/>
            <a:ext cx="206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*：表示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0378" y="5604244"/>
            <a:ext cx="413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），两个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均缺失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52706" y="1268347"/>
            <a:ext cx="4286993" cy="519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主存块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L1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中有空闲块，则直接调入块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如果不在，直接替换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否则，如果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为“脏”，则在替换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之前先将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写回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；再将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置为无效（为什么？）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调入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，替换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a’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a’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为“脏”，则写回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A’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239989" y="2707574"/>
            <a:ext cx="1176520" cy="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321995" y="1998247"/>
            <a:ext cx="993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4" y="278225"/>
            <a:ext cx="5315466" cy="718321"/>
            <a:chOff x="635242" y="278221"/>
            <a:chExt cx="5315466" cy="718320"/>
          </a:xfrm>
        </p:grpSpPr>
        <p:sp>
          <p:nvSpPr>
            <p:cNvPr id="13" name="矩形 12"/>
            <p:cNvSpPr/>
            <p:nvPr/>
          </p:nvSpPr>
          <p:spPr>
            <a:xfrm>
              <a:off x="635242" y="688764"/>
              <a:ext cx="4910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Principle of Multi-level Inclusive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包含式多级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的工作原理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66750" y="1404403"/>
            <a:ext cx="3483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Miss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Hit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2467" y="2479965"/>
            <a:ext cx="2897522" cy="1937656"/>
            <a:chOff x="1066861" y="2479965"/>
            <a:chExt cx="2897522" cy="1937656"/>
          </a:xfrm>
        </p:grpSpPr>
        <p:grpSp>
          <p:nvGrpSpPr>
            <p:cNvPr id="5" name="组合 4"/>
            <p:cNvGrpSpPr/>
            <p:nvPr/>
          </p:nvGrpSpPr>
          <p:grpSpPr>
            <a:xfrm>
              <a:off x="1066861" y="2481943"/>
              <a:ext cx="1450711" cy="1935678"/>
              <a:chOff x="1197486" y="2481943"/>
              <a:chExt cx="1450711" cy="19356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/>
              <p:cNvCxnSpPr>
                <a:stCxn id="2" idx="1"/>
                <a:endCxn id="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2513672" y="2479965"/>
              <a:ext cx="1450711" cy="1935678"/>
              <a:chOff x="1197486" y="2481943"/>
              <a:chExt cx="1450711" cy="193567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/>
              <p:cNvCxnSpPr>
                <a:stCxn id="31" idx="1"/>
                <a:endCxn id="31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4416509" y="2479964"/>
            <a:ext cx="2897521" cy="3873335"/>
            <a:chOff x="5402159" y="2479964"/>
            <a:chExt cx="2897521" cy="3873335"/>
          </a:xfrm>
        </p:grpSpPr>
        <p:grpSp>
          <p:nvGrpSpPr>
            <p:cNvPr id="19" name="组合 18"/>
            <p:cNvGrpSpPr/>
            <p:nvPr/>
          </p:nvGrpSpPr>
          <p:grpSpPr>
            <a:xfrm>
              <a:off x="5402160" y="2481943"/>
              <a:ext cx="1450711" cy="1935678"/>
              <a:chOff x="1197486" y="2481943"/>
              <a:chExt cx="1450711" cy="193567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402159" y="4417621"/>
              <a:ext cx="1450711" cy="1935678"/>
              <a:chOff x="1197486" y="2481943"/>
              <a:chExt cx="1450711" cy="19356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" name="直接连接符 26"/>
              <p:cNvCxnSpPr>
                <a:stCxn id="26" idx="1"/>
                <a:endCxn id="2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6848969" y="2479964"/>
              <a:ext cx="1450711" cy="1935678"/>
              <a:chOff x="1197486" y="2481943"/>
              <a:chExt cx="1450711" cy="193567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/>
              <p:cNvCxnSpPr>
                <a:stCxn id="36" idx="1"/>
                <a:endCxn id="3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848968" y="4415642"/>
              <a:ext cx="1450711" cy="1935678"/>
              <a:chOff x="1197486" y="2481943"/>
              <a:chExt cx="1450711" cy="19356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/>
              <p:cNvCxnSpPr>
                <a:stCxn id="42" idx="1"/>
                <a:endCxn id="4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/>
          <p:cNvSpPr txBox="1"/>
          <p:nvPr/>
        </p:nvSpPr>
        <p:spPr>
          <a:xfrm>
            <a:off x="768991" y="2499250"/>
            <a:ext cx="5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49546" y="2497270"/>
            <a:ext cx="90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63992" y="2497271"/>
            <a:ext cx="53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87048" y="2495291"/>
            <a:ext cx="58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4622" y="2002975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15259" y="2012873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60" y="4881831"/>
            <a:ext cx="206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*：表示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0378" y="5604244"/>
            <a:ext cx="413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Miss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Hit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52706" y="1268347"/>
            <a:ext cx="428699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L1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285067" y="2968322"/>
            <a:ext cx="58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4" y="278225"/>
            <a:ext cx="5315466" cy="718321"/>
            <a:chOff x="635242" y="278221"/>
            <a:chExt cx="5315466" cy="718320"/>
          </a:xfrm>
        </p:grpSpPr>
        <p:sp>
          <p:nvSpPr>
            <p:cNvPr id="13" name="矩形 12"/>
            <p:cNvSpPr/>
            <p:nvPr/>
          </p:nvSpPr>
          <p:spPr>
            <a:xfrm>
              <a:off x="635242" y="688764"/>
              <a:ext cx="4910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Principle of Multi-level Inclusive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包含式多级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的工作原理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66750" y="1404403"/>
            <a:ext cx="3483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Miss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Hit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2467" y="2479965"/>
            <a:ext cx="2897522" cy="1937656"/>
            <a:chOff x="1066861" y="2479965"/>
            <a:chExt cx="2897522" cy="1937656"/>
          </a:xfrm>
        </p:grpSpPr>
        <p:grpSp>
          <p:nvGrpSpPr>
            <p:cNvPr id="5" name="组合 4"/>
            <p:cNvGrpSpPr/>
            <p:nvPr/>
          </p:nvGrpSpPr>
          <p:grpSpPr>
            <a:xfrm>
              <a:off x="1066861" y="2481943"/>
              <a:ext cx="1450711" cy="1935678"/>
              <a:chOff x="1197486" y="2481943"/>
              <a:chExt cx="1450711" cy="19356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/>
              <p:cNvCxnSpPr>
                <a:stCxn id="2" idx="1"/>
                <a:endCxn id="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2513672" y="2479965"/>
              <a:ext cx="1450711" cy="1935678"/>
              <a:chOff x="1197486" y="2481943"/>
              <a:chExt cx="1450711" cy="193567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/>
              <p:cNvCxnSpPr>
                <a:stCxn id="31" idx="1"/>
                <a:endCxn id="31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4416509" y="2479964"/>
            <a:ext cx="2897521" cy="3873335"/>
            <a:chOff x="5402159" y="2479964"/>
            <a:chExt cx="2897521" cy="3873335"/>
          </a:xfrm>
        </p:grpSpPr>
        <p:grpSp>
          <p:nvGrpSpPr>
            <p:cNvPr id="19" name="组合 18"/>
            <p:cNvGrpSpPr/>
            <p:nvPr/>
          </p:nvGrpSpPr>
          <p:grpSpPr>
            <a:xfrm>
              <a:off x="5402160" y="2481943"/>
              <a:ext cx="1450711" cy="1935678"/>
              <a:chOff x="1197486" y="2481943"/>
              <a:chExt cx="1450711" cy="193567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402159" y="4417621"/>
              <a:ext cx="1450711" cy="1935678"/>
              <a:chOff x="1197486" y="2481943"/>
              <a:chExt cx="1450711" cy="19356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" name="直接连接符 26"/>
              <p:cNvCxnSpPr>
                <a:stCxn id="26" idx="1"/>
                <a:endCxn id="2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6848969" y="2479964"/>
              <a:ext cx="1450711" cy="1935678"/>
              <a:chOff x="1197486" y="2481943"/>
              <a:chExt cx="1450711" cy="193567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/>
              <p:cNvCxnSpPr>
                <a:stCxn id="36" idx="1"/>
                <a:endCxn id="3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848968" y="4415642"/>
              <a:ext cx="1450711" cy="1935678"/>
              <a:chOff x="1197486" y="2481943"/>
              <a:chExt cx="1450711" cy="19356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/>
              <p:cNvCxnSpPr>
                <a:stCxn id="42" idx="1"/>
                <a:endCxn id="4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/>
          <p:cNvSpPr txBox="1"/>
          <p:nvPr/>
        </p:nvSpPr>
        <p:spPr>
          <a:xfrm>
            <a:off x="768991" y="2499250"/>
            <a:ext cx="5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49546" y="2497270"/>
            <a:ext cx="90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63992" y="2497271"/>
            <a:ext cx="53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87048" y="2495291"/>
            <a:ext cx="58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4622" y="2002975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15259" y="2012873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60" y="4881831"/>
            <a:ext cx="206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*：表示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0378" y="5604244"/>
            <a:ext cx="413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Miss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Hit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52706" y="1268347"/>
            <a:ext cx="4286993" cy="224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L1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被替换，如果块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为“脏”，则写回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285067" y="2968322"/>
            <a:ext cx="58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239989" y="2707574"/>
            <a:ext cx="1176520" cy="486888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 rot="1532023">
            <a:off x="3425120" y="2254449"/>
            <a:ext cx="993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4" y="278225"/>
            <a:ext cx="5315466" cy="718321"/>
            <a:chOff x="635242" y="278221"/>
            <a:chExt cx="5315466" cy="718320"/>
          </a:xfrm>
        </p:grpSpPr>
        <p:sp>
          <p:nvSpPr>
            <p:cNvPr id="13" name="矩形 12"/>
            <p:cNvSpPr/>
            <p:nvPr/>
          </p:nvSpPr>
          <p:spPr>
            <a:xfrm>
              <a:off x="635242" y="688764"/>
              <a:ext cx="4910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Principle of Multi-level Inclusive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包含式多级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的工作原理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66750" y="1404403"/>
            <a:ext cx="3483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Miss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Hit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2467" y="2479965"/>
            <a:ext cx="2897522" cy="1937656"/>
            <a:chOff x="1066861" y="2479965"/>
            <a:chExt cx="2897522" cy="1937656"/>
          </a:xfrm>
        </p:grpSpPr>
        <p:grpSp>
          <p:nvGrpSpPr>
            <p:cNvPr id="5" name="组合 4"/>
            <p:cNvGrpSpPr/>
            <p:nvPr/>
          </p:nvGrpSpPr>
          <p:grpSpPr>
            <a:xfrm>
              <a:off x="1066861" y="2481943"/>
              <a:ext cx="1450711" cy="1935678"/>
              <a:chOff x="1197486" y="2481943"/>
              <a:chExt cx="1450711" cy="19356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/>
              <p:cNvCxnSpPr>
                <a:stCxn id="2" idx="1"/>
                <a:endCxn id="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2513672" y="2479965"/>
              <a:ext cx="1450711" cy="1935678"/>
              <a:chOff x="1197486" y="2481943"/>
              <a:chExt cx="1450711" cy="193567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/>
              <p:cNvCxnSpPr>
                <a:stCxn id="31" idx="1"/>
                <a:endCxn id="31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4416509" y="2479964"/>
            <a:ext cx="2897521" cy="3873335"/>
            <a:chOff x="5402159" y="2479964"/>
            <a:chExt cx="2897521" cy="3873335"/>
          </a:xfrm>
        </p:grpSpPr>
        <p:grpSp>
          <p:nvGrpSpPr>
            <p:cNvPr id="19" name="组合 18"/>
            <p:cNvGrpSpPr/>
            <p:nvPr/>
          </p:nvGrpSpPr>
          <p:grpSpPr>
            <a:xfrm>
              <a:off x="5402160" y="2481943"/>
              <a:ext cx="1450711" cy="1935678"/>
              <a:chOff x="1197486" y="2481943"/>
              <a:chExt cx="1450711" cy="193567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402159" y="4417621"/>
              <a:ext cx="1450711" cy="1935678"/>
              <a:chOff x="1197486" y="2481943"/>
              <a:chExt cx="1450711" cy="19356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7" name="直接连接符 26"/>
              <p:cNvCxnSpPr>
                <a:stCxn id="26" idx="1"/>
                <a:endCxn id="2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6848969" y="2479964"/>
              <a:ext cx="1450711" cy="1935678"/>
              <a:chOff x="1197486" y="2481943"/>
              <a:chExt cx="1450711" cy="193567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/>
              <p:cNvCxnSpPr>
                <a:stCxn id="36" idx="1"/>
                <a:endCxn id="36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6848968" y="4415642"/>
              <a:ext cx="1450711" cy="1935678"/>
              <a:chOff x="1197486" y="2481943"/>
              <a:chExt cx="1450711" cy="193567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97486" y="2481943"/>
                <a:ext cx="1450711" cy="19356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/>
              <p:cNvCxnSpPr>
                <a:stCxn id="42" idx="1"/>
                <a:endCxn id="42" idx="3"/>
              </p:cNvCxnSpPr>
              <p:nvPr/>
            </p:nvCxnSpPr>
            <p:spPr>
              <a:xfrm>
                <a:off x="1197486" y="3449782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197486" y="2962894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197486" y="3936671"/>
                <a:ext cx="14507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/>
          <p:cNvSpPr txBox="1"/>
          <p:nvPr/>
        </p:nvSpPr>
        <p:spPr>
          <a:xfrm>
            <a:off x="768991" y="2499250"/>
            <a:ext cx="5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baseline="30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49546" y="2497270"/>
            <a:ext cx="90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400" b="1" baseline="30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zh-CN" altLang="en-US" sz="2400" b="1" baseline="30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63992" y="2497271"/>
            <a:ext cx="53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03923" y="2495291"/>
            <a:ext cx="75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400" b="1" baseline="30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zh-CN" altLang="en-US" sz="2400" b="1" baseline="30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4622" y="2002975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15259" y="2012873"/>
            <a:ext cx="155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60" y="4881831"/>
            <a:ext cx="206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*：表示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0378" y="5604244"/>
            <a:ext cx="413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Miss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Hit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52706" y="1268347"/>
            <a:ext cx="4286993" cy="390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L1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被替换，如果块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为“脏”，则写回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被调入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中，即块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285067" y="2968322"/>
            <a:ext cx="58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5" y="278225"/>
            <a:ext cx="2499842" cy="718321"/>
            <a:chOff x="635243" y="278221"/>
            <a:chExt cx="2499842" cy="718320"/>
          </a:xfrm>
        </p:grpSpPr>
        <p:sp>
          <p:nvSpPr>
            <p:cNvPr id="13" name="矩形 12"/>
            <p:cNvSpPr/>
            <p:nvPr/>
          </p:nvSpPr>
          <p:spPr>
            <a:xfrm>
              <a:off x="635243" y="688764"/>
              <a:ext cx="24998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Inclusion Bit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126188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包含位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068779" y="1280224"/>
            <a:ext cx="10058399" cy="539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发出了使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 Line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无效的请求（即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，比如清空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首先检测该行是否在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中，如果不在，也就无需再检查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中，则还需检查该行是否在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性能受到一定损失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的每行设置一个包含位（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Inclusion Bit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该位如果有效，则说明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中存在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相应行的副本，需要将其置为无效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该位如果无效（这种情况居多，因为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），则无需再检查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Side-</a:t>
            </a: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effct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中的某行被替换，即使它是“干净”的，也需要将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中相应行的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位置为无效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的块大小是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的块大小是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的整倍数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位需占用</a:t>
            </a: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B2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B1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；如果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中某行被替换，则</a:t>
            </a:r>
            <a:r>
              <a:rPr lang="en-US" altLang="zh-CN" sz="20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中将有多行被置为无效</a:t>
            </a:r>
            <a:endParaRPr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245" y="278225"/>
            <a:ext cx="2206278" cy="718321"/>
            <a:chOff x="635243" y="278221"/>
            <a:chExt cx="2206278" cy="718320"/>
          </a:xfrm>
        </p:grpSpPr>
        <p:sp>
          <p:nvSpPr>
            <p:cNvPr id="13" name="矩形 12"/>
            <p:cNvSpPr/>
            <p:nvPr/>
          </p:nvSpPr>
          <p:spPr>
            <a:xfrm>
              <a:off x="635243" y="688764"/>
              <a:ext cx="22062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Summary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7484" y="278221"/>
              <a:ext cx="90281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总结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068779" y="1280224"/>
            <a:ext cx="10058399" cy="390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的设计致力于减少命中时间，获得更高的工作频率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容量、块大小和相联度都比较小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的设计致力于改善缺失率和缺失代价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容量、块大小和相联度都比较大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816865" cy="738213"/>
            <a:chOff x="635243" y="278221"/>
            <a:chExt cx="4816865" cy="738212"/>
          </a:xfrm>
        </p:grpSpPr>
        <p:sp>
          <p:nvSpPr>
            <p:cNvPr id="22" name="矩形 21"/>
            <p:cNvSpPr/>
            <p:nvPr/>
          </p:nvSpPr>
          <p:spPr>
            <a:xfrm>
              <a:off x="635243" y="708656"/>
              <a:ext cx="48168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Optimization——Inst. Layout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13446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指令布局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95930" y="2097405"/>
            <a:ext cx="738188" cy="454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365818" y="2557780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365818" y="3343593"/>
            <a:ext cx="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365818" y="2557780"/>
            <a:ext cx="1128712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3365818" y="3343593"/>
            <a:ext cx="1128712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05418" y="210534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705418" y="288956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345180" y="412623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024505" y="2289493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chemeClr val="accent2"/>
                </a:solidFill>
                <a:ea typeface="宋体" panose="02010600030101010101" pitchFamily="2" charset="-122"/>
              </a:rPr>
              <a:t>Beq D</a:t>
            </a:r>
            <a:endParaRPr lang="en-US" altLang="zh-CN" sz="1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137218" y="2191068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137218" y="2267268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15"/>
          <p:cNvGrpSpPr/>
          <p:nvPr/>
        </p:nvGrpSpPr>
        <p:grpSpPr bwMode="auto">
          <a:xfrm>
            <a:off x="2995930" y="2878455"/>
            <a:ext cx="738188" cy="458788"/>
            <a:chOff x="1844" y="1806"/>
            <a:chExt cx="465" cy="289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844" y="1806"/>
              <a:ext cx="465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1933" y="1901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1933" y="199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1933" y="194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1933" y="2045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933" y="1853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2354580" y="4202430"/>
            <a:ext cx="990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2354580" y="1840230"/>
            <a:ext cx="990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3345180" y="168783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2354580" y="199263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Group 26"/>
          <p:cNvGrpSpPr/>
          <p:nvPr/>
        </p:nvGrpSpPr>
        <p:grpSpPr bwMode="auto">
          <a:xfrm>
            <a:off x="2705418" y="3640455"/>
            <a:ext cx="1028700" cy="458788"/>
            <a:chOff x="1661" y="2286"/>
            <a:chExt cx="648" cy="289"/>
          </a:xfrm>
        </p:grpSpPr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1661" y="230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i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1844" y="2286"/>
              <a:ext cx="465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1933" y="2381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1933" y="242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1933" y="2333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872" y="2400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solidFill>
                    <a:schemeClr val="accent2"/>
                  </a:solidFill>
                  <a:ea typeface="宋体" panose="02010600030101010101" pitchFamily="2" charset="-122"/>
                </a:rPr>
                <a:t>Beq A</a:t>
              </a:r>
              <a:endParaRPr lang="en-US" altLang="zh-CN" sz="1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3100705" y="262445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4167505" y="254825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3100705" y="338645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4015105" y="346265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5" name="Rectangle 37"/>
          <p:cNvSpPr>
            <a:spLocks noChangeArrowheads="1"/>
          </p:cNvSpPr>
          <p:nvPr/>
        </p:nvSpPr>
        <p:spPr bwMode="auto">
          <a:xfrm>
            <a:off x="2033905" y="300545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AutoShape 38"/>
          <p:cNvSpPr>
            <a:spLocks noChangeArrowheads="1"/>
          </p:cNvSpPr>
          <p:nvPr/>
        </p:nvSpPr>
        <p:spPr bwMode="auto">
          <a:xfrm>
            <a:off x="5104130" y="2913380"/>
            <a:ext cx="596900" cy="444500"/>
          </a:xfrm>
          <a:prstGeom prst="rightArrow">
            <a:avLst>
              <a:gd name="adj1" fmla="val 50000"/>
              <a:gd name="adj2" fmla="val 6714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6577330" y="2249805"/>
            <a:ext cx="738188" cy="454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Line 40"/>
          <p:cNvSpPr>
            <a:spLocks noChangeShapeType="1"/>
          </p:cNvSpPr>
          <p:nvPr/>
        </p:nvSpPr>
        <p:spPr bwMode="auto">
          <a:xfrm>
            <a:off x="6947218" y="2710180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1"/>
          <p:cNvSpPr>
            <a:spLocks noChangeShapeType="1"/>
          </p:cNvSpPr>
          <p:nvPr/>
        </p:nvSpPr>
        <p:spPr bwMode="auto">
          <a:xfrm>
            <a:off x="6947218" y="3495993"/>
            <a:ext cx="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>
            <a:off x="6947218" y="2710180"/>
            <a:ext cx="1128712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6286818" y="225774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44"/>
          <p:cNvSpPr>
            <a:spLocks noChangeArrowheads="1"/>
          </p:cNvSpPr>
          <p:nvPr/>
        </p:nvSpPr>
        <p:spPr bwMode="auto">
          <a:xfrm>
            <a:off x="6286818" y="304196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Rectangle 45"/>
          <p:cNvSpPr>
            <a:spLocks noChangeArrowheads="1"/>
          </p:cNvSpPr>
          <p:nvPr/>
        </p:nvSpPr>
        <p:spPr bwMode="auto">
          <a:xfrm>
            <a:off x="6605905" y="2441893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chemeClr val="accent2"/>
                </a:solidFill>
                <a:ea typeface="宋体" panose="02010600030101010101" pitchFamily="2" charset="-122"/>
              </a:rPr>
              <a:t>Beq D</a:t>
            </a:r>
            <a:endParaRPr lang="en-US" altLang="zh-CN" sz="1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" name="Line 46"/>
          <p:cNvSpPr>
            <a:spLocks noChangeShapeType="1"/>
          </p:cNvSpPr>
          <p:nvPr/>
        </p:nvSpPr>
        <p:spPr bwMode="auto">
          <a:xfrm>
            <a:off x="6718618" y="2343468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47"/>
          <p:cNvSpPr>
            <a:spLocks noChangeShapeType="1"/>
          </p:cNvSpPr>
          <p:nvPr/>
        </p:nvSpPr>
        <p:spPr bwMode="auto">
          <a:xfrm>
            <a:off x="6718618" y="2419668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Group 48"/>
          <p:cNvGrpSpPr/>
          <p:nvPr/>
        </p:nvGrpSpPr>
        <p:grpSpPr bwMode="auto">
          <a:xfrm>
            <a:off x="6577330" y="3030855"/>
            <a:ext cx="738188" cy="458788"/>
            <a:chOff x="4100" y="1902"/>
            <a:chExt cx="465" cy="289"/>
          </a:xfrm>
        </p:grpSpPr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100" y="1902"/>
              <a:ext cx="465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 bwMode="auto">
            <a:xfrm>
              <a:off x="4189" y="1997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>
              <a:off x="4189" y="2095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2"/>
            <p:cNvSpPr>
              <a:spLocks noChangeShapeType="1"/>
            </p:cNvSpPr>
            <p:nvPr/>
          </p:nvSpPr>
          <p:spPr bwMode="auto">
            <a:xfrm>
              <a:off x="4189" y="2045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>
              <a:off x="4189" y="2141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>
              <a:off x="4189" y="194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" name="Line 55"/>
          <p:cNvSpPr>
            <a:spLocks noChangeShapeType="1"/>
          </p:cNvSpPr>
          <p:nvPr/>
        </p:nvSpPr>
        <p:spPr bwMode="auto">
          <a:xfrm>
            <a:off x="6926580" y="184023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56"/>
          <p:cNvSpPr>
            <a:spLocks noChangeShapeType="1"/>
          </p:cNvSpPr>
          <p:nvPr/>
        </p:nvSpPr>
        <p:spPr bwMode="auto">
          <a:xfrm flipH="1">
            <a:off x="6926580" y="3495993"/>
            <a:ext cx="123983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Group 57"/>
          <p:cNvGrpSpPr/>
          <p:nvPr/>
        </p:nvGrpSpPr>
        <p:grpSpPr bwMode="auto">
          <a:xfrm>
            <a:off x="5935980" y="1992630"/>
            <a:ext cx="990600" cy="2743200"/>
            <a:chOff x="3696" y="1248"/>
            <a:chExt cx="624" cy="1728"/>
          </a:xfrm>
        </p:grpSpPr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4320" y="2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 flipH="1" flipV="1">
              <a:off x="3696" y="2736"/>
              <a:ext cx="62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 flipH="1">
              <a:off x="3696" y="1248"/>
              <a:ext cx="62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3696" y="13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" name="Rectangle 62"/>
          <p:cNvSpPr>
            <a:spLocks noChangeArrowheads="1"/>
          </p:cNvSpPr>
          <p:nvPr/>
        </p:nvSpPr>
        <p:spPr bwMode="auto">
          <a:xfrm>
            <a:off x="6286818" y="382460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Rectangle 63"/>
          <p:cNvSpPr>
            <a:spLocks noChangeArrowheads="1"/>
          </p:cNvSpPr>
          <p:nvPr/>
        </p:nvSpPr>
        <p:spPr bwMode="auto">
          <a:xfrm>
            <a:off x="6577330" y="3792855"/>
            <a:ext cx="738188" cy="458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" name="Line 64"/>
          <p:cNvSpPr>
            <a:spLocks noChangeShapeType="1"/>
          </p:cNvSpPr>
          <p:nvPr/>
        </p:nvSpPr>
        <p:spPr bwMode="auto">
          <a:xfrm>
            <a:off x="6718618" y="3943668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65"/>
          <p:cNvSpPr>
            <a:spLocks noChangeShapeType="1"/>
          </p:cNvSpPr>
          <p:nvPr/>
        </p:nvSpPr>
        <p:spPr bwMode="auto">
          <a:xfrm>
            <a:off x="6718618" y="4019868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>
            <a:off x="6718618" y="3867468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6621780" y="4050030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chemeClr val="accent2"/>
                </a:solidFill>
                <a:ea typeface="宋体" panose="02010600030101010101" pitchFamily="2" charset="-122"/>
              </a:rPr>
              <a:t>Beq A</a:t>
            </a:r>
            <a:endParaRPr lang="en-US" altLang="zh-CN" sz="1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76" name="Group 68"/>
          <p:cNvGrpSpPr/>
          <p:nvPr/>
        </p:nvGrpSpPr>
        <p:grpSpPr bwMode="auto">
          <a:xfrm>
            <a:off x="4396105" y="1862455"/>
            <a:ext cx="1211263" cy="739775"/>
            <a:chOff x="2726" y="1166"/>
            <a:chExt cx="763" cy="466"/>
          </a:xfrm>
        </p:grpSpPr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2726" y="1166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counts from</a:t>
              </a:r>
              <a:endParaRPr lang="en-US" altLang="zh-CN" i="1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profile data</a:t>
              </a:r>
              <a:endParaRPr lang="en-US" altLang="zh-CN" i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 flipH="1">
              <a:off x="2736" y="1440"/>
              <a:ext cx="144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3100705" y="445325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519569" y="1546225"/>
            <a:ext cx="100668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原始程序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57518" y="2093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22910" y="2514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Group 75"/>
          <p:cNvGrpSpPr/>
          <p:nvPr/>
        </p:nvGrpSpPr>
        <p:grpSpPr bwMode="auto">
          <a:xfrm>
            <a:off x="727710" y="2514600"/>
            <a:ext cx="738188" cy="458788"/>
            <a:chOff x="500" y="1566"/>
            <a:chExt cx="465" cy="289"/>
          </a:xfrm>
        </p:grpSpPr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500" y="1566"/>
              <a:ext cx="465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" name="Line 77"/>
            <p:cNvSpPr>
              <a:spLocks noChangeShapeType="1"/>
            </p:cNvSpPr>
            <p:nvPr/>
          </p:nvSpPr>
          <p:spPr bwMode="auto">
            <a:xfrm>
              <a:off x="589" y="1661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>
              <a:off x="589" y="175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>
              <a:off x="589" y="170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80"/>
            <p:cNvSpPr>
              <a:spLocks noChangeShapeType="1"/>
            </p:cNvSpPr>
            <p:nvPr/>
          </p:nvSpPr>
          <p:spPr bwMode="auto">
            <a:xfrm>
              <a:off x="589" y="1805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81"/>
            <p:cNvSpPr>
              <a:spLocks noChangeShapeType="1"/>
            </p:cNvSpPr>
            <p:nvPr/>
          </p:nvSpPr>
          <p:spPr bwMode="auto">
            <a:xfrm>
              <a:off x="589" y="1613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3022739" y="1329055"/>
            <a:ext cx="100668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控制流图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6045835" y="1405255"/>
            <a:ext cx="1827423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分组后的控制流图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Group 84"/>
          <p:cNvGrpSpPr/>
          <p:nvPr/>
        </p:nvGrpSpPr>
        <p:grpSpPr bwMode="auto">
          <a:xfrm>
            <a:off x="6316980" y="2145030"/>
            <a:ext cx="2438400" cy="2209800"/>
            <a:chOff x="3936" y="1344"/>
            <a:chExt cx="1536" cy="1392"/>
          </a:xfrm>
        </p:grpSpPr>
        <p:sp>
          <p:nvSpPr>
            <p:cNvPr id="93" name="Line 85"/>
            <p:cNvSpPr>
              <a:spLocks noChangeShapeType="1"/>
            </p:cNvSpPr>
            <p:nvPr/>
          </p:nvSpPr>
          <p:spPr bwMode="auto">
            <a:xfrm>
              <a:off x="3936" y="1344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86"/>
            <p:cNvSpPr>
              <a:spLocks noChangeShapeType="1"/>
            </p:cNvSpPr>
            <p:nvPr/>
          </p:nvSpPr>
          <p:spPr bwMode="auto">
            <a:xfrm>
              <a:off x="4656" y="134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>
              <a:off x="4656" y="1680"/>
              <a:ext cx="816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>
              <a:off x="5472" y="182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5040" y="230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90"/>
            <p:cNvSpPr>
              <a:spLocks noChangeShapeType="1"/>
            </p:cNvSpPr>
            <p:nvPr/>
          </p:nvSpPr>
          <p:spPr bwMode="auto">
            <a:xfrm flipH="1">
              <a:off x="4656" y="2304"/>
              <a:ext cx="384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91"/>
            <p:cNvSpPr>
              <a:spLocks noChangeShapeType="1"/>
            </p:cNvSpPr>
            <p:nvPr/>
          </p:nvSpPr>
          <p:spPr bwMode="auto">
            <a:xfrm>
              <a:off x="3936" y="2736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>
              <a:off x="3936" y="2304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>
              <a:off x="3936" y="2304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94"/>
            <p:cNvSpPr>
              <a:spLocks noChangeShapeType="1"/>
            </p:cNvSpPr>
            <p:nvPr/>
          </p:nvSpPr>
          <p:spPr bwMode="auto">
            <a:xfrm flipH="1">
              <a:off x="4464" y="2160"/>
              <a:ext cx="24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95"/>
            <p:cNvSpPr>
              <a:spLocks noChangeShapeType="1"/>
            </p:cNvSpPr>
            <p:nvPr/>
          </p:nvSpPr>
          <p:spPr bwMode="auto">
            <a:xfrm>
              <a:off x="4704" y="192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H="1" flipV="1">
              <a:off x="4464" y="1776"/>
              <a:ext cx="24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>
              <a:off x="3936" y="1776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8"/>
            <p:cNvSpPr>
              <a:spLocks noChangeShapeType="1"/>
            </p:cNvSpPr>
            <p:nvPr/>
          </p:nvSpPr>
          <p:spPr bwMode="auto">
            <a:xfrm>
              <a:off x="3936" y="1344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" name="Rectangle 99"/>
          <p:cNvSpPr>
            <a:spLocks noChangeArrowheads="1"/>
          </p:cNvSpPr>
          <p:nvPr/>
        </p:nvSpPr>
        <p:spPr bwMode="auto">
          <a:xfrm>
            <a:off x="6316980" y="2983230"/>
            <a:ext cx="1066800" cy="533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08" name="Group 100"/>
          <p:cNvGrpSpPr/>
          <p:nvPr/>
        </p:nvGrpSpPr>
        <p:grpSpPr bwMode="auto">
          <a:xfrm>
            <a:off x="3832543" y="2878455"/>
            <a:ext cx="1044575" cy="458788"/>
            <a:chOff x="2371" y="1806"/>
            <a:chExt cx="658" cy="289"/>
          </a:xfrm>
        </p:grpSpPr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2371" y="181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i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102"/>
            <p:cNvSpPr>
              <a:spLocks noChangeArrowheads="1"/>
            </p:cNvSpPr>
            <p:nvPr/>
          </p:nvSpPr>
          <p:spPr bwMode="auto">
            <a:xfrm>
              <a:off x="2564" y="1806"/>
              <a:ext cx="465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1" name="Line 103"/>
            <p:cNvSpPr>
              <a:spLocks noChangeShapeType="1"/>
            </p:cNvSpPr>
            <p:nvPr/>
          </p:nvSpPr>
          <p:spPr bwMode="auto">
            <a:xfrm>
              <a:off x="2653" y="1901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4"/>
            <p:cNvSpPr>
              <a:spLocks noChangeShapeType="1"/>
            </p:cNvSpPr>
            <p:nvPr/>
          </p:nvSpPr>
          <p:spPr bwMode="auto">
            <a:xfrm>
              <a:off x="2653" y="194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05"/>
            <p:cNvSpPr>
              <a:spLocks noChangeShapeType="1"/>
            </p:cNvSpPr>
            <p:nvPr/>
          </p:nvSpPr>
          <p:spPr bwMode="auto">
            <a:xfrm>
              <a:off x="2653" y="1853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auto">
            <a:xfrm>
              <a:off x="2592" y="1920"/>
              <a:ext cx="2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solidFill>
                    <a:schemeClr val="accent2"/>
                  </a:solidFill>
                  <a:ea typeface="宋体" panose="02010600030101010101" pitchFamily="2" charset="-122"/>
                </a:rPr>
                <a:t>Br C</a:t>
              </a:r>
              <a:endParaRPr lang="en-US" altLang="zh-CN" sz="1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5" name="Rectangle 107"/>
          <p:cNvSpPr>
            <a:spLocks noChangeArrowheads="1"/>
          </p:cNvSpPr>
          <p:nvPr/>
        </p:nvSpPr>
        <p:spPr bwMode="auto">
          <a:xfrm>
            <a:off x="422910" y="2971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6" name="Group 108"/>
          <p:cNvGrpSpPr/>
          <p:nvPr/>
        </p:nvGrpSpPr>
        <p:grpSpPr bwMode="auto">
          <a:xfrm>
            <a:off x="429260" y="4024313"/>
            <a:ext cx="1044575" cy="458787"/>
            <a:chOff x="292" y="2535"/>
            <a:chExt cx="658" cy="289"/>
          </a:xfrm>
        </p:grpSpPr>
        <p:sp>
          <p:nvSpPr>
            <p:cNvPr id="117" name="Rectangle 109"/>
            <p:cNvSpPr>
              <a:spLocks noChangeArrowheads="1"/>
            </p:cNvSpPr>
            <p:nvPr/>
          </p:nvSpPr>
          <p:spPr bwMode="auto">
            <a:xfrm>
              <a:off x="292" y="254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i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110"/>
            <p:cNvGrpSpPr/>
            <p:nvPr/>
          </p:nvGrpSpPr>
          <p:grpSpPr bwMode="auto">
            <a:xfrm>
              <a:off x="485" y="2535"/>
              <a:ext cx="465" cy="289"/>
              <a:chOff x="481" y="2160"/>
              <a:chExt cx="465" cy="289"/>
            </a:xfrm>
          </p:grpSpPr>
          <p:sp>
            <p:nvSpPr>
              <p:cNvPr id="120" name="Rectangle 111"/>
              <p:cNvSpPr>
                <a:spLocks noChangeArrowheads="1"/>
              </p:cNvSpPr>
              <p:nvPr/>
            </p:nvSpPr>
            <p:spPr bwMode="auto">
              <a:xfrm>
                <a:off x="481" y="2160"/>
                <a:ext cx="465" cy="2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Line 112"/>
              <p:cNvSpPr>
                <a:spLocks noChangeShapeType="1"/>
              </p:cNvSpPr>
              <p:nvPr/>
            </p:nvSpPr>
            <p:spPr bwMode="auto">
              <a:xfrm>
                <a:off x="570" y="2255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Line 113"/>
              <p:cNvSpPr>
                <a:spLocks noChangeShapeType="1"/>
              </p:cNvSpPr>
              <p:nvPr/>
            </p:nvSpPr>
            <p:spPr bwMode="auto">
              <a:xfrm>
                <a:off x="570" y="2303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Rectangle 114"/>
              <p:cNvSpPr>
                <a:spLocks noChangeArrowheads="1"/>
              </p:cNvSpPr>
              <p:nvPr/>
            </p:nvSpPr>
            <p:spPr bwMode="auto">
              <a:xfrm>
                <a:off x="509" y="2274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Br C</a:t>
                </a:r>
                <a:endParaRPr lang="en-US" altLang="zh-CN" sz="1000">
                  <a:solidFill>
                    <a:schemeClr val="accent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9" name="Line 115"/>
            <p:cNvSpPr>
              <a:spLocks noChangeShapeType="1"/>
            </p:cNvSpPr>
            <p:nvPr/>
          </p:nvSpPr>
          <p:spPr bwMode="auto">
            <a:xfrm>
              <a:off x="576" y="2592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Rectangle 116"/>
          <p:cNvSpPr>
            <a:spLocks noChangeArrowheads="1"/>
          </p:cNvSpPr>
          <p:nvPr/>
        </p:nvSpPr>
        <p:spPr bwMode="auto">
          <a:xfrm>
            <a:off x="727710" y="2971800"/>
            <a:ext cx="738188" cy="458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5" name="Line 117"/>
          <p:cNvSpPr>
            <a:spLocks noChangeShapeType="1"/>
          </p:cNvSpPr>
          <p:nvPr/>
        </p:nvSpPr>
        <p:spPr bwMode="auto">
          <a:xfrm>
            <a:off x="868998" y="3122613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118"/>
          <p:cNvSpPr>
            <a:spLocks noChangeShapeType="1"/>
          </p:cNvSpPr>
          <p:nvPr/>
        </p:nvSpPr>
        <p:spPr bwMode="auto">
          <a:xfrm>
            <a:off x="868998" y="3198813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119"/>
          <p:cNvSpPr>
            <a:spLocks noChangeShapeType="1"/>
          </p:cNvSpPr>
          <p:nvPr/>
        </p:nvSpPr>
        <p:spPr bwMode="auto">
          <a:xfrm>
            <a:off x="868998" y="3046413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Rectangle 120"/>
          <p:cNvSpPr>
            <a:spLocks noChangeArrowheads="1"/>
          </p:cNvSpPr>
          <p:nvPr/>
        </p:nvSpPr>
        <p:spPr bwMode="auto">
          <a:xfrm>
            <a:off x="772160" y="3152775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chemeClr val="accent2"/>
                </a:solidFill>
                <a:ea typeface="宋体" panose="02010600030101010101" pitchFamily="2" charset="-122"/>
              </a:rPr>
              <a:t>Beq A</a:t>
            </a:r>
            <a:endParaRPr lang="en-US" altLang="zh-CN" sz="1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29" name="Group 121"/>
          <p:cNvGrpSpPr/>
          <p:nvPr/>
        </p:nvGrpSpPr>
        <p:grpSpPr bwMode="auto">
          <a:xfrm>
            <a:off x="727710" y="2057400"/>
            <a:ext cx="738188" cy="458788"/>
            <a:chOff x="481" y="2160"/>
            <a:chExt cx="465" cy="289"/>
          </a:xfrm>
        </p:grpSpPr>
        <p:sp>
          <p:nvSpPr>
            <p:cNvPr id="130" name="Rectangle 122"/>
            <p:cNvSpPr>
              <a:spLocks noChangeArrowheads="1"/>
            </p:cNvSpPr>
            <p:nvPr/>
          </p:nvSpPr>
          <p:spPr bwMode="auto">
            <a:xfrm>
              <a:off x="481" y="2160"/>
              <a:ext cx="465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1" name="Line 123"/>
            <p:cNvSpPr>
              <a:spLocks noChangeShapeType="1"/>
            </p:cNvSpPr>
            <p:nvPr/>
          </p:nvSpPr>
          <p:spPr bwMode="auto">
            <a:xfrm>
              <a:off x="570" y="2255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124"/>
            <p:cNvSpPr>
              <a:spLocks noChangeShapeType="1"/>
            </p:cNvSpPr>
            <p:nvPr/>
          </p:nvSpPr>
          <p:spPr bwMode="auto">
            <a:xfrm>
              <a:off x="570" y="2303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125"/>
            <p:cNvSpPr>
              <a:spLocks noChangeArrowheads="1"/>
            </p:cNvSpPr>
            <p:nvPr/>
          </p:nvSpPr>
          <p:spPr bwMode="auto">
            <a:xfrm>
              <a:off x="509" y="2274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solidFill>
                    <a:schemeClr val="accent2"/>
                  </a:solidFill>
                  <a:ea typeface="宋体" panose="02010600030101010101" pitchFamily="2" charset="-122"/>
                </a:rPr>
                <a:t>Beq D</a:t>
              </a:r>
              <a:endParaRPr lang="en-US" altLang="zh-CN" sz="1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4" name="Group 126"/>
          <p:cNvGrpSpPr/>
          <p:nvPr/>
        </p:nvGrpSpPr>
        <p:grpSpPr bwMode="auto">
          <a:xfrm>
            <a:off x="7536180" y="3041968"/>
            <a:ext cx="1044575" cy="458787"/>
            <a:chOff x="2371" y="1806"/>
            <a:chExt cx="658" cy="289"/>
          </a:xfrm>
        </p:grpSpPr>
        <p:sp>
          <p:nvSpPr>
            <p:cNvPr id="135" name="Rectangle 127"/>
            <p:cNvSpPr>
              <a:spLocks noChangeArrowheads="1"/>
            </p:cNvSpPr>
            <p:nvPr/>
          </p:nvSpPr>
          <p:spPr bwMode="auto">
            <a:xfrm>
              <a:off x="2371" y="181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i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128"/>
            <p:cNvSpPr>
              <a:spLocks noChangeArrowheads="1"/>
            </p:cNvSpPr>
            <p:nvPr/>
          </p:nvSpPr>
          <p:spPr bwMode="auto">
            <a:xfrm>
              <a:off x="2564" y="1806"/>
              <a:ext cx="465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7" name="Line 129"/>
            <p:cNvSpPr>
              <a:spLocks noChangeShapeType="1"/>
            </p:cNvSpPr>
            <p:nvPr/>
          </p:nvSpPr>
          <p:spPr bwMode="auto">
            <a:xfrm>
              <a:off x="2653" y="1901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130"/>
            <p:cNvSpPr>
              <a:spLocks noChangeShapeType="1"/>
            </p:cNvSpPr>
            <p:nvPr/>
          </p:nvSpPr>
          <p:spPr bwMode="auto">
            <a:xfrm>
              <a:off x="2653" y="194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131"/>
            <p:cNvSpPr>
              <a:spLocks noChangeShapeType="1"/>
            </p:cNvSpPr>
            <p:nvPr/>
          </p:nvSpPr>
          <p:spPr bwMode="auto">
            <a:xfrm>
              <a:off x="2653" y="1853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132"/>
            <p:cNvSpPr>
              <a:spLocks noChangeArrowheads="1"/>
            </p:cNvSpPr>
            <p:nvPr/>
          </p:nvSpPr>
          <p:spPr bwMode="auto">
            <a:xfrm>
              <a:off x="2592" y="1920"/>
              <a:ext cx="2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solidFill>
                    <a:schemeClr val="accent2"/>
                  </a:solidFill>
                  <a:ea typeface="宋体" panose="02010600030101010101" pitchFamily="2" charset="-122"/>
                </a:rPr>
                <a:t>Br C</a:t>
              </a:r>
              <a:endParaRPr lang="en-US" altLang="zh-CN" sz="1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41" name="Text Box 133"/>
          <p:cNvSpPr txBox="1">
            <a:spLocks noChangeArrowheads="1"/>
          </p:cNvSpPr>
          <p:nvPr/>
        </p:nvSpPr>
        <p:spPr bwMode="auto">
          <a:xfrm rot="16200000">
            <a:off x="788829" y="3591719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...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3220815" y="5391469"/>
            <a:ext cx="5752147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FF9900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重组指令组布局：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 D, C, B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Rectangle 134"/>
          <p:cNvSpPr>
            <a:spLocks noChangeArrowheads="1"/>
          </p:cNvSpPr>
          <p:nvPr/>
        </p:nvSpPr>
        <p:spPr bwMode="auto">
          <a:xfrm>
            <a:off x="10096500" y="1524000"/>
            <a:ext cx="141705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优化后的程序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Rectangle 135"/>
          <p:cNvSpPr>
            <a:spLocks noChangeArrowheads="1"/>
          </p:cNvSpPr>
          <p:nvPr/>
        </p:nvSpPr>
        <p:spPr bwMode="auto">
          <a:xfrm>
            <a:off x="10153968" y="2093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Rectangle 136"/>
          <p:cNvSpPr>
            <a:spLocks noChangeArrowheads="1"/>
          </p:cNvSpPr>
          <p:nvPr/>
        </p:nvSpPr>
        <p:spPr bwMode="auto">
          <a:xfrm>
            <a:off x="10107930" y="4038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6" name="Group 137"/>
          <p:cNvGrpSpPr/>
          <p:nvPr/>
        </p:nvGrpSpPr>
        <p:grpSpPr bwMode="auto">
          <a:xfrm>
            <a:off x="10412730" y="3962400"/>
            <a:ext cx="738188" cy="458788"/>
            <a:chOff x="500" y="1566"/>
            <a:chExt cx="465" cy="289"/>
          </a:xfrm>
        </p:grpSpPr>
        <p:sp>
          <p:nvSpPr>
            <p:cNvPr id="147" name="Rectangle 138"/>
            <p:cNvSpPr>
              <a:spLocks noChangeArrowheads="1"/>
            </p:cNvSpPr>
            <p:nvPr/>
          </p:nvSpPr>
          <p:spPr bwMode="auto">
            <a:xfrm>
              <a:off x="500" y="1566"/>
              <a:ext cx="465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8" name="Line 139"/>
            <p:cNvSpPr>
              <a:spLocks noChangeShapeType="1"/>
            </p:cNvSpPr>
            <p:nvPr/>
          </p:nvSpPr>
          <p:spPr bwMode="auto">
            <a:xfrm>
              <a:off x="589" y="1661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40"/>
            <p:cNvSpPr>
              <a:spLocks noChangeShapeType="1"/>
            </p:cNvSpPr>
            <p:nvPr/>
          </p:nvSpPr>
          <p:spPr bwMode="auto">
            <a:xfrm>
              <a:off x="589" y="175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41"/>
            <p:cNvSpPr>
              <a:spLocks noChangeShapeType="1"/>
            </p:cNvSpPr>
            <p:nvPr/>
          </p:nvSpPr>
          <p:spPr bwMode="auto">
            <a:xfrm>
              <a:off x="589" y="1709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42"/>
            <p:cNvSpPr>
              <a:spLocks noChangeShapeType="1"/>
            </p:cNvSpPr>
            <p:nvPr/>
          </p:nvSpPr>
          <p:spPr bwMode="auto">
            <a:xfrm>
              <a:off x="589" y="1805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43"/>
            <p:cNvSpPr>
              <a:spLocks noChangeShapeType="1"/>
            </p:cNvSpPr>
            <p:nvPr/>
          </p:nvSpPr>
          <p:spPr bwMode="auto">
            <a:xfrm>
              <a:off x="589" y="1613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" name="Rectangle 144"/>
          <p:cNvSpPr>
            <a:spLocks noChangeArrowheads="1"/>
          </p:cNvSpPr>
          <p:nvPr/>
        </p:nvSpPr>
        <p:spPr bwMode="auto">
          <a:xfrm>
            <a:off x="10107930" y="2971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600" i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4" name="Group 145"/>
          <p:cNvGrpSpPr/>
          <p:nvPr/>
        </p:nvGrpSpPr>
        <p:grpSpPr bwMode="auto">
          <a:xfrm>
            <a:off x="10107930" y="2514600"/>
            <a:ext cx="1044575" cy="458788"/>
            <a:chOff x="292" y="2535"/>
            <a:chExt cx="658" cy="289"/>
          </a:xfrm>
        </p:grpSpPr>
        <p:sp>
          <p:nvSpPr>
            <p:cNvPr id="155" name="Rectangle 146"/>
            <p:cNvSpPr>
              <a:spLocks noChangeArrowheads="1"/>
            </p:cNvSpPr>
            <p:nvPr/>
          </p:nvSpPr>
          <p:spPr bwMode="auto">
            <a:xfrm>
              <a:off x="292" y="254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i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147"/>
            <p:cNvGrpSpPr/>
            <p:nvPr/>
          </p:nvGrpSpPr>
          <p:grpSpPr bwMode="auto">
            <a:xfrm>
              <a:off x="485" y="2535"/>
              <a:ext cx="465" cy="289"/>
              <a:chOff x="481" y="2160"/>
              <a:chExt cx="465" cy="289"/>
            </a:xfrm>
          </p:grpSpPr>
          <p:sp>
            <p:nvSpPr>
              <p:cNvPr id="158" name="Rectangle 148"/>
              <p:cNvSpPr>
                <a:spLocks noChangeArrowheads="1"/>
              </p:cNvSpPr>
              <p:nvPr/>
            </p:nvSpPr>
            <p:spPr bwMode="auto">
              <a:xfrm>
                <a:off x="481" y="2160"/>
                <a:ext cx="465" cy="2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Line 149"/>
              <p:cNvSpPr>
                <a:spLocks noChangeShapeType="1"/>
              </p:cNvSpPr>
              <p:nvPr/>
            </p:nvSpPr>
            <p:spPr bwMode="auto">
              <a:xfrm>
                <a:off x="570" y="2255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Line 150"/>
              <p:cNvSpPr>
                <a:spLocks noChangeShapeType="1"/>
              </p:cNvSpPr>
              <p:nvPr/>
            </p:nvSpPr>
            <p:spPr bwMode="auto">
              <a:xfrm>
                <a:off x="570" y="2303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151"/>
              <p:cNvSpPr>
                <a:spLocks noChangeArrowheads="1"/>
              </p:cNvSpPr>
              <p:nvPr/>
            </p:nvSpPr>
            <p:spPr bwMode="auto">
              <a:xfrm>
                <a:off x="509" y="2274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Br C</a:t>
                </a:r>
                <a:endParaRPr lang="en-US" altLang="zh-CN" sz="1000">
                  <a:solidFill>
                    <a:schemeClr val="accent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7" name="Line 152"/>
            <p:cNvSpPr>
              <a:spLocks noChangeShapeType="1"/>
            </p:cNvSpPr>
            <p:nvPr/>
          </p:nvSpPr>
          <p:spPr bwMode="auto">
            <a:xfrm>
              <a:off x="576" y="2592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" name="Rectangle 153"/>
          <p:cNvSpPr>
            <a:spLocks noChangeArrowheads="1"/>
          </p:cNvSpPr>
          <p:nvPr/>
        </p:nvSpPr>
        <p:spPr bwMode="auto">
          <a:xfrm>
            <a:off x="10412730" y="2971800"/>
            <a:ext cx="738188" cy="458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" name="Line 154"/>
          <p:cNvSpPr>
            <a:spLocks noChangeShapeType="1"/>
          </p:cNvSpPr>
          <p:nvPr/>
        </p:nvSpPr>
        <p:spPr bwMode="auto">
          <a:xfrm>
            <a:off x="10554018" y="3122613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155"/>
          <p:cNvSpPr>
            <a:spLocks noChangeShapeType="1"/>
          </p:cNvSpPr>
          <p:nvPr/>
        </p:nvSpPr>
        <p:spPr bwMode="auto">
          <a:xfrm>
            <a:off x="10554018" y="3198813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Line 156"/>
          <p:cNvSpPr>
            <a:spLocks noChangeShapeType="1"/>
          </p:cNvSpPr>
          <p:nvPr/>
        </p:nvSpPr>
        <p:spPr bwMode="auto">
          <a:xfrm>
            <a:off x="10554018" y="3046413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Rectangle 157"/>
          <p:cNvSpPr>
            <a:spLocks noChangeArrowheads="1"/>
          </p:cNvSpPr>
          <p:nvPr/>
        </p:nvSpPr>
        <p:spPr bwMode="auto">
          <a:xfrm>
            <a:off x="10457180" y="3152775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chemeClr val="accent2"/>
                </a:solidFill>
                <a:ea typeface="宋体" panose="02010600030101010101" pitchFamily="2" charset="-122"/>
              </a:rPr>
              <a:t>Beq A</a:t>
            </a:r>
            <a:endParaRPr lang="en-US" altLang="zh-CN" sz="1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67" name="Group 158"/>
          <p:cNvGrpSpPr/>
          <p:nvPr/>
        </p:nvGrpSpPr>
        <p:grpSpPr bwMode="auto">
          <a:xfrm>
            <a:off x="10412730" y="2057400"/>
            <a:ext cx="738188" cy="458788"/>
            <a:chOff x="481" y="2160"/>
            <a:chExt cx="465" cy="289"/>
          </a:xfrm>
        </p:grpSpPr>
        <p:sp>
          <p:nvSpPr>
            <p:cNvPr id="168" name="Rectangle 159"/>
            <p:cNvSpPr>
              <a:spLocks noChangeArrowheads="1"/>
            </p:cNvSpPr>
            <p:nvPr/>
          </p:nvSpPr>
          <p:spPr bwMode="auto">
            <a:xfrm>
              <a:off x="481" y="2160"/>
              <a:ext cx="465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9" name="Line 160"/>
            <p:cNvSpPr>
              <a:spLocks noChangeShapeType="1"/>
            </p:cNvSpPr>
            <p:nvPr/>
          </p:nvSpPr>
          <p:spPr bwMode="auto">
            <a:xfrm>
              <a:off x="570" y="2255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Line 161"/>
            <p:cNvSpPr>
              <a:spLocks noChangeShapeType="1"/>
            </p:cNvSpPr>
            <p:nvPr/>
          </p:nvSpPr>
          <p:spPr bwMode="auto">
            <a:xfrm>
              <a:off x="570" y="2303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162"/>
            <p:cNvSpPr>
              <a:spLocks noChangeArrowheads="1"/>
            </p:cNvSpPr>
            <p:nvPr/>
          </p:nvSpPr>
          <p:spPr bwMode="auto">
            <a:xfrm>
              <a:off x="509" y="2274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solidFill>
                    <a:schemeClr val="accent2"/>
                  </a:solidFill>
                  <a:ea typeface="宋体" panose="02010600030101010101" pitchFamily="2" charset="-122"/>
                </a:rPr>
                <a:t>Beq D</a:t>
              </a:r>
              <a:endParaRPr lang="en-US" altLang="zh-CN" sz="1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72" name="Text Box 163"/>
          <p:cNvSpPr txBox="1">
            <a:spLocks noChangeArrowheads="1"/>
          </p:cNvSpPr>
          <p:nvPr/>
        </p:nvSpPr>
        <p:spPr bwMode="auto">
          <a:xfrm rot="16200000">
            <a:off x="10473849" y="3591719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...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73" name="Group 166"/>
          <p:cNvGrpSpPr/>
          <p:nvPr/>
        </p:nvGrpSpPr>
        <p:grpSpPr bwMode="auto">
          <a:xfrm>
            <a:off x="10641330" y="2362200"/>
            <a:ext cx="228600" cy="76200"/>
            <a:chOff x="3888" y="1824"/>
            <a:chExt cx="192" cy="96"/>
          </a:xfrm>
        </p:grpSpPr>
        <p:sp>
          <p:nvSpPr>
            <p:cNvPr id="174" name="Line 164"/>
            <p:cNvSpPr>
              <a:spLocks noChangeShapeType="1"/>
            </p:cNvSpPr>
            <p:nvPr/>
          </p:nvSpPr>
          <p:spPr bwMode="auto">
            <a:xfrm>
              <a:off x="3888" y="1824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65"/>
            <p:cNvSpPr>
              <a:spLocks noChangeShapeType="1"/>
            </p:cNvSpPr>
            <p:nvPr/>
          </p:nvSpPr>
          <p:spPr bwMode="auto">
            <a:xfrm flipV="1">
              <a:off x="3888" y="1824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" name="Rectangle 167"/>
          <p:cNvSpPr>
            <a:spLocks noChangeArrowheads="1"/>
          </p:cNvSpPr>
          <p:nvPr/>
        </p:nvSpPr>
        <p:spPr bwMode="auto">
          <a:xfrm>
            <a:off x="11098530" y="2286000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chemeClr val="accent2"/>
                </a:solidFill>
                <a:ea typeface="宋体" panose="02010600030101010101" pitchFamily="2" charset="-122"/>
              </a:rPr>
              <a:t>Bne B</a:t>
            </a:r>
            <a:endParaRPr lang="en-US" altLang="zh-CN" sz="1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77" name="Rectangle 168"/>
          <p:cNvSpPr>
            <a:spLocks noChangeArrowheads="1"/>
          </p:cNvSpPr>
          <p:nvPr/>
        </p:nvSpPr>
        <p:spPr bwMode="auto">
          <a:xfrm>
            <a:off x="11098530" y="4267200"/>
            <a:ext cx="452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chemeClr val="accent2"/>
                </a:solidFill>
                <a:ea typeface="宋体" panose="02010600030101010101" pitchFamily="2" charset="-122"/>
              </a:rPr>
              <a:t>Br C</a:t>
            </a:r>
            <a:endParaRPr lang="en-US" altLang="zh-CN" sz="1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78" name="Group 169"/>
          <p:cNvGrpSpPr/>
          <p:nvPr/>
        </p:nvGrpSpPr>
        <p:grpSpPr bwMode="auto">
          <a:xfrm>
            <a:off x="10641330" y="2819400"/>
            <a:ext cx="228600" cy="76200"/>
            <a:chOff x="3888" y="1824"/>
            <a:chExt cx="192" cy="96"/>
          </a:xfrm>
        </p:grpSpPr>
        <p:sp>
          <p:nvSpPr>
            <p:cNvPr id="179" name="Line 170"/>
            <p:cNvSpPr>
              <a:spLocks noChangeShapeType="1"/>
            </p:cNvSpPr>
            <p:nvPr/>
          </p:nvSpPr>
          <p:spPr bwMode="auto">
            <a:xfrm>
              <a:off x="3888" y="1824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71"/>
            <p:cNvSpPr>
              <a:spLocks noChangeShapeType="1"/>
            </p:cNvSpPr>
            <p:nvPr/>
          </p:nvSpPr>
          <p:spPr bwMode="auto">
            <a:xfrm flipV="1">
              <a:off x="3888" y="1824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" name="AutoShape 172"/>
          <p:cNvSpPr>
            <a:spLocks noChangeArrowheads="1"/>
          </p:cNvSpPr>
          <p:nvPr/>
        </p:nvSpPr>
        <p:spPr bwMode="auto">
          <a:xfrm>
            <a:off x="9109710" y="2918460"/>
            <a:ext cx="596900" cy="444500"/>
          </a:xfrm>
          <a:prstGeom prst="rightArrow">
            <a:avLst>
              <a:gd name="adj1" fmla="val 50000"/>
              <a:gd name="adj2" fmla="val 6714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2" name="TextBox 81"/>
          <p:cNvSpPr txBox="1"/>
          <p:nvPr/>
        </p:nvSpPr>
        <p:spPr>
          <a:xfrm>
            <a:off x="7720330" y="483913"/>
            <a:ext cx="27368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空间局部性</a:t>
            </a:r>
            <a:endParaRPr lang="zh-CN" altLang="en-US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写缓存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2428589" cy="730196"/>
            <a:chOff x="635243" y="278221"/>
            <a:chExt cx="2428589" cy="730195"/>
          </a:xfrm>
        </p:grpSpPr>
        <p:sp>
          <p:nvSpPr>
            <p:cNvPr id="22" name="矩形 21"/>
            <p:cNvSpPr/>
            <p:nvPr/>
          </p:nvSpPr>
          <p:spPr>
            <a:xfrm>
              <a:off x="635243" y="700639"/>
              <a:ext cx="24285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Write Buffer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126188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写缓存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8122" y="1284580"/>
            <a:ext cx="10069830" cy="530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读缺失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vs.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写缺失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处理器不需要等待写主存处理完成，否则写操作代价太高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写主存可以不阻塞处理器的执行过程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写操作在“后台”完成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设置一个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写缓存（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Write Buffer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处理器将写操作交付写缓存完成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9037" y="2007008"/>
            <a:ext cx="611920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$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t0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 0($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s0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 #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处理器不请求数据，无需阻塞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lw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$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 4($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s0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	        #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读缺失将导致阻塞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 $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t3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2428589" cy="730196"/>
            <a:chOff x="635243" y="278221"/>
            <a:chExt cx="2428589" cy="730195"/>
          </a:xfrm>
        </p:grpSpPr>
        <p:sp>
          <p:nvSpPr>
            <p:cNvPr id="22" name="矩形 21"/>
            <p:cNvSpPr/>
            <p:nvPr/>
          </p:nvSpPr>
          <p:spPr>
            <a:xfrm>
              <a:off x="635243" y="700639"/>
              <a:ext cx="24285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Write Buffer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126188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写缓存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68122" y="3802306"/>
            <a:ext cx="10069830" cy="279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写缓存是一个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FIFO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通常写缓存中有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4-8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项（每项需要包含哪些信息？）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写操作不频繁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时写缓存效果较好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15969" y="1373361"/>
            <a:ext cx="7317587" cy="1687513"/>
            <a:chOff x="900113" y="1844675"/>
            <a:chExt cx="7317587" cy="1687513"/>
          </a:xfrm>
        </p:grpSpPr>
        <p:sp>
          <p:nvSpPr>
            <p:cNvPr id="9" name="矩形 8"/>
            <p:cNvSpPr/>
            <p:nvPr/>
          </p:nvSpPr>
          <p:spPr bwMode="auto">
            <a:xfrm>
              <a:off x="900113" y="1876425"/>
              <a:ext cx="1584325" cy="16557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327400" y="1844675"/>
              <a:ext cx="1582738" cy="93662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8"/>
            <p:cNvCxnSpPr>
              <a:cxnSpLocks noChangeShapeType="1"/>
            </p:cNvCxnSpPr>
            <p:nvPr/>
          </p:nvCxnSpPr>
          <p:spPr bwMode="auto">
            <a:xfrm>
              <a:off x="2473325" y="2308225"/>
              <a:ext cx="8651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矩形 11"/>
            <p:cNvSpPr/>
            <p:nvPr/>
          </p:nvSpPr>
          <p:spPr bwMode="auto">
            <a:xfrm>
              <a:off x="6489700" y="1876425"/>
              <a:ext cx="1728000" cy="16557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下一级存储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20"/>
            <p:cNvCxnSpPr>
              <a:cxnSpLocks noChangeShapeType="1"/>
            </p:cNvCxnSpPr>
            <p:nvPr/>
          </p:nvCxnSpPr>
          <p:spPr bwMode="auto">
            <a:xfrm>
              <a:off x="4918075" y="2308225"/>
              <a:ext cx="15843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4302125" y="3059113"/>
              <a:ext cx="431800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矩形 23"/>
            <p:cNvSpPr>
              <a:spLocks noChangeArrowheads="1"/>
            </p:cNvSpPr>
            <p:nvPr/>
          </p:nvSpPr>
          <p:spPr bwMode="auto">
            <a:xfrm>
              <a:off x="4733925" y="3059113"/>
              <a:ext cx="431800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24"/>
            <p:cNvSpPr>
              <a:spLocks noChangeArrowheads="1"/>
            </p:cNvSpPr>
            <p:nvPr/>
          </p:nvSpPr>
          <p:spPr bwMode="auto">
            <a:xfrm>
              <a:off x="5165725" y="3059113"/>
              <a:ext cx="431800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25"/>
            <p:cNvSpPr>
              <a:spLocks noChangeArrowheads="1"/>
            </p:cNvSpPr>
            <p:nvPr/>
          </p:nvSpPr>
          <p:spPr bwMode="auto">
            <a:xfrm>
              <a:off x="5597525" y="3059113"/>
              <a:ext cx="431800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18" name="直接连接符 27"/>
            <p:cNvCxnSpPr>
              <a:cxnSpLocks noChangeShapeType="1"/>
            </p:cNvCxnSpPr>
            <p:nvPr/>
          </p:nvCxnSpPr>
          <p:spPr bwMode="auto">
            <a:xfrm>
              <a:off x="3581400" y="2781300"/>
              <a:ext cx="0" cy="5032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31"/>
            <p:cNvCxnSpPr>
              <a:cxnSpLocks noChangeShapeType="1"/>
            </p:cNvCxnSpPr>
            <p:nvPr/>
          </p:nvCxnSpPr>
          <p:spPr bwMode="auto">
            <a:xfrm>
              <a:off x="3581400" y="3271838"/>
              <a:ext cx="7207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33"/>
            <p:cNvCxnSpPr>
              <a:cxnSpLocks noChangeShapeType="1"/>
            </p:cNvCxnSpPr>
            <p:nvPr/>
          </p:nvCxnSpPr>
          <p:spPr bwMode="auto">
            <a:xfrm>
              <a:off x="6029325" y="3271838"/>
              <a:ext cx="4318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extBox 37"/>
          <p:cNvSpPr txBox="1"/>
          <p:nvPr/>
        </p:nvSpPr>
        <p:spPr>
          <a:xfrm>
            <a:off x="5768756" y="3016424"/>
            <a:ext cx="20177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Buffer</a:t>
            </a:r>
            <a:endParaRPr lang="zh-CN" altLang="en-US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398821" cy="730196"/>
            <a:chOff x="635243" y="278221"/>
            <a:chExt cx="5398821" cy="730195"/>
          </a:xfrm>
        </p:grpSpPr>
        <p:sp>
          <p:nvSpPr>
            <p:cNvPr id="22" name="矩形 21"/>
            <p:cNvSpPr/>
            <p:nvPr/>
          </p:nvSpPr>
          <p:spPr>
            <a:xfrm>
              <a:off x="635243" y="700639"/>
              <a:ext cx="44830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Write Buffer in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WTNA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——Write Hit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83658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WTNA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中的写缓存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写命中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 bwMode="auto">
          <a:xfrm>
            <a:off x="3876675" y="2629063"/>
            <a:ext cx="1584325" cy="14398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876675" y="5076988"/>
            <a:ext cx="4897437" cy="12239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下一级存储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（主存或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7550150" y="3421226"/>
            <a:ext cx="1223962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address</a:t>
            </a: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326187" y="3421226"/>
            <a:ext cx="1223963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data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9" name="矩形 30"/>
          <p:cNvSpPr>
            <a:spLocks noChangeArrowheads="1"/>
          </p:cNvSpPr>
          <p:nvPr/>
        </p:nvSpPr>
        <p:spPr bwMode="auto">
          <a:xfrm>
            <a:off x="7550150" y="3708563"/>
            <a:ext cx="122396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" name="矩形 32"/>
          <p:cNvSpPr>
            <a:spLocks noChangeArrowheads="1"/>
          </p:cNvSpPr>
          <p:nvPr/>
        </p:nvSpPr>
        <p:spPr bwMode="auto">
          <a:xfrm>
            <a:off x="6326187" y="3708563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" name="矩形 34"/>
          <p:cNvSpPr>
            <a:spLocks noChangeArrowheads="1"/>
          </p:cNvSpPr>
          <p:nvPr/>
        </p:nvSpPr>
        <p:spPr bwMode="auto">
          <a:xfrm>
            <a:off x="7550150" y="3997488"/>
            <a:ext cx="1223962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矩形 35"/>
          <p:cNvSpPr>
            <a:spLocks noChangeArrowheads="1"/>
          </p:cNvSpPr>
          <p:nvPr/>
        </p:nvSpPr>
        <p:spPr bwMode="auto">
          <a:xfrm>
            <a:off x="6326187" y="3997488"/>
            <a:ext cx="1223963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矩形 36"/>
          <p:cNvSpPr>
            <a:spLocks noChangeArrowheads="1"/>
          </p:cNvSpPr>
          <p:nvPr/>
        </p:nvSpPr>
        <p:spPr bwMode="auto">
          <a:xfrm>
            <a:off x="7550150" y="4284826"/>
            <a:ext cx="122396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矩形 39"/>
          <p:cNvSpPr>
            <a:spLocks noChangeArrowheads="1"/>
          </p:cNvSpPr>
          <p:nvPr/>
        </p:nvSpPr>
        <p:spPr bwMode="auto">
          <a:xfrm>
            <a:off x="6326187" y="4284826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55" name="直接连接符 41"/>
          <p:cNvCxnSpPr>
            <a:cxnSpLocks noChangeShapeType="1"/>
          </p:cNvCxnSpPr>
          <p:nvPr/>
        </p:nvCxnSpPr>
        <p:spPr bwMode="auto">
          <a:xfrm>
            <a:off x="4641850" y="2137558"/>
            <a:ext cx="0" cy="49150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连接符 43"/>
          <p:cNvCxnSpPr>
            <a:cxnSpLocks noChangeShapeType="1"/>
          </p:cNvCxnSpPr>
          <p:nvPr/>
        </p:nvCxnSpPr>
        <p:spPr bwMode="auto">
          <a:xfrm>
            <a:off x="4641850" y="2413163"/>
            <a:ext cx="29083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连接符 44"/>
          <p:cNvCxnSpPr>
            <a:cxnSpLocks noChangeShapeType="1"/>
          </p:cNvCxnSpPr>
          <p:nvPr/>
        </p:nvCxnSpPr>
        <p:spPr bwMode="auto">
          <a:xfrm>
            <a:off x="7550150" y="2413163"/>
            <a:ext cx="0" cy="9969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47"/>
          <p:cNvCxnSpPr>
            <a:cxnSpLocks noChangeShapeType="1"/>
          </p:cNvCxnSpPr>
          <p:nvPr/>
        </p:nvCxnSpPr>
        <p:spPr bwMode="auto">
          <a:xfrm>
            <a:off x="7550150" y="4573751"/>
            <a:ext cx="0" cy="5064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Box 50"/>
          <p:cNvSpPr txBox="1"/>
          <p:nvPr/>
        </p:nvSpPr>
        <p:spPr>
          <a:xfrm>
            <a:off x="7837487" y="4618201"/>
            <a:ext cx="23399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写入下一级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>
            <a:off x="4641850" y="2413163"/>
            <a:ext cx="2908300" cy="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连接符 60"/>
          <p:cNvCxnSpPr>
            <a:cxnSpLocks noChangeShapeType="1"/>
          </p:cNvCxnSpPr>
          <p:nvPr/>
        </p:nvCxnSpPr>
        <p:spPr bwMode="auto">
          <a:xfrm>
            <a:off x="7550150" y="2413163"/>
            <a:ext cx="0" cy="99695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61"/>
          <p:cNvCxnSpPr>
            <a:cxnSpLocks noChangeShapeType="1"/>
          </p:cNvCxnSpPr>
          <p:nvPr/>
        </p:nvCxnSpPr>
        <p:spPr bwMode="auto">
          <a:xfrm>
            <a:off x="7550150" y="4573751"/>
            <a:ext cx="0" cy="506412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50"/>
          <p:cNvSpPr txBox="1"/>
          <p:nvPr/>
        </p:nvSpPr>
        <p:spPr>
          <a:xfrm>
            <a:off x="3296971" y="1599243"/>
            <a:ext cx="2723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发出的写请求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0"/>
          <p:cNvSpPr txBox="1"/>
          <p:nvPr/>
        </p:nvSpPr>
        <p:spPr>
          <a:xfrm>
            <a:off x="3614675" y="2176821"/>
            <a:ext cx="1027174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写命中</a:t>
            </a:r>
            <a:endParaRPr lang="zh-CN" altLang="en-US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398821" cy="730196"/>
            <a:chOff x="635243" y="278221"/>
            <a:chExt cx="5398821" cy="730195"/>
          </a:xfrm>
        </p:grpSpPr>
        <p:sp>
          <p:nvSpPr>
            <p:cNvPr id="22" name="矩形 21"/>
            <p:cNvSpPr/>
            <p:nvPr/>
          </p:nvSpPr>
          <p:spPr>
            <a:xfrm>
              <a:off x="635243" y="700639"/>
              <a:ext cx="44830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Write Buffer in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WTNA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——Write Miss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83658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WTNA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中的写缓存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写缺失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3648592" y="2629064"/>
            <a:ext cx="1584325" cy="14398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648592" y="5076989"/>
            <a:ext cx="4897437" cy="12239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下一级存储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（主存或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7322067" y="3421227"/>
            <a:ext cx="1223962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address</a:t>
            </a: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098104" y="3421227"/>
            <a:ext cx="1223963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data</a:t>
            </a: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" name="矩形 30"/>
          <p:cNvSpPr>
            <a:spLocks noChangeArrowheads="1"/>
          </p:cNvSpPr>
          <p:nvPr/>
        </p:nvSpPr>
        <p:spPr bwMode="auto">
          <a:xfrm>
            <a:off x="7322067" y="3708564"/>
            <a:ext cx="122396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" name="矩形 32"/>
          <p:cNvSpPr>
            <a:spLocks noChangeArrowheads="1"/>
          </p:cNvSpPr>
          <p:nvPr/>
        </p:nvSpPr>
        <p:spPr bwMode="auto">
          <a:xfrm>
            <a:off x="6098104" y="3708564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" name="矩形 34"/>
          <p:cNvSpPr>
            <a:spLocks noChangeArrowheads="1"/>
          </p:cNvSpPr>
          <p:nvPr/>
        </p:nvSpPr>
        <p:spPr bwMode="auto">
          <a:xfrm>
            <a:off x="7322067" y="3997489"/>
            <a:ext cx="1223962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" name="矩形 35"/>
          <p:cNvSpPr>
            <a:spLocks noChangeArrowheads="1"/>
          </p:cNvSpPr>
          <p:nvPr/>
        </p:nvSpPr>
        <p:spPr bwMode="auto">
          <a:xfrm>
            <a:off x="6098104" y="3997489"/>
            <a:ext cx="1223963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4" name="矩形 36"/>
          <p:cNvSpPr>
            <a:spLocks noChangeArrowheads="1"/>
          </p:cNvSpPr>
          <p:nvPr/>
        </p:nvSpPr>
        <p:spPr bwMode="auto">
          <a:xfrm>
            <a:off x="7322067" y="4284827"/>
            <a:ext cx="122396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" name="矩形 39"/>
          <p:cNvSpPr>
            <a:spLocks noChangeArrowheads="1"/>
          </p:cNvSpPr>
          <p:nvPr/>
        </p:nvSpPr>
        <p:spPr bwMode="auto">
          <a:xfrm>
            <a:off x="6098104" y="4284827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36" name="直接连接符 41"/>
          <p:cNvCxnSpPr>
            <a:cxnSpLocks noChangeShapeType="1"/>
          </p:cNvCxnSpPr>
          <p:nvPr/>
        </p:nvCxnSpPr>
        <p:spPr bwMode="auto">
          <a:xfrm>
            <a:off x="4428054" y="2124239"/>
            <a:ext cx="0" cy="2889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43"/>
          <p:cNvCxnSpPr>
            <a:cxnSpLocks noChangeShapeType="1"/>
          </p:cNvCxnSpPr>
          <p:nvPr/>
        </p:nvCxnSpPr>
        <p:spPr bwMode="auto">
          <a:xfrm>
            <a:off x="4413767" y="2413164"/>
            <a:ext cx="29083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44"/>
          <p:cNvCxnSpPr>
            <a:cxnSpLocks noChangeShapeType="1"/>
          </p:cNvCxnSpPr>
          <p:nvPr/>
        </p:nvCxnSpPr>
        <p:spPr bwMode="auto">
          <a:xfrm>
            <a:off x="7322067" y="2413164"/>
            <a:ext cx="0" cy="9969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47"/>
          <p:cNvCxnSpPr>
            <a:cxnSpLocks noChangeShapeType="1"/>
          </p:cNvCxnSpPr>
          <p:nvPr/>
        </p:nvCxnSpPr>
        <p:spPr bwMode="auto">
          <a:xfrm>
            <a:off x="7322067" y="4573752"/>
            <a:ext cx="0" cy="5064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9"/>
          <p:cNvSpPr txBox="1"/>
          <p:nvPr/>
        </p:nvSpPr>
        <p:spPr>
          <a:xfrm>
            <a:off x="7264651" y="2336905"/>
            <a:ext cx="1281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写缺失</a:t>
            </a:r>
            <a:endParaRPr lang="zh-CN" altLang="en-US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50"/>
          <p:cNvSpPr txBox="1"/>
          <p:nvPr/>
        </p:nvSpPr>
        <p:spPr>
          <a:xfrm>
            <a:off x="7609404" y="4618202"/>
            <a:ext cx="23399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写入下一级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>
            <a:cxnSpLocks noChangeShapeType="1"/>
          </p:cNvCxnSpPr>
          <p:nvPr/>
        </p:nvCxnSpPr>
        <p:spPr bwMode="auto">
          <a:xfrm>
            <a:off x="4413767" y="2413164"/>
            <a:ext cx="2908300" cy="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43"/>
          <p:cNvCxnSpPr>
            <a:cxnSpLocks noChangeShapeType="1"/>
          </p:cNvCxnSpPr>
          <p:nvPr/>
        </p:nvCxnSpPr>
        <p:spPr bwMode="auto">
          <a:xfrm>
            <a:off x="7322067" y="2413164"/>
            <a:ext cx="0" cy="99695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连接符 64"/>
          <p:cNvCxnSpPr>
            <a:cxnSpLocks noChangeShapeType="1"/>
          </p:cNvCxnSpPr>
          <p:nvPr/>
        </p:nvCxnSpPr>
        <p:spPr bwMode="auto">
          <a:xfrm>
            <a:off x="7322067" y="4573752"/>
            <a:ext cx="0" cy="506412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>
            <a:off x="4428054" y="2124239"/>
            <a:ext cx="0" cy="288925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50"/>
          <p:cNvSpPr txBox="1"/>
          <p:nvPr/>
        </p:nvSpPr>
        <p:spPr>
          <a:xfrm>
            <a:off x="3071339" y="1599243"/>
            <a:ext cx="2723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发出的写请求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486987" cy="730196"/>
            <a:chOff x="635243" y="278221"/>
            <a:chExt cx="5486987" cy="730195"/>
          </a:xfrm>
        </p:grpSpPr>
        <p:sp>
          <p:nvSpPr>
            <p:cNvPr id="22" name="矩形 21"/>
            <p:cNvSpPr/>
            <p:nvPr/>
          </p:nvSpPr>
          <p:spPr>
            <a:xfrm>
              <a:off x="635243" y="700639"/>
              <a:ext cx="44830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Write Buffer in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WBWA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——Write Hit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92474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WBWA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中的写缓存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写命中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3636715" y="2629065"/>
            <a:ext cx="1584325" cy="14398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636715" y="5076990"/>
            <a:ext cx="4897437" cy="12239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下一级存储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（主存或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8"/>
          <p:cNvSpPr>
            <a:spLocks noChangeArrowheads="1"/>
          </p:cNvSpPr>
          <p:nvPr/>
        </p:nvSpPr>
        <p:spPr bwMode="auto">
          <a:xfrm>
            <a:off x="7310190" y="3421228"/>
            <a:ext cx="1223962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address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9" name="矩形 29"/>
          <p:cNvSpPr>
            <a:spLocks noChangeArrowheads="1"/>
          </p:cNvSpPr>
          <p:nvPr/>
        </p:nvSpPr>
        <p:spPr bwMode="auto">
          <a:xfrm>
            <a:off x="6086227" y="3421228"/>
            <a:ext cx="1223963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data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0" name="矩形 30"/>
          <p:cNvSpPr>
            <a:spLocks noChangeArrowheads="1"/>
          </p:cNvSpPr>
          <p:nvPr/>
        </p:nvSpPr>
        <p:spPr bwMode="auto">
          <a:xfrm>
            <a:off x="7310190" y="3708565"/>
            <a:ext cx="122396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" name="矩形 32"/>
          <p:cNvSpPr>
            <a:spLocks noChangeArrowheads="1"/>
          </p:cNvSpPr>
          <p:nvPr/>
        </p:nvSpPr>
        <p:spPr bwMode="auto">
          <a:xfrm>
            <a:off x="6086227" y="3708565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" name="矩形 34"/>
          <p:cNvSpPr>
            <a:spLocks noChangeArrowheads="1"/>
          </p:cNvSpPr>
          <p:nvPr/>
        </p:nvSpPr>
        <p:spPr bwMode="auto">
          <a:xfrm>
            <a:off x="7310190" y="3997490"/>
            <a:ext cx="1223962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3" name="矩形 35"/>
          <p:cNvSpPr>
            <a:spLocks noChangeArrowheads="1"/>
          </p:cNvSpPr>
          <p:nvPr/>
        </p:nvSpPr>
        <p:spPr bwMode="auto">
          <a:xfrm>
            <a:off x="6086227" y="3997490"/>
            <a:ext cx="1223963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4" name="矩形 36"/>
          <p:cNvSpPr>
            <a:spLocks noChangeArrowheads="1"/>
          </p:cNvSpPr>
          <p:nvPr/>
        </p:nvSpPr>
        <p:spPr bwMode="auto">
          <a:xfrm>
            <a:off x="7310190" y="4284828"/>
            <a:ext cx="122396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" name="矩形 39"/>
          <p:cNvSpPr>
            <a:spLocks noChangeArrowheads="1"/>
          </p:cNvSpPr>
          <p:nvPr/>
        </p:nvSpPr>
        <p:spPr bwMode="auto">
          <a:xfrm>
            <a:off x="6086227" y="4284828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36" name="直接连接符 41"/>
          <p:cNvCxnSpPr>
            <a:cxnSpLocks noChangeShapeType="1"/>
          </p:cNvCxnSpPr>
          <p:nvPr/>
        </p:nvCxnSpPr>
        <p:spPr bwMode="auto">
          <a:xfrm>
            <a:off x="4428877" y="2197265"/>
            <a:ext cx="0" cy="43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49"/>
          <p:cNvSpPr txBox="1"/>
          <p:nvPr/>
        </p:nvSpPr>
        <p:spPr>
          <a:xfrm>
            <a:off x="4501902" y="2171370"/>
            <a:ext cx="9844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写命中</a:t>
            </a:r>
            <a:endParaRPr lang="zh-CN" altLang="en-US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>
            <a:cxnSpLocks noChangeShapeType="1"/>
          </p:cNvCxnSpPr>
          <p:nvPr/>
        </p:nvCxnSpPr>
        <p:spPr bwMode="auto">
          <a:xfrm>
            <a:off x="4428877" y="2197265"/>
            <a:ext cx="0" cy="43180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50"/>
          <p:cNvSpPr txBox="1"/>
          <p:nvPr/>
        </p:nvSpPr>
        <p:spPr>
          <a:xfrm>
            <a:off x="3071339" y="1599243"/>
            <a:ext cx="2723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发出的写请求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486987" cy="730196"/>
            <a:chOff x="635243" y="278221"/>
            <a:chExt cx="5486987" cy="730195"/>
          </a:xfrm>
        </p:grpSpPr>
        <p:sp>
          <p:nvSpPr>
            <p:cNvPr id="22" name="矩形 21"/>
            <p:cNvSpPr/>
            <p:nvPr/>
          </p:nvSpPr>
          <p:spPr>
            <a:xfrm>
              <a:off x="635243" y="700639"/>
              <a:ext cx="44830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Write Buffer in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WBWA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——Write Miss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92474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WBWA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中的写缓存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写缺失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 bwMode="auto">
          <a:xfrm>
            <a:off x="3648592" y="2629063"/>
            <a:ext cx="1584325" cy="14398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Cache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648592" y="5076988"/>
            <a:ext cx="4897437" cy="12239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下一级存储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（主存或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7322067" y="3421226"/>
            <a:ext cx="1223962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address</a:t>
            </a: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098104" y="3421226"/>
            <a:ext cx="1223963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data</a:t>
            </a: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" name="矩形 30"/>
          <p:cNvSpPr>
            <a:spLocks noChangeArrowheads="1"/>
          </p:cNvSpPr>
          <p:nvPr/>
        </p:nvSpPr>
        <p:spPr bwMode="auto">
          <a:xfrm>
            <a:off x="7322067" y="3708563"/>
            <a:ext cx="122396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" name="矩形 32"/>
          <p:cNvSpPr>
            <a:spLocks noChangeArrowheads="1"/>
          </p:cNvSpPr>
          <p:nvPr/>
        </p:nvSpPr>
        <p:spPr bwMode="auto">
          <a:xfrm>
            <a:off x="6098104" y="3708563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" name="矩形 34"/>
          <p:cNvSpPr>
            <a:spLocks noChangeArrowheads="1"/>
          </p:cNvSpPr>
          <p:nvPr/>
        </p:nvSpPr>
        <p:spPr bwMode="auto">
          <a:xfrm>
            <a:off x="7322067" y="3997488"/>
            <a:ext cx="1223962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矩形 35"/>
          <p:cNvSpPr>
            <a:spLocks noChangeArrowheads="1"/>
          </p:cNvSpPr>
          <p:nvPr/>
        </p:nvSpPr>
        <p:spPr bwMode="auto">
          <a:xfrm>
            <a:off x="6098104" y="3997488"/>
            <a:ext cx="1223963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矩形 36"/>
          <p:cNvSpPr>
            <a:spLocks noChangeArrowheads="1"/>
          </p:cNvSpPr>
          <p:nvPr/>
        </p:nvSpPr>
        <p:spPr bwMode="auto">
          <a:xfrm>
            <a:off x="7322067" y="4284826"/>
            <a:ext cx="1223962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矩形 39"/>
          <p:cNvSpPr>
            <a:spLocks noChangeArrowheads="1"/>
          </p:cNvSpPr>
          <p:nvPr/>
        </p:nvSpPr>
        <p:spPr bwMode="auto">
          <a:xfrm>
            <a:off x="6098104" y="4284826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55" name="直接连接符 41"/>
          <p:cNvCxnSpPr>
            <a:cxnSpLocks noChangeShapeType="1"/>
          </p:cNvCxnSpPr>
          <p:nvPr/>
        </p:nvCxnSpPr>
        <p:spPr bwMode="auto">
          <a:xfrm>
            <a:off x="4413767" y="2149434"/>
            <a:ext cx="0" cy="26372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连接符 43"/>
          <p:cNvCxnSpPr>
            <a:cxnSpLocks noChangeShapeType="1"/>
          </p:cNvCxnSpPr>
          <p:nvPr/>
        </p:nvCxnSpPr>
        <p:spPr bwMode="auto">
          <a:xfrm>
            <a:off x="4413767" y="2413163"/>
            <a:ext cx="29083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连接符 44"/>
          <p:cNvCxnSpPr>
            <a:cxnSpLocks noChangeShapeType="1"/>
          </p:cNvCxnSpPr>
          <p:nvPr/>
        </p:nvCxnSpPr>
        <p:spPr bwMode="auto">
          <a:xfrm>
            <a:off x="7322067" y="2413163"/>
            <a:ext cx="0" cy="9969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0"/>
          <p:cNvSpPr txBox="1"/>
          <p:nvPr/>
        </p:nvSpPr>
        <p:spPr>
          <a:xfrm>
            <a:off x="4585217" y="4356263"/>
            <a:ext cx="1295400" cy="401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4413767" y="2413163"/>
            <a:ext cx="2908300" cy="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>
            <a:off x="7322067" y="2413163"/>
            <a:ext cx="0" cy="99695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连接符 23"/>
          <p:cNvCxnSpPr>
            <a:cxnSpLocks noChangeShapeType="1"/>
            <a:endCxn id="45" idx="2"/>
          </p:cNvCxnSpPr>
          <p:nvPr/>
        </p:nvCxnSpPr>
        <p:spPr bwMode="auto">
          <a:xfrm flipV="1">
            <a:off x="4440754" y="4068926"/>
            <a:ext cx="0" cy="10080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61"/>
          <p:cNvCxnSpPr>
            <a:cxnSpLocks noChangeShapeType="1"/>
          </p:cNvCxnSpPr>
          <p:nvPr/>
        </p:nvCxnSpPr>
        <p:spPr bwMode="auto">
          <a:xfrm>
            <a:off x="7322067" y="4573751"/>
            <a:ext cx="0" cy="21590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62"/>
          <p:cNvCxnSpPr>
            <a:cxnSpLocks noChangeShapeType="1"/>
          </p:cNvCxnSpPr>
          <p:nvPr/>
        </p:nvCxnSpPr>
        <p:spPr bwMode="auto">
          <a:xfrm flipH="1">
            <a:off x="4440754" y="4789651"/>
            <a:ext cx="2881313" cy="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连接符 63"/>
          <p:cNvCxnSpPr>
            <a:cxnSpLocks noChangeShapeType="1"/>
          </p:cNvCxnSpPr>
          <p:nvPr/>
        </p:nvCxnSpPr>
        <p:spPr bwMode="auto">
          <a:xfrm flipV="1">
            <a:off x="4440754" y="4068926"/>
            <a:ext cx="0" cy="1008062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Box 33"/>
          <p:cNvSpPr txBox="1"/>
          <p:nvPr/>
        </p:nvSpPr>
        <p:spPr>
          <a:xfrm>
            <a:off x="1848367" y="4356263"/>
            <a:ext cx="2592387" cy="401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从下一级读取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49"/>
          <p:cNvSpPr txBox="1"/>
          <p:nvPr/>
        </p:nvSpPr>
        <p:spPr>
          <a:xfrm>
            <a:off x="6396843" y="1909926"/>
            <a:ext cx="10999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写缺失</a:t>
            </a:r>
            <a:endParaRPr lang="zh-CN" altLang="en-US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50"/>
          <p:cNvSpPr txBox="1"/>
          <p:nvPr/>
        </p:nvSpPr>
        <p:spPr>
          <a:xfrm>
            <a:off x="3071339" y="1599243"/>
            <a:ext cx="2723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发出的写请求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414851" cy="730197"/>
            <a:chOff x="635243" y="278221"/>
            <a:chExt cx="5414851" cy="730196"/>
          </a:xfrm>
        </p:grpSpPr>
        <p:sp>
          <p:nvSpPr>
            <p:cNvPr id="22" name="矩形 21"/>
            <p:cNvSpPr/>
            <p:nvPr/>
          </p:nvSpPr>
          <p:spPr>
            <a:xfrm>
              <a:off x="635243" y="700640"/>
              <a:ext cx="52905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Problem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：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Write Miss Followed by Read Miss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85261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问题：写缺失后紧跟着读缺失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 bwMode="auto">
          <a:xfrm>
            <a:off x="4377088" y="2627294"/>
            <a:ext cx="1584325" cy="14414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L1 Cache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377088" y="5076807"/>
            <a:ext cx="4897438" cy="12239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下一级存储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（主存或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28"/>
          <p:cNvSpPr>
            <a:spLocks noChangeArrowheads="1"/>
          </p:cNvSpPr>
          <p:nvPr/>
        </p:nvSpPr>
        <p:spPr bwMode="auto">
          <a:xfrm>
            <a:off x="8048976" y="3419457"/>
            <a:ext cx="122555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address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" name="矩形 29"/>
          <p:cNvSpPr>
            <a:spLocks noChangeArrowheads="1"/>
          </p:cNvSpPr>
          <p:nvPr/>
        </p:nvSpPr>
        <p:spPr bwMode="auto">
          <a:xfrm>
            <a:off x="6825013" y="3419457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data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8048976" y="3708382"/>
            <a:ext cx="1225550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512+$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t0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6825013" y="3708382"/>
            <a:ext cx="1223963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s0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048976" y="3995719"/>
            <a:ext cx="122555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XXXX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825013" y="3995719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XXX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048976" y="4284644"/>
            <a:ext cx="1225550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XXXX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8" name="矩形 39"/>
          <p:cNvSpPr>
            <a:spLocks noChangeArrowheads="1"/>
          </p:cNvSpPr>
          <p:nvPr/>
        </p:nvSpPr>
        <p:spPr bwMode="auto">
          <a:xfrm>
            <a:off x="6825013" y="4284644"/>
            <a:ext cx="1223963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XXX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41"/>
          <p:cNvCxnSpPr>
            <a:cxnSpLocks noChangeShapeType="1"/>
          </p:cNvCxnSpPr>
          <p:nvPr/>
        </p:nvCxnSpPr>
        <p:spPr bwMode="auto">
          <a:xfrm>
            <a:off x="5154963" y="2124057"/>
            <a:ext cx="0" cy="2873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3"/>
          <p:cNvCxnSpPr>
            <a:cxnSpLocks noChangeShapeType="1"/>
          </p:cNvCxnSpPr>
          <p:nvPr/>
        </p:nvCxnSpPr>
        <p:spPr bwMode="auto">
          <a:xfrm>
            <a:off x="5142263" y="2411394"/>
            <a:ext cx="29067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44"/>
          <p:cNvCxnSpPr>
            <a:cxnSpLocks noChangeShapeType="1"/>
          </p:cNvCxnSpPr>
          <p:nvPr/>
        </p:nvCxnSpPr>
        <p:spPr bwMode="auto">
          <a:xfrm>
            <a:off x="8048976" y="2411394"/>
            <a:ext cx="0" cy="9969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47"/>
          <p:cNvCxnSpPr>
            <a:cxnSpLocks noChangeShapeType="1"/>
          </p:cNvCxnSpPr>
          <p:nvPr/>
        </p:nvCxnSpPr>
        <p:spPr bwMode="auto">
          <a:xfrm>
            <a:off x="8048976" y="4571982"/>
            <a:ext cx="0" cy="5064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Box 50"/>
          <p:cNvSpPr txBox="1"/>
          <p:nvPr/>
        </p:nvSpPr>
        <p:spPr>
          <a:xfrm>
            <a:off x="8337901" y="4618019"/>
            <a:ext cx="23399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写入下一级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>
            <a:off x="5142263" y="2411394"/>
            <a:ext cx="2906713" cy="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66"/>
          <p:cNvCxnSpPr>
            <a:cxnSpLocks noChangeShapeType="1"/>
          </p:cNvCxnSpPr>
          <p:nvPr/>
        </p:nvCxnSpPr>
        <p:spPr bwMode="auto">
          <a:xfrm>
            <a:off x="8048976" y="2411394"/>
            <a:ext cx="0" cy="99695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接连接符 70"/>
          <p:cNvCxnSpPr>
            <a:cxnSpLocks noChangeShapeType="1"/>
          </p:cNvCxnSpPr>
          <p:nvPr/>
        </p:nvCxnSpPr>
        <p:spPr bwMode="auto">
          <a:xfrm>
            <a:off x="5154963" y="2124057"/>
            <a:ext cx="0" cy="287337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Box 31"/>
          <p:cNvSpPr txBox="1">
            <a:spLocks noChangeArrowheads="1"/>
          </p:cNvSpPr>
          <p:nvPr/>
        </p:nvSpPr>
        <p:spPr bwMode="auto">
          <a:xfrm>
            <a:off x="1568801" y="2484419"/>
            <a:ext cx="287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SW 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, 512($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t0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3" name="TextBox 33"/>
          <p:cNvSpPr txBox="1">
            <a:spLocks noChangeArrowheads="1"/>
          </p:cNvSpPr>
          <p:nvPr/>
        </p:nvSpPr>
        <p:spPr bwMode="auto">
          <a:xfrm>
            <a:off x="1568801" y="2959082"/>
            <a:ext cx="287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LD 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s1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, 1024($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t0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" name="TextBox 37"/>
          <p:cNvSpPr txBox="1">
            <a:spLocks noChangeArrowheads="1"/>
          </p:cNvSpPr>
          <p:nvPr/>
        </p:nvSpPr>
        <p:spPr bwMode="auto">
          <a:xfrm>
            <a:off x="1568801" y="3462319"/>
            <a:ext cx="287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LD 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s2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, 512($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t0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>
            <a:cxnSpLocks noChangeShapeType="1"/>
          </p:cNvCxnSpPr>
          <p:nvPr/>
        </p:nvCxnSpPr>
        <p:spPr bwMode="auto">
          <a:xfrm flipV="1">
            <a:off x="5601051" y="4645007"/>
            <a:ext cx="0" cy="43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Box 45"/>
          <p:cNvSpPr txBox="1">
            <a:spLocks noChangeArrowheads="1"/>
          </p:cNvSpPr>
          <p:nvPr/>
        </p:nvSpPr>
        <p:spPr bwMode="auto">
          <a:xfrm>
            <a:off x="4710463" y="4213207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dirty="0">
                <a:latin typeface="Times New Roman" panose="02020603050405020304" pitchFamily="18" charset="0"/>
              </a:rPr>
              <a:t>MEM[512+$</a:t>
            </a:r>
            <a:r>
              <a:rPr kumimoji="0" lang="en-US" altLang="zh-CN" sz="2000" dirty="0" err="1">
                <a:latin typeface="Times New Roman" panose="02020603050405020304" pitchFamily="18" charset="0"/>
              </a:rPr>
              <a:t>t0</a:t>
            </a:r>
            <a:r>
              <a:rPr kumimoji="0" lang="en-US" altLang="zh-CN" sz="2000" dirty="0">
                <a:latin typeface="Times New Roman" panose="02020603050405020304" pitchFamily="18" charset="0"/>
              </a:rPr>
              <a:t>]</a:t>
            </a:r>
            <a:endParaRPr kumimoji="0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8" name="TextBox 56"/>
          <p:cNvSpPr txBox="1">
            <a:spLocks noChangeArrowheads="1"/>
          </p:cNvSpPr>
          <p:nvPr/>
        </p:nvSpPr>
        <p:spPr bwMode="auto">
          <a:xfrm>
            <a:off x="5169251" y="4036994"/>
            <a:ext cx="3968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4400" b="1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endParaRPr kumimoji="0" lang="en-US" altLang="zh-CN" sz="4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6478938" y="3595669"/>
            <a:ext cx="3097213" cy="503238"/>
          </a:xfrm>
          <a:prstGeom prst="ellipse">
            <a:avLst/>
          </a:prstGeom>
          <a:noFill/>
          <a:ln w="28575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0" name="TextBox 58"/>
          <p:cNvSpPr txBox="1"/>
          <p:nvPr/>
        </p:nvSpPr>
        <p:spPr>
          <a:xfrm>
            <a:off x="8193438" y="2914632"/>
            <a:ext cx="1225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66"/>
                </a:solidFill>
                <a:latin typeface="+mn-lt"/>
              </a:rPr>
              <a:t>写未完成</a:t>
            </a:r>
            <a:endParaRPr lang="zh-CN" altLang="en-US" sz="2000" b="1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81" name="TextBox 59"/>
          <p:cNvSpPr txBox="1"/>
          <p:nvPr/>
        </p:nvSpPr>
        <p:spPr>
          <a:xfrm>
            <a:off x="1640238" y="5306728"/>
            <a:ext cx="23050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写缓存给予读操作更高优先权</a:t>
            </a:r>
            <a:endParaRPr lang="zh-CN" altLang="en-US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50"/>
          <p:cNvSpPr txBox="1"/>
          <p:nvPr/>
        </p:nvSpPr>
        <p:spPr>
          <a:xfrm>
            <a:off x="7091383" y="1582657"/>
            <a:ext cx="23399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WTNA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50"/>
          <p:cNvSpPr txBox="1"/>
          <p:nvPr/>
        </p:nvSpPr>
        <p:spPr>
          <a:xfrm>
            <a:off x="3783860" y="1599243"/>
            <a:ext cx="2723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发出的写请求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 animBg="1"/>
      <p:bldP spid="80" grpId="0"/>
      <p:bldP spid="8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2183198" cy="730197"/>
            <a:chOff x="635243" y="278221"/>
            <a:chExt cx="2183198" cy="730196"/>
          </a:xfrm>
        </p:grpSpPr>
        <p:sp>
          <p:nvSpPr>
            <p:cNvPr id="22" name="矩形 21"/>
            <p:cNvSpPr/>
            <p:nvPr/>
          </p:nvSpPr>
          <p:spPr>
            <a:xfrm>
              <a:off x="635243" y="688764"/>
              <a:ext cx="1965451" cy="319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Solution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解决方案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 bwMode="auto">
          <a:xfrm>
            <a:off x="4377088" y="2627294"/>
            <a:ext cx="1584325" cy="14414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L1 Cache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377088" y="5076807"/>
            <a:ext cx="4897438" cy="12239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下一级存储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（主存或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28"/>
          <p:cNvSpPr>
            <a:spLocks noChangeArrowheads="1"/>
          </p:cNvSpPr>
          <p:nvPr/>
        </p:nvSpPr>
        <p:spPr bwMode="auto">
          <a:xfrm>
            <a:off x="8048976" y="3419457"/>
            <a:ext cx="122555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address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" name="矩形 29"/>
          <p:cNvSpPr>
            <a:spLocks noChangeArrowheads="1"/>
          </p:cNvSpPr>
          <p:nvPr/>
        </p:nvSpPr>
        <p:spPr bwMode="auto">
          <a:xfrm>
            <a:off x="6825013" y="3419457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data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8048976" y="3708382"/>
            <a:ext cx="1225550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512+$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t0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6825013" y="3708382"/>
            <a:ext cx="1223963" cy="2873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s0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048976" y="3995719"/>
            <a:ext cx="122555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XXXX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825013" y="3995719"/>
            <a:ext cx="122396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XXX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048976" y="4284644"/>
            <a:ext cx="1225550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XXXX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8" name="矩形 39"/>
          <p:cNvSpPr>
            <a:spLocks noChangeArrowheads="1"/>
          </p:cNvSpPr>
          <p:nvPr/>
        </p:nvSpPr>
        <p:spPr bwMode="auto">
          <a:xfrm>
            <a:off x="6825013" y="4284644"/>
            <a:ext cx="1223963" cy="2873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XXX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41"/>
          <p:cNvCxnSpPr>
            <a:cxnSpLocks noChangeShapeType="1"/>
            <a:endCxn id="29" idx="0"/>
          </p:cNvCxnSpPr>
          <p:nvPr/>
        </p:nvCxnSpPr>
        <p:spPr bwMode="auto">
          <a:xfrm>
            <a:off x="5169250" y="2175621"/>
            <a:ext cx="1" cy="451673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3"/>
          <p:cNvCxnSpPr>
            <a:cxnSpLocks noChangeShapeType="1"/>
          </p:cNvCxnSpPr>
          <p:nvPr/>
        </p:nvCxnSpPr>
        <p:spPr bwMode="auto">
          <a:xfrm>
            <a:off x="5169250" y="2411394"/>
            <a:ext cx="6516069" cy="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9"/>
          <p:cNvSpPr txBox="1"/>
          <p:nvPr/>
        </p:nvSpPr>
        <p:spPr>
          <a:xfrm>
            <a:off x="6296173" y="1975566"/>
            <a:ext cx="946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读缺失</a:t>
            </a:r>
            <a:endParaRPr lang="zh-CN" altLang="en-US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31"/>
          <p:cNvSpPr txBox="1">
            <a:spLocks noChangeArrowheads="1"/>
          </p:cNvSpPr>
          <p:nvPr/>
        </p:nvSpPr>
        <p:spPr bwMode="auto">
          <a:xfrm>
            <a:off x="1568801" y="2484419"/>
            <a:ext cx="287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SW 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, 512($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t0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3" name="TextBox 33"/>
          <p:cNvSpPr txBox="1">
            <a:spLocks noChangeArrowheads="1"/>
          </p:cNvSpPr>
          <p:nvPr/>
        </p:nvSpPr>
        <p:spPr bwMode="auto">
          <a:xfrm>
            <a:off x="1568801" y="2959082"/>
            <a:ext cx="287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LD 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s1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, 1024($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t0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" name="TextBox 37"/>
          <p:cNvSpPr txBox="1">
            <a:spLocks noChangeArrowheads="1"/>
          </p:cNvSpPr>
          <p:nvPr/>
        </p:nvSpPr>
        <p:spPr bwMode="auto">
          <a:xfrm>
            <a:off x="1568801" y="3462319"/>
            <a:ext cx="287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LD 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s2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, 512($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t0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2" name="TextBox 50"/>
          <p:cNvSpPr txBox="1"/>
          <p:nvPr/>
        </p:nvSpPr>
        <p:spPr>
          <a:xfrm>
            <a:off x="7091383" y="1582657"/>
            <a:ext cx="23399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WTNA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50"/>
          <p:cNvSpPr txBox="1"/>
          <p:nvPr/>
        </p:nvSpPr>
        <p:spPr>
          <a:xfrm>
            <a:off x="3783860" y="1599243"/>
            <a:ext cx="2723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发出的写请求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9274525" y="3853876"/>
            <a:ext cx="1440000" cy="1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272939" y="4144124"/>
            <a:ext cx="617619" cy="1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272937" y="4422382"/>
            <a:ext cx="1440000" cy="1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28"/>
          <p:cNvSpPr>
            <a:spLocks noChangeArrowheads="1"/>
          </p:cNvSpPr>
          <p:nvPr/>
        </p:nvSpPr>
        <p:spPr bwMode="auto">
          <a:xfrm>
            <a:off x="9885716" y="3981542"/>
            <a:ext cx="61277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kumimoji="0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28"/>
          <p:cNvSpPr>
            <a:spLocks noChangeArrowheads="1"/>
          </p:cNvSpPr>
          <p:nvPr/>
        </p:nvSpPr>
        <p:spPr bwMode="auto">
          <a:xfrm>
            <a:off x="10712942" y="3708382"/>
            <a:ext cx="61277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kumimoji="0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28"/>
          <p:cNvSpPr>
            <a:spLocks noChangeArrowheads="1"/>
          </p:cNvSpPr>
          <p:nvPr/>
        </p:nvSpPr>
        <p:spPr bwMode="auto">
          <a:xfrm>
            <a:off x="10712941" y="4270467"/>
            <a:ext cx="612773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kumimoji="0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41"/>
          <p:cNvCxnSpPr>
            <a:cxnSpLocks noChangeShapeType="1"/>
          </p:cNvCxnSpPr>
          <p:nvPr/>
        </p:nvCxnSpPr>
        <p:spPr bwMode="auto">
          <a:xfrm>
            <a:off x="11685319" y="2428063"/>
            <a:ext cx="0" cy="1986866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箭头连接符 56"/>
          <p:cNvCxnSpPr/>
          <p:nvPr/>
        </p:nvCxnSpPr>
        <p:spPr>
          <a:xfrm flipH="1">
            <a:off x="11325715" y="4423189"/>
            <a:ext cx="35960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11325715" y="3852050"/>
            <a:ext cx="35960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10498489" y="4105177"/>
            <a:ext cx="1177515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9"/>
          <p:cNvSpPr txBox="1"/>
          <p:nvPr/>
        </p:nvSpPr>
        <p:spPr>
          <a:xfrm>
            <a:off x="10334873" y="2889062"/>
            <a:ext cx="1225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读缺失的块地址</a:t>
            </a:r>
            <a:endParaRPr lang="zh-CN" altLang="en-US" sz="20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49"/>
          <p:cNvSpPr txBox="1"/>
          <p:nvPr/>
        </p:nvSpPr>
        <p:spPr>
          <a:xfrm>
            <a:off x="9380162" y="4424956"/>
            <a:ext cx="1225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提取的块地址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2183198" cy="730197"/>
            <a:chOff x="635243" y="278221"/>
            <a:chExt cx="2183198" cy="730196"/>
          </a:xfrm>
        </p:grpSpPr>
        <p:sp>
          <p:nvSpPr>
            <p:cNvPr id="22" name="矩形 21"/>
            <p:cNvSpPr/>
            <p:nvPr/>
          </p:nvSpPr>
          <p:spPr>
            <a:xfrm>
              <a:off x="635243" y="688764"/>
              <a:ext cx="1965451" cy="319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Solution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解决方案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68122" y="1284738"/>
            <a:ext cx="10069830" cy="399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WTNA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而言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：读缺失一直等待直到写缓存清空（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实现简单、性能差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：读缺失检查写缓存，如果没有冲突，则继续；否则等待直到写操作完成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：从下级请求所需的块，然后和写数据合并，写操作仍然保存在写缓存中，直到它被写入下一级（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实现复杂、性能高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WBWA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而言，如果读缺失和之前还未处理完的写缺失请求同一个主存块，则只需要等待写缺失处理完毕即可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816865" cy="738213"/>
            <a:chOff x="635243" y="278221"/>
            <a:chExt cx="4816865" cy="738212"/>
          </a:xfrm>
        </p:grpSpPr>
        <p:sp>
          <p:nvSpPr>
            <p:cNvPr id="22" name="矩形 21"/>
            <p:cNvSpPr/>
            <p:nvPr/>
          </p:nvSpPr>
          <p:spPr>
            <a:xfrm>
              <a:off x="635243" y="708656"/>
              <a:ext cx="48168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Optimization——Data Layout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13446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数据布局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82" name="Group 48"/>
          <p:cNvGrpSpPr/>
          <p:nvPr/>
        </p:nvGrpSpPr>
        <p:grpSpPr bwMode="auto">
          <a:xfrm>
            <a:off x="7828281" y="2340928"/>
            <a:ext cx="3930651" cy="457200"/>
            <a:chOff x="3936" y="1584"/>
            <a:chExt cx="2476" cy="288"/>
          </a:xfrm>
        </p:grpSpPr>
        <p:sp>
          <p:nvSpPr>
            <p:cNvPr id="183" name="Rectangle 34"/>
            <p:cNvSpPr>
              <a:spLocks noChangeArrowheads="1"/>
            </p:cNvSpPr>
            <p:nvPr/>
          </p:nvSpPr>
          <p:spPr bwMode="auto">
            <a:xfrm>
              <a:off x="3936" y="1584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84" name="Text Box 37"/>
            <p:cNvSpPr txBox="1">
              <a:spLocks noChangeArrowheads="1"/>
            </p:cNvSpPr>
            <p:nvPr/>
          </p:nvSpPr>
          <p:spPr bwMode="auto">
            <a:xfrm>
              <a:off x="4332" y="1632"/>
              <a:ext cx="208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 on b[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 brings in a[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 as well</a:t>
              </a:r>
              <a:r>
                <a:rPr lang="en-US" altLang="zh-CN" dirty="0">
                  <a:latin typeface="+mn-lt"/>
                </a:rPr>
                <a:t>.</a:t>
              </a:r>
              <a:endParaRPr lang="en-US" altLang="zh-CN" dirty="0">
                <a:latin typeface="+mn-lt"/>
              </a:endParaRPr>
            </a:p>
          </p:txBody>
        </p:sp>
        <p:sp>
          <p:nvSpPr>
            <p:cNvPr id="185" name="AutoShape 38"/>
            <p:cNvSpPr/>
            <p:nvPr/>
          </p:nvSpPr>
          <p:spPr bwMode="auto">
            <a:xfrm>
              <a:off x="4320" y="1584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6" name="Group 45"/>
          <p:cNvGrpSpPr/>
          <p:nvPr/>
        </p:nvGrpSpPr>
        <p:grpSpPr bwMode="auto">
          <a:xfrm>
            <a:off x="5847080" y="2340928"/>
            <a:ext cx="1096963" cy="457200"/>
            <a:chOff x="2688" y="1584"/>
            <a:chExt cx="691" cy="288"/>
          </a:xfrm>
        </p:grpSpPr>
        <p:sp>
          <p:nvSpPr>
            <p:cNvPr id="187" name="Rectangle 25"/>
            <p:cNvSpPr>
              <a:spLocks noChangeArrowheads="1"/>
            </p:cNvSpPr>
            <p:nvPr/>
          </p:nvSpPr>
          <p:spPr bwMode="auto">
            <a:xfrm>
              <a:off x="2688" y="1584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8" name="Line 42"/>
            <p:cNvSpPr>
              <a:spLocks noChangeShapeType="1"/>
            </p:cNvSpPr>
            <p:nvPr/>
          </p:nvSpPr>
          <p:spPr bwMode="auto">
            <a:xfrm flipH="1">
              <a:off x="297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Text Box 43"/>
            <p:cNvSpPr txBox="1">
              <a:spLocks noChangeArrowheads="1"/>
            </p:cNvSpPr>
            <p:nvPr/>
          </p:nvSpPr>
          <p:spPr bwMode="auto">
            <a:xfrm>
              <a:off x="3072" y="1584"/>
              <a:ext cx="307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miss</a:t>
              </a:r>
              <a:endParaRPr lang="en-US" altLang="zh-CN" sz="1200" dirty="0">
                <a:latin typeface="+mn-lt"/>
              </a:endParaRPr>
            </a:p>
          </p:txBody>
        </p:sp>
      </p:grpSp>
      <p:grpSp>
        <p:nvGrpSpPr>
          <p:cNvPr id="190" name="Group 44"/>
          <p:cNvGrpSpPr/>
          <p:nvPr/>
        </p:nvGrpSpPr>
        <p:grpSpPr bwMode="auto">
          <a:xfrm>
            <a:off x="5847080" y="3179128"/>
            <a:ext cx="1096963" cy="533400"/>
            <a:chOff x="2688" y="2112"/>
            <a:chExt cx="691" cy="336"/>
          </a:xfrm>
        </p:grpSpPr>
        <p:sp>
          <p:nvSpPr>
            <p:cNvPr id="191" name="Rectangle 26"/>
            <p:cNvSpPr>
              <a:spLocks noChangeArrowheads="1"/>
            </p:cNvSpPr>
            <p:nvPr/>
          </p:nvSpPr>
          <p:spPr bwMode="auto">
            <a:xfrm>
              <a:off x="2688" y="2160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2" name="Line 40"/>
            <p:cNvSpPr>
              <a:spLocks noChangeShapeType="1"/>
            </p:cNvSpPr>
            <p:nvPr/>
          </p:nvSpPr>
          <p:spPr bwMode="auto">
            <a:xfrm flipH="1">
              <a:off x="2976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Text Box 41"/>
            <p:cNvSpPr txBox="1">
              <a:spLocks noChangeArrowheads="1"/>
            </p:cNvSpPr>
            <p:nvPr/>
          </p:nvSpPr>
          <p:spPr bwMode="auto">
            <a:xfrm>
              <a:off x="3072" y="2112"/>
              <a:ext cx="307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miss</a:t>
              </a:r>
              <a:endParaRPr lang="en-US" altLang="zh-CN" sz="1200" dirty="0">
                <a:latin typeface="+mn-lt"/>
              </a:endParaRPr>
            </a:p>
          </p:txBody>
        </p:sp>
      </p:grp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1382395" y="2339340"/>
            <a:ext cx="3016852" cy="1631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a[100];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b[100];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MAX;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2)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4950461" y="1684973"/>
            <a:ext cx="2247899" cy="6469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Rectangle 6"/>
          <p:cNvSpPr>
            <a:spLocks noChangeArrowheads="1"/>
          </p:cNvSpPr>
          <p:nvPr/>
        </p:nvSpPr>
        <p:spPr bwMode="auto">
          <a:xfrm>
            <a:off x="5929630" y="2347278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a[0]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197" name="Rectangle 7"/>
          <p:cNvSpPr>
            <a:spLocks noChangeArrowheads="1"/>
          </p:cNvSpPr>
          <p:nvPr/>
        </p:nvSpPr>
        <p:spPr bwMode="auto">
          <a:xfrm>
            <a:off x="5929630" y="256159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a[1]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198" name="Rectangle 8"/>
          <p:cNvSpPr>
            <a:spLocks noChangeArrowheads="1"/>
          </p:cNvSpPr>
          <p:nvPr/>
        </p:nvSpPr>
        <p:spPr bwMode="auto">
          <a:xfrm>
            <a:off x="5929630" y="3033078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a[99]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199" name="Rectangle 9"/>
          <p:cNvSpPr>
            <a:spLocks noChangeArrowheads="1"/>
          </p:cNvSpPr>
          <p:nvPr/>
        </p:nvSpPr>
        <p:spPr bwMode="auto">
          <a:xfrm>
            <a:off x="5929630" y="324739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b[0]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00" name="Rectangle 10"/>
          <p:cNvSpPr>
            <a:spLocks noChangeArrowheads="1"/>
          </p:cNvSpPr>
          <p:nvPr/>
        </p:nvSpPr>
        <p:spPr bwMode="auto">
          <a:xfrm>
            <a:off x="5929630" y="3461703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b[1]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01" name="Rectangle 11"/>
          <p:cNvSpPr>
            <a:spLocks noChangeArrowheads="1"/>
          </p:cNvSpPr>
          <p:nvPr/>
        </p:nvSpPr>
        <p:spPr bwMode="auto">
          <a:xfrm>
            <a:off x="5929630" y="3947478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b[99]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02" name="Rectangle 12"/>
          <p:cNvSpPr>
            <a:spLocks noChangeArrowheads="1"/>
          </p:cNvSpPr>
          <p:nvPr/>
        </p:nvSpPr>
        <p:spPr bwMode="auto">
          <a:xfrm>
            <a:off x="5923280" y="2798128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zh-CN" sz="1200" dirty="0">
                <a:latin typeface="+mn-lt"/>
              </a:rPr>
              <a:t>...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03" name="Rectangle 13"/>
          <p:cNvSpPr>
            <a:spLocks noChangeArrowheads="1"/>
          </p:cNvSpPr>
          <p:nvPr/>
        </p:nvSpPr>
        <p:spPr bwMode="auto">
          <a:xfrm>
            <a:off x="5923280" y="369824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zh-CN" sz="1200" dirty="0">
                <a:latin typeface="+mn-lt"/>
              </a:rPr>
              <a:t>...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04" name="Rectangle 14"/>
          <p:cNvSpPr>
            <a:spLocks noChangeArrowheads="1"/>
          </p:cNvSpPr>
          <p:nvPr/>
        </p:nvSpPr>
        <p:spPr bwMode="auto">
          <a:xfrm>
            <a:off x="7209155" y="1684973"/>
            <a:ext cx="1752600" cy="6469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merging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ectangle 15"/>
          <p:cNvSpPr>
            <a:spLocks noChangeArrowheads="1"/>
          </p:cNvSpPr>
          <p:nvPr/>
        </p:nvSpPr>
        <p:spPr bwMode="auto">
          <a:xfrm>
            <a:off x="7904480" y="2340928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a[0]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06" name="Rectangle 16"/>
          <p:cNvSpPr>
            <a:spLocks noChangeArrowheads="1"/>
          </p:cNvSpPr>
          <p:nvPr/>
        </p:nvSpPr>
        <p:spPr bwMode="auto">
          <a:xfrm>
            <a:off x="7904480" y="2569528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b[0]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07" name="Rectangle 17"/>
          <p:cNvSpPr>
            <a:spLocks noChangeArrowheads="1"/>
          </p:cNvSpPr>
          <p:nvPr/>
        </p:nvSpPr>
        <p:spPr bwMode="auto">
          <a:xfrm>
            <a:off x="7904480" y="278384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a[1]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08" name="Rectangle 18"/>
          <p:cNvSpPr>
            <a:spLocks noChangeArrowheads="1"/>
          </p:cNvSpPr>
          <p:nvPr/>
        </p:nvSpPr>
        <p:spPr bwMode="auto">
          <a:xfrm>
            <a:off x="7904480" y="2998153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b[1]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09" name="Rectangle 19"/>
          <p:cNvSpPr>
            <a:spLocks noChangeArrowheads="1"/>
          </p:cNvSpPr>
          <p:nvPr/>
        </p:nvSpPr>
        <p:spPr bwMode="auto">
          <a:xfrm>
            <a:off x="7898130" y="3248978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zh-CN" sz="1200" dirty="0">
                <a:latin typeface="+mn-lt"/>
              </a:rPr>
              <a:t>...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10" name="Rectangle 20"/>
          <p:cNvSpPr>
            <a:spLocks noChangeArrowheads="1"/>
          </p:cNvSpPr>
          <p:nvPr/>
        </p:nvSpPr>
        <p:spPr bwMode="auto">
          <a:xfrm>
            <a:off x="7904480" y="3483928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a[99]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11" name="Rectangle 21"/>
          <p:cNvSpPr>
            <a:spLocks noChangeArrowheads="1"/>
          </p:cNvSpPr>
          <p:nvPr/>
        </p:nvSpPr>
        <p:spPr bwMode="auto">
          <a:xfrm>
            <a:off x="7904480" y="3698240"/>
            <a:ext cx="368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CN" sz="1200" dirty="0">
                <a:latin typeface="+mn-lt"/>
              </a:rPr>
              <a:t>b[99]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12" name="Rectangle 22"/>
          <p:cNvSpPr>
            <a:spLocks noChangeArrowheads="1"/>
          </p:cNvSpPr>
          <p:nvPr/>
        </p:nvSpPr>
        <p:spPr bwMode="auto">
          <a:xfrm>
            <a:off x="1423988" y="2007553"/>
            <a:ext cx="798295" cy="4007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 Box 23"/>
          <p:cNvSpPr txBox="1">
            <a:spLocks noChangeArrowheads="1"/>
          </p:cNvSpPr>
          <p:nvPr/>
        </p:nvSpPr>
        <p:spPr bwMode="auto">
          <a:xfrm>
            <a:off x="1398270" y="4666615"/>
            <a:ext cx="4509568" cy="16888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块大小为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字节（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型数据）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直接相联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50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缺失率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100%</a:t>
            </a:r>
            <a:endParaRPr lang="en-US" altLang="zh-CN" sz="2400" dirty="0">
              <a:solidFill>
                <a:srgbClr val="FF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Text Box 24"/>
          <p:cNvSpPr txBox="1">
            <a:spLocks noChangeArrowheads="1"/>
          </p:cNvSpPr>
          <p:nvPr/>
        </p:nvSpPr>
        <p:spPr bwMode="auto">
          <a:xfrm>
            <a:off x="6550024" y="4654868"/>
            <a:ext cx="4011295" cy="16888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对缺失块的每次访问都会向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中带入有用数据（增强了数据的空间局部性）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5" name="Group 47"/>
          <p:cNvGrpSpPr/>
          <p:nvPr/>
        </p:nvGrpSpPr>
        <p:grpSpPr bwMode="auto">
          <a:xfrm>
            <a:off x="6304280" y="2528253"/>
            <a:ext cx="993775" cy="461962"/>
            <a:chOff x="2976" y="1728"/>
            <a:chExt cx="626" cy="291"/>
          </a:xfrm>
        </p:grpSpPr>
        <p:sp>
          <p:nvSpPr>
            <p:cNvPr id="216" name="Line 28"/>
            <p:cNvSpPr>
              <a:spLocks noChangeShapeType="1"/>
            </p:cNvSpPr>
            <p:nvPr/>
          </p:nvSpPr>
          <p:spPr bwMode="auto">
            <a:xfrm flipH="1">
              <a:off x="2976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Text Box 30"/>
            <p:cNvSpPr txBox="1">
              <a:spLocks noChangeArrowheads="1"/>
            </p:cNvSpPr>
            <p:nvPr/>
          </p:nvSpPr>
          <p:spPr bwMode="auto">
            <a:xfrm>
              <a:off x="3072" y="1728"/>
              <a:ext cx="530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fetched &amp;</a:t>
              </a:r>
              <a:br>
                <a:rPr lang="en-US" altLang="zh-CN" sz="1200" dirty="0">
                  <a:latin typeface="+mn-lt"/>
                </a:rPr>
              </a:br>
              <a:r>
                <a:rPr lang="en-US" altLang="zh-CN" sz="1200" dirty="0">
                  <a:latin typeface="+mn-lt"/>
                </a:rPr>
                <a:t>unused</a:t>
              </a:r>
              <a:endParaRPr lang="en-US" altLang="zh-CN" sz="1200" dirty="0">
                <a:latin typeface="+mn-lt"/>
              </a:endParaRPr>
            </a:p>
          </p:txBody>
        </p:sp>
      </p:grpSp>
      <p:grpSp>
        <p:nvGrpSpPr>
          <p:cNvPr id="218" name="Group 46"/>
          <p:cNvGrpSpPr/>
          <p:nvPr/>
        </p:nvGrpSpPr>
        <p:grpSpPr bwMode="auto">
          <a:xfrm>
            <a:off x="6304280" y="3423603"/>
            <a:ext cx="993775" cy="461962"/>
            <a:chOff x="2976" y="2266"/>
            <a:chExt cx="626" cy="291"/>
          </a:xfrm>
        </p:grpSpPr>
        <p:sp>
          <p:nvSpPr>
            <p:cNvPr id="219" name="Line 32"/>
            <p:cNvSpPr>
              <a:spLocks noChangeShapeType="1"/>
            </p:cNvSpPr>
            <p:nvPr/>
          </p:nvSpPr>
          <p:spPr bwMode="auto">
            <a:xfrm flipH="1">
              <a:off x="2976" y="236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Text Box 33"/>
            <p:cNvSpPr txBox="1">
              <a:spLocks noChangeArrowheads="1"/>
            </p:cNvSpPr>
            <p:nvPr/>
          </p:nvSpPr>
          <p:spPr bwMode="auto">
            <a:xfrm>
              <a:off x="3072" y="2266"/>
              <a:ext cx="530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fetched &amp;</a:t>
              </a:r>
              <a:br>
                <a:rPr lang="en-US" altLang="zh-CN" sz="1200" dirty="0">
                  <a:latin typeface="+mn-lt"/>
                </a:rPr>
              </a:br>
              <a:r>
                <a:rPr lang="en-US" altLang="zh-CN" sz="1200" dirty="0">
                  <a:latin typeface="+mn-lt"/>
                </a:rPr>
                <a:t>unused</a:t>
              </a:r>
              <a:endParaRPr lang="en-US" altLang="zh-CN" sz="1200" dirty="0">
                <a:latin typeface="+mn-lt"/>
              </a:endParaRPr>
            </a:p>
          </p:txBody>
        </p:sp>
      </p:grpSp>
      <p:sp>
        <p:nvSpPr>
          <p:cNvPr id="221" name="Text Box 39"/>
          <p:cNvSpPr txBox="1">
            <a:spLocks noChangeArrowheads="1"/>
          </p:cNvSpPr>
          <p:nvPr/>
        </p:nvSpPr>
        <p:spPr bwMode="auto">
          <a:xfrm>
            <a:off x="8451215" y="2737168"/>
            <a:ext cx="2858475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benefits: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Halve number of misses.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Better utilization of cache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45"/>
          <p:cNvSpPr txBox="1"/>
          <p:nvPr/>
        </p:nvSpPr>
        <p:spPr>
          <a:xfrm>
            <a:off x="6700361" y="1098689"/>
            <a:ext cx="27368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空间局部性</a:t>
            </a:r>
            <a:endParaRPr lang="zh-CN" altLang="en-US" sz="24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05" grpId="0" animBg="1"/>
      <p:bldP spid="206" grpId="0" animBg="1"/>
      <p:bldP spid="207" grpId="0" animBg="1"/>
      <p:bldP spid="208" grpId="0" animBg="1"/>
      <p:bldP spid="209" grpId="0"/>
      <p:bldP spid="210" grpId="0" animBg="1"/>
      <p:bldP spid="211" grpId="0" animBg="1"/>
      <p:bldP spid="214" grpId="0"/>
      <p:bldP spid="221" grpId="0"/>
      <p:bldP spid="2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050696" cy="718321"/>
            <a:chOff x="635243" y="278221"/>
            <a:chExt cx="4050696" cy="718320"/>
          </a:xfrm>
        </p:grpSpPr>
        <p:sp>
          <p:nvSpPr>
            <p:cNvPr id="22" name="矩形 21"/>
            <p:cNvSpPr/>
            <p:nvPr/>
          </p:nvSpPr>
          <p:spPr>
            <a:xfrm>
              <a:off x="635243" y="688764"/>
              <a:ext cx="36873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Write</a:t>
              </a:r>
              <a:r>
                <a:rPr lang="en-US" altLang="zh-CN" sz="1400" u="sng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back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Buffer in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WBWA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348845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WBWA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中的写</a:t>
              </a:r>
              <a:r>
                <a:rPr lang="zh-CN" altLang="en-US" sz="28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回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缓存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68122" y="1284738"/>
            <a:ext cx="10069830" cy="4839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回顾如何引发写回操作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读缺失或写缺失（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请求的块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中没有找到）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中找到需要被替换的块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，这个块也称为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victim block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是“脏”块，则将块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写回下一级存储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从下一级存储中取出块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，送入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最终完成读或写操作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同样，写回操作也可以不阻塞处理器的执行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没有任何关系，只是块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需要给块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腾出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中空间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只需将块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送入一个临时缓冲区，即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写回缓存（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writeback buffer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非阻塞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Cache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6" y="278225"/>
            <a:ext cx="3176734" cy="763732"/>
            <a:chOff x="635244" y="278221"/>
            <a:chExt cx="3176734" cy="763731"/>
          </a:xfrm>
        </p:grpSpPr>
        <p:sp>
          <p:nvSpPr>
            <p:cNvPr id="22" name="矩形 21"/>
            <p:cNvSpPr/>
            <p:nvPr/>
          </p:nvSpPr>
          <p:spPr>
            <a:xfrm>
              <a:off x="635244" y="734175"/>
              <a:ext cx="31767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Non-blocking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223971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非阻塞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68122" y="1284738"/>
            <a:ext cx="10069830" cy="325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顺序执行处理器（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In-order CPU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9900"/>
              </a:buClr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9900"/>
              </a:buClr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乱序执行处理器（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Out-of-order CPU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3163" y="2098390"/>
            <a:ext cx="4168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   $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1024($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Read Miss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 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2048($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# Read Hit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 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1028($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# Read Hit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4516" y="2577082"/>
            <a:ext cx="1340674" cy="1056768"/>
            <a:chOff x="4098224" y="2577082"/>
            <a:chExt cx="1340674" cy="1056768"/>
          </a:xfrm>
        </p:grpSpPr>
        <p:sp>
          <p:nvSpPr>
            <p:cNvPr id="8" name="右大括号 7"/>
            <p:cNvSpPr/>
            <p:nvPr/>
          </p:nvSpPr>
          <p:spPr bwMode="auto">
            <a:xfrm>
              <a:off x="4098224" y="2577082"/>
              <a:ext cx="153142" cy="1056768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98867" y="2890384"/>
              <a:ext cx="1140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Pending</a:t>
              </a:r>
              <a:endPara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11185" y="4685228"/>
            <a:ext cx="4168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   $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1024($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Read Miss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   $</a:t>
            </a: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2048($</a:t>
            </a: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Read Hit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   $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1028($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Read Miss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63593" y="4828527"/>
            <a:ext cx="2036615" cy="1056768"/>
            <a:chOff x="4098224" y="2577082"/>
            <a:chExt cx="2036615" cy="1056768"/>
          </a:xfrm>
        </p:grpSpPr>
        <p:sp>
          <p:nvSpPr>
            <p:cNvPr id="13" name="右大括号 12"/>
            <p:cNvSpPr/>
            <p:nvPr/>
          </p:nvSpPr>
          <p:spPr bwMode="auto">
            <a:xfrm>
              <a:off x="4098224" y="2577082"/>
              <a:ext cx="153142" cy="1056768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98867" y="2890384"/>
              <a:ext cx="1835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hit-under-miss</a:t>
              </a:r>
              <a:endPara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81953" y="4820052"/>
            <a:ext cx="2115484" cy="1343241"/>
            <a:chOff x="7581953" y="4820052"/>
            <a:chExt cx="2115484" cy="1343241"/>
          </a:xfrm>
        </p:grpSpPr>
        <p:sp>
          <p:nvSpPr>
            <p:cNvPr id="16" name="右大括号 15"/>
            <p:cNvSpPr/>
            <p:nvPr/>
          </p:nvSpPr>
          <p:spPr bwMode="auto">
            <a:xfrm>
              <a:off x="7581953" y="4820052"/>
              <a:ext cx="279512" cy="1343241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61465" y="5291617"/>
              <a:ext cx="1835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 misses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注: 弯曲线形 4"/>
          <p:cNvSpPr/>
          <p:nvPr/>
        </p:nvSpPr>
        <p:spPr>
          <a:xfrm>
            <a:off x="8779451" y="3429000"/>
            <a:ext cx="3107749" cy="1056768"/>
          </a:xfrm>
          <a:prstGeom prst="borderCallout2">
            <a:avLst>
              <a:gd name="adj1" fmla="val 87298"/>
              <a:gd name="adj2" fmla="val -1455"/>
              <a:gd name="adj3" fmla="val 87298"/>
              <a:gd name="adj4" fmla="val -17813"/>
              <a:gd name="adj5" fmla="val 181831"/>
              <a:gd name="adj6" fmla="val -1991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浪费存储带宽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造成不必要的缺失代价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6" y="278225"/>
            <a:ext cx="3176734" cy="763732"/>
            <a:chOff x="635244" y="278221"/>
            <a:chExt cx="3176734" cy="763731"/>
          </a:xfrm>
        </p:grpSpPr>
        <p:sp>
          <p:nvSpPr>
            <p:cNvPr id="22" name="矩形 21"/>
            <p:cNvSpPr/>
            <p:nvPr/>
          </p:nvSpPr>
          <p:spPr>
            <a:xfrm>
              <a:off x="635244" y="734175"/>
              <a:ext cx="31767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Non-blocking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223971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非阻塞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68122" y="1284738"/>
            <a:ext cx="10069830" cy="445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也成为免锁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lock-free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），不必等待之前的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缺失完成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非阻塞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允许同时为多个并发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服务，已被主流处理器广泛采用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写缺失和写回都由写缓存处理，因此，我们只考虑读缺失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使用一个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缺失状态保存寄存器（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miss status holding register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MSHR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来保存缺失的相关信息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711408" cy="763733"/>
            <a:chOff x="635243" y="278221"/>
            <a:chExt cx="5711408" cy="763732"/>
          </a:xfrm>
        </p:grpSpPr>
        <p:sp>
          <p:nvSpPr>
            <p:cNvPr id="22" name="矩形 21"/>
            <p:cNvSpPr/>
            <p:nvPr/>
          </p:nvSpPr>
          <p:spPr>
            <a:xfrm>
              <a:off x="635243" y="734176"/>
              <a:ext cx="47917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Miss Status Holding </a:t>
              </a:r>
              <a:r>
                <a:rPr lang="en-US" altLang="zh-CN" sz="1400" spc="15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Register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MSHR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514916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缺失状态保存寄存器（</a:t>
              </a:r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MSHR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646447" y="2292168"/>
            <a:ext cx="574675" cy="5032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21122" y="2292168"/>
            <a:ext cx="1584325" cy="50323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94640" y="2247718"/>
            <a:ext cx="1584325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offset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78965" y="2247718"/>
            <a:ext cx="1943100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reg.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22065" y="2247718"/>
            <a:ext cx="1944687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94640" y="2752543"/>
            <a:ext cx="1584325" cy="50323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offset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78965" y="2752543"/>
            <a:ext cx="1943100" cy="50323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reg.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422065" y="2752543"/>
            <a:ext cx="1944687" cy="50323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94640" y="3830455"/>
            <a:ext cx="1584325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offset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478965" y="3830455"/>
            <a:ext cx="1943100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reg.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422065" y="3830455"/>
            <a:ext cx="1944687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894640" y="4438468"/>
            <a:ext cx="792162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686802" y="4438468"/>
            <a:ext cx="792163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478965" y="4438468"/>
            <a:ext cx="792162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271127" y="4438468"/>
            <a:ext cx="792163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561890" y="4438468"/>
            <a:ext cx="792162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6279190" y="4365443"/>
            <a:ext cx="10795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latin typeface="+mn-lt"/>
              </a:rPr>
              <a:t>. . .</a:t>
            </a:r>
            <a:endParaRPr lang="zh-CN" altLang="en-US" dirty="0">
              <a:latin typeface="+mn-lt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1725947" y="4222568"/>
            <a:ext cx="576262" cy="503237"/>
            <a:chOff x="652504" y="3429000"/>
            <a:chExt cx="576064" cy="504056"/>
          </a:xfrm>
        </p:grpSpPr>
        <p:sp>
          <p:nvSpPr>
            <p:cNvPr id="28" name="椭圆 24"/>
            <p:cNvSpPr>
              <a:spLocks noChangeArrowheads="1"/>
            </p:cNvSpPr>
            <p:nvPr/>
          </p:nvSpPr>
          <p:spPr bwMode="auto">
            <a:xfrm>
              <a:off x="683568" y="3429000"/>
              <a:ext cx="504056" cy="50405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25"/>
            <p:cNvSpPr txBox="1"/>
            <p:nvPr/>
          </p:nvSpPr>
          <p:spPr>
            <a:xfrm>
              <a:off x="652504" y="3429000"/>
              <a:ext cx="576064" cy="4611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dirty="0">
                  <a:latin typeface="+mn-lt"/>
                </a:rPr>
                <a:t>=</a:t>
              </a:r>
              <a:endParaRPr lang="zh-CN" altLang="en-US" dirty="0">
                <a:latin typeface="+mn-lt"/>
              </a:endParaRPr>
            </a:p>
          </p:txBody>
        </p:sp>
      </p:grpSp>
      <p:cxnSp>
        <p:nvCxnSpPr>
          <p:cNvPr id="30" name="直接连接符 28"/>
          <p:cNvCxnSpPr>
            <a:cxnSpLocks noChangeShapeType="1"/>
          </p:cNvCxnSpPr>
          <p:nvPr/>
        </p:nvCxnSpPr>
        <p:spPr bwMode="auto">
          <a:xfrm>
            <a:off x="2894640" y="5014730"/>
            <a:ext cx="0" cy="3603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9"/>
          <p:cNvCxnSpPr>
            <a:cxnSpLocks noChangeShapeType="1"/>
          </p:cNvCxnSpPr>
          <p:nvPr/>
        </p:nvCxnSpPr>
        <p:spPr bwMode="auto">
          <a:xfrm>
            <a:off x="8349290" y="5014730"/>
            <a:ext cx="0" cy="3603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2894640" y="5159193"/>
            <a:ext cx="54721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5"/>
          <p:cNvSpPr txBox="1"/>
          <p:nvPr/>
        </p:nvSpPr>
        <p:spPr>
          <a:xfrm>
            <a:off x="4910765" y="5303655"/>
            <a:ext cx="19446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6"/>
          <p:cNvCxnSpPr>
            <a:cxnSpLocks noChangeShapeType="1"/>
          </p:cNvCxnSpPr>
          <p:nvPr/>
        </p:nvCxnSpPr>
        <p:spPr bwMode="auto">
          <a:xfrm>
            <a:off x="2894640" y="1815918"/>
            <a:ext cx="0" cy="3603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37"/>
          <p:cNvCxnSpPr>
            <a:cxnSpLocks noChangeShapeType="1"/>
          </p:cNvCxnSpPr>
          <p:nvPr/>
        </p:nvCxnSpPr>
        <p:spPr bwMode="auto">
          <a:xfrm>
            <a:off x="8349290" y="1815918"/>
            <a:ext cx="0" cy="3603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8"/>
          <p:cNvCxnSpPr>
            <a:cxnSpLocks noChangeShapeType="1"/>
          </p:cNvCxnSpPr>
          <p:nvPr/>
        </p:nvCxnSpPr>
        <p:spPr bwMode="auto">
          <a:xfrm>
            <a:off x="2894640" y="2031818"/>
            <a:ext cx="54721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9"/>
          <p:cNvSpPr txBox="1"/>
          <p:nvPr/>
        </p:nvSpPr>
        <p:spPr>
          <a:xfrm>
            <a:off x="4910765" y="1571443"/>
            <a:ext cx="19446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40"/>
          <p:cNvSpPr txBox="1"/>
          <p:nvPr/>
        </p:nvSpPr>
        <p:spPr>
          <a:xfrm>
            <a:off x="2458269" y="6141482"/>
            <a:ext cx="403225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MSHR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条目的结构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2013284" y="2782705"/>
            <a:ext cx="0" cy="143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4"/>
          <p:cNvCxnSpPr>
            <a:cxnSpLocks noChangeShapeType="1"/>
          </p:cNvCxnSpPr>
          <p:nvPr/>
        </p:nvCxnSpPr>
        <p:spPr bwMode="auto">
          <a:xfrm>
            <a:off x="1176672" y="4482918"/>
            <a:ext cx="57626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5"/>
          <p:cNvSpPr txBox="1"/>
          <p:nvPr/>
        </p:nvSpPr>
        <p:spPr>
          <a:xfrm>
            <a:off x="12271" y="3758850"/>
            <a:ext cx="1917701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next level of mem.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57"/>
          <p:cNvSpPr txBox="1"/>
          <p:nvPr/>
        </p:nvSpPr>
        <p:spPr>
          <a:xfrm rot="5400000">
            <a:off x="5416384" y="3316898"/>
            <a:ext cx="107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latin typeface="+mn-lt"/>
              </a:rPr>
              <a:t>. . .</a:t>
            </a:r>
            <a:endParaRPr lang="zh-CN" altLang="en-US" dirty="0">
              <a:latin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03956" y="1713898"/>
            <a:ext cx="3361374" cy="465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标明该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MSHR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是否已经被分配。如果没有空闲的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MSHR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，则处理器阻塞，等待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MSHR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释放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 </a:t>
            </a: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标明该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MSHR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对应的缺失的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reg.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标明读操作的目标寄存器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Format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标明读操作的类型，如字节、半字、字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711408" cy="763733"/>
            <a:chOff x="635243" y="278221"/>
            <a:chExt cx="5711408" cy="763732"/>
          </a:xfrm>
        </p:grpSpPr>
        <p:sp>
          <p:nvSpPr>
            <p:cNvPr id="22" name="矩形 21"/>
            <p:cNvSpPr/>
            <p:nvPr/>
          </p:nvSpPr>
          <p:spPr>
            <a:xfrm>
              <a:off x="635243" y="734176"/>
              <a:ext cx="47917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Miss Status Holding </a:t>
              </a:r>
              <a:r>
                <a:rPr lang="en-US" altLang="zh-CN" sz="1400" spc="15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Register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MSHR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514916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缺失状态保存寄存器（</a:t>
              </a:r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MSHR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1925247" y="1584427"/>
            <a:ext cx="792163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717410" y="1584427"/>
            <a:ext cx="1584325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806560" y="1541564"/>
            <a:ext cx="1584325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90885" y="1541564"/>
            <a:ext cx="1943100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333985" y="1541564"/>
            <a:ext cx="1944687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 (word)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806560" y="2046389"/>
            <a:ext cx="1584325" cy="50323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390885" y="2046389"/>
            <a:ext cx="1943100" cy="50323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8333985" y="2046389"/>
            <a:ext cx="1944687" cy="50323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 (word)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806560" y="3124302"/>
            <a:ext cx="1584325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0xC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90885" y="3124302"/>
            <a:ext cx="1943100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333985" y="3124302"/>
            <a:ext cx="1944687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(byte)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806560" y="3732314"/>
            <a:ext cx="792162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0x01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598722" y="3732314"/>
            <a:ext cx="792163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0x0F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390885" y="3732314"/>
            <a:ext cx="792162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0x0D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183047" y="3732314"/>
            <a:ext cx="792163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0x09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9473810" y="3732314"/>
            <a:ext cx="792162" cy="5048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0x07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23"/>
          <p:cNvSpPr txBox="1"/>
          <p:nvPr/>
        </p:nvSpPr>
        <p:spPr>
          <a:xfrm>
            <a:off x="8191110" y="3657702"/>
            <a:ext cx="1079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latin typeface="+mn-lt"/>
              </a:rPr>
              <a:t>. . .</a:t>
            </a:r>
            <a:endParaRPr lang="zh-CN" altLang="en-US" dirty="0">
              <a:latin typeface="+mn-lt"/>
            </a:endParaRPr>
          </a:p>
        </p:txBody>
      </p:sp>
      <p:grpSp>
        <p:nvGrpSpPr>
          <p:cNvPr id="64" name="组合 26"/>
          <p:cNvGrpSpPr/>
          <p:nvPr/>
        </p:nvGrpSpPr>
        <p:grpSpPr bwMode="auto">
          <a:xfrm>
            <a:off x="3222235" y="3516414"/>
            <a:ext cx="576262" cy="503238"/>
            <a:chOff x="652504" y="3429000"/>
            <a:chExt cx="576064" cy="504056"/>
          </a:xfrm>
        </p:grpSpPr>
        <p:sp>
          <p:nvSpPr>
            <p:cNvPr id="65" name="椭圆 24"/>
            <p:cNvSpPr>
              <a:spLocks noChangeArrowheads="1"/>
            </p:cNvSpPr>
            <p:nvPr/>
          </p:nvSpPr>
          <p:spPr bwMode="auto">
            <a:xfrm>
              <a:off x="683568" y="3429000"/>
              <a:ext cx="504056" cy="50405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" name="TextBox 25"/>
            <p:cNvSpPr txBox="1"/>
            <p:nvPr/>
          </p:nvSpPr>
          <p:spPr>
            <a:xfrm>
              <a:off x="652504" y="3429000"/>
              <a:ext cx="576064" cy="4007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连接符 42"/>
          <p:cNvCxnSpPr>
            <a:cxnSpLocks noChangeShapeType="1"/>
          </p:cNvCxnSpPr>
          <p:nvPr/>
        </p:nvCxnSpPr>
        <p:spPr bwMode="auto">
          <a:xfrm>
            <a:off x="3509572" y="2074964"/>
            <a:ext cx="0" cy="14414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连接符 44"/>
          <p:cNvCxnSpPr>
            <a:cxnSpLocks noChangeShapeType="1"/>
          </p:cNvCxnSpPr>
          <p:nvPr/>
        </p:nvCxnSpPr>
        <p:spPr bwMode="auto">
          <a:xfrm>
            <a:off x="2672960" y="3776764"/>
            <a:ext cx="57626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57"/>
          <p:cNvSpPr txBox="1"/>
          <p:nvPr/>
        </p:nvSpPr>
        <p:spPr>
          <a:xfrm rot="5400000">
            <a:off x="7328304" y="2610745"/>
            <a:ext cx="107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latin typeface="+mn-lt"/>
              </a:rPr>
              <a:t>. . .</a:t>
            </a:r>
            <a:endParaRPr lang="zh-CN" altLang="en-US" dirty="0">
              <a:latin typeface="+mn-lt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2155435" y="5029302"/>
            <a:ext cx="28797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1024($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47"/>
          <p:cNvSpPr txBox="1"/>
          <p:nvPr/>
        </p:nvSpPr>
        <p:spPr>
          <a:xfrm>
            <a:off x="2155435" y="5515077"/>
            <a:ext cx="28797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1028($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56"/>
          <p:cNvSpPr txBox="1"/>
          <p:nvPr/>
        </p:nvSpPr>
        <p:spPr>
          <a:xfrm>
            <a:off x="2155435" y="5988152"/>
            <a:ext cx="28797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1036($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58"/>
          <p:cNvSpPr txBox="1"/>
          <p:nvPr/>
        </p:nvSpPr>
        <p:spPr>
          <a:xfrm>
            <a:off x="4700197" y="5016602"/>
            <a:ext cx="435451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Miss   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= 0x400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60"/>
          <p:cNvSpPr txBox="1"/>
          <p:nvPr/>
        </p:nvSpPr>
        <p:spPr>
          <a:xfrm>
            <a:off x="1925247" y="1635929"/>
            <a:ext cx="79216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61"/>
          <p:cNvSpPr txBox="1"/>
          <p:nvPr/>
        </p:nvSpPr>
        <p:spPr>
          <a:xfrm>
            <a:off x="4689085" y="5534127"/>
            <a:ext cx="43545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Miss   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= 0x404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63"/>
          <p:cNvSpPr txBox="1"/>
          <p:nvPr/>
        </p:nvSpPr>
        <p:spPr>
          <a:xfrm>
            <a:off x="1820472" y="3532289"/>
            <a:ext cx="9366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连接符 76"/>
          <p:cNvCxnSpPr>
            <a:cxnSpLocks noChangeShapeType="1"/>
          </p:cNvCxnSpPr>
          <p:nvPr/>
        </p:nvCxnSpPr>
        <p:spPr bwMode="auto">
          <a:xfrm>
            <a:off x="3509572" y="2076552"/>
            <a:ext cx="0" cy="1439862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连接符 77"/>
          <p:cNvCxnSpPr>
            <a:cxnSpLocks noChangeShapeType="1"/>
          </p:cNvCxnSpPr>
          <p:nvPr/>
        </p:nvCxnSpPr>
        <p:spPr bwMode="auto">
          <a:xfrm>
            <a:off x="2672960" y="3776764"/>
            <a:ext cx="576262" cy="0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66"/>
          <p:cNvSpPr txBox="1"/>
          <p:nvPr/>
        </p:nvSpPr>
        <p:spPr>
          <a:xfrm>
            <a:off x="4700197" y="6007202"/>
            <a:ext cx="435451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Miss   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= 0x40C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连接符 79"/>
          <p:cNvCxnSpPr>
            <a:cxnSpLocks noChangeShapeType="1"/>
          </p:cNvCxnSpPr>
          <p:nvPr/>
        </p:nvCxnSpPr>
        <p:spPr bwMode="auto">
          <a:xfrm>
            <a:off x="4517635" y="1798739"/>
            <a:ext cx="14287" cy="224472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接连接符 80"/>
          <p:cNvCxnSpPr>
            <a:cxnSpLocks noChangeShapeType="1"/>
          </p:cNvCxnSpPr>
          <p:nvPr/>
        </p:nvCxnSpPr>
        <p:spPr bwMode="auto">
          <a:xfrm>
            <a:off x="4504935" y="1781277"/>
            <a:ext cx="287337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接连接符 81"/>
          <p:cNvCxnSpPr>
            <a:cxnSpLocks noChangeShapeType="1"/>
          </p:cNvCxnSpPr>
          <p:nvPr/>
        </p:nvCxnSpPr>
        <p:spPr bwMode="auto">
          <a:xfrm>
            <a:off x="4517635" y="4021239"/>
            <a:ext cx="28892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77"/>
          <p:cNvSpPr txBox="1"/>
          <p:nvPr/>
        </p:nvSpPr>
        <p:spPr>
          <a:xfrm>
            <a:off x="6174985" y="4422877"/>
            <a:ext cx="32400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0x010F0D09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$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s0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78"/>
          <p:cNvSpPr txBox="1"/>
          <p:nvPr/>
        </p:nvSpPr>
        <p:spPr>
          <a:xfrm>
            <a:off x="1637909" y="4453039"/>
            <a:ext cx="396081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假设块大小为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16B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6" grpId="1"/>
      <p:bldP spid="76" grpId="2"/>
      <p:bldP spid="76" grpId="3"/>
      <p:bldP spid="8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271052" cy="737475"/>
            <a:chOff x="635243" y="278221"/>
            <a:chExt cx="4271052" cy="737474"/>
          </a:xfrm>
        </p:grpSpPr>
        <p:sp>
          <p:nvSpPr>
            <p:cNvPr id="22" name="矩形 21"/>
            <p:cNvSpPr/>
            <p:nvPr/>
          </p:nvSpPr>
          <p:spPr>
            <a:xfrm>
              <a:off x="635243" y="707918"/>
              <a:ext cx="4271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Cache Performance Optimization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295786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性能的优化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缺角矩形 13"/>
          <p:cNvSpPr/>
          <p:nvPr/>
        </p:nvSpPr>
        <p:spPr>
          <a:xfrm>
            <a:off x="947705" y="1847334"/>
            <a:ext cx="2890422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52871" y="2526557"/>
            <a:ext cx="2425685" cy="50720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缺角矩形 24"/>
          <p:cNvSpPr/>
          <p:nvPr/>
        </p:nvSpPr>
        <p:spPr>
          <a:xfrm>
            <a:off x="4632735" y="1847334"/>
            <a:ext cx="2936078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33621" y="1981171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降低缺失代价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6301" y="2520401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缺角矩形 31"/>
          <p:cNvSpPr/>
          <p:nvPr/>
        </p:nvSpPr>
        <p:spPr>
          <a:xfrm>
            <a:off x="8392894" y="1847334"/>
            <a:ext cx="2936078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76460" y="2520401"/>
            <a:ext cx="2568946" cy="5133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15875" cmpd="thinThick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Cache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1935" y="1976252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降低缺失率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94471" y="1976255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降低命中时间</a:t>
            </a:r>
            <a:endParaRPr lang="zh-CN" altLang="en-US" sz="2400" b="1" dirty="0">
              <a:solidFill>
                <a:srgbClr val="0053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7952" y="3118133"/>
            <a:ext cx="2425685" cy="50720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Victim Cache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43034" y="3709709"/>
            <a:ext cx="2425685" cy="50720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38117" y="4301285"/>
            <a:ext cx="2425685" cy="50720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91720" y="3381284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写缓存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91720" y="4242166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76460" y="3381284"/>
            <a:ext cx="2568946" cy="5133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15875" cmpd="thinThick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路预测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576460" y="4216914"/>
            <a:ext cx="2568946" cy="5133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15875" cmpd="thinThick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简洁的</a:t>
            </a:r>
            <a:r>
              <a:rPr lang="en-US" altLang="zh-CN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L1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Cache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3746749" cy="763732"/>
            <a:chOff x="635243" y="278221"/>
            <a:chExt cx="3746749" cy="763731"/>
          </a:xfrm>
        </p:grpSpPr>
        <p:sp>
          <p:nvSpPr>
            <p:cNvPr id="22" name="矩形 21"/>
            <p:cNvSpPr/>
            <p:nvPr/>
          </p:nvSpPr>
          <p:spPr>
            <a:xfrm>
              <a:off x="635243" y="734175"/>
              <a:ext cx="37467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Small and Simple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L1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2712602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简洁的</a:t>
              </a:r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L1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Cache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68122" y="1284738"/>
            <a:ext cx="10069830" cy="5289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命中过程的关键路径由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部分构成：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使用访存地址的索引部分寻址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将读取的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值和访存地址中的标签值进行比较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选择正确的数据项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提高时钟频率和降低功耗限制了现代处理器中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的增加，也限制了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相联度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的增加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直接映射的命中时间略快于两路组相联，两路组相联比四路快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倍，四路组相联比八路快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倍（这些估计值将受工艺及缓存大小影响）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3746749" cy="763732"/>
            <a:chOff x="635243" y="278221"/>
            <a:chExt cx="3746749" cy="763731"/>
          </a:xfrm>
        </p:grpSpPr>
        <p:sp>
          <p:nvSpPr>
            <p:cNvPr id="22" name="矩形 21"/>
            <p:cNvSpPr/>
            <p:nvPr/>
          </p:nvSpPr>
          <p:spPr>
            <a:xfrm>
              <a:off x="635243" y="734175"/>
              <a:ext cx="37467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Small and Simple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L1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2712602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简洁的</a:t>
              </a:r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L1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Cache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7" name="Picture 2" descr="Z:\WOMAT\Production\Artfinal\0000000038\MKCAD\978-0-12-811905-1\0003165541\XMLLowres\f02-08-9780128119051.jpg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01" y="1497912"/>
            <a:ext cx="6553385" cy="465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514608" y="1686297"/>
            <a:ext cx="3028208" cy="224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CACTI 6.5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40nm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工艺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嵌入式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SRAM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块大小为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376935" cy="760438"/>
            <a:chOff x="635243" y="278221"/>
            <a:chExt cx="5376935" cy="760437"/>
          </a:xfrm>
        </p:grpSpPr>
        <p:sp>
          <p:nvSpPr>
            <p:cNvPr id="22" name="矩形 21"/>
            <p:cNvSpPr/>
            <p:nvPr/>
          </p:nvSpPr>
          <p:spPr>
            <a:xfrm>
              <a:off x="635243" y="730881"/>
              <a:ext cx="5376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Optimization——Loop Interchange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13446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循环交换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019550" y="2432368"/>
            <a:ext cx="3101811" cy="10163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MAXJ; j++)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MAXI;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3943350" y="3956368"/>
            <a:ext cx="3116238" cy="10163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MAXI;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MAXJ; j++)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c * 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7146056" y="3854561"/>
            <a:ext cx="4251164" cy="9617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代码功能保持不变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增强了空间局部性，访问步长为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260975" y="3534093"/>
            <a:ext cx="368300" cy="3683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" name="Group 263"/>
          <p:cNvGraphicFramePr>
            <a:graphicFrameLocks noGrp="1"/>
          </p:cNvGraphicFramePr>
          <p:nvPr/>
        </p:nvGraphicFramePr>
        <p:xfrm>
          <a:off x="1657350" y="1403668"/>
          <a:ext cx="2362200" cy="4648204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i, j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x[0][0]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x[0][1]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x[0][2]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x[0][MAXJ-1]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x[1][0]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x[1][1]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x[1][2]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x[1][MAXJ-1]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x[2][0]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x[2][1]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x[2][2]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x[2][MAXJ-1]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x[3,0]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Oval 253"/>
          <p:cNvSpPr>
            <a:spLocks noChangeArrowheads="1"/>
          </p:cNvSpPr>
          <p:nvPr/>
        </p:nvSpPr>
        <p:spPr bwMode="auto">
          <a:xfrm>
            <a:off x="3333750" y="2318068"/>
            <a:ext cx="2286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4" name="Oval 255"/>
          <p:cNvSpPr>
            <a:spLocks noChangeArrowheads="1"/>
          </p:cNvSpPr>
          <p:nvPr/>
        </p:nvSpPr>
        <p:spPr bwMode="auto">
          <a:xfrm>
            <a:off x="4111625" y="3137853"/>
            <a:ext cx="228600" cy="2286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Oval 256"/>
          <p:cNvSpPr>
            <a:spLocks noChangeArrowheads="1"/>
          </p:cNvSpPr>
          <p:nvPr/>
        </p:nvSpPr>
        <p:spPr bwMode="auto">
          <a:xfrm>
            <a:off x="4097338" y="4657725"/>
            <a:ext cx="2286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Text Box 257"/>
          <p:cNvSpPr txBox="1">
            <a:spLocks noChangeArrowheads="1"/>
          </p:cNvSpPr>
          <p:nvPr/>
        </p:nvSpPr>
        <p:spPr bwMode="auto">
          <a:xfrm>
            <a:off x="4473575" y="5545455"/>
            <a:ext cx="2344738" cy="3079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memory layout of array x[ ][ ]</a:t>
            </a:r>
            <a:endParaRPr lang="en-US" altLang="zh-CN" sz="1400"/>
          </a:p>
        </p:txBody>
      </p:sp>
      <p:sp>
        <p:nvSpPr>
          <p:cNvPr id="57" name="Line 258"/>
          <p:cNvSpPr>
            <a:spLocks noChangeShapeType="1"/>
          </p:cNvSpPr>
          <p:nvPr/>
        </p:nvSpPr>
        <p:spPr bwMode="auto">
          <a:xfrm flipH="1">
            <a:off x="4016375" y="569785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268"/>
          <p:cNvGrpSpPr/>
          <p:nvPr/>
        </p:nvGrpSpPr>
        <p:grpSpPr bwMode="auto">
          <a:xfrm>
            <a:off x="2190750" y="1632268"/>
            <a:ext cx="639763" cy="276225"/>
            <a:chOff x="480" y="1152"/>
            <a:chExt cx="403" cy="174"/>
          </a:xfrm>
        </p:grpSpPr>
        <p:sp>
          <p:nvSpPr>
            <p:cNvPr id="59" name="Oval 246"/>
            <p:cNvSpPr>
              <a:spLocks noChangeArrowheads="1"/>
            </p:cNvSpPr>
            <p:nvPr/>
          </p:nvSpPr>
          <p:spPr bwMode="auto">
            <a:xfrm>
              <a:off x="480" y="1152"/>
              <a:ext cx="144" cy="1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0" name="Rectangle 262"/>
            <p:cNvSpPr>
              <a:spLocks noChangeArrowheads="1"/>
            </p:cNvSpPr>
            <p:nvPr/>
          </p:nvSpPr>
          <p:spPr bwMode="auto">
            <a:xfrm>
              <a:off x="576" y="1152"/>
              <a:ext cx="307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miss</a:t>
              </a:r>
              <a:endParaRPr lang="en-US" altLang="zh-CN" sz="1200" dirty="0">
                <a:latin typeface="+mn-lt"/>
              </a:endParaRPr>
            </a:p>
          </p:txBody>
        </p:sp>
      </p:grpSp>
      <p:grpSp>
        <p:nvGrpSpPr>
          <p:cNvPr id="61" name="Group 278"/>
          <p:cNvGrpSpPr/>
          <p:nvPr/>
        </p:nvGrpSpPr>
        <p:grpSpPr bwMode="auto">
          <a:xfrm>
            <a:off x="2190750" y="2768918"/>
            <a:ext cx="639763" cy="276225"/>
            <a:chOff x="480" y="1855"/>
            <a:chExt cx="403" cy="174"/>
          </a:xfrm>
        </p:grpSpPr>
        <p:sp>
          <p:nvSpPr>
            <p:cNvPr id="62" name="Oval 247"/>
            <p:cNvSpPr>
              <a:spLocks noChangeArrowheads="1"/>
            </p:cNvSpPr>
            <p:nvPr/>
          </p:nvSpPr>
          <p:spPr bwMode="auto">
            <a:xfrm>
              <a:off x="480" y="1872"/>
              <a:ext cx="144" cy="1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3" name="Rectangle 265"/>
            <p:cNvSpPr>
              <a:spLocks noChangeArrowheads="1"/>
            </p:cNvSpPr>
            <p:nvPr/>
          </p:nvSpPr>
          <p:spPr bwMode="auto">
            <a:xfrm>
              <a:off x="576" y="1855"/>
              <a:ext cx="307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miss</a:t>
              </a:r>
              <a:endParaRPr lang="en-US" altLang="zh-CN" sz="1200" dirty="0">
                <a:latin typeface="+mn-lt"/>
              </a:endParaRPr>
            </a:p>
          </p:txBody>
        </p:sp>
      </p:grpSp>
      <p:grpSp>
        <p:nvGrpSpPr>
          <p:cNvPr id="64" name="Group 279"/>
          <p:cNvGrpSpPr/>
          <p:nvPr/>
        </p:nvGrpSpPr>
        <p:grpSpPr bwMode="auto">
          <a:xfrm>
            <a:off x="2190750" y="3937318"/>
            <a:ext cx="639763" cy="276225"/>
            <a:chOff x="480" y="2623"/>
            <a:chExt cx="403" cy="174"/>
          </a:xfrm>
        </p:grpSpPr>
        <p:sp>
          <p:nvSpPr>
            <p:cNvPr id="65" name="Oval 248"/>
            <p:cNvSpPr>
              <a:spLocks noChangeArrowheads="1"/>
            </p:cNvSpPr>
            <p:nvPr/>
          </p:nvSpPr>
          <p:spPr bwMode="auto">
            <a:xfrm>
              <a:off x="480" y="2640"/>
              <a:ext cx="144" cy="1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6" name="Rectangle 266"/>
            <p:cNvSpPr>
              <a:spLocks noChangeArrowheads="1"/>
            </p:cNvSpPr>
            <p:nvPr/>
          </p:nvSpPr>
          <p:spPr bwMode="auto">
            <a:xfrm>
              <a:off x="576" y="2623"/>
              <a:ext cx="307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miss</a:t>
              </a:r>
              <a:endParaRPr lang="en-US" altLang="zh-CN" sz="1200" dirty="0">
                <a:latin typeface="+mn-lt"/>
              </a:endParaRPr>
            </a:p>
          </p:txBody>
        </p:sp>
      </p:grpSp>
      <p:grpSp>
        <p:nvGrpSpPr>
          <p:cNvPr id="67" name="Group 280"/>
          <p:cNvGrpSpPr/>
          <p:nvPr/>
        </p:nvGrpSpPr>
        <p:grpSpPr bwMode="auto">
          <a:xfrm>
            <a:off x="2190750" y="5110480"/>
            <a:ext cx="639763" cy="276225"/>
            <a:chOff x="480" y="3343"/>
            <a:chExt cx="403" cy="174"/>
          </a:xfrm>
        </p:grpSpPr>
        <p:sp>
          <p:nvSpPr>
            <p:cNvPr id="68" name="Oval 249"/>
            <p:cNvSpPr>
              <a:spLocks noChangeArrowheads="1"/>
            </p:cNvSpPr>
            <p:nvPr/>
          </p:nvSpPr>
          <p:spPr bwMode="auto">
            <a:xfrm>
              <a:off x="480" y="3360"/>
              <a:ext cx="144" cy="1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9" name="Rectangle 267"/>
            <p:cNvSpPr>
              <a:spLocks noChangeArrowheads="1"/>
            </p:cNvSpPr>
            <p:nvPr/>
          </p:nvSpPr>
          <p:spPr bwMode="auto">
            <a:xfrm>
              <a:off x="576" y="3343"/>
              <a:ext cx="307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miss</a:t>
              </a:r>
              <a:endParaRPr lang="en-US" altLang="zh-CN" sz="1200" dirty="0">
                <a:latin typeface="+mn-lt"/>
              </a:endParaRPr>
            </a:p>
          </p:txBody>
        </p:sp>
      </p:grpSp>
      <p:grpSp>
        <p:nvGrpSpPr>
          <p:cNvPr id="70" name="Group 276"/>
          <p:cNvGrpSpPr/>
          <p:nvPr/>
        </p:nvGrpSpPr>
        <p:grpSpPr bwMode="auto">
          <a:xfrm>
            <a:off x="3333750" y="1860868"/>
            <a:ext cx="511175" cy="276225"/>
            <a:chOff x="1200" y="1296"/>
            <a:chExt cx="322" cy="174"/>
          </a:xfrm>
        </p:grpSpPr>
        <p:sp>
          <p:nvSpPr>
            <p:cNvPr id="71" name="Oval 251"/>
            <p:cNvSpPr>
              <a:spLocks noChangeArrowheads="1"/>
            </p:cNvSpPr>
            <p:nvPr/>
          </p:nvSpPr>
          <p:spPr bwMode="auto">
            <a:xfrm>
              <a:off x="1200" y="1296"/>
              <a:ext cx="144" cy="14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2" name="Text Box 272"/>
            <p:cNvSpPr txBox="1">
              <a:spLocks noChangeArrowheads="1"/>
            </p:cNvSpPr>
            <p:nvPr/>
          </p:nvSpPr>
          <p:spPr bwMode="auto">
            <a:xfrm>
              <a:off x="1296" y="1296"/>
              <a:ext cx="226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hit</a:t>
              </a:r>
              <a:endParaRPr lang="en-US" altLang="zh-CN" sz="1200" dirty="0">
                <a:latin typeface="+mn-lt"/>
              </a:endParaRPr>
            </a:p>
          </p:txBody>
        </p:sp>
      </p:grpSp>
      <p:grpSp>
        <p:nvGrpSpPr>
          <p:cNvPr id="73" name="Group 275"/>
          <p:cNvGrpSpPr/>
          <p:nvPr/>
        </p:nvGrpSpPr>
        <p:grpSpPr bwMode="auto">
          <a:xfrm>
            <a:off x="3333750" y="1632268"/>
            <a:ext cx="639763" cy="276225"/>
            <a:chOff x="1200" y="1152"/>
            <a:chExt cx="403" cy="174"/>
          </a:xfrm>
        </p:grpSpPr>
        <p:sp>
          <p:nvSpPr>
            <p:cNvPr id="74" name="Oval 250"/>
            <p:cNvSpPr>
              <a:spLocks noChangeArrowheads="1"/>
            </p:cNvSpPr>
            <p:nvPr/>
          </p:nvSpPr>
          <p:spPr bwMode="auto">
            <a:xfrm>
              <a:off x="1200" y="1152"/>
              <a:ext cx="144" cy="14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5" name="Text Box 273"/>
            <p:cNvSpPr txBox="1">
              <a:spLocks noChangeArrowheads="1"/>
            </p:cNvSpPr>
            <p:nvPr/>
          </p:nvSpPr>
          <p:spPr bwMode="auto">
            <a:xfrm>
              <a:off x="1296" y="1152"/>
              <a:ext cx="307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miss</a:t>
              </a:r>
              <a:endParaRPr lang="en-US" altLang="zh-CN" sz="1200" dirty="0">
                <a:latin typeface="+mn-lt"/>
              </a:endParaRPr>
            </a:p>
          </p:txBody>
        </p:sp>
      </p:grpSp>
      <p:grpSp>
        <p:nvGrpSpPr>
          <p:cNvPr id="76" name="Group 277"/>
          <p:cNvGrpSpPr/>
          <p:nvPr/>
        </p:nvGrpSpPr>
        <p:grpSpPr bwMode="auto">
          <a:xfrm>
            <a:off x="3333750" y="2089468"/>
            <a:ext cx="511175" cy="290512"/>
            <a:chOff x="1200" y="1440"/>
            <a:chExt cx="322" cy="183"/>
          </a:xfrm>
        </p:grpSpPr>
        <p:sp>
          <p:nvSpPr>
            <p:cNvPr id="77" name="Oval 252"/>
            <p:cNvSpPr>
              <a:spLocks noChangeArrowheads="1"/>
            </p:cNvSpPr>
            <p:nvPr/>
          </p:nvSpPr>
          <p:spPr bwMode="auto">
            <a:xfrm>
              <a:off x="1200" y="1440"/>
              <a:ext cx="144" cy="14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78" name="Text Box 274"/>
            <p:cNvSpPr txBox="1">
              <a:spLocks noChangeArrowheads="1"/>
            </p:cNvSpPr>
            <p:nvPr/>
          </p:nvSpPr>
          <p:spPr bwMode="auto">
            <a:xfrm>
              <a:off x="1296" y="1449"/>
              <a:ext cx="226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lt"/>
                </a:rPr>
                <a:t>hit</a:t>
              </a:r>
              <a:endParaRPr lang="en-US" altLang="zh-CN" sz="1200" dirty="0">
                <a:latin typeface="+mn-lt"/>
              </a:endParaRPr>
            </a:p>
          </p:txBody>
        </p:sp>
      </p:grpSp>
      <p:sp>
        <p:nvSpPr>
          <p:cNvPr id="79" name="TextBox 81"/>
          <p:cNvSpPr txBox="1"/>
          <p:nvPr/>
        </p:nvSpPr>
        <p:spPr>
          <a:xfrm>
            <a:off x="5784850" y="1527810"/>
            <a:ext cx="27368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空间局部性</a:t>
            </a:r>
            <a:endParaRPr lang="zh-CN" altLang="en-US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7149942" y="2229454"/>
            <a:ext cx="4886325" cy="9617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x[i+1][j]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间隔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MAXJ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缺少顺序局部性，即步长为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的局部性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 animBg="1"/>
      <p:bldP spid="79" grpId="0"/>
      <p:bldP spid="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路预测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2630469" cy="763733"/>
            <a:chOff x="635243" y="278221"/>
            <a:chExt cx="2630469" cy="763732"/>
          </a:xfrm>
        </p:grpSpPr>
        <p:sp>
          <p:nvSpPr>
            <p:cNvPr id="22" name="矩形 21"/>
            <p:cNvSpPr/>
            <p:nvPr/>
          </p:nvSpPr>
          <p:spPr>
            <a:xfrm>
              <a:off x="635243" y="734176"/>
              <a:ext cx="26304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Way Prediction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126188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路预测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68122" y="1284738"/>
            <a:ext cx="10069830" cy="501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中的每个块都添加额外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块预测位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，用于预测下一次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访问的块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预测方法可参考分支预测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如果确实命中，则只需要一次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比较，并且可以与数据传输并行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如果发生缺失，则检查其他块，以找到匹配的块，并改变块预测器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对于两路组相联，预测准确度超过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90%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；对于四路组相联，预测准确度超过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80%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；对于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的准确度优于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D-Cache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流水线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Cache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2801957" cy="763733"/>
            <a:chOff x="635243" y="278221"/>
            <a:chExt cx="2801957" cy="763732"/>
          </a:xfrm>
        </p:grpSpPr>
        <p:sp>
          <p:nvSpPr>
            <p:cNvPr id="22" name="矩形 21"/>
            <p:cNvSpPr/>
            <p:nvPr/>
          </p:nvSpPr>
          <p:spPr>
            <a:xfrm>
              <a:off x="635243" y="734176"/>
              <a:ext cx="28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Pipeline Cached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223971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流水线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68122" y="1284738"/>
            <a:ext cx="10069830" cy="418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访问的流水化，将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的命中延迟划分为多个时钟周期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Pentium: 1 cycle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Pentium Pro – Pentium III: 2 cycles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Pentium 4 – Core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i7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4 cycles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增加了流水段的段数；增加了分支预测发生错误的代价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但有利于采用高相联度的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2606719" cy="763733"/>
            <a:chOff x="635243" y="278221"/>
            <a:chExt cx="2606719" cy="763732"/>
          </a:xfrm>
        </p:grpSpPr>
        <p:sp>
          <p:nvSpPr>
            <p:cNvPr id="22" name="矩形 21"/>
            <p:cNvSpPr/>
            <p:nvPr/>
          </p:nvSpPr>
          <p:spPr>
            <a:xfrm>
              <a:off x="635243" y="734176"/>
              <a:ext cx="26067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Summarization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90281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总结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17" y="1277931"/>
            <a:ext cx="7305365" cy="491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4459" y="1287946"/>
            <a:ext cx="8941157" cy="414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综述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性能的量化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性能的优化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Cache</a:t>
            </a:r>
            <a:r>
              <a:rPr lang="zh-CN" altLang="en-US" sz="3200" dirty="0"/>
              <a:t>控制器的实现</a:t>
            </a:r>
            <a:endParaRPr lang="en-US" altLang="zh-CN" sz="32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8366" y="278225"/>
            <a:ext cx="4954371" cy="830999"/>
            <a:chOff x="908364" y="278221"/>
            <a:chExt cx="4954371" cy="830998"/>
          </a:xfrm>
        </p:grpSpPr>
        <p:sp>
          <p:nvSpPr>
            <p:cNvPr id="11" name="矩形 10"/>
            <p:cNvSpPr/>
            <p:nvPr/>
          </p:nvSpPr>
          <p:spPr>
            <a:xfrm>
              <a:off x="908364" y="801441"/>
              <a:ext cx="1383572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97484" y="278221"/>
              <a:ext cx="466525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高速缓冲存储器（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588574" cy="763733"/>
            <a:chOff x="635243" y="278221"/>
            <a:chExt cx="5588574" cy="763732"/>
          </a:xfrm>
        </p:grpSpPr>
        <p:sp>
          <p:nvSpPr>
            <p:cNvPr id="22" name="矩形 21"/>
            <p:cNvSpPr/>
            <p:nvPr/>
          </p:nvSpPr>
          <p:spPr>
            <a:xfrm>
              <a:off x="635243" y="734176"/>
              <a:ext cx="55885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Cache Controller —— Architectural Parameters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69231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控制器 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 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结构参数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68122" y="1284738"/>
            <a:ext cx="1006983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直接相联，写回，写分配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块大小：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个字节）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容量：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16KB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1024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位访存地址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每行具有有效位（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）和脏位（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采用阻塞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18"/>
          <p:cNvGrpSpPr/>
          <p:nvPr/>
        </p:nvGrpSpPr>
        <p:grpSpPr bwMode="auto">
          <a:xfrm>
            <a:off x="3488526" y="4959927"/>
            <a:ext cx="5226050" cy="1104900"/>
            <a:chOff x="1020" y="3113"/>
            <a:chExt cx="3292" cy="69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/>
                <a:t>Tag</a:t>
              </a:r>
              <a:endParaRPr lang="en-AU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/>
                <a:t>Index</a:t>
              </a:r>
              <a:endParaRPr lang="en-AU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/>
                <a:t>Offset</a:t>
              </a:r>
              <a:endParaRPr lang="en-AU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/>
                <a:t>0</a:t>
              </a:r>
              <a:endParaRPr lang="en-AU" altLang="zh-CN">
                <a:ea typeface="宋体" panose="02010600030101010101" pitchFamily="2" charset="-122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/>
                <a:t>3</a:t>
              </a:r>
              <a:endParaRPr lang="en-AU" altLang="zh-CN">
                <a:ea typeface="宋体" panose="02010600030101010101" pitchFamily="2" charset="-122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/>
                <a:t>4</a:t>
              </a:r>
              <a:endParaRPr lang="en-AU" altLang="zh-CN">
                <a:ea typeface="宋体" panose="02010600030101010101" pitchFamily="2" charset="-122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60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/>
                <a:t>9</a:t>
              </a:r>
              <a:endParaRPr lang="en-AU" altLang="zh-CN">
                <a:ea typeface="宋体" panose="02010600030101010101" pitchFamily="2" charset="-122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381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/>
                <a:t>10</a:t>
              </a:r>
              <a:endParaRPr lang="en-AU" altLang="zh-CN">
                <a:ea typeface="宋体" panose="02010600030101010101" pitchFamily="2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/>
                <a:t>31</a:t>
              </a:r>
              <a:endParaRPr lang="en-AU" altLang="zh-CN">
                <a:ea typeface="宋体" panose="02010600030101010101" pitchFamily="2" charset="-122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/>
                <a:t>4 bits</a:t>
              </a:r>
              <a:endParaRPr lang="en-AU" altLang="zh-CN">
                <a:ea typeface="宋体" panose="02010600030101010101" pitchFamily="2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/>
                <a:t>10 bits</a:t>
              </a:r>
              <a:endParaRPr lang="en-AU" altLang="zh-CN">
                <a:ea typeface="宋体" panose="02010600030101010101" pitchFamily="2" charset="-122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/>
                <a:t>18 bits</a:t>
              </a:r>
              <a:endParaRPr lang="en-AU" altLang="zh-CN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5254551" cy="763733"/>
            <a:chOff x="635243" y="278221"/>
            <a:chExt cx="5254551" cy="763732"/>
          </a:xfrm>
        </p:grpSpPr>
        <p:sp>
          <p:nvSpPr>
            <p:cNvPr id="22" name="矩形 21"/>
            <p:cNvSpPr/>
            <p:nvPr/>
          </p:nvSpPr>
          <p:spPr>
            <a:xfrm>
              <a:off x="635243" y="734176"/>
              <a:ext cx="48511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Cache Controller —— Interface Signals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69231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控制器 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 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接口信号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529161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zh-CN">
                <a:ea typeface="宋体" panose="02010600030101010101" pitchFamily="2" charset="-122"/>
              </a:rPr>
              <a:t>Cache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146198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zh-CN">
                <a:ea typeface="宋体" panose="02010600030101010101" pitchFamily="2" charset="-122"/>
              </a:rPr>
              <a:t>CPU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8913711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zh-CN">
                <a:ea typeface="宋体" panose="02010600030101010101" pitchFamily="2" charset="-122"/>
              </a:rPr>
              <a:t>Memory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3297136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3297136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513036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dirty="0">
                <a:ea typeface="宋体" panose="02010600030101010101" pitchFamily="2" charset="-122"/>
              </a:rPr>
              <a:t>Read/Write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3513036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Valid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3297136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513036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Address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297136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3513036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Write Data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3297136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3513036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Read Data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3297136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3513036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Ready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5073548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V="1">
            <a:off x="5073548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 flipV="1">
            <a:off x="5073548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4954486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zh-CN" sz="1400">
                <a:ea typeface="宋体" panose="02010600030101010101" pitchFamily="2" charset="-122"/>
              </a:rPr>
              <a:t>32</a:t>
            </a:r>
            <a:endParaRPr lang="en-AU" altLang="zh-CN" sz="1400">
              <a:ea typeface="宋体" panose="02010600030101010101" pitchFamily="2" charset="-122"/>
            </a:endParaRP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4954486" y="3211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zh-CN" sz="1400">
                <a:ea typeface="宋体" panose="02010600030101010101" pitchFamily="2" charset="-122"/>
              </a:rPr>
              <a:t>32</a:t>
            </a:r>
            <a:endParaRPr lang="en-AU" altLang="zh-CN" sz="1400">
              <a:ea typeface="宋体" panose="02010600030101010101" pitchFamily="2" charset="-122"/>
            </a:endParaRP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4954486" y="3644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zh-CN" sz="1400">
                <a:ea typeface="宋体" panose="02010600030101010101" pitchFamily="2" charset="-122"/>
              </a:rPr>
              <a:t>32</a:t>
            </a:r>
            <a:endParaRPr lang="en-AU" altLang="zh-CN" sz="1400">
              <a:ea typeface="宋体" panose="02010600030101010101" pitchFamily="2" charset="-122"/>
            </a:endParaRPr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>
            <a:off x="6681686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>
            <a:off x="6681686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6897586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Read/Write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6897586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Valid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>
            <a:off x="6681686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6897586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Address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>
            <a:off x="6681686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6897586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Write Data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55" name="Line 33"/>
          <p:cNvSpPr>
            <a:spLocks noChangeShapeType="1"/>
          </p:cNvSpPr>
          <p:nvPr/>
        </p:nvSpPr>
        <p:spPr bwMode="auto">
          <a:xfrm>
            <a:off x="6681686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6897586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Read Data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6681686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6897586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>
                <a:ea typeface="宋体" panose="02010600030101010101" pitchFamily="2" charset="-122"/>
              </a:rPr>
              <a:t>Ready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 flipV="1">
            <a:off x="8458098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38"/>
          <p:cNvSpPr>
            <a:spLocks noChangeShapeType="1"/>
          </p:cNvSpPr>
          <p:nvPr/>
        </p:nvSpPr>
        <p:spPr bwMode="auto">
          <a:xfrm flipV="1">
            <a:off x="8458098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39"/>
          <p:cNvSpPr>
            <a:spLocks noChangeShapeType="1"/>
          </p:cNvSpPr>
          <p:nvPr/>
        </p:nvSpPr>
        <p:spPr bwMode="auto">
          <a:xfrm flipV="1">
            <a:off x="8458098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8339036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zh-CN" sz="1400">
                <a:ea typeface="宋体" panose="02010600030101010101" pitchFamily="2" charset="-122"/>
              </a:rPr>
              <a:t>32</a:t>
            </a:r>
            <a:endParaRPr lang="en-AU" altLang="zh-CN" sz="1400">
              <a:ea typeface="宋体" panose="02010600030101010101" pitchFamily="2" charset="-122"/>
            </a:endParaRP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8289823" y="3211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zh-CN" sz="1400">
                <a:ea typeface="宋体" panose="02010600030101010101" pitchFamily="2" charset="-122"/>
              </a:rPr>
              <a:t>128</a:t>
            </a:r>
            <a:endParaRPr lang="en-AU" altLang="zh-CN" sz="1400">
              <a:ea typeface="宋体" panose="02010600030101010101" pitchFamily="2" charset="-122"/>
            </a:endParaRP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8289823" y="36449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zh-CN" sz="1400">
                <a:ea typeface="宋体" panose="02010600030101010101" pitchFamily="2" charset="-122"/>
              </a:rPr>
              <a:t>128</a:t>
            </a:r>
            <a:endParaRPr lang="en-AU" altLang="zh-CN" sz="1400">
              <a:ea typeface="宋体" panose="02010600030101010101" pitchFamily="2" charset="-122"/>
            </a:endParaRPr>
          </a:p>
        </p:txBody>
      </p:sp>
      <p:sp>
        <p:nvSpPr>
          <p:cNvPr id="65" name="AutoShape 43"/>
          <p:cNvSpPr/>
          <p:nvPr/>
        </p:nvSpPr>
        <p:spPr bwMode="auto">
          <a:xfrm>
            <a:off x="5960961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每次访存需要花费多个周期</a:t>
            </a:r>
            <a:endParaRPr lang="en-AU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7408987" cy="763733"/>
            <a:chOff x="635243" y="278221"/>
            <a:chExt cx="7408987" cy="763732"/>
          </a:xfrm>
        </p:grpSpPr>
        <p:sp>
          <p:nvSpPr>
            <p:cNvPr id="22" name="矩形 21"/>
            <p:cNvSpPr/>
            <p:nvPr/>
          </p:nvSpPr>
          <p:spPr>
            <a:xfrm>
              <a:off x="635243" y="734176"/>
              <a:ext cx="58245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Cache Controller —— FSM Based Implementation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684674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控制器 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 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基于有限状态机的实现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66" name="Picture 6" descr="f05-34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41" y="1282445"/>
            <a:ext cx="5400675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AutoShape 5"/>
          <p:cNvSpPr/>
          <p:nvPr/>
        </p:nvSpPr>
        <p:spPr bwMode="auto">
          <a:xfrm>
            <a:off x="8945778" y="1714246"/>
            <a:ext cx="1800879" cy="1068284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该状态可以进一步细分以减少时钟周期</a:t>
            </a:r>
            <a:endParaRPr lang="en-AU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792161" cy="737476"/>
            <a:chOff x="635243" y="278221"/>
            <a:chExt cx="4792161" cy="737475"/>
          </a:xfrm>
        </p:grpSpPr>
        <p:sp>
          <p:nvSpPr>
            <p:cNvPr id="22" name="矩形 21"/>
            <p:cNvSpPr/>
            <p:nvPr/>
          </p:nvSpPr>
          <p:spPr>
            <a:xfrm>
              <a:off x="635243" y="707919"/>
              <a:ext cx="47921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Optimization——Loop Fusion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13446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循环融合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444322" y="4086684"/>
            <a:ext cx="3303790" cy="1631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MAXI;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MAXJ; j++) 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z[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* d[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1444322" y="2592846"/>
            <a:ext cx="3146695" cy="10163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MAXI;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MAXJ; j++)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z[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153542" y="1513346"/>
            <a:ext cx="5740600" cy="1423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在第二个循环读之前已经在第一个循环被写了一遍，这样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大幅降低了其驻留在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中的几率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（假设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的容量不足以放下整个数组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2861960" y="3621546"/>
            <a:ext cx="368300" cy="368300"/>
          </a:xfrm>
          <a:prstGeom prst="downArrow">
            <a:avLst>
              <a:gd name="adj1" fmla="val 50000"/>
              <a:gd name="adj2" fmla="val 50005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noFill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1444322" y="1584784"/>
            <a:ext cx="3217227" cy="1324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MAXI;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MAXJ; j++)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a[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212280" y="4020009"/>
            <a:ext cx="5681862" cy="9617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将两个循环融合在一起，不但没有改变程序功能，还充分利用了数组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时间局部性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TextBox 81"/>
          <p:cNvSpPr txBox="1"/>
          <p:nvPr/>
        </p:nvSpPr>
        <p:spPr>
          <a:xfrm>
            <a:off x="6465334" y="5344654"/>
            <a:ext cx="27368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</a:rPr>
              <a:t>时间</a:t>
            </a: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局部性</a:t>
            </a:r>
            <a:endParaRPr lang="zh-CN" altLang="en-US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 animBg="1"/>
      <p:bldP spid="45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792161" cy="737476"/>
            <a:chOff x="635243" y="278221"/>
            <a:chExt cx="4792161" cy="737475"/>
          </a:xfrm>
        </p:grpSpPr>
        <p:sp>
          <p:nvSpPr>
            <p:cNvPr id="22" name="矩形 21"/>
            <p:cNvSpPr/>
            <p:nvPr/>
          </p:nvSpPr>
          <p:spPr>
            <a:xfrm>
              <a:off x="635243" y="707919"/>
              <a:ext cx="47921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Optimization——Loop Fusion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413446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循环融合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2" name="Rectangle 85"/>
          <p:cNvSpPr>
            <a:spLocks noChangeArrowheads="1"/>
          </p:cNvSpPr>
          <p:nvPr/>
        </p:nvSpPr>
        <p:spPr bwMode="auto">
          <a:xfrm>
            <a:off x="3596151" y="5562600"/>
            <a:ext cx="5334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76"/>
          <p:cNvSpPr>
            <a:spLocks noChangeArrowheads="1"/>
          </p:cNvSpPr>
          <p:nvPr/>
        </p:nvSpPr>
        <p:spPr bwMode="auto">
          <a:xfrm>
            <a:off x="2986551" y="1981200"/>
            <a:ext cx="5334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2910351" y="5334000"/>
            <a:ext cx="5334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72"/>
          <p:cNvSpPr>
            <a:spLocks noChangeArrowheads="1"/>
          </p:cNvSpPr>
          <p:nvPr/>
        </p:nvSpPr>
        <p:spPr bwMode="auto">
          <a:xfrm>
            <a:off x="3596151" y="4114800"/>
            <a:ext cx="5334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6" name="Group 61"/>
          <p:cNvGraphicFramePr/>
          <p:nvPr/>
        </p:nvGraphicFramePr>
        <p:xfrm>
          <a:off x="2605551" y="2438400"/>
          <a:ext cx="5410200" cy="1024064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255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a[999,996][0]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a[999,996][1]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a[999,996][2]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a[999,996][3]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a[999,997][0]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a[999,997][1]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a[999,997][2]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a[999,997][3]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a[999,998][0]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a[999,998][1]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a[999,998][2]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a[999,998][3]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a[999,999][0]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a[999,999][1]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a[999,999][2]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a[999,999][3]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2605551" y="1495425"/>
            <a:ext cx="23987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= 0;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&lt; MAXI;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++)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for (j = 0; j &lt; </a:t>
            </a:r>
            <a:r>
              <a:rPr lang="en-US" altLang="zh-CN" dirty="0" err="1">
                <a:ea typeface="宋体" panose="02010600030101010101" pitchFamily="2" charset="-122"/>
              </a:rPr>
              <a:t>MAXJ</a:t>
            </a:r>
            <a:r>
              <a:rPr lang="en-US" altLang="zh-CN" dirty="0">
                <a:ea typeface="宋体" panose="02010600030101010101" pitchFamily="2" charset="-122"/>
              </a:rPr>
              <a:t>; </a:t>
            </a:r>
            <a:r>
              <a:rPr lang="en-US" altLang="zh-CN" dirty="0" err="1">
                <a:ea typeface="宋体" panose="02010600030101010101" pitchFamily="2" charset="-122"/>
              </a:rPr>
              <a:t>j++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   a[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][j] = cos(x[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][j]);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5577351" y="752167"/>
            <a:ext cx="49728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float a[1000000][4];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MAXI = 1,000,000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MAXJ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直接相联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块组成，块大小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个数组元素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8625352" y="2590799"/>
            <a:ext cx="211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第一个循环结束后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6"/>
          <p:cNvSpPr/>
          <p:nvPr/>
        </p:nvSpPr>
        <p:spPr bwMode="auto">
          <a:xfrm>
            <a:off x="8320551" y="24384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1843551" y="24384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Set #0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1843551" y="2667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Set #1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1843551" y="28956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Set #2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1843551" y="31242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Set #3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" name="AutoShape 51"/>
          <p:cNvSpPr>
            <a:spLocks noChangeArrowheads="1"/>
          </p:cNvSpPr>
          <p:nvPr/>
        </p:nvSpPr>
        <p:spPr bwMode="auto">
          <a:xfrm>
            <a:off x="2529351" y="2362200"/>
            <a:ext cx="55626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" name="Text Box 52"/>
          <p:cNvSpPr txBox="1">
            <a:spLocks noChangeArrowheads="1"/>
          </p:cNvSpPr>
          <p:nvPr/>
        </p:nvSpPr>
        <p:spPr bwMode="auto">
          <a:xfrm>
            <a:off x="7329951" y="2133600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1 block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" name="Line 53"/>
          <p:cNvSpPr>
            <a:spLocks noChangeShapeType="1"/>
          </p:cNvSpPr>
          <p:nvPr/>
        </p:nvSpPr>
        <p:spPr bwMode="auto">
          <a:xfrm flipH="1">
            <a:off x="7177551" y="2286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54"/>
          <p:cNvSpPr>
            <a:spLocks noChangeShapeType="1"/>
          </p:cNvSpPr>
          <p:nvPr/>
        </p:nvSpPr>
        <p:spPr bwMode="auto">
          <a:xfrm flipH="1">
            <a:off x="7025151" y="22860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62"/>
          <p:cNvSpPr>
            <a:spLocks noChangeArrowheads="1"/>
          </p:cNvSpPr>
          <p:nvPr/>
        </p:nvSpPr>
        <p:spPr bwMode="auto">
          <a:xfrm>
            <a:off x="2542051" y="3657600"/>
            <a:ext cx="2349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 for (i = 0; i &lt; MAXI; i++)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for (j = 0; j &lt; MAXJ; j++)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z[i][j] =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a[i][j] * d[i];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endParaRPr lang="en-US" altLang="zh-CN" i="1">
              <a:ea typeface="宋体" panose="02010600030101010101" pitchFamily="2" charset="-122"/>
            </a:endParaRPr>
          </a:p>
        </p:txBody>
      </p:sp>
      <p:sp>
        <p:nvSpPr>
          <p:cNvPr id="33" name="Line 67"/>
          <p:cNvSpPr>
            <a:spLocks noChangeShapeType="1"/>
          </p:cNvSpPr>
          <p:nvPr/>
        </p:nvSpPr>
        <p:spPr bwMode="auto">
          <a:xfrm flipV="1">
            <a:off x="3367551" y="43434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68"/>
          <p:cNvSpPr>
            <a:spLocks noChangeShapeType="1"/>
          </p:cNvSpPr>
          <p:nvPr/>
        </p:nvSpPr>
        <p:spPr bwMode="auto">
          <a:xfrm>
            <a:off x="2376951" y="4495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70"/>
          <p:cNvSpPr>
            <a:spLocks noChangeShapeType="1"/>
          </p:cNvSpPr>
          <p:nvPr/>
        </p:nvSpPr>
        <p:spPr bwMode="auto">
          <a:xfrm>
            <a:off x="1691151" y="4724400"/>
            <a:ext cx="91440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71"/>
          <p:cNvSpPr>
            <a:spLocks noChangeArrowheads="1"/>
          </p:cNvSpPr>
          <p:nvPr/>
        </p:nvSpPr>
        <p:spPr bwMode="auto">
          <a:xfrm>
            <a:off x="2605551" y="4876800"/>
            <a:ext cx="24685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for (i = 0; i &lt; MAXI; i++)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for (j = 0; j &lt; MAXJ; j++) {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a[i][j] = cos(x[i][j]);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z[i][j] =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a[i][j] * d[i];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}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" name="Text Box 77"/>
          <p:cNvSpPr txBox="1">
            <a:spLocks noChangeArrowheads="1"/>
          </p:cNvSpPr>
          <p:nvPr/>
        </p:nvSpPr>
        <p:spPr bwMode="auto">
          <a:xfrm>
            <a:off x="1692739" y="1676400"/>
            <a:ext cx="7604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always 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miss on</a:t>
            </a:r>
            <a:endParaRPr lang="en-US" altLang="zh-CN" sz="1200">
              <a:ea typeface="宋体" panose="02010600030101010101" pitchFamily="2" charset="-122"/>
            </a:endParaRPr>
          </a:p>
          <a:p>
            <a:r>
              <a:rPr lang="en-US" altLang="zh-CN" sz="1200">
                <a:ea typeface="宋体" panose="02010600030101010101" pitchFamily="2" charset="-122"/>
              </a:rPr>
              <a:t>a[i][0]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8" name="Line 79"/>
          <p:cNvSpPr>
            <a:spLocks noChangeShapeType="1"/>
          </p:cNvSpPr>
          <p:nvPr/>
        </p:nvSpPr>
        <p:spPr bwMode="auto">
          <a:xfrm flipV="1">
            <a:off x="2300751" y="2133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80"/>
          <p:cNvSpPr txBox="1">
            <a:spLocks noChangeArrowheads="1"/>
          </p:cNvSpPr>
          <p:nvPr/>
        </p:nvSpPr>
        <p:spPr bwMode="auto">
          <a:xfrm>
            <a:off x="1691151" y="3810000"/>
            <a:ext cx="7604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always 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miss on</a:t>
            </a:r>
            <a:endParaRPr lang="en-US" altLang="zh-CN" sz="1200">
              <a:ea typeface="宋体" panose="02010600030101010101" pitchFamily="2" charset="-122"/>
            </a:endParaRPr>
          </a:p>
          <a:p>
            <a:r>
              <a:rPr lang="en-US" altLang="zh-CN" sz="1200">
                <a:ea typeface="宋体" panose="02010600030101010101" pitchFamily="2" charset="-122"/>
              </a:rPr>
              <a:t>a[i][0]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7" name="Line 82"/>
          <p:cNvSpPr>
            <a:spLocks noChangeShapeType="1"/>
          </p:cNvSpPr>
          <p:nvPr/>
        </p:nvSpPr>
        <p:spPr bwMode="auto">
          <a:xfrm>
            <a:off x="2224551" y="43434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1692739" y="5029200"/>
            <a:ext cx="7604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always 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miss on</a:t>
            </a:r>
            <a:endParaRPr lang="en-US" altLang="zh-CN" sz="1200">
              <a:ea typeface="宋体" panose="02010600030101010101" pitchFamily="2" charset="-122"/>
            </a:endParaRPr>
          </a:p>
          <a:p>
            <a:r>
              <a:rPr lang="en-US" altLang="zh-CN" sz="1200">
                <a:ea typeface="宋体" panose="02010600030101010101" pitchFamily="2" charset="-122"/>
              </a:rPr>
              <a:t>a[i][0]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9" name="Line 84"/>
          <p:cNvSpPr>
            <a:spLocks noChangeShapeType="1"/>
          </p:cNvSpPr>
          <p:nvPr/>
        </p:nvSpPr>
        <p:spPr bwMode="auto">
          <a:xfrm flipV="1">
            <a:off x="2300751" y="5486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86"/>
          <p:cNvSpPr txBox="1">
            <a:spLocks noChangeArrowheads="1"/>
          </p:cNvSpPr>
          <p:nvPr/>
        </p:nvSpPr>
        <p:spPr bwMode="auto">
          <a:xfrm>
            <a:off x="1691151" y="5715000"/>
            <a:ext cx="7254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always </a:t>
            </a:r>
            <a:br>
              <a:rPr lang="en-US" altLang="zh-CN" sz="1200">
                <a:ea typeface="宋体" panose="02010600030101010101" pitchFamily="2" charset="-122"/>
              </a:rPr>
            </a:br>
            <a:r>
              <a:rPr lang="en-US" altLang="zh-CN" sz="1200">
                <a:ea typeface="宋体" panose="02010600030101010101" pitchFamily="2" charset="-122"/>
              </a:rPr>
              <a:t>hit on</a:t>
            </a:r>
            <a:endParaRPr lang="en-US" altLang="zh-CN" sz="1200">
              <a:ea typeface="宋体" panose="02010600030101010101" pitchFamily="2" charset="-122"/>
            </a:endParaRPr>
          </a:p>
          <a:p>
            <a:r>
              <a:rPr lang="en-US" altLang="zh-CN" sz="1200">
                <a:ea typeface="宋体" panose="02010600030101010101" pitchFamily="2" charset="-122"/>
              </a:rPr>
              <a:t>a[i][j]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1" name="Line 87"/>
          <p:cNvSpPr>
            <a:spLocks noChangeShapeType="1"/>
          </p:cNvSpPr>
          <p:nvPr/>
        </p:nvSpPr>
        <p:spPr bwMode="auto">
          <a:xfrm flipV="1">
            <a:off x="3367551" y="5791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88"/>
          <p:cNvSpPr>
            <a:spLocks noChangeShapeType="1"/>
          </p:cNvSpPr>
          <p:nvPr/>
        </p:nvSpPr>
        <p:spPr bwMode="auto">
          <a:xfrm>
            <a:off x="2376951" y="6172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89"/>
          <p:cNvSpPr>
            <a:spLocks noChangeShapeType="1"/>
          </p:cNvSpPr>
          <p:nvPr/>
        </p:nvSpPr>
        <p:spPr bwMode="auto">
          <a:xfrm>
            <a:off x="2224551" y="6019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90"/>
          <p:cNvSpPr txBox="1">
            <a:spLocks noChangeArrowheads="1"/>
          </p:cNvSpPr>
          <p:nvPr/>
        </p:nvSpPr>
        <p:spPr bwMode="auto">
          <a:xfrm>
            <a:off x="7237876" y="3973513"/>
            <a:ext cx="34900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2,000,000 misses total (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仅考虑数组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1"/>
          <p:cNvSpPr>
            <a:spLocks noChangeArrowheads="1"/>
          </p:cNvSpPr>
          <p:nvPr/>
        </p:nvSpPr>
        <p:spPr bwMode="auto">
          <a:xfrm>
            <a:off x="6644151" y="3886200"/>
            <a:ext cx="609600" cy="2286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" name="Text Box 92"/>
          <p:cNvSpPr txBox="1">
            <a:spLocks noChangeArrowheads="1"/>
          </p:cNvSpPr>
          <p:nvPr/>
        </p:nvSpPr>
        <p:spPr bwMode="auto">
          <a:xfrm>
            <a:off x="7253751" y="5334000"/>
            <a:ext cx="3387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1,000,000 misses total (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仅考虑数组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3"/>
          <p:cNvSpPr>
            <a:spLocks noChangeArrowheads="1"/>
          </p:cNvSpPr>
          <p:nvPr/>
        </p:nvSpPr>
        <p:spPr bwMode="auto">
          <a:xfrm>
            <a:off x="6660026" y="5246688"/>
            <a:ext cx="609600" cy="2286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" name="Text Box 94"/>
          <p:cNvSpPr txBox="1">
            <a:spLocks noChangeArrowheads="1"/>
          </p:cNvSpPr>
          <p:nvPr/>
        </p:nvSpPr>
        <p:spPr bwMode="auto">
          <a:xfrm>
            <a:off x="7681458" y="5943600"/>
            <a:ext cx="27671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忽略其他数组的影响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5245" y="278225"/>
            <a:ext cx="4074407" cy="757139"/>
            <a:chOff x="635243" y="278221"/>
            <a:chExt cx="4074407" cy="757138"/>
          </a:xfrm>
        </p:grpSpPr>
        <p:sp>
          <p:nvSpPr>
            <p:cNvPr id="22" name="矩形 21"/>
            <p:cNvSpPr/>
            <p:nvPr/>
          </p:nvSpPr>
          <p:spPr>
            <a:xfrm>
              <a:off x="635243" y="727582"/>
              <a:ext cx="40744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Compiler Optimization——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分块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97484" y="278221"/>
              <a:ext cx="341632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编译器优化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分块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43" name="Group 251"/>
          <p:cNvGrpSpPr/>
          <p:nvPr/>
        </p:nvGrpSpPr>
        <p:grpSpPr bwMode="auto">
          <a:xfrm>
            <a:off x="6819420" y="2277625"/>
            <a:ext cx="1066800" cy="1263652"/>
            <a:chOff x="3312" y="1268"/>
            <a:chExt cx="672" cy="796"/>
          </a:xfrm>
        </p:grpSpPr>
        <p:sp>
          <p:nvSpPr>
            <p:cNvPr id="44" name="Rectangle 236"/>
            <p:cNvSpPr>
              <a:spLocks noChangeArrowheads="1"/>
            </p:cNvSpPr>
            <p:nvPr/>
          </p:nvSpPr>
          <p:spPr bwMode="auto">
            <a:xfrm>
              <a:off x="3312" y="1392"/>
              <a:ext cx="672" cy="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45" name="Text Box 250"/>
            <p:cNvSpPr txBox="1">
              <a:spLocks noChangeArrowheads="1"/>
            </p:cNvSpPr>
            <p:nvPr/>
          </p:nvSpPr>
          <p:spPr bwMode="auto">
            <a:xfrm>
              <a:off x="3446" y="1268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Rectangle 238"/>
          <p:cNvSpPr>
            <a:spLocks noChangeArrowheads="1"/>
          </p:cNvSpPr>
          <p:nvPr/>
        </p:nvSpPr>
        <p:spPr bwMode="auto">
          <a:xfrm>
            <a:off x="6828450" y="5793659"/>
            <a:ext cx="3044211" cy="762000"/>
          </a:xfrm>
          <a:prstGeom prst="rect">
            <a:avLst/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3500000" scaled="1"/>
            <a:tileRect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" name="Rectangle 232"/>
          <p:cNvSpPr>
            <a:spLocks noChangeArrowheads="1"/>
          </p:cNvSpPr>
          <p:nvPr/>
        </p:nvSpPr>
        <p:spPr bwMode="auto">
          <a:xfrm>
            <a:off x="9714270" y="4490886"/>
            <a:ext cx="444858" cy="229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233737" y="2567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3462337" y="2567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3690937" y="2567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919537" y="2567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4148137" y="2567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4376737" y="2567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4605337" y="2567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" name="Rectangle 11"/>
          <p:cNvSpPr>
            <a:spLocks noChangeArrowheads="1"/>
          </p:cNvSpPr>
          <p:nvPr/>
        </p:nvSpPr>
        <p:spPr bwMode="auto">
          <a:xfrm>
            <a:off x="4833937" y="2567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3233737" y="2796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462337" y="2796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3690937" y="2796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" name="Rectangle 15"/>
          <p:cNvSpPr>
            <a:spLocks noChangeArrowheads="1"/>
          </p:cNvSpPr>
          <p:nvPr/>
        </p:nvSpPr>
        <p:spPr bwMode="auto">
          <a:xfrm>
            <a:off x="3919537" y="2796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4148137" y="2796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" name="Rectangle 17"/>
          <p:cNvSpPr>
            <a:spLocks noChangeArrowheads="1"/>
          </p:cNvSpPr>
          <p:nvPr/>
        </p:nvSpPr>
        <p:spPr bwMode="auto">
          <a:xfrm>
            <a:off x="4376737" y="2796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4605337" y="2796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" name="Rectangle 19"/>
          <p:cNvSpPr>
            <a:spLocks noChangeArrowheads="1"/>
          </p:cNvSpPr>
          <p:nvPr/>
        </p:nvSpPr>
        <p:spPr bwMode="auto">
          <a:xfrm>
            <a:off x="4833937" y="2796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3233737" y="3024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" name="Rectangle 21"/>
          <p:cNvSpPr>
            <a:spLocks noChangeArrowheads="1"/>
          </p:cNvSpPr>
          <p:nvPr/>
        </p:nvSpPr>
        <p:spPr bwMode="auto">
          <a:xfrm>
            <a:off x="3462337" y="3024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" name="Rectangle 22"/>
          <p:cNvSpPr>
            <a:spLocks noChangeArrowheads="1"/>
          </p:cNvSpPr>
          <p:nvPr/>
        </p:nvSpPr>
        <p:spPr bwMode="auto">
          <a:xfrm>
            <a:off x="3690937" y="3024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" name="Rectangle 23"/>
          <p:cNvSpPr>
            <a:spLocks noChangeArrowheads="1"/>
          </p:cNvSpPr>
          <p:nvPr/>
        </p:nvSpPr>
        <p:spPr bwMode="auto">
          <a:xfrm>
            <a:off x="3919537" y="3024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" name="Rectangle 24"/>
          <p:cNvSpPr>
            <a:spLocks noChangeArrowheads="1"/>
          </p:cNvSpPr>
          <p:nvPr/>
        </p:nvSpPr>
        <p:spPr bwMode="auto">
          <a:xfrm>
            <a:off x="4148137" y="3024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" name="Rectangle 25"/>
          <p:cNvSpPr>
            <a:spLocks noChangeArrowheads="1"/>
          </p:cNvSpPr>
          <p:nvPr/>
        </p:nvSpPr>
        <p:spPr bwMode="auto">
          <a:xfrm>
            <a:off x="4376737" y="3024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" name="Rectangle 26"/>
          <p:cNvSpPr>
            <a:spLocks noChangeArrowheads="1"/>
          </p:cNvSpPr>
          <p:nvPr/>
        </p:nvSpPr>
        <p:spPr bwMode="auto">
          <a:xfrm>
            <a:off x="4605337" y="3024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" name="Rectangle 27"/>
          <p:cNvSpPr>
            <a:spLocks noChangeArrowheads="1"/>
          </p:cNvSpPr>
          <p:nvPr/>
        </p:nvSpPr>
        <p:spPr bwMode="auto">
          <a:xfrm>
            <a:off x="4833937" y="3024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3233737" y="32534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3462337" y="32534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3690937" y="32534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" name="Rectangle 31"/>
          <p:cNvSpPr>
            <a:spLocks noChangeArrowheads="1"/>
          </p:cNvSpPr>
          <p:nvPr/>
        </p:nvSpPr>
        <p:spPr bwMode="auto">
          <a:xfrm>
            <a:off x="3919537" y="32534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" name="Rectangle 32"/>
          <p:cNvSpPr>
            <a:spLocks noChangeArrowheads="1"/>
          </p:cNvSpPr>
          <p:nvPr/>
        </p:nvSpPr>
        <p:spPr bwMode="auto">
          <a:xfrm>
            <a:off x="4148137" y="32534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" name="Rectangle 33"/>
          <p:cNvSpPr>
            <a:spLocks noChangeArrowheads="1"/>
          </p:cNvSpPr>
          <p:nvPr/>
        </p:nvSpPr>
        <p:spPr bwMode="auto">
          <a:xfrm>
            <a:off x="4376737" y="32534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4605337" y="32534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" name="Rectangle 35"/>
          <p:cNvSpPr>
            <a:spLocks noChangeArrowheads="1"/>
          </p:cNvSpPr>
          <p:nvPr/>
        </p:nvSpPr>
        <p:spPr bwMode="auto">
          <a:xfrm>
            <a:off x="4833937" y="32534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" name="Rectangle 36"/>
          <p:cNvSpPr>
            <a:spLocks noChangeArrowheads="1"/>
          </p:cNvSpPr>
          <p:nvPr/>
        </p:nvSpPr>
        <p:spPr bwMode="auto">
          <a:xfrm>
            <a:off x="3233737" y="34820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4" name="Rectangle 37"/>
          <p:cNvSpPr>
            <a:spLocks noChangeArrowheads="1"/>
          </p:cNvSpPr>
          <p:nvPr/>
        </p:nvSpPr>
        <p:spPr bwMode="auto">
          <a:xfrm>
            <a:off x="3462337" y="34820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" name="Rectangle 38"/>
          <p:cNvSpPr>
            <a:spLocks noChangeArrowheads="1"/>
          </p:cNvSpPr>
          <p:nvPr/>
        </p:nvSpPr>
        <p:spPr bwMode="auto">
          <a:xfrm>
            <a:off x="3690937" y="34820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6" name="Rectangle 39"/>
          <p:cNvSpPr>
            <a:spLocks noChangeArrowheads="1"/>
          </p:cNvSpPr>
          <p:nvPr/>
        </p:nvSpPr>
        <p:spPr bwMode="auto">
          <a:xfrm>
            <a:off x="3919537" y="34820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auto">
          <a:xfrm>
            <a:off x="4148137" y="34820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" name="Rectangle 41"/>
          <p:cNvSpPr>
            <a:spLocks noChangeArrowheads="1"/>
          </p:cNvSpPr>
          <p:nvPr/>
        </p:nvSpPr>
        <p:spPr bwMode="auto">
          <a:xfrm>
            <a:off x="4376737" y="34820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" name="Rectangle 42"/>
          <p:cNvSpPr>
            <a:spLocks noChangeArrowheads="1"/>
          </p:cNvSpPr>
          <p:nvPr/>
        </p:nvSpPr>
        <p:spPr bwMode="auto">
          <a:xfrm>
            <a:off x="4605337" y="34820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" name="Rectangle 43"/>
          <p:cNvSpPr>
            <a:spLocks noChangeArrowheads="1"/>
          </p:cNvSpPr>
          <p:nvPr/>
        </p:nvSpPr>
        <p:spPr bwMode="auto">
          <a:xfrm>
            <a:off x="4833937" y="34820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1" name="Rectangle 44"/>
          <p:cNvSpPr>
            <a:spLocks noChangeArrowheads="1"/>
          </p:cNvSpPr>
          <p:nvPr/>
        </p:nvSpPr>
        <p:spPr bwMode="auto">
          <a:xfrm>
            <a:off x="3233737" y="3710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" name="Rectangle 45"/>
          <p:cNvSpPr>
            <a:spLocks noChangeArrowheads="1"/>
          </p:cNvSpPr>
          <p:nvPr/>
        </p:nvSpPr>
        <p:spPr bwMode="auto">
          <a:xfrm>
            <a:off x="3462337" y="3710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" name="Rectangle 46"/>
          <p:cNvSpPr>
            <a:spLocks noChangeArrowheads="1"/>
          </p:cNvSpPr>
          <p:nvPr/>
        </p:nvSpPr>
        <p:spPr bwMode="auto">
          <a:xfrm>
            <a:off x="3690937" y="3710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" name="Rectangle 47"/>
          <p:cNvSpPr>
            <a:spLocks noChangeArrowheads="1"/>
          </p:cNvSpPr>
          <p:nvPr/>
        </p:nvSpPr>
        <p:spPr bwMode="auto">
          <a:xfrm>
            <a:off x="3919537" y="3710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5" name="Rectangle 48"/>
          <p:cNvSpPr>
            <a:spLocks noChangeArrowheads="1"/>
          </p:cNvSpPr>
          <p:nvPr/>
        </p:nvSpPr>
        <p:spPr bwMode="auto">
          <a:xfrm>
            <a:off x="4148137" y="3710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4376737" y="3710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7" name="Rectangle 50"/>
          <p:cNvSpPr>
            <a:spLocks noChangeArrowheads="1"/>
          </p:cNvSpPr>
          <p:nvPr/>
        </p:nvSpPr>
        <p:spPr bwMode="auto">
          <a:xfrm>
            <a:off x="4605337" y="3710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" name="Rectangle 51"/>
          <p:cNvSpPr>
            <a:spLocks noChangeArrowheads="1"/>
          </p:cNvSpPr>
          <p:nvPr/>
        </p:nvSpPr>
        <p:spPr bwMode="auto">
          <a:xfrm>
            <a:off x="4833937" y="37106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" name="Rectangle 52"/>
          <p:cNvSpPr>
            <a:spLocks noChangeArrowheads="1"/>
          </p:cNvSpPr>
          <p:nvPr/>
        </p:nvSpPr>
        <p:spPr bwMode="auto">
          <a:xfrm>
            <a:off x="3233737" y="3939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0" name="Rectangle 53"/>
          <p:cNvSpPr>
            <a:spLocks noChangeArrowheads="1"/>
          </p:cNvSpPr>
          <p:nvPr/>
        </p:nvSpPr>
        <p:spPr bwMode="auto">
          <a:xfrm>
            <a:off x="3462337" y="3939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1" name="Rectangle 54"/>
          <p:cNvSpPr>
            <a:spLocks noChangeArrowheads="1"/>
          </p:cNvSpPr>
          <p:nvPr/>
        </p:nvSpPr>
        <p:spPr bwMode="auto">
          <a:xfrm>
            <a:off x="3690937" y="3939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" name="Rectangle 55"/>
          <p:cNvSpPr>
            <a:spLocks noChangeArrowheads="1"/>
          </p:cNvSpPr>
          <p:nvPr/>
        </p:nvSpPr>
        <p:spPr bwMode="auto">
          <a:xfrm>
            <a:off x="3919537" y="3939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" name="Rectangle 56"/>
          <p:cNvSpPr>
            <a:spLocks noChangeArrowheads="1"/>
          </p:cNvSpPr>
          <p:nvPr/>
        </p:nvSpPr>
        <p:spPr bwMode="auto">
          <a:xfrm>
            <a:off x="4148137" y="3939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4" name="Rectangle 57"/>
          <p:cNvSpPr>
            <a:spLocks noChangeArrowheads="1"/>
          </p:cNvSpPr>
          <p:nvPr/>
        </p:nvSpPr>
        <p:spPr bwMode="auto">
          <a:xfrm>
            <a:off x="4376737" y="3939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" name="Rectangle 58"/>
          <p:cNvSpPr>
            <a:spLocks noChangeArrowheads="1"/>
          </p:cNvSpPr>
          <p:nvPr/>
        </p:nvSpPr>
        <p:spPr bwMode="auto">
          <a:xfrm>
            <a:off x="4605337" y="3939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" name="Rectangle 59"/>
          <p:cNvSpPr>
            <a:spLocks noChangeArrowheads="1"/>
          </p:cNvSpPr>
          <p:nvPr/>
        </p:nvSpPr>
        <p:spPr bwMode="auto">
          <a:xfrm>
            <a:off x="4833937" y="39392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7" name="Rectangle 60"/>
          <p:cNvSpPr>
            <a:spLocks noChangeArrowheads="1"/>
          </p:cNvSpPr>
          <p:nvPr/>
        </p:nvSpPr>
        <p:spPr bwMode="auto">
          <a:xfrm>
            <a:off x="3233737" y="4167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" name="Rectangle 61"/>
          <p:cNvSpPr>
            <a:spLocks noChangeArrowheads="1"/>
          </p:cNvSpPr>
          <p:nvPr/>
        </p:nvSpPr>
        <p:spPr bwMode="auto">
          <a:xfrm>
            <a:off x="3462337" y="4167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9" name="Rectangle 62"/>
          <p:cNvSpPr>
            <a:spLocks noChangeArrowheads="1"/>
          </p:cNvSpPr>
          <p:nvPr/>
        </p:nvSpPr>
        <p:spPr bwMode="auto">
          <a:xfrm>
            <a:off x="3690937" y="4167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0" name="Rectangle 63"/>
          <p:cNvSpPr>
            <a:spLocks noChangeArrowheads="1"/>
          </p:cNvSpPr>
          <p:nvPr/>
        </p:nvSpPr>
        <p:spPr bwMode="auto">
          <a:xfrm>
            <a:off x="3919537" y="4167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1" name="Rectangle 64"/>
          <p:cNvSpPr>
            <a:spLocks noChangeArrowheads="1"/>
          </p:cNvSpPr>
          <p:nvPr/>
        </p:nvSpPr>
        <p:spPr bwMode="auto">
          <a:xfrm>
            <a:off x="4148137" y="4167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" name="Rectangle 65"/>
          <p:cNvSpPr>
            <a:spLocks noChangeArrowheads="1"/>
          </p:cNvSpPr>
          <p:nvPr/>
        </p:nvSpPr>
        <p:spPr bwMode="auto">
          <a:xfrm>
            <a:off x="4376737" y="4167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" name="Rectangle 66"/>
          <p:cNvSpPr>
            <a:spLocks noChangeArrowheads="1"/>
          </p:cNvSpPr>
          <p:nvPr/>
        </p:nvSpPr>
        <p:spPr bwMode="auto">
          <a:xfrm>
            <a:off x="4605337" y="4167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4" name="Rectangle 67"/>
          <p:cNvSpPr>
            <a:spLocks noChangeArrowheads="1"/>
          </p:cNvSpPr>
          <p:nvPr/>
        </p:nvSpPr>
        <p:spPr bwMode="auto">
          <a:xfrm>
            <a:off x="4833937" y="4167856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6891337" y="2567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6" name="Rectangle 69"/>
          <p:cNvSpPr>
            <a:spLocks noChangeArrowheads="1"/>
          </p:cNvSpPr>
          <p:nvPr/>
        </p:nvSpPr>
        <p:spPr bwMode="auto">
          <a:xfrm>
            <a:off x="7119937" y="2567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7" name="Rectangle 70"/>
          <p:cNvSpPr>
            <a:spLocks noChangeArrowheads="1"/>
          </p:cNvSpPr>
          <p:nvPr/>
        </p:nvSpPr>
        <p:spPr bwMode="auto">
          <a:xfrm>
            <a:off x="7348537" y="2567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" name="Rectangle 71"/>
          <p:cNvSpPr>
            <a:spLocks noChangeArrowheads="1"/>
          </p:cNvSpPr>
          <p:nvPr/>
        </p:nvSpPr>
        <p:spPr bwMode="auto">
          <a:xfrm>
            <a:off x="7577137" y="2567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9" name="Rectangle 72"/>
          <p:cNvSpPr>
            <a:spLocks noChangeArrowheads="1"/>
          </p:cNvSpPr>
          <p:nvPr/>
        </p:nvSpPr>
        <p:spPr bwMode="auto">
          <a:xfrm>
            <a:off x="7805737" y="2567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0" name="Rectangle 73"/>
          <p:cNvSpPr>
            <a:spLocks noChangeArrowheads="1"/>
          </p:cNvSpPr>
          <p:nvPr/>
        </p:nvSpPr>
        <p:spPr bwMode="auto">
          <a:xfrm>
            <a:off x="8034337" y="2567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1" name="Rectangle 74"/>
          <p:cNvSpPr>
            <a:spLocks noChangeArrowheads="1"/>
          </p:cNvSpPr>
          <p:nvPr/>
        </p:nvSpPr>
        <p:spPr bwMode="auto">
          <a:xfrm>
            <a:off x="8262937" y="2567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2" name="Rectangle 75"/>
          <p:cNvSpPr>
            <a:spLocks noChangeArrowheads="1"/>
          </p:cNvSpPr>
          <p:nvPr/>
        </p:nvSpPr>
        <p:spPr bwMode="auto">
          <a:xfrm>
            <a:off x="8491537" y="2567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" name="Rectangle 76"/>
          <p:cNvSpPr>
            <a:spLocks noChangeArrowheads="1"/>
          </p:cNvSpPr>
          <p:nvPr/>
        </p:nvSpPr>
        <p:spPr bwMode="auto">
          <a:xfrm>
            <a:off x="6891337" y="2796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4" name="Rectangle 77"/>
          <p:cNvSpPr>
            <a:spLocks noChangeArrowheads="1"/>
          </p:cNvSpPr>
          <p:nvPr/>
        </p:nvSpPr>
        <p:spPr bwMode="auto">
          <a:xfrm>
            <a:off x="7119937" y="2796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5" name="Rectangle 78"/>
          <p:cNvSpPr>
            <a:spLocks noChangeArrowheads="1"/>
          </p:cNvSpPr>
          <p:nvPr/>
        </p:nvSpPr>
        <p:spPr bwMode="auto">
          <a:xfrm>
            <a:off x="7348537" y="2796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6" name="Rectangle 79"/>
          <p:cNvSpPr>
            <a:spLocks noChangeArrowheads="1"/>
          </p:cNvSpPr>
          <p:nvPr/>
        </p:nvSpPr>
        <p:spPr bwMode="auto">
          <a:xfrm>
            <a:off x="7577137" y="2796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7" name="Rectangle 80"/>
          <p:cNvSpPr>
            <a:spLocks noChangeArrowheads="1"/>
          </p:cNvSpPr>
          <p:nvPr/>
        </p:nvSpPr>
        <p:spPr bwMode="auto">
          <a:xfrm>
            <a:off x="7805737" y="2796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8" name="Rectangle 81"/>
          <p:cNvSpPr>
            <a:spLocks noChangeArrowheads="1"/>
          </p:cNvSpPr>
          <p:nvPr/>
        </p:nvSpPr>
        <p:spPr bwMode="auto">
          <a:xfrm>
            <a:off x="8034337" y="2796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9" name="Rectangle 82"/>
          <p:cNvSpPr>
            <a:spLocks noChangeArrowheads="1"/>
          </p:cNvSpPr>
          <p:nvPr/>
        </p:nvSpPr>
        <p:spPr bwMode="auto">
          <a:xfrm>
            <a:off x="8262937" y="2796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0" name="Rectangle 83"/>
          <p:cNvSpPr>
            <a:spLocks noChangeArrowheads="1"/>
          </p:cNvSpPr>
          <p:nvPr/>
        </p:nvSpPr>
        <p:spPr bwMode="auto">
          <a:xfrm>
            <a:off x="8491537" y="2796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1" name="Rectangle 84"/>
          <p:cNvSpPr>
            <a:spLocks noChangeArrowheads="1"/>
          </p:cNvSpPr>
          <p:nvPr/>
        </p:nvSpPr>
        <p:spPr bwMode="auto">
          <a:xfrm>
            <a:off x="6891337" y="3024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2" name="Rectangle 85"/>
          <p:cNvSpPr>
            <a:spLocks noChangeArrowheads="1"/>
          </p:cNvSpPr>
          <p:nvPr/>
        </p:nvSpPr>
        <p:spPr bwMode="auto">
          <a:xfrm>
            <a:off x="7119937" y="3024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" name="Rectangle 86"/>
          <p:cNvSpPr>
            <a:spLocks noChangeArrowheads="1"/>
          </p:cNvSpPr>
          <p:nvPr/>
        </p:nvSpPr>
        <p:spPr bwMode="auto">
          <a:xfrm>
            <a:off x="7348537" y="3024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4" name="Rectangle 87"/>
          <p:cNvSpPr>
            <a:spLocks noChangeArrowheads="1"/>
          </p:cNvSpPr>
          <p:nvPr/>
        </p:nvSpPr>
        <p:spPr bwMode="auto">
          <a:xfrm>
            <a:off x="7577137" y="3024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5" name="Rectangle 88"/>
          <p:cNvSpPr>
            <a:spLocks noChangeArrowheads="1"/>
          </p:cNvSpPr>
          <p:nvPr/>
        </p:nvSpPr>
        <p:spPr bwMode="auto">
          <a:xfrm>
            <a:off x="7805737" y="3024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6" name="Rectangle 89"/>
          <p:cNvSpPr>
            <a:spLocks noChangeArrowheads="1"/>
          </p:cNvSpPr>
          <p:nvPr/>
        </p:nvSpPr>
        <p:spPr bwMode="auto">
          <a:xfrm>
            <a:off x="8034337" y="3024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7" name="Rectangle 90"/>
          <p:cNvSpPr>
            <a:spLocks noChangeArrowheads="1"/>
          </p:cNvSpPr>
          <p:nvPr/>
        </p:nvSpPr>
        <p:spPr bwMode="auto">
          <a:xfrm>
            <a:off x="8262937" y="3024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8" name="Rectangle 91"/>
          <p:cNvSpPr>
            <a:spLocks noChangeArrowheads="1"/>
          </p:cNvSpPr>
          <p:nvPr/>
        </p:nvSpPr>
        <p:spPr bwMode="auto">
          <a:xfrm>
            <a:off x="8491537" y="3024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9" name="Rectangle 92"/>
          <p:cNvSpPr>
            <a:spLocks noChangeArrowheads="1"/>
          </p:cNvSpPr>
          <p:nvPr/>
        </p:nvSpPr>
        <p:spPr bwMode="auto">
          <a:xfrm>
            <a:off x="6891337" y="32534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0" name="Rectangle 93"/>
          <p:cNvSpPr>
            <a:spLocks noChangeArrowheads="1"/>
          </p:cNvSpPr>
          <p:nvPr/>
        </p:nvSpPr>
        <p:spPr bwMode="auto">
          <a:xfrm>
            <a:off x="7119937" y="32534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" name="Rectangle 94"/>
          <p:cNvSpPr>
            <a:spLocks noChangeArrowheads="1"/>
          </p:cNvSpPr>
          <p:nvPr/>
        </p:nvSpPr>
        <p:spPr bwMode="auto">
          <a:xfrm>
            <a:off x="7348537" y="32534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2" name="Rectangle 95"/>
          <p:cNvSpPr>
            <a:spLocks noChangeArrowheads="1"/>
          </p:cNvSpPr>
          <p:nvPr/>
        </p:nvSpPr>
        <p:spPr bwMode="auto">
          <a:xfrm>
            <a:off x="7577137" y="32534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" name="Rectangle 96"/>
          <p:cNvSpPr>
            <a:spLocks noChangeArrowheads="1"/>
          </p:cNvSpPr>
          <p:nvPr/>
        </p:nvSpPr>
        <p:spPr bwMode="auto">
          <a:xfrm>
            <a:off x="7805737" y="32534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4" name="Rectangle 97"/>
          <p:cNvSpPr>
            <a:spLocks noChangeArrowheads="1"/>
          </p:cNvSpPr>
          <p:nvPr/>
        </p:nvSpPr>
        <p:spPr bwMode="auto">
          <a:xfrm>
            <a:off x="8034337" y="32534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5" name="Rectangle 98"/>
          <p:cNvSpPr>
            <a:spLocks noChangeArrowheads="1"/>
          </p:cNvSpPr>
          <p:nvPr/>
        </p:nvSpPr>
        <p:spPr bwMode="auto">
          <a:xfrm>
            <a:off x="8262937" y="32534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6" name="Rectangle 99"/>
          <p:cNvSpPr>
            <a:spLocks noChangeArrowheads="1"/>
          </p:cNvSpPr>
          <p:nvPr/>
        </p:nvSpPr>
        <p:spPr bwMode="auto">
          <a:xfrm>
            <a:off x="8491537" y="32534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7" name="Rectangle 100"/>
          <p:cNvSpPr>
            <a:spLocks noChangeArrowheads="1"/>
          </p:cNvSpPr>
          <p:nvPr/>
        </p:nvSpPr>
        <p:spPr bwMode="auto">
          <a:xfrm>
            <a:off x="6891337" y="34820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8" name="Rectangle 101"/>
          <p:cNvSpPr>
            <a:spLocks noChangeArrowheads="1"/>
          </p:cNvSpPr>
          <p:nvPr/>
        </p:nvSpPr>
        <p:spPr bwMode="auto">
          <a:xfrm>
            <a:off x="7119937" y="34820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9" name="Rectangle 102"/>
          <p:cNvSpPr>
            <a:spLocks noChangeArrowheads="1"/>
          </p:cNvSpPr>
          <p:nvPr/>
        </p:nvSpPr>
        <p:spPr bwMode="auto">
          <a:xfrm>
            <a:off x="7348537" y="34820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0" name="Rectangle 103"/>
          <p:cNvSpPr>
            <a:spLocks noChangeArrowheads="1"/>
          </p:cNvSpPr>
          <p:nvPr/>
        </p:nvSpPr>
        <p:spPr bwMode="auto">
          <a:xfrm>
            <a:off x="7577137" y="34820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auto">
          <a:xfrm>
            <a:off x="6891337" y="3710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2" name="Rectangle 105"/>
          <p:cNvSpPr>
            <a:spLocks noChangeArrowheads="1"/>
          </p:cNvSpPr>
          <p:nvPr/>
        </p:nvSpPr>
        <p:spPr bwMode="auto">
          <a:xfrm>
            <a:off x="7119937" y="3710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" name="Rectangle 106"/>
          <p:cNvSpPr>
            <a:spLocks noChangeArrowheads="1"/>
          </p:cNvSpPr>
          <p:nvPr/>
        </p:nvSpPr>
        <p:spPr bwMode="auto">
          <a:xfrm>
            <a:off x="7348537" y="3710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4" name="Rectangle 107"/>
          <p:cNvSpPr>
            <a:spLocks noChangeArrowheads="1"/>
          </p:cNvSpPr>
          <p:nvPr/>
        </p:nvSpPr>
        <p:spPr bwMode="auto">
          <a:xfrm>
            <a:off x="7577137" y="3710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5" name="Rectangle 108"/>
          <p:cNvSpPr>
            <a:spLocks noChangeArrowheads="1"/>
          </p:cNvSpPr>
          <p:nvPr/>
        </p:nvSpPr>
        <p:spPr bwMode="auto">
          <a:xfrm>
            <a:off x="6891337" y="3939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6" name="Rectangle 109"/>
          <p:cNvSpPr>
            <a:spLocks noChangeArrowheads="1"/>
          </p:cNvSpPr>
          <p:nvPr/>
        </p:nvSpPr>
        <p:spPr bwMode="auto">
          <a:xfrm>
            <a:off x="7119937" y="3939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7" name="Rectangle 110"/>
          <p:cNvSpPr>
            <a:spLocks noChangeArrowheads="1"/>
          </p:cNvSpPr>
          <p:nvPr/>
        </p:nvSpPr>
        <p:spPr bwMode="auto">
          <a:xfrm>
            <a:off x="7348537" y="3939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8" name="Rectangle 111"/>
          <p:cNvSpPr>
            <a:spLocks noChangeArrowheads="1"/>
          </p:cNvSpPr>
          <p:nvPr/>
        </p:nvSpPr>
        <p:spPr bwMode="auto">
          <a:xfrm>
            <a:off x="7577137" y="3939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9" name="Rectangle 112"/>
          <p:cNvSpPr>
            <a:spLocks noChangeArrowheads="1"/>
          </p:cNvSpPr>
          <p:nvPr/>
        </p:nvSpPr>
        <p:spPr bwMode="auto">
          <a:xfrm>
            <a:off x="6891337" y="4167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0" name="Rectangle 113"/>
          <p:cNvSpPr>
            <a:spLocks noChangeArrowheads="1"/>
          </p:cNvSpPr>
          <p:nvPr/>
        </p:nvSpPr>
        <p:spPr bwMode="auto">
          <a:xfrm>
            <a:off x="7119937" y="4167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1" name="Rectangle 114"/>
          <p:cNvSpPr>
            <a:spLocks noChangeArrowheads="1"/>
          </p:cNvSpPr>
          <p:nvPr/>
        </p:nvSpPr>
        <p:spPr bwMode="auto">
          <a:xfrm>
            <a:off x="7348537" y="4167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2" name="Rectangle 115"/>
          <p:cNvSpPr>
            <a:spLocks noChangeArrowheads="1"/>
          </p:cNvSpPr>
          <p:nvPr/>
        </p:nvSpPr>
        <p:spPr bwMode="auto">
          <a:xfrm>
            <a:off x="7577137" y="4167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3" name="Rectangle 116"/>
          <p:cNvSpPr>
            <a:spLocks noChangeArrowheads="1"/>
          </p:cNvSpPr>
          <p:nvPr/>
        </p:nvSpPr>
        <p:spPr bwMode="auto">
          <a:xfrm>
            <a:off x="2730007" y="2170574"/>
            <a:ext cx="282128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每次迭代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扫描整个数组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 ][ ]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" name="Line 117"/>
          <p:cNvSpPr>
            <a:spLocks noChangeShapeType="1"/>
          </p:cNvSpPr>
          <p:nvPr/>
        </p:nvSpPr>
        <p:spPr bwMode="auto">
          <a:xfrm>
            <a:off x="3074987" y="2713706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Line 118"/>
          <p:cNvSpPr>
            <a:spLocks noChangeShapeType="1"/>
          </p:cNvSpPr>
          <p:nvPr/>
        </p:nvSpPr>
        <p:spPr bwMode="auto">
          <a:xfrm flipH="1">
            <a:off x="3074987" y="2713706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Line 120"/>
          <p:cNvSpPr>
            <a:spLocks noChangeShapeType="1"/>
          </p:cNvSpPr>
          <p:nvPr/>
        </p:nvSpPr>
        <p:spPr bwMode="auto">
          <a:xfrm>
            <a:off x="3074987" y="2942306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121"/>
          <p:cNvSpPr>
            <a:spLocks noChangeShapeType="1"/>
          </p:cNvSpPr>
          <p:nvPr/>
        </p:nvSpPr>
        <p:spPr bwMode="auto">
          <a:xfrm flipH="1">
            <a:off x="3074987" y="2942306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Line 123"/>
          <p:cNvSpPr>
            <a:spLocks noChangeShapeType="1"/>
          </p:cNvSpPr>
          <p:nvPr/>
        </p:nvSpPr>
        <p:spPr bwMode="auto">
          <a:xfrm>
            <a:off x="3074987" y="3170906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Line 124"/>
          <p:cNvSpPr>
            <a:spLocks noChangeShapeType="1"/>
          </p:cNvSpPr>
          <p:nvPr/>
        </p:nvSpPr>
        <p:spPr bwMode="auto">
          <a:xfrm flipH="1">
            <a:off x="3074987" y="3170906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Line 126"/>
          <p:cNvSpPr>
            <a:spLocks noChangeShapeType="1"/>
          </p:cNvSpPr>
          <p:nvPr/>
        </p:nvSpPr>
        <p:spPr bwMode="auto">
          <a:xfrm>
            <a:off x="3074987" y="3399506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Line 127"/>
          <p:cNvSpPr>
            <a:spLocks noChangeShapeType="1"/>
          </p:cNvSpPr>
          <p:nvPr/>
        </p:nvSpPr>
        <p:spPr bwMode="auto">
          <a:xfrm flipH="1">
            <a:off x="3074987" y="3399506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" name="Group 131"/>
          <p:cNvGrpSpPr/>
          <p:nvPr/>
        </p:nvGrpSpPr>
        <p:grpSpPr bwMode="auto">
          <a:xfrm>
            <a:off x="3074987" y="3628106"/>
            <a:ext cx="2133600" cy="152400"/>
            <a:chOff x="960" y="2112"/>
            <a:chExt cx="1344" cy="96"/>
          </a:xfrm>
        </p:grpSpPr>
        <p:sp>
          <p:nvSpPr>
            <p:cNvPr id="183" name="Line 129"/>
            <p:cNvSpPr>
              <a:spLocks noChangeShapeType="1"/>
            </p:cNvSpPr>
            <p:nvPr/>
          </p:nvSpPr>
          <p:spPr bwMode="auto">
            <a:xfrm>
              <a:off x="960" y="211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130"/>
            <p:cNvSpPr>
              <a:spLocks noChangeShapeType="1"/>
            </p:cNvSpPr>
            <p:nvPr/>
          </p:nvSpPr>
          <p:spPr bwMode="auto">
            <a:xfrm flipH="1">
              <a:off x="960" y="2112"/>
              <a:ext cx="13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" name="Line 132"/>
          <p:cNvSpPr>
            <a:spLocks noChangeShapeType="1"/>
          </p:cNvSpPr>
          <p:nvPr/>
        </p:nvSpPr>
        <p:spPr bwMode="auto">
          <a:xfrm>
            <a:off x="3074987" y="3856706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Line 133"/>
          <p:cNvSpPr>
            <a:spLocks noChangeShapeType="1"/>
          </p:cNvSpPr>
          <p:nvPr/>
        </p:nvSpPr>
        <p:spPr bwMode="auto">
          <a:xfrm flipH="1">
            <a:off x="3074987" y="3856706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Line 135"/>
          <p:cNvSpPr>
            <a:spLocks noChangeShapeType="1"/>
          </p:cNvSpPr>
          <p:nvPr/>
        </p:nvSpPr>
        <p:spPr bwMode="auto">
          <a:xfrm>
            <a:off x="3074987" y="4085306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Line 136"/>
          <p:cNvSpPr>
            <a:spLocks noChangeShapeType="1"/>
          </p:cNvSpPr>
          <p:nvPr/>
        </p:nvSpPr>
        <p:spPr bwMode="auto">
          <a:xfrm flipH="1">
            <a:off x="3074987" y="4085306"/>
            <a:ext cx="2133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Line 138"/>
          <p:cNvSpPr>
            <a:spLocks noChangeShapeType="1"/>
          </p:cNvSpPr>
          <p:nvPr/>
        </p:nvSpPr>
        <p:spPr bwMode="auto">
          <a:xfrm>
            <a:off x="3074987" y="4313906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Line 140"/>
          <p:cNvSpPr>
            <a:spLocks noChangeShapeType="1"/>
          </p:cNvSpPr>
          <p:nvPr/>
        </p:nvSpPr>
        <p:spPr bwMode="auto">
          <a:xfrm>
            <a:off x="6732587" y="26375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Line 141"/>
          <p:cNvSpPr>
            <a:spLocks noChangeShapeType="1"/>
          </p:cNvSpPr>
          <p:nvPr/>
        </p:nvSpPr>
        <p:spPr bwMode="auto">
          <a:xfrm flipH="1">
            <a:off x="6732587" y="2637506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" name="Line 143"/>
          <p:cNvSpPr>
            <a:spLocks noChangeShapeType="1"/>
          </p:cNvSpPr>
          <p:nvPr/>
        </p:nvSpPr>
        <p:spPr bwMode="auto">
          <a:xfrm>
            <a:off x="6732587" y="28661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" name="Line 144"/>
          <p:cNvSpPr>
            <a:spLocks noChangeShapeType="1"/>
          </p:cNvSpPr>
          <p:nvPr/>
        </p:nvSpPr>
        <p:spPr bwMode="auto">
          <a:xfrm flipH="1">
            <a:off x="6732587" y="2866106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" name="Line 146"/>
          <p:cNvSpPr>
            <a:spLocks noChangeShapeType="1"/>
          </p:cNvSpPr>
          <p:nvPr/>
        </p:nvSpPr>
        <p:spPr bwMode="auto">
          <a:xfrm>
            <a:off x="6732587" y="30947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" name="Line 147"/>
          <p:cNvSpPr>
            <a:spLocks noChangeShapeType="1"/>
          </p:cNvSpPr>
          <p:nvPr/>
        </p:nvSpPr>
        <p:spPr bwMode="auto">
          <a:xfrm flipH="1">
            <a:off x="6732587" y="3094706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Line 149"/>
          <p:cNvSpPr>
            <a:spLocks noChangeShapeType="1"/>
          </p:cNvSpPr>
          <p:nvPr/>
        </p:nvSpPr>
        <p:spPr bwMode="auto">
          <a:xfrm>
            <a:off x="6732587" y="33233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" name="Line 150"/>
          <p:cNvSpPr>
            <a:spLocks noChangeShapeType="1"/>
          </p:cNvSpPr>
          <p:nvPr/>
        </p:nvSpPr>
        <p:spPr bwMode="auto">
          <a:xfrm flipV="1">
            <a:off x="7799387" y="2637506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8" name="Group 153"/>
          <p:cNvGrpSpPr/>
          <p:nvPr/>
        </p:nvGrpSpPr>
        <p:grpSpPr bwMode="auto">
          <a:xfrm>
            <a:off x="7875587" y="2637506"/>
            <a:ext cx="914400" cy="228600"/>
            <a:chOff x="3984" y="1488"/>
            <a:chExt cx="576" cy="144"/>
          </a:xfrm>
        </p:grpSpPr>
        <p:sp>
          <p:nvSpPr>
            <p:cNvPr id="199" name="Line 151"/>
            <p:cNvSpPr>
              <a:spLocks noChangeShapeType="1"/>
            </p:cNvSpPr>
            <p:nvPr/>
          </p:nvSpPr>
          <p:spPr bwMode="auto">
            <a:xfrm>
              <a:off x="3984" y="14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Line 152"/>
            <p:cNvSpPr>
              <a:spLocks noChangeShapeType="1"/>
            </p:cNvSpPr>
            <p:nvPr/>
          </p:nvSpPr>
          <p:spPr bwMode="auto">
            <a:xfrm flipH="1">
              <a:off x="3984" y="148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1" name="Group 156"/>
          <p:cNvGrpSpPr/>
          <p:nvPr/>
        </p:nvGrpSpPr>
        <p:grpSpPr bwMode="auto">
          <a:xfrm>
            <a:off x="7875587" y="2866106"/>
            <a:ext cx="914400" cy="228600"/>
            <a:chOff x="3984" y="1632"/>
            <a:chExt cx="576" cy="144"/>
          </a:xfrm>
        </p:grpSpPr>
        <p:sp>
          <p:nvSpPr>
            <p:cNvPr id="202" name="Line 154"/>
            <p:cNvSpPr>
              <a:spLocks noChangeShapeType="1"/>
            </p:cNvSpPr>
            <p:nvPr/>
          </p:nvSpPr>
          <p:spPr bwMode="auto">
            <a:xfrm>
              <a:off x="3984" y="16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155"/>
            <p:cNvSpPr>
              <a:spLocks noChangeShapeType="1"/>
            </p:cNvSpPr>
            <p:nvPr/>
          </p:nvSpPr>
          <p:spPr bwMode="auto">
            <a:xfrm flipH="1">
              <a:off x="3984" y="163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" name="Group 159"/>
          <p:cNvGrpSpPr/>
          <p:nvPr/>
        </p:nvGrpSpPr>
        <p:grpSpPr bwMode="auto">
          <a:xfrm>
            <a:off x="7875587" y="3094706"/>
            <a:ext cx="914400" cy="228600"/>
            <a:chOff x="3984" y="1776"/>
            <a:chExt cx="576" cy="144"/>
          </a:xfrm>
        </p:grpSpPr>
        <p:sp>
          <p:nvSpPr>
            <p:cNvPr id="205" name="Line 157"/>
            <p:cNvSpPr>
              <a:spLocks noChangeShapeType="1"/>
            </p:cNvSpPr>
            <p:nvPr/>
          </p:nvSpPr>
          <p:spPr bwMode="auto">
            <a:xfrm>
              <a:off x="3984" y="17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Line 158"/>
            <p:cNvSpPr>
              <a:spLocks noChangeShapeType="1"/>
            </p:cNvSpPr>
            <p:nvPr/>
          </p:nvSpPr>
          <p:spPr bwMode="auto">
            <a:xfrm flipH="1">
              <a:off x="3984" y="1776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7" name="Line 160"/>
          <p:cNvSpPr>
            <a:spLocks noChangeShapeType="1"/>
          </p:cNvSpPr>
          <p:nvPr/>
        </p:nvSpPr>
        <p:spPr bwMode="auto">
          <a:xfrm>
            <a:off x="7875587" y="332330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" name="Line 161"/>
          <p:cNvSpPr>
            <a:spLocks noChangeShapeType="1"/>
          </p:cNvSpPr>
          <p:nvPr/>
        </p:nvSpPr>
        <p:spPr bwMode="auto">
          <a:xfrm flipH="1">
            <a:off x="6732587" y="3323306"/>
            <a:ext cx="2057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Line 162"/>
          <p:cNvSpPr>
            <a:spLocks noChangeShapeType="1"/>
          </p:cNvSpPr>
          <p:nvPr/>
        </p:nvSpPr>
        <p:spPr bwMode="auto">
          <a:xfrm>
            <a:off x="6732587" y="35519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" name="Line 163"/>
          <p:cNvSpPr>
            <a:spLocks noChangeShapeType="1"/>
          </p:cNvSpPr>
          <p:nvPr/>
        </p:nvSpPr>
        <p:spPr bwMode="auto">
          <a:xfrm flipH="1">
            <a:off x="6732587" y="3551906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" name="Line 165"/>
          <p:cNvSpPr>
            <a:spLocks noChangeShapeType="1"/>
          </p:cNvSpPr>
          <p:nvPr/>
        </p:nvSpPr>
        <p:spPr bwMode="auto">
          <a:xfrm>
            <a:off x="6732587" y="37805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" name="Line 166"/>
          <p:cNvSpPr>
            <a:spLocks noChangeShapeType="1"/>
          </p:cNvSpPr>
          <p:nvPr/>
        </p:nvSpPr>
        <p:spPr bwMode="auto">
          <a:xfrm flipH="1">
            <a:off x="6732587" y="3780506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" name="Line 168"/>
          <p:cNvSpPr>
            <a:spLocks noChangeShapeType="1"/>
          </p:cNvSpPr>
          <p:nvPr/>
        </p:nvSpPr>
        <p:spPr bwMode="auto">
          <a:xfrm>
            <a:off x="6732587" y="40091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" name="Line 169"/>
          <p:cNvSpPr>
            <a:spLocks noChangeShapeType="1"/>
          </p:cNvSpPr>
          <p:nvPr/>
        </p:nvSpPr>
        <p:spPr bwMode="auto">
          <a:xfrm flipH="1">
            <a:off x="6732587" y="4009106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" name="Line 171"/>
          <p:cNvSpPr>
            <a:spLocks noChangeShapeType="1"/>
          </p:cNvSpPr>
          <p:nvPr/>
        </p:nvSpPr>
        <p:spPr bwMode="auto">
          <a:xfrm>
            <a:off x="6732587" y="42377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" name="Rectangle 174"/>
          <p:cNvSpPr>
            <a:spLocks noChangeArrowheads="1"/>
          </p:cNvSpPr>
          <p:nvPr/>
        </p:nvSpPr>
        <p:spPr bwMode="auto">
          <a:xfrm>
            <a:off x="7189787" y="2713706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7" name="Rectangle 175"/>
          <p:cNvSpPr>
            <a:spLocks noChangeArrowheads="1"/>
          </p:cNvSpPr>
          <p:nvPr/>
        </p:nvSpPr>
        <p:spPr bwMode="auto">
          <a:xfrm>
            <a:off x="8180387" y="2713706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8" name="Rectangle 176"/>
          <p:cNvSpPr>
            <a:spLocks noChangeArrowheads="1"/>
          </p:cNvSpPr>
          <p:nvPr/>
        </p:nvSpPr>
        <p:spPr bwMode="auto">
          <a:xfrm>
            <a:off x="7189787" y="3704306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9" name="Rectangle 177"/>
          <p:cNvSpPr>
            <a:spLocks noChangeArrowheads="1"/>
          </p:cNvSpPr>
          <p:nvPr/>
        </p:nvSpPr>
        <p:spPr bwMode="auto">
          <a:xfrm>
            <a:off x="7805737" y="34820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0" name="Rectangle 178"/>
          <p:cNvSpPr>
            <a:spLocks noChangeArrowheads="1"/>
          </p:cNvSpPr>
          <p:nvPr/>
        </p:nvSpPr>
        <p:spPr bwMode="auto">
          <a:xfrm>
            <a:off x="8034337" y="34820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1" name="Rectangle 179"/>
          <p:cNvSpPr>
            <a:spLocks noChangeArrowheads="1"/>
          </p:cNvSpPr>
          <p:nvPr/>
        </p:nvSpPr>
        <p:spPr bwMode="auto">
          <a:xfrm>
            <a:off x="8262937" y="34820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2" name="Rectangle 180"/>
          <p:cNvSpPr>
            <a:spLocks noChangeArrowheads="1"/>
          </p:cNvSpPr>
          <p:nvPr/>
        </p:nvSpPr>
        <p:spPr bwMode="auto">
          <a:xfrm>
            <a:off x="8491537" y="34820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3" name="Rectangle 181"/>
          <p:cNvSpPr>
            <a:spLocks noChangeArrowheads="1"/>
          </p:cNvSpPr>
          <p:nvPr/>
        </p:nvSpPr>
        <p:spPr bwMode="auto">
          <a:xfrm>
            <a:off x="7805737" y="3710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4" name="Rectangle 182"/>
          <p:cNvSpPr>
            <a:spLocks noChangeArrowheads="1"/>
          </p:cNvSpPr>
          <p:nvPr/>
        </p:nvSpPr>
        <p:spPr bwMode="auto">
          <a:xfrm>
            <a:off x="8034337" y="3710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" name="Rectangle 183"/>
          <p:cNvSpPr>
            <a:spLocks noChangeArrowheads="1"/>
          </p:cNvSpPr>
          <p:nvPr/>
        </p:nvSpPr>
        <p:spPr bwMode="auto">
          <a:xfrm>
            <a:off x="8262937" y="3710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" name="Rectangle 184"/>
          <p:cNvSpPr>
            <a:spLocks noChangeArrowheads="1"/>
          </p:cNvSpPr>
          <p:nvPr/>
        </p:nvSpPr>
        <p:spPr bwMode="auto">
          <a:xfrm>
            <a:off x="8491537" y="37106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7" name="Rectangle 185"/>
          <p:cNvSpPr>
            <a:spLocks noChangeArrowheads="1"/>
          </p:cNvSpPr>
          <p:nvPr/>
        </p:nvSpPr>
        <p:spPr bwMode="auto">
          <a:xfrm>
            <a:off x="7805737" y="3939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8" name="Rectangle 186"/>
          <p:cNvSpPr>
            <a:spLocks noChangeArrowheads="1"/>
          </p:cNvSpPr>
          <p:nvPr/>
        </p:nvSpPr>
        <p:spPr bwMode="auto">
          <a:xfrm>
            <a:off x="8034337" y="3939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9" name="Rectangle 187"/>
          <p:cNvSpPr>
            <a:spLocks noChangeArrowheads="1"/>
          </p:cNvSpPr>
          <p:nvPr/>
        </p:nvSpPr>
        <p:spPr bwMode="auto">
          <a:xfrm>
            <a:off x="8262937" y="3939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0" name="Rectangle 188"/>
          <p:cNvSpPr>
            <a:spLocks noChangeArrowheads="1"/>
          </p:cNvSpPr>
          <p:nvPr/>
        </p:nvSpPr>
        <p:spPr bwMode="auto">
          <a:xfrm>
            <a:off x="8491537" y="39392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1" name="Rectangle 189"/>
          <p:cNvSpPr>
            <a:spLocks noChangeArrowheads="1"/>
          </p:cNvSpPr>
          <p:nvPr/>
        </p:nvSpPr>
        <p:spPr bwMode="auto">
          <a:xfrm>
            <a:off x="7805737" y="4167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2" name="Rectangle 190"/>
          <p:cNvSpPr>
            <a:spLocks noChangeArrowheads="1"/>
          </p:cNvSpPr>
          <p:nvPr/>
        </p:nvSpPr>
        <p:spPr bwMode="auto">
          <a:xfrm>
            <a:off x="8034337" y="4167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3" name="Rectangle 191"/>
          <p:cNvSpPr>
            <a:spLocks noChangeArrowheads="1"/>
          </p:cNvSpPr>
          <p:nvPr/>
        </p:nvSpPr>
        <p:spPr bwMode="auto">
          <a:xfrm>
            <a:off x="8262937" y="4167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4" name="Rectangle 192"/>
          <p:cNvSpPr>
            <a:spLocks noChangeArrowheads="1"/>
          </p:cNvSpPr>
          <p:nvPr/>
        </p:nvSpPr>
        <p:spPr bwMode="auto">
          <a:xfrm>
            <a:off x="8491537" y="4167856"/>
            <a:ext cx="215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" name="Line 193"/>
          <p:cNvSpPr>
            <a:spLocks noChangeShapeType="1"/>
          </p:cNvSpPr>
          <p:nvPr/>
        </p:nvSpPr>
        <p:spPr bwMode="auto">
          <a:xfrm flipV="1">
            <a:off x="7799387" y="3551906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6" name="Group 196"/>
          <p:cNvGrpSpPr/>
          <p:nvPr/>
        </p:nvGrpSpPr>
        <p:grpSpPr bwMode="auto">
          <a:xfrm>
            <a:off x="7875587" y="3551906"/>
            <a:ext cx="914400" cy="228600"/>
            <a:chOff x="3984" y="2064"/>
            <a:chExt cx="576" cy="144"/>
          </a:xfrm>
        </p:grpSpPr>
        <p:sp>
          <p:nvSpPr>
            <p:cNvPr id="237" name="Line 194"/>
            <p:cNvSpPr>
              <a:spLocks noChangeShapeType="1"/>
            </p:cNvSpPr>
            <p:nvPr/>
          </p:nvSpPr>
          <p:spPr bwMode="auto">
            <a:xfrm>
              <a:off x="3984" y="206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195"/>
            <p:cNvSpPr>
              <a:spLocks noChangeShapeType="1"/>
            </p:cNvSpPr>
            <p:nvPr/>
          </p:nvSpPr>
          <p:spPr bwMode="auto">
            <a:xfrm flipH="1">
              <a:off x="3984" y="2064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" name="Group 199"/>
          <p:cNvGrpSpPr/>
          <p:nvPr/>
        </p:nvGrpSpPr>
        <p:grpSpPr bwMode="auto">
          <a:xfrm>
            <a:off x="7875587" y="3780506"/>
            <a:ext cx="914400" cy="228600"/>
            <a:chOff x="3984" y="2208"/>
            <a:chExt cx="576" cy="144"/>
          </a:xfrm>
        </p:grpSpPr>
        <p:sp>
          <p:nvSpPr>
            <p:cNvPr id="240" name="Line 197"/>
            <p:cNvSpPr>
              <a:spLocks noChangeShapeType="1"/>
            </p:cNvSpPr>
            <p:nvPr/>
          </p:nvSpPr>
          <p:spPr bwMode="auto">
            <a:xfrm>
              <a:off x="3984" y="22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198"/>
            <p:cNvSpPr>
              <a:spLocks noChangeShapeType="1"/>
            </p:cNvSpPr>
            <p:nvPr/>
          </p:nvSpPr>
          <p:spPr bwMode="auto">
            <a:xfrm flipH="1">
              <a:off x="3984" y="220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2" name="Group 202"/>
          <p:cNvGrpSpPr/>
          <p:nvPr/>
        </p:nvGrpSpPr>
        <p:grpSpPr bwMode="auto">
          <a:xfrm>
            <a:off x="7875587" y="4009106"/>
            <a:ext cx="914400" cy="228600"/>
            <a:chOff x="3984" y="2352"/>
            <a:chExt cx="576" cy="144"/>
          </a:xfrm>
        </p:grpSpPr>
        <p:sp>
          <p:nvSpPr>
            <p:cNvPr id="243" name="Line 200"/>
            <p:cNvSpPr>
              <a:spLocks noChangeShapeType="1"/>
            </p:cNvSpPr>
            <p:nvPr/>
          </p:nvSpPr>
          <p:spPr bwMode="auto">
            <a:xfrm>
              <a:off x="3984" y="23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201"/>
            <p:cNvSpPr>
              <a:spLocks noChangeShapeType="1"/>
            </p:cNvSpPr>
            <p:nvPr/>
          </p:nvSpPr>
          <p:spPr bwMode="auto">
            <a:xfrm flipH="1">
              <a:off x="3984" y="2352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" name="Line 203"/>
          <p:cNvSpPr>
            <a:spLocks noChangeShapeType="1"/>
          </p:cNvSpPr>
          <p:nvPr/>
        </p:nvSpPr>
        <p:spPr bwMode="auto">
          <a:xfrm>
            <a:off x="7875587" y="423770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" name="Rectangle 204"/>
          <p:cNvSpPr>
            <a:spLocks noChangeArrowheads="1"/>
          </p:cNvSpPr>
          <p:nvPr/>
        </p:nvSpPr>
        <p:spPr bwMode="auto">
          <a:xfrm>
            <a:off x="8180387" y="3704306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7" name="Rectangle 205"/>
          <p:cNvSpPr>
            <a:spLocks noChangeArrowheads="1"/>
          </p:cNvSpPr>
          <p:nvPr/>
        </p:nvSpPr>
        <p:spPr bwMode="auto">
          <a:xfrm>
            <a:off x="2754312" y="5174331"/>
            <a:ext cx="2789225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(k = 0; k &lt; N; k++)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for (j = 0; j &lt;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z[k] = z[k]+x[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][j]*y[k];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8" name="Rectangle 206"/>
          <p:cNvSpPr>
            <a:spLocks noChangeArrowheads="1"/>
          </p:cNvSpPr>
          <p:nvPr/>
        </p:nvSpPr>
        <p:spPr bwMode="auto">
          <a:xfrm>
            <a:off x="6488112" y="5021931"/>
            <a:ext cx="3520194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(ii = 0; ii &lt; N; ii += B)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+= B)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 (k = 0; k &lt; N); k++)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ii;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min(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ii+B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N);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for (j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j &lt; min(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jj+B,N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z[k] = z[k]+x[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][j]*y[k];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9" name="Rectangle 207"/>
          <p:cNvSpPr>
            <a:spLocks noChangeArrowheads="1"/>
          </p:cNvSpPr>
          <p:nvPr/>
        </p:nvSpPr>
        <p:spPr bwMode="auto">
          <a:xfrm>
            <a:off x="2525712" y="3116931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0" name="Rectangle 208"/>
          <p:cNvSpPr>
            <a:spLocks noChangeArrowheads="1"/>
          </p:cNvSpPr>
          <p:nvPr/>
        </p:nvSpPr>
        <p:spPr bwMode="auto">
          <a:xfrm>
            <a:off x="3973512" y="4488531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1" name="Rectangle 209"/>
          <p:cNvSpPr>
            <a:spLocks noChangeArrowheads="1"/>
          </p:cNvSpPr>
          <p:nvPr/>
        </p:nvSpPr>
        <p:spPr bwMode="auto">
          <a:xfrm>
            <a:off x="7631112" y="4564731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2" name="Rectangle 210"/>
          <p:cNvSpPr>
            <a:spLocks noChangeArrowheads="1"/>
          </p:cNvSpPr>
          <p:nvPr/>
        </p:nvSpPr>
        <p:spPr bwMode="auto">
          <a:xfrm>
            <a:off x="6183312" y="3116931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53" name="Group 217"/>
          <p:cNvGrpSpPr/>
          <p:nvPr/>
        </p:nvGrpSpPr>
        <p:grpSpPr bwMode="auto">
          <a:xfrm>
            <a:off x="8850312" y="2561306"/>
            <a:ext cx="312738" cy="914400"/>
            <a:chOff x="4598" y="1440"/>
            <a:chExt cx="197" cy="576"/>
          </a:xfrm>
        </p:grpSpPr>
        <p:sp>
          <p:nvSpPr>
            <p:cNvPr id="254" name="Line 211"/>
            <p:cNvSpPr>
              <a:spLocks noChangeShapeType="1"/>
            </p:cNvSpPr>
            <p:nvPr/>
          </p:nvSpPr>
          <p:spPr bwMode="auto">
            <a:xfrm>
              <a:off x="4656" y="14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" name="Line 212"/>
            <p:cNvSpPr>
              <a:spLocks noChangeShapeType="1"/>
            </p:cNvSpPr>
            <p:nvPr/>
          </p:nvSpPr>
          <p:spPr bwMode="auto">
            <a:xfrm>
              <a:off x="4704" y="144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Line 213"/>
            <p:cNvSpPr>
              <a:spLocks noChangeShapeType="1"/>
            </p:cNvSpPr>
            <p:nvPr/>
          </p:nvSpPr>
          <p:spPr bwMode="auto">
            <a:xfrm>
              <a:off x="4656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Rectangle 214"/>
            <p:cNvSpPr>
              <a:spLocks noChangeArrowheads="1"/>
            </p:cNvSpPr>
            <p:nvPr/>
          </p:nvSpPr>
          <p:spPr bwMode="auto">
            <a:xfrm>
              <a:off x="4598" y="1646"/>
              <a:ext cx="19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B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258" name="Rectangle 215"/>
          <p:cNvSpPr>
            <a:spLocks noChangeArrowheads="1"/>
          </p:cNvSpPr>
          <p:nvPr/>
        </p:nvSpPr>
        <p:spPr bwMode="auto">
          <a:xfrm>
            <a:off x="9155113" y="3955131"/>
            <a:ext cx="1833562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分块因子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“B”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选取的原则是使得数组中的一块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</a:t>
            </a:r>
            <a:r>
              <a:rPr lang="en-US" altLang="zh-CN" sz="16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可以驻留在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9" name="Rectangle 216"/>
          <p:cNvSpPr>
            <a:spLocks noChangeArrowheads="1"/>
          </p:cNvSpPr>
          <p:nvPr/>
        </p:nvSpPr>
        <p:spPr bwMode="auto">
          <a:xfrm>
            <a:off x="2350280" y="6241131"/>
            <a:ext cx="312745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Cache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无法放下整个数组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Line 219"/>
          <p:cNvSpPr>
            <a:spLocks noChangeShapeType="1"/>
          </p:cNvSpPr>
          <p:nvPr/>
        </p:nvSpPr>
        <p:spPr bwMode="auto">
          <a:xfrm rot="16200000">
            <a:off x="7721600" y="2324769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" name="Line 220"/>
          <p:cNvSpPr>
            <a:spLocks noChangeShapeType="1"/>
          </p:cNvSpPr>
          <p:nvPr/>
        </p:nvSpPr>
        <p:spPr bwMode="auto">
          <a:xfrm rot="16200000">
            <a:off x="8255000" y="1867569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" name="Line 221"/>
          <p:cNvSpPr>
            <a:spLocks noChangeShapeType="1"/>
          </p:cNvSpPr>
          <p:nvPr/>
        </p:nvSpPr>
        <p:spPr bwMode="auto">
          <a:xfrm rot="16200000">
            <a:off x="8636000" y="2324769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" name="Text Box 230"/>
          <p:cNvSpPr txBox="1">
            <a:spLocks noChangeArrowheads="1"/>
          </p:cNvSpPr>
          <p:nvPr/>
        </p:nvSpPr>
        <p:spPr bwMode="auto">
          <a:xfrm>
            <a:off x="967493" y="3076322"/>
            <a:ext cx="12629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1600" b="0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x[][]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在主存中的分布（</a:t>
            </a:r>
            <a:r>
              <a:rPr lang="en-US" altLang="zh-CN" sz="16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2D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形式）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4" name="AutoShape 231"/>
          <p:cNvSpPr/>
          <p:nvPr/>
        </p:nvSpPr>
        <p:spPr bwMode="auto">
          <a:xfrm>
            <a:off x="2389187" y="2561306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" name="Text Box 235"/>
          <p:cNvSpPr txBox="1">
            <a:spLocks noChangeArrowheads="1"/>
          </p:cNvSpPr>
          <p:nvPr/>
        </p:nvSpPr>
        <p:spPr bwMode="auto">
          <a:xfrm>
            <a:off x="9968524" y="5712994"/>
            <a:ext cx="17416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200" dirty="0">
                <a:ea typeface="宋体" panose="02010600030101010101" pitchFamily="2" charset="-122"/>
              </a:rPr>
              <a:t>这里的一块指编译器的</a:t>
            </a:r>
            <a:r>
              <a:rPr lang="zh-CN" altLang="en-US" sz="1200" u="sng" dirty="0">
                <a:ea typeface="宋体" panose="02010600030101010101" pitchFamily="2" charset="-122"/>
              </a:rPr>
              <a:t>分块（</a:t>
            </a:r>
            <a:r>
              <a:rPr lang="en-US" altLang="zh-CN" sz="1200" u="sng" dirty="0">
                <a:ea typeface="宋体" panose="02010600030101010101" pitchFamily="2" charset="-122"/>
              </a:rPr>
              <a:t>chunk</a:t>
            </a:r>
            <a:r>
              <a:rPr lang="zh-CN" altLang="en-US" sz="1200" u="sng" dirty="0">
                <a:ea typeface="宋体" panose="02010600030101010101" pitchFamily="2" charset="-122"/>
              </a:rPr>
              <a:t>）</a:t>
            </a:r>
            <a:r>
              <a:rPr lang="zh-CN" altLang="en-US" sz="1200" dirty="0">
                <a:ea typeface="宋体" panose="02010600030101010101" pitchFamily="2" charset="-122"/>
              </a:rPr>
              <a:t>，不是</a:t>
            </a:r>
            <a:r>
              <a:rPr lang="en-US" altLang="zh-CN" sz="1200" dirty="0">
                <a:ea typeface="宋体" panose="02010600030101010101" pitchFamily="2" charset="-122"/>
              </a:rPr>
              <a:t>Cache</a:t>
            </a:r>
            <a:r>
              <a:rPr lang="zh-CN" altLang="en-US" sz="1200" dirty="0">
                <a:ea typeface="宋体" panose="02010600030101010101" pitchFamily="2" charset="-122"/>
              </a:rPr>
              <a:t>中的一块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267" name="Oval 237"/>
          <p:cNvSpPr>
            <a:spLocks noChangeArrowheads="1"/>
          </p:cNvSpPr>
          <p:nvPr/>
        </p:nvSpPr>
        <p:spPr bwMode="auto">
          <a:xfrm>
            <a:off x="6884987" y="2637506"/>
            <a:ext cx="152400" cy="152400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8" name="Text Box 239"/>
          <p:cNvSpPr txBox="1">
            <a:spLocks noChangeArrowheads="1"/>
          </p:cNvSpPr>
          <p:nvPr/>
        </p:nvSpPr>
        <p:spPr bwMode="auto">
          <a:xfrm>
            <a:off x="5818187" y="551589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k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9" name="Text Box 240"/>
          <p:cNvSpPr txBox="1">
            <a:spLocks noChangeArrowheads="1"/>
          </p:cNvSpPr>
          <p:nvPr/>
        </p:nvSpPr>
        <p:spPr bwMode="auto">
          <a:xfrm>
            <a:off x="6122987" y="551589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0" name="Text Box 241"/>
          <p:cNvSpPr txBox="1">
            <a:spLocks noChangeArrowheads="1"/>
          </p:cNvSpPr>
          <p:nvPr/>
        </p:nvSpPr>
        <p:spPr bwMode="auto">
          <a:xfrm>
            <a:off x="5818187" y="5039034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ii =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1" name="Text Box 242"/>
          <p:cNvSpPr txBox="1">
            <a:spLocks noChangeArrowheads="1"/>
          </p:cNvSpPr>
          <p:nvPr/>
        </p:nvSpPr>
        <p:spPr bwMode="auto">
          <a:xfrm>
            <a:off x="6122987" y="5039034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0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2" name="Text Box 243"/>
          <p:cNvSpPr txBox="1">
            <a:spLocks noChangeArrowheads="1"/>
          </p:cNvSpPr>
          <p:nvPr/>
        </p:nvSpPr>
        <p:spPr bwMode="auto">
          <a:xfrm>
            <a:off x="5818187" y="5267634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jj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3" name="Text Box 244"/>
          <p:cNvSpPr txBox="1">
            <a:spLocks noChangeArrowheads="1"/>
          </p:cNvSpPr>
          <p:nvPr/>
        </p:nvSpPr>
        <p:spPr bwMode="auto">
          <a:xfrm>
            <a:off x="6122987" y="5267634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4" name="Text Box 245"/>
          <p:cNvSpPr txBox="1">
            <a:spLocks noChangeArrowheads="1"/>
          </p:cNvSpPr>
          <p:nvPr/>
        </p:nvSpPr>
        <p:spPr bwMode="auto">
          <a:xfrm>
            <a:off x="5818187" y="574449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5" name="Text Box 246"/>
          <p:cNvSpPr txBox="1">
            <a:spLocks noChangeArrowheads="1"/>
          </p:cNvSpPr>
          <p:nvPr/>
        </p:nvSpPr>
        <p:spPr bwMode="auto">
          <a:xfrm>
            <a:off x="6122987" y="574449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0…B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" name="Text Box 247"/>
          <p:cNvSpPr txBox="1">
            <a:spLocks noChangeArrowheads="1"/>
          </p:cNvSpPr>
          <p:nvPr/>
        </p:nvSpPr>
        <p:spPr bwMode="auto">
          <a:xfrm>
            <a:off x="5818187" y="597309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j =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7" name="Text Box 248"/>
          <p:cNvSpPr txBox="1">
            <a:spLocks noChangeArrowheads="1"/>
          </p:cNvSpPr>
          <p:nvPr/>
        </p:nvSpPr>
        <p:spPr bwMode="auto">
          <a:xfrm>
            <a:off x="6122987" y="597309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0…B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052053" y="1280554"/>
            <a:ext cx="10087896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分块的基本思想：访问数组的一部分“区域”，而不是访问整个数组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258" idx="2"/>
            <a:endCxn id="266" idx="0"/>
          </p:cNvCxnSpPr>
          <p:nvPr/>
        </p:nvCxnSpPr>
        <p:spPr>
          <a:xfrm>
            <a:off x="10071894" y="5032991"/>
            <a:ext cx="767478" cy="680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81"/>
          <p:cNvSpPr txBox="1"/>
          <p:nvPr/>
        </p:nvSpPr>
        <p:spPr>
          <a:xfrm>
            <a:off x="9201778" y="2070422"/>
            <a:ext cx="27368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</a:rPr>
              <a:t>时间</a:t>
            </a: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局部性</a:t>
            </a:r>
            <a:endParaRPr lang="zh-CN" altLang="en-US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612 -1.85185E-6 L 0.00078 0.02847 L 0.0612 0.02847 L 0.00078 0.0632 L 0.06198 0.0632 L 0.00274 0.09445 L 0.06198 0.09584 " pathEditMode="relative" rAng="0" ptsTypes="AAAAAAAA">
                                      <p:cBhvr>
                                        <p:cTn id="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258" grpId="0"/>
      <p:bldP spid="266" grpId="0"/>
      <p:bldP spid="267" grpId="0" animBg="1"/>
      <p:bldP spid="267" grpId="1" animBg="1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提纲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tju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tj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14198</Words>
  <Application>WPS 演示</Application>
  <PresentationFormat>宽屏</PresentationFormat>
  <Paragraphs>1729</Paragraphs>
  <Slides>68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87" baseType="lpstr">
      <vt:lpstr>Arial</vt:lpstr>
      <vt:lpstr>宋体</vt:lpstr>
      <vt:lpstr>Wingdings</vt:lpstr>
      <vt:lpstr>等线</vt:lpstr>
      <vt:lpstr>微软雅黑</vt:lpstr>
      <vt:lpstr>等线 Light</vt:lpstr>
      <vt:lpstr>Times New Roman</vt:lpstr>
      <vt:lpstr>ZapfDingbats</vt:lpstr>
      <vt:lpstr>Arial Unicode MS</vt:lpstr>
      <vt:lpstr>Cambria Math</vt:lpstr>
      <vt:lpstr>Monotype Sorts</vt:lpstr>
      <vt:lpstr>Wingdings</vt:lpstr>
      <vt:lpstr>Tahoma</vt:lpstr>
      <vt:lpstr>Calibri</vt:lpstr>
      <vt:lpstr>Office 主题​​</vt:lpstr>
      <vt:lpstr>提纲页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陈冠宏</dc:creator>
  <cp:lastModifiedBy>储药</cp:lastModifiedBy>
  <cp:revision>2896</cp:revision>
  <dcterms:created xsi:type="dcterms:W3CDTF">2016-08-12T08:20:00Z</dcterms:created>
  <dcterms:modified xsi:type="dcterms:W3CDTF">2021-11-18T09:44:23Z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80AF5674A8F14E939B022DB82861966B</vt:lpwstr>
  </property>
</Properties>
</file>