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76"/>
  </p:notesMasterIdLst>
  <p:sldIdLst>
    <p:sldId id="257" r:id="rId3"/>
    <p:sldId id="892" r:id="rId4"/>
    <p:sldId id="944" r:id="rId5"/>
    <p:sldId id="894" r:id="rId6"/>
    <p:sldId id="945" r:id="rId7"/>
    <p:sldId id="946" r:id="rId8"/>
    <p:sldId id="947" r:id="rId9"/>
    <p:sldId id="948" r:id="rId10"/>
    <p:sldId id="950" r:id="rId11"/>
    <p:sldId id="951" r:id="rId12"/>
    <p:sldId id="952" r:id="rId13"/>
    <p:sldId id="953" r:id="rId14"/>
    <p:sldId id="954" r:id="rId15"/>
    <p:sldId id="955" r:id="rId16"/>
    <p:sldId id="956" r:id="rId17"/>
    <p:sldId id="957" r:id="rId18"/>
    <p:sldId id="958" r:id="rId19"/>
    <p:sldId id="959" r:id="rId20"/>
    <p:sldId id="960" r:id="rId21"/>
    <p:sldId id="961" r:id="rId22"/>
    <p:sldId id="962" r:id="rId23"/>
    <p:sldId id="963" r:id="rId24"/>
    <p:sldId id="964" r:id="rId25"/>
    <p:sldId id="965" r:id="rId26"/>
    <p:sldId id="966" r:id="rId27"/>
    <p:sldId id="967" r:id="rId28"/>
    <p:sldId id="968" r:id="rId29"/>
    <p:sldId id="969" r:id="rId30"/>
    <p:sldId id="970" r:id="rId31"/>
    <p:sldId id="971" r:id="rId32"/>
    <p:sldId id="972" r:id="rId33"/>
    <p:sldId id="973" r:id="rId34"/>
    <p:sldId id="974" r:id="rId35"/>
    <p:sldId id="975" r:id="rId36"/>
    <p:sldId id="976" r:id="rId37"/>
    <p:sldId id="977" r:id="rId38"/>
    <p:sldId id="1006" r:id="rId39"/>
    <p:sldId id="978" r:id="rId40"/>
    <p:sldId id="980" r:id="rId41"/>
    <p:sldId id="979" r:id="rId42"/>
    <p:sldId id="981" r:id="rId43"/>
    <p:sldId id="982" r:id="rId44"/>
    <p:sldId id="983" r:id="rId45"/>
    <p:sldId id="984" r:id="rId46"/>
    <p:sldId id="985" r:id="rId47"/>
    <p:sldId id="986" r:id="rId48"/>
    <p:sldId id="987" r:id="rId49"/>
    <p:sldId id="988" r:id="rId50"/>
    <p:sldId id="989" r:id="rId51"/>
    <p:sldId id="990" r:id="rId52"/>
    <p:sldId id="991" r:id="rId53"/>
    <p:sldId id="992" r:id="rId54"/>
    <p:sldId id="993" r:id="rId55"/>
    <p:sldId id="994" r:id="rId56"/>
    <p:sldId id="995" r:id="rId57"/>
    <p:sldId id="996" r:id="rId58"/>
    <p:sldId id="997" r:id="rId59"/>
    <p:sldId id="998" r:id="rId60"/>
    <p:sldId id="999" r:id="rId61"/>
    <p:sldId id="1000" r:id="rId62"/>
    <p:sldId id="1001" r:id="rId63"/>
    <p:sldId id="1002" r:id="rId64"/>
    <p:sldId id="1003" r:id="rId65"/>
    <p:sldId id="1004" r:id="rId66"/>
    <p:sldId id="1005" r:id="rId67"/>
    <p:sldId id="1007" r:id="rId68"/>
    <p:sldId id="1008" r:id="rId69"/>
    <p:sldId id="1009" r:id="rId70"/>
    <p:sldId id="1010" r:id="rId71"/>
    <p:sldId id="1011" r:id="rId72"/>
    <p:sldId id="1012" r:id="rId73"/>
    <p:sldId id="1013" r:id="rId74"/>
    <p:sldId id="1014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>
          <p15:clr>
            <a:srgbClr val="A4A3A4"/>
          </p15:clr>
        </p15:guide>
        <p15:guide id="2" orient="horz" pos="1822">
          <p15:clr>
            <a:srgbClr val="A4A3A4"/>
          </p15:clr>
        </p15:guide>
        <p15:guide id="3" orient="horz" pos="2340">
          <p15:clr>
            <a:srgbClr val="A4A3A4"/>
          </p15:clr>
        </p15:guide>
        <p15:guide id="4" pos="3804">
          <p15:clr>
            <a:srgbClr val="A4A3A4"/>
          </p15:clr>
        </p15:guide>
        <p15:guide id="5" pos="746">
          <p15:clr>
            <a:srgbClr val="A4A3A4"/>
          </p15:clr>
        </p15:guide>
        <p15:guide id="6" pos="6994">
          <p15:clr>
            <a:srgbClr val="A4A3A4"/>
          </p15:clr>
        </p15:guide>
        <p15:guide id="7" pos="878">
          <p15:clr>
            <a:srgbClr val="A4A3A4"/>
          </p15:clr>
        </p15:guide>
        <p15:guide id="8" pos="747">
          <p15:clr>
            <a:srgbClr val="A4A3A4"/>
          </p15:clr>
        </p15:guide>
        <p15:guide id="9" pos="6995">
          <p15:clr>
            <a:srgbClr val="A4A3A4"/>
          </p15:clr>
        </p15:guide>
        <p15:guide id="10" pos="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启成" initials="张启成" lastIdx="1" clrIdx="0"/>
  <p:cmAuthor id="2" name="WJZ" initials="W" lastIdx="1" clrIdx="1">
    <p:extLst>
      <p:ext uri="{19B8F6BF-5375-455C-9EA6-DF929625EA0E}">
        <p15:presenceInfo xmlns:p15="http://schemas.microsoft.com/office/powerpoint/2012/main" userId="WJ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66"/>
    <a:srgbClr val="FF9900"/>
    <a:srgbClr val="E6E6E6"/>
    <a:srgbClr val="ED7D31"/>
    <a:srgbClr val="2E75B6"/>
    <a:srgbClr val="0070C0"/>
    <a:srgbClr val="FF3200"/>
    <a:srgbClr val="0099CC"/>
    <a:srgbClr val="004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15" autoAdjust="0"/>
    <p:restoredTop sz="81477" autoAdjust="0"/>
  </p:normalViewPr>
  <p:slideViewPr>
    <p:cSldViewPr snapToGrid="0" showGuides="1">
      <p:cViewPr varScale="1">
        <p:scale>
          <a:sx n="54" d="100"/>
          <a:sy n="54" d="100"/>
        </p:scale>
        <p:origin x="464" y="76"/>
      </p:cViewPr>
      <p:guideLst>
        <p:guide orient="horz" pos="2110"/>
        <p:guide orient="horz" pos="1822"/>
        <p:guide orient="horz" pos="2340"/>
        <p:guide pos="3804"/>
        <p:guide pos="746"/>
        <p:guide pos="6994"/>
        <p:guide pos="878"/>
        <p:guide pos="747"/>
        <p:guide pos="6995"/>
        <p:guide pos="87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3321-9625-48D7-A91D-CD4FF8EA26CB}" type="datetimeFigureOut">
              <a:rPr lang="zh-CN" altLang="en-US" smtClean="0"/>
              <a:pPr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1EC39-8C03-4A1B-8776-95A63998E4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2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17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69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06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89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74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75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20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31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64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0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87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502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4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54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51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57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91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79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29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89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95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03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93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34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044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033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308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44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17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2441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25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第一条</a:t>
            </a:r>
            <a:r>
              <a:rPr lang="en-US" altLang="zh-CN" dirty="0" err="1"/>
              <a:t>L.D</a:t>
            </a:r>
            <a:r>
              <a:rPr lang="zh-CN" altLang="en-US" dirty="0"/>
              <a:t>发射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55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51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第一条</a:t>
            </a:r>
            <a:r>
              <a:rPr lang="en-US" altLang="zh-CN" dirty="0" err="1"/>
              <a:t>L.D</a:t>
            </a:r>
            <a:r>
              <a:rPr lang="zh-CN" altLang="en-US" dirty="0"/>
              <a:t>读操作数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第二条</a:t>
            </a:r>
            <a:r>
              <a:rPr lang="en-US" altLang="zh-CN" dirty="0" err="1"/>
              <a:t>L.D</a:t>
            </a:r>
            <a:r>
              <a:rPr lang="zh-CN" altLang="en-US" dirty="0"/>
              <a:t>无法发射，因为存在结构相关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303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第一条</a:t>
            </a:r>
            <a:r>
              <a:rPr lang="en-US" altLang="zh-CN" dirty="0" err="1"/>
              <a:t>L.D</a:t>
            </a:r>
            <a:r>
              <a:rPr lang="zh-CN" altLang="en-US" dirty="0"/>
              <a:t>执行完毕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第三条指令也无法发射，因为需要顺序发射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发射原则，没有结构相关、没有</a:t>
            </a:r>
            <a:r>
              <a:rPr lang="en-US" altLang="zh-CN" dirty="0"/>
              <a:t>WAW</a:t>
            </a:r>
            <a:r>
              <a:rPr lang="zh-CN" altLang="en-US" dirty="0"/>
              <a:t>数据相关，还有一个关键，就是顺序发射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141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仍然无法发射任何指令，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363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发射第二条</a:t>
            </a:r>
            <a:r>
              <a:rPr lang="en-US" altLang="zh-CN" dirty="0" err="1"/>
              <a:t>L.D</a:t>
            </a:r>
            <a:r>
              <a:rPr lang="zh-CN" altLang="en-US" dirty="0"/>
              <a:t>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7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L.D</a:t>
            </a:r>
            <a:r>
              <a:rPr lang="zh-CN" altLang="en-US" dirty="0"/>
              <a:t>读操作数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发射</a:t>
            </a:r>
            <a:r>
              <a:rPr lang="en-US" altLang="zh-CN" dirty="0" err="1"/>
              <a:t>MULT.D</a:t>
            </a:r>
            <a:r>
              <a:rPr lang="zh-CN" altLang="en-US" dirty="0"/>
              <a:t>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785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L.D</a:t>
            </a:r>
            <a:r>
              <a:rPr lang="zh-CN" altLang="en-US" dirty="0"/>
              <a:t>执行完毕，发射</a:t>
            </a:r>
            <a:r>
              <a:rPr lang="en-US" altLang="zh-CN" dirty="0" err="1"/>
              <a:t>SUB.D</a:t>
            </a:r>
            <a:r>
              <a:rPr lang="zh-CN" altLang="en-US" dirty="0"/>
              <a:t>指令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MULT.D</a:t>
            </a:r>
            <a:r>
              <a:rPr lang="zh-CN" altLang="en-US" dirty="0"/>
              <a:t>指令无法读操作数，因为第二条</a:t>
            </a:r>
            <a:r>
              <a:rPr lang="en-US" altLang="zh-CN" dirty="0" err="1"/>
              <a:t>L.D</a:t>
            </a:r>
            <a:r>
              <a:rPr lang="zh-CN" altLang="en-US" dirty="0"/>
              <a:t>指令还未写回，存在写后读相关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928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发射</a:t>
            </a:r>
            <a:r>
              <a:rPr lang="en-US" altLang="zh-CN" dirty="0" err="1"/>
              <a:t>DIV.D</a:t>
            </a:r>
            <a:r>
              <a:rPr lang="zh-CN" altLang="en-US" dirty="0"/>
              <a:t>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890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第二条</a:t>
            </a:r>
            <a:r>
              <a:rPr lang="en-US" altLang="zh-CN" dirty="0" err="1"/>
              <a:t>L.D</a:t>
            </a:r>
            <a:r>
              <a:rPr lang="zh-CN" altLang="en-US" dirty="0"/>
              <a:t>指令写回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874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MULT.D</a:t>
            </a:r>
            <a:r>
              <a:rPr lang="zh-CN" altLang="en-US" dirty="0"/>
              <a:t>读操作数，</a:t>
            </a:r>
            <a:r>
              <a:rPr lang="en-US" altLang="zh-CN" dirty="0" err="1"/>
              <a:t>SUB.D</a:t>
            </a:r>
            <a:r>
              <a:rPr lang="zh-CN" altLang="en-US" dirty="0"/>
              <a:t>读操作数，均是</a:t>
            </a:r>
            <a:r>
              <a:rPr lang="en-US" altLang="zh-CN" dirty="0" err="1"/>
              <a:t>F2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但不发射</a:t>
            </a:r>
            <a:r>
              <a:rPr lang="en-US" altLang="zh-CN" dirty="0" err="1"/>
              <a:t>ADD.D</a:t>
            </a:r>
            <a:r>
              <a:rPr lang="zh-CN" altLang="en-US" dirty="0"/>
              <a:t>指令，因为结构冲突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520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89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561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SUB.D</a:t>
            </a:r>
            <a:r>
              <a:rPr lang="zh-CN" altLang="en-US" dirty="0"/>
              <a:t>指令执行完毕，</a:t>
            </a:r>
            <a:r>
              <a:rPr lang="en-US" altLang="zh-CN" dirty="0" err="1"/>
              <a:t>SUB.D</a:t>
            </a:r>
            <a:r>
              <a:rPr lang="zh-CN" altLang="en-US" dirty="0"/>
              <a:t>指令本身在后，却限制完毕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969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SUB.D</a:t>
            </a:r>
            <a:r>
              <a:rPr lang="zh-CN" altLang="en-US" dirty="0"/>
              <a:t>写回结果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</a:t>
            </a:r>
            <a:r>
              <a:rPr lang="en-US" altLang="zh-CN" dirty="0" err="1"/>
              <a:t>DIV.D</a:t>
            </a:r>
            <a:r>
              <a:rPr lang="zh-CN" altLang="en-US" dirty="0"/>
              <a:t>没办法执行，因为存在写后读相关（</a:t>
            </a:r>
            <a:r>
              <a:rPr lang="en-US" altLang="zh-CN" dirty="0" err="1"/>
              <a:t>F0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367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发射</a:t>
            </a:r>
            <a:r>
              <a:rPr lang="en-US" altLang="zh-CN" dirty="0" err="1"/>
              <a:t>ADD.D</a:t>
            </a:r>
            <a:r>
              <a:rPr lang="zh-CN" altLang="en-US" dirty="0"/>
              <a:t>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959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ADD.D</a:t>
            </a:r>
            <a:r>
              <a:rPr lang="zh-CN" altLang="en-US" dirty="0"/>
              <a:t>指令读操作数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778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858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ADD.D</a:t>
            </a:r>
            <a:r>
              <a:rPr lang="zh-CN" altLang="en-US" dirty="0"/>
              <a:t>执行完毕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606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</a:t>
            </a:r>
            <a:r>
              <a:rPr lang="en-US" altLang="zh-CN" dirty="0" err="1"/>
              <a:t>ADD.D</a:t>
            </a:r>
            <a:r>
              <a:rPr lang="zh-CN" altLang="en-US" dirty="0"/>
              <a:t>不能写回结果，和</a:t>
            </a:r>
            <a:r>
              <a:rPr lang="en-US" altLang="zh-CN" dirty="0" err="1"/>
              <a:t>DIVD</a:t>
            </a:r>
            <a:r>
              <a:rPr lang="zh-CN" altLang="en-US" dirty="0"/>
              <a:t>存在读后写相关（</a:t>
            </a:r>
            <a:r>
              <a:rPr lang="en-US" altLang="zh-CN" dirty="0" err="1"/>
              <a:t>F6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025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3061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MUL.D</a:t>
            </a:r>
            <a:r>
              <a:rPr lang="zh-CN" altLang="en-US" dirty="0"/>
              <a:t>指令执行完毕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495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MULT.D</a:t>
            </a:r>
            <a:r>
              <a:rPr lang="zh-CN" altLang="en-US" dirty="0"/>
              <a:t>写回结果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27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703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DIV.D</a:t>
            </a:r>
            <a:r>
              <a:rPr lang="zh-CN" altLang="en-US" dirty="0"/>
              <a:t>读操作数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ADD.D</a:t>
            </a:r>
            <a:r>
              <a:rPr lang="zh-CN" altLang="en-US" dirty="0"/>
              <a:t>还不能写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647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DIV.D</a:t>
            </a:r>
            <a:r>
              <a:rPr lang="zh-CN" altLang="en-US" dirty="0"/>
              <a:t>开始执行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092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运算浮点除法指令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774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711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555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048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60689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8150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443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8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774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3989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141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356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24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1EC39-8C03-4A1B-8776-95A63998E42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2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起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7"/>
          <a:stretch>
            <a:fillRect/>
          </a:stretch>
        </p:blipFill>
        <p:spPr>
          <a:xfrm>
            <a:off x="-1963" y="0"/>
            <a:ext cx="12193963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838669" y="-827351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55000"/>
                </a:schemeClr>
              </a:gs>
              <a:gs pos="0">
                <a:schemeClr val="bg1">
                  <a:alpha val="1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7959-C031-4A43-A33E-C1E21AD403F6}" type="datetimeFigureOut">
              <a:rPr lang="zh-CN" altLang="en-US" smtClean="0"/>
              <a:pPr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2A7-489F-4829-8D83-37348628A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7959-C031-4A43-A33E-C1E21AD403F6}" type="datetimeFigureOut">
              <a:rPr lang="zh-CN" altLang="en-US" smtClean="0"/>
              <a:pPr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2A7-489F-4829-8D83-37348628A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F728-F7E0-4A72-8D4E-63CE94987A7E}" type="datetimeFigureOut">
              <a:rPr lang="zh-CN" altLang="en-US" smtClean="0"/>
              <a:pPr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BA997-7E56-47AF-9487-CD39886ECA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7959-C031-4A43-A33E-C1E21AD403F6}" type="datetimeFigureOut">
              <a:rPr lang="zh-CN" altLang="en-US" smtClean="0"/>
              <a:pPr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292A7-489F-4829-8D83-37348628A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2552701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4191001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5829301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7448551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3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2663" y="2214555"/>
            <a:ext cx="6929487" cy="1000124"/>
          </a:xfrm>
          <a:prstGeom prst="rect">
            <a:avLst/>
          </a:prstGeom>
        </p:spPr>
        <p:txBody>
          <a:bodyPr lIns="68579" tIns="34289" rIns="68579" bIns="34289"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22224" y="5169001"/>
            <a:ext cx="12214224" cy="1706972"/>
            <a:chOff x="-16668" y="3876750"/>
            <a:chExt cx="9160668" cy="1280229"/>
          </a:xfrm>
        </p:grpSpPr>
        <p:sp>
          <p:nvSpPr>
            <p:cNvPr id="6" name="矩形 5"/>
            <p:cNvSpPr/>
            <p:nvPr userDrawn="1"/>
          </p:nvSpPr>
          <p:spPr>
            <a:xfrm>
              <a:off x="-16668" y="3876750"/>
              <a:ext cx="9160667" cy="1280229"/>
            </a:xfrm>
            <a:prstGeom prst="rect">
              <a:avLst/>
            </a:prstGeom>
            <a:solidFill>
              <a:srgbClr val="1F497D"/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90921" y="3906000"/>
              <a:ext cx="2061079" cy="1247113"/>
            </a:xfrm>
            <a:prstGeom prst="rect">
              <a:avLst/>
            </a:prstGeom>
            <a:ln w="38100">
              <a:solidFill>
                <a:sysClr val="window" lastClr="FFFFFF"/>
              </a:solidFill>
            </a:ln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647001" y="3905491"/>
              <a:ext cx="2025000" cy="1239993"/>
            </a:xfrm>
            <a:prstGeom prst="rect">
              <a:avLst/>
            </a:prstGeom>
            <a:ln w="38100">
              <a:solidFill>
                <a:sysClr val="window" lastClr="FFFFFF"/>
              </a:solidFill>
            </a:ln>
          </p:spPr>
        </p:pic>
        <p:cxnSp>
          <p:nvCxnSpPr>
            <p:cNvPr id="9" name="直接连接符 8"/>
            <p:cNvCxnSpPr/>
            <p:nvPr userDrawn="1"/>
          </p:nvCxnSpPr>
          <p:spPr bwMode="auto">
            <a:xfrm>
              <a:off x="-4751" y="3876750"/>
              <a:ext cx="9148751" cy="0"/>
            </a:xfrm>
            <a:prstGeom prst="line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632214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000" y="2289001"/>
            <a:ext cx="10515600" cy="132503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0" y="6606301"/>
            <a:ext cx="2118851" cy="251699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919070" y="6606301"/>
            <a:ext cx="2191676" cy="251700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9850219" y="6606301"/>
            <a:ext cx="2363255" cy="251699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219069" y="6606301"/>
            <a:ext cx="2600257" cy="251699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210963" y="6606301"/>
            <a:ext cx="2539037" cy="251699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4384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gradFill flip="none" rotWithShape="1">
            <a:gsLst>
              <a:gs pos="75000">
                <a:schemeClr val="bg1">
                  <a:alpha val="79000"/>
                </a:schemeClr>
              </a:gs>
              <a:gs pos="100000">
                <a:schemeClr val="bg1">
                  <a:alpha val="71000"/>
                </a:schemeClr>
              </a:gs>
              <a:gs pos="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838669" y="-827351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8" b="718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935651" y="-3614130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7619159" y="2613495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" t="15065" r="346"/>
          <a:stretch>
            <a:fillRect/>
          </a:stretch>
        </p:blipFill>
        <p:spPr>
          <a:xfrm>
            <a:off x="-1" y="0"/>
            <a:ext cx="12192001" cy="6893919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-4256352" y="2601649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6"/>
          <a:stretch>
            <a:fillRect/>
          </a:stretch>
        </p:blipFill>
        <p:spPr>
          <a:xfrm>
            <a:off x="2" y="0"/>
            <a:ext cx="12180271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33785" y="-4478741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33785" y="4104820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/>
          <a:stretch>
            <a:fillRect/>
          </a:stretch>
        </p:blipFill>
        <p:spPr>
          <a:xfrm>
            <a:off x="0" y="-1"/>
            <a:ext cx="12192000" cy="688169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7935651" y="-827352"/>
            <a:ext cx="8512703" cy="8512702"/>
          </a:xfrm>
          <a:prstGeom prst="rect">
            <a:avLst/>
          </a:prstGeom>
          <a:blipFill dpi="0" rotWithShape="1">
            <a:blip r:embed="rId3" cstate="print">
              <a:alphaModFix amt="3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chemeClr val="bg1">
                  <a:alpha val="77000"/>
                </a:schemeClr>
              </a:gs>
              <a:gs pos="0">
                <a:schemeClr val="bg1">
                  <a:alpha val="57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>
            <a:spLocks noEditPoints="1"/>
          </p:cNvSpPr>
          <p:nvPr userDrawn="1"/>
        </p:nvSpPr>
        <p:spPr bwMode="auto">
          <a:xfrm>
            <a:off x="7471129" y="-2172714"/>
            <a:ext cx="6663971" cy="6636436"/>
          </a:xfrm>
          <a:custGeom>
            <a:avLst/>
            <a:gdLst>
              <a:gd name="T0" fmla="*/ 263 w 379"/>
              <a:gd name="T1" fmla="*/ 288 h 379"/>
              <a:gd name="T2" fmla="*/ 252 w 379"/>
              <a:gd name="T3" fmla="*/ 296 h 379"/>
              <a:gd name="T4" fmla="*/ 257 w 379"/>
              <a:gd name="T5" fmla="*/ 298 h 379"/>
              <a:gd name="T6" fmla="*/ 262 w 379"/>
              <a:gd name="T7" fmla="*/ 295 h 379"/>
              <a:gd name="T8" fmla="*/ 266 w 379"/>
              <a:gd name="T9" fmla="*/ 300 h 379"/>
              <a:gd name="T10" fmla="*/ 268 w 379"/>
              <a:gd name="T11" fmla="*/ 317 h 379"/>
              <a:gd name="T12" fmla="*/ 274 w 379"/>
              <a:gd name="T13" fmla="*/ 302 h 379"/>
              <a:gd name="T14" fmla="*/ 258 w 379"/>
              <a:gd name="T15" fmla="*/ 306 h 379"/>
              <a:gd name="T16" fmla="*/ 254 w 379"/>
              <a:gd name="T17" fmla="*/ 282 h 379"/>
              <a:gd name="T18" fmla="*/ 229 w 379"/>
              <a:gd name="T19" fmla="*/ 326 h 379"/>
              <a:gd name="T20" fmla="*/ 221 w 379"/>
              <a:gd name="T21" fmla="*/ 317 h 379"/>
              <a:gd name="T22" fmla="*/ 211 w 379"/>
              <a:gd name="T23" fmla="*/ 305 h 379"/>
              <a:gd name="T24" fmla="*/ 175 w 379"/>
              <a:gd name="T25" fmla="*/ 308 h 379"/>
              <a:gd name="T26" fmla="*/ 160 w 379"/>
              <a:gd name="T27" fmla="*/ 325 h 379"/>
              <a:gd name="T28" fmla="*/ 177 w 379"/>
              <a:gd name="T29" fmla="*/ 328 h 379"/>
              <a:gd name="T30" fmla="*/ 166 w 379"/>
              <a:gd name="T31" fmla="*/ 319 h 379"/>
              <a:gd name="T32" fmla="*/ 170 w 379"/>
              <a:gd name="T33" fmla="*/ 300 h 379"/>
              <a:gd name="T34" fmla="*/ 158 w 379"/>
              <a:gd name="T35" fmla="*/ 301 h 379"/>
              <a:gd name="T36" fmla="*/ 198 w 379"/>
              <a:gd name="T37" fmla="*/ 227 h 379"/>
              <a:gd name="T38" fmla="*/ 143 w 379"/>
              <a:gd name="T39" fmla="*/ 149 h 379"/>
              <a:gd name="T40" fmla="*/ 160 w 379"/>
              <a:gd name="T41" fmla="*/ 248 h 379"/>
              <a:gd name="T42" fmla="*/ 174 w 379"/>
              <a:gd name="T43" fmla="*/ 166 h 379"/>
              <a:gd name="T44" fmla="*/ 167 w 379"/>
              <a:gd name="T45" fmla="*/ 241 h 379"/>
              <a:gd name="T46" fmla="*/ 206 w 379"/>
              <a:gd name="T47" fmla="*/ 197 h 379"/>
              <a:gd name="T48" fmla="*/ 214 w 379"/>
              <a:gd name="T49" fmla="*/ 224 h 379"/>
              <a:gd name="T50" fmla="*/ 217 w 379"/>
              <a:gd name="T51" fmla="*/ 156 h 379"/>
              <a:gd name="T52" fmla="*/ 230 w 379"/>
              <a:gd name="T53" fmla="*/ 156 h 379"/>
              <a:gd name="T54" fmla="*/ 203 w 379"/>
              <a:gd name="T55" fmla="*/ 155 h 379"/>
              <a:gd name="T56" fmla="*/ 118 w 379"/>
              <a:gd name="T57" fmla="*/ 178 h 379"/>
              <a:gd name="T58" fmla="*/ 129 w 379"/>
              <a:gd name="T59" fmla="*/ 106 h 379"/>
              <a:gd name="T60" fmla="*/ 248 w 379"/>
              <a:gd name="T61" fmla="*/ 159 h 379"/>
              <a:gd name="T62" fmla="*/ 266 w 379"/>
              <a:gd name="T63" fmla="*/ 137 h 379"/>
              <a:gd name="T64" fmla="*/ 122 w 379"/>
              <a:gd name="T65" fmla="*/ 291 h 379"/>
              <a:gd name="T66" fmla="*/ 123 w 379"/>
              <a:gd name="T67" fmla="*/ 289 h 379"/>
              <a:gd name="T68" fmla="*/ 100 w 379"/>
              <a:gd name="T69" fmla="*/ 291 h 379"/>
              <a:gd name="T70" fmla="*/ 47 w 379"/>
              <a:gd name="T71" fmla="*/ 237 h 379"/>
              <a:gd name="T72" fmla="*/ 62 w 379"/>
              <a:gd name="T73" fmla="*/ 215 h 379"/>
              <a:gd name="T74" fmla="*/ 43 w 379"/>
              <a:gd name="T75" fmla="*/ 164 h 379"/>
              <a:gd name="T76" fmla="*/ 67 w 379"/>
              <a:gd name="T77" fmla="*/ 148 h 379"/>
              <a:gd name="T78" fmla="*/ 91 w 379"/>
              <a:gd name="T79" fmla="*/ 106 h 379"/>
              <a:gd name="T80" fmla="*/ 94 w 379"/>
              <a:gd name="T81" fmla="*/ 81 h 379"/>
              <a:gd name="T82" fmla="*/ 110 w 379"/>
              <a:gd name="T83" fmla="*/ 73 h 379"/>
              <a:gd name="T84" fmla="*/ 149 w 379"/>
              <a:gd name="T85" fmla="*/ 41 h 379"/>
              <a:gd name="T86" fmla="*/ 184 w 379"/>
              <a:gd name="T87" fmla="*/ 48 h 379"/>
              <a:gd name="T88" fmla="*/ 222 w 379"/>
              <a:gd name="T89" fmla="*/ 44 h 379"/>
              <a:gd name="T90" fmla="*/ 240 w 379"/>
              <a:gd name="T91" fmla="*/ 55 h 379"/>
              <a:gd name="T92" fmla="*/ 257 w 379"/>
              <a:gd name="T93" fmla="*/ 80 h 379"/>
              <a:gd name="T94" fmla="*/ 288 w 379"/>
              <a:gd name="T95" fmla="*/ 103 h 379"/>
              <a:gd name="T96" fmla="*/ 331 w 379"/>
              <a:gd name="T97" fmla="*/ 127 h 379"/>
              <a:gd name="T98" fmla="*/ 321 w 379"/>
              <a:gd name="T99" fmla="*/ 158 h 379"/>
              <a:gd name="T100" fmla="*/ 336 w 379"/>
              <a:gd name="T101" fmla="*/ 195 h 379"/>
              <a:gd name="T102" fmla="*/ 336 w 379"/>
              <a:gd name="T103" fmla="*/ 204 h 379"/>
              <a:gd name="T104" fmla="*/ 331 w 379"/>
              <a:gd name="T105" fmla="*/ 236 h 379"/>
              <a:gd name="T106" fmla="*/ 301 w 379"/>
              <a:gd name="T107" fmla="*/ 256 h 379"/>
              <a:gd name="T108" fmla="*/ 270 w 379"/>
              <a:gd name="T109" fmla="*/ 38 h 379"/>
              <a:gd name="T110" fmla="*/ 46 w 379"/>
              <a:gd name="T111" fmla="*/ 95 h 379"/>
              <a:gd name="T112" fmla="*/ 82 w 379"/>
              <a:gd name="T113" fmla="*/ 324 h 379"/>
              <a:gd name="T114" fmla="*/ 313 w 379"/>
              <a:gd name="T115" fmla="*/ 309 h 379"/>
              <a:gd name="T116" fmla="*/ 360 w 379"/>
              <a:gd name="T117" fmla="*/ 238 h 379"/>
              <a:gd name="T118" fmla="*/ 157 w 379"/>
              <a:gd name="T119" fmla="*/ 364 h 379"/>
              <a:gd name="T120" fmla="*/ 13 w 379"/>
              <a:gd name="T121" fmla="*/ 174 h 379"/>
              <a:gd name="T122" fmla="*/ 189 w 379"/>
              <a:gd name="T123" fmla="*/ 13 h 379"/>
              <a:gd name="T124" fmla="*/ 189 w 379"/>
              <a:gd name="T125" fmla="*/ 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9" h="379">
                <a:moveTo>
                  <a:pt x="253" y="291"/>
                </a:moveTo>
                <a:cubicBezTo>
                  <a:pt x="254" y="290"/>
                  <a:pt x="254" y="290"/>
                  <a:pt x="254" y="290"/>
                </a:cubicBezTo>
                <a:cubicBezTo>
                  <a:pt x="254" y="290"/>
                  <a:pt x="254" y="291"/>
                  <a:pt x="255" y="291"/>
                </a:cubicBezTo>
                <a:cubicBezTo>
                  <a:pt x="255" y="292"/>
                  <a:pt x="255" y="292"/>
                  <a:pt x="255" y="292"/>
                </a:cubicBezTo>
                <a:cubicBezTo>
                  <a:pt x="255" y="292"/>
                  <a:pt x="255" y="292"/>
                  <a:pt x="255" y="292"/>
                </a:cubicBezTo>
                <a:cubicBezTo>
                  <a:pt x="255" y="292"/>
                  <a:pt x="255" y="292"/>
                  <a:pt x="255" y="292"/>
                </a:cubicBezTo>
                <a:cubicBezTo>
                  <a:pt x="254" y="292"/>
                  <a:pt x="254" y="292"/>
                  <a:pt x="254" y="292"/>
                </a:cubicBezTo>
                <a:cubicBezTo>
                  <a:pt x="254" y="292"/>
                  <a:pt x="253" y="291"/>
                  <a:pt x="253" y="291"/>
                </a:cubicBezTo>
                <a:cubicBezTo>
                  <a:pt x="253" y="291"/>
                  <a:pt x="253" y="291"/>
                  <a:pt x="253" y="291"/>
                </a:cubicBezTo>
                <a:moveTo>
                  <a:pt x="259" y="286"/>
                </a:moveTo>
                <a:cubicBezTo>
                  <a:pt x="259" y="286"/>
                  <a:pt x="259" y="286"/>
                  <a:pt x="259" y="286"/>
                </a:cubicBezTo>
                <a:cubicBezTo>
                  <a:pt x="259" y="284"/>
                  <a:pt x="262" y="281"/>
                  <a:pt x="263" y="280"/>
                </a:cubicBezTo>
                <a:cubicBezTo>
                  <a:pt x="264" y="279"/>
                  <a:pt x="264" y="279"/>
                  <a:pt x="264" y="279"/>
                </a:cubicBezTo>
                <a:cubicBezTo>
                  <a:pt x="264" y="279"/>
                  <a:pt x="264" y="279"/>
                  <a:pt x="264" y="279"/>
                </a:cubicBezTo>
                <a:cubicBezTo>
                  <a:pt x="265" y="280"/>
                  <a:pt x="265" y="280"/>
                  <a:pt x="265" y="280"/>
                </a:cubicBezTo>
                <a:cubicBezTo>
                  <a:pt x="265" y="280"/>
                  <a:pt x="265" y="281"/>
                  <a:pt x="265" y="281"/>
                </a:cubicBezTo>
                <a:cubicBezTo>
                  <a:pt x="265" y="282"/>
                  <a:pt x="265" y="283"/>
                  <a:pt x="265" y="284"/>
                </a:cubicBezTo>
                <a:cubicBezTo>
                  <a:pt x="265" y="284"/>
                  <a:pt x="265" y="284"/>
                  <a:pt x="265" y="284"/>
                </a:cubicBezTo>
                <a:cubicBezTo>
                  <a:pt x="265" y="284"/>
                  <a:pt x="265" y="284"/>
                  <a:pt x="265" y="284"/>
                </a:cubicBezTo>
                <a:cubicBezTo>
                  <a:pt x="265" y="285"/>
                  <a:pt x="266" y="289"/>
                  <a:pt x="264" y="289"/>
                </a:cubicBezTo>
                <a:cubicBezTo>
                  <a:pt x="264" y="290"/>
                  <a:pt x="264" y="290"/>
                  <a:pt x="264" y="290"/>
                </a:cubicBezTo>
                <a:cubicBezTo>
                  <a:pt x="264" y="289"/>
                  <a:pt x="263" y="289"/>
                  <a:pt x="263" y="288"/>
                </a:cubicBezTo>
                <a:cubicBezTo>
                  <a:pt x="263" y="288"/>
                  <a:pt x="263" y="288"/>
                  <a:pt x="263" y="288"/>
                </a:cubicBezTo>
                <a:cubicBezTo>
                  <a:pt x="263" y="288"/>
                  <a:pt x="263" y="288"/>
                  <a:pt x="263" y="288"/>
                </a:cubicBezTo>
                <a:cubicBezTo>
                  <a:pt x="262" y="288"/>
                  <a:pt x="262" y="288"/>
                  <a:pt x="262" y="288"/>
                </a:cubicBezTo>
                <a:cubicBezTo>
                  <a:pt x="261" y="288"/>
                  <a:pt x="261" y="288"/>
                  <a:pt x="260" y="288"/>
                </a:cubicBezTo>
                <a:cubicBezTo>
                  <a:pt x="260" y="287"/>
                  <a:pt x="260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9" y="286"/>
                  <a:pt x="259" y="286"/>
                  <a:pt x="259" y="286"/>
                </a:cubicBezTo>
                <a:close/>
                <a:moveTo>
                  <a:pt x="261" y="291"/>
                </a:moveTo>
                <a:cubicBezTo>
                  <a:pt x="261" y="291"/>
                  <a:pt x="261" y="291"/>
                  <a:pt x="261" y="291"/>
                </a:cubicBezTo>
                <a:cubicBezTo>
                  <a:pt x="262" y="291"/>
                  <a:pt x="262" y="291"/>
                  <a:pt x="262" y="291"/>
                </a:cubicBezTo>
                <a:cubicBezTo>
                  <a:pt x="262" y="291"/>
                  <a:pt x="262" y="291"/>
                  <a:pt x="262" y="291"/>
                </a:cubicBezTo>
                <a:cubicBezTo>
                  <a:pt x="262" y="291"/>
                  <a:pt x="262" y="291"/>
                  <a:pt x="262" y="291"/>
                </a:cubicBezTo>
                <a:cubicBezTo>
                  <a:pt x="262" y="292"/>
                  <a:pt x="262" y="292"/>
                  <a:pt x="262" y="292"/>
                </a:cubicBezTo>
                <a:cubicBezTo>
                  <a:pt x="261" y="292"/>
                  <a:pt x="261" y="292"/>
                  <a:pt x="261" y="292"/>
                </a:cubicBezTo>
                <a:cubicBezTo>
                  <a:pt x="261" y="292"/>
                  <a:pt x="261" y="291"/>
                  <a:pt x="261" y="291"/>
                </a:cubicBezTo>
                <a:moveTo>
                  <a:pt x="244" y="288"/>
                </a:moveTo>
                <a:cubicBezTo>
                  <a:pt x="244" y="288"/>
                  <a:pt x="244" y="288"/>
                  <a:pt x="244" y="288"/>
                </a:cubicBezTo>
                <a:cubicBezTo>
                  <a:pt x="244" y="288"/>
                  <a:pt x="244" y="288"/>
                  <a:pt x="244" y="288"/>
                </a:cubicBezTo>
                <a:cubicBezTo>
                  <a:pt x="245" y="289"/>
                  <a:pt x="246" y="289"/>
                  <a:pt x="246" y="290"/>
                </a:cubicBezTo>
                <a:cubicBezTo>
                  <a:pt x="248" y="291"/>
                  <a:pt x="250" y="292"/>
                  <a:pt x="251" y="294"/>
                </a:cubicBezTo>
                <a:cubicBezTo>
                  <a:pt x="251" y="294"/>
                  <a:pt x="251" y="294"/>
                  <a:pt x="251" y="294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2" y="295"/>
                  <a:pt x="252" y="296"/>
                  <a:pt x="252" y="296"/>
                </a:cubicBezTo>
                <a:cubicBezTo>
                  <a:pt x="252" y="296"/>
                  <a:pt x="252" y="296"/>
                  <a:pt x="252" y="296"/>
                </a:cubicBezTo>
                <a:cubicBezTo>
                  <a:pt x="252" y="296"/>
                  <a:pt x="252" y="296"/>
                  <a:pt x="252" y="296"/>
                </a:cubicBezTo>
                <a:cubicBezTo>
                  <a:pt x="250" y="296"/>
                  <a:pt x="249" y="295"/>
                  <a:pt x="247" y="296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7"/>
                  <a:pt x="246" y="297"/>
                  <a:pt x="246" y="297"/>
                </a:cubicBezTo>
                <a:cubicBezTo>
                  <a:pt x="246" y="298"/>
                  <a:pt x="246" y="298"/>
                  <a:pt x="246" y="298"/>
                </a:cubicBezTo>
                <a:cubicBezTo>
                  <a:pt x="247" y="298"/>
                  <a:pt x="250" y="299"/>
                  <a:pt x="251" y="301"/>
                </a:cubicBezTo>
                <a:cubicBezTo>
                  <a:pt x="251" y="301"/>
                  <a:pt x="251" y="301"/>
                  <a:pt x="252" y="302"/>
                </a:cubicBezTo>
                <a:cubicBezTo>
                  <a:pt x="252" y="302"/>
                  <a:pt x="252" y="302"/>
                  <a:pt x="252" y="303"/>
                </a:cubicBezTo>
                <a:cubicBezTo>
                  <a:pt x="252" y="303"/>
                  <a:pt x="252" y="303"/>
                  <a:pt x="252" y="303"/>
                </a:cubicBezTo>
                <a:cubicBezTo>
                  <a:pt x="252" y="303"/>
                  <a:pt x="252" y="303"/>
                  <a:pt x="252" y="303"/>
                </a:cubicBezTo>
                <a:cubicBezTo>
                  <a:pt x="253" y="303"/>
                  <a:pt x="254" y="303"/>
                  <a:pt x="254" y="303"/>
                </a:cubicBezTo>
                <a:cubicBezTo>
                  <a:pt x="254" y="303"/>
                  <a:pt x="254" y="303"/>
                  <a:pt x="254" y="303"/>
                </a:cubicBezTo>
                <a:cubicBezTo>
                  <a:pt x="255" y="303"/>
                  <a:pt x="255" y="303"/>
                  <a:pt x="255" y="303"/>
                </a:cubicBezTo>
                <a:cubicBezTo>
                  <a:pt x="255" y="303"/>
                  <a:pt x="255" y="302"/>
                  <a:pt x="255" y="302"/>
                </a:cubicBezTo>
                <a:cubicBezTo>
                  <a:pt x="254" y="301"/>
                  <a:pt x="254" y="299"/>
                  <a:pt x="255" y="298"/>
                </a:cubicBezTo>
                <a:cubicBezTo>
                  <a:pt x="255" y="298"/>
                  <a:pt x="256" y="298"/>
                  <a:pt x="256" y="298"/>
                </a:cubicBezTo>
                <a:cubicBezTo>
                  <a:pt x="257" y="298"/>
                  <a:pt x="257" y="298"/>
                  <a:pt x="257" y="298"/>
                </a:cubicBezTo>
                <a:cubicBezTo>
                  <a:pt x="257" y="298"/>
                  <a:pt x="257" y="298"/>
                  <a:pt x="257" y="298"/>
                </a:cubicBezTo>
                <a:cubicBezTo>
                  <a:pt x="257" y="298"/>
                  <a:pt x="257" y="298"/>
                  <a:pt x="257" y="298"/>
                </a:cubicBezTo>
                <a:cubicBezTo>
                  <a:pt x="257" y="297"/>
                  <a:pt x="257" y="297"/>
                  <a:pt x="257" y="297"/>
                </a:cubicBezTo>
                <a:cubicBezTo>
                  <a:pt x="257" y="297"/>
                  <a:pt x="257" y="297"/>
                  <a:pt x="257" y="297"/>
                </a:cubicBezTo>
                <a:cubicBezTo>
                  <a:pt x="257" y="297"/>
                  <a:pt x="257" y="296"/>
                  <a:pt x="257" y="296"/>
                </a:cubicBezTo>
                <a:cubicBezTo>
                  <a:pt x="257" y="296"/>
                  <a:pt x="257" y="296"/>
                  <a:pt x="257" y="296"/>
                </a:cubicBezTo>
                <a:cubicBezTo>
                  <a:pt x="257" y="296"/>
                  <a:pt x="257" y="296"/>
                  <a:pt x="257" y="296"/>
                </a:cubicBezTo>
                <a:cubicBezTo>
                  <a:pt x="257" y="296"/>
                  <a:pt x="257" y="295"/>
                  <a:pt x="256" y="295"/>
                </a:cubicBezTo>
                <a:cubicBezTo>
                  <a:pt x="257" y="294"/>
                  <a:pt x="257" y="294"/>
                  <a:pt x="257" y="294"/>
                </a:cubicBezTo>
                <a:cubicBezTo>
                  <a:pt x="258" y="291"/>
                  <a:pt x="258" y="291"/>
                  <a:pt x="258" y="291"/>
                </a:cubicBezTo>
                <a:cubicBezTo>
                  <a:pt x="258" y="291"/>
                  <a:pt x="258" y="291"/>
                  <a:pt x="258" y="291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9" y="292"/>
                  <a:pt x="259" y="292"/>
                  <a:pt x="259" y="292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8" y="293"/>
                  <a:pt x="258" y="293"/>
                  <a:pt x="258" y="293"/>
                </a:cubicBezTo>
                <a:cubicBezTo>
                  <a:pt x="259" y="293"/>
                  <a:pt x="259" y="293"/>
                  <a:pt x="259" y="293"/>
                </a:cubicBezTo>
                <a:cubicBezTo>
                  <a:pt x="259" y="293"/>
                  <a:pt x="259" y="293"/>
                  <a:pt x="259" y="293"/>
                </a:cubicBezTo>
                <a:cubicBezTo>
                  <a:pt x="260" y="293"/>
                  <a:pt x="260" y="294"/>
                  <a:pt x="260" y="294"/>
                </a:cubicBezTo>
                <a:cubicBezTo>
                  <a:pt x="260" y="294"/>
                  <a:pt x="260" y="294"/>
                  <a:pt x="260" y="294"/>
                </a:cubicBezTo>
                <a:cubicBezTo>
                  <a:pt x="260" y="294"/>
                  <a:pt x="260" y="294"/>
                  <a:pt x="260" y="294"/>
                </a:cubicBezTo>
                <a:cubicBezTo>
                  <a:pt x="261" y="294"/>
                  <a:pt x="262" y="295"/>
                  <a:pt x="262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61" y="296"/>
                  <a:pt x="260" y="297"/>
                  <a:pt x="260" y="299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9" y="299"/>
                  <a:pt x="259" y="299"/>
                  <a:pt x="259" y="299"/>
                </a:cubicBezTo>
                <a:cubicBezTo>
                  <a:pt x="257" y="303"/>
                  <a:pt x="256" y="306"/>
                  <a:pt x="254" y="309"/>
                </a:cubicBezTo>
                <a:cubicBezTo>
                  <a:pt x="253" y="310"/>
                  <a:pt x="251" y="312"/>
                  <a:pt x="252" y="314"/>
                </a:cubicBezTo>
                <a:cubicBezTo>
                  <a:pt x="252" y="314"/>
                  <a:pt x="252" y="314"/>
                  <a:pt x="252" y="314"/>
                </a:cubicBezTo>
                <a:cubicBezTo>
                  <a:pt x="252" y="314"/>
                  <a:pt x="252" y="314"/>
                  <a:pt x="252" y="314"/>
                </a:cubicBezTo>
                <a:cubicBezTo>
                  <a:pt x="252" y="314"/>
                  <a:pt x="252" y="314"/>
                  <a:pt x="252" y="314"/>
                </a:cubicBezTo>
                <a:cubicBezTo>
                  <a:pt x="253" y="315"/>
                  <a:pt x="254" y="315"/>
                  <a:pt x="255" y="315"/>
                </a:cubicBezTo>
                <a:cubicBezTo>
                  <a:pt x="256" y="315"/>
                  <a:pt x="256" y="314"/>
                  <a:pt x="257" y="315"/>
                </a:cubicBezTo>
                <a:cubicBezTo>
                  <a:pt x="257" y="315"/>
                  <a:pt x="257" y="315"/>
                  <a:pt x="257" y="315"/>
                </a:cubicBezTo>
                <a:cubicBezTo>
                  <a:pt x="257" y="315"/>
                  <a:pt x="257" y="315"/>
                  <a:pt x="257" y="315"/>
                </a:cubicBezTo>
                <a:cubicBezTo>
                  <a:pt x="258" y="313"/>
                  <a:pt x="258" y="312"/>
                  <a:pt x="258" y="311"/>
                </a:cubicBezTo>
                <a:cubicBezTo>
                  <a:pt x="259" y="308"/>
                  <a:pt x="261" y="305"/>
                  <a:pt x="262" y="302"/>
                </a:cubicBezTo>
                <a:cubicBezTo>
                  <a:pt x="263" y="302"/>
                  <a:pt x="263" y="301"/>
                  <a:pt x="264" y="301"/>
                </a:cubicBezTo>
                <a:cubicBezTo>
                  <a:pt x="264" y="300"/>
                  <a:pt x="265" y="298"/>
                  <a:pt x="266" y="297"/>
                </a:cubicBezTo>
                <a:cubicBezTo>
                  <a:pt x="267" y="297"/>
                  <a:pt x="267" y="297"/>
                  <a:pt x="267" y="297"/>
                </a:cubicBezTo>
                <a:cubicBezTo>
                  <a:pt x="267" y="297"/>
                  <a:pt x="267" y="297"/>
                  <a:pt x="267" y="297"/>
                </a:cubicBezTo>
                <a:cubicBezTo>
                  <a:pt x="267" y="298"/>
                  <a:pt x="267" y="298"/>
                  <a:pt x="267" y="298"/>
                </a:cubicBezTo>
                <a:cubicBezTo>
                  <a:pt x="267" y="299"/>
                  <a:pt x="267" y="299"/>
                  <a:pt x="266" y="300"/>
                </a:cubicBezTo>
                <a:cubicBezTo>
                  <a:pt x="266" y="301"/>
                  <a:pt x="266" y="303"/>
                  <a:pt x="265" y="304"/>
                </a:cubicBezTo>
                <a:cubicBezTo>
                  <a:pt x="265" y="304"/>
                  <a:pt x="265" y="305"/>
                  <a:pt x="265" y="306"/>
                </a:cubicBezTo>
                <a:cubicBezTo>
                  <a:pt x="265" y="306"/>
                  <a:pt x="265" y="306"/>
                  <a:pt x="265" y="306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7"/>
                  <a:pt x="265" y="307"/>
                  <a:pt x="265" y="307"/>
                </a:cubicBezTo>
                <a:cubicBezTo>
                  <a:pt x="265" y="308"/>
                  <a:pt x="264" y="309"/>
                  <a:pt x="264" y="309"/>
                </a:cubicBezTo>
                <a:cubicBezTo>
                  <a:pt x="263" y="310"/>
                  <a:pt x="263" y="311"/>
                  <a:pt x="262" y="312"/>
                </a:cubicBezTo>
                <a:cubicBezTo>
                  <a:pt x="261" y="314"/>
                  <a:pt x="258" y="315"/>
                  <a:pt x="258" y="317"/>
                </a:cubicBezTo>
                <a:cubicBezTo>
                  <a:pt x="258" y="318"/>
                  <a:pt x="258" y="318"/>
                  <a:pt x="258" y="318"/>
                </a:cubicBezTo>
                <a:cubicBezTo>
                  <a:pt x="258" y="318"/>
                  <a:pt x="258" y="318"/>
                  <a:pt x="258" y="318"/>
                </a:cubicBezTo>
                <a:cubicBezTo>
                  <a:pt x="258" y="318"/>
                  <a:pt x="259" y="318"/>
                  <a:pt x="261" y="318"/>
                </a:cubicBezTo>
                <a:cubicBezTo>
                  <a:pt x="262" y="318"/>
                  <a:pt x="263" y="318"/>
                  <a:pt x="264" y="318"/>
                </a:cubicBezTo>
                <a:cubicBezTo>
                  <a:pt x="264" y="318"/>
                  <a:pt x="264" y="318"/>
                  <a:pt x="264" y="318"/>
                </a:cubicBezTo>
                <a:cubicBezTo>
                  <a:pt x="265" y="317"/>
                  <a:pt x="265" y="316"/>
                  <a:pt x="265" y="315"/>
                </a:cubicBezTo>
                <a:cubicBezTo>
                  <a:pt x="266" y="314"/>
                  <a:pt x="267" y="312"/>
                  <a:pt x="268" y="310"/>
                </a:cubicBezTo>
                <a:cubicBezTo>
                  <a:pt x="268" y="310"/>
                  <a:pt x="268" y="310"/>
                  <a:pt x="268" y="310"/>
                </a:cubicBezTo>
                <a:cubicBezTo>
                  <a:pt x="269" y="310"/>
                  <a:pt x="269" y="311"/>
                  <a:pt x="269" y="311"/>
                </a:cubicBezTo>
                <a:cubicBezTo>
                  <a:pt x="270" y="312"/>
                  <a:pt x="270" y="312"/>
                  <a:pt x="270" y="312"/>
                </a:cubicBezTo>
                <a:cubicBezTo>
                  <a:pt x="271" y="313"/>
                  <a:pt x="271" y="314"/>
                  <a:pt x="270" y="314"/>
                </a:cubicBezTo>
                <a:cubicBezTo>
                  <a:pt x="270" y="315"/>
                  <a:pt x="269" y="316"/>
                  <a:pt x="268" y="317"/>
                </a:cubicBezTo>
                <a:cubicBezTo>
                  <a:pt x="268" y="317"/>
                  <a:pt x="268" y="317"/>
                  <a:pt x="268" y="317"/>
                </a:cubicBezTo>
                <a:cubicBezTo>
                  <a:pt x="267" y="318"/>
                  <a:pt x="267" y="318"/>
                  <a:pt x="266" y="318"/>
                </a:cubicBezTo>
                <a:cubicBezTo>
                  <a:pt x="265" y="319"/>
                  <a:pt x="265" y="319"/>
                  <a:pt x="265" y="319"/>
                </a:cubicBezTo>
                <a:cubicBezTo>
                  <a:pt x="265" y="319"/>
                  <a:pt x="265" y="319"/>
                  <a:pt x="265" y="319"/>
                </a:cubicBezTo>
                <a:cubicBezTo>
                  <a:pt x="265" y="319"/>
                  <a:pt x="265" y="319"/>
                  <a:pt x="265" y="319"/>
                </a:cubicBezTo>
                <a:cubicBezTo>
                  <a:pt x="265" y="320"/>
                  <a:pt x="265" y="320"/>
                  <a:pt x="265" y="320"/>
                </a:cubicBezTo>
                <a:cubicBezTo>
                  <a:pt x="265" y="320"/>
                  <a:pt x="265" y="320"/>
                  <a:pt x="265" y="320"/>
                </a:cubicBezTo>
                <a:cubicBezTo>
                  <a:pt x="267" y="320"/>
                  <a:pt x="268" y="319"/>
                  <a:pt x="269" y="319"/>
                </a:cubicBezTo>
                <a:cubicBezTo>
                  <a:pt x="270" y="319"/>
                  <a:pt x="272" y="319"/>
                  <a:pt x="273" y="319"/>
                </a:cubicBezTo>
                <a:cubicBezTo>
                  <a:pt x="273" y="319"/>
                  <a:pt x="273" y="319"/>
                  <a:pt x="273" y="319"/>
                </a:cubicBezTo>
                <a:cubicBezTo>
                  <a:pt x="273" y="319"/>
                  <a:pt x="273" y="319"/>
                  <a:pt x="273" y="319"/>
                </a:cubicBezTo>
                <a:cubicBezTo>
                  <a:pt x="274" y="319"/>
                  <a:pt x="274" y="319"/>
                  <a:pt x="274" y="319"/>
                </a:cubicBezTo>
                <a:cubicBezTo>
                  <a:pt x="274" y="319"/>
                  <a:pt x="274" y="319"/>
                  <a:pt x="274" y="319"/>
                </a:cubicBezTo>
                <a:cubicBezTo>
                  <a:pt x="274" y="319"/>
                  <a:pt x="274" y="319"/>
                  <a:pt x="274" y="319"/>
                </a:cubicBezTo>
                <a:cubicBezTo>
                  <a:pt x="274" y="317"/>
                  <a:pt x="274" y="314"/>
                  <a:pt x="273" y="312"/>
                </a:cubicBezTo>
                <a:cubicBezTo>
                  <a:pt x="273" y="311"/>
                  <a:pt x="273" y="311"/>
                  <a:pt x="273" y="311"/>
                </a:cubicBezTo>
                <a:cubicBezTo>
                  <a:pt x="272" y="310"/>
                  <a:pt x="271" y="310"/>
                  <a:pt x="270" y="309"/>
                </a:cubicBezTo>
                <a:cubicBezTo>
                  <a:pt x="270" y="308"/>
                  <a:pt x="270" y="308"/>
                  <a:pt x="270" y="308"/>
                </a:cubicBezTo>
                <a:cubicBezTo>
                  <a:pt x="270" y="308"/>
                  <a:pt x="270" y="308"/>
                  <a:pt x="271" y="307"/>
                </a:cubicBezTo>
                <a:cubicBezTo>
                  <a:pt x="271" y="307"/>
                  <a:pt x="271" y="306"/>
                  <a:pt x="271" y="306"/>
                </a:cubicBezTo>
                <a:cubicBezTo>
                  <a:pt x="274" y="305"/>
                  <a:pt x="274" y="305"/>
                  <a:pt x="274" y="305"/>
                </a:cubicBezTo>
                <a:cubicBezTo>
                  <a:pt x="274" y="305"/>
                  <a:pt x="274" y="305"/>
                  <a:pt x="274" y="305"/>
                </a:cubicBezTo>
                <a:cubicBezTo>
                  <a:pt x="274" y="304"/>
                  <a:pt x="274" y="303"/>
                  <a:pt x="274" y="302"/>
                </a:cubicBezTo>
                <a:cubicBezTo>
                  <a:pt x="274" y="302"/>
                  <a:pt x="274" y="302"/>
                  <a:pt x="274" y="302"/>
                </a:cubicBezTo>
                <a:cubicBezTo>
                  <a:pt x="274" y="302"/>
                  <a:pt x="274" y="302"/>
                  <a:pt x="274" y="302"/>
                </a:cubicBezTo>
                <a:cubicBezTo>
                  <a:pt x="274" y="302"/>
                  <a:pt x="274" y="302"/>
                  <a:pt x="274" y="302"/>
                </a:cubicBezTo>
                <a:cubicBezTo>
                  <a:pt x="274" y="302"/>
                  <a:pt x="273" y="302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2"/>
                  <a:pt x="272" y="302"/>
                  <a:pt x="271" y="302"/>
                </a:cubicBezTo>
                <a:cubicBezTo>
                  <a:pt x="271" y="303"/>
                  <a:pt x="271" y="303"/>
                  <a:pt x="271" y="303"/>
                </a:cubicBezTo>
                <a:cubicBezTo>
                  <a:pt x="270" y="304"/>
                  <a:pt x="270" y="304"/>
                  <a:pt x="270" y="304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5"/>
                  <a:pt x="267" y="305"/>
                  <a:pt x="267" y="305"/>
                </a:cubicBezTo>
                <a:cubicBezTo>
                  <a:pt x="267" y="304"/>
                  <a:pt x="268" y="302"/>
                  <a:pt x="269" y="301"/>
                </a:cubicBezTo>
                <a:cubicBezTo>
                  <a:pt x="269" y="301"/>
                  <a:pt x="269" y="301"/>
                  <a:pt x="269" y="301"/>
                </a:cubicBezTo>
                <a:cubicBezTo>
                  <a:pt x="270" y="299"/>
                  <a:pt x="270" y="298"/>
                  <a:pt x="270" y="296"/>
                </a:cubicBezTo>
                <a:cubicBezTo>
                  <a:pt x="271" y="296"/>
                  <a:pt x="271" y="294"/>
                  <a:pt x="271" y="293"/>
                </a:cubicBezTo>
                <a:cubicBezTo>
                  <a:pt x="270" y="293"/>
                  <a:pt x="270" y="293"/>
                  <a:pt x="270" y="293"/>
                </a:cubicBezTo>
                <a:cubicBezTo>
                  <a:pt x="269" y="292"/>
                  <a:pt x="268" y="292"/>
                  <a:pt x="268" y="293"/>
                </a:cubicBezTo>
                <a:cubicBezTo>
                  <a:pt x="267" y="293"/>
                  <a:pt x="266" y="294"/>
                  <a:pt x="266" y="295"/>
                </a:cubicBezTo>
                <a:cubicBezTo>
                  <a:pt x="265" y="296"/>
                  <a:pt x="265" y="296"/>
                  <a:pt x="265" y="296"/>
                </a:cubicBezTo>
                <a:cubicBezTo>
                  <a:pt x="264" y="297"/>
                  <a:pt x="263" y="299"/>
                  <a:pt x="261" y="301"/>
                </a:cubicBezTo>
                <a:cubicBezTo>
                  <a:pt x="261" y="302"/>
                  <a:pt x="260" y="303"/>
                  <a:pt x="260" y="303"/>
                </a:cubicBezTo>
                <a:cubicBezTo>
                  <a:pt x="259" y="304"/>
                  <a:pt x="258" y="306"/>
                  <a:pt x="258" y="306"/>
                </a:cubicBezTo>
                <a:cubicBezTo>
                  <a:pt x="258" y="306"/>
                  <a:pt x="258" y="306"/>
                  <a:pt x="258" y="306"/>
                </a:cubicBezTo>
                <a:cubicBezTo>
                  <a:pt x="258" y="305"/>
                  <a:pt x="258" y="304"/>
                  <a:pt x="259" y="303"/>
                </a:cubicBezTo>
                <a:cubicBezTo>
                  <a:pt x="261" y="300"/>
                  <a:pt x="261" y="300"/>
                  <a:pt x="261" y="300"/>
                </a:cubicBezTo>
                <a:cubicBezTo>
                  <a:pt x="263" y="295"/>
                  <a:pt x="263" y="295"/>
                  <a:pt x="263" y="295"/>
                </a:cubicBezTo>
                <a:cubicBezTo>
                  <a:pt x="263" y="294"/>
                  <a:pt x="264" y="294"/>
                  <a:pt x="264" y="294"/>
                </a:cubicBezTo>
                <a:cubicBezTo>
                  <a:pt x="265" y="293"/>
                  <a:pt x="265" y="293"/>
                  <a:pt x="265" y="293"/>
                </a:cubicBezTo>
                <a:cubicBezTo>
                  <a:pt x="266" y="293"/>
                  <a:pt x="266" y="293"/>
                  <a:pt x="266" y="292"/>
                </a:cubicBezTo>
                <a:cubicBezTo>
                  <a:pt x="268" y="290"/>
                  <a:pt x="267" y="286"/>
                  <a:pt x="267" y="284"/>
                </a:cubicBezTo>
                <a:cubicBezTo>
                  <a:pt x="267" y="282"/>
                  <a:pt x="267" y="279"/>
                  <a:pt x="266" y="277"/>
                </a:cubicBezTo>
                <a:cubicBezTo>
                  <a:pt x="266" y="276"/>
                  <a:pt x="265" y="276"/>
                  <a:pt x="265" y="276"/>
                </a:cubicBezTo>
                <a:cubicBezTo>
                  <a:pt x="264" y="276"/>
                  <a:pt x="263" y="276"/>
                  <a:pt x="262" y="277"/>
                </a:cubicBezTo>
                <a:cubicBezTo>
                  <a:pt x="262" y="277"/>
                  <a:pt x="262" y="277"/>
                  <a:pt x="262" y="277"/>
                </a:cubicBezTo>
                <a:cubicBezTo>
                  <a:pt x="262" y="277"/>
                  <a:pt x="262" y="277"/>
                  <a:pt x="262" y="277"/>
                </a:cubicBezTo>
                <a:cubicBezTo>
                  <a:pt x="261" y="278"/>
                  <a:pt x="260" y="282"/>
                  <a:pt x="259" y="284"/>
                </a:cubicBezTo>
                <a:cubicBezTo>
                  <a:pt x="258" y="283"/>
                  <a:pt x="259" y="282"/>
                  <a:pt x="259" y="281"/>
                </a:cubicBezTo>
                <a:cubicBezTo>
                  <a:pt x="259" y="280"/>
                  <a:pt x="260" y="278"/>
                  <a:pt x="259" y="277"/>
                </a:cubicBezTo>
                <a:cubicBezTo>
                  <a:pt x="259" y="277"/>
                  <a:pt x="259" y="277"/>
                  <a:pt x="259" y="277"/>
                </a:cubicBezTo>
                <a:cubicBezTo>
                  <a:pt x="259" y="277"/>
                  <a:pt x="259" y="277"/>
                  <a:pt x="259" y="277"/>
                </a:cubicBezTo>
                <a:cubicBezTo>
                  <a:pt x="259" y="277"/>
                  <a:pt x="258" y="277"/>
                  <a:pt x="258" y="276"/>
                </a:cubicBezTo>
                <a:cubicBezTo>
                  <a:pt x="257" y="276"/>
                  <a:pt x="255" y="276"/>
                  <a:pt x="253" y="277"/>
                </a:cubicBezTo>
                <a:cubicBezTo>
                  <a:pt x="253" y="277"/>
                  <a:pt x="253" y="277"/>
                  <a:pt x="253" y="277"/>
                </a:cubicBezTo>
                <a:cubicBezTo>
                  <a:pt x="253" y="277"/>
                  <a:pt x="253" y="277"/>
                  <a:pt x="253" y="277"/>
                </a:cubicBezTo>
                <a:cubicBezTo>
                  <a:pt x="253" y="278"/>
                  <a:pt x="254" y="279"/>
                  <a:pt x="254" y="279"/>
                </a:cubicBezTo>
                <a:cubicBezTo>
                  <a:pt x="254" y="279"/>
                  <a:pt x="254" y="279"/>
                  <a:pt x="254" y="279"/>
                </a:cubicBezTo>
                <a:cubicBezTo>
                  <a:pt x="254" y="282"/>
                  <a:pt x="254" y="282"/>
                  <a:pt x="254" y="282"/>
                </a:cubicBezTo>
                <a:cubicBezTo>
                  <a:pt x="255" y="283"/>
                  <a:pt x="255" y="284"/>
                  <a:pt x="255" y="285"/>
                </a:cubicBezTo>
                <a:cubicBezTo>
                  <a:pt x="255" y="286"/>
                  <a:pt x="255" y="287"/>
                  <a:pt x="254" y="287"/>
                </a:cubicBezTo>
                <a:cubicBezTo>
                  <a:pt x="254" y="288"/>
                  <a:pt x="253" y="288"/>
                  <a:pt x="253" y="288"/>
                </a:cubicBezTo>
                <a:cubicBezTo>
                  <a:pt x="252" y="288"/>
                  <a:pt x="252" y="288"/>
                  <a:pt x="252" y="288"/>
                </a:cubicBezTo>
                <a:cubicBezTo>
                  <a:pt x="251" y="288"/>
                  <a:pt x="250" y="287"/>
                  <a:pt x="248" y="287"/>
                </a:cubicBezTo>
                <a:cubicBezTo>
                  <a:pt x="248" y="287"/>
                  <a:pt x="247" y="288"/>
                  <a:pt x="246" y="288"/>
                </a:cubicBezTo>
                <a:cubicBezTo>
                  <a:pt x="246" y="288"/>
                  <a:pt x="245" y="287"/>
                  <a:pt x="244" y="288"/>
                </a:cubicBezTo>
                <a:cubicBezTo>
                  <a:pt x="244" y="288"/>
                  <a:pt x="244" y="288"/>
                  <a:pt x="244" y="288"/>
                </a:cubicBezTo>
                <a:close/>
                <a:moveTo>
                  <a:pt x="218" y="323"/>
                </a:moveTo>
                <a:cubicBezTo>
                  <a:pt x="218" y="324"/>
                  <a:pt x="218" y="324"/>
                  <a:pt x="218" y="325"/>
                </a:cubicBezTo>
                <a:cubicBezTo>
                  <a:pt x="219" y="327"/>
                  <a:pt x="222" y="329"/>
                  <a:pt x="223" y="330"/>
                </a:cubicBezTo>
                <a:cubicBezTo>
                  <a:pt x="223" y="330"/>
                  <a:pt x="224" y="331"/>
                  <a:pt x="224" y="331"/>
                </a:cubicBezTo>
                <a:cubicBezTo>
                  <a:pt x="224" y="331"/>
                  <a:pt x="225" y="331"/>
                  <a:pt x="225" y="331"/>
                </a:cubicBezTo>
                <a:cubicBezTo>
                  <a:pt x="226" y="331"/>
                  <a:pt x="226" y="331"/>
                  <a:pt x="226" y="331"/>
                </a:cubicBezTo>
                <a:cubicBezTo>
                  <a:pt x="226" y="331"/>
                  <a:pt x="226" y="331"/>
                  <a:pt x="226" y="331"/>
                </a:cubicBezTo>
                <a:cubicBezTo>
                  <a:pt x="228" y="331"/>
                  <a:pt x="229" y="329"/>
                  <a:pt x="230" y="328"/>
                </a:cubicBezTo>
                <a:cubicBezTo>
                  <a:pt x="230" y="328"/>
                  <a:pt x="231" y="327"/>
                  <a:pt x="231" y="327"/>
                </a:cubicBezTo>
                <a:cubicBezTo>
                  <a:pt x="231" y="327"/>
                  <a:pt x="232" y="326"/>
                  <a:pt x="232" y="326"/>
                </a:cubicBezTo>
                <a:cubicBezTo>
                  <a:pt x="232" y="325"/>
                  <a:pt x="232" y="325"/>
                  <a:pt x="232" y="325"/>
                </a:cubicBezTo>
                <a:cubicBezTo>
                  <a:pt x="232" y="325"/>
                  <a:pt x="232" y="325"/>
                  <a:pt x="232" y="325"/>
                </a:cubicBezTo>
                <a:cubicBezTo>
                  <a:pt x="231" y="325"/>
                  <a:pt x="231" y="325"/>
                  <a:pt x="230" y="325"/>
                </a:cubicBezTo>
                <a:cubicBezTo>
                  <a:pt x="230" y="326"/>
                  <a:pt x="230" y="326"/>
                  <a:pt x="230" y="326"/>
                </a:cubicBezTo>
                <a:cubicBezTo>
                  <a:pt x="230" y="325"/>
                  <a:pt x="230" y="325"/>
                  <a:pt x="230" y="325"/>
                </a:cubicBezTo>
                <a:cubicBezTo>
                  <a:pt x="230" y="325"/>
                  <a:pt x="229" y="326"/>
                  <a:pt x="229" y="326"/>
                </a:cubicBezTo>
                <a:cubicBezTo>
                  <a:pt x="228" y="326"/>
                  <a:pt x="227" y="326"/>
                  <a:pt x="226" y="326"/>
                </a:cubicBezTo>
                <a:cubicBezTo>
                  <a:pt x="226" y="326"/>
                  <a:pt x="225" y="327"/>
                  <a:pt x="225" y="327"/>
                </a:cubicBezTo>
                <a:cubicBezTo>
                  <a:pt x="224" y="327"/>
                  <a:pt x="224" y="326"/>
                  <a:pt x="223" y="326"/>
                </a:cubicBezTo>
                <a:cubicBezTo>
                  <a:pt x="222" y="325"/>
                  <a:pt x="220" y="324"/>
                  <a:pt x="219" y="323"/>
                </a:cubicBezTo>
                <a:cubicBezTo>
                  <a:pt x="219" y="323"/>
                  <a:pt x="219" y="323"/>
                  <a:pt x="219" y="323"/>
                </a:cubicBezTo>
                <a:cubicBezTo>
                  <a:pt x="218" y="323"/>
                  <a:pt x="218" y="323"/>
                  <a:pt x="218" y="323"/>
                </a:cubicBezTo>
                <a:cubicBezTo>
                  <a:pt x="218" y="323"/>
                  <a:pt x="218" y="323"/>
                  <a:pt x="218" y="323"/>
                </a:cubicBezTo>
                <a:close/>
                <a:moveTo>
                  <a:pt x="213" y="325"/>
                </a:moveTo>
                <a:cubicBezTo>
                  <a:pt x="213" y="329"/>
                  <a:pt x="212" y="331"/>
                  <a:pt x="211" y="332"/>
                </a:cubicBezTo>
                <a:cubicBezTo>
                  <a:pt x="209" y="334"/>
                  <a:pt x="206" y="335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7"/>
                  <a:pt x="204" y="337"/>
                  <a:pt x="204" y="337"/>
                </a:cubicBezTo>
                <a:cubicBezTo>
                  <a:pt x="204" y="338"/>
                  <a:pt x="204" y="338"/>
                  <a:pt x="204" y="338"/>
                </a:cubicBezTo>
                <a:cubicBezTo>
                  <a:pt x="205" y="338"/>
                  <a:pt x="206" y="337"/>
                  <a:pt x="207" y="337"/>
                </a:cubicBezTo>
                <a:cubicBezTo>
                  <a:pt x="208" y="337"/>
                  <a:pt x="208" y="337"/>
                  <a:pt x="208" y="337"/>
                </a:cubicBezTo>
                <a:cubicBezTo>
                  <a:pt x="213" y="336"/>
                  <a:pt x="216" y="331"/>
                  <a:pt x="217" y="327"/>
                </a:cubicBezTo>
                <a:cubicBezTo>
                  <a:pt x="217" y="325"/>
                  <a:pt x="217" y="323"/>
                  <a:pt x="217" y="321"/>
                </a:cubicBezTo>
                <a:cubicBezTo>
                  <a:pt x="218" y="321"/>
                  <a:pt x="218" y="320"/>
                  <a:pt x="219" y="320"/>
                </a:cubicBezTo>
                <a:cubicBezTo>
                  <a:pt x="219" y="320"/>
                  <a:pt x="219" y="320"/>
                  <a:pt x="219" y="320"/>
                </a:cubicBezTo>
                <a:cubicBezTo>
                  <a:pt x="219" y="320"/>
                  <a:pt x="219" y="320"/>
                  <a:pt x="219" y="320"/>
                </a:cubicBezTo>
                <a:cubicBezTo>
                  <a:pt x="219" y="319"/>
                  <a:pt x="220" y="318"/>
                  <a:pt x="221" y="318"/>
                </a:cubicBezTo>
                <a:cubicBezTo>
                  <a:pt x="221" y="317"/>
                  <a:pt x="221" y="317"/>
                  <a:pt x="221" y="317"/>
                </a:cubicBezTo>
                <a:cubicBezTo>
                  <a:pt x="221" y="318"/>
                  <a:pt x="221" y="318"/>
                  <a:pt x="221" y="318"/>
                </a:cubicBezTo>
                <a:cubicBezTo>
                  <a:pt x="222" y="316"/>
                  <a:pt x="224" y="314"/>
                  <a:pt x="224" y="313"/>
                </a:cubicBezTo>
                <a:cubicBezTo>
                  <a:pt x="224" y="313"/>
                  <a:pt x="224" y="313"/>
                  <a:pt x="224" y="313"/>
                </a:cubicBezTo>
                <a:cubicBezTo>
                  <a:pt x="224" y="313"/>
                  <a:pt x="224" y="313"/>
                  <a:pt x="224" y="313"/>
                </a:cubicBezTo>
                <a:cubicBezTo>
                  <a:pt x="224" y="313"/>
                  <a:pt x="224" y="313"/>
                  <a:pt x="224" y="313"/>
                </a:cubicBezTo>
                <a:cubicBezTo>
                  <a:pt x="224" y="312"/>
                  <a:pt x="224" y="312"/>
                  <a:pt x="223" y="312"/>
                </a:cubicBezTo>
                <a:cubicBezTo>
                  <a:pt x="222" y="312"/>
                  <a:pt x="221" y="312"/>
                  <a:pt x="220" y="311"/>
                </a:cubicBezTo>
                <a:cubicBezTo>
                  <a:pt x="220" y="311"/>
                  <a:pt x="219" y="311"/>
                  <a:pt x="218" y="311"/>
                </a:cubicBezTo>
                <a:cubicBezTo>
                  <a:pt x="218" y="311"/>
                  <a:pt x="218" y="311"/>
                  <a:pt x="218" y="311"/>
                </a:cubicBezTo>
                <a:cubicBezTo>
                  <a:pt x="218" y="311"/>
                  <a:pt x="218" y="311"/>
                  <a:pt x="218" y="311"/>
                </a:cubicBezTo>
                <a:cubicBezTo>
                  <a:pt x="218" y="312"/>
                  <a:pt x="218" y="312"/>
                  <a:pt x="218" y="312"/>
                </a:cubicBezTo>
                <a:cubicBezTo>
                  <a:pt x="218" y="312"/>
                  <a:pt x="218" y="312"/>
                  <a:pt x="218" y="312"/>
                </a:cubicBezTo>
                <a:cubicBezTo>
                  <a:pt x="218" y="313"/>
                  <a:pt x="218" y="313"/>
                  <a:pt x="218" y="313"/>
                </a:cubicBezTo>
                <a:cubicBezTo>
                  <a:pt x="219" y="314"/>
                  <a:pt x="219" y="314"/>
                  <a:pt x="219" y="314"/>
                </a:cubicBezTo>
                <a:cubicBezTo>
                  <a:pt x="219" y="314"/>
                  <a:pt x="219" y="314"/>
                  <a:pt x="219" y="314"/>
                </a:cubicBezTo>
                <a:cubicBezTo>
                  <a:pt x="219" y="314"/>
                  <a:pt x="218" y="316"/>
                  <a:pt x="217" y="316"/>
                </a:cubicBezTo>
                <a:cubicBezTo>
                  <a:pt x="216" y="313"/>
                  <a:pt x="218" y="310"/>
                  <a:pt x="217" y="307"/>
                </a:cubicBezTo>
                <a:cubicBezTo>
                  <a:pt x="217" y="306"/>
                  <a:pt x="217" y="306"/>
                  <a:pt x="217" y="306"/>
                </a:cubicBezTo>
                <a:cubicBezTo>
                  <a:pt x="217" y="306"/>
                  <a:pt x="217" y="306"/>
                  <a:pt x="217" y="306"/>
                </a:cubicBezTo>
                <a:cubicBezTo>
                  <a:pt x="216" y="306"/>
                  <a:pt x="213" y="304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5"/>
                  <a:pt x="211" y="305"/>
                  <a:pt x="211" y="305"/>
                </a:cubicBezTo>
                <a:cubicBezTo>
                  <a:pt x="211" y="306"/>
                  <a:pt x="211" y="306"/>
                  <a:pt x="211" y="307"/>
                </a:cubicBezTo>
                <a:cubicBezTo>
                  <a:pt x="211" y="307"/>
                  <a:pt x="212" y="308"/>
                  <a:pt x="212" y="309"/>
                </a:cubicBezTo>
                <a:cubicBezTo>
                  <a:pt x="212" y="310"/>
                  <a:pt x="212" y="310"/>
                  <a:pt x="212" y="310"/>
                </a:cubicBezTo>
                <a:cubicBezTo>
                  <a:pt x="212" y="314"/>
                  <a:pt x="213" y="317"/>
                  <a:pt x="213" y="320"/>
                </a:cubicBezTo>
                <a:cubicBezTo>
                  <a:pt x="211" y="322"/>
                  <a:pt x="209" y="324"/>
                  <a:pt x="207" y="325"/>
                </a:cubicBezTo>
                <a:cubicBezTo>
                  <a:pt x="206" y="326"/>
                  <a:pt x="205" y="326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7"/>
                  <a:pt x="204" y="327"/>
                  <a:pt x="204" y="327"/>
                </a:cubicBezTo>
                <a:cubicBezTo>
                  <a:pt x="204" y="329"/>
                  <a:pt x="206" y="331"/>
                  <a:pt x="207" y="330"/>
                </a:cubicBezTo>
                <a:cubicBezTo>
                  <a:pt x="208" y="330"/>
                  <a:pt x="208" y="330"/>
                  <a:pt x="208" y="330"/>
                </a:cubicBezTo>
                <a:cubicBezTo>
                  <a:pt x="209" y="330"/>
                  <a:pt x="210" y="329"/>
                  <a:pt x="210" y="328"/>
                </a:cubicBezTo>
                <a:cubicBezTo>
                  <a:pt x="211" y="327"/>
                  <a:pt x="212" y="326"/>
                  <a:pt x="213" y="325"/>
                </a:cubicBezTo>
                <a:moveTo>
                  <a:pt x="152" y="324"/>
                </a:moveTo>
                <a:cubicBezTo>
                  <a:pt x="152" y="323"/>
                  <a:pt x="152" y="323"/>
                  <a:pt x="153" y="321"/>
                </a:cubicBezTo>
                <a:cubicBezTo>
                  <a:pt x="154" y="320"/>
                  <a:pt x="155" y="319"/>
                  <a:pt x="155" y="319"/>
                </a:cubicBezTo>
                <a:cubicBezTo>
                  <a:pt x="155" y="319"/>
                  <a:pt x="155" y="319"/>
                  <a:pt x="155" y="320"/>
                </a:cubicBezTo>
                <a:cubicBezTo>
                  <a:pt x="152" y="324"/>
                  <a:pt x="152" y="324"/>
                  <a:pt x="152" y="324"/>
                </a:cubicBezTo>
                <a:cubicBezTo>
                  <a:pt x="152" y="324"/>
                  <a:pt x="152" y="324"/>
                  <a:pt x="152" y="324"/>
                </a:cubicBezTo>
                <a:moveTo>
                  <a:pt x="173" y="309"/>
                </a:moveTo>
                <a:cubicBezTo>
                  <a:pt x="173" y="308"/>
                  <a:pt x="175" y="308"/>
                  <a:pt x="175" y="308"/>
                </a:cubicBezTo>
                <a:cubicBezTo>
                  <a:pt x="175" y="309"/>
                  <a:pt x="173" y="310"/>
                  <a:pt x="173" y="310"/>
                </a:cubicBezTo>
                <a:cubicBezTo>
                  <a:pt x="173" y="310"/>
                  <a:pt x="173" y="310"/>
                  <a:pt x="173" y="310"/>
                </a:cubicBezTo>
                <a:cubicBezTo>
                  <a:pt x="172" y="310"/>
                  <a:pt x="172" y="310"/>
                  <a:pt x="172" y="310"/>
                </a:cubicBezTo>
                <a:cubicBezTo>
                  <a:pt x="172" y="310"/>
                  <a:pt x="172" y="310"/>
                  <a:pt x="173" y="309"/>
                </a:cubicBezTo>
                <a:moveTo>
                  <a:pt x="147" y="330"/>
                </a:moveTo>
                <a:cubicBezTo>
                  <a:pt x="147" y="331"/>
                  <a:pt x="147" y="333"/>
                  <a:pt x="148" y="333"/>
                </a:cubicBezTo>
                <a:cubicBezTo>
                  <a:pt x="150" y="333"/>
                  <a:pt x="150" y="333"/>
                  <a:pt x="151" y="331"/>
                </a:cubicBezTo>
                <a:cubicBezTo>
                  <a:pt x="151" y="330"/>
                  <a:pt x="152" y="329"/>
                  <a:pt x="153" y="328"/>
                </a:cubicBezTo>
                <a:cubicBezTo>
                  <a:pt x="153" y="327"/>
                  <a:pt x="154" y="327"/>
                  <a:pt x="154" y="326"/>
                </a:cubicBezTo>
                <a:cubicBezTo>
                  <a:pt x="154" y="326"/>
                  <a:pt x="154" y="325"/>
                  <a:pt x="154" y="324"/>
                </a:cubicBezTo>
                <a:cubicBezTo>
                  <a:pt x="155" y="323"/>
                  <a:pt x="155" y="321"/>
                  <a:pt x="155" y="320"/>
                </a:cubicBezTo>
                <a:cubicBezTo>
                  <a:pt x="155" y="319"/>
                  <a:pt x="156" y="319"/>
                  <a:pt x="156" y="318"/>
                </a:cubicBezTo>
                <a:cubicBezTo>
                  <a:pt x="156" y="317"/>
                  <a:pt x="157" y="317"/>
                  <a:pt x="158" y="317"/>
                </a:cubicBezTo>
                <a:cubicBezTo>
                  <a:pt x="160" y="317"/>
                  <a:pt x="160" y="317"/>
                  <a:pt x="160" y="317"/>
                </a:cubicBezTo>
                <a:cubicBezTo>
                  <a:pt x="160" y="317"/>
                  <a:pt x="160" y="317"/>
                  <a:pt x="160" y="317"/>
                </a:cubicBezTo>
                <a:cubicBezTo>
                  <a:pt x="160" y="317"/>
                  <a:pt x="160" y="317"/>
                  <a:pt x="162" y="318"/>
                </a:cubicBezTo>
                <a:cubicBezTo>
                  <a:pt x="162" y="319"/>
                  <a:pt x="162" y="319"/>
                  <a:pt x="162" y="319"/>
                </a:cubicBezTo>
                <a:cubicBezTo>
                  <a:pt x="162" y="319"/>
                  <a:pt x="162" y="320"/>
                  <a:pt x="162" y="320"/>
                </a:cubicBezTo>
                <a:cubicBezTo>
                  <a:pt x="162" y="320"/>
                  <a:pt x="161" y="321"/>
                  <a:pt x="161" y="321"/>
                </a:cubicBezTo>
                <a:cubicBezTo>
                  <a:pt x="161" y="321"/>
                  <a:pt x="160" y="322"/>
                  <a:pt x="161" y="322"/>
                </a:cubicBezTo>
                <a:cubicBezTo>
                  <a:pt x="161" y="322"/>
                  <a:pt x="162" y="323"/>
                  <a:pt x="162" y="323"/>
                </a:cubicBezTo>
                <a:cubicBezTo>
                  <a:pt x="162" y="323"/>
                  <a:pt x="162" y="323"/>
                  <a:pt x="162" y="324"/>
                </a:cubicBezTo>
                <a:cubicBezTo>
                  <a:pt x="162" y="324"/>
                  <a:pt x="161" y="324"/>
                  <a:pt x="161" y="324"/>
                </a:cubicBezTo>
                <a:cubicBezTo>
                  <a:pt x="160" y="325"/>
                  <a:pt x="160" y="325"/>
                  <a:pt x="160" y="325"/>
                </a:cubicBezTo>
                <a:cubicBezTo>
                  <a:pt x="160" y="325"/>
                  <a:pt x="160" y="326"/>
                  <a:pt x="160" y="327"/>
                </a:cubicBezTo>
                <a:cubicBezTo>
                  <a:pt x="161" y="327"/>
                  <a:pt x="161" y="327"/>
                  <a:pt x="161" y="327"/>
                </a:cubicBezTo>
                <a:cubicBezTo>
                  <a:pt x="161" y="327"/>
                  <a:pt x="161" y="328"/>
                  <a:pt x="160" y="328"/>
                </a:cubicBezTo>
                <a:cubicBezTo>
                  <a:pt x="160" y="328"/>
                  <a:pt x="159" y="329"/>
                  <a:pt x="159" y="329"/>
                </a:cubicBezTo>
                <a:cubicBezTo>
                  <a:pt x="158" y="329"/>
                  <a:pt x="157" y="330"/>
                  <a:pt x="154" y="329"/>
                </a:cubicBezTo>
                <a:cubicBezTo>
                  <a:pt x="154" y="329"/>
                  <a:pt x="154" y="329"/>
                  <a:pt x="154" y="330"/>
                </a:cubicBezTo>
                <a:cubicBezTo>
                  <a:pt x="153" y="331"/>
                  <a:pt x="153" y="331"/>
                  <a:pt x="153" y="331"/>
                </a:cubicBezTo>
                <a:cubicBezTo>
                  <a:pt x="153" y="331"/>
                  <a:pt x="153" y="331"/>
                  <a:pt x="153" y="331"/>
                </a:cubicBezTo>
                <a:cubicBezTo>
                  <a:pt x="154" y="331"/>
                  <a:pt x="154" y="332"/>
                  <a:pt x="155" y="332"/>
                </a:cubicBezTo>
                <a:cubicBezTo>
                  <a:pt x="155" y="332"/>
                  <a:pt x="155" y="333"/>
                  <a:pt x="155" y="333"/>
                </a:cubicBezTo>
                <a:cubicBezTo>
                  <a:pt x="157" y="333"/>
                  <a:pt x="157" y="332"/>
                  <a:pt x="158" y="333"/>
                </a:cubicBezTo>
                <a:cubicBezTo>
                  <a:pt x="159" y="333"/>
                  <a:pt x="158" y="334"/>
                  <a:pt x="158" y="334"/>
                </a:cubicBezTo>
                <a:cubicBezTo>
                  <a:pt x="158" y="335"/>
                  <a:pt x="157" y="335"/>
                  <a:pt x="157" y="335"/>
                </a:cubicBezTo>
                <a:cubicBezTo>
                  <a:pt x="156" y="336"/>
                  <a:pt x="157" y="338"/>
                  <a:pt x="157" y="339"/>
                </a:cubicBezTo>
                <a:cubicBezTo>
                  <a:pt x="157" y="340"/>
                  <a:pt x="158" y="342"/>
                  <a:pt x="159" y="341"/>
                </a:cubicBezTo>
                <a:cubicBezTo>
                  <a:pt x="160" y="341"/>
                  <a:pt x="162" y="340"/>
                  <a:pt x="162" y="339"/>
                </a:cubicBezTo>
                <a:cubicBezTo>
                  <a:pt x="163" y="338"/>
                  <a:pt x="163" y="338"/>
                  <a:pt x="163" y="337"/>
                </a:cubicBezTo>
                <a:cubicBezTo>
                  <a:pt x="163" y="337"/>
                  <a:pt x="164" y="332"/>
                  <a:pt x="164" y="332"/>
                </a:cubicBezTo>
                <a:cubicBezTo>
                  <a:pt x="165" y="331"/>
                  <a:pt x="166" y="332"/>
                  <a:pt x="167" y="331"/>
                </a:cubicBezTo>
                <a:cubicBezTo>
                  <a:pt x="168" y="331"/>
                  <a:pt x="170" y="331"/>
                  <a:pt x="171" y="331"/>
                </a:cubicBezTo>
                <a:cubicBezTo>
                  <a:pt x="172" y="331"/>
                  <a:pt x="172" y="331"/>
                  <a:pt x="173" y="330"/>
                </a:cubicBezTo>
                <a:cubicBezTo>
                  <a:pt x="173" y="330"/>
                  <a:pt x="174" y="330"/>
                  <a:pt x="175" y="330"/>
                </a:cubicBezTo>
                <a:cubicBezTo>
                  <a:pt x="175" y="330"/>
                  <a:pt x="176" y="330"/>
                  <a:pt x="176" y="329"/>
                </a:cubicBezTo>
                <a:cubicBezTo>
                  <a:pt x="177" y="329"/>
                  <a:pt x="177" y="329"/>
                  <a:pt x="177" y="328"/>
                </a:cubicBezTo>
                <a:cubicBezTo>
                  <a:pt x="177" y="328"/>
                  <a:pt x="177" y="327"/>
                  <a:pt x="176" y="327"/>
                </a:cubicBezTo>
                <a:cubicBezTo>
                  <a:pt x="176" y="327"/>
                  <a:pt x="175" y="327"/>
                  <a:pt x="175" y="327"/>
                </a:cubicBezTo>
                <a:cubicBezTo>
                  <a:pt x="174" y="326"/>
                  <a:pt x="173" y="325"/>
                  <a:pt x="171" y="324"/>
                </a:cubicBezTo>
                <a:cubicBezTo>
                  <a:pt x="171" y="324"/>
                  <a:pt x="170" y="324"/>
                  <a:pt x="170" y="323"/>
                </a:cubicBezTo>
                <a:cubicBezTo>
                  <a:pt x="170" y="324"/>
                  <a:pt x="170" y="324"/>
                  <a:pt x="170" y="324"/>
                </a:cubicBezTo>
                <a:cubicBezTo>
                  <a:pt x="170" y="324"/>
                  <a:pt x="170" y="324"/>
                  <a:pt x="170" y="325"/>
                </a:cubicBezTo>
                <a:cubicBezTo>
                  <a:pt x="171" y="327"/>
                  <a:pt x="171" y="328"/>
                  <a:pt x="171" y="328"/>
                </a:cubicBezTo>
                <a:cubicBezTo>
                  <a:pt x="170" y="328"/>
                  <a:pt x="168" y="328"/>
                  <a:pt x="167" y="328"/>
                </a:cubicBezTo>
                <a:cubicBezTo>
                  <a:pt x="167" y="329"/>
                  <a:pt x="167" y="329"/>
                  <a:pt x="166" y="329"/>
                </a:cubicBezTo>
                <a:cubicBezTo>
                  <a:pt x="166" y="329"/>
                  <a:pt x="166" y="329"/>
                  <a:pt x="165" y="329"/>
                </a:cubicBezTo>
                <a:cubicBezTo>
                  <a:pt x="165" y="329"/>
                  <a:pt x="165" y="328"/>
                  <a:pt x="164" y="328"/>
                </a:cubicBezTo>
                <a:cubicBezTo>
                  <a:pt x="164" y="327"/>
                  <a:pt x="164" y="327"/>
                  <a:pt x="165" y="327"/>
                </a:cubicBezTo>
                <a:cubicBezTo>
                  <a:pt x="165" y="327"/>
                  <a:pt x="167" y="326"/>
                  <a:pt x="167" y="326"/>
                </a:cubicBezTo>
                <a:cubicBezTo>
                  <a:pt x="167" y="325"/>
                  <a:pt x="167" y="325"/>
                  <a:pt x="166" y="325"/>
                </a:cubicBezTo>
                <a:cubicBezTo>
                  <a:pt x="166" y="324"/>
                  <a:pt x="165" y="325"/>
                  <a:pt x="166" y="323"/>
                </a:cubicBezTo>
                <a:cubicBezTo>
                  <a:pt x="166" y="323"/>
                  <a:pt x="166" y="323"/>
                  <a:pt x="166" y="323"/>
                </a:cubicBezTo>
                <a:cubicBezTo>
                  <a:pt x="167" y="323"/>
                  <a:pt x="167" y="323"/>
                  <a:pt x="167" y="323"/>
                </a:cubicBezTo>
                <a:cubicBezTo>
                  <a:pt x="168" y="323"/>
                  <a:pt x="168" y="323"/>
                  <a:pt x="168" y="323"/>
                </a:cubicBezTo>
                <a:cubicBezTo>
                  <a:pt x="168" y="322"/>
                  <a:pt x="170" y="322"/>
                  <a:pt x="170" y="322"/>
                </a:cubicBezTo>
                <a:cubicBezTo>
                  <a:pt x="171" y="321"/>
                  <a:pt x="171" y="321"/>
                  <a:pt x="171" y="321"/>
                </a:cubicBezTo>
                <a:cubicBezTo>
                  <a:pt x="171" y="321"/>
                  <a:pt x="171" y="320"/>
                  <a:pt x="170" y="320"/>
                </a:cubicBezTo>
                <a:cubicBezTo>
                  <a:pt x="170" y="320"/>
                  <a:pt x="170" y="320"/>
                  <a:pt x="169" y="320"/>
                </a:cubicBezTo>
                <a:cubicBezTo>
                  <a:pt x="168" y="320"/>
                  <a:pt x="166" y="320"/>
                  <a:pt x="166" y="320"/>
                </a:cubicBezTo>
                <a:cubicBezTo>
                  <a:pt x="166" y="320"/>
                  <a:pt x="166" y="320"/>
                  <a:pt x="166" y="319"/>
                </a:cubicBezTo>
                <a:cubicBezTo>
                  <a:pt x="166" y="319"/>
                  <a:pt x="166" y="319"/>
                  <a:pt x="166" y="319"/>
                </a:cubicBezTo>
                <a:cubicBezTo>
                  <a:pt x="166" y="319"/>
                  <a:pt x="166" y="319"/>
                  <a:pt x="166" y="319"/>
                </a:cubicBezTo>
                <a:cubicBezTo>
                  <a:pt x="166" y="319"/>
                  <a:pt x="167" y="318"/>
                  <a:pt x="168" y="317"/>
                </a:cubicBezTo>
                <a:cubicBezTo>
                  <a:pt x="169" y="316"/>
                  <a:pt x="173" y="316"/>
                  <a:pt x="175" y="315"/>
                </a:cubicBezTo>
                <a:cubicBezTo>
                  <a:pt x="176" y="315"/>
                  <a:pt x="179" y="315"/>
                  <a:pt x="179" y="315"/>
                </a:cubicBezTo>
                <a:cubicBezTo>
                  <a:pt x="180" y="315"/>
                  <a:pt x="180" y="314"/>
                  <a:pt x="179" y="314"/>
                </a:cubicBezTo>
                <a:cubicBezTo>
                  <a:pt x="179" y="313"/>
                  <a:pt x="179" y="313"/>
                  <a:pt x="178" y="313"/>
                </a:cubicBezTo>
                <a:cubicBezTo>
                  <a:pt x="177" y="313"/>
                  <a:pt x="177" y="313"/>
                  <a:pt x="176" y="313"/>
                </a:cubicBezTo>
                <a:cubicBezTo>
                  <a:pt x="176" y="313"/>
                  <a:pt x="175" y="313"/>
                  <a:pt x="174" y="314"/>
                </a:cubicBezTo>
                <a:cubicBezTo>
                  <a:pt x="173" y="314"/>
                  <a:pt x="172" y="314"/>
                  <a:pt x="171" y="314"/>
                </a:cubicBezTo>
                <a:cubicBezTo>
                  <a:pt x="170" y="314"/>
                  <a:pt x="170" y="314"/>
                  <a:pt x="169" y="314"/>
                </a:cubicBezTo>
                <a:cubicBezTo>
                  <a:pt x="169" y="315"/>
                  <a:pt x="169" y="314"/>
                  <a:pt x="169" y="314"/>
                </a:cubicBezTo>
                <a:cubicBezTo>
                  <a:pt x="170" y="313"/>
                  <a:pt x="171" y="313"/>
                  <a:pt x="171" y="313"/>
                </a:cubicBezTo>
                <a:cubicBezTo>
                  <a:pt x="172" y="313"/>
                  <a:pt x="172" y="313"/>
                  <a:pt x="173" y="313"/>
                </a:cubicBezTo>
                <a:cubicBezTo>
                  <a:pt x="174" y="312"/>
                  <a:pt x="175" y="311"/>
                  <a:pt x="176" y="310"/>
                </a:cubicBezTo>
                <a:cubicBezTo>
                  <a:pt x="177" y="310"/>
                  <a:pt x="178" y="310"/>
                  <a:pt x="178" y="309"/>
                </a:cubicBezTo>
                <a:cubicBezTo>
                  <a:pt x="179" y="309"/>
                  <a:pt x="179" y="308"/>
                  <a:pt x="179" y="308"/>
                </a:cubicBezTo>
                <a:cubicBezTo>
                  <a:pt x="179" y="307"/>
                  <a:pt x="179" y="307"/>
                  <a:pt x="179" y="307"/>
                </a:cubicBezTo>
                <a:cubicBezTo>
                  <a:pt x="179" y="306"/>
                  <a:pt x="177" y="306"/>
                  <a:pt x="176" y="306"/>
                </a:cubicBezTo>
                <a:cubicBezTo>
                  <a:pt x="176" y="306"/>
                  <a:pt x="176" y="306"/>
                  <a:pt x="176" y="306"/>
                </a:cubicBezTo>
                <a:cubicBezTo>
                  <a:pt x="175" y="306"/>
                  <a:pt x="174" y="307"/>
                  <a:pt x="174" y="307"/>
                </a:cubicBezTo>
                <a:cubicBezTo>
                  <a:pt x="173" y="307"/>
                  <a:pt x="174" y="305"/>
                  <a:pt x="174" y="305"/>
                </a:cubicBezTo>
                <a:cubicBezTo>
                  <a:pt x="174" y="304"/>
                  <a:pt x="173" y="303"/>
                  <a:pt x="173" y="302"/>
                </a:cubicBezTo>
                <a:cubicBezTo>
                  <a:pt x="172" y="302"/>
                  <a:pt x="171" y="300"/>
                  <a:pt x="170" y="300"/>
                </a:cubicBezTo>
                <a:cubicBezTo>
                  <a:pt x="169" y="300"/>
                  <a:pt x="168" y="302"/>
                  <a:pt x="168" y="303"/>
                </a:cubicBezTo>
                <a:cubicBezTo>
                  <a:pt x="167" y="303"/>
                  <a:pt x="167" y="304"/>
                  <a:pt x="167" y="304"/>
                </a:cubicBezTo>
                <a:cubicBezTo>
                  <a:pt x="167" y="305"/>
                  <a:pt x="167" y="305"/>
                  <a:pt x="166" y="306"/>
                </a:cubicBezTo>
                <a:cubicBezTo>
                  <a:pt x="166" y="307"/>
                  <a:pt x="166" y="308"/>
                  <a:pt x="165" y="309"/>
                </a:cubicBezTo>
                <a:cubicBezTo>
                  <a:pt x="164" y="309"/>
                  <a:pt x="164" y="309"/>
                  <a:pt x="164" y="309"/>
                </a:cubicBezTo>
                <a:cubicBezTo>
                  <a:pt x="164" y="310"/>
                  <a:pt x="163" y="310"/>
                  <a:pt x="163" y="310"/>
                </a:cubicBezTo>
                <a:cubicBezTo>
                  <a:pt x="163" y="311"/>
                  <a:pt x="164" y="310"/>
                  <a:pt x="164" y="310"/>
                </a:cubicBezTo>
                <a:cubicBezTo>
                  <a:pt x="165" y="311"/>
                  <a:pt x="165" y="311"/>
                  <a:pt x="165" y="311"/>
                </a:cubicBezTo>
                <a:cubicBezTo>
                  <a:pt x="165" y="311"/>
                  <a:pt x="164" y="312"/>
                  <a:pt x="164" y="313"/>
                </a:cubicBezTo>
                <a:cubicBezTo>
                  <a:pt x="164" y="313"/>
                  <a:pt x="164" y="314"/>
                  <a:pt x="164" y="315"/>
                </a:cubicBezTo>
                <a:cubicBezTo>
                  <a:pt x="163" y="316"/>
                  <a:pt x="161" y="315"/>
                  <a:pt x="160" y="315"/>
                </a:cubicBezTo>
                <a:cubicBezTo>
                  <a:pt x="160" y="315"/>
                  <a:pt x="160" y="315"/>
                  <a:pt x="160" y="315"/>
                </a:cubicBezTo>
                <a:cubicBezTo>
                  <a:pt x="160" y="315"/>
                  <a:pt x="160" y="315"/>
                  <a:pt x="160" y="315"/>
                </a:cubicBezTo>
                <a:cubicBezTo>
                  <a:pt x="160" y="315"/>
                  <a:pt x="160" y="315"/>
                  <a:pt x="160" y="315"/>
                </a:cubicBezTo>
                <a:cubicBezTo>
                  <a:pt x="159" y="314"/>
                  <a:pt x="159" y="314"/>
                  <a:pt x="159" y="314"/>
                </a:cubicBezTo>
                <a:cubicBezTo>
                  <a:pt x="159" y="314"/>
                  <a:pt x="158" y="313"/>
                  <a:pt x="158" y="313"/>
                </a:cubicBezTo>
                <a:cubicBezTo>
                  <a:pt x="157" y="313"/>
                  <a:pt x="157" y="312"/>
                  <a:pt x="157" y="312"/>
                </a:cubicBezTo>
                <a:cubicBezTo>
                  <a:pt x="156" y="312"/>
                  <a:pt x="156" y="312"/>
                  <a:pt x="155" y="311"/>
                </a:cubicBezTo>
                <a:cubicBezTo>
                  <a:pt x="155" y="311"/>
                  <a:pt x="155" y="310"/>
                  <a:pt x="155" y="309"/>
                </a:cubicBezTo>
                <a:cubicBezTo>
                  <a:pt x="155" y="309"/>
                  <a:pt x="156" y="309"/>
                  <a:pt x="156" y="308"/>
                </a:cubicBezTo>
                <a:cubicBezTo>
                  <a:pt x="157" y="307"/>
                  <a:pt x="158" y="307"/>
                  <a:pt x="159" y="307"/>
                </a:cubicBezTo>
                <a:cubicBezTo>
                  <a:pt x="160" y="307"/>
                  <a:pt x="161" y="307"/>
                  <a:pt x="161" y="306"/>
                </a:cubicBezTo>
                <a:cubicBezTo>
                  <a:pt x="163" y="305"/>
                  <a:pt x="161" y="303"/>
                  <a:pt x="160" y="302"/>
                </a:cubicBezTo>
                <a:cubicBezTo>
                  <a:pt x="159" y="302"/>
                  <a:pt x="159" y="301"/>
                  <a:pt x="158" y="301"/>
                </a:cubicBezTo>
                <a:cubicBezTo>
                  <a:pt x="158" y="301"/>
                  <a:pt x="157" y="300"/>
                  <a:pt x="156" y="300"/>
                </a:cubicBezTo>
                <a:cubicBezTo>
                  <a:pt x="156" y="300"/>
                  <a:pt x="155" y="299"/>
                  <a:pt x="154" y="299"/>
                </a:cubicBezTo>
                <a:cubicBezTo>
                  <a:pt x="154" y="300"/>
                  <a:pt x="154" y="300"/>
                  <a:pt x="155" y="301"/>
                </a:cubicBezTo>
                <a:cubicBezTo>
                  <a:pt x="155" y="302"/>
                  <a:pt x="156" y="303"/>
                  <a:pt x="156" y="303"/>
                </a:cubicBezTo>
                <a:cubicBezTo>
                  <a:pt x="155" y="304"/>
                  <a:pt x="155" y="304"/>
                  <a:pt x="156" y="305"/>
                </a:cubicBezTo>
                <a:cubicBezTo>
                  <a:pt x="156" y="305"/>
                  <a:pt x="156" y="306"/>
                  <a:pt x="156" y="307"/>
                </a:cubicBezTo>
                <a:cubicBezTo>
                  <a:pt x="156" y="307"/>
                  <a:pt x="155" y="309"/>
                  <a:pt x="155" y="309"/>
                </a:cubicBezTo>
                <a:cubicBezTo>
                  <a:pt x="154" y="310"/>
                  <a:pt x="154" y="310"/>
                  <a:pt x="154" y="310"/>
                </a:cubicBezTo>
                <a:cubicBezTo>
                  <a:pt x="153" y="311"/>
                  <a:pt x="153" y="312"/>
                  <a:pt x="153" y="314"/>
                </a:cubicBezTo>
                <a:cubicBezTo>
                  <a:pt x="153" y="315"/>
                  <a:pt x="153" y="317"/>
                  <a:pt x="153" y="318"/>
                </a:cubicBezTo>
                <a:cubicBezTo>
                  <a:pt x="153" y="319"/>
                  <a:pt x="152" y="321"/>
                  <a:pt x="152" y="321"/>
                </a:cubicBezTo>
                <a:cubicBezTo>
                  <a:pt x="151" y="322"/>
                  <a:pt x="151" y="323"/>
                  <a:pt x="150" y="325"/>
                </a:cubicBezTo>
                <a:cubicBezTo>
                  <a:pt x="149" y="327"/>
                  <a:pt x="149" y="327"/>
                  <a:pt x="149" y="327"/>
                </a:cubicBezTo>
                <a:cubicBezTo>
                  <a:pt x="148" y="328"/>
                  <a:pt x="148" y="328"/>
                  <a:pt x="148" y="328"/>
                </a:cubicBezTo>
                <a:cubicBezTo>
                  <a:pt x="147" y="329"/>
                  <a:pt x="147" y="330"/>
                  <a:pt x="147" y="330"/>
                </a:cubicBezTo>
                <a:moveTo>
                  <a:pt x="195" y="228"/>
                </a:moveTo>
                <a:cubicBezTo>
                  <a:pt x="194" y="229"/>
                  <a:pt x="194" y="229"/>
                  <a:pt x="194" y="230"/>
                </a:cubicBezTo>
                <a:cubicBezTo>
                  <a:pt x="194" y="231"/>
                  <a:pt x="194" y="232"/>
                  <a:pt x="195" y="232"/>
                </a:cubicBezTo>
                <a:cubicBezTo>
                  <a:pt x="196" y="233"/>
                  <a:pt x="197" y="233"/>
                  <a:pt x="198" y="233"/>
                </a:cubicBezTo>
                <a:cubicBezTo>
                  <a:pt x="200" y="233"/>
                  <a:pt x="201" y="233"/>
                  <a:pt x="201" y="232"/>
                </a:cubicBezTo>
                <a:cubicBezTo>
                  <a:pt x="202" y="232"/>
                  <a:pt x="203" y="231"/>
                  <a:pt x="203" y="230"/>
                </a:cubicBezTo>
                <a:cubicBezTo>
                  <a:pt x="203" y="229"/>
                  <a:pt x="202" y="229"/>
                  <a:pt x="201" y="228"/>
                </a:cubicBezTo>
                <a:cubicBezTo>
                  <a:pt x="201" y="227"/>
                  <a:pt x="200" y="227"/>
                  <a:pt x="198" y="227"/>
                </a:cubicBezTo>
                <a:cubicBezTo>
                  <a:pt x="198" y="227"/>
                  <a:pt x="198" y="227"/>
                  <a:pt x="198" y="227"/>
                </a:cubicBezTo>
                <a:cubicBezTo>
                  <a:pt x="197" y="227"/>
                  <a:pt x="196" y="227"/>
                  <a:pt x="195" y="228"/>
                </a:cubicBezTo>
                <a:moveTo>
                  <a:pt x="180" y="232"/>
                </a:moveTo>
                <a:cubicBezTo>
                  <a:pt x="181" y="231"/>
                  <a:pt x="181" y="231"/>
                  <a:pt x="181" y="230"/>
                </a:cubicBezTo>
                <a:cubicBezTo>
                  <a:pt x="181" y="229"/>
                  <a:pt x="181" y="229"/>
                  <a:pt x="180" y="228"/>
                </a:cubicBezTo>
                <a:cubicBezTo>
                  <a:pt x="179" y="227"/>
                  <a:pt x="178" y="227"/>
                  <a:pt x="176" y="227"/>
                </a:cubicBezTo>
                <a:cubicBezTo>
                  <a:pt x="176" y="227"/>
                  <a:pt x="176" y="227"/>
                  <a:pt x="176" y="227"/>
                </a:cubicBezTo>
                <a:cubicBezTo>
                  <a:pt x="175" y="227"/>
                  <a:pt x="174" y="227"/>
                  <a:pt x="173" y="228"/>
                </a:cubicBezTo>
                <a:cubicBezTo>
                  <a:pt x="172" y="229"/>
                  <a:pt x="172" y="229"/>
                  <a:pt x="172" y="230"/>
                </a:cubicBezTo>
                <a:cubicBezTo>
                  <a:pt x="172" y="231"/>
                  <a:pt x="172" y="231"/>
                  <a:pt x="173" y="232"/>
                </a:cubicBezTo>
                <a:cubicBezTo>
                  <a:pt x="174" y="233"/>
                  <a:pt x="175" y="233"/>
                  <a:pt x="176" y="233"/>
                </a:cubicBezTo>
                <a:cubicBezTo>
                  <a:pt x="178" y="233"/>
                  <a:pt x="179" y="233"/>
                  <a:pt x="180" y="232"/>
                </a:cubicBezTo>
                <a:moveTo>
                  <a:pt x="172" y="241"/>
                </a:moveTo>
                <a:cubicBezTo>
                  <a:pt x="172" y="241"/>
                  <a:pt x="172" y="242"/>
                  <a:pt x="173" y="243"/>
                </a:cubicBezTo>
                <a:cubicBezTo>
                  <a:pt x="174" y="243"/>
                  <a:pt x="175" y="244"/>
                  <a:pt x="176" y="244"/>
                </a:cubicBezTo>
                <a:cubicBezTo>
                  <a:pt x="178" y="244"/>
                  <a:pt x="179" y="243"/>
                  <a:pt x="180" y="243"/>
                </a:cubicBezTo>
                <a:cubicBezTo>
                  <a:pt x="181" y="242"/>
                  <a:pt x="181" y="241"/>
                  <a:pt x="181" y="241"/>
                </a:cubicBezTo>
                <a:cubicBezTo>
                  <a:pt x="181" y="240"/>
                  <a:pt x="181" y="239"/>
                  <a:pt x="180" y="238"/>
                </a:cubicBezTo>
                <a:cubicBezTo>
                  <a:pt x="179" y="238"/>
                  <a:pt x="178" y="237"/>
                  <a:pt x="176" y="237"/>
                </a:cubicBezTo>
                <a:cubicBezTo>
                  <a:pt x="176" y="237"/>
                  <a:pt x="176" y="237"/>
                  <a:pt x="176" y="237"/>
                </a:cubicBezTo>
                <a:cubicBezTo>
                  <a:pt x="175" y="237"/>
                  <a:pt x="174" y="238"/>
                  <a:pt x="173" y="238"/>
                </a:cubicBezTo>
                <a:cubicBezTo>
                  <a:pt x="172" y="239"/>
                  <a:pt x="172" y="240"/>
                  <a:pt x="172" y="241"/>
                </a:cubicBezTo>
                <a:moveTo>
                  <a:pt x="139" y="173"/>
                </a:moveTo>
                <a:cubicBezTo>
                  <a:pt x="139" y="173"/>
                  <a:pt x="139" y="169"/>
                  <a:pt x="140" y="165"/>
                </a:cubicBezTo>
                <a:cubicBezTo>
                  <a:pt x="140" y="160"/>
                  <a:pt x="141" y="154"/>
                  <a:pt x="143" y="149"/>
                </a:cubicBezTo>
                <a:cubicBezTo>
                  <a:pt x="144" y="145"/>
                  <a:pt x="145" y="142"/>
                  <a:pt x="147" y="139"/>
                </a:cubicBezTo>
                <a:cubicBezTo>
                  <a:pt x="148" y="138"/>
                  <a:pt x="149" y="137"/>
                  <a:pt x="150" y="136"/>
                </a:cubicBezTo>
                <a:cubicBezTo>
                  <a:pt x="148" y="129"/>
                  <a:pt x="147" y="125"/>
                  <a:pt x="147" y="125"/>
                </a:cubicBezTo>
                <a:cubicBezTo>
                  <a:pt x="146" y="124"/>
                  <a:pt x="147" y="122"/>
                  <a:pt x="148" y="122"/>
                </a:cubicBezTo>
                <a:cubicBezTo>
                  <a:pt x="149" y="121"/>
                  <a:pt x="151" y="122"/>
                  <a:pt x="151" y="123"/>
                </a:cubicBezTo>
                <a:cubicBezTo>
                  <a:pt x="152" y="123"/>
                  <a:pt x="157" y="136"/>
                  <a:pt x="157" y="161"/>
                </a:cubicBezTo>
                <a:cubicBezTo>
                  <a:pt x="156" y="173"/>
                  <a:pt x="155" y="188"/>
                  <a:pt x="150" y="206"/>
                </a:cubicBezTo>
                <a:cubicBezTo>
                  <a:pt x="150" y="207"/>
                  <a:pt x="149" y="208"/>
                  <a:pt x="148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6" y="207"/>
                  <a:pt x="145" y="206"/>
                  <a:pt x="145" y="205"/>
                </a:cubicBezTo>
                <a:cubicBezTo>
                  <a:pt x="150" y="187"/>
                  <a:pt x="151" y="172"/>
                  <a:pt x="152" y="160"/>
                </a:cubicBezTo>
                <a:cubicBezTo>
                  <a:pt x="152" y="153"/>
                  <a:pt x="151" y="147"/>
                  <a:pt x="151" y="142"/>
                </a:cubicBezTo>
                <a:cubicBezTo>
                  <a:pt x="150" y="143"/>
                  <a:pt x="150" y="144"/>
                  <a:pt x="149" y="146"/>
                </a:cubicBezTo>
                <a:cubicBezTo>
                  <a:pt x="148" y="149"/>
                  <a:pt x="147" y="152"/>
                  <a:pt x="146" y="156"/>
                </a:cubicBezTo>
                <a:cubicBezTo>
                  <a:pt x="144" y="164"/>
                  <a:pt x="144" y="171"/>
                  <a:pt x="144" y="173"/>
                </a:cubicBezTo>
                <a:cubicBezTo>
                  <a:pt x="144" y="173"/>
                  <a:pt x="144" y="173"/>
                  <a:pt x="144" y="173"/>
                </a:cubicBezTo>
                <a:cubicBezTo>
                  <a:pt x="143" y="174"/>
                  <a:pt x="142" y="175"/>
                  <a:pt x="141" y="175"/>
                </a:cubicBezTo>
                <a:cubicBezTo>
                  <a:pt x="141" y="175"/>
                  <a:pt x="141" y="175"/>
                  <a:pt x="141" y="175"/>
                </a:cubicBezTo>
                <a:cubicBezTo>
                  <a:pt x="140" y="175"/>
                  <a:pt x="139" y="174"/>
                  <a:pt x="139" y="173"/>
                </a:cubicBezTo>
                <a:moveTo>
                  <a:pt x="157" y="225"/>
                </a:moveTo>
                <a:cubicBezTo>
                  <a:pt x="157" y="224"/>
                  <a:pt x="158" y="223"/>
                  <a:pt x="160" y="223"/>
                </a:cubicBezTo>
                <a:cubicBezTo>
                  <a:pt x="161" y="223"/>
                  <a:pt x="162" y="224"/>
                  <a:pt x="162" y="225"/>
                </a:cubicBezTo>
                <a:cubicBezTo>
                  <a:pt x="162" y="246"/>
                  <a:pt x="162" y="246"/>
                  <a:pt x="162" y="246"/>
                </a:cubicBezTo>
                <a:cubicBezTo>
                  <a:pt x="162" y="247"/>
                  <a:pt x="161" y="248"/>
                  <a:pt x="160" y="248"/>
                </a:cubicBezTo>
                <a:cubicBezTo>
                  <a:pt x="158" y="248"/>
                  <a:pt x="157" y="247"/>
                  <a:pt x="157" y="246"/>
                </a:cubicBezTo>
                <a:lnTo>
                  <a:pt x="157" y="225"/>
                </a:lnTo>
                <a:close/>
                <a:moveTo>
                  <a:pt x="167" y="123"/>
                </a:moveTo>
                <a:cubicBezTo>
                  <a:pt x="167" y="123"/>
                  <a:pt x="167" y="123"/>
                  <a:pt x="167" y="123"/>
                </a:cubicBezTo>
                <a:cubicBezTo>
                  <a:pt x="168" y="122"/>
                  <a:pt x="169" y="121"/>
                  <a:pt x="171" y="122"/>
                </a:cubicBezTo>
                <a:cubicBezTo>
                  <a:pt x="172" y="122"/>
                  <a:pt x="172" y="124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72" y="126"/>
                  <a:pt x="171" y="126"/>
                  <a:pt x="171" y="127"/>
                </a:cubicBezTo>
                <a:cubicBezTo>
                  <a:pt x="171" y="129"/>
                  <a:pt x="170" y="131"/>
                  <a:pt x="169" y="134"/>
                </a:cubicBezTo>
                <a:cubicBezTo>
                  <a:pt x="169" y="134"/>
                  <a:pt x="169" y="135"/>
                  <a:pt x="169" y="136"/>
                </a:cubicBezTo>
                <a:cubicBezTo>
                  <a:pt x="170" y="137"/>
                  <a:pt x="171" y="138"/>
                  <a:pt x="171" y="139"/>
                </a:cubicBezTo>
                <a:cubicBezTo>
                  <a:pt x="173" y="140"/>
                  <a:pt x="173" y="142"/>
                  <a:pt x="174" y="144"/>
                </a:cubicBezTo>
                <a:cubicBezTo>
                  <a:pt x="176" y="148"/>
                  <a:pt x="177" y="152"/>
                  <a:pt x="178" y="157"/>
                </a:cubicBezTo>
                <a:cubicBezTo>
                  <a:pt x="180" y="165"/>
                  <a:pt x="180" y="173"/>
                  <a:pt x="180" y="173"/>
                </a:cubicBezTo>
                <a:cubicBezTo>
                  <a:pt x="180" y="174"/>
                  <a:pt x="179" y="175"/>
                  <a:pt x="178" y="175"/>
                </a:cubicBezTo>
                <a:cubicBezTo>
                  <a:pt x="178" y="175"/>
                  <a:pt x="178" y="175"/>
                  <a:pt x="178" y="175"/>
                </a:cubicBezTo>
                <a:cubicBezTo>
                  <a:pt x="176" y="175"/>
                  <a:pt x="175" y="174"/>
                  <a:pt x="175" y="173"/>
                </a:cubicBezTo>
                <a:cubicBezTo>
                  <a:pt x="175" y="173"/>
                  <a:pt x="175" y="173"/>
                  <a:pt x="175" y="173"/>
                </a:cubicBezTo>
                <a:cubicBezTo>
                  <a:pt x="175" y="172"/>
                  <a:pt x="175" y="172"/>
                  <a:pt x="175" y="172"/>
                </a:cubicBezTo>
                <a:cubicBezTo>
                  <a:pt x="175" y="172"/>
                  <a:pt x="175" y="172"/>
                  <a:pt x="175" y="171"/>
                </a:cubicBezTo>
                <a:cubicBezTo>
                  <a:pt x="175" y="170"/>
                  <a:pt x="175" y="168"/>
                  <a:pt x="174" y="166"/>
                </a:cubicBezTo>
                <a:cubicBezTo>
                  <a:pt x="174" y="161"/>
                  <a:pt x="173" y="155"/>
                  <a:pt x="171" y="150"/>
                </a:cubicBezTo>
                <a:cubicBezTo>
                  <a:pt x="170" y="147"/>
                  <a:pt x="169" y="144"/>
                  <a:pt x="168" y="142"/>
                </a:cubicBezTo>
                <a:cubicBezTo>
                  <a:pt x="167" y="147"/>
                  <a:pt x="167" y="153"/>
                  <a:pt x="167" y="160"/>
                </a:cubicBezTo>
                <a:cubicBezTo>
                  <a:pt x="167" y="172"/>
                  <a:pt x="169" y="187"/>
                  <a:pt x="173" y="205"/>
                </a:cubicBezTo>
                <a:cubicBezTo>
                  <a:pt x="174" y="206"/>
                  <a:pt x="173" y="207"/>
                  <a:pt x="172" y="208"/>
                </a:cubicBezTo>
                <a:cubicBezTo>
                  <a:pt x="171" y="208"/>
                  <a:pt x="171" y="208"/>
                  <a:pt x="171" y="208"/>
                </a:cubicBezTo>
                <a:cubicBezTo>
                  <a:pt x="170" y="208"/>
                  <a:pt x="169" y="207"/>
                  <a:pt x="169" y="206"/>
                </a:cubicBezTo>
                <a:cubicBezTo>
                  <a:pt x="164" y="188"/>
                  <a:pt x="162" y="173"/>
                  <a:pt x="162" y="161"/>
                </a:cubicBezTo>
                <a:cubicBezTo>
                  <a:pt x="162" y="136"/>
                  <a:pt x="167" y="123"/>
                  <a:pt x="167" y="123"/>
                </a:cubicBezTo>
                <a:moveTo>
                  <a:pt x="167" y="241"/>
                </a:moveTo>
                <a:cubicBezTo>
                  <a:pt x="167" y="238"/>
                  <a:pt x="168" y="236"/>
                  <a:pt x="170" y="235"/>
                </a:cubicBezTo>
                <a:cubicBezTo>
                  <a:pt x="170" y="235"/>
                  <a:pt x="170" y="235"/>
                  <a:pt x="170" y="235"/>
                </a:cubicBezTo>
                <a:cubicBezTo>
                  <a:pt x="169" y="234"/>
                  <a:pt x="167" y="232"/>
                  <a:pt x="167" y="230"/>
                </a:cubicBezTo>
                <a:cubicBezTo>
                  <a:pt x="167" y="228"/>
                  <a:pt x="169" y="226"/>
                  <a:pt x="170" y="225"/>
                </a:cubicBezTo>
                <a:cubicBezTo>
                  <a:pt x="172" y="223"/>
                  <a:pt x="174" y="223"/>
                  <a:pt x="176" y="223"/>
                </a:cubicBezTo>
                <a:cubicBezTo>
                  <a:pt x="179" y="223"/>
                  <a:pt x="181" y="223"/>
                  <a:pt x="183" y="225"/>
                </a:cubicBezTo>
                <a:cubicBezTo>
                  <a:pt x="184" y="226"/>
                  <a:pt x="185" y="228"/>
                  <a:pt x="185" y="230"/>
                </a:cubicBezTo>
                <a:cubicBezTo>
                  <a:pt x="185" y="232"/>
                  <a:pt x="184" y="234"/>
                  <a:pt x="183" y="235"/>
                </a:cubicBezTo>
                <a:cubicBezTo>
                  <a:pt x="183" y="235"/>
                  <a:pt x="183" y="235"/>
                  <a:pt x="183" y="235"/>
                </a:cubicBezTo>
                <a:cubicBezTo>
                  <a:pt x="185" y="236"/>
                  <a:pt x="186" y="238"/>
                  <a:pt x="186" y="241"/>
                </a:cubicBezTo>
                <a:cubicBezTo>
                  <a:pt x="186" y="243"/>
                  <a:pt x="185" y="245"/>
                  <a:pt x="183" y="246"/>
                </a:cubicBezTo>
                <a:cubicBezTo>
                  <a:pt x="181" y="247"/>
                  <a:pt x="179" y="248"/>
                  <a:pt x="176" y="248"/>
                </a:cubicBezTo>
                <a:cubicBezTo>
                  <a:pt x="174" y="248"/>
                  <a:pt x="172" y="247"/>
                  <a:pt x="170" y="246"/>
                </a:cubicBezTo>
                <a:cubicBezTo>
                  <a:pt x="168" y="245"/>
                  <a:pt x="167" y="243"/>
                  <a:pt x="167" y="241"/>
                </a:cubicBezTo>
                <a:moveTo>
                  <a:pt x="189" y="173"/>
                </a:moveTo>
                <a:cubicBezTo>
                  <a:pt x="189" y="168"/>
                  <a:pt x="189" y="165"/>
                  <a:pt x="189" y="161"/>
                </a:cubicBezTo>
                <a:cubicBezTo>
                  <a:pt x="189" y="160"/>
                  <a:pt x="191" y="159"/>
                  <a:pt x="192" y="159"/>
                </a:cubicBezTo>
                <a:cubicBezTo>
                  <a:pt x="193" y="159"/>
                  <a:pt x="194" y="161"/>
                  <a:pt x="194" y="162"/>
                </a:cubicBezTo>
                <a:cubicBezTo>
                  <a:pt x="194" y="165"/>
                  <a:pt x="194" y="169"/>
                  <a:pt x="194" y="173"/>
                </a:cubicBezTo>
                <a:cubicBezTo>
                  <a:pt x="194" y="179"/>
                  <a:pt x="194" y="187"/>
                  <a:pt x="195" y="197"/>
                </a:cubicBezTo>
                <a:cubicBezTo>
                  <a:pt x="195" y="198"/>
                  <a:pt x="194" y="199"/>
                  <a:pt x="193" y="199"/>
                </a:cubicBezTo>
                <a:cubicBezTo>
                  <a:pt x="193" y="199"/>
                  <a:pt x="193" y="199"/>
                  <a:pt x="193" y="199"/>
                </a:cubicBezTo>
                <a:cubicBezTo>
                  <a:pt x="192" y="199"/>
                  <a:pt x="191" y="199"/>
                  <a:pt x="190" y="197"/>
                </a:cubicBezTo>
                <a:cubicBezTo>
                  <a:pt x="189" y="188"/>
                  <a:pt x="189" y="180"/>
                  <a:pt x="189" y="173"/>
                </a:cubicBezTo>
                <a:moveTo>
                  <a:pt x="190" y="230"/>
                </a:moveTo>
                <a:cubicBezTo>
                  <a:pt x="190" y="226"/>
                  <a:pt x="194" y="223"/>
                  <a:pt x="198" y="223"/>
                </a:cubicBezTo>
                <a:cubicBezTo>
                  <a:pt x="202" y="223"/>
                  <a:pt x="205" y="225"/>
                  <a:pt x="206" y="227"/>
                </a:cubicBezTo>
                <a:cubicBezTo>
                  <a:pt x="207" y="228"/>
                  <a:pt x="207" y="228"/>
                  <a:pt x="207" y="228"/>
                </a:cubicBezTo>
                <a:cubicBezTo>
                  <a:pt x="207" y="228"/>
                  <a:pt x="207" y="230"/>
                  <a:pt x="207" y="232"/>
                </a:cubicBezTo>
                <a:cubicBezTo>
                  <a:pt x="207" y="236"/>
                  <a:pt x="205" y="243"/>
                  <a:pt x="196" y="248"/>
                </a:cubicBezTo>
                <a:cubicBezTo>
                  <a:pt x="196" y="248"/>
                  <a:pt x="195" y="248"/>
                  <a:pt x="195" y="248"/>
                </a:cubicBezTo>
                <a:cubicBezTo>
                  <a:pt x="194" y="248"/>
                  <a:pt x="193" y="248"/>
                  <a:pt x="193" y="247"/>
                </a:cubicBezTo>
                <a:cubicBezTo>
                  <a:pt x="192" y="246"/>
                  <a:pt x="193" y="245"/>
                  <a:pt x="194" y="244"/>
                </a:cubicBezTo>
                <a:cubicBezTo>
                  <a:pt x="198" y="241"/>
                  <a:pt x="201" y="239"/>
                  <a:pt x="202" y="237"/>
                </a:cubicBezTo>
                <a:cubicBezTo>
                  <a:pt x="201" y="237"/>
                  <a:pt x="200" y="237"/>
                  <a:pt x="198" y="237"/>
                </a:cubicBezTo>
                <a:cubicBezTo>
                  <a:pt x="194" y="237"/>
                  <a:pt x="190" y="234"/>
                  <a:pt x="190" y="230"/>
                </a:cubicBezTo>
                <a:moveTo>
                  <a:pt x="209" y="199"/>
                </a:moveTo>
                <a:cubicBezTo>
                  <a:pt x="208" y="199"/>
                  <a:pt x="206" y="199"/>
                  <a:pt x="206" y="197"/>
                </a:cubicBezTo>
                <a:cubicBezTo>
                  <a:pt x="205" y="188"/>
                  <a:pt x="205" y="180"/>
                  <a:pt x="205" y="173"/>
                </a:cubicBezTo>
                <a:cubicBezTo>
                  <a:pt x="205" y="168"/>
                  <a:pt x="205" y="165"/>
                  <a:pt x="205" y="161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5" y="160"/>
                  <a:pt x="206" y="159"/>
                  <a:pt x="208" y="159"/>
                </a:cubicBezTo>
                <a:cubicBezTo>
                  <a:pt x="209" y="159"/>
                  <a:pt x="210" y="161"/>
                  <a:pt x="210" y="162"/>
                </a:cubicBezTo>
                <a:cubicBezTo>
                  <a:pt x="210" y="165"/>
                  <a:pt x="209" y="169"/>
                  <a:pt x="209" y="173"/>
                </a:cubicBezTo>
                <a:cubicBezTo>
                  <a:pt x="209" y="179"/>
                  <a:pt x="210" y="187"/>
                  <a:pt x="211" y="197"/>
                </a:cubicBezTo>
                <a:cubicBezTo>
                  <a:pt x="211" y="198"/>
                  <a:pt x="210" y="199"/>
                  <a:pt x="209" y="199"/>
                </a:cubicBezTo>
                <a:cubicBezTo>
                  <a:pt x="209" y="199"/>
                  <a:pt x="209" y="199"/>
                  <a:pt x="209" y="199"/>
                </a:cubicBezTo>
                <a:moveTo>
                  <a:pt x="210" y="245"/>
                </a:moveTo>
                <a:cubicBezTo>
                  <a:pt x="210" y="244"/>
                  <a:pt x="212" y="243"/>
                  <a:pt x="213" y="243"/>
                </a:cubicBezTo>
                <a:cubicBezTo>
                  <a:pt x="214" y="244"/>
                  <a:pt x="215" y="244"/>
                  <a:pt x="216" y="244"/>
                </a:cubicBezTo>
                <a:cubicBezTo>
                  <a:pt x="216" y="244"/>
                  <a:pt x="216" y="244"/>
                  <a:pt x="216" y="244"/>
                </a:cubicBezTo>
                <a:cubicBezTo>
                  <a:pt x="218" y="244"/>
                  <a:pt x="220" y="243"/>
                  <a:pt x="221" y="243"/>
                </a:cubicBezTo>
                <a:cubicBezTo>
                  <a:pt x="222" y="242"/>
                  <a:pt x="223" y="241"/>
                  <a:pt x="223" y="240"/>
                </a:cubicBezTo>
                <a:cubicBezTo>
                  <a:pt x="223" y="240"/>
                  <a:pt x="223" y="240"/>
                  <a:pt x="223" y="240"/>
                </a:cubicBezTo>
                <a:cubicBezTo>
                  <a:pt x="223" y="238"/>
                  <a:pt x="222" y="238"/>
                  <a:pt x="221" y="237"/>
                </a:cubicBezTo>
                <a:cubicBezTo>
                  <a:pt x="220" y="236"/>
                  <a:pt x="218" y="236"/>
                  <a:pt x="216" y="236"/>
                </a:cubicBezTo>
                <a:cubicBezTo>
                  <a:pt x="216" y="236"/>
                  <a:pt x="215" y="236"/>
                  <a:pt x="215" y="236"/>
                </a:cubicBezTo>
                <a:cubicBezTo>
                  <a:pt x="215" y="236"/>
                  <a:pt x="215" y="236"/>
                  <a:pt x="215" y="236"/>
                </a:cubicBezTo>
                <a:cubicBezTo>
                  <a:pt x="214" y="236"/>
                  <a:pt x="214" y="236"/>
                  <a:pt x="213" y="236"/>
                </a:cubicBezTo>
                <a:cubicBezTo>
                  <a:pt x="212" y="236"/>
                  <a:pt x="212" y="235"/>
                  <a:pt x="212" y="234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12" y="224"/>
                  <a:pt x="213" y="224"/>
                  <a:pt x="214" y="224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4" y="224"/>
                  <a:pt x="225" y="224"/>
                  <a:pt x="225" y="226"/>
                </a:cubicBezTo>
                <a:cubicBezTo>
                  <a:pt x="225" y="227"/>
                  <a:pt x="224" y="228"/>
                  <a:pt x="223" y="228"/>
                </a:cubicBezTo>
                <a:cubicBezTo>
                  <a:pt x="217" y="228"/>
                  <a:pt x="217" y="228"/>
                  <a:pt x="217" y="228"/>
                </a:cubicBezTo>
                <a:cubicBezTo>
                  <a:pt x="217" y="232"/>
                  <a:pt x="217" y="232"/>
                  <a:pt x="217" y="232"/>
                </a:cubicBezTo>
                <a:cubicBezTo>
                  <a:pt x="218" y="232"/>
                  <a:pt x="221" y="232"/>
                  <a:pt x="223" y="233"/>
                </a:cubicBezTo>
                <a:cubicBezTo>
                  <a:pt x="225" y="234"/>
                  <a:pt x="227" y="237"/>
                  <a:pt x="227" y="240"/>
                </a:cubicBezTo>
                <a:cubicBezTo>
                  <a:pt x="227" y="240"/>
                  <a:pt x="227" y="240"/>
                  <a:pt x="227" y="241"/>
                </a:cubicBezTo>
                <a:cubicBezTo>
                  <a:pt x="227" y="243"/>
                  <a:pt x="225" y="245"/>
                  <a:pt x="223" y="246"/>
                </a:cubicBezTo>
                <a:cubicBezTo>
                  <a:pt x="221" y="247"/>
                  <a:pt x="219" y="248"/>
                  <a:pt x="216" y="248"/>
                </a:cubicBezTo>
                <a:cubicBezTo>
                  <a:pt x="216" y="248"/>
                  <a:pt x="216" y="248"/>
                  <a:pt x="216" y="248"/>
                </a:cubicBezTo>
                <a:cubicBezTo>
                  <a:pt x="214" y="248"/>
                  <a:pt x="213" y="248"/>
                  <a:pt x="211" y="247"/>
                </a:cubicBezTo>
                <a:cubicBezTo>
                  <a:pt x="210" y="247"/>
                  <a:pt x="210" y="246"/>
                  <a:pt x="210" y="245"/>
                </a:cubicBezTo>
                <a:moveTo>
                  <a:pt x="227" y="208"/>
                </a:moveTo>
                <a:cubicBezTo>
                  <a:pt x="226" y="208"/>
                  <a:pt x="225" y="207"/>
                  <a:pt x="225" y="206"/>
                </a:cubicBezTo>
                <a:cubicBezTo>
                  <a:pt x="225" y="176"/>
                  <a:pt x="225" y="176"/>
                  <a:pt x="225" y="176"/>
                </a:cubicBezTo>
                <a:cubicBezTo>
                  <a:pt x="217" y="176"/>
                  <a:pt x="217" y="176"/>
                  <a:pt x="217" y="176"/>
                </a:cubicBezTo>
                <a:cubicBezTo>
                  <a:pt x="216" y="176"/>
                  <a:pt x="215" y="174"/>
                  <a:pt x="215" y="173"/>
                </a:cubicBezTo>
                <a:cubicBezTo>
                  <a:pt x="215" y="172"/>
                  <a:pt x="216" y="171"/>
                  <a:pt x="217" y="171"/>
                </a:cubicBezTo>
                <a:cubicBezTo>
                  <a:pt x="225" y="171"/>
                  <a:pt x="225" y="171"/>
                  <a:pt x="225" y="171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217" y="161"/>
                  <a:pt x="217" y="161"/>
                  <a:pt x="217" y="161"/>
                </a:cubicBezTo>
                <a:cubicBezTo>
                  <a:pt x="216" y="161"/>
                  <a:pt x="215" y="160"/>
                  <a:pt x="215" y="159"/>
                </a:cubicBezTo>
                <a:cubicBezTo>
                  <a:pt x="215" y="157"/>
                  <a:pt x="216" y="156"/>
                  <a:pt x="217" y="156"/>
                </a:cubicBezTo>
                <a:cubicBezTo>
                  <a:pt x="225" y="156"/>
                  <a:pt x="225" y="156"/>
                  <a:pt x="225" y="156"/>
                </a:cubicBezTo>
                <a:cubicBezTo>
                  <a:pt x="225" y="147"/>
                  <a:pt x="225" y="147"/>
                  <a:pt x="225" y="147"/>
                </a:cubicBezTo>
                <a:cubicBezTo>
                  <a:pt x="217" y="147"/>
                  <a:pt x="217" y="147"/>
                  <a:pt x="217" y="147"/>
                </a:cubicBezTo>
                <a:cubicBezTo>
                  <a:pt x="216" y="147"/>
                  <a:pt x="215" y="146"/>
                  <a:pt x="215" y="144"/>
                </a:cubicBezTo>
                <a:cubicBezTo>
                  <a:pt x="215" y="143"/>
                  <a:pt x="216" y="142"/>
                  <a:pt x="217" y="142"/>
                </a:cubicBezTo>
                <a:cubicBezTo>
                  <a:pt x="220" y="142"/>
                  <a:pt x="220" y="142"/>
                  <a:pt x="220" y="142"/>
                </a:cubicBezTo>
                <a:cubicBezTo>
                  <a:pt x="220" y="141"/>
                  <a:pt x="220" y="140"/>
                  <a:pt x="220" y="139"/>
                </a:cubicBezTo>
                <a:cubicBezTo>
                  <a:pt x="220" y="136"/>
                  <a:pt x="220" y="131"/>
                  <a:pt x="218" y="125"/>
                </a:cubicBezTo>
                <a:cubicBezTo>
                  <a:pt x="217" y="124"/>
                  <a:pt x="218" y="122"/>
                  <a:pt x="219" y="122"/>
                </a:cubicBezTo>
                <a:cubicBezTo>
                  <a:pt x="220" y="121"/>
                  <a:pt x="222" y="122"/>
                  <a:pt x="222" y="123"/>
                </a:cubicBezTo>
                <a:cubicBezTo>
                  <a:pt x="225" y="130"/>
                  <a:pt x="225" y="135"/>
                  <a:pt x="225" y="139"/>
                </a:cubicBezTo>
                <a:cubicBezTo>
                  <a:pt x="225" y="140"/>
                  <a:pt x="225" y="141"/>
                  <a:pt x="225" y="142"/>
                </a:cubicBezTo>
                <a:cubicBezTo>
                  <a:pt x="230" y="142"/>
                  <a:pt x="230" y="142"/>
                  <a:pt x="230" y="142"/>
                </a:cubicBezTo>
                <a:cubicBezTo>
                  <a:pt x="229" y="141"/>
                  <a:pt x="229" y="140"/>
                  <a:pt x="229" y="139"/>
                </a:cubicBezTo>
                <a:cubicBezTo>
                  <a:pt x="229" y="135"/>
                  <a:pt x="230" y="130"/>
                  <a:pt x="232" y="123"/>
                </a:cubicBezTo>
                <a:cubicBezTo>
                  <a:pt x="233" y="122"/>
                  <a:pt x="234" y="121"/>
                  <a:pt x="236" y="122"/>
                </a:cubicBezTo>
                <a:cubicBezTo>
                  <a:pt x="237" y="122"/>
                  <a:pt x="238" y="124"/>
                  <a:pt x="237" y="125"/>
                </a:cubicBezTo>
                <a:cubicBezTo>
                  <a:pt x="235" y="131"/>
                  <a:pt x="234" y="136"/>
                  <a:pt x="234" y="139"/>
                </a:cubicBezTo>
                <a:cubicBezTo>
                  <a:pt x="234" y="140"/>
                  <a:pt x="234" y="141"/>
                  <a:pt x="234" y="142"/>
                </a:cubicBezTo>
                <a:cubicBezTo>
                  <a:pt x="237" y="142"/>
                  <a:pt x="237" y="142"/>
                  <a:pt x="237" y="142"/>
                </a:cubicBezTo>
                <a:cubicBezTo>
                  <a:pt x="239" y="142"/>
                  <a:pt x="240" y="143"/>
                  <a:pt x="240" y="144"/>
                </a:cubicBezTo>
                <a:cubicBezTo>
                  <a:pt x="240" y="146"/>
                  <a:pt x="239" y="147"/>
                  <a:pt x="237" y="147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0" y="156"/>
                  <a:pt x="230" y="156"/>
                  <a:pt x="230" y="156"/>
                </a:cubicBezTo>
                <a:cubicBezTo>
                  <a:pt x="237" y="156"/>
                  <a:pt x="237" y="156"/>
                  <a:pt x="237" y="156"/>
                </a:cubicBezTo>
                <a:cubicBezTo>
                  <a:pt x="239" y="156"/>
                  <a:pt x="240" y="157"/>
                  <a:pt x="240" y="159"/>
                </a:cubicBezTo>
                <a:cubicBezTo>
                  <a:pt x="240" y="160"/>
                  <a:pt x="239" y="161"/>
                  <a:pt x="237" y="161"/>
                </a:cubicBezTo>
                <a:cubicBezTo>
                  <a:pt x="230" y="161"/>
                  <a:pt x="230" y="161"/>
                  <a:pt x="230" y="161"/>
                </a:cubicBezTo>
                <a:cubicBezTo>
                  <a:pt x="230" y="171"/>
                  <a:pt x="230" y="171"/>
                  <a:pt x="230" y="171"/>
                </a:cubicBezTo>
                <a:cubicBezTo>
                  <a:pt x="237" y="171"/>
                  <a:pt x="237" y="171"/>
                  <a:pt x="237" y="171"/>
                </a:cubicBezTo>
                <a:cubicBezTo>
                  <a:pt x="239" y="171"/>
                  <a:pt x="240" y="172"/>
                  <a:pt x="240" y="173"/>
                </a:cubicBezTo>
                <a:cubicBezTo>
                  <a:pt x="240" y="174"/>
                  <a:pt x="239" y="176"/>
                  <a:pt x="237" y="176"/>
                </a:cubicBezTo>
                <a:cubicBezTo>
                  <a:pt x="230" y="176"/>
                  <a:pt x="230" y="176"/>
                  <a:pt x="230" y="176"/>
                </a:cubicBezTo>
                <a:cubicBezTo>
                  <a:pt x="230" y="206"/>
                  <a:pt x="230" y="206"/>
                  <a:pt x="230" y="206"/>
                </a:cubicBezTo>
                <a:cubicBezTo>
                  <a:pt x="230" y="207"/>
                  <a:pt x="229" y="208"/>
                  <a:pt x="227" y="208"/>
                </a:cubicBezTo>
                <a:moveTo>
                  <a:pt x="213" y="140"/>
                </a:moveTo>
                <a:cubicBezTo>
                  <a:pt x="213" y="143"/>
                  <a:pt x="213" y="146"/>
                  <a:pt x="212" y="148"/>
                </a:cubicBezTo>
                <a:cubicBezTo>
                  <a:pt x="212" y="150"/>
                  <a:pt x="211" y="150"/>
                  <a:pt x="210" y="150"/>
                </a:cubicBezTo>
                <a:cubicBezTo>
                  <a:pt x="209" y="150"/>
                  <a:pt x="209" y="150"/>
                  <a:pt x="209" y="150"/>
                </a:cubicBezTo>
                <a:cubicBezTo>
                  <a:pt x="208" y="150"/>
                  <a:pt x="207" y="149"/>
                  <a:pt x="208" y="148"/>
                </a:cubicBezTo>
                <a:cubicBezTo>
                  <a:pt x="208" y="145"/>
                  <a:pt x="208" y="142"/>
                  <a:pt x="208" y="140"/>
                </a:cubicBezTo>
                <a:cubicBezTo>
                  <a:pt x="208" y="136"/>
                  <a:pt x="208" y="131"/>
                  <a:pt x="205" y="125"/>
                </a:cubicBezTo>
                <a:cubicBezTo>
                  <a:pt x="205" y="124"/>
                  <a:pt x="206" y="122"/>
                  <a:pt x="207" y="122"/>
                </a:cubicBezTo>
                <a:cubicBezTo>
                  <a:pt x="208" y="121"/>
                  <a:pt x="210" y="122"/>
                  <a:pt x="210" y="123"/>
                </a:cubicBezTo>
                <a:cubicBezTo>
                  <a:pt x="212" y="130"/>
                  <a:pt x="213" y="135"/>
                  <a:pt x="213" y="140"/>
                </a:cubicBezTo>
                <a:moveTo>
                  <a:pt x="205" y="139"/>
                </a:moveTo>
                <a:cubicBezTo>
                  <a:pt x="205" y="142"/>
                  <a:pt x="205" y="145"/>
                  <a:pt x="204" y="147"/>
                </a:cubicBezTo>
                <a:cubicBezTo>
                  <a:pt x="204" y="150"/>
                  <a:pt x="204" y="152"/>
                  <a:pt x="203" y="155"/>
                </a:cubicBezTo>
                <a:cubicBezTo>
                  <a:pt x="202" y="160"/>
                  <a:pt x="202" y="165"/>
                  <a:pt x="202" y="173"/>
                </a:cubicBezTo>
                <a:cubicBezTo>
                  <a:pt x="202" y="181"/>
                  <a:pt x="202" y="191"/>
                  <a:pt x="205" y="205"/>
                </a:cubicBezTo>
                <a:cubicBezTo>
                  <a:pt x="205" y="206"/>
                  <a:pt x="204" y="208"/>
                  <a:pt x="202" y="208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01" y="208"/>
                  <a:pt x="200" y="207"/>
                  <a:pt x="200" y="206"/>
                </a:cubicBezTo>
                <a:cubicBezTo>
                  <a:pt x="197" y="192"/>
                  <a:pt x="197" y="181"/>
                  <a:pt x="197" y="173"/>
                </a:cubicBezTo>
                <a:cubicBezTo>
                  <a:pt x="197" y="165"/>
                  <a:pt x="197" y="159"/>
                  <a:pt x="198" y="154"/>
                </a:cubicBezTo>
                <a:cubicBezTo>
                  <a:pt x="199" y="151"/>
                  <a:pt x="199" y="149"/>
                  <a:pt x="200" y="146"/>
                </a:cubicBezTo>
                <a:cubicBezTo>
                  <a:pt x="200" y="144"/>
                  <a:pt x="200" y="142"/>
                  <a:pt x="200" y="139"/>
                </a:cubicBezTo>
                <a:cubicBezTo>
                  <a:pt x="200" y="136"/>
                  <a:pt x="200" y="131"/>
                  <a:pt x="198" y="125"/>
                </a:cubicBezTo>
                <a:cubicBezTo>
                  <a:pt x="197" y="124"/>
                  <a:pt x="198" y="122"/>
                  <a:pt x="199" y="122"/>
                </a:cubicBezTo>
                <a:cubicBezTo>
                  <a:pt x="200" y="121"/>
                  <a:pt x="202" y="122"/>
                  <a:pt x="202" y="123"/>
                </a:cubicBezTo>
                <a:cubicBezTo>
                  <a:pt x="204" y="130"/>
                  <a:pt x="205" y="135"/>
                  <a:pt x="205" y="139"/>
                </a:cubicBezTo>
                <a:moveTo>
                  <a:pt x="197" y="140"/>
                </a:moveTo>
                <a:cubicBezTo>
                  <a:pt x="197" y="143"/>
                  <a:pt x="197" y="146"/>
                  <a:pt x="196" y="148"/>
                </a:cubicBezTo>
                <a:cubicBezTo>
                  <a:pt x="196" y="150"/>
                  <a:pt x="195" y="150"/>
                  <a:pt x="194" y="150"/>
                </a:cubicBezTo>
                <a:cubicBezTo>
                  <a:pt x="194" y="150"/>
                  <a:pt x="194" y="150"/>
                  <a:pt x="194" y="150"/>
                </a:cubicBezTo>
                <a:cubicBezTo>
                  <a:pt x="192" y="150"/>
                  <a:pt x="191" y="149"/>
                  <a:pt x="192" y="148"/>
                </a:cubicBezTo>
                <a:cubicBezTo>
                  <a:pt x="192" y="145"/>
                  <a:pt x="192" y="142"/>
                  <a:pt x="192" y="140"/>
                </a:cubicBezTo>
                <a:cubicBezTo>
                  <a:pt x="192" y="136"/>
                  <a:pt x="192" y="131"/>
                  <a:pt x="190" y="125"/>
                </a:cubicBezTo>
                <a:cubicBezTo>
                  <a:pt x="189" y="124"/>
                  <a:pt x="190" y="122"/>
                  <a:pt x="191" y="122"/>
                </a:cubicBezTo>
                <a:cubicBezTo>
                  <a:pt x="192" y="121"/>
                  <a:pt x="194" y="122"/>
                  <a:pt x="194" y="123"/>
                </a:cubicBezTo>
                <a:cubicBezTo>
                  <a:pt x="196" y="130"/>
                  <a:pt x="197" y="135"/>
                  <a:pt x="197" y="140"/>
                </a:cubicBezTo>
                <a:moveTo>
                  <a:pt x="118" y="178"/>
                </a:moveTo>
                <a:cubicBezTo>
                  <a:pt x="118" y="193"/>
                  <a:pt x="121" y="209"/>
                  <a:pt x="130" y="224"/>
                </a:cubicBezTo>
                <a:cubicBezTo>
                  <a:pt x="149" y="259"/>
                  <a:pt x="182" y="276"/>
                  <a:pt x="189" y="280"/>
                </a:cubicBezTo>
                <a:cubicBezTo>
                  <a:pt x="189" y="280"/>
                  <a:pt x="224" y="268"/>
                  <a:pt x="249" y="224"/>
                </a:cubicBezTo>
                <a:cubicBezTo>
                  <a:pt x="257" y="209"/>
                  <a:pt x="260" y="193"/>
                  <a:pt x="261" y="178"/>
                </a:cubicBezTo>
                <a:cubicBezTo>
                  <a:pt x="250" y="174"/>
                  <a:pt x="244" y="166"/>
                  <a:pt x="244" y="158"/>
                </a:cubicBezTo>
                <a:cubicBezTo>
                  <a:pt x="244" y="151"/>
                  <a:pt x="249" y="145"/>
                  <a:pt x="257" y="141"/>
                </a:cubicBezTo>
                <a:cubicBezTo>
                  <a:pt x="253" y="121"/>
                  <a:pt x="246" y="108"/>
                  <a:pt x="246" y="108"/>
                </a:cubicBezTo>
                <a:cubicBezTo>
                  <a:pt x="216" y="118"/>
                  <a:pt x="189" y="94"/>
                  <a:pt x="189" y="94"/>
                </a:cubicBezTo>
                <a:cubicBezTo>
                  <a:pt x="189" y="94"/>
                  <a:pt x="162" y="118"/>
                  <a:pt x="133" y="108"/>
                </a:cubicBezTo>
                <a:cubicBezTo>
                  <a:pt x="133" y="108"/>
                  <a:pt x="126" y="121"/>
                  <a:pt x="122" y="141"/>
                </a:cubicBezTo>
                <a:cubicBezTo>
                  <a:pt x="129" y="145"/>
                  <a:pt x="134" y="151"/>
                  <a:pt x="135" y="158"/>
                </a:cubicBezTo>
                <a:cubicBezTo>
                  <a:pt x="135" y="166"/>
                  <a:pt x="128" y="174"/>
                  <a:pt x="118" y="178"/>
                </a:cubicBezTo>
                <a:moveTo>
                  <a:pt x="126" y="227"/>
                </a:moveTo>
                <a:cubicBezTo>
                  <a:pt x="117" y="211"/>
                  <a:pt x="114" y="194"/>
                  <a:pt x="113" y="178"/>
                </a:cubicBezTo>
                <a:cubicBezTo>
                  <a:pt x="113" y="175"/>
                  <a:pt x="113" y="175"/>
                  <a:pt x="113" y="175"/>
                </a:cubicBezTo>
                <a:cubicBezTo>
                  <a:pt x="116" y="174"/>
                  <a:pt x="116" y="174"/>
                  <a:pt x="116" y="174"/>
                </a:cubicBezTo>
                <a:cubicBezTo>
                  <a:pt x="121" y="172"/>
                  <a:pt x="124" y="169"/>
                  <a:pt x="127" y="167"/>
                </a:cubicBezTo>
                <a:cubicBezTo>
                  <a:pt x="129" y="164"/>
                  <a:pt x="130" y="161"/>
                  <a:pt x="130" y="159"/>
                </a:cubicBezTo>
                <a:cubicBezTo>
                  <a:pt x="130" y="158"/>
                  <a:pt x="130" y="158"/>
                  <a:pt x="130" y="158"/>
                </a:cubicBezTo>
                <a:cubicBezTo>
                  <a:pt x="130" y="156"/>
                  <a:pt x="129" y="154"/>
                  <a:pt x="128" y="151"/>
                </a:cubicBezTo>
                <a:cubicBezTo>
                  <a:pt x="126" y="149"/>
                  <a:pt x="123" y="147"/>
                  <a:pt x="120" y="146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7" y="140"/>
                  <a:pt x="117" y="140"/>
                  <a:pt x="117" y="140"/>
                </a:cubicBezTo>
                <a:cubicBezTo>
                  <a:pt x="122" y="120"/>
                  <a:pt x="129" y="106"/>
                  <a:pt x="129" y="106"/>
                </a:cubicBezTo>
                <a:cubicBezTo>
                  <a:pt x="130" y="102"/>
                  <a:pt x="130" y="102"/>
                  <a:pt x="130" y="102"/>
                </a:cubicBezTo>
                <a:cubicBezTo>
                  <a:pt x="134" y="103"/>
                  <a:pt x="134" y="103"/>
                  <a:pt x="134" y="103"/>
                </a:cubicBezTo>
                <a:cubicBezTo>
                  <a:pt x="139" y="105"/>
                  <a:pt x="145" y="106"/>
                  <a:pt x="150" y="106"/>
                </a:cubicBezTo>
                <a:cubicBezTo>
                  <a:pt x="150" y="106"/>
                  <a:pt x="150" y="106"/>
                  <a:pt x="150" y="106"/>
                </a:cubicBezTo>
                <a:cubicBezTo>
                  <a:pt x="169" y="106"/>
                  <a:pt x="185" y="91"/>
                  <a:pt x="187" y="90"/>
                </a:cubicBezTo>
                <a:cubicBezTo>
                  <a:pt x="187" y="90"/>
                  <a:pt x="187" y="90"/>
                  <a:pt x="187" y="90"/>
                </a:cubicBezTo>
                <a:cubicBezTo>
                  <a:pt x="189" y="88"/>
                  <a:pt x="189" y="88"/>
                  <a:pt x="189" y="88"/>
                </a:cubicBezTo>
                <a:cubicBezTo>
                  <a:pt x="192" y="90"/>
                  <a:pt x="192" y="90"/>
                  <a:pt x="192" y="90"/>
                </a:cubicBezTo>
                <a:cubicBezTo>
                  <a:pt x="192" y="90"/>
                  <a:pt x="192" y="90"/>
                  <a:pt x="192" y="90"/>
                </a:cubicBezTo>
                <a:cubicBezTo>
                  <a:pt x="194" y="91"/>
                  <a:pt x="210" y="106"/>
                  <a:pt x="229" y="106"/>
                </a:cubicBezTo>
                <a:cubicBezTo>
                  <a:pt x="234" y="106"/>
                  <a:pt x="239" y="105"/>
                  <a:pt x="245" y="103"/>
                </a:cubicBezTo>
                <a:cubicBezTo>
                  <a:pt x="248" y="102"/>
                  <a:pt x="248" y="102"/>
                  <a:pt x="248" y="102"/>
                </a:cubicBezTo>
                <a:cubicBezTo>
                  <a:pt x="250" y="106"/>
                  <a:pt x="250" y="106"/>
                  <a:pt x="250" y="106"/>
                </a:cubicBezTo>
                <a:cubicBezTo>
                  <a:pt x="250" y="106"/>
                  <a:pt x="256" y="119"/>
                  <a:pt x="261" y="137"/>
                </a:cubicBezTo>
                <a:cubicBezTo>
                  <a:pt x="261" y="138"/>
                  <a:pt x="261" y="138"/>
                  <a:pt x="261" y="139"/>
                </a:cubicBezTo>
                <a:cubicBezTo>
                  <a:pt x="261" y="139"/>
                  <a:pt x="261" y="139"/>
                  <a:pt x="261" y="139"/>
                </a:cubicBezTo>
                <a:cubicBezTo>
                  <a:pt x="261" y="140"/>
                  <a:pt x="261" y="140"/>
                  <a:pt x="261" y="140"/>
                </a:cubicBezTo>
                <a:cubicBezTo>
                  <a:pt x="261" y="140"/>
                  <a:pt x="261" y="140"/>
                  <a:pt x="261" y="140"/>
                </a:cubicBezTo>
                <a:cubicBezTo>
                  <a:pt x="262" y="142"/>
                  <a:pt x="262" y="142"/>
                  <a:pt x="262" y="142"/>
                </a:cubicBezTo>
                <a:cubicBezTo>
                  <a:pt x="262" y="144"/>
                  <a:pt x="262" y="144"/>
                  <a:pt x="262" y="144"/>
                </a:cubicBezTo>
                <a:cubicBezTo>
                  <a:pt x="259" y="146"/>
                  <a:pt x="259" y="146"/>
                  <a:pt x="259" y="146"/>
                </a:cubicBezTo>
                <a:cubicBezTo>
                  <a:pt x="255" y="147"/>
                  <a:pt x="253" y="149"/>
                  <a:pt x="251" y="151"/>
                </a:cubicBezTo>
                <a:cubicBezTo>
                  <a:pt x="249" y="154"/>
                  <a:pt x="248" y="156"/>
                  <a:pt x="248" y="158"/>
                </a:cubicBezTo>
                <a:cubicBezTo>
                  <a:pt x="248" y="159"/>
                  <a:pt x="248" y="159"/>
                  <a:pt x="248" y="159"/>
                </a:cubicBezTo>
                <a:cubicBezTo>
                  <a:pt x="248" y="161"/>
                  <a:pt x="249" y="164"/>
                  <a:pt x="252" y="167"/>
                </a:cubicBezTo>
                <a:cubicBezTo>
                  <a:pt x="254" y="169"/>
                  <a:pt x="258" y="172"/>
                  <a:pt x="262" y="174"/>
                </a:cubicBezTo>
                <a:cubicBezTo>
                  <a:pt x="265" y="175"/>
                  <a:pt x="265" y="175"/>
                  <a:pt x="265" y="175"/>
                </a:cubicBezTo>
                <a:cubicBezTo>
                  <a:pt x="265" y="177"/>
                  <a:pt x="265" y="177"/>
                  <a:pt x="265" y="177"/>
                </a:cubicBezTo>
                <a:cubicBezTo>
                  <a:pt x="265" y="178"/>
                  <a:pt x="265" y="178"/>
                  <a:pt x="265" y="178"/>
                </a:cubicBezTo>
                <a:cubicBezTo>
                  <a:pt x="265" y="194"/>
                  <a:pt x="261" y="211"/>
                  <a:pt x="252" y="227"/>
                </a:cubicBezTo>
                <a:cubicBezTo>
                  <a:pt x="232" y="263"/>
                  <a:pt x="199" y="280"/>
                  <a:pt x="191" y="284"/>
                </a:cubicBezTo>
                <a:cubicBezTo>
                  <a:pt x="189" y="284"/>
                  <a:pt x="189" y="284"/>
                  <a:pt x="189" y="284"/>
                </a:cubicBezTo>
                <a:cubicBezTo>
                  <a:pt x="188" y="284"/>
                  <a:pt x="188" y="284"/>
                  <a:pt x="188" y="284"/>
                </a:cubicBezTo>
                <a:cubicBezTo>
                  <a:pt x="180" y="280"/>
                  <a:pt x="147" y="263"/>
                  <a:pt x="126" y="227"/>
                </a:cubicBezTo>
                <a:moveTo>
                  <a:pt x="122" y="230"/>
                </a:moveTo>
                <a:cubicBezTo>
                  <a:pt x="143" y="268"/>
                  <a:pt x="177" y="285"/>
                  <a:pt x="185" y="289"/>
                </a:cubicBezTo>
                <a:cubicBezTo>
                  <a:pt x="189" y="291"/>
                  <a:pt x="189" y="291"/>
                  <a:pt x="189" y="291"/>
                </a:cubicBezTo>
                <a:cubicBezTo>
                  <a:pt x="193" y="289"/>
                  <a:pt x="193" y="289"/>
                  <a:pt x="193" y="289"/>
                </a:cubicBezTo>
                <a:cubicBezTo>
                  <a:pt x="202" y="285"/>
                  <a:pt x="236" y="268"/>
                  <a:pt x="257" y="230"/>
                </a:cubicBezTo>
                <a:cubicBezTo>
                  <a:pt x="266" y="213"/>
                  <a:pt x="270" y="195"/>
                  <a:pt x="271" y="178"/>
                </a:cubicBezTo>
                <a:cubicBezTo>
                  <a:pt x="271" y="178"/>
                  <a:pt x="271" y="178"/>
                  <a:pt x="271" y="178"/>
                </a:cubicBezTo>
                <a:cubicBezTo>
                  <a:pt x="271" y="178"/>
                  <a:pt x="271" y="178"/>
                  <a:pt x="271" y="178"/>
                </a:cubicBezTo>
                <a:cubicBezTo>
                  <a:pt x="271" y="171"/>
                  <a:pt x="271" y="171"/>
                  <a:pt x="271" y="171"/>
                </a:cubicBezTo>
                <a:cubicBezTo>
                  <a:pt x="271" y="171"/>
                  <a:pt x="261" y="168"/>
                  <a:pt x="259" y="166"/>
                </a:cubicBezTo>
                <a:cubicBezTo>
                  <a:pt x="254" y="163"/>
                  <a:pt x="253" y="160"/>
                  <a:pt x="255" y="155"/>
                </a:cubicBezTo>
                <a:cubicBezTo>
                  <a:pt x="257" y="151"/>
                  <a:pt x="268" y="147"/>
                  <a:pt x="268" y="147"/>
                </a:cubicBezTo>
                <a:cubicBezTo>
                  <a:pt x="267" y="139"/>
                  <a:pt x="267" y="139"/>
                  <a:pt x="267" y="139"/>
                </a:cubicBezTo>
                <a:cubicBezTo>
                  <a:pt x="266" y="138"/>
                  <a:pt x="266" y="138"/>
                  <a:pt x="266" y="137"/>
                </a:cubicBezTo>
                <a:cubicBezTo>
                  <a:pt x="266" y="137"/>
                  <a:pt x="266" y="137"/>
                  <a:pt x="266" y="137"/>
                </a:cubicBezTo>
                <a:cubicBezTo>
                  <a:pt x="262" y="117"/>
                  <a:pt x="255" y="103"/>
                  <a:pt x="255" y="103"/>
                </a:cubicBezTo>
                <a:cubicBezTo>
                  <a:pt x="251" y="95"/>
                  <a:pt x="251" y="95"/>
                  <a:pt x="251" y="95"/>
                </a:cubicBezTo>
                <a:cubicBezTo>
                  <a:pt x="243" y="98"/>
                  <a:pt x="243" y="98"/>
                  <a:pt x="243" y="98"/>
                </a:cubicBezTo>
                <a:cubicBezTo>
                  <a:pt x="238" y="100"/>
                  <a:pt x="233" y="100"/>
                  <a:pt x="229" y="100"/>
                </a:cubicBezTo>
                <a:cubicBezTo>
                  <a:pt x="211" y="100"/>
                  <a:pt x="196" y="86"/>
                  <a:pt x="195" y="85"/>
                </a:cubicBezTo>
                <a:cubicBezTo>
                  <a:pt x="189" y="81"/>
                  <a:pt x="189" y="81"/>
                  <a:pt x="189" y="81"/>
                </a:cubicBezTo>
                <a:cubicBezTo>
                  <a:pt x="184" y="85"/>
                  <a:pt x="184" y="85"/>
                  <a:pt x="184" y="85"/>
                </a:cubicBezTo>
                <a:cubicBezTo>
                  <a:pt x="184" y="85"/>
                  <a:pt x="184" y="85"/>
                  <a:pt x="184" y="85"/>
                </a:cubicBezTo>
                <a:cubicBezTo>
                  <a:pt x="183" y="86"/>
                  <a:pt x="167" y="100"/>
                  <a:pt x="150" y="100"/>
                </a:cubicBezTo>
                <a:cubicBezTo>
                  <a:pt x="145" y="100"/>
                  <a:pt x="140" y="100"/>
                  <a:pt x="136" y="98"/>
                </a:cubicBezTo>
                <a:cubicBezTo>
                  <a:pt x="128" y="95"/>
                  <a:pt x="128" y="95"/>
                  <a:pt x="128" y="95"/>
                </a:cubicBezTo>
                <a:cubicBezTo>
                  <a:pt x="124" y="103"/>
                  <a:pt x="124" y="103"/>
                  <a:pt x="124" y="103"/>
                </a:cubicBezTo>
                <a:cubicBezTo>
                  <a:pt x="124" y="103"/>
                  <a:pt x="117" y="118"/>
                  <a:pt x="112" y="139"/>
                </a:cubicBezTo>
                <a:cubicBezTo>
                  <a:pt x="110" y="147"/>
                  <a:pt x="110" y="147"/>
                  <a:pt x="110" y="147"/>
                </a:cubicBezTo>
                <a:cubicBezTo>
                  <a:pt x="110" y="147"/>
                  <a:pt x="121" y="151"/>
                  <a:pt x="123" y="155"/>
                </a:cubicBezTo>
                <a:cubicBezTo>
                  <a:pt x="126" y="160"/>
                  <a:pt x="124" y="163"/>
                  <a:pt x="120" y="166"/>
                </a:cubicBezTo>
                <a:cubicBezTo>
                  <a:pt x="117" y="168"/>
                  <a:pt x="108" y="171"/>
                  <a:pt x="108" y="171"/>
                </a:cubicBezTo>
                <a:cubicBezTo>
                  <a:pt x="108" y="178"/>
                  <a:pt x="108" y="178"/>
                  <a:pt x="108" y="178"/>
                </a:cubicBezTo>
                <a:cubicBezTo>
                  <a:pt x="109" y="195"/>
                  <a:pt x="112" y="213"/>
                  <a:pt x="122" y="230"/>
                </a:cubicBezTo>
                <a:moveTo>
                  <a:pt x="120" y="291"/>
                </a:moveTo>
                <a:cubicBezTo>
                  <a:pt x="121" y="291"/>
                  <a:pt x="122" y="290"/>
                  <a:pt x="122" y="290"/>
                </a:cubicBezTo>
                <a:cubicBezTo>
                  <a:pt x="122" y="290"/>
                  <a:pt x="122" y="290"/>
                  <a:pt x="122" y="290"/>
                </a:cubicBezTo>
                <a:cubicBezTo>
                  <a:pt x="123" y="290"/>
                  <a:pt x="123" y="291"/>
                  <a:pt x="122" y="291"/>
                </a:cubicBezTo>
                <a:cubicBezTo>
                  <a:pt x="120" y="291"/>
                  <a:pt x="120" y="291"/>
                  <a:pt x="120" y="291"/>
                </a:cubicBezTo>
                <a:moveTo>
                  <a:pt x="91" y="298"/>
                </a:moveTo>
                <a:cubicBezTo>
                  <a:pt x="89" y="299"/>
                  <a:pt x="92" y="303"/>
                  <a:pt x="94" y="304"/>
                </a:cubicBezTo>
                <a:cubicBezTo>
                  <a:pt x="96" y="305"/>
                  <a:pt x="98" y="304"/>
                  <a:pt x="100" y="304"/>
                </a:cubicBezTo>
                <a:cubicBezTo>
                  <a:pt x="102" y="304"/>
                  <a:pt x="104" y="304"/>
                  <a:pt x="106" y="302"/>
                </a:cubicBezTo>
                <a:cubicBezTo>
                  <a:pt x="108" y="301"/>
                  <a:pt x="110" y="300"/>
                  <a:pt x="111" y="299"/>
                </a:cubicBezTo>
                <a:cubicBezTo>
                  <a:pt x="112" y="298"/>
                  <a:pt x="113" y="297"/>
                  <a:pt x="113" y="297"/>
                </a:cubicBezTo>
                <a:cubicBezTo>
                  <a:pt x="115" y="295"/>
                  <a:pt x="117" y="294"/>
                  <a:pt x="117" y="294"/>
                </a:cubicBezTo>
                <a:cubicBezTo>
                  <a:pt x="117" y="294"/>
                  <a:pt x="114" y="301"/>
                  <a:pt x="112" y="304"/>
                </a:cubicBezTo>
                <a:cubicBezTo>
                  <a:pt x="111" y="307"/>
                  <a:pt x="110" y="312"/>
                  <a:pt x="112" y="314"/>
                </a:cubicBezTo>
                <a:cubicBezTo>
                  <a:pt x="113" y="315"/>
                  <a:pt x="116" y="315"/>
                  <a:pt x="116" y="316"/>
                </a:cubicBezTo>
                <a:cubicBezTo>
                  <a:pt x="117" y="316"/>
                  <a:pt x="120" y="317"/>
                  <a:pt x="122" y="317"/>
                </a:cubicBezTo>
                <a:cubicBezTo>
                  <a:pt x="123" y="318"/>
                  <a:pt x="124" y="317"/>
                  <a:pt x="123" y="316"/>
                </a:cubicBezTo>
                <a:cubicBezTo>
                  <a:pt x="122" y="316"/>
                  <a:pt x="122" y="315"/>
                  <a:pt x="121" y="315"/>
                </a:cubicBezTo>
                <a:cubicBezTo>
                  <a:pt x="119" y="314"/>
                  <a:pt x="117" y="312"/>
                  <a:pt x="117" y="312"/>
                </a:cubicBezTo>
                <a:cubicBezTo>
                  <a:pt x="117" y="312"/>
                  <a:pt x="117" y="310"/>
                  <a:pt x="117" y="309"/>
                </a:cubicBezTo>
                <a:cubicBezTo>
                  <a:pt x="117" y="308"/>
                  <a:pt x="118" y="302"/>
                  <a:pt x="118" y="300"/>
                </a:cubicBezTo>
                <a:cubicBezTo>
                  <a:pt x="118" y="298"/>
                  <a:pt x="119" y="294"/>
                  <a:pt x="119" y="294"/>
                </a:cubicBezTo>
                <a:cubicBezTo>
                  <a:pt x="119" y="294"/>
                  <a:pt x="121" y="293"/>
                  <a:pt x="125" y="294"/>
                </a:cubicBezTo>
                <a:cubicBezTo>
                  <a:pt x="128" y="295"/>
                  <a:pt x="128" y="294"/>
                  <a:pt x="129" y="294"/>
                </a:cubicBezTo>
                <a:cubicBezTo>
                  <a:pt x="129" y="293"/>
                  <a:pt x="129" y="293"/>
                  <a:pt x="128" y="293"/>
                </a:cubicBezTo>
                <a:cubicBezTo>
                  <a:pt x="127" y="292"/>
                  <a:pt x="125" y="291"/>
                  <a:pt x="125" y="290"/>
                </a:cubicBezTo>
                <a:cubicBezTo>
                  <a:pt x="125" y="290"/>
                  <a:pt x="124" y="290"/>
                  <a:pt x="124" y="290"/>
                </a:cubicBezTo>
                <a:cubicBezTo>
                  <a:pt x="123" y="290"/>
                  <a:pt x="123" y="289"/>
                  <a:pt x="123" y="289"/>
                </a:cubicBezTo>
                <a:cubicBezTo>
                  <a:pt x="123" y="289"/>
                  <a:pt x="123" y="289"/>
                  <a:pt x="123" y="289"/>
                </a:cubicBezTo>
                <a:cubicBezTo>
                  <a:pt x="123" y="288"/>
                  <a:pt x="123" y="287"/>
                  <a:pt x="123" y="287"/>
                </a:cubicBezTo>
                <a:cubicBezTo>
                  <a:pt x="124" y="288"/>
                  <a:pt x="127" y="288"/>
                  <a:pt x="128" y="288"/>
                </a:cubicBezTo>
                <a:cubicBezTo>
                  <a:pt x="130" y="288"/>
                  <a:pt x="133" y="288"/>
                  <a:pt x="134" y="288"/>
                </a:cubicBezTo>
                <a:cubicBezTo>
                  <a:pt x="135" y="287"/>
                  <a:pt x="135" y="288"/>
                  <a:pt x="137" y="287"/>
                </a:cubicBezTo>
                <a:cubicBezTo>
                  <a:pt x="138" y="287"/>
                  <a:pt x="137" y="287"/>
                  <a:pt x="138" y="287"/>
                </a:cubicBezTo>
                <a:cubicBezTo>
                  <a:pt x="139" y="286"/>
                  <a:pt x="139" y="286"/>
                  <a:pt x="138" y="285"/>
                </a:cubicBezTo>
                <a:cubicBezTo>
                  <a:pt x="138" y="285"/>
                  <a:pt x="137" y="284"/>
                  <a:pt x="136" y="284"/>
                </a:cubicBezTo>
                <a:cubicBezTo>
                  <a:pt x="136" y="283"/>
                  <a:pt x="134" y="283"/>
                  <a:pt x="134" y="283"/>
                </a:cubicBezTo>
                <a:cubicBezTo>
                  <a:pt x="133" y="282"/>
                  <a:pt x="134" y="282"/>
                  <a:pt x="132" y="282"/>
                </a:cubicBezTo>
                <a:cubicBezTo>
                  <a:pt x="131" y="282"/>
                  <a:pt x="129" y="281"/>
                  <a:pt x="127" y="281"/>
                </a:cubicBezTo>
                <a:cubicBezTo>
                  <a:pt x="125" y="280"/>
                  <a:pt x="125" y="280"/>
                  <a:pt x="124" y="280"/>
                </a:cubicBezTo>
                <a:cubicBezTo>
                  <a:pt x="124" y="279"/>
                  <a:pt x="124" y="279"/>
                  <a:pt x="123" y="279"/>
                </a:cubicBezTo>
                <a:cubicBezTo>
                  <a:pt x="122" y="279"/>
                  <a:pt x="122" y="280"/>
                  <a:pt x="122" y="281"/>
                </a:cubicBezTo>
                <a:cubicBezTo>
                  <a:pt x="122" y="281"/>
                  <a:pt x="122" y="282"/>
                  <a:pt x="122" y="282"/>
                </a:cubicBezTo>
                <a:cubicBezTo>
                  <a:pt x="122" y="283"/>
                  <a:pt x="122" y="284"/>
                  <a:pt x="122" y="284"/>
                </a:cubicBezTo>
                <a:cubicBezTo>
                  <a:pt x="122" y="284"/>
                  <a:pt x="122" y="284"/>
                  <a:pt x="121" y="283"/>
                </a:cubicBezTo>
                <a:cubicBezTo>
                  <a:pt x="121" y="283"/>
                  <a:pt x="120" y="284"/>
                  <a:pt x="120" y="284"/>
                </a:cubicBezTo>
                <a:cubicBezTo>
                  <a:pt x="119" y="285"/>
                  <a:pt x="118" y="286"/>
                  <a:pt x="118" y="287"/>
                </a:cubicBezTo>
                <a:cubicBezTo>
                  <a:pt x="117" y="287"/>
                  <a:pt x="117" y="288"/>
                  <a:pt x="116" y="288"/>
                </a:cubicBezTo>
                <a:cubicBezTo>
                  <a:pt x="116" y="289"/>
                  <a:pt x="114" y="290"/>
                  <a:pt x="114" y="290"/>
                </a:cubicBezTo>
                <a:cubicBezTo>
                  <a:pt x="113" y="291"/>
                  <a:pt x="105" y="289"/>
                  <a:pt x="104" y="289"/>
                </a:cubicBezTo>
                <a:cubicBezTo>
                  <a:pt x="103" y="289"/>
                  <a:pt x="102" y="286"/>
                  <a:pt x="102" y="286"/>
                </a:cubicBezTo>
                <a:cubicBezTo>
                  <a:pt x="100" y="287"/>
                  <a:pt x="99" y="290"/>
                  <a:pt x="100" y="291"/>
                </a:cubicBezTo>
                <a:cubicBezTo>
                  <a:pt x="100" y="292"/>
                  <a:pt x="100" y="293"/>
                  <a:pt x="100" y="294"/>
                </a:cubicBezTo>
                <a:cubicBezTo>
                  <a:pt x="101" y="295"/>
                  <a:pt x="103" y="296"/>
                  <a:pt x="105" y="296"/>
                </a:cubicBezTo>
                <a:cubicBezTo>
                  <a:pt x="107" y="295"/>
                  <a:pt x="111" y="294"/>
                  <a:pt x="111" y="294"/>
                </a:cubicBezTo>
                <a:cubicBezTo>
                  <a:pt x="109" y="296"/>
                  <a:pt x="108" y="297"/>
                  <a:pt x="103" y="300"/>
                </a:cubicBezTo>
                <a:cubicBezTo>
                  <a:pt x="98" y="303"/>
                  <a:pt x="96" y="301"/>
                  <a:pt x="94" y="300"/>
                </a:cubicBezTo>
                <a:cubicBezTo>
                  <a:pt x="93" y="300"/>
                  <a:pt x="91" y="298"/>
                  <a:pt x="91" y="298"/>
                </a:cubicBezTo>
                <a:moveTo>
                  <a:pt x="56" y="256"/>
                </a:moveTo>
                <a:cubicBezTo>
                  <a:pt x="51" y="259"/>
                  <a:pt x="51" y="259"/>
                  <a:pt x="51" y="259"/>
                </a:cubicBezTo>
                <a:cubicBezTo>
                  <a:pt x="53" y="264"/>
                  <a:pt x="56" y="268"/>
                  <a:pt x="59" y="273"/>
                </a:cubicBezTo>
                <a:cubicBezTo>
                  <a:pt x="64" y="270"/>
                  <a:pt x="64" y="270"/>
                  <a:pt x="64" y="270"/>
                </a:cubicBezTo>
                <a:cubicBezTo>
                  <a:pt x="61" y="265"/>
                  <a:pt x="61" y="265"/>
                  <a:pt x="61" y="265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7" y="254"/>
                  <a:pt x="76" y="253"/>
                  <a:pt x="75" y="251"/>
                </a:cubicBezTo>
                <a:cubicBezTo>
                  <a:pt x="58" y="261"/>
                  <a:pt x="58" y="261"/>
                  <a:pt x="58" y="261"/>
                </a:cubicBezTo>
                <a:lnTo>
                  <a:pt x="56" y="256"/>
                </a:lnTo>
                <a:close/>
                <a:moveTo>
                  <a:pt x="70" y="241"/>
                </a:moveTo>
                <a:cubicBezTo>
                  <a:pt x="47" y="251"/>
                  <a:pt x="47" y="251"/>
                  <a:pt x="47" y="251"/>
                </a:cubicBezTo>
                <a:cubicBezTo>
                  <a:pt x="48" y="253"/>
                  <a:pt x="49" y="254"/>
                  <a:pt x="50" y="256"/>
                </a:cubicBezTo>
                <a:cubicBezTo>
                  <a:pt x="72" y="246"/>
                  <a:pt x="72" y="246"/>
                  <a:pt x="72" y="246"/>
                </a:cubicBezTo>
                <a:cubicBezTo>
                  <a:pt x="72" y="244"/>
                  <a:pt x="71" y="242"/>
                  <a:pt x="70" y="241"/>
                </a:cubicBezTo>
                <a:moveTo>
                  <a:pt x="57" y="236"/>
                </a:moveTo>
                <a:cubicBezTo>
                  <a:pt x="52" y="236"/>
                  <a:pt x="52" y="236"/>
                  <a:pt x="52" y="236"/>
                </a:cubicBezTo>
                <a:cubicBezTo>
                  <a:pt x="51" y="236"/>
                  <a:pt x="49" y="237"/>
                  <a:pt x="47" y="237"/>
                </a:cubicBezTo>
                <a:cubicBezTo>
                  <a:pt x="47" y="237"/>
                  <a:pt x="47" y="237"/>
                  <a:pt x="47" y="237"/>
                </a:cubicBezTo>
                <a:cubicBezTo>
                  <a:pt x="49" y="236"/>
                  <a:pt x="50" y="235"/>
                  <a:pt x="52" y="234"/>
                </a:cubicBezTo>
                <a:cubicBezTo>
                  <a:pt x="56" y="232"/>
                  <a:pt x="56" y="232"/>
                  <a:pt x="56" y="232"/>
                </a:cubicBezTo>
                <a:lnTo>
                  <a:pt x="57" y="236"/>
                </a:lnTo>
                <a:close/>
                <a:moveTo>
                  <a:pt x="64" y="221"/>
                </a:moveTo>
                <a:cubicBezTo>
                  <a:pt x="41" y="235"/>
                  <a:pt x="41" y="235"/>
                  <a:pt x="41" y="235"/>
                </a:cubicBezTo>
                <a:cubicBezTo>
                  <a:pt x="42" y="237"/>
                  <a:pt x="43" y="239"/>
                  <a:pt x="44" y="242"/>
                </a:cubicBezTo>
                <a:cubicBezTo>
                  <a:pt x="70" y="239"/>
                  <a:pt x="70" y="239"/>
                  <a:pt x="70" y="239"/>
                </a:cubicBezTo>
                <a:cubicBezTo>
                  <a:pt x="69" y="238"/>
                  <a:pt x="68" y="236"/>
                  <a:pt x="68" y="234"/>
                </a:cubicBezTo>
                <a:cubicBezTo>
                  <a:pt x="62" y="235"/>
                  <a:pt x="62" y="235"/>
                  <a:pt x="62" y="235"/>
                </a:cubicBezTo>
                <a:cubicBezTo>
                  <a:pt x="60" y="230"/>
                  <a:pt x="60" y="230"/>
                  <a:pt x="60" y="230"/>
                </a:cubicBezTo>
                <a:cubicBezTo>
                  <a:pt x="65" y="227"/>
                  <a:pt x="65" y="227"/>
                  <a:pt x="65" y="227"/>
                </a:cubicBezTo>
                <a:cubicBezTo>
                  <a:pt x="65" y="225"/>
                  <a:pt x="64" y="223"/>
                  <a:pt x="64" y="221"/>
                </a:cubicBezTo>
                <a:moveTo>
                  <a:pt x="60" y="202"/>
                </a:moveTo>
                <a:cubicBezTo>
                  <a:pt x="36" y="206"/>
                  <a:pt x="36" y="206"/>
                  <a:pt x="36" y="206"/>
                </a:cubicBezTo>
                <a:cubicBezTo>
                  <a:pt x="36" y="208"/>
                  <a:pt x="36" y="210"/>
                  <a:pt x="36" y="211"/>
                </a:cubicBezTo>
                <a:cubicBezTo>
                  <a:pt x="42" y="210"/>
                  <a:pt x="42" y="210"/>
                  <a:pt x="42" y="210"/>
                </a:cubicBezTo>
                <a:cubicBezTo>
                  <a:pt x="46" y="210"/>
                  <a:pt x="49" y="209"/>
                  <a:pt x="53" y="208"/>
                </a:cubicBezTo>
                <a:cubicBezTo>
                  <a:pt x="53" y="208"/>
                  <a:pt x="53" y="208"/>
                  <a:pt x="53" y="208"/>
                </a:cubicBezTo>
                <a:cubicBezTo>
                  <a:pt x="50" y="210"/>
                  <a:pt x="47" y="211"/>
                  <a:pt x="44" y="213"/>
                </a:cubicBezTo>
                <a:cubicBezTo>
                  <a:pt x="37" y="217"/>
                  <a:pt x="37" y="217"/>
                  <a:pt x="37" y="217"/>
                </a:cubicBezTo>
                <a:cubicBezTo>
                  <a:pt x="37" y="218"/>
                  <a:pt x="37" y="218"/>
                  <a:pt x="37" y="218"/>
                </a:cubicBezTo>
                <a:cubicBezTo>
                  <a:pt x="38" y="220"/>
                  <a:pt x="38" y="222"/>
                  <a:pt x="38" y="224"/>
                </a:cubicBezTo>
                <a:cubicBezTo>
                  <a:pt x="63" y="219"/>
                  <a:pt x="63" y="219"/>
                  <a:pt x="63" y="219"/>
                </a:cubicBezTo>
                <a:cubicBezTo>
                  <a:pt x="63" y="218"/>
                  <a:pt x="62" y="216"/>
                  <a:pt x="62" y="215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52" y="216"/>
                  <a:pt x="48" y="217"/>
                  <a:pt x="45" y="218"/>
                </a:cubicBezTo>
                <a:cubicBezTo>
                  <a:pt x="45" y="218"/>
                  <a:pt x="45" y="218"/>
                  <a:pt x="45" y="218"/>
                </a:cubicBezTo>
                <a:cubicBezTo>
                  <a:pt x="48" y="216"/>
                  <a:pt x="51" y="214"/>
                  <a:pt x="54" y="213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1" y="206"/>
                  <a:pt x="61" y="204"/>
                  <a:pt x="60" y="202"/>
                </a:cubicBezTo>
                <a:moveTo>
                  <a:pt x="50" y="190"/>
                </a:moveTo>
                <a:cubicBezTo>
                  <a:pt x="35" y="191"/>
                  <a:pt x="35" y="191"/>
                  <a:pt x="35" y="191"/>
                </a:cubicBezTo>
                <a:cubicBezTo>
                  <a:pt x="35" y="193"/>
                  <a:pt x="35" y="195"/>
                  <a:pt x="35" y="196"/>
                </a:cubicBezTo>
                <a:cubicBezTo>
                  <a:pt x="50" y="196"/>
                  <a:pt x="50" y="196"/>
                  <a:pt x="50" y="196"/>
                </a:cubicBezTo>
                <a:cubicBezTo>
                  <a:pt x="54" y="196"/>
                  <a:pt x="55" y="197"/>
                  <a:pt x="55" y="199"/>
                </a:cubicBezTo>
                <a:cubicBezTo>
                  <a:pt x="55" y="199"/>
                  <a:pt x="55" y="200"/>
                  <a:pt x="54" y="201"/>
                </a:cubicBezTo>
                <a:cubicBezTo>
                  <a:pt x="60" y="201"/>
                  <a:pt x="60" y="201"/>
                  <a:pt x="60" y="201"/>
                </a:cubicBezTo>
                <a:cubicBezTo>
                  <a:pt x="60" y="200"/>
                  <a:pt x="60" y="199"/>
                  <a:pt x="60" y="198"/>
                </a:cubicBezTo>
                <a:cubicBezTo>
                  <a:pt x="60" y="193"/>
                  <a:pt x="57" y="190"/>
                  <a:pt x="50" y="190"/>
                </a:cubicBezTo>
                <a:moveTo>
                  <a:pt x="60" y="182"/>
                </a:moveTo>
                <a:cubicBezTo>
                  <a:pt x="35" y="181"/>
                  <a:pt x="35" y="181"/>
                  <a:pt x="35" y="181"/>
                </a:cubicBezTo>
                <a:cubicBezTo>
                  <a:pt x="35" y="183"/>
                  <a:pt x="35" y="185"/>
                  <a:pt x="35" y="186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6"/>
                  <a:pt x="60" y="184"/>
                  <a:pt x="60" y="182"/>
                </a:cubicBezTo>
                <a:moveTo>
                  <a:pt x="63" y="162"/>
                </a:moveTo>
                <a:cubicBezTo>
                  <a:pt x="38" y="158"/>
                  <a:pt x="38" y="158"/>
                  <a:pt x="38" y="158"/>
                </a:cubicBezTo>
                <a:cubicBezTo>
                  <a:pt x="38" y="160"/>
                  <a:pt x="37" y="161"/>
                  <a:pt x="37" y="163"/>
                </a:cubicBezTo>
                <a:cubicBezTo>
                  <a:pt x="43" y="164"/>
                  <a:pt x="43" y="164"/>
                  <a:pt x="43" y="164"/>
                </a:cubicBezTo>
                <a:cubicBezTo>
                  <a:pt x="47" y="164"/>
                  <a:pt x="50" y="165"/>
                  <a:pt x="54" y="165"/>
                </a:cubicBezTo>
                <a:cubicBezTo>
                  <a:pt x="54" y="165"/>
                  <a:pt x="54" y="165"/>
                  <a:pt x="54" y="165"/>
                </a:cubicBezTo>
                <a:cubicBezTo>
                  <a:pt x="51" y="166"/>
                  <a:pt x="47" y="166"/>
                  <a:pt x="44" y="167"/>
                </a:cubicBezTo>
                <a:cubicBezTo>
                  <a:pt x="36" y="169"/>
                  <a:pt x="36" y="169"/>
                  <a:pt x="36" y="169"/>
                </a:cubicBezTo>
                <a:cubicBezTo>
                  <a:pt x="36" y="171"/>
                  <a:pt x="36" y="173"/>
                  <a:pt x="35" y="175"/>
                </a:cubicBezTo>
                <a:cubicBezTo>
                  <a:pt x="60" y="179"/>
                  <a:pt x="60" y="179"/>
                  <a:pt x="60" y="179"/>
                </a:cubicBezTo>
                <a:cubicBezTo>
                  <a:pt x="60" y="177"/>
                  <a:pt x="61" y="176"/>
                  <a:pt x="61" y="174"/>
                </a:cubicBezTo>
                <a:cubicBezTo>
                  <a:pt x="55" y="173"/>
                  <a:pt x="55" y="173"/>
                  <a:pt x="55" y="173"/>
                </a:cubicBezTo>
                <a:cubicBezTo>
                  <a:pt x="51" y="173"/>
                  <a:pt x="47" y="172"/>
                  <a:pt x="44" y="172"/>
                </a:cubicBezTo>
                <a:cubicBezTo>
                  <a:pt x="44" y="172"/>
                  <a:pt x="44" y="172"/>
                  <a:pt x="44" y="172"/>
                </a:cubicBezTo>
                <a:cubicBezTo>
                  <a:pt x="47" y="171"/>
                  <a:pt x="50" y="170"/>
                  <a:pt x="53" y="170"/>
                </a:cubicBezTo>
                <a:cubicBezTo>
                  <a:pt x="62" y="168"/>
                  <a:pt x="62" y="168"/>
                  <a:pt x="62" y="168"/>
                </a:cubicBezTo>
                <a:cubicBezTo>
                  <a:pt x="62" y="166"/>
                  <a:pt x="62" y="164"/>
                  <a:pt x="63" y="162"/>
                </a:cubicBezTo>
                <a:moveTo>
                  <a:pt x="59" y="135"/>
                </a:moveTo>
                <a:cubicBezTo>
                  <a:pt x="46" y="131"/>
                  <a:pt x="46" y="131"/>
                  <a:pt x="46" y="131"/>
                </a:cubicBezTo>
                <a:cubicBezTo>
                  <a:pt x="46" y="133"/>
                  <a:pt x="45" y="134"/>
                  <a:pt x="44" y="136"/>
                </a:cubicBezTo>
                <a:cubicBezTo>
                  <a:pt x="44" y="136"/>
                  <a:pt x="44" y="136"/>
                  <a:pt x="44" y="136"/>
                </a:cubicBezTo>
                <a:cubicBezTo>
                  <a:pt x="58" y="141"/>
                  <a:pt x="58" y="141"/>
                  <a:pt x="58" y="141"/>
                </a:cubicBezTo>
                <a:cubicBezTo>
                  <a:pt x="62" y="142"/>
                  <a:pt x="63" y="144"/>
                  <a:pt x="63" y="146"/>
                </a:cubicBezTo>
                <a:cubicBezTo>
                  <a:pt x="62" y="148"/>
                  <a:pt x="59" y="148"/>
                  <a:pt x="56" y="147"/>
                </a:cubicBezTo>
                <a:cubicBezTo>
                  <a:pt x="42" y="142"/>
                  <a:pt x="42" y="142"/>
                  <a:pt x="42" y="142"/>
                </a:cubicBezTo>
                <a:cubicBezTo>
                  <a:pt x="42" y="144"/>
                  <a:pt x="41" y="146"/>
                  <a:pt x="41" y="147"/>
                </a:cubicBezTo>
                <a:cubicBezTo>
                  <a:pt x="53" y="152"/>
                  <a:pt x="53" y="152"/>
                  <a:pt x="53" y="152"/>
                </a:cubicBezTo>
                <a:cubicBezTo>
                  <a:pt x="61" y="154"/>
                  <a:pt x="65" y="153"/>
                  <a:pt x="67" y="148"/>
                </a:cubicBezTo>
                <a:cubicBezTo>
                  <a:pt x="69" y="142"/>
                  <a:pt x="66" y="138"/>
                  <a:pt x="59" y="135"/>
                </a:cubicBezTo>
                <a:moveTo>
                  <a:pt x="79" y="122"/>
                </a:moveTo>
                <a:cubicBezTo>
                  <a:pt x="57" y="111"/>
                  <a:pt x="57" y="111"/>
                  <a:pt x="57" y="111"/>
                </a:cubicBezTo>
                <a:cubicBezTo>
                  <a:pt x="56" y="112"/>
                  <a:pt x="55" y="114"/>
                  <a:pt x="54" y="115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63" y="120"/>
                  <a:pt x="66" y="121"/>
                  <a:pt x="69" y="122"/>
                </a:cubicBezTo>
                <a:cubicBezTo>
                  <a:pt x="69" y="123"/>
                  <a:pt x="69" y="123"/>
                  <a:pt x="69" y="123"/>
                </a:cubicBezTo>
                <a:cubicBezTo>
                  <a:pt x="66" y="122"/>
                  <a:pt x="62" y="121"/>
                  <a:pt x="60" y="121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50" y="122"/>
                  <a:pt x="49" y="124"/>
                  <a:pt x="48" y="126"/>
                </a:cubicBezTo>
                <a:cubicBezTo>
                  <a:pt x="71" y="138"/>
                  <a:pt x="71" y="138"/>
                  <a:pt x="71" y="138"/>
                </a:cubicBezTo>
                <a:cubicBezTo>
                  <a:pt x="71" y="136"/>
                  <a:pt x="72" y="135"/>
                  <a:pt x="73" y="133"/>
                </a:cubicBezTo>
                <a:cubicBezTo>
                  <a:pt x="68" y="131"/>
                  <a:pt x="68" y="131"/>
                  <a:pt x="68" y="131"/>
                </a:cubicBezTo>
                <a:cubicBezTo>
                  <a:pt x="64" y="129"/>
                  <a:pt x="60" y="127"/>
                  <a:pt x="57" y="126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61" y="126"/>
                  <a:pt x="64" y="126"/>
                  <a:pt x="67" y="127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77" y="126"/>
                  <a:pt x="78" y="124"/>
                  <a:pt x="79" y="122"/>
                </a:cubicBezTo>
                <a:moveTo>
                  <a:pt x="83" y="116"/>
                </a:moveTo>
                <a:cubicBezTo>
                  <a:pt x="62" y="102"/>
                  <a:pt x="62" y="102"/>
                  <a:pt x="62" y="102"/>
                </a:cubicBezTo>
                <a:cubicBezTo>
                  <a:pt x="61" y="104"/>
                  <a:pt x="60" y="105"/>
                  <a:pt x="59" y="107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81" y="119"/>
                  <a:pt x="82" y="117"/>
                  <a:pt x="83" y="116"/>
                </a:cubicBezTo>
                <a:moveTo>
                  <a:pt x="91" y="106"/>
                </a:moveTo>
                <a:cubicBezTo>
                  <a:pt x="76" y="85"/>
                  <a:pt x="76" y="85"/>
                  <a:pt x="76" y="85"/>
                </a:cubicBezTo>
                <a:cubicBezTo>
                  <a:pt x="75" y="86"/>
                  <a:pt x="73" y="88"/>
                  <a:pt x="72" y="89"/>
                </a:cubicBezTo>
                <a:cubicBezTo>
                  <a:pt x="79" y="97"/>
                  <a:pt x="79" y="97"/>
                  <a:pt x="79" y="97"/>
                </a:cubicBezTo>
                <a:cubicBezTo>
                  <a:pt x="80" y="99"/>
                  <a:pt x="82" y="102"/>
                  <a:pt x="84" y="104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1" y="102"/>
                  <a:pt x="79" y="101"/>
                  <a:pt x="76" y="100"/>
                </a:cubicBezTo>
                <a:cubicBezTo>
                  <a:pt x="67" y="95"/>
                  <a:pt x="67" y="95"/>
                  <a:pt x="67" y="95"/>
                </a:cubicBezTo>
                <a:cubicBezTo>
                  <a:pt x="67" y="96"/>
                  <a:pt x="67" y="96"/>
                  <a:pt x="67" y="96"/>
                </a:cubicBezTo>
                <a:cubicBezTo>
                  <a:pt x="66" y="97"/>
                  <a:pt x="65" y="98"/>
                  <a:pt x="64" y="100"/>
                </a:cubicBezTo>
                <a:cubicBezTo>
                  <a:pt x="87" y="111"/>
                  <a:pt x="87" y="111"/>
                  <a:pt x="87" y="111"/>
                </a:cubicBezTo>
                <a:cubicBezTo>
                  <a:pt x="88" y="109"/>
                  <a:pt x="90" y="107"/>
                  <a:pt x="91" y="106"/>
                </a:cubicBezTo>
                <a:moveTo>
                  <a:pt x="86" y="83"/>
                </a:moveTo>
                <a:cubicBezTo>
                  <a:pt x="92" y="77"/>
                  <a:pt x="92" y="77"/>
                  <a:pt x="92" y="77"/>
                </a:cubicBezTo>
                <a:cubicBezTo>
                  <a:pt x="88" y="73"/>
                  <a:pt x="88" y="73"/>
                  <a:pt x="88" y="73"/>
                </a:cubicBezTo>
                <a:cubicBezTo>
                  <a:pt x="87" y="74"/>
                  <a:pt x="85" y="76"/>
                  <a:pt x="84" y="77"/>
                </a:cubicBezTo>
                <a:cubicBezTo>
                  <a:pt x="81" y="80"/>
                  <a:pt x="81" y="80"/>
                  <a:pt x="81" y="80"/>
                </a:cubicBezTo>
                <a:cubicBezTo>
                  <a:pt x="80" y="81"/>
                  <a:pt x="79" y="82"/>
                  <a:pt x="78" y="82"/>
                </a:cubicBezTo>
                <a:cubicBezTo>
                  <a:pt x="96" y="101"/>
                  <a:pt x="96" y="101"/>
                  <a:pt x="96" y="101"/>
                </a:cubicBezTo>
                <a:cubicBezTo>
                  <a:pt x="99" y="97"/>
                  <a:pt x="102" y="94"/>
                  <a:pt x="105" y="91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0"/>
                  <a:pt x="93" y="90"/>
                  <a:pt x="93" y="90"/>
                </a:cubicBezTo>
                <a:cubicBezTo>
                  <a:pt x="98" y="85"/>
                  <a:pt x="98" y="85"/>
                  <a:pt x="98" y="85"/>
                </a:cubicBezTo>
                <a:cubicBezTo>
                  <a:pt x="94" y="81"/>
                  <a:pt x="94" y="81"/>
                  <a:pt x="94" y="81"/>
                </a:cubicBezTo>
                <a:cubicBezTo>
                  <a:pt x="89" y="86"/>
                  <a:pt x="89" y="86"/>
                  <a:pt x="89" y="86"/>
                </a:cubicBezTo>
                <a:lnTo>
                  <a:pt x="86" y="83"/>
                </a:lnTo>
                <a:close/>
                <a:moveTo>
                  <a:pt x="104" y="74"/>
                </a:moveTo>
                <a:cubicBezTo>
                  <a:pt x="103" y="75"/>
                  <a:pt x="103" y="75"/>
                  <a:pt x="103" y="75"/>
                </a:cubicBezTo>
                <a:cubicBezTo>
                  <a:pt x="99" y="70"/>
                  <a:pt x="99" y="70"/>
                  <a:pt x="99" y="70"/>
                </a:cubicBezTo>
                <a:cubicBezTo>
                  <a:pt x="100" y="70"/>
                  <a:pt x="100" y="70"/>
                  <a:pt x="101" y="69"/>
                </a:cubicBezTo>
                <a:cubicBezTo>
                  <a:pt x="102" y="68"/>
                  <a:pt x="104" y="68"/>
                  <a:pt x="105" y="70"/>
                </a:cubicBezTo>
                <a:cubicBezTo>
                  <a:pt x="106" y="71"/>
                  <a:pt x="106" y="73"/>
                  <a:pt x="104" y="74"/>
                </a:cubicBezTo>
                <a:moveTo>
                  <a:pt x="110" y="73"/>
                </a:moveTo>
                <a:cubicBezTo>
                  <a:pt x="111" y="72"/>
                  <a:pt x="111" y="69"/>
                  <a:pt x="109" y="66"/>
                </a:cubicBezTo>
                <a:cubicBezTo>
                  <a:pt x="107" y="64"/>
                  <a:pt x="106" y="63"/>
                  <a:pt x="104" y="63"/>
                </a:cubicBezTo>
                <a:cubicBezTo>
                  <a:pt x="103" y="63"/>
                  <a:pt x="102" y="63"/>
                  <a:pt x="100" y="64"/>
                </a:cubicBezTo>
                <a:cubicBezTo>
                  <a:pt x="98" y="65"/>
                  <a:pt x="98" y="65"/>
                  <a:pt x="97" y="66"/>
                </a:cubicBezTo>
                <a:cubicBezTo>
                  <a:pt x="96" y="67"/>
                  <a:pt x="95" y="68"/>
                  <a:pt x="93" y="69"/>
                </a:cubicBezTo>
                <a:cubicBezTo>
                  <a:pt x="92" y="70"/>
                  <a:pt x="92" y="70"/>
                  <a:pt x="92" y="7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8" y="89"/>
                  <a:pt x="110" y="88"/>
                  <a:pt x="111" y="87"/>
                </a:cubicBezTo>
                <a:cubicBezTo>
                  <a:pt x="106" y="79"/>
                  <a:pt x="106" y="79"/>
                  <a:pt x="106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8" y="78"/>
                  <a:pt x="109" y="78"/>
                  <a:pt x="111" y="80"/>
                </a:cubicBezTo>
                <a:cubicBezTo>
                  <a:pt x="113" y="82"/>
                  <a:pt x="115" y="83"/>
                  <a:pt x="115" y="84"/>
                </a:cubicBezTo>
                <a:cubicBezTo>
                  <a:pt x="117" y="82"/>
                  <a:pt x="119" y="81"/>
                  <a:pt x="120" y="80"/>
                </a:cubicBezTo>
                <a:cubicBezTo>
                  <a:pt x="119" y="80"/>
                  <a:pt x="117" y="77"/>
                  <a:pt x="115" y="76"/>
                </a:cubicBezTo>
                <a:cubicBezTo>
                  <a:pt x="113" y="74"/>
                  <a:pt x="111" y="73"/>
                  <a:pt x="110" y="73"/>
                </a:cubicBezTo>
                <a:close/>
                <a:moveTo>
                  <a:pt x="118" y="58"/>
                </a:moveTo>
                <a:cubicBezTo>
                  <a:pt x="120" y="57"/>
                  <a:pt x="122" y="57"/>
                  <a:pt x="123" y="57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0" y="53"/>
                  <a:pt x="118" y="53"/>
                  <a:pt x="116" y="54"/>
                </a:cubicBezTo>
                <a:cubicBezTo>
                  <a:pt x="111" y="56"/>
                  <a:pt x="110" y="60"/>
                  <a:pt x="112" y="64"/>
                </a:cubicBezTo>
                <a:cubicBezTo>
                  <a:pt x="114" y="67"/>
                  <a:pt x="117" y="68"/>
                  <a:pt x="121" y="68"/>
                </a:cubicBezTo>
                <a:cubicBezTo>
                  <a:pt x="123" y="68"/>
                  <a:pt x="125" y="68"/>
                  <a:pt x="125" y="69"/>
                </a:cubicBezTo>
                <a:cubicBezTo>
                  <a:pt x="126" y="70"/>
                  <a:pt x="125" y="71"/>
                  <a:pt x="124" y="72"/>
                </a:cubicBezTo>
                <a:cubicBezTo>
                  <a:pt x="122" y="73"/>
                  <a:pt x="120" y="73"/>
                  <a:pt x="118" y="73"/>
                </a:cubicBezTo>
                <a:cubicBezTo>
                  <a:pt x="120" y="79"/>
                  <a:pt x="120" y="79"/>
                  <a:pt x="120" y="79"/>
                </a:cubicBezTo>
                <a:cubicBezTo>
                  <a:pt x="121" y="79"/>
                  <a:pt x="124" y="78"/>
                  <a:pt x="126" y="77"/>
                </a:cubicBezTo>
                <a:cubicBezTo>
                  <a:pt x="131" y="74"/>
                  <a:pt x="132" y="70"/>
                  <a:pt x="130" y="66"/>
                </a:cubicBezTo>
                <a:cubicBezTo>
                  <a:pt x="128" y="63"/>
                  <a:pt x="126" y="62"/>
                  <a:pt x="122" y="62"/>
                </a:cubicBezTo>
                <a:cubicBezTo>
                  <a:pt x="119" y="62"/>
                  <a:pt x="118" y="62"/>
                  <a:pt x="117" y="61"/>
                </a:cubicBezTo>
                <a:cubicBezTo>
                  <a:pt x="117" y="60"/>
                  <a:pt x="117" y="59"/>
                  <a:pt x="118" y="58"/>
                </a:cubicBezTo>
                <a:moveTo>
                  <a:pt x="141" y="70"/>
                </a:moveTo>
                <a:cubicBezTo>
                  <a:pt x="131" y="47"/>
                  <a:pt x="131" y="47"/>
                  <a:pt x="131" y="47"/>
                </a:cubicBezTo>
                <a:cubicBezTo>
                  <a:pt x="126" y="49"/>
                  <a:pt x="126" y="49"/>
                  <a:pt x="126" y="49"/>
                </a:cubicBezTo>
                <a:cubicBezTo>
                  <a:pt x="136" y="72"/>
                  <a:pt x="136" y="72"/>
                  <a:pt x="136" y="72"/>
                </a:cubicBezTo>
                <a:cubicBezTo>
                  <a:pt x="137" y="71"/>
                  <a:pt x="139" y="71"/>
                  <a:pt x="141" y="70"/>
                </a:cubicBezTo>
                <a:moveTo>
                  <a:pt x="152" y="66"/>
                </a:moveTo>
                <a:cubicBezTo>
                  <a:pt x="146" y="47"/>
                  <a:pt x="146" y="47"/>
                  <a:pt x="146" y="47"/>
                </a:cubicBezTo>
                <a:cubicBezTo>
                  <a:pt x="151" y="46"/>
                  <a:pt x="151" y="46"/>
                  <a:pt x="151" y="46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7" y="41"/>
                  <a:pt x="146" y="41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7" y="45"/>
                  <a:pt x="135" y="45"/>
                  <a:pt x="134" y="45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41" y="49"/>
                  <a:pt x="141" y="49"/>
                  <a:pt x="141" y="49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9" y="67"/>
                  <a:pt x="150" y="66"/>
                  <a:pt x="152" y="66"/>
                </a:cubicBezTo>
                <a:moveTo>
                  <a:pt x="167" y="52"/>
                </a:moveTo>
                <a:cubicBezTo>
                  <a:pt x="171" y="36"/>
                  <a:pt x="171" y="36"/>
                  <a:pt x="171" y="36"/>
                </a:cubicBezTo>
                <a:cubicBezTo>
                  <a:pt x="169" y="37"/>
                  <a:pt x="167" y="37"/>
                  <a:pt x="165" y="37"/>
                </a:cubicBezTo>
                <a:cubicBezTo>
                  <a:pt x="165" y="37"/>
                  <a:pt x="165" y="37"/>
                  <a:pt x="165" y="37"/>
                </a:cubicBezTo>
                <a:cubicBezTo>
                  <a:pt x="164" y="43"/>
                  <a:pt x="164" y="43"/>
                  <a:pt x="164" y="43"/>
                </a:cubicBezTo>
                <a:cubicBezTo>
                  <a:pt x="164" y="45"/>
                  <a:pt x="164" y="46"/>
                  <a:pt x="164" y="48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3" y="47"/>
                  <a:pt x="162" y="45"/>
                  <a:pt x="161" y="44"/>
                </a:cubicBezTo>
                <a:cubicBezTo>
                  <a:pt x="159" y="38"/>
                  <a:pt x="159" y="38"/>
                  <a:pt x="159" y="38"/>
                </a:cubicBezTo>
                <a:cubicBezTo>
                  <a:pt x="157" y="39"/>
                  <a:pt x="157" y="39"/>
                  <a:pt x="157" y="39"/>
                </a:cubicBezTo>
                <a:cubicBezTo>
                  <a:pt x="156" y="39"/>
                  <a:pt x="154" y="39"/>
                  <a:pt x="153" y="40"/>
                </a:cubicBezTo>
                <a:cubicBezTo>
                  <a:pt x="162" y="53"/>
                  <a:pt x="162" y="53"/>
                  <a:pt x="162" y="53"/>
                </a:cubicBezTo>
                <a:cubicBezTo>
                  <a:pt x="163" y="63"/>
                  <a:pt x="163" y="63"/>
                  <a:pt x="163" y="63"/>
                </a:cubicBezTo>
                <a:cubicBezTo>
                  <a:pt x="165" y="63"/>
                  <a:pt x="167" y="62"/>
                  <a:pt x="169" y="62"/>
                </a:cubicBezTo>
                <a:lnTo>
                  <a:pt x="167" y="52"/>
                </a:lnTo>
                <a:close/>
                <a:moveTo>
                  <a:pt x="188" y="60"/>
                </a:moveTo>
                <a:cubicBezTo>
                  <a:pt x="186" y="58"/>
                  <a:pt x="185" y="53"/>
                  <a:pt x="184" y="48"/>
                </a:cubicBezTo>
                <a:cubicBezTo>
                  <a:pt x="184" y="42"/>
                  <a:pt x="185" y="38"/>
                  <a:pt x="186" y="35"/>
                </a:cubicBezTo>
                <a:cubicBezTo>
                  <a:pt x="185" y="35"/>
                  <a:pt x="184" y="35"/>
                  <a:pt x="182" y="36"/>
                </a:cubicBezTo>
                <a:cubicBezTo>
                  <a:pt x="181" y="38"/>
                  <a:pt x="180" y="42"/>
                  <a:pt x="180" y="48"/>
                </a:cubicBezTo>
                <a:cubicBezTo>
                  <a:pt x="180" y="54"/>
                  <a:pt x="182" y="58"/>
                  <a:pt x="184" y="61"/>
                </a:cubicBezTo>
                <a:cubicBezTo>
                  <a:pt x="184" y="61"/>
                  <a:pt x="185" y="60"/>
                  <a:pt x="185" y="60"/>
                </a:cubicBezTo>
                <a:lnTo>
                  <a:pt x="188" y="60"/>
                </a:lnTo>
                <a:close/>
                <a:moveTo>
                  <a:pt x="200" y="44"/>
                </a:moveTo>
                <a:cubicBezTo>
                  <a:pt x="200" y="46"/>
                  <a:pt x="199" y="47"/>
                  <a:pt x="197" y="47"/>
                </a:cubicBezTo>
                <a:cubicBezTo>
                  <a:pt x="196" y="47"/>
                  <a:pt x="196" y="47"/>
                  <a:pt x="195" y="47"/>
                </a:cubicBezTo>
                <a:cubicBezTo>
                  <a:pt x="196" y="41"/>
                  <a:pt x="196" y="41"/>
                  <a:pt x="196" y="41"/>
                </a:cubicBezTo>
                <a:cubicBezTo>
                  <a:pt x="196" y="41"/>
                  <a:pt x="197" y="40"/>
                  <a:pt x="197" y="41"/>
                </a:cubicBezTo>
                <a:cubicBezTo>
                  <a:pt x="199" y="41"/>
                  <a:pt x="200" y="42"/>
                  <a:pt x="200" y="44"/>
                </a:cubicBezTo>
                <a:moveTo>
                  <a:pt x="203" y="50"/>
                </a:moveTo>
                <a:cubicBezTo>
                  <a:pt x="205" y="49"/>
                  <a:pt x="205" y="47"/>
                  <a:pt x="206" y="44"/>
                </a:cubicBezTo>
                <a:cubicBezTo>
                  <a:pt x="206" y="41"/>
                  <a:pt x="205" y="39"/>
                  <a:pt x="204" y="38"/>
                </a:cubicBezTo>
                <a:cubicBezTo>
                  <a:pt x="202" y="36"/>
                  <a:pt x="200" y="36"/>
                  <a:pt x="198" y="36"/>
                </a:cubicBezTo>
                <a:cubicBezTo>
                  <a:pt x="194" y="35"/>
                  <a:pt x="192" y="35"/>
                  <a:pt x="191" y="3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91" y="60"/>
                  <a:pt x="193" y="60"/>
                  <a:pt x="195" y="61"/>
                </a:cubicBezTo>
                <a:cubicBezTo>
                  <a:pt x="195" y="52"/>
                  <a:pt x="195" y="52"/>
                  <a:pt x="195" y="52"/>
                </a:cubicBezTo>
                <a:cubicBezTo>
                  <a:pt x="195" y="52"/>
                  <a:pt x="196" y="52"/>
                  <a:pt x="196" y="52"/>
                </a:cubicBezTo>
                <a:cubicBezTo>
                  <a:pt x="199" y="53"/>
                  <a:pt x="202" y="52"/>
                  <a:pt x="203" y="50"/>
                </a:cubicBezTo>
                <a:moveTo>
                  <a:pt x="222" y="44"/>
                </a:moveTo>
                <a:cubicBezTo>
                  <a:pt x="223" y="39"/>
                  <a:pt x="223" y="39"/>
                  <a:pt x="223" y="39"/>
                </a:cubicBezTo>
                <a:cubicBezTo>
                  <a:pt x="221" y="39"/>
                  <a:pt x="220" y="38"/>
                  <a:pt x="219" y="38"/>
                </a:cubicBezTo>
                <a:cubicBezTo>
                  <a:pt x="214" y="37"/>
                  <a:pt x="214" y="37"/>
                  <a:pt x="214" y="37"/>
                </a:cubicBezTo>
                <a:cubicBezTo>
                  <a:pt x="212" y="37"/>
                  <a:pt x="211" y="37"/>
                  <a:pt x="210" y="37"/>
                </a:cubicBezTo>
                <a:cubicBezTo>
                  <a:pt x="205" y="61"/>
                  <a:pt x="205" y="61"/>
                  <a:pt x="205" y="61"/>
                </a:cubicBezTo>
                <a:cubicBezTo>
                  <a:pt x="210" y="62"/>
                  <a:pt x="214" y="63"/>
                  <a:pt x="219" y="64"/>
                </a:cubicBezTo>
                <a:cubicBezTo>
                  <a:pt x="220" y="58"/>
                  <a:pt x="220" y="58"/>
                  <a:pt x="220" y="58"/>
                </a:cubicBezTo>
                <a:cubicBezTo>
                  <a:pt x="212" y="57"/>
                  <a:pt x="212" y="57"/>
                  <a:pt x="212" y="57"/>
                </a:cubicBezTo>
                <a:cubicBezTo>
                  <a:pt x="212" y="52"/>
                  <a:pt x="212" y="52"/>
                  <a:pt x="212" y="52"/>
                </a:cubicBezTo>
                <a:cubicBezTo>
                  <a:pt x="220" y="54"/>
                  <a:pt x="220" y="54"/>
                  <a:pt x="220" y="54"/>
                </a:cubicBezTo>
                <a:cubicBezTo>
                  <a:pt x="220" y="48"/>
                  <a:pt x="220" y="48"/>
                  <a:pt x="220" y="48"/>
                </a:cubicBezTo>
                <a:cubicBezTo>
                  <a:pt x="213" y="47"/>
                  <a:pt x="213" y="47"/>
                  <a:pt x="213" y="47"/>
                </a:cubicBezTo>
                <a:cubicBezTo>
                  <a:pt x="214" y="43"/>
                  <a:pt x="214" y="43"/>
                  <a:pt x="214" y="43"/>
                </a:cubicBezTo>
                <a:lnTo>
                  <a:pt x="222" y="44"/>
                </a:lnTo>
                <a:close/>
                <a:moveTo>
                  <a:pt x="226" y="66"/>
                </a:moveTo>
                <a:cubicBezTo>
                  <a:pt x="233" y="42"/>
                  <a:pt x="233" y="42"/>
                  <a:pt x="233" y="42"/>
                </a:cubicBezTo>
                <a:cubicBezTo>
                  <a:pt x="231" y="41"/>
                  <a:pt x="229" y="41"/>
                  <a:pt x="227" y="40"/>
                </a:cubicBezTo>
                <a:cubicBezTo>
                  <a:pt x="221" y="64"/>
                  <a:pt x="221" y="64"/>
                  <a:pt x="221" y="64"/>
                </a:cubicBezTo>
                <a:cubicBezTo>
                  <a:pt x="222" y="65"/>
                  <a:pt x="224" y="65"/>
                  <a:pt x="226" y="66"/>
                </a:cubicBezTo>
                <a:moveTo>
                  <a:pt x="241" y="60"/>
                </a:moveTo>
                <a:cubicBezTo>
                  <a:pt x="252" y="49"/>
                  <a:pt x="252" y="49"/>
                  <a:pt x="252" y="49"/>
                </a:cubicBezTo>
                <a:cubicBezTo>
                  <a:pt x="250" y="48"/>
                  <a:pt x="248" y="47"/>
                  <a:pt x="247" y="46"/>
                </a:cubicBezTo>
                <a:cubicBezTo>
                  <a:pt x="243" y="51"/>
                  <a:pt x="243" y="51"/>
                  <a:pt x="243" y="51"/>
                </a:cubicBezTo>
                <a:cubicBezTo>
                  <a:pt x="242" y="53"/>
                  <a:pt x="241" y="54"/>
                  <a:pt x="240" y="55"/>
                </a:cubicBezTo>
                <a:cubicBezTo>
                  <a:pt x="240" y="55"/>
                  <a:pt x="240" y="55"/>
                  <a:pt x="240" y="55"/>
                </a:cubicBezTo>
                <a:cubicBezTo>
                  <a:pt x="240" y="53"/>
                  <a:pt x="240" y="52"/>
                  <a:pt x="240" y="50"/>
                </a:cubicBezTo>
                <a:cubicBezTo>
                  <a:pt x="241" y="44"/>
                  <a:pt x="241" y="44"/>
                  <a:pt x="241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38" y="43"/>
                  <a:pt x="237" y="43"/>
                  <a:pt x="235" y="42"/>
                </a:cubicBezTo>
                <a:cubicBezTo>
                  <a:pt x="236" y="58"/>
                  <a:pt x="236" y="58"/>
                  <a:pt x="236" y="58"/>
                </a:cubicBezTo>
                <a:cubicBezTo>
                  <a:pt x="232" y="68"/>
                  <a:pt x="232" y="68"/>
                  <a:pt x="232" y="68"/>
                </a:cubicBezTo>
                <a:cubicBezTo>
                  <a:pt x="234" y="68"/>
                  <a:pt x="235" y="69"/>
                  <a:pt x="237" y="70"/>
                </a:cubicBezTo>
                <a:lnTo>
                  <a:pt x="241" y="60"/>
                </a:lnTo>
                <a:close/>
                <a:moveTo>
                  <a:pt x="258" y="57"/>
                </a:moveTo>
                <a:cubicBezTo>
                  <a:pt x="258" y="58"/>
                  <a:pt x="257" y="60"/>
                  <a:pt x="257" y="62"/>
                </a:cubicBezTo>
                <a:cubicBezTo>
                  <a:pt x="255" y="66"/>
                  <a:pt x="255" y="66"/>
                  <a:pt x="255" y="66"/>
                </a:cubicBezTo>
                <a:cubicBezTo>
                  <a:pt x="252" y="64"/>
                  <a:pt x="252" y="64"/>
                  <a:pt x="252" y="64"/>
                </a:cubicBezTo>
                <a:cubicBezTo>
                  <a:pt x="255" y="61"/>
                  <a:pt x="255" y="61"/>
                  <a:pt x="255" y="61"/>
                </a:cubicBezTo>
                <a:cubicBezTo>
                  <a:pt x="256" y="60"/>
                  <a:pt x="257" y="58"/>
                  <a:pt x="258" y="57"/>
                </a:cubicBezTo>
                <a:close/>
                <a:moveTo>
                  <a:pt x="257" y="80"/>
                </a:moveTo>
                <a:cubicBezTo>
                  <a:pt x="264" y="54"/>
                  <a:pt x="264" y="54"/>
                  <a:pt x="264" y="54"/>
                </a:cubicBezTo>
                <a:cubicBezTo>
                  <a:pt x="262" y="53"/>
                  <a:pt x="259" y="52"/>
                  <a:pt x="257" y="51"/>
                </a:cubicBezTo>
                <a:cubicBezTo>
                  <a:pt x="240" y="71"/>
                  <a:pt x="240" y="71"/>
                  <a:pt x="240" y="71"/>
                </a:cubicBezTo>
                <a:cubicBezTo>
                  <a:pt x="242" y="71"/>
                  <a:pt x="244" y="72"/>
                  <a:pt x="246" y="73"/>
                </a:cubicBezTo>
                <a:cubicBezTo>
                  <a:pt x="249" y="69"/>
                  <a:pt x="249" y="69"/>
                  <a:pt x="249" y="69"/>
                </a:cubicBezTo>
                <a:cubicBezTo>
                  <a:pt x="254" y="71"/>
                  <a:pt x="254" y="71"/>
                  <a:pt x="254" y="71"/>
                </a:cubicBezTo>
                <a:cubicBezTo>
                  <a:pt x="252" y="77"/>
                  <a:pt x="252" y="77"/>
                  <a:pt x="252" y="77"/>
                </a:cubicBezTo>
                <a:cubicBezTo>
                  <a:pt x="254" y="77"/>
                  <a:pt x="256" y="78"/>
                  <a:pt x="257" y="80"/>
                </a:cubicBezTo>
                <a:moveTo>
                  <a:pt x="272" y="91"/>
                </a:moveTo>
                <a:cubicBezTo>
                  <a:pt x="287" y="70"/>
                  <a:pt x="287" y="70"/>
                  <a:pt x="287" y="70"/>
                </a:cubicBezTo>
                <a:cubicBezTo>
                  <a:pt x="286" y="69"/>
                  <a:pt x="285" y="68"/>
                  <a:pt x="283" y="67"/>
                </a:cubicBezTo>
                <a:cubicBezTo>
                  <a:pt x="280" y="72"/>
                  <a:pt x="280" y="72"/>
                  <a:pt x="280" y="72"/>
                </a:cubicBezTo>
                <a:cubicBezTo>
                  <a:pt x="277" y="75"/>
                  <a:pt x="276" y="78"/>
                  <a:pt x="274" y="81"/>
                </a:cubicBezTo>
                <a:cubicBezTo>
                  <a:pt x="274" y="81"/>
                  <a:pt x="274" y="81"/>
                  <a:pt x="274" y="81"/>
                </a:cubicBezTo>
                <a:cubicBezTo>
                  <a:pt x="275" y="78"/>
                  <a:pt x="276" y="74"/>
                  <a:pt x="276" y="72"/>
                </a:cubicBezTo>
                <a:cubicBezTo>
                  <a:pt x="278" y="64"/>
                  <a:pt x="278" y="64"/>
                  <a:pt x="278" y="64"/>
                </a:cubicBezTo>
                <a:cubicBezTo>
                  <a:pt x="277" y="62"/>
                  <a:pt x="275" y="61"/>
                  <a:pt x="273" y="60"/>
                </a:cubicBezTo>
                <a:cubicBezTo>
                  <a:pt x="258" y="80"/>
                  <a:pt x="258" y="80"/>
                  <a:pt x="258" y="80"/>
                </a:cubicBezTo>
                <a:cubicBezTo>
                  <a:pt x="260" y="81"/>
                  <a:pt x="261" y="82"/>
                  <a:pt x="262" y="83"/>
                </a:cubicBezTo>
                <a:cubicBezTo>
                  <a:pt x="266" y="78"/>
                  <a:pt x="266" y="78"/>
                  <a:pt x="266" y="78"/>
                </a:cubicBezTo>
                <a:cubicBezTo>
                  <a:pt x="268" y="75"/>
                  <a:pt x="271" y="72"/>
                  <a:pt x="272" y="69"/>
                </a:cubicBezTo>
                <a:cubicBezTo>
                  <a:pt x="273" y="69"/>
                  <a:pt x="273" y="69"/>
                  <a:pt x="273" y="69"/>
                </a:cubicBezTo>
                <a:cubicBezTo>
                  <a:pt x="271" y="72"/>
                  <a:pt x="271" y="76"/>
                  <a:pt x="270" y="78"/>
                </a:cubicBezTo>
                <a:cubicBezTo>
                  <a:pt x="268" y="87"/>
                  <a:pt x="268" y="87"/>
                  <a:pt x="268" y="87"/>
                </a:cubicBezTo>
                <a:cubicBezTo>
                  <a:pt x="269" y="88"/>
                  <a:pt x="271" y="89"/>
                  <a:pt x="272" y="91"/>
                </a:cubicBezTo>
                <a:moveTo>
                  <a:pt x="299" y="90"/>
                </a:moveTo>
                <a:cubicBezTo>
                  <a:pt x="303" y="87"/>
                  <a:pt x="303" y="87"/>
                  <a:pt x="303" y="87"/>
                </a:cubicBezTo>
                <a:cubicBezTo>
                  <a:pt x="303" y="86"/>
                  <a:pt x="302" y="84"/>
                  <a:pt x="300" y="82"/>
                </a:cubicBezTo>
                <a:cubicBezTo>
                  <a:pt x="295" y="77"/>
                  <a:pt x="288" y="76"/>
                  <a:pt x="282" y="83"/>
                </a:cubicBezTo>
                <a:cubicBezTo>
                  <a:pt x="280" y="85"/>
                  <a:pt x="278" y="88"/>
                  <a:pt x="278" y="91"/>
                </a:cubicBezTo>
                <a:cubicBezTo>
                  <a:pt x="278" y="94"/>
                  <a:pt x="279" y="96"/>
                  <a:pt x="282" y="99"/>
                </a:cubicBezTo>
                <a:cubicBezTo>
                  <a:pt x="284" y="101"/>
                  <a:pt x="286" y="103"/>
                  <a:pt x="288" y="103"/>
                </a:cubicBezTo>
                <a:cubicBezTo>
                  <a:pt x="297" y="94"/>
                  <a:pt x="297" y="94"/>
                  <a:pt x="297" y="94"/>
                </a:cubicBezTo>
                <a:cubicBezTo>
                  <a:pt x="292" y="88"/>
                  <a:pt x="292" y="88"/>
                  <a:pt x="292" y="88"/>
                </a:cubicBezTo>
                <a:cubicBezTo>
                  <a:pt x="288" y="92"/>
                  <a:pt x="288" y="92"/>
                  <a:pt x="288" y="92"/>
                </a:cubicBezTo>
                <a:cubicBezTo>
                  <a:pt x="290" y="94"/>
                  <a:pt x="290" y="94"/>
                  <a:pt x="290" y="94"/>
                </a:cubicBezTo>
                <a:cubicBezTo>
                  <a:pt x="287" y="97"/>
                  <a:pt x="287" y="97"/>
                  <a:pt x="287" y="97"/>
                </a:cubicBezTo>
                <a:cubicBezTo>
                  <a:pt x="286" y="97"/>
                  <a:pt x="286" y="96"/>
                  <a:pt x="285" y="96"/>
                </a:cubicBezTo>
                <a:cubicBezTo>
                  <a:pt x="283" y="94"/>
                  <a:pt x="283" y="90"/>
                  <a:pt x="286" y="87"/>
                </a:cubicBezTo>
                <a:cubicBezTo>
                  <a:pt x="290" y="83"/>
                  <a:pt x="294" y="83"/>
                  <a:pt x="296" y="86"/>
                </a:cubicBezTo>
                <a:cubicBezTo>
                  <a:pt x="298" y="87"/>
                  <a:pt x="298" y="89"/>
                  <a:pt x="299" y="90"/>
                </a:cubicBezTo>
                <a:moveTo>
                  <a:pt x="311" y="119"/>
                </a:moveTo>
                <a:cubicBezTo>
                  <a:pt x="322" y="111"/>
                  <a:pt x="322" y="111"/>
                  <a:pt x="322" y="111"/>
                </a:cubicBezTo>
                <a:cubicBezTo>
                  <a:pt x="321" y="110"/>
                  <a:pt x="321" y="108"/>
                  <a:pt x="320" y="107"/>
                </a:cubicBezTo>
                <a:cubicBezTo>
                  <a:pt x="320" y="107"/>
                  <a:pt x="320" y="107"/>
                  <a:pt x="320" y="107"/>
                </a:cubicBezTo>
                <a:cubicBezTo>
                  <a:pt x="308" y="115"/>
                  <a:pt x="308" y="115"/>
                  <a:pt x="308" y="115"/>
                </a:cubicBezTo>
                <a:cubicBezTo>
                  <a:pt x="304" y="117"/>
                  <a:pt x="302" y="117"/>
                  <a:pt x="301" y="115"/>
                </a:cubicBezTo>
                <a:cubicBezTo>
                  <a:pt x="300" y="114"/>
                  <a:pt x="301" y="112"/>
                  <a:pt x="304" y="109"/>
                </a:cubicBezTo>
                <a:cubicBezTo>
                  <a:pt x="316" y="101"/>
                  <a:pt x="316" y="101"/>
                  <a:pt x="316" y="101"/>
                </a:cubicBezTo>
                <a:cubicBezTo>
                  <a:pt x="315" y="100"/>
                  <a:pt x="314" y="98"/>
                  <a:pt x="313" y="97"/>
                </a:cubicBezTo>
                <a:cubicBezTo>
                  <a:pt x="302" y="104"/>
                  <a:pt x="302" y="104"/>
                  <a:pt x="302" y="104"/>
                </a:cubicBezTo>
                <a:cubicBezTo>
                  <a:pt x="295" y="109"/>
                  <a:pt x="294" y="113"/>
                  <a:pt x="297" y="118"/>
                </a:cubicBezTo>
                <a:cubicBezTo>
                  <a:pt x="300" y="123"/>
                  <a:pt x="305" y="123"/>
                  <a:pt x="311" y="119"/>
                </a:cubicBezTo>
                <a:moveTo>
                  <a:pt x="310" y="142"/>
                </a:moveTo>
                <a:cubicBezTo>
                  <a:pt x="332" y="132"/>
                  <a:pt x="332" y="132"/>
                  <a:pt x="332" y="132"/>
                </a:cubicBezTo>
                <a:cubicBezTo>
                  <a:pt x="332" y="130"/>
                  <a:pt x="331" y="129"/>
                  <a:pt x="331" y="127"/>
                </a:cubicBezTo>
                <a:cubicBezTo>
                  <a:pt x="325" y="130"/>
                  <a:pt x="325" y="130"/>
                  <a:pt x="325" y="130"/>
                </a:cubicBezTo>
                <a:cubicBezTo>
                  <a:pt x="322" y="131"/>
                  <a:pt x="319" y="133"/>
                  <a:pt x="316" y="135"/>
                </a:cubicBezTo>
                <a:cubicBezTo>
                  <a:pt x="316" y="135"/>
                  <a:pt x="316" y="135"/>
                  <a:pt x="316" y="135"/>
                </a:cubicBezTo>
                <a:cubicBezTo>
                  <a:pt x="318" y="133"/>
                  <a:pt x="320" y="130"/>
                  <a:pt x="322" y="128"/>
                </a:cubicBezTo>
                <a:cubicBezTo>
                  <a:pt x="328" y="122"/>
                  <a:pt x="328" y="122"/>
                  <a:pt x="328" y="122"/>
                </a:cubicBezTo>
                <a:cubicBezTo>
                  <a:pt x="327" y="120"/>
                  <a:pt x="326" y="118"/>
                  <a:pt x="325" y="116"/>
                </a:cubicBezTo>
                <a:cubicBezTo>
                  <a:pt x="302" y="127"/>
                  <a:pt x="302" y="127"/>
                  <a:pt x="302" y="127"/>
                </a:cubicBezTo>
                <a:cubicBezTo>
                  <a:pt x="303" y="128"/>
                  <a:pt x="304" y="130"/>
                  <a:pt x="305" y="131"/>
                </a:cubicBezTo>
                <a:cubicBezTo>
                  <a:pt x="310" y="129"/>
                  <a:pt x="310" y="129"/>
                  <a:pt x="310" y="129"/>
                </a:cubicBezTo>
                <a:cubicBezTo>
                  <a:pt x="314" y="127"/>
                  <a:pt x="317" y="125"/>
                  <a:pt x="320" y="124"/>
                </a:cubicBezTo>
                <a:cubicBezTo>
                  <a:pt x="320" y="124"/>
                  <a:pt x="320" y="124"/>
                  <a:pt x="320" y="124"/>
                </a:cubicBezTo>
                <a:cubicBezTo>
                  <a:pt x="318" y="126"/>
                  <a:pt x="315" y="128"/>
                  <a:pt x="313" y="131"/>
                </a:cubicBezTo>
                <a:cubicBezTo>
                  <a:pt x="308" y="137"/>
                  <a:pt x="308" y="137"/>
                  <a:pt x="308" y="137"/>
                </a:cubicBezTo>
                <a:cubicBezTo>
                  <a:pt x="308" y="139"/>
                  <a:pt x="309" y="141"/>
                  <a:pt x="310" y="142"/>
                </a:cubicBezTo>
                <a:moveTo>
                  <a:pt x="312" y="150"/>
                </a:moveTo>
                <a:cubicBezTo>
                  <a:pt x="336" y="142"/>
                  <a:pt x="336" y="142"/>
                  <a:pt x="336" y="142"/>
                </a:cubicBezTo>
                <a:cubicBezTo>
                  <a:pt x="335" y="140"/>
                  <a:pt x="335" y="138"/>
                  <a:pt x="334" y="136"/>
                </a:cubicBezTo>
                <a:cubicBezTo>
                  <a:pt x="311" y="145"/>
                  <a:pt x="311" y="145"/>
                  <a:pt x="311" y="145"/>
                </a:cubicBezTo>
                <a:cubicBezTo>
                  <a:pt x="311" y="146"/>
                  <a:pt x="312" y="148"/>
                  <a:pt x="312" y="150"/>
                </a:cubicBezTo>
                <a:moveTo>
                  <a:pt x="316" y="162"/>
                </a:moveTo>
                <a:cubicBezTo>
                  <a:pt x="341" y="163"/>
                  <a:pt x="341" y="163"/>
                  <a:pt x="341" y="163"/>
                </a:cubicBezTo>
                <a:cubicBezTo>
                  <a:pt x="341" y="161"/>
                  <a:pt x="341" y="159"/>
                  <a:pt x="340" y="157"/>
                </a:cubicBezTo>
                <a:cubicBezTo>
                  <a:pt x="330" y="157"/>
                  <a:pt x="330" y="157"/>
                  <a:pt x="330" y="157"/>
                </a:cubicBezTo>
                <a:cubicBezTo>
                  <a:pt x="327" y="158"/>
                  <a:pt x="324" y="158"/>
                  <a:pt x="321" y="158"/>
                </a:cubicBezTo>
                <a:cubicBezTo>
                  <a:pt x="321" y="158"/>
                  <a:pt x="321" y="158"/>
                  <a:pt x="321" y="158"/>
                </a:cubicBezTo>
                <a:cubicBezTo>
                  <a:pt x="324" y="157"/>
                  <a:pt x="327" y="155"/>
                  <a:pt x="329" y="154"/>
                </a:cubicBezTo>
                <a:cubicBezTo>
                  <a:pt x="338" y="150"/>
                  <a:pt x="338" y="150"/>
                  <a:pt x="338" y="150"/>
                </a:cubicBezTo>
                <a:cubicBezTo>
                  <a:pt x="338" y="149"/>
                  <a:pt x="338" y="149"/>
                  <a:pt x="338" y="149"/>
                </a:cubicBezTo>
                <a:cubicBezTo>
                  <a:pt x="338" y="147"/>
                  <a:pt x="337" y="146"/>
                  <a:pt x="337" y="144"/>
                </a:cubicBezTo>
                <a:cubicBezTo>
                  <a:pt x="314" y="156"/>
                  <a:pt x="314" y="156"/>
                  <a:pt x="314" y="156"/>
                </a:cubicBezTo>
                <a:cubicBezTo>
                  <a:pt x="315" y="158"/>
                  <a:pt x="315" y="160"/>
                  <a:pt x="316" y="162"/>
                </a:cubicBezTo>
                <a:moveTo>
                  <a:pt x="338" y="180"/>
                </a:moveTo>
                <a:cubicBezTo>
                  <a:pt x="343" y="179"/>
                  <a:pt x="343" y="179"/>
                  <a:pt x="343" y="179"/>
                </a:cubicBezTo>
                <a:cubicBezTo>
                  <a:pt x="343" y="178"/>
                  <a:pt x="343" y="176"/>
                  <a:pt x="343" y="174"/>
                </a:cubicBezTo>
                <a:cubicBezTo>
                  <a:pt x="343" y="170"/>
                  <a:pt x="343" y="170"/>
                  <a:pt x="343" y="170"/>
                </a:cubicBezTo>
                <a:cubicBezTo>
                  <a:pt x="342" y="169"/>
                  <a:pt x="342" y="167"/>
                  <a:pt x="342" y="166"/>
                </a:cubicBezTo>
                <a:cubicBezTo>
                  <a:pt x="317" y="169"/>
                  <a:pt x="317" y="169"/>
                  <a:pt x="317" y="169"/>
                </a:cubicBezTo>
                <a:cubicBezTo>
                  <a:pt x="318" y="173"/>
                  <a:pt x="318" y="178"/>
                  <a:pt x="319" y="182"/>
                </a:cubicBezTo>
                <a:cubicBezTo>
                  <a:pt x="324" y="182"/>
                  <a:pt x="324" y="182"/>
                  <a:pt x="324" y="182"/>
                </a:cubicBezTo>
                <a:cubicBezTo>
                  <a:pt x="323" y="174"/>
                  <a:pt x="323" y="174"/>
                  <a:pt x="323" y="174"/>
                </a:cubicBezTo>
                <a:cubicBezTo>
                  <a:pt x="328" y="173"/>
                  <a:pt x="328" y="173"/>
                  <a:pt x="328" y="173"/>
                </a:cubicBezTo>
                <a:cubicBezTo>
                  <a:pt x="328" y="180"/>
                  <a:pt x="328" y="180"/>
                  <a:pt x="328" y="180"/>
                </a:cubicBezTo>
                <a:cubicBezTo>
                  <a:pt x="334" y="180"/>
                  <a:pt x="334" y="180"/>
                  <a:pt x="334" y="180"/>
                </a:cubicBezTo>
                <a:cubicBezTo>
                  <a:pt x="333" y="173"/>
                  <a:pt x="333" y="173"/>
                  <a:pt x="333" y="173"/>
                </a:cubicBezTo>
                <a:cubicBezTo>
                  <a:pt x="337" y="172"/>
                  <a:pt x="337" y="172"/>
                  <a:pt x="337" y="172"/>
                </a:cubicBezTo>
                <a:lnTo>
                  <a:pt x="338" y="180"/>
                </a:lnTo>
                <a:close/>
                <a:moveTo>
                  <a:pt x="339" y="192"/>
                </a:moveTo>
                <a:cubicBezTo>
                  <a:pt x="339" y="194"/>
                  <a:pt x="338" y="195"/>
                  <a:pt x="336" y="195"/>
                </a:cubicBezTo>
                <a:cubicBezTo>
                  <a:pt x="334" y="195"/>
                  <a:pt x="333" y="194"/>
                  <a:pt x="333" y="192"/>
                </a:cubicBezTo>
                <a:cubicBezTo>
                  <a:pt x="333" y="190"/>
                  <a:pt x="333" y="190"/>
                  <a:pt x="333" y="190"/>
                </a:cubicBezTo>
                <a:cubicBezTo>
                  <a:pt x="339" y="190"/>
                  <a:pt x="339" y="190"/>
                  <a:pt x="339" y="190"/>
                </a:cubicBezTo>
                <a:cubicBezTo>
                  <a:pt x="339" y="191"/>
                  <a:pt x="339" y="191"/>
                  <a:pt x="339" y="192"/>
                </a:cubicBezTo>
                <a:moveTo>
                  <a:pt x="342" y="198"/>
                </a:moveTo>
                <a:cubicBezTo>
                  <a:pt x="343" y="197"/>
                  <a:pt x="344" y="197"/>
                  <a:pt x="344" y="195"/>
                </a:cubicBezTo>
                <a:cubicBezTo>
                  <a:pt x="344" y="193"/>
                  <a:pt x="344" y="193"/>
                  <a:pt x="344" y="192"/>
                </a:cubicBezTo>
                <a:cubicBezTo>
                  <a:pt x="344" y="190"/>
                  <a:pt x="344" y="188"/>
                  <a:pt x="344" y="186"/>
                </a:cubicBezTo>
                <a:cubicBezTo>
                  <a:pt x="344" y="186"/>
                  <a:pt x="344" y="185"/>
                  <a:pt x="344" y="185"/>
                </a:cubicBezTo>
                <a:cubicBezTo>
                  <a:pt x="319" y="185"/>
                  <a:pt x="319" y="185"/>
                  <a:pt x="319" y="185"/>
                </a:cubicBezTo>
                <a:cubicBezTo>
                  <a:pt x="319" y="186"/>
                  <a:pt x="319" y="188"/>
                  <a:pt x="319" y="190"/>
                </a:cubicBezTo>
                <a:cubicBezTo>
                  <a:pt x="328" y="190"/>
                  <a:pt x="328" y="190"/>
                  <a:pt x="328" y="190"/>
                </a:cubicBezTo>
                <a:cubicBezTo>
                  <a:pt x="328" y="191"/>
                  <a:pt x="328" y="191"/>
                  <a:pt x="328" y="191"/>
                </a:cubicBezTo>
                <a:cubicBezTo>
                  <a:pt x="328" y="193"/>
                  <a:pt x="327" y="193"/>
                  <a:pt x="324" y="194"/>
                </a:cubicBezTo>
                <a:cubicBezTo>
                  <a:pt x="321" y="194"/>
                  <a:pt x="320" y="195"/>
                  <a:pt x="319" y="195"/>
                </a:cubicBezTo>
                <a:cubicBezTo>
                  <a:pt x="319" y="197"/>
                  <a:pt x="318" y="199"/>
                  <a:pt x="318" y="201"/>
                </a:cubicBezTo>
                <a:cubicBezTo>
                  <a:pt x="319" y="200"/>
                  <a:pt x="323" y="200"/>
                  <a:pt x="326" y="199"/>
                </a:cubicBezTo>
                <a:cubicBezTo>
                  <a:pt x="328" y="199"/>
                  <a:pt x="329" y="198"/>
                  <a:pt x="330" y="197"/>
                </a:cubicBezTo>
                <a:cubicBezTo>
                  <a:pt x="330" y="197"/>
                  <a:pt x="330" y="197"/>
                  <a:pt x="330" y="197"/>
                </a:cubicBezTo>
                <a:cubicBezTo>
                  <a:pt x="331" y="198"/>
                  <a:pt x="333" y="200"/>
                  <a:pt x="336" y="200"/>
                </a:cubicBezTo>
                <a:cubicBezTo>
                  <a:pt x="339" y="200"/>
                  <a:pt x="341" y="200"/>
                  <a:pt x="342" y="198"/>
                </a:cubicBezTo>
                <a:moveTo>
                  <a:pt x="340" y="219"/>
                </a:moveTo>
                <a:cubicBezTo>
                  <a:pt x="341" y="217"/>
                  <a:pt x="342" y="216"/>
                  <a:pt x="342" y="213"/>
                </a:cubicBezTo>
                <a:cubicBezTo>
                  <a:pt x="343" y="208"/>
                  <a:pt x="340" y="205"/>
                  <a:pt x="336" y="204"/>
                </a:cubicBezTo>
                <a:cubicBezTo>
                  <a:pt x="332" y="204"/>
                  <a:pt x="330" y="206"/>
                  <a:pt x="328" y="209"/>
                </a:cubicBezTo>
                <a:cubicBezTo>
                  <a:pt x="326" y="211"/>
                  <a:pt x="326" y="212"/>
                  <a:pt x="324" y="212"/>
                </a:cubicBezTo>
                <a:cubicBezTo>
                  <a:pt x="323" y="211"/>
                  <a:pt x="323" y="210"/>
                  <a:pt x="323" y="209"/>
                </a:cubicBezTo>
                <a:cubicBezTo>
                  <a:pt x="323" y="207"/>
                  <a:pt x="324" y="205"/>
                  <a:pt x="325" y="204"/>
                </a:cubicBezTo>
                <a:cubicBezTo>
                  <a:pt x="320" y="202"/>
                  <a:pt x="320" y="202"/>
                  <a:pt x="320" y="202"/>
                </a:cubicBezTo>
                <a:cubicBezTo>
                  <a:pt x="319" y="203"/>
                  <a:pt x="318" y="205"/>
                  <a:pt x="317" y="207"/>
                </a:cubicBezTo>
                <a:cubicBezTo>
                  <a:pt x="317" y="213"/>
                  <a:pt x="320" y="217"/>
                  <a:pt x="324" y="217"/>
                </a:cubicBezTo>
                <a:cubicBezTo>
                  <a:pt x="327" y="218"/>
                  <a:pt x="330" y="216"/>
                  <a:pt x="332" y="213"/>
                </a:cubicBezTo>
                <a:cubicBezTo>
                  <a:pt x="334" y="211"/>
                  <a:pt x="334" y="210"/>
                  <a:pt x="336" y="210"/>
                </a:cubicBezTo>
                <a:cubicBezTo>
                  <a:pt x="337" y="210"/>
                  <a:pt x="337" y="211"/>
                  <a:pt x="337" y="213"/>
                </a:cubicBezTo>
                <a:cubicBezTo>
                  <a:pt x="337" y="215"/>
                  <a:pt x="336" y="216"/>
                  <a:pt x="335" y="217"/>
                </a:cubicBezTo>
                <a:lnTo>
                  <a:pt x="340" y="219"/>
                </a:lnTo>
                <a:close/>
                <a:moveTo>
                  <a:pt x="314" y="223"/>
                </a:moveTo>
                <a:cubicBezTo>
                  <a:pt x="339" y="229"/>
                  <a:pt x="339" y="229"/>
                  <a:pt x="339" y="229"/>
                </a:cubicBezTo>
                <a:cubicBezTo>
                  <a:pt x="340" y="224"/>
                  <a:pt x="340" y="224"/>
                  <a:pt x="340" y="224"/>
                </a:cubicBezTo>
                <a:cubicBezTo>
                  <a:pt x="316" y="218"/>
                  <a:pt x="316" y="218"/>
                  <a:pt x="316" y="218"/>
                </a:cubicBezTo>
                <a:cubicBezTo>
                  <a:pt x="315" y="220"/>
                  <a:pt x="315" y="222"/>
                  <a:pt x="314" y="223"/>
                </a:cubicBezTo>
                <a:moveTo>
                  <a:pt x="327" y="246"/>
                </a:moveTo>
                <a:cubicBezTo>
                  <a:pt x="332" y="248"/>
                  <a:pt x="332" y="248"/>
                  <a:pt x="332" y="248"/>
                </a:cubicBezTo>
                <a:cubicBezTo>
                  <a:pt x="333" y="247"/>
                  <a:pt x="333" y="246"/>
                  <a:pt x="334" y="245"/>
                </a:cubicBezTo>
                <a:cubicBezTo>
                  <a:pt x="337" y="237"/>
                  <a:pt x="337" y="237"/>
                  <a:pt x="337" y="237"/>
                </a:cubicBezTo>
                <a:cubicBezTo>
                  <a:pt x="337" y="235"/>
                  <a:pt x="337" y="234"/>
                  <a:pt x="338" y="233"/>
                </a:cubicBezTo>
                <a:cubicBezTo>
                  <a:pt x="332" y="231"/>
                  <a:pt x="332" y="231"/>
                  <a:pt x="332" y="231"/>
                </a:cubicBezTo>
                <a:cubicBezTo>
                  <a:pt x="331" y="236"/>
                  <a:pt x="331" y="236"/>
                  <a:pt x="331" y="236"/>
                </a:cubicBezTo>
                <a:cubicBezTo>
                  <a:pt x="312" y="230"/>
                  <a:pt x="312" y="230"/>
                  <a:pt x="312" y="230"/>
                </a:cubicBezTo>
                <a:cubicBezTo>
                  <a:pt x="312" y="232"/>
                  <a:pt x="311" y="233"/>
                  <a:pt x="311" y="235"/>
                </a:cubicBezTo>
                <a:cubicBezTo>
                  <a:pt x="329" y="241"/>
                  <a:pt x="329" y="241"/>
                  <a:pt x="329" y="241"/>
                </a:cubicBezTo>
                <a:lnTo>
                  <a:pt x="327" y="246"/>
                </a:lnTo>
                <a:close/>
                <a:moveTo>
                  <a:pt x="313" y="255"/>
                </a:moveTo>
                <a:cubicBezTo>
                  <a:pt x="323" y="268"/>
                  <a:pt x="323" y="268"/>
                  <a:pt x="323" y="268"/>
                </a:cubicBezTo>
                <a:cubicBezTo>
                  <a:pt x="324" y="266"/>
                  <a:pt x="325" y="265"/>
                  <a:pt x="325" y="263"/>
                </a:cubicBezTo>
                <a:cubicBezTo>
                  <a:pt x="326" y="262"/>
                  <a:pt x="326" y="262"/>
                  <a:pt x="326" y="262"/>
                </a:cubicBezTo>
                <a:cubicBezTo>
                  <a:pt x="321" y="258"/>
                  <a:pt x="321" y="258"/>
                  <a:pt x="321" y="258"/>
                </a:cubicBezTo>
                <a:cubicBezTo>
                  <a:pt x="320" y="257"/>
                  <a:pt x="319" y="256"/>
                  <a:pt x="318" y="255"/>
                </a:cubicBezTo>
                <a:cubicBezTo>
                  <a:pt x="318" y="255"/>
                  <a:pt x="318" y="255"/>
                  <a:pt x="318" y="255"/>
                </a:cubicBezTo>
                <a:cubicBezTo>
                  <a:pt x="319" y="255"/>
                  <a:pt x="321" y="256"/>
                  <a:pt x="323" y="256"/>
                </a:cubicBezTo>
                <a:cubicBezTo>
                  <a:pt x="329" y="257"/>
                  <a:pt x="329" y="257"/>
                  <a:pt x="329" y="257"/>
                </a:cubicBezTo>
                <a:cubicBezTo>
                  <a:pt x="329" y="256"/>
                  <a:pt x="329" y="256"/>
                  <a:pt x="329" y="256"/>
                </a:cubicBezTo>
                <a:cubicBezTo>
                  <a:pt x="330" y="254"/>
                  <a:pt x="330" y="253"/>
                  <a:pt x="331" y="251"/>
                </a:cubicBezTo>
                <a:cubicBezTo>
                  <a:pt x="315" y="250"/>
                  <a:pt x="315" y="250"/>
                  <a:pt x="315" y="250"/>
                </a:cubicBezTo>
                <a:cubicBezTo>
                  <a:pt x="306" y="246"/>
                  <a:pt x="306" y="246"/>
                  <a:pt x="306" y="246"/>
                </a:cubicBezTo>
                <a:cubicBezTo>
                  <a:pt x="305" y="247"/>
                  <a:pt x="305" y="249"/>
                  <a:pt x="304" y="251"/>
                </a:cubicBezTo>
                <a:lnTo>
                  <a:pt x="313" y="255"/>
                </a:lnTo>
                <a:close/>
                <a:moveTo>
                  <a:pt x="308" y="269"/>
                </a:moveTo>
                <a:cubicBezTo>
                  <a:pt x="313" y="272"/>
                  <a:pt x="317" y="273"/>
                  <a:pt x="320" y="273"/>
                </a:cubicBezTo>
                <a:cubicBezTo>
                  <a:pt x="320" y="272"/>
                  <a:pt x="321" y="271"/>
                  <a:pt x="322" y="270"/>
                </a:cubicBezTo>
                <a:cubicBezTo>
                  <a:pt x="319" y="269"/>
                  <a:pt x="315" y="268"/>
                  <a:pt x="310" y="265"/>
                </a:cubicBezTo>
                <a:cubicBezTo>
                  <a:pt x="305" y="262"/>
                  <a:pt x="302" y="259"/>
                  <a:pt x="301" y="256"/>
                </a:cubicBezTo>
                <a:cubicBezTo>
                  <a:pt x="301" y="256"/>
                  <a:pt x="301" y="256"/>
                  <a:pt x="301" y="256"/>
                </a:cubicBezTo>
                <a:cubicBezTo>
                  <a:pt x="300" y="257"/>
                  <a:pt x="299" y="258"/>
                  <a:pt x="299" y="259"/>
                </a:cubicBezTo>
                <a:cubicBezTo>
                  <a:pt x="300" y="262"/>
                  <a:pt x="303" y="265"/>
                  <a:pt x="308" y="269"/>
                </a:cubicBezTo>
                <a:moveTo>
                  <a:pt x="355" y="190"/>
                </a:moveTo>
                <a:cubicBezTo>
                  <a:pt x="355" y="281"/>
                  <a:pt x="281" y="356"/>
                  <a:pt x="190" y="356"/>
                </a:cubicBezTo>
                <a:cubicBezTo>
                  <a:pt x="98" y="356"/>
                  <a:pt x="24" y="281"/>
                  <a:pt x="24" y="190"/>
                </a:cubicBezTo>
                <a:cubicBezTo>
                  <a:pt x="24" y="98"/>
                  <a:pt x="98" y="24"/>
                  <a:pt x="190" y="24"/>
                </a:cubicBezTo>
                <a:cubicBezTo>
                  <a:pt x="281" y="24"/>
                  <a:pt x="355" y="98"/>
                  <a:pt x="355" y="190"/>
                </a:cubicBezTo>
                <a:moveTo>
                  <a:pt x="366" y="162"/>
                </a:moveTo>
                <a:cubicBezTo>
                  <a:pt x="357" y="152"/>
                  <a:pt x="357" y="152"/>
                  <a:pt x="357" y="152"/>
                </a:cubicBezTo>
                <a:cubicBezTo>
                  <a:pt x="361" y="141"/>
                  <a:pt x="361" y="141"/>
                  <a:pt x="361" y="141"/>
                </a:cubicBezTo>
                <a:cubicBezTo>
                  <a:pt x="351" y="132"/>
                  <a:pt x="351" y="132"/>
                  <a:pt x="351" y="132"/>
                </a:cubicBezTo>
                <a:cubicBezTo>
                  <a:pt x="354" y="120"/>
                  <a:pt x="354" y="120"/>
                  <a:pt x="354" y="120"/>
                </a:cubicBezTo>
                <a:cubicBezTo>
                  <a:pt x="343" y="113"/>
                  <a:pt x="343" y="113"/>
                  <a:pt x="343" y="113"/>
                </a:cubicBezTo>
                <a:cubicBezTo>
                  <a:pt x="344" y="100"/>
                  <a:pt x="344" y="100"/>
                  <a:pt x="344" y="100"/>
                </a:cubicBezTo>
                <a:cubicBezTo>
                  <a:pt x="332" y="94"/>
                  <a:pt x="332" y="94"/>
                  <a:pt x="332" y="94"/>
                </a:cubicBezTo>
                <a:cubicBezTo>
                  <a:pt x="332" y="82"/>
                  <a:pt x="332" y="82"/>
                  <a:pt x="332" y="82"/>
                </a:cubicBezTo>
                <a:cubicBezTo>
                  <a:pt x="319" y="77"/>
                  <a:pt x="319" y="77"/>
                  <a:pt x="319" y="77"/>
                </a:cubicBezTo>
                <a:cubicBezTo>
                  <a:pt x="317" y="65"/>
                  <a:pt x="317" y="65"/>
                  <a:pt x="317" y="65"/>
                </a:cubicBezTo>
                <a:cubicBezTo>
                  <a:pt x="305" y="62"/>
                  <a:pt x="305" y="62"/>
                  <a:pt x="305" y="62"/>
                </a:cubicBezTo>
                <a:cubicBezTo>
                  <a:pt x="301" y="50"/>
                  <a:pt x="301" y="50"/>
                  <a:pt x="301" y="50"/>
                </a:cubicBezTo>
                <a:cubicBezTo>
                  <a:pt x="288" y="49"/>
                  <a:pt x="288" y="49"/>
                  <a:pt x="288" y="49"/>
                </a:cubicBezTo>
                <a:cubicBezTo>
                  <a:pt x="283" y="38"/>
                  <a:pt x="283" y="38"/>
                  <a:pt x="283" y="38"/>
                </a:cubicBezTo>
                <a:cubicBezTo>
                  <a:pt x="270" y="38"/>
                  <a:pt x="270" y="38"/>
                  <a:pt x="270" y="38"/>
                </a:cubicBezTo>
                <a:cubicBezTo>
                  <a:pt x="264" y="27"/>
                  <a:pt x="264" y="27"/>
                  <a:pt x="264" y="27"/>
                </a:cubicBezTo>
                <a:cubicBezTo>
                  <a:pt x="251" y="29"/>
                  <a:pt x="251" y="29"/>
                  <a:pt x="251" y="29"/>
                </a:cubicBezTo>
                <a:cubicBezTo>
                  <a:pt x="243" y="19"/>
                  <a:pt x="243" y="19"/>
                  <a:pt x="243" y="19"/>
                </a:cubicBezTo>
                <a:cubicBezTo>
                  <a:pt x="231" y="23"/>
                  <a:pt x="231" y="23"/>
                  <a:pt x="231" y="23"/>
                </a:cubicBezTo>
                <a:cubicBezTo>
                  <a:pt x="222" y="14"/>
                  <a:pt x="222" y="14"/>
                  <a:pt x="222" y="14"/>
                </a:cubicBezTo>
                <a:cubicBezTo>
                  <a:pt x="210" y="19"/>
                  <a:pt x="210" y="19"/>
                  <a:pt x="210" y="19"/>
                </a:cubicBezTo>
                <a:cubicBezTo>
                  <a:pt x="200" y="11"/>
                  <a:pt x="200" y="11"/>
                  <a:pt x="200" y="11"/>
                </a:cubicBezTo>
                <a:cubicBezTo>
                  <a:pt x="189" y="18"/>
                  <a:pt x="189" y="18"/>
                  <a:pt x="189" y="18"/>
                </a:cubicBezTo>
                <a:cubicBezTo>
                  <a:pt x="178" y="11"/>
                  <a:pt x="178" y="11"/>
                  <a:pt x="178" y="11"/>
                </a:cubicBezTo>
                <a:cubicBezTo>
                  <a:pt x="168" y="19"/>
                  <a:pt x="168" y="19"/>
                  <a:pt x="168" y="19"/>
                </a:cubicBezTo>
                <a:cubicBezTo>
                  <a:pt x="156" y="14"/>
                  <a:pt x="156" y="14"/>
                  <a:pt x="156" y="14"/>
                </a:cubicBezTo>
                <a:cubicBezTo>
                  <a:pt x="147" y="23"/>
                  <a:pt x="147" y="23"/>
                  <a:pt x="147" y="23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7" y="30"/>
                  <a:pt x="127" y="30"/>
                  <a:pt x="127" y="30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95" y="38"/>
                  <a:pt x="95" y="38"/>
                  <a:pt x="95" y="38"/>
                </a:cubicBezTo>
                <a:cubicBezTo>
                  <a:pt x="90" y="50"/>
                  <a:pt x="90" y="50"/>
                  <a:pt x="90" y="50"/>
                </a:cubicBezTo>
                <a:cubicBezTo>
                  <a:pt x="77" y="51"/>
                  <a:pt x="77" y="51"/>
                  <a:pt x="77" y="51"/>
                </a:cubicBezTo>
                <a:cubicBezTo>
                  <a:pt x="73" y="63"/>
                  <a:pt x="73" y="63"/>
                  <a:pt x="73" y="63"/>
                </a:cubicBezTo>
                <a:cubicBezTo>
                  <a:pt x="61" y="65"/>
                  <a:pt x="61" y="65"/>
                  <a:pt x="61" y="65"/>
                </a:cubicBezTo>
                <a:cubicBezTo>
                  <a:pt x="58" y="78"/>
                  <a:pt x="58" y="78"/>
                  <a:pt x="58" y="78"/>
                </a:cubicBezTo>
                <a:cubicBezTo>
                  <a:pt x="47" y="82"/>
                  <a:pt x="47" y="82"/>
                  <a:pt x="47" y="82"/>
                </a:cubicBezTo>
                <a:cubicBezTo>
                  <a:pt x="46" y="95"/>
                  <a:pt x="46" y="95"/>
                  <a:pt x="46" y="95"/>
                </a:cubicBezTo>
                <a:cubicBezTo>
                  <a:pt x="35" y="100"/>
                  <a:pt x="35" y="100"/>
                  <a:pt x="35" y="100"/>
                </a:cubicBezTo>
                <a:cubicBezTo>
                  <a:pt x="35" y="114"/>
                  <a:pt x="35" y="114"/>
                  <a:pt x="35" y="114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7" y="133"/>
                  <a:pt x="27" y="133"/>
                  <a:pt x="27" y="133"/>
                </a:cubicBezTo>
                <a:cubicBezTo>
                  <a:pt x="18" y="141"/>
                  <a:pt x="18" y="141"/>
                  <a:pt x="18" y="141"/>
                </a:cubicBezTo>
                <a:cubicBezTo>
                  <a:pt x="21" y="153"/>
                  <a:pt x="21" y="153"/>
                  <a:pt x="21" y="153"/>
                </a:cubicBezTo>
                <a:cubicBezTo>
                  <a:pt x="13" y="162"/>
                  <a:pt x="13" y="162"/>
                  <a:pt x="13" y="162"/>
                </a:cubicBezTo>
                <a:cubicBezTo>
                  <a:pt x="18" y="174"/>
                  <a:pt x="18" y="174"/>
                  <a:pt x="18" y="174"/>
                </a:cubicBezTo>
                <a:cubicBezTo>
                  <a:pt x="11" y="184"/>
                  <a:pt x="11" y="184"/>
                  <a:pt x="11" y="184"/>
                </a:cubicBezTo>
                <a:cubicBezTo>
                  <a:pt x="18" y="196"/>
                  <a:pt x="18" y="196"/>
                  <a:pt x="18" y="196"/>
                </a:cubicBezTo>
                <a:cubicBezTo>
                  <a:pt x="11" y="206"/>
                  <a:pt x="11" y="206"/>
                  <a:pt x="11" y="206"/>
                </a:cubicBezTo>
                <a:cubicBezTo>
                  <a:pt x="20" y="217"/>
                  <a:pt x="20" y="217"/>
                  <a:pt x="20" y="217"/>
                </a:cubicBezTo>
                <a:cubicBezTo>
                  <a:pt x="15" y="228"/>
                  <a:pt x="15" y="228"/>
                  <a:pt x="15" y="228"/>
                </a:cubicBezTo>
                <a:cubicBezTo>
                  <a:pt x="24" y="237"/>
                  <a:pt x="24" y="237"/>
                  <a:pt x="24" y="237"/>
                </a:cubicBezTo>
                <a:cubicBezTo>
                  <a:pt x="21" y="249"/>
                  <a:pt x="21" y="249"/>
                  <a:pt x="21" y="249"/>
                </a:cubicBezTo>
                <a:cubicBezTo>
                  <a:pt x="31" y="257"/>
                  <a:pt x="31" y="257"/>
                  <a:pt x="31" y="257"/>
                </a:cubicBezTo>
                <a:cubicBezTo>
                  <a:pt x="29" y="269"/>
                  <a:pt x="29" y="269"/>
                  <a:pt x="29" y="269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0" y="288"/>
                  <a:pt x="40" y="288"/>
                  <a:pt x="40" y="288"/>
                </a:cubicBezTo>
                <a:cubicBezTo>
                  <a:pt x="52" y="294"/>
                  <a:pt x="52" y="294"/>
                  <a:pt x="52" y="294"/>
                </a:cubicBezTo>
                <a:cubicBezTo>
                  <a:pt x="54" y="306"/>
                  <a:pt x="54" y="306"/>
                  <a:pt x="54" y="306"/>
                </a:cubicBezTo>
                <a:cubicBezTo>
                  <a:pt x="66" y="310"/>
                  <a:pt x="66" y="310"/>
                  <a:pt x="66" y="310"/>
                </a:cubicBezTo>
                <a:cubicBezTo>
                  <a:pt x="69" y="322"/>
                  <a:pt x="69" y="322"/>
                  <a:pt x="69" y="322"/>
                </a:cubicBezTo>
                <a:cubicBezTo>
                  <a:pt x="82" y="324"/>
                  <a:pt x="82" y="324"/>
                  <a:pt x="82" y="324"/>
                </a:cubicBezTo>
                <a:cubicBezTo>
                  <a:pt x="86" y="336"/>
                  <a:pt x="86" y="336"/>
                  <a:pt x="86" y="336"/>
                </a:cubicBezTo>
                <a:cubicBezTo>
                  <a:pt x="99" y="336"/>
                  <a:pt x="99" y="336"/>
                  <a:pt x="99" y="336"/>
                </a:cubicBezTo>
                <a:cubicBezTo>
                  <a:pt x="105" y="347"/>
                  <a:pt x="105" y="347"/>
                  <a:pt x="105" y="347"/>
                </a:cubicBezTo>
                <a:cubicBezTo>
                  <a:pt x="118" y="346"/>
                  <a:pt x="118" y="346"/>
                  <a:pt x="118" y="346"/>
                </a:cubicBezTo>
                <a:cubicBezTo>
                  <a:pt x="125" y="356"/>
                  <a:pt x="125" y="356"/>
                  <a:pt x="125" y="356"/>
                </a:cubicBezTo>
                <a:cubicBezTo>
                  <a:pt x="138" y="354"/>
                  <a:pt x="138" y="354"/>
                  <a:pt x="138" y="354"/>
                </a:cubicBezTo>
                <a:cubicBezTo>
                  <a:pt x="146" y="363"/>
                  <a:pt x="146" y="363"/>
                  <a:pt x="146" y="363"/>
                </a:cubicBezTo>
                <a:cubicBezTo>
                  <a:pt x="158" y="359"/>
                  <a:pt x="158" y="359"/>
                  <a:pt x="158" y="359"/>
                </a:cubicBezTo>
                <a:cubicBezTo>
                  <a:pt x="167" y="367"/>
                  <a:pt x="167" y="367"/>
                  <a:pt x="167" y="367"/>
                </a:cubicBezTo>
                <a:cubicBezTo>
                  <a:pt x="179" y="361"/>
                  <a:pt x="179" y="361"/>
                  <a:pt x="179" y="361"/>
                </a:cubicBezTo>
                <a:cubicBezTo>
                  <a:pt x="189" y="368"/>
                  <a:pt x="189" y="368"/>
                  <a:pt x="189" y="368"/>
                </a:cubicBezTo>
                <a:cubicBezTo>
                  <a:pt x="200" y="361"/>
                  <a:pt x="200" y="361"/>
                  <a:pt x="200" y="361"/>
                </a:cubicBezTo>
                <a:cubicBezTo>
                  <a:pt x="211" y="367"/>
                  <a:pt x="211" y="367"/>
                  <a:pt x="211" y="367"/>
                </a:cubicBezTo>
                <a:cubicBezTo>
                  <a:pt x="221" y="359"/>
                  <a:pt x="221" y="359"/>
                  <a:pt x="221" y="359"/>
                </a:cubicBezTo>
                <a:cubicBezTo>
                  <a:pt x="233" y="363"/>
                  <a:pt x="233" y="363"/>
                  <a:pt x="233" y="363"/>
                </a:cubicBezTo>
                <a:cubicBezTo>
                  <a:pt x="242" y="353"/>
                  <a:pt x="242" y="353"/>
                  <a:pt x="242" y="353"/>
                </a:cubicBezTo>
                <a:cubicBezTo>
                  <a:pt x="254" y="356"/>
                  <a:pt x="254" y="356"/>
                  <a:pt x="254" y="356"/>
                </a:cubicBezTo>
                <a:cubicBezTo>
                  <a:pt x="262" y="346"/>
                  <a:pt x="262" y="346"/>
                  <a:pt x="262" y="346"/>
                </a:cubicBezTo>
                <a:cubicBezTo>
                  <a:pt x="274" y="347"/>
                  <a:pt x="274" y="347"/>
                  <a:pt x="274" y="347"/>
                </a:cubicBezTo>
                <a:cubicBezTo>
                  <a:pt x="280" y="336"/>
                  <a:pt x="280" y="336"/>
                  <a:pt x="280" y="336"/>
                </a:cubicBezTo>
                <a:cubicBezTo>
                  <a:pt x="293" y="336"/>
                  <a:pt x="293" y="336"/>
                  <a:pt x="293" y="336"/>
                </a:cubicBezTo>
                <a:cubicBezTo>
                  <a:pt x="297" y="323"/>
                  <a:pt x="297" y="323"/>
                  <a:pt x="297" y="323"/>
                </a:cubicBezTo>
                <a:cubicBezTo>
                  <a:pt x="310" y="322"/>
                  <a:pt x="310" y="322"/>
                  <a:pt x="310" y="322"/>
                </a:cubicBezTo>
                <a:cubicBezTo>
                  <a:pt x="313" y="309"/>
                  <a:pt x="313" y="309"/>
                  <a:pt x="313" y="309"/>
                </a:cubicBezTo>
                <a:cubicBezTo>
                  <a:pt x="325" y="306"/>
                  <a:pt x="325" y="306"/>
                  <a:pt x="325" y="306"/>
                </a:cubicBezTo>
                <a:cubicBezTo>
                  <a:pt x="327" y="293"/>
                  <a:pt x="327" y="293"/>
                  <a:pt x="327" y="293"/>
                </a:cubicBezTo>
                <a:cubicBezTo>
                  <a:pt x="338" y="288"/>
                  <a:pt x="338" y="288"/>
                  <a:pt x="338" y="288"/>
                </a:cubicBezTo>
                <a:cubicBezTo>
                  <a:pt x="338" y="275"/>
                  <a:pt x="338" y="275"/>
                  <a:pt x="338" y="275"/>
                </a:cubicBezTo>
                <a:cubicBezTo>
                  <a:pt x="349" y="269"/>
                  <a:pt x="349" y="269"/>
                  <a:pt x="349" y="269"/>
                </a:cubicBezTo>
                <a:cubicBezTo>
                  <a:pt x="348" y="256"/>
                  <a:pt x="348" y="256"/>
                  <a:pt x="348" y="256"/>
                </a:cubicBezTo>
                <a:cubicBezTo>
                  <a:pt x="358" y="249"/>
                  <a:pt x="358" y="249"/>
                  <a:pt x="358" y="249"/>
                </a:cubicBezTo>
                <a:cubicBezTo>
                  <a:pt x="355" y="236"/>
                  <a:pt x="355" y="236"/>
                  <a:pt x="355" y="236"/>
                </a:cubicBezTo>
                <a:cubicBezTo>
                  <a:pt x="364" y="228"/>
                  <a:pt x="364" y="228"/>
                  <a:pt x="364" y="228"/>
                </a:cubicBezTo>
                <a:cubicBezTo>
                  <a:pt x="359" y="216"/>
                  <a:pt x="359" y="216"/>
                  <a:pt x="359" y="216"/>
                </a:cubicBezTo>
                <a:cubicBezTo>
                  <a:pt x="367" y="206"/>
                  <a:pt x="367" y="206"/>
                  <a:pt x="367" y="206"/>
                </a:cubicBezTo>
                <a:cubicBezTo>
                  <a:pt x="361" y="194"/>
                  <a:pt x="361" y="194"/>
                  <a:pt x="361" y="194"/>
                </a:cubicBezTo>
                <a:cubicBezTo>
                  <a:pt x="368" y="184"/>
                  <a:pt x="368" y="184"/>
                  <a:pt x="368" y="184"/>
                </a:cubicBezTo>
                <a:cubicBezTo>
                  <a:pt x="360" y="173"/>
                  <a:pt x="360" y="173"/>
                  <a:pt x="360" y="173"/>
                </a:cubicBezTo>
                <a:lnTo>
                  <a:pt x="366" y="162"/>
                </a:lnTo>
                <a:close/>
                <a:moveTo>
                  <a:pt x="362" y="151"/>
                </a:moveTo>
                <a:cubicBezTo>
                  <a:pt x="371" y="162"/>
                  <a:pt x="371" y="162"/>
                  <a:pt x="371" y="162"/>
                </a:cubicBezTo>
                <a:cubicBezTo>
                  <a:pt x="365" y="173"/>
                  <a:pt x="365" y="173"/>
                  <a:pt x="365" y="173"/>
                </a:cubicBezTo>
                <a:cubicBezTo>
                  <a:pt x="373" y="184"/>
                  <a:pt x="373" y="184"/>
                  <a:pt x="373" y="184"/>
                </a:cubicBezTo>
                <a:cubicBezTo>
                  <a:pt x="366" y="195"/>
                  <a:pt x="366" y="195"/>
                  <a:pt x="366" y="195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64" y="216"/>
                  <a:pt x="364" y="216"/>
                  <a:pt x="364" y="216"/>
                </a:cubicBezTo>
                <a:cubicBezTo>
                  <a:pt x="369" y="229"/>
                  <a:pt x="369" y="229"/>
                  <a:pt x="369" y="229"/>
                </a:cubicBezTo>
                <a:cubicBezTo>
                  <a:pt x="360" y="238"/>
                  <a:pt x="360" y="238"/>
                  <a:pt x="360" y="238"/>
                </a:cubicBezTo>
                <a:cubicBezTo>
                  <a:pt x="363" y="251"/>
                  <a:pt x="363" y="251"/>
                  <a:pt x="363" y="251"/>
                </a:cubicBezTo>
                <a:cubicBezTo>
                  <a:pt x="352" y="258"/>
                  <a:pt x="352" y="258"/>
                  <a:pt x="352" y="258"/>
                </a:cubicBezTo>
                <a:cubicBezTo>
                  <a:pt x="354" y="272"/>
                  <a:pt x="354" y="272"/>
                  <a:pt x="354" y="272"/>
                </a:cubicBezTo>
                <a:cubicBezTo>
                  <a:pt x="343" y="278"/>
                  <a:pt x="343" y="278"/>
                  <a:pt x="343" y="278"/>
                </a:cubicBezTo>
                <a:cubicBezTo>
                  <a:pt x="343" y="291"/>
                  <a:pt x="343" y="291"/>
                  <a:pt x="343" y="291"/>
                </a:cubicBezTo>
                <a:cubicBezTo>
                  <a:pt x="331" y="296"/>
                  <a:pt x="331" y="296"/>
                  <a:pt x="331" y="296"/>
                </a:cubicBezTo>
                <a:cubicBezTo>
                  <a:pt x="329" y="309"/>
                  <a:pt x="329" y="309"/>
                  <a:pt x="329" y="309"/>
                </a:cubicBezTo>
                <a:cubicBezTo>
                  <a:pt x="317" y="313"/>
                  <a:pt x="317" y="313"/>
                  <a:pt x="317" y="313"/>
                </a:cubicBezTo>
                <a:cubicBezTo>
                  <a:pt x="313" y="326"/>
                  <a:pt x="313" y="326"/>
                  <a:pt x="313" y="326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295" y="340"/>
                  <a:pt x="295" y="340"/>
                  <a:pt x="295" y="340"/>
                </a:cubicBezTo>
                <a:cubicBezTo>
                  <a:pt x="283" y="340"/>
                  <a:pt x="283" y="340"/>
                  <a:pt x="283" y="340"/>
                </a:cubicBezTo>
                <a:cubicBezTo>
                  <a:pt x="276" y="352"/>
                  <a:pt x="276" y="352"/>
                  <a:pt x="276" y="35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256" y="361"/>
                  <a:pt x="256" y="361"/>
                  <a:pt x="256" y="361"/>
                </a:cubicBezTo>
                <a:cubicBezTo>
                  <a:pt x="243" y="358"/>
                  <a:pt x="243" y="358"/>
                  <a:pt x="243" y="358"/>
                </a:cubicBezTo>
                <a:cubicBezTo>
                  <a:pt x="234" y="368"/>
                  <a:pt x="234" y="368"/>
                  <a:pt x="234" y="368"/>
                </a:cubicBezTo>
                <a:cubicBezTo>
                  <a:pt x="222" y="364"/>
                  <a:pt x="222" y="364"/>
                  <a:pt x="222" y="364"/>
                </a:cubicBezTo>
                <a:cubicBezTo>
                  <a:pt x="212" y="372"/>
                  <a:pt x="212" y="372"/>
                  <a:pt x="212" y="372"/>
                </a:cubicBezTo>
                <a:cubicBezTo>
                  <a:pt x="201" y="366"/>
                  <a:pt x="201" y="366"/>
                  <a:pt x="201" y="366"/>
                </a:cubicBezTo>
                <a:cubicBezTo>
                  <a:pt x="189" y="374"/>
                  <a:pt x="189" y="374"/>
                  <a:pt x="189" y="374"/>
                </a:cubicBezTo>
                <a:cubicBezTo>
                  <a:pt x="179" y="366"/>
                  <a:pt x="179" y="366"/>
                  <a:pt x="179" y="366"/>
                </a:cubicBezTo>
                <a:cubicBezTo>
                  <a:pt x="167" y="372"/>
                  <a:pt x="167" y="372"/>
                  <a:pt x="167" y="372"/>
                </a:cubicBezTo>
                <a:cubicBezTo>
                  <a:pt x="157" y="364"/>
                  <a:pt x="157" y="364"/>
                  <a:pt x="157" y="364"/>
                </a:cubicBezTo>
                <a:cubicBezTo>
                  <a:pt x="144" y="368"/>
                  <a:pt x="144" y="368"/>
                  <a:pt x="144" y="368"/>
                </a:cubicBezTo>
                <a:cubicBezTo>
                  <a:pt x="136" y="358"/>
                  <a:pt x="136" y="358"/>
                  <a:pt x="136" y="358"/>
                </a:cubicBezTo>
                <a:cubicBezTo>
                  <a:pt x="123" y="361"/>
                  <a:pt x="123" y="361"/>
                  <a:pt x="123" y="361"/>
                </a:cubicBezTo>
                <a:cubicBezTo>
                  <a:pt x="116" y="351"/>
                  <a:pt x="116" y="351"/>
                  <a:pt x="116" y="351"/>
                </a:cubicBezTo>
                <a:cubicBezTo>
                  <a:pt x="102" y="352"/>
                  <a:pt x="102" y="352"/>
                  <a:pt x="102" y="352"/>
                </a:cubicBezTo>
                <a:cubicBezTo>
                  <a:pt x="97" y="340"/>
                  <a:pt x="97" y="340"/>
                  <a:pt x="97" y="340"/>
                </a:cubicBezTo>
                <a:cubicBezTo>
                  <a:pt x="83" y="340"/>
                  <a:pt x="83" y="340"/>
                  <a:pt x="83" y="340"/>
                </a:cubicBezTo>
                <a:cubicBezTo>
                  <a:pt x="79" y="328"/>
                  <a:pt x="79" y="328"/>
                  <a:pt x="79" y="328"/>
                </a:cubicBezTo>
                <a:cubicBezTo>
                  <a:pt x="65" y="326"/>
                  <a:pt x="65" y="326"/>
                  <a:pt x="65" y="326"/>
                </a:cubicBezTo>
                <a:cubicBezTo>
                  <a:pt x="63" y="313"/>
                  <a:pt x="63" y="313"/>
                  <a:pt x="63" y="313"/>
                </a:cubicBezTo>
                <a:cubicBezTo>
                  <a:pt x="50" y="309"/>
                  <a:pt x="50" y="309"/>
                  <a:pt x="50" y="309"/>
                </a:cubicBezTo>
                <a:cubicBezTo>
                  <a:pt x="48" y="297"/>
                  <a:pt x="48" y="297"/>
                  <a:pt x="48" y="297"/>
                </a:cubicBezTo>
                <a:cubicBezTo>
                  <a:pt x="36" y="291"/>
                  <a:pt x="36" y="291"/>
                  <a:pt x="36" y="291"/>
                </a:cubicBezTo>
                <a:cubicBezTo>
                  <a:pt x="36" y="279"/>
                  <a:pt x="36" y="279"/>
                  <a:pt x="36" y="279"/>
                </a:cubicBezTo>
                <a:cubicBezTo>
                  <a:pt x="25" y="272"/>
                  <a:pt x="25" y="272"/>
                  <a:pt x="25" y="272"/>
                </a:cubicBezTo>
                <a:cubicBezTo>
                  <a:pt x="27" y="259"/>
                  <a:pt x="27" y="259"/>
                  <a:pt x="27" y="259"/>
                </a:cubicBezTo>
                <a:cubicBezTo>
                  <a:pt x="16" y="251"/>
                  <a:pt x="16" y="251"/>
                  <a:pt x="16" y="251"/>
                </a:cubicBezTo>
                <a:cubicBezTo>
                  <a:pt x="19" y="239"/>
                  <a:pt x="19" y="239"/>
                  <a:pt x="19" y="239"/>
                </a:cubicBezTo>
                <a:cubicBezTo>
                  <a:pt x="10" y="229"/>
                  <a:pt x="10" y="229"/>
                  <a:pt x="10" y="229"/>
                </a:cubicBezTo>
                <a:cubicBezTo>
                  <a:pt x="15" y="217"/>
                  <a:pt x="15" y="217"/>
                  <a:pt x="15" y="217"/>
                </a:cubicBezTo>
                <a:cubicBezTo>
                  <a:pt x="6" y="207"/>
                  <a:pt x="6" y="207"/>
                  <a:pt x="6" y="20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6" y="184"/>
                  <a:pt x="6" y="184"/>
                  <a:pt x="6" y="184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8" y="161"/>
                  <a:pt x="8" y="161"/>
                  <a:pt x="8" y="161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2" y="139"/>
                  <a:pt x="12" y="139"/>
                  <a:pt x="12" y="139"/>
                </a:cubicBezTo>
                <a:cubicBezTo>
                  <a:pt x="22" y="131"/>
                  <a:pt x="22" y="131"/>
                  <a:pt x="22" y="131"/>
                </a:cubicBezTo>
                <a:cubicBezTo>
                  <a:pt x="20" y="118"/>
                  <a:pt x="20" y="118"/>
                  <a:pt x="20" y="118"/>
                </a:cubicBezTo>
                <a:cubicBezTo>
                  <a:pt x="31" y="111"/>
                  <a:pt x="31" y="111"/>
                  <a:pt x="31" y="111"/>
                </a:cubicBezTo>
                <a:cubicBezTo>
                  <a:pt x="30" y="98"/>
                  <a:pt x="30" y="98"/>
                  <a:pt x="30" y="98"/>
                </a:cubicBezTo>
                <a:cubicBezTo>
                  <a:pt x="42" y="92"/>
                  <a:pt x="42" y="92"/>
                  <a:pt x="42" y="92"/>
                </a:cubicBezTo>
                <a:cubicBezTo>
                  <a:pt x="43" y="79"/>
                  <a:pt x="43" y="79"/>
                  <a:pt x="43" y="79"/>
                </a:cubicBezTo>
                <a:cubicBezTo>
                  <a:pt x="55" y="75"/>
                  <a:pt x="55" y="75"/>
                  <a:pt x="55" y="75"/>
                </a:cubicBezTo>
                <a:cubicBezTo>
                  <a:pt x="57" y="62"/>
                  <a:pt x="57" y="62"/>
                  <a:pt x="57" y="62"/>
                </a:cubicBezTo>
                <a:cubicBezTo>
                  <a:pt x="70" y="59"/>
                  <a:pt x="70" y="59"/>
                  <a:pt x="70" y="59"/>
                </a:cubicBezTo>
                <a:cubicBezTo>
                  <a:pt x="74" y="46"/>
                  <a:pt x="74" y="46"/>
                  <a:pt x="74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93" y="33"/>
                  <a:pt x="93" y="33"/>
                  <a:pt x="93" y="33"/>
                </a:cubicBezTo>
                <a:cubicBezTo>
                  <a:pt x="105" y="34"/>
                  <a:pt x="105" y="34"/>
                  <a:pt x="105" y="34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46" y="18"/>
                  <a:pt x="146" y="18"/>
                  <a:pt x="146" y="18"/>
                </a:cubicBezTo>
                <a:cubicBezTo>
                  <a:pt x="156" y="9"/>
                  <a:pt x="156" y="9"/>
                  <a:pt x="156" y="9"/>
                </a:cubicBezTo>
                <a:cubicBezTo>
                  <a:pt x="167" y="14"/>
                  <a:pt x="167" y="14"/>
                  <a:pt x="167" y="14"/>
                </a:cubicBezTo>
                <a:cubicBezTo>
                  <a:pt x="178" y="6"/>
                  <a:pt x="178" y="6"/>
                  <a:pt x="178" y="6"/>
                </a:cubicBezTo>
                <a:cubicBezTo>
                  <a:pt x="189" y="13"/>
                  <a:pt x="189" y="13"/>
                  <a:pt x="189" y="13"/>
                </a:cubicBezTo>
                <a:cubicBezTo>
                  <a:pt x="201" y="6"/>
                  <a:pt x="201" y="6"/>
                  <a:pt x="201" y="6"/>
                </a:cubicBezTo>
                <a:cubicBezTo>
                  <a:pt x="211" y="14"/>
                  <a:pt x="211" y="14"/>
                  <a:pt x="211" y="14"/>
                </a:cubicBezTo>
                <a:cubicBezTo>
                  <a:pt x="223" y="9"/>
                  <a:pt x="223" y="9"/>
                  <a:pt x="223" y="9"/>
                </a:cubicBezTo>
                <a:cubicBezTo>
                  <a:pt x="232" y="18"/>
                  <a:pt x="232" y="18"/>
                  <a:pt x="232" y="18"/>
                </a:cubicBezTo>
                <a:cubicBezTo>
                  <a:pt x="245" y="14"/>
                  <a:pt x="245" y="14"/>
                  <a:pt x="245" y="14"/>
                </a:cubicBezTo>
                <a:cubicBezTo>
                  <a:pt x="253" y="25"/>
                  <a:pt x="253" y="25"/>
                  <a:pt x="253" y="25"/>
                </a:cubicBezTo>
                <a:cubicBezTo>
                  <a:pt x="266" y="23"/>
                  <a:pt x="266" y="23"/>
                  <a:pt x="266" y="23"/>
                </a:cubicBezTo>
                <a:cubicBezTo>
                  <a:pt x="273" y="34"/>
                  <a:pt x="273" y="34"/>
                  <a:pt x="273" y="34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45"/>
                  <a:pt x="291" y="45"/>
                  <a:pt x="291" y="45"/>
                </a:cubicBezTo>
                <a:cubicBezTo>
                  <a:pt x="305" y="46"/>
                  <a:pt x="305" y="46"/>
                  <a:pt x="305" y="46"/>
                </a:cubicBezTo>
                <a:cubicBezTo>
                  <a:pt x="308" y="59"/>
                  <a:pt x="308" y="59"/>
                  <a:pt x="308" y="59"/>
                </a:cubicBezTo>
                <a:cubicBezTo>
                  <a:pt x="321" y="62"/>
                  <a:pt x="321" y="62"/>
                  <a:pt x="321" y="62"/>
                </a:cubicBezTo>
                <a:cubicBezTo>
                  <a:pt x="323" y="74"/>
                  <a:pt x="323" y="74"/>
                  <a:pt x="323" y="74"/>
                </a:cubicBezTo>
                <a:cubicBezTo>
                  <a:pt x="336" y="79"/>
                  <a:pt x="336" y="79"/>
                  <a:pt x="336" y="79"/>
                </a:cubicBezTo>
                <a:cubicBezTo>
                  <a:pt x="336" y="92"/>
                  <a:pt x="336" y="92"/>
                  <a:pt x="336" y="92"/>
                </a:cubicBezTo>
                <a:cubicBezTo>
                  <a:pt x="349" y="98"/>
                  <a:pt x="349" y="98"/>
                  <a:pt x="349" y="98"/>
                </a:cubicBezTo>
                <a:cubicBezTo>
                  <a:pt x="347" y="110"/>
                  <a:pt x="347" y="110"/>
                  <a:pt x="347" y="110"/>
                </a:cubicBezTo>
                <a:cubicBezTo>
                  <a:pt x="359" y="118"/>
                  <a:pt x="359" y="118"/>
                  <a:pt x="359" y="118"/>
                </a:cubicBezTo>
                <a:cubicBezTo>
                  <a:pt x="356" y="131"/>
                  <a:pt x="356" y="131"/>
                  <a:pt x="356" y="131"/>
                </a:cubicBezTo>
                <a:cubicBezTo>
                  <a:pt x="366" y="139"/>
                  <a:pt x="366" y="139"/>
                  <a:pt x="366" y="139"/>
                </a:cubicBezTo>
                <a:lnTo>
                  <a:pt x="362" y="151"/>
                </a:lnTo>
                <a:close/>
                <a:moveTo>
                  <a:pt x="379" y="190"/>
                </a:moveTo>
                <a:cubicBezTo>
                  <a:pt x="379" y="85"/>
                  <a:pt x="294" y="0"/>
                  <a:pt x="189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295"/>
                  <a:pt x="85" y="379"/>
                  <a:pt x="189" y="379"/>
                </a:cubicBezTo>
                <a:cubicBezTo>
                  <a:pt x="294" y="379"/>
                  <a:pt x="379" y="295"/>
                  <a:pt x="379" y="190"/>
                </a:cubicBezTo>
              </a:path>
            </a:pathLst>
          </a:cu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9382" b="23184"/>
          <a:stretch>
            <a:fillRect/>
          </a:stretch>
        </p:blipFill>
        <p:spPr>
          <a:xfrm>
            <a:off x="2" y="3095318"/>
            <a:ext cx="6149921" cy="376268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>
            <a:off x="-1" y="6611780"/>
            <a:ext cx="12192001" cy="246220"/>
          </a:xfrm>
          <a:prstGeom prst="rect">
            <a:avLst/>
          </a:prstGeom>
          <a:gradFill flip="none" rotWithShape="1">
            <a:gsLst>
              <a:gs pos="0">
                <a:srgbClr val="0075EA"/>
              </a:gs>
              <a:gs pos="82000">
                <a:srgbClr val="0075EA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887076" y="6611781"/>
            <a:ext cx="13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Tianjin University</a:t>
            </a:r>
            <a:endParaRPr lang="zh-CN" altLang="en-US" sz="1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7959-C031-4A43-A33E-C1E21AD403F6}" type="datetimeFigureOut">
              <a:rPr lang="zh-CN" altLang="en-US" smtClean="0"/>
              <a:pPr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292A7-489F-4829-8D83-37348628AE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24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2060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2060"/>
          </a:solidFill>
          <a:latin typeface="微软雅黑" pitchFamily="34" charset="-122"/>
          <a:ea typeface="微软雅黑" pitchFamily="34" charset="-122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2060"/>
          </a:solidFill>
          <a:latin typeface="微软雅黑" pitchFamily="34" charset="-122"/>
          <a:ea typeface="微软雅黑" pitchFamily="34" charset="-122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2060"/>
          </a:solidFill>
          <a:latin typeface="微软雅黑" pitchFamily="34" charset="-122"/>
          <a:ea typeface="微软雅黑" pitchFamily="34" charset="-122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2060"/>
          </a:solidFill>
          <a:latin typeface="微软雅黑" pitchFamily="34" charset="-122"/>
          <a:ea typeface="微软雅黑" pitchFamily="34" charset="-122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8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6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9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2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3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4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5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6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PA_直接连接符 8"/>
          <p:cNvCxnSpPr/>
          <p:nvPr>
            <p:custDataLst>
              <p:tags r:id="rId1"/>
            </p:custDataLst>
          </p:nvPr>
        </p:nvCxnSpPr>
        <p:spPr>
          <a:xfrm>
            <a:off x="3142346" y="3039997"/>
            <a:ext cx="588554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矩形 15"/>
          <p:cNvSpPr/>
          <p:nvPr>
            <p:custDataLst>
              <p:tags r:id="rId2"/>
            </p:custDataLst>
          </p:nvPr>
        </p:nvSpPr>
        <p:spPr>
          <a:xfrm>
            <a:off x="5065418" y="2985997"/>
            <a:ext cx="2052084" cy="108000"/>
          </a:xfrm>
          <a:prstGeom prst="rect">
            <a:avLst/>
          </a:prstGeom>
          <a:solidFill>
            <a:srgbClr val="007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ker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ECCE41-6E8E-4A88-A4E2-0BBC1810B09C}"/>
              </a:ext>
            </a:extLst>
          </p:cNvPr>
          <p:cNvSpPr txBox="1"/>
          <p:nvPr/>
        </p:nvSpPr>
        <p:spPr>
          <a:xfrm>
            <a:off x="1421707" y="3230096"/>
            <a:ext cx="935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Advanced Computer Architecture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6EBC09-B6DC-4838-9B01-DC73BDC5D7A2}"/>
              </a:ext>
            </a:extLst>
          </p:cNvPr>
          <p:cNvSpPr txBox="1"/>
          <p:nvPr/>
        </p:nvSpPr>
        <p:spPr>
          <a:xfrm>
            <a:off x="1053296" y="1937013"/>
            <a:ext cx="10116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高等计算机体系结构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7D95BD-3579-43D3-97AA-DC2EB15805F1}"/>
              </a:ext>
            </a:extLst>
          </p:cNvPr>
          <p:cNvSpPr txBox="1"/>
          <p:nvPr/>
        </p:nvSpPr>
        <p:spPr>
          <a:xfrm>
            <a:off x="2709151" y="4580757"/>
            <a:ext cx="6804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天津大学智能与计算学部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117D58-014A-4905-8DED-0C03CE652C3A}"/>
              </a:ext>
            </a:extLst>
          </p:cNvPr>
          <p:cNvSpPr/>
          <p:nvPr/>
        </p:nvSpPr>
        <p:spPr>
          <a:xfrm>
            <a:off x="1056904" y="1268813"/>
            <a:ext cx="10070275" cy="581057"/>
          </a:xfrm>
          <a:prstGeom prst="rect">
            <a:avLst/>
          </a:prstGeom>
          <a:ln>
            <a:noFill/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使用编译器进行指令调度以后，程序的执行情况如下：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EE7CBA-9B6E-4E5B-A8D1-2BB102788EDA}"/>
              </a:ext>
            </a:extLst>
          </p:cNvPr>
          <p:cNvSpPr txBox="1">
            <a:spLocks noChangeArrowheads="1"/>
          </p:cNvSpPr>
          <p:nvPr/>
        </p:nvSpPr>
        <p:spPr>
          <a:xfrm>
            <a:off x="767340" y="2027691"/>
            <a:ext cx="8008525" cy="2802618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5850" lvl="1" indent="-4572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指令流出时钟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45720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	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			1</a:t>
            </a:r>
          </a:p>
          <a:p>
            <a:pPr marL="1085850" lvl="1" indent="-45720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DADDIU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#-8		            2</a:t>
            </a:r>
          </a:p>
          <a:p>
            <a:pPr marL="1085850" lvl="1" indent="-45720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3</a:t>
            </a:r>
          </a:p>
          <a:p>
            <a:pPr marL="1085850" lvl="1" indent="-45720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空转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			4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BNE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Loop		5</a:t>
            </a:r>
          </a:p>
          <a:p>
            <a:pPr marL="1085850" lvl="1" indent="-45720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8(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			6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自由: 形状 22">
            <a:extLst>
              <a:ext uri="{FF2B5EF4-FFF2-40B4-BE49-F238E27FC236}">
                <a16:creationId xmlns:a16="http://schemas.microsoft.com/office/drawing/2014/main" id="{A968D43E-4161-4BB1-9F58-55ED1A86E1B1}"/>
              </a:ext>
            </a:extLst>
          </p:cNvPr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5B2132-FF7D-4DBE-83AD-ABB242B80A8E}"/>
              </a:ext>
            </a:extLst>
          </p:cNvPr>
          <p:cNvGrpSpPr/>
          <p:nvPr/>
        </p:nvGrpSpPr>
        <p:grpSpPr>
          <a:xfrm>
            <a:off x="635245" y="278225"/>
            <a:ext cx="4518646" cy="706446"/>
            <a:chOff x="635243" y="278221"/>
            <a:chExt cx="4518646" cy="70644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BB5DD5-8145-42C5-B337-150132C6BD32}"/>
                </a:ext>
              </a:extLst>
            </p:cNvPr>
            <p:cNvSpPr/>
            <p:nvPr/>
          </p:nvSpPr>
          <p:spPr>
            <a:xfrm>
              <a:off x="635243" y="676889"/>
              <a:ext cx="45186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Instruction Schedule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（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Basic Block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）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EA1960-D594-44FE-A09B-C61E4D3A2460}"/>
                </a:ext>
              </a:extLst>
            </p:cNvPr>
            <p:cNvSpPr/>
            <p:nvPr/>
          </p:nvSpPr>
          <p:spPr>
            <a:xfrm>
              <a:off x="1197484" y="278221"/>
              <a:ext cx="341632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指令调度（基本块）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41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117D58-014A-4905-8DED-0C03CE652C3A}"/>
              </a:ext>
            </a:extLst>
          </p:cNvPr>
          <p:cNvSpPr/>
          <p:nvPr/>
        </p:nvSpPr>
        <p:spPr>
          <a:xfrm>
            <a:off x="1056904" y="1993205"/>
            <a:ext cx="10070275" cy="3351046"/>
          </a:xfrm>
          <a:prstGeom prst="rect">
            <a:avLst/>
          </a:prstGeom>
          <a:ln>
            <a:noFill/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把循环体的代码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复制多次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并按顺序排放， 然后相应调整循环的结束条件。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通过循环展开，多个循环迭代的代码可以合在一起调度，给指令调度带来了更大的空间，从而为挖掘更高的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ILP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带来了可能。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此外，循环展开还能够抵消循环控制指令引起的开销。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自由: 形状 22">
            <a:extLst>
              <a:ext uri="{FF2B5EF4-FFF2-40B4-BE49-F238E27FC236}">
                <a16:creationId xmlns:a16="http://schemas.microsoft.com/office/drawing/2014/main" id="{A968D43E-4161-4BB1-9F58-55ED1A86E1B1}"/>
              </a:ext>
            </a:extLst>
          </p:cNvPr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5B2132-FF7D-4DBE-83AD-ABB242B80A8E}"/>
              </a:ext>
            </a:extLst>
          </p:cNvPr>
          <p:cNvGrpSpPr/>
          <p:nvPr/>
        </p:nvGrpSpPr>
        <p:grpSpPr>
          <a:xfrm>
            <a:off x="635244" y="278225"/>
            <a:ext cx="4851155" cy="706447"/>
            <a:chOff x="635242" y="278221"/>
            <a:chExt cx="4851155" cy="70644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BB5DD5-8145-42C5-B337-150132C6BD32}"/>
                </a:ext>
              </a:extLst>
            </p:cNvPr>
            <p:cNvSpPr/>
            <p:nvPr/>
          </p:nvSpPr>
          <p:spPr>
            <a:xfrm>
              <a:off x="635242" y="676890"/>
              <a:ext cx="48511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Instruction Schedule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（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Loop Unrolling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）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EA1960-D594-44FE-A09B-C61E4D3A2460}"/>
                </a:ext>
              </a:extLst>
            </p:cNvPr>
            <p:cNvSpPr/>
            <p:nvPr/>
          </p:nvSpPr>
          <p:spPr>
            <a:xfrm>
              <a:off x="1197484" y="278221"/>
              <a:ext cx="3775393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指令调度（循环展开）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91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117D58-014A-4905-8DED-0C03CE652C3A}"/>
              </a:ext>
            </a:extLst>
          </p:cNvPr>
          <p:cNvSpPr/>
          <p:nvPr/>
        </p:nvSpPr>
        <p:spPr>
          <a:xfrm>
            <a:off x="1056904" y="1280684"/>
            <a:ext cx="10070275" cy="581057"/>
          </a:xfrm>
          <a:prstGeom prst="rect">
            <a:avLst/>
          </a:prstGeom>
          <a:ln>
            <a:noFill/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将上例中的循环展开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次得到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个循环体，形成没有调度的代码如下：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自由: 形状 22">
            <a:extLst>
              <a:ext uri="{FF2B5EF4-FFF2-40B4-BE49-F238E27FC236}">
                <a16:creationId xmlns:a16="http://schemas.microsoft.com/office/drawing/2014/main" id="{A968D43E-4161-4BB1-9F58-55ED1A86E1B1}"/>
              </a:ext>
            </a:extLst>
          </p:cNvPr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5B2132-FF7D-4DBE-83AD-ABB242B80A8E}"/>
              </a:ext>
            </a:extLst>
          </p:cNvPr>
          <p:cNvGrpSpPr/>
          <p:nvPr/>
        </p:nvGrpSpPr>
        <p:grpSpPr>
          <a:xfrm>
            <a:off x="635244" y="278225"/>
            <a:ext cx="4851155" cy="706447"/>
            <a:chOff x="635242" y="278221"/>
            <a:chExt cx="4851155" cy="70644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BB5DD5-8145-42C5-B337-150132C6BD32}"/>
                </a:ext>
              </a:extLst>
            </p:cNvPr>
            <p:cNvSpPr/>
            <p:nvPr/>
          </p:nvSpPr>
          <p:spPr>
            <a:xfrm>
              <a:off x="635242" y="676890"/>
              <a:ext cx="48511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Instruction Schedule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（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Loop Unrolling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）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EA1960-D594-44FE-A09B-C61E4D3A2460}"/>
                </a:ext>
              </a:extLst>
            </p:cNvPr>
            <p:cNvSpPr/>
            <p:nvPr/>
          </p:nvSpPr>
          <p:spPr>
            <a:xfrm>
              <a:off x="1197484" y="278221"/>
              <a:ext cx="3775393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指令调度（循环展开）</a:t>
              </a:r>
            </a:p>
          </p:txBody>
        </p:sp>
      </p:grpSp>
      <p:sp>
        <p:nvSpPr>
          <p:cNvPr id="7" name="Text Box 8">
            <a:extLst>
              <a:ext uri="{FF2B5EF4-FFF2-40B4-BE49-F238E27FC236}">
                <a16:creationId xmlns:a16="http://schemas.microsoft.com/office/drawing/2014/main" id="{4519EBFB-B69F-4B14-9C63-258B03886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2" y="1949694"/>
            <a:ext cx="4477508" cy="464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1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指令流出时钟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Loop: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（空转）		</a:t>
            </a: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（空转）		</a:t>
            </a: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（空转）		</a:t>
            </a: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F6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-8(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（空转）		</a:t>
            </a: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F8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F6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（空转）		</a:t>
            </a: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（空转）		</a:t>
            </a: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F8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-8(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12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-16(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13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（空转）		</a:t>
            </a: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A898E01F-EF86-48E0-B95A-F1C4EC045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507" y="1948107"/>
            <a:ext cx="4546437" cy="464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	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指令流出时钟</a:t>
            </a:r>
            <a:endParaRPr lang="en-US" altLang="zh-CN" sz="1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（空转）		</a:t>
            </a: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（空转）		</a:t>
            </a: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-16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	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-24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	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（空转）		</a:t>
            </a: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F16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（空转）		</a:t>
            </a: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（空转）		</a:t>
            </a: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F16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-24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	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DADDIUR1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# -32	25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（空转）		</a:t>
            </a: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Loop	27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（空转）		</a:t>
            </a: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endParaRPr lang="zh-CN" altLang="en-US" sz="18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18B53761-C542-4D55-964F-C953FB9BE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082" y="1944932"/>
            <a:ext cx="0" cy="431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56983736-6B38-4128-AE80-1B4E198B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386" y="3876125"/>
            <a:ext cx="30043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en-US" altLang="zh-CN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是空转周期！</a:t>
            </a:r>
            <a:endParaRPr lang="en-US" altLang="zh-CN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04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117D58-014A-4905-8DED-0C03CE652C3A}"/>
              </a:ext>
            </a:extLst>
          </p:cNvPr>
          <p:cNvSpPr/>
          <p:nvPr/>
        </p:nvSpPr>
        <p:spPr>
          <a:xfrm>
            <a:off x="1056904" y="1173809"/>
            <a:ext cx="10070275" cy="581057"/>
          </a:xfrm>
          <a:prstGeom prst="rect">
            <a:avLst/>
          </a:prstGeom>
          <a:ln>
            <a:noFill/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调度后的代码如下：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自由: 形状 22">
            <a:extLst>
              <a:ext uri="{FF2B5EF4-FFF2-40B4-BE49-F238E27FC236}">
                <a16:creationId xmlns:a16="http://schemas.microsoft.com/office/drawing/2014/main" id="{A968D43E-4161-4BB1-9F58-55ED1A86E1B1}"/>
              </a:ext>
            </a:extLst>
          </p:cNvPr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5B2132-FF7D-4DBE-83AD-ABB242B80A8E}"/>
              </a:ext>
            </a:extLst>
          </p:cNvPr>
          <p:cNvGrpSpPr/>
          <p:nvPr/>
        </p:nvGrpSpPr>
        <p:grpSpPr>
          <a:xfrm>
            <a:off x="635244" y="278225"/>
            <a:ext cx="4851155" cy="706447"/>
            <a:chOff x="635242" y="278221"/>
            <a:chExt cx="4851155" cy="70644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BB5DD5-8145-42C5-B337-150132C6BD32}"/>
                </a:ext>
              </a:extLst>
            </p:cNvPr>
            <p:cNvSpPr/>
            <p:nvPr/>
          </p:nvSpPr>
          <p:spPr>
            <a:xfrm>
              <a:off x="635242" y="676890"/>
              <a:ext cx="48511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Instruction Schedule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（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Loop Unrolling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）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EA1960-D594-44FE-A09B-C61E4D3A2460}"/>
                </a:ext>
              </a:extLst>
            </p:cNvPr>
            <p:cNvSpPr/>
            <p:nvPr/>
          </p:nvSpPr>
          <p:spPr>
            <a:xfrm>
              <a:off x="1197484" y="278221"/>
              <a:ext cx="3775393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指令调度（循环展开）</a:t>
              </a:r>
            </a:p>
          </p:txBody>
        </p:sp>
      </p:grpSp>
      <p:sp>
        <p:nvSpPr>
          <p:cNvPr id="15" name="Text Box 6">
            <a:extLst>
              <a:ext uri="{FF2B5EF4-FFF2-40B4-BE49-F238E27FC236}">
                <a16:creationId xmlns:a16="http://schemas.microsoft.com/office/drawing/2014/main" id="{ED4E1F7A-209F-4F68-BF9E-702BB71DA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904" y="1625887"/>
            <a:ext cx="550862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                     </a:t>
            </a:r>
            <a:r>
              <a:rPr lang="zh-CN" altLang="en-US" sz="1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指令流出时钟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Loop: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	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F6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-8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	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-16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	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-24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	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5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F8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F6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6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7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F16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8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pt-BR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		F4, 0</a:t>
            </a:r>
            <a:r>
              <a:rPr lang="zh-CN" altLang="pt-BR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pt-BR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pt-BR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	</a:t>
            </a:r>
            <a:r>
              <a:rPr lang="pt-BR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S.D		F8, -8</a:t>
            </a:r>
            <a:r>
              <a:rPr lang="zh-CN" altLang="pt-BR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pt-BR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pt-BR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	</a:t>
            </a:r>
            <a:r>
              <a:rPr lang="pt-BR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DADDIU	R1, R1, # -32	12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S.D		F12, 16</a:t>
            </a:r>
            <a:r>
              <a:rPr lang="zh-CN" altLang="pt-BR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pt-BR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pt-BR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	</a:t>
            </a:r>
            <a:r>
              <a:rPr lang="pt-BR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BNE		R1, R2, Loop	13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pt-BR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pt-BR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		F16, 8</a:t>
            </a:r>
            <a:r>
              <a:rPr lang="zh-CN" altLang="pt-BR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pt-BR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pt-BR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	</a:t>
            </a:r>
            <a:r>
              <a:rPr lang="pt-BR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9903A77B-3717-4FAE-9984-3C41466DC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23" y="2609508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没有空转周期！</a:t>
            </a:r>
            <a:endParaRPr lang="en-US" altLang="zh-CN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80F539A4-14F8-477A-B8D0-83ADC00F8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188" y="3440875"/>
            <a:ext cx="42869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zh-CN" altLang="en-US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通过循环展开、寄存器重命名和指令调度，可以有效开发出指令级并行。</a:t>
            </a:r>
            <a:endParaRPr lang="en-US" altLang="zh-CN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00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自由: 形状 22">
            <a:extLst>
              <a:ext uri="{FF2B5EF4-FFF2-40B4-BE49-F238E27FC236}">
                <a16:creationId xmlns:a16="http://schemas.microsoft.com/office/drawing/2014/main" id="{A968D43E-4161-4BB1-9F58-55ED1A86E1B1}"/>
              </a:ext>
            </a:extLst>
          </p:cNvPr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5B2132-FF7D-4DBE-83AD-ABB242B80A8E}"/>
              </a:ext>
            </a:extLst>
          </p:cNvPr>
          <p:cNvGrpSpPr/>
          <p:nvPr/>
        </p:nvGrpSpPr>
        <p:grpSpPr>
          <a:xfrm>
            <a:off x="635244" y="278225"/>
            <a:ext cx="2369213" cy="714073"/>
            <a:chOff x="635242" y="278221"/>
            <a:chExt cx="2369213" cy="7140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BB5DD5-8145-42C5-B337-150132C6BD32}"/>
                </a:ext>
              </a:extLst>
            </p:cNvPr>
            <p:cNvSpPr/>
            <p:nvPr/>
          </p:nvSpPr>
          <p:spPr>
            <a:xfrm>
              <a:off x="635242" y="676890"/>
              <a:ext cx="2369213" cy="3154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Dependency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EA1960-D594-44FE-A09B-C61E4D3A2460}"/>
                </a:ext>
              </a:extLst>
            </p:cNvPr>
            <p:cNvSpPr/>
            <p:nvPr/>
          </p:nvSpPr>
          <p:spPr>
            <a:xfrm>
              <a:off x="1197484" y="278221"/>
              <a:ext cx="126188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相关性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4351C814-32AF-49FF-99B7-41B23895B121}"/>
              </a:ext>
            </a:extLst>
          </p:cNvPr>
          <p:cNvSpPr/>
          <p:nvPr/>
        </p:nvSpPr>
        <p:spPr>
          <a:xfrm>
            <a:off x="688773" y="1993205"/>
            <a:ext cx="10806545" cy="3731278"/>
          </a:xfrm>
          <a:prstGeom prst="rect">
            <a:avLst/>
          </a:prstGeom>
          <a:ln>
            <a:noFill/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结构相关（结构冒险）、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数据相关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（控制冒险）、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控制相关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（控制冒险）。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相关不一定造成流水线冒险（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harzard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），但流水线冒险一定是由相关引起的。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数据相关大大限制了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ILP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，可以从两方面解决相关问题：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保持相关，但避免发生冒险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进行代码变换，消除相关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40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自由: 形状 22">
            <a:extLst>
              <a:ext uri="{FF2B5EF4-FFF2-40B4-BE49-F238E27FC236}">
                <a16:creationId xmlns:a16="http://schemas.microsoft.com/office/drawing/2014/main" id="{A968D43E-4161-4BB1-9F58-55ED1A86E1B1}"/>
              </a:ext>
            </a:extLst>
          </p:cNvPr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5B2132-FF7D-4DBE-83AD-ABB242B80A8E}"/>
              </a:ext>
            </a:extLst>
          </p:cNvPr>
          <p:cNvGrpSpPr/>
          <p:nvPr/>
        </p:nvGrpSpPr>
        <p:grpSpPr>
          <a:xfrm>
            <a:off x="635244" y="278225"/>
            <a:ext cx="2844226" cy="714073"/>
            <a:chOff x="635242" y="278221"/>
            <a:chExt cx="2844226" cy="7140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BB5DD5-8145-42C5-B337-150132C6BD32}"/>
                </a:ext>
              </a:extLst>
            </p:cNvPr>
            <p:cNvSpPr/>
            <p:nvPr/>
          </p:nvSpPr>
          <p:spPr>
            <a:xfrm>
              <a:off x="635242" y="676890"/>
              <a:ext cx="2844226" cy="3154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Data Dependency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EA1960-D594-44FE-A09B-C61E4D3A2460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数据相关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EC86D9-635F-42D8-B618-C4BD35E3ACCD}"/>
              </a:ext>
            </a:extLst>
          </p:cNvPr>
          <p:cNvSpPr/>
          <p:nvPr/>
        </p:nvSpPr>
        <p:spPr>
          <a:xfrm>
            <a:off x="730141" y="1280696"/>
            <a:ext cx="10741423" cy="48329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写后读相关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Read after Write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RAW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）：指令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需要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的计算结果，但在流水线中，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可能在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写入结果前对保存该结果的寄存器进行读操作，从而读取错误的数据。</a:t>
            </a:r>
          </a:p>
          <a:p>
            <a:pPr marL="342900" indent="-342900" algn="just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读后写相关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Write after Read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）：指令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在指令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读取某个寄存器之前对该寄存器进行了写操作，导致指令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读取了已经进行了写操作的数据，从而发生错误。</a:t>
            </a:r>
          </a:p>
          <a:p>
            <a:pPr marL="342900" indent="-342900" algn="just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写后写相关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Write after Write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WAW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）：指令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对相同的寄存器进行写操作，如果在流水线中，指令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先于指令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完成了对寄存器的写操作，从而导致最终寄存器中存放的是指令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的结果，而不是指令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的结果，发生写入顺序的错误。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13C8FA-5869-4CD6-9061-3032DE9F47ED}"/>
              </a:ext>
            </a:extLst>
          </p:cNvPr>
          <p:cNvSpPr txBox="1"/>
          <p:nvPr/>
        </p:nvSpPr>
        <p:spPr>
          <a:xfrm>
            <a:off x="730141" y="6187427"/>
            <a:ext cx="6495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假设指令</a:t>
            </a:r>
            <a:r>
              <a:rPr lang="en-US" altLang="zh-CN" sz="2000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先于指令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进入流水线</a:t>
            </a:r>
          </a:p>
        </p:txBody>
      </p:sp>
    </p:spTree>
    <p:extLst>
      <p:ext uri="{BB962C8B-B14F-4D97-AF65-F5344CB8AC3E}">
        <p14:creationId xmlns:p14="http://schemas.microsoft.com/office/powerpoint/2010/main" val="139260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自由: 形状 22">
            <a:extLst>
              <a:ext uri="{FF2B5EF4-FFF2-40B4-BE49-F238E27FC236}">
                <a16:creationId xmlns:a16="http://schemas.microsoft.com/office/drawing/2014/main" id="{A968D43E-4161-4BB1-9F58-55ED1A86E1B1}"/>
              </a:ext>
            </a:extLst>
          </p:cNvPr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5B2132-FF7D-4DBE-83AD-ABB242B80A8E}"/>
              </a:ext>
            </a:extLst>
          </p:cNvPr>
          <p:cNvGrpSpPr/>
          <p:nvPr/>
        </p:nvGrpSpPr>
        <p:grpSpPr>
          <a:xfrm>
            <a:off x="635243" y="278225"/>
            <a:ext cx="3022357" cy="714073"/>
            <a:chOff x="635241" y="278221"/>
            <a:chExt cx="3022357" cy="7140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BB5DD5-8145-42C5-B337-150132C6BD32}"/>
                </a:ext>
              </a:extLst>
            </p:cNvPr>
            <p:cNvSpPr/>
            <p:nvPr/>
          </p:nvSpPr>
          <p:spPr>
            <a:xfrm>
              <a:off x="635241" y="676890"/>
              <a:ext cx="3022357" cy="3154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Name Dependency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EA1960-D594-44FE-A09B-C61E4D3A2460}"/>
                </a:ext>
              </a:extLst>
            </p:cNvPr>
            <p:cNvSpPr/>
            <p:nvPr/>
          </p:nvSpPr>
          <p:spPr>
            <a:xfrm>
              <a:off x="1197484" y="278221"/>
              <a:ext cx="126188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名相关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EC86D9-635F-42D8-B618-C4BD35E3ACCD}"/>
              </a:ext>
            </a:extLst>
          </p:cNvPr>
          <p:cNvSpPr/>
          <p:nvPr/>
        </p:nvSpPr>
        <p:spPr>
          <a:xfrm>
            <a:off x="730141" y="1280696"/>
            <a:ext cx="10741423" cy="45867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指令使用的寄存器或存储器地址称为名。如果两条指令使用相同的名，但是它们之间并不存在“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生产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”关系，则称为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名相关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反相关（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anti-dependency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）：读后写相关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输出相关（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output dependency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）：写后写相关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名相关本质上无数据交换，可通过改变指令中操作数的名称就可消除此类相关，称为</a:t>
            </a:r>
            <a:r>
              <a:rPr lang="zh-CN" altLang="en-US" sz="28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重命名（</a:t>
            </a:r>
            <a:r>
              <a:rPr lang="en-US" altLang="zh-CN" sz="28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Renaming</a:t>
            </a:r>
            <a:r>
              <a:rPr lang="zh-CN" altLang="en-US" sz="28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技术，既可通过软件完成，也可通过硬件完成。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154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自由: 形状 22">
            <a:extLst>
              <a:ext uri="{FF2B5EF4-FFF2-40B4-BE49-F238E27FC236}">
                <a16:creationId xmlns:a16="http://schemas.microsoft.com/office/drawing/2014/main" id="{A968D43E-4161-4BB1-9F58-55ED1A86E1B1}"/>
              </a:ext>
            </a:extLst>
          </p:cNvPr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5B2132-FF7D-4DBE-83AD-ABB242B80A8E}"/>
              </a:ext>
            </a:extLst>
          </p:cNvPr>
          <p:cNvGrpSpPr/>
          <p:nvPr/>
        </p:nvGrpSpPr>
        <p:grpSpPr>
          <a:xfrm>
            <a:off x="635243" y="278225"/>
            <a:ext cx="3022357" cy="714073"/>
            <a:chOff x="635241" y="278221"/>
            <a:chExt cx="3022357" cy="7140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BB5DD5-8145-42C5-B337-150132C6BD32}"/>
                </a:ext>
              </a:extLst>
            </p:cNvPr>
            <p:cNvSpPr/>
            <p:nvPr/>
          </p:nvSpPr>
          <p:spPr>
            <a:xfrm>
              <a:off x="635241" y="676890"/>
              <a:ext cx="3022357" cy="3154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Name Dependency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EA1960-D594-44FE-A09B-C61E4D3A2460}"/>
                </a:ext>
              </a:extLst>
            </p:cNvPr>
            <p:cNvSpPr/>
            <p:nvPr/>
          </p:nvSpPr>
          <p:spPr>
            <a:xfrm>
              <a:off x="1197484" y="278221"/>
              <a:ext cx="126188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名相关</a:t>
              </a:r>
            </a:p>
          </p:txBody>
        </p:sp>
      </p:grpSp>
      <p:sp>
        <p:nvSpPr>
          <p:cNvPr id="9" name="Text Box 8">
            <a:extLst>
              <a:ext uri="{FF2B5EF4-FFF2-40B4-BE49-F238E27FC236}">
                <a16:creationId xmlns:a16="http://schemas.microsoft.com/office/drawing/2014/main" id="{BF33F135-D8D1-4E58-BC2F-42E43726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546" y="1392555"/>
            <a:ext cx="3877985" cy="433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Loop: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-8(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-8(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-16(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-16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-24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-24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	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DADDIU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#-32	</a:t>
            </a:r>
            <a:endParaRPr lang="en-US" altLang="zh-CN" sz="18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Loop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FBEC66-99C0-448A-96F1-3A112989DE04}"/>
              </a:ext>
            </a:extLst>
          </p:cNvPr>
          <p:cNvSpPr/>
          <p:nvPr/>
        </p:nvSpPr>
        <p:spPr>
          <a:xfrm>
            <a:off x="3491344" y="1392555"/>
            <a:ext cx="391886" cy="315403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F7D874-0C33-4D92-9D1A-B50C74B737E5}"/>
              </a:ext>
            </a:extLst>
          </p:cNvPr>
          <p:cNvSpPr/>
          <p:nvPr/>
        </p:nvSpPr>
        <p:spPr>
          <a:xfrm>
            <a:off x="3489367" y="2316851"/>
            <a:ext cx="391886" cy="315403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FCE997-9E35-4765-97A7-B5DB06E25328}"/>
              </a:ext>
            </a:extLst>
          </p:cNvPr>
          <p:cNvSpPr/>
          <p:nvPr/>
        </p:nvSpPr>
        <p:spPr>
          <a:xfrm>
            <a:off x="3489365" y="1972462"/>
            <a:ext cx="391886" cy="315403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870670-FB57-4C85-B2F2-097876A88B94}"/>
              </a:ext>
            </a:extLst>
          </p:cNvPr>
          <p:cNvSpPr/>
          <p:nvPr/>
        </p:nvSpPr>
        <p:spPr>
          <a:xfrm>
            <a:off x="3487387" y="2635501"/>
            <a:ext cx="391886" cy="315403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DADA00-994E-46BC-8EAF-124A28E58A13}"/>
              </a:ext>
            </a:extLst>
          </p:cNvPr>
          <p:cNvSpPr/>
          <p:nvPr/>
        </p:nvSpPr>
        <p:spPr>
          <a:xfrm>
            <a:off x="2479962" y="5814302"/>
            <a:ext cx="391886" cy="315403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66979F-B4A3-4C6E-AE6D-FB2900569052}"/>
              </a:ext>
            </a:extLst>
          </p:cNvPr>
          <p:cNvSpPr/>
          <p:nvPr/>
        </p:nvSpPr>
        <p:spPr>
          <a:xfrm>
            <a:off x="2479962" y="6264372"/>
            <a:ext cx="391886" cy="315403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C81D41-0256-4D1A-A1F6-53BED1A9B575}"/>
              </a:ext>
            </a:extLst>
          </p:cNvPr>
          <p:cNvSpPr txBox="1"/>
          <p:nvPr/>
        </p:nvSpPr>
        <p:spPr>
          <a:xfrm>
            <a:off x="2875807" y="5787337"/>
            <a:ext cx="122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输出相关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63247B-1A4C-4274-9A70-4E65413781C9}"/>
              </a:ext>
            </a:extLst>
          </p:cNvPr>
          <p:cNvSpPr txBox="1"/>
          <p:nvPr/>
        </p:nvSpPr>
        <p:spPr>
          <a:xfrm>
            <a:off x="2873831" y="6248493"/>
            <a:ext cx="122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反相关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71B53F62-30AA-47A6-8F59-8F0B2A8D1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587" y="1260553"/>
            <a:ext cx="3877985" cy="433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Loop: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F6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-8(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F8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F6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F8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-8(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-16(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F10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-16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-24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F16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S.D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F16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-24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	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DADDIU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#-32	</a:t>
            </a:r>
            <a:endParaRPr lang="en-US" altLang="zh-CN" sz="18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Loop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EB9BB0-0D04-4D3E-8E5C-8E6809DD6531}"/>
              </a:ext>
            </a:extLst>
          </p:cNvPr>
          <p:cNvSpPr/>
          <p:nvPr/>
        </p:nvSpPr>
        <p:spPr>
          <a:xfrm>
            <a:off x="8837834" y="2159149"/>
            <a:ext cx="391886" cy="3154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5E731B6-8BE6-40AB-A175-C0A8392C6702}"/>
              </a:ext>
            </a:extLst>
          </p:cNvPr>
          <p:cNvSpPr/>
          <p:nvPr/>
        </p:nvSpPr>
        <p:spPr>
          <a:xfrm>
            <a:off x="8835854" y="2477802"/>
            <a:ext cx="391886" cy="3154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8DD0EDE-BE98-4982-B087-4C9040565BBC}"/>
              </a:ext>
            </a:extLst>
          </p:cNvPr>
          <p:cNvSpPr/>
          <p:nvPr/>
        </p:nvSpPr>
        <p:spPr>
          <a:xfrm>
            <a:off x="9227740" y="2477799"/>
            <a:ext cx="391886" cy="3154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4673252-5191-4AD6-9EAA-973E8BD09935}"/>
              </a:ext>
            </a:extLst>
          </p:cNvPr>
          <p:cNvSpPr/>
          <p:nvPr/>
        </p:nvSpPr>
        <p:spPr>
          <a:xfrm>
            <a:off x="8835854" y="2783827"/>
            <a:ext cx="391886" cy="3154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9431AE1-F0C8-4831-B683-E76BF66D8CA8}"/>
              </a:ext>
            </a:extLst>
          </p:cNvPr>
          <p:cNvSpPr/>
          <p:nvPr/>
        </p:nvSpPr>
        <p:spPr>
          <a:xfrm>
            <a:off x="8833874" y="3114355"/>
            <a:ext cx="504000" cy="3154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99FAD85-2C70-4554-89E0-CD3166307CC5}"/>
              </a:ext>
            </a:extLst>
          </p:cNvPr>
          <p:cNvSpPr/>
          <p:nvPr/>
        </p:nvSpPr>
        <p:spPr>
          <a:xfrm>
            <a:off x="8831895" y="3421133"/>
            <a:ext cx="504000" cy="3154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0C3865-D69B-40E6-9B7A-BC4CA2EB3C8B}"/>
              </a:ext>
            </a:extLst>
          </p:cNvPr>
          <p:cNvSpPr/>
          <p:nvPr/>
        </p:nvSpPr>
        <p:spPr>
          <a:xfrm>
            <a:off x="9343876" y="3421133"/>
            <a:ext cx="504000" cy="3154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8FD93BA-48D5-458A-81D4-EA31DD66AA3D}"/>
              </a:ext>
            </a:extLst>
          </p:cNvPr>
          <p:cNvSpPr/>
          <p:nvPr/>
        </p:nvSpPr>
        <p:spPr>
          <a:xfrm>
            <a:off x="8829916" y="3744219"/>
            <a:ext cx="504000" cy="2662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65C5F0-26A2-489F-8917-F2F3CC87C14E}"/>
              </a:ext>
            </a:extLst>
          </p:cNvPr>
          <p:cNvSpPr/>
          <p:nvPr/>
        </p:nvSpPr>
        <p:spPr>
          <a:xfrm>
            <a:off x="8831894" y="4026780"/>
            <a:ext cx="504000" cy="315403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50262D3-65EB-425F-BAD5-6C0C00B25D8E}"/>
              </a:ext>
            </a:extLst>
          </p:cNvPr>
          <p:cNvSpPr/>
          <p:nvPr/>
        </p:nvSpPr>
        <p:spPr>
          <a:xfrm>
            <a:off x="8829915" y="4333558"/>
            <a:ext cx="504000" cy="315403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70259D0-A2CB-4BDB-A986-6FEF2C4FE50E}"/>
              </a:ext>
            </a:extLst>
          </p:cNvPr>
          <p:cNvSpPr/>
          <p:nvPr/>
        </p:nvSpPr>
        <p:spPr>
          <a:xfrm>
            <a:off x="9341896" y="4333558"/>
            <a:ext cx="504000" cy="315403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ACB2B94-F3EC-41FB-9D44-25125E54886F}"/>
              </a:ext>
            </a:extLst>
          </p:cNvPr>
          <p:cNvSpPr/>
          <p:nvPr/>
        </p:nvSpPr>
        <p:spPr>
          <a:xfrm>
            <a:off x="8839811" y="4644769"/>
            <a:ext cx="504000" cy="315403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CDD8887-86A7-4772-B9D9-88B8F36E2459}"/>
              </a:ext>
            </a:extLst>
          </p:cNvPr>
          <p:cNvSpPr/>
          <p:nvPr/>
        </p:nvSpPr>
        <p:spPr>
          <a:xfrm>
            <a:off x="5639346" y="3252242"/>
            <a:ext cx="1595285" cy="617517"/>
          </a:xfrm>
          <a:prstGeom prst="rightArrow">
            <a:avLst/>
          </a:prstGeom>
          <a:gradFill>
            <a:gsLst>
              <a:gs pos="100000">
                <a:schemeClr val="tx1"/>
              </a:gs>
              <a:gs pos="57000">
                <a:srgbClr val="000000">
                  <a:alpha val="92000"/>
                </a:srgbClr>
              </a:gs>
              <a:gs pos="0">
                <a:schemeClr val="tx1">
                  <a:alpha val="23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18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3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自由: 形状 22">
            <a:extLst>
              <a:ext uri="{FF2B5EF4-FFF2-40B4-BE49-F238E27FC236}">
                <a16:creationId xmlns:a16="http://schemas.microsoft.com/office/drawing/2014/main" id="{A968D43E-4161-4BB1-9F58-55ED1A86E1B1}"/>
              </a:ext>
            </a:extLst>
          </p:cNvPr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5B2132-FF7D-4DBE-83AD-ABB242B80A8E}"/>
              </a:ext>
            </a:extLst>
          </p:cNvPr>
          <p:cNvGrpSpPr/>
          <p:nvPr/>
        </p:nvGrpSpPr>
        <p:grpSpPr>
          <a:xfrm>
            <a:off x="635243" y="278225"/>
            <a:ext cx="3022357" cy="714073"/>
            <a:chOff x="635241" y="278221"/>
            <a:chExt cx="3022357" cy="7140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BB5DD5-8145-42C5-B337-150132C6BD32}"/>
                </a:ext>
              </a:extLst>
            </p:cNvPr>
            <p:cNvSpPr/>
            <p:nvPr/>
          </p:nvSpPr>
          <p:spPr>
            <a:xfrm>
              <a:off x="635241" y="676890"/>
              <a:ext cx="3022357" cy="3154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Control Dependency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EA1960-D594-44FE-A09B-C61E4D3A2460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控制相关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FEC86D9-635F-42D8-B618-C4BD35E3ACCD}"/>
              </a:ext>
            </a:extLst>
          </p:cNvPr>
          <p:cNvSpPr/>
          <p:nvPr/>
        </p:nvSpPr>
        <p:spPr>
          <a:xfrm>
            <a:off x="730141" y="1280696"/>
            <a:ext cx="10741423" cy="52284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对于提升性能而言，控制相关并不是一个主要限制。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当存在控制相关，但发现执行本不该执行的指令对程序的正确性没有影响，那么可以通过指令调度改善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ILP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对于正确地执行程序来说，必须保持的最关键的两个属性是：数据流和异常行为。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：数据从其产生者指令到其消费者指令的实际流动，即写后读相关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异常行为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：无论怎么改变指令的执行顺序，都不能改变程序中异常的发生情况，即精确异常。</a:t>
            </a:r>
          </a:p>
        </p:txBody>
      </p:sp>
    </p:spTree>
    <p:extLst>
      <p:ext uri="{BB962C8B-B14F-4D97-AF65-F5344CB8AC3E}">
        <p14:creationId xmlns:p14="http://schemas.microsoft.com/office/powerpoint/2010/main" val="7739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自由: 形状 22">
            <a:extLst>
              <a:ext uri="{FF2B5EF4-FFF2-40B4-BE49-F238E27FC236}">
                <a16:creationId xmlns:a16="http://schemas.microsoft.com/office/drawing/2014/main" id="{A968D43E-4161-4BB1-9F58-55ED1A86E1B1}"/>
              </a:ext>
            </a:extLst>
          </p:cNvPr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5B2132-FF7D-4DBE-83AD-ABB242B80A8E}"/>
              </a:ext>
            </a:extLst>
          </p:cNvPr>
          <p:cNvGrpSpPr/>
          <p:nvPr/>
        </p:nvGrpSpPr>
        <p:grpSpPr>
          <a:xfrm>
            <a:off x="635243" y="278225"/>
            <a:ext cx="3022357" cy="714073"/>
            <a:chOff x="635241" y="278221"/>
            <a:chExt cx="3022357" cy="7140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BB5DD5-8145-42C5-B337-150132C6BD32}"/>
                </a:ext>
              </a:extLst>
            </p:cNvPr>
            <p:cNvSpPr/>
            <p:nvPr/>
          </p:nvSpPr>
          <p:spPr>
            <a:xfrm>
              <a:off x="635241" y="676890"/>
              <a:ext cx="3022357" cy="3154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Control Dependency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EA1960-D594-44FE-A09B-C61E4D3A2460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控制相关</a:t>
              </a:r>
            </a:p>
          </p:txBody>
        </p:sp>
      </p:grp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D2EA0F-563A-4001-A6E5-DDF2FD15A81E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337484"/>
            <a:ext cx="7772400" cy="2050215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0550" lvl="2" indent="0">
              <a:lnSpc>
                <a:spcPct val="200000"/>
              </a:lnSpc>
              <a:buNone/>
              <a:tabLst>
                <a:tab pos="3997325" algn="l"/>
              </a:tabLst>
            </a:pPr>
            <a:r>
              <a:rPr lang="pt-BR" altLang="zh-CN" dirty="0">
                <a:latin typeface="宋体" panose="02010600030101010101" pitchFamily="2" charset="-122"/>
              </a:rPr>
              <a:t>        </a:t>
            </a:r>
            <a:r>
              <a:rPr lang="pt-B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DADDU     	R1</a:t>
            </a:r>
            <a:r>
              <a:rPr lang="zh-CN" altLang="pt-BR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pt-BR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552450">
              <a:lnSpc>
                <a:spcPct val="200000"/>
              </a:lnSpc>
              <a:buFont typeface="Wingdings" panose="05000000000000000000" pitchFamily="2" charset="2"/>
              <a:buNone/>
              <a:tabLst>
                <a:tab pos="3997325" algn="l"/>
              </a:tabLs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BEQZ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R12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Skipnext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552450">
              <a:lnSpc>
                <a:spcPct val="200000"/>
              </a:lnSpc>
              <a:buFont typeface="Wingdings" panose="05000000000000000000" pitchFamily="2" charset="2"/>
              <a:buNone/>
              <a:tabLst>
                <a:tab pos="3997325" algn="l"/>
              </a:tabLs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800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DSUBU</a:t>
            </a:r>
            <a:r>
              <a:rPr lang="en-US" altLang="zh-CN" sz="2800" dirty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2800" dirty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R5</a:t>
            </a:r>
            <a:r>
              <a:rPr lang="zh-CN" altLang="en-US" sz="2800" dirty="0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R6</a:t>
            </a:r>
            <a:endParaRPr lang="en-US" altLang="zh-CN" sz="2800" dirty="0">
              <a:solidFill>
                <a:srgbClr val="99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552450">
              <a:lnSpc>
                <a:spcPct val="200000"/>
              </a:lnSpc>
              <a:buFont typeface="Wingdings" panose="05000000000000000000" pitchFamily="2" charset="2"/>
              <a:buNone/>
              <a:tabLst>
                <a:tab pos="3997325" algn="l"/>
              </a:tabLs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DADDU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R9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552450">
              <a:lnSpc>
                <a:spcPct val="200000"/>
              </a:lnSpc>
              <a:buFont typeface="Wingdings" panose="05000000000000000000" pitchFamily="2" charset="2"/>
              <a:buNone/>
              <a:tabLst>
                <a:tab pos="3997325" algn="l"/>
              </a:tabLst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Skipnext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R7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R9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CE4EF28E-9664-46C5-B5BE-C23D4A6652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69880" y="2470067"/>
            <a:ext cx="691636" cy="1353788"/>
            <a:chOff x="576" y="1344"/>
            <a:chExt cx="288" cy="1200"/>
          </a:xfrm>
        </p:grpSpPr>
        <p:sp>
          <p:nvSpPr>
            <p:cNvPr id="11" name="Arc 8">
              <a:extLst>
                <a:ext uri="{FF2B5EF4-FFF2-40B4-BE49-F238E27FC236}">
                  <a16:creationId xmlns:a16="http://schemas.microsoft.com/office/drawing/2014/main" id="{5F9320F2-5B21-4F6F-9BDE-82CC68A1981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76" y="1920"/>
              <a:ext cx="288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5" name="Arc 9">
              <a:extLst>
                <a:ext uri="{FF2B5EF4-FFF2-40B4-BE49-F238E27FC236}">
                  <a16:creationId xmlns:a16="http://schemas.microsoft.com/office/drawing/2014/main" id="{AF875798-60B4-455D-9E23-D3017F5AAF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6" y="1344"/>
              <a:ext cx="288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873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908365" y="278225"/>
            <a:ext cx="4258156" cy="830998"/>
            <a:chOff x="908363" y="278221"/>
            <a:chExt cx="4258156" cy="830997"/>
          </a:xfrm>
        </p:grpSpPr>
        <p:sp>
          <p:nvSpPr>
            <p:cNvPr id="42" name="矩形 41"/>
            <p:cNvSpPr/>
            <p:nvPr/>
          </p:nvSpPr>
          <p:spPr>
            <a:xfrm>
              <a:off x="908363" y="801441"/>
              <a:ext cx="41623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Part 1: Instruction Level Parallelism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197484" y="278221"/>
              <a:ext cx="396903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第一部分：指令级并行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E63137F-1545-4A23-8985-F45AD0E643AA}"/>
              </a:ext>
            </a:extLst>
          </p:cNvPr>
          <p:cNvSpPr txBox="1"/>
          <p:nvPr/>
        </p:nvSpPr>
        <p:spPr>
          <a:xfrm>
            <a:off x="904459" y="1287946"/>
            <a:ext cx="8941157" cy="519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/>
              <a:t>指令级并行的概念</a:t>
            </a:r>
            <a:endParaRPr lang="en-US" altLang="zh-CN" sz="3200" dirty="0"/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/>
              <a:t>动态指令调度</a:t>
            </a:r>
            <a:endParaRPr lang="en-US" altLang="zh-CN" sz="3200" dirty="0"/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/>
              <a:t>分支预测技术</a:t>
            </a:r>
            <a:endParaRPr lang="en-US" altLang="zh-CN" sz="3200" dirty="0"/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/>
              <a:t>静态指令调度</a:t>
            </a:r>
            <a:endParaRPr lang="en-US" altLang="zh-CN" sz="3200" dirty="0"/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/>
              <a:t>多发射（多指令流出）技术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56804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908365" y="278225"/>
            <a:ext cx="4258156" cy="830998"/>
            <a:chOff x="908363" y="278221"/>
            <a:chExt cx="4258156" cy="830997"/>
          </a:xfrm>
        </p:grpSpPr>
        <p:sp>
          <p:nvSpPr>
            <p:cNvPr id="42" name="矩形 41"/>
            <p:cNvSpPr/>
            <p:nvPr/>
          </p:nvSpPr>
          <p:spPr>
            <a:xfrm>
              <a:off x="908363" y="801441"/>
              <a:ext cx="41623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Part 1: Instruction Level Parallelism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197484" y="278221"/>
              <a:ext cx="396903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第一部分：指令级并行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E63137F-1545-4A23-8985-F45AD0E643AA}"/>
              </a:ext>
            </a:extLst>
          </p:cNvPr>
          <p:cNvSpPr txBox="1"/>
          <p:nvPr/>
        </p:nvSpPr>
        <p:spPr>
          <a:xfrm>
            <a:off x="904459" y="1287946"/>
            <a:ext cx="8941157" cy="519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指令级并行的概念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/>
              <a:t>动态指令调度</a:t>
            </a:r>
            <a:endParaRPr lang="en-US" altLang="zh-CN" sz="3200" dirty="0"/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分支预测技术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静态指令调度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多发射（多指令流出）技术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71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4" y="278225"/>
            <a:ext cx="3972381" cy="714073"/>
            <a:chOff x="635242" y="278221"/>
            <a:chExt cx="3972381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2" y="676889"/>
              <a:ext cx="3972381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Types of Instruction Schedule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28337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指令调度的分类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1056904" y="1268813"/>
            <a:ext cx="10070275" cy="46437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静态调度</a:t>
            </a:r>
            <a:endParaRPr lang="en-US" altLang="zh-CN" sz="28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依靠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对代码进行静态调度，以减少相关和冒险。</a:t>
            </a:r>
          </a:p>
          <a:p>
            <a:pPr marL="800100" lvl="1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它不是在程序执行的过程中、而是在编译期间进行代码调度和优化。</a:t>
            </a:r>
          </a:p>
          <a:p>
            <a:pPr marL="800100" lvl="1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通过把相关的指令拉开距离来减少可能产生的停顿。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endParaRPr lang="en-US" altLang="zh-CN" sz="24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动态调度</a:t>
            </a:r>
            <a:endParaRPr lang="en-US" altLang="zh-CN" sz="28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在程序的执行过程中，依靠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专门硬件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对代码进行调度，减少数据相关导致的流水线停顿。</a:t>
            </a:r>
            <a:endParaRPr lang="en-US" altLang="zh-CN" sz="24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930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5" y="278225"/>
            <a:ext cx="2345461" cy="714073"/>
            <a:chOff x="635243" y="278221"/>
            <a:chExt cx="2345461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3" y="676889"/>
              <a:ext cx="2345461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Basic Idea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基本思想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1056904" y="1268813"/>
            <a:ext cx="10070275" cy="45405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目前大家所学流水线技术对于挖掘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ILP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的最大局限性是什么？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DIV.D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en-US" altLang="zh-CN" sz="2800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F2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ADD.D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F10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800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F6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pPr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SUB.D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F12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F14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ADD.D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指令与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DIV.D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指令关于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相关，导致流水线停顿。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SUB.D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指令与流水线中任何指令都没有关系，但也因此受阻。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指令是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按序流出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按序执行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的，限制了挖掘更大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ILP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的可能。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690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5" y="278225"/>
            <a:ext cx="2345461" cy="714073"/>
            <a:chOff x="635243" y="278221"/>
            <a:chExt cx="2345461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3" y="676889"/>
              <a:ext cx="2345461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Basic Idea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基本思想</a:t>
              </a:r>
            </a:p>
          </p:txBody>
        </p:sp>
      </p:grp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24782DF-A032-466D-A23C-77A40DB97C8A}"/>
              </a:ext>
            </a:extLst>
          </p:cNvPr>
          <p:cNvSpPr txBox="1">
            <a:spLocks noChangeArrowheads="1"/>
          </p:cNvSpPr>
          <p:nvPr/>
        </p:nvSpPr>
        <p:spPr>
          <a:xfrm>
            <a:off x="2889536" y="1295588"/>
            <a:ext cx="4679950" cy="576262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在前面的基本流水线中：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0FCCD4C-7B2B-48D5-9369-91F05A58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161" y="2057588"/>
            <a:ext cx="9906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9067DE8C-FEEC-4253-84CF-0236D0A0C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761" y="2559238"/>
            <a:ext cx="1219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黑体" panose="02010609060101010101" pitchFamily="49" charset="-122"/>
              </a:rPr>
              <a:t>ID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0AD018D9-65BC-4639-B474-87489E8FF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7361" y="2819588"/>
            <a:ext cx="10668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6140EF53-B26D-4798-85D4-DFB8BDACD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4761" y="2819588"/>
            <a:ext cx="10668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0FAF91-39DE-4A38-A8C5-1BF0C8A7D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024" y="3764150"/>
            <a:ext cx="22320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7CA07B0-9617-4157-9E80-0ECC6C2D7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15" y="4883915"/>
            <a:ext cx="7772400" cy="49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一旦一条指令受阻，其后的指令都将停顿。</a:t>
            </a:r>
          </a:p>
        </p:txBody>
      </p:sp>
    </p:spTree>
    <p:extLst>
      <p:ext uri="{BB962C8B-B14F-4D97-AF65-F5344CB8AC3E}">
        <p14:creationId xmlns:p14="http://schemas.microsoft.com/office/powerpoint/2010/main" val="284829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5" y="278225"/>
            <a:ext cx="2345461" cy="714073"/>
            <a:chOff x="635243" y="278221"/>
            <a:chExt cx="2345461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3" y="676889"/>
              <a:ext cx="2345461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Basic Idea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基本思想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1056904" y="1268813"/>
            <a:ext cx="10070275" cy="53272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为了使上述指令序列中的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SUB.D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指令能继续执行下去，必须把指令流出的工作拆分为两步：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检测结构冲突</a:t>
            </a:r>
          </a:p>
          <a:p>
            <a:pPr marL="914400" lvl="1" indent="-4572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等待数据冲突消失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只要检测到没有结构冲突，就可以让指令流出，并且流出后的指令一旦其操作数就绪就可以立即执行。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这样的流水线就是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乱序（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Out-of-order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执行流水线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指令的执行顺序与程序顺序不相同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指令的完成也是乱序完成的</a:t>
            </a:r>
          </a:p>
        </p:txBody>
      </p:sp>
    </p:spTree>
    <p:extLst>
      <p:ext uri="{BB962C8B-B14F-4D97-AF65-F5344CB8AC3E}">
        <p14:creationId xmlns:p14="http://schemas.microsoft.com/office/powerpoint/2010/main" val="4946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5" y="278225"/>
            <a:ext cx="2345461" cy="714073"/>
            <a:chOff x="635243" y="278221"/>
            <a:chExt cx="2345461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3" y="676889"/>
              <a:ext cx="2345461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Basic Idea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基本思想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1056904" y="1268813"/>
            <a:ext cx="10070275" cy="29676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为了支持乱序执行，将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段流水线的译码阶段再分为两个阶段：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Issue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）：指令译码，检查是否存在结构冲突，指令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顺序流出（</a:t>
            </a:r>
            <a:r>
              <a:rPr lang="en-US" altLang="zh-CN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in-order issue)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读操作数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Read Operands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）：等待数据冲突消失，然后读操作数，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指令乱序执行（</a:t>
            </a:r>
            <a:r>
              <a:rPr lang="en-US" altLang="zh-CN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out of order execution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32E2B3-22DC-43E2-A920-4CDA435DB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408" y="4634119"/>
            <a:ext cx="838200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AC7D279-62EE-4650-A267-2D245334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808" y="4865894"/>
            <a:ext cx="50859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7E92B252-F350-4528-BF22-5FF498E63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608" y="5135769"/>
            <a:ext cx="10668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E79DD549-9C92-4B69-83DF-648479465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5208" y="5135769"/>
            <a:ext cx="10668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DBABFB8-CFEE-412E-8509-28BAA1CB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008" y="4634119"/>
            <a:ext cx="838200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657C0538-711F-403F-86AF-5AA3C0B73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3608" y="5135769"/>
            <a:ext cx="5334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C718A6D8-BD42-438C-BAF4-69A4B28EF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158" y="4832556"/>
            <a:ext cx="685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EA808876-000B-4271-B3A0-8653D9659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405" y="5715206"/>
            <a:ext cx="2233612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7ECCFC0D-E88D-4F0A-A2AC-83068B2E2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609" y="5762894"/>
            <a:ext cx="270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</a:p>
        </p:txBody>
      </p:sp>
    </p:spTree>
    <p:extLst>
      <p:ext uri="{BB962C8B-B14F-4D97-AF65-F5344CB8AC3E}">
        <p14:creationId xmlns:p14="http://schemas.microsoft.com/office/powerpoint/2010/main" val="263787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5" y="278225"/>
            <a:ext cx="2345461" cy="714073"/>
            <a:chOff x="635243" y="278221"/>
            <a:chExt cx="2345461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3" y="676889"/>
              <a:ext cx="2345461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Basic Idea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基本思想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1056904" y="1268813"/>
            <a:ext cx="10070275" cy="47495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在之前的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段流水线中，是不会发生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冲突和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WAW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冲突的。但乱序执行就使得它们可能发生了。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ts val="4600"/>
              </a:lnSpc>
              <a:buClr>
                <a:srgbClr val="FF0066"/>
              </a:buClr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ts val="4600"/>
              </a:lnSpc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DIV.D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  </a:t>
            </a:r>
            <a:r>
              <a:rPr lang="en-US" altLang="zh-CN" sz="2400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F10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ts val="4600"/>
              </a:lnSpc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ADD.D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F10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en-US" altLang="zh-CN" sz="2400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F6</a:t>
            </a:r>
            <a:endParaRPr lang="en-US" altLang="zh-CN" sz="24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ts val="4600"/>
              </a:lnSpc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SUB.D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2400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F14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可以通过使用寄存器重命名来消除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2CDEB49-9909-404E-A764-12510A16C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2" y="4111272"/>
            <a:ext cx="18288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存在反相关</a:t>
            </a:r>
            <a:endParaRPr lang="zh-CN" altLang="en-US" sz="28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CCA527AA-4B5E-4890-89D6-428126F45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6" y="3499696"/>
            <a:ext cx="216901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存在输出相关</a:t>
            </a:r>
            <a:endParaRPr lang="zh-CN" altLang="en-US" sz="28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11">
            <a:extLst>
              <a:ext uri="{FF2B5EF4-FFF2-40B4-BE49-F238E27FC236}">
                <a16:creationId xmlns:a16="http://schemas.microsoft.com/office/drawing/2014/main" id="{05486EFB-89FA-4E34-99E1-6CC299440A84}"/>
              </a:ext>
            </a:extLst>
          </p:cNvPr>
          <p:cNvSpPr>
            <a:spLocks/>
          </p:cNvSpPr>
          <p:nvPr/>
        </p:nvSpPr>
        <p:spPr bwMode="auto">
          <a:xfrm>
            <a:off x="7554914" y="3409209"/>
            <a:ext cx="144462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381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>
              <a:solidFill>
                <a:schemeClr val="hlink"/>
              </a:solidFill>
            </a:endParaRPr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D004278C-9D50-4708-8D53-C16F695ABAA3}"/>
              </a:ext>
            </a:extLst>
          </p:cNvPr>
          <p:cNvSpPr>
            <a:spLocks/>
          </p:cNvSpPr>
          <p:nvPr/>
        </p:nvSpPr>
        <p:spPr bwMode="auto">
          <a:xfrm>
            <a:off x="4587876" y="4062822"/>
            <a:ext cx="144463" cy="503237"/>
          </a:xfrm>
          <a:prstGeom prst="leftBrace">
            <a:avLst>
              <a:gd name="adj1" fmla="val 29029"/>
              <a:gd name="adj2" fmla="val 50000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0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5" y="278225"/>
            <a:ext cx="2345461" cy="714073"/>
            <a:chOff x="635243" y="278221"/>
            <a:chExt cx="2345461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3" y="676889"/>
              <a:ext cx="2345461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Basic Idea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基本思想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1056904" y="1268813"/>
            <a:ext cx="10070275" cy="4737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动态调度的流水线支持多条指令同时处于执行当中。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要求：具有多个功能部件、或者功能部件流水化、或者兼而有之，形成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超标量处理器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的基础。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指令乱序完成带来的最大问题就是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（精确）异常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很复杂。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动态调度的处理器要求对于一条会产生异常的指令来说，只有当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处理器确切地知道该指令将被执行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时，才允许它产生异常；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ts val="46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但仍可能导致不精确异常，从而使异常处理后难以继续执行程序。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6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5" y="278225"/>
            <a:ext cx="5207415" cy="706446"/>
            <a:chOff x="635243" y="278221"/>
            <a:chExt cx="5207415" cy="70644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3" y="676889"/>
              <a:ext cx="52074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Methods of Dynamic Instruction Schedule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341632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动态指令调度的方法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860B840-C3DE-49D3-81F4-B7F2EDF00F90}"/>
              </a:ext>
            </a:extLst>
          </p:cNvPr>
          <p:cNvSpPr/>
          <p:nvPr/>
        </p:nvSpPr>
        <p:spPr>
          <a:xfrm>
            <a:off x="1615044" y="1959429"/>
            <a:ext cx="4227616" cy="2054431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记分牌算法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Scorboard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8A9824-9674-496B-A8F7-44628A43BDB5}"/>
              </a:ext>
            </a:extLst>
          </p:cNvPr>
          <p:cNvSpPr/>
          <p:nvPr/>
        </p:nvSpPr>
        <p:spPr>
          <a:xfrm>
            <a:off x="6349340" y="1959428"/>
            <a:ext cx="4227616" cy="2054431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Tomasulo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2064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5" y="278225"/>
            <a:ext cx="3426116" cy="714073"/>
            <a:chOff x="635243" y="278221"/>
            <a:chExt cx="3426116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3" y="676889"/>
              <a:ext cx="3426116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198002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1056904" y="1268813"/>
            <a:ext cx="10070275" cy="47495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最早出现在</a:t>
            </a:r>
            <a:r>
              <a:rPr lang="en-US" altLang="zh-CN" sz="28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CDC6600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计算机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该机器用一个称为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记分牌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的硬件实现了对指令的动态调度。</a:t>
            </a:r>
          </a:p>
          <a:p>
            <a:pPr marL="914400" lvl="1" indent="-4572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该硬件中维护着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张表，分别用于记录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指令的执行状态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功能部件状态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寄存器状态以及数据相关关系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等。</a:t>
            </a:r>
          </a:p>
          <a:p>
            <a:pPr marL="914400" lvl="1" indent="-4572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它把前述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段流水线中的译码段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分解成了两个段：流出和读操作数，以避免当某条指令在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段被停顿时挡住后面无关指令的流动。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记分牌的目标：在没有结构冲突时，尽可能早地执行没有数据冲突的指令，实现每个时钟周期执行一条指令。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64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63137F-1545-4A23-8985-F45AD0E643AA}"/>
              </a:ext>
            </a:extLst>
          </p:cNvPr>
          <p:cNvSpPr txBox="1"/>
          <p:nvPr/>
        </p:nvSpPr>
        <p:spPr>
          <a:xfrm>
            <a:off x="904459" y="1287946"/>
            <a:ext cx="8941157" cy="519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/>
              <a:t>指令级并行的概念</a:t>
            </a:r>
            <a:endParaRPr lang="en-US" altLang="zh-CN" sz="3200" dirty="0"/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动态指令调度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E6E6E6"/>
                </a:solidFill>
              </a:rPr>
              <a:t>分支预测技术</a:t>
            </a:r>
            <a:endParaRPr lang="en-US" altLang="zh-CN" sz="3200" dirty="0">
              <a:solidFill>
                <a:srgbClr val="E6E6E6"/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E6E6E6"/>
                </a:solidFill>
              </a:rPr>
              <a:t>静态指令调度</a:t>
            </a:r>
            <a:endParaRPr lang="en-US" altLang="zh-CN" sz="3200" dirty="0">
              <a:solidFill>
                <a:srgbClr val="E6E6E6"/>
              </a:solidFill>
            </a:endParaRPr>
          </a:p>
          <a:p>
            <a:pPr marL="457200" indent="-457200">
              <a:lnSpc>
                <a:spcPts val="8200"/>
              </a:lnSpc>
              <a:buClr>
                <a:srgbClr val="0055D2"/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多发射（多指令流出）技术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E8FB0F8-3174-4A0E-A55E-6C30DAA94833}"/>
              </a:ext>
            </a:extLst>
          </p:cNvPr>
          <p:cNvGrpSpPr/>
          <p:nvPr/>
        </p:nvGrpSpPr>
        <p:grpSpPr>
          <a:xfrm>
            <a:off x="908365" y="278225"/>
            <a:ext cx="4258156" cy="830998"/>
            <a:chOff x="908363" y="278221"/>
            <a:chExt cx="4258156" cy="8309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E64724-3CE8-461C-BA33-3F5570F2C9DD}"/>
                </a:ext>
              </a:extLst>
            </p:cNvPr>
            <p:cNvSpPr/>
            <p:nvPr/>
          </p:nvSpPr>
          <p:spPr>
            <a:xfrm>
              <a:off x="908363" y="801441"/>
              <a:ext cx="41623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Part 1: Instruction Level Parallelism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F007733-A2E0-442A-8EAB-722EB6AD6307}"/>
                </a:ext>
              </a:extLst>
            </p:cNvPr>
            <p:cNvSpPr/>
            <p:nvPr/>
          </p:nvSpPr>
          <p:spPr>
            <a:xfrm>
              <a:off x="1197484" y="278221"/>
              <a:ext cx="3969035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第一部分：指令级并行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361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5" y="278225"/>
            <a:ext cx="3426116" cy="714073"/>
            <a:chOff x="635243" y="278221"/>
            <a:chExt cx="3426116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3" y="676889"/>
              <a:ext cx="3426116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198002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</a:p>
          </p:txBody>
        </p:sp>
      </p:grpSp>
      <p:pic>
        <p:nvPicPr>
          <p:cNvPr id="7" name="Picture 4" descr="计分牌">
            <a:extLst>
              <a:ext uri="{FF2B5EF4-FFF2-40B4-BE49-F238E27FC236}">
                <a16:creationId xmlns:a16="http://schemas.microsoft.com/office/drawing/2014/main" id="{97EA958F-317D-476B-8A1D-44F8E7C4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4" y="1361456"/>
            <a:ext cx="5763285" cy="488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D7153F-1687-4681-9BE0-A80BE2EC2BBB}"/>
              </a:ext>
            </a:extLst>
          </p:cNvPr>
          <p:cNvSpPr txBox="1"/>
          <p:nvPr/>
        </p:nvSpPr>
        <p:spPr>
          <a:xfrm>
            <a:off x="6436429" y="1290206"/>
            <a:ext cx="5391398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浮点部件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两个浮点乘法器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一个浮点除法器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一个浮点加法器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一个整数部件（访存、分支和整数运算）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每条指令都要经过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记分牌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，记分牌负责相关检测并控制指令的流出和执行。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9F9948-F4C5-4602-AF54-F0DB87D897CD}"/>
              </a:ext>
            </a:extLst>
          </p:cNvPr>
          <p:cNvSpPr/>
          <p:nvPr/>
        </p:nvSpPr>
        <p:spPr>
          <a:xfrm>
            <a:off x="2327566" y="5415148"/>
            <a:ext cx="1567543" cy="828376"/>
          </a:xfrm>
          <a:prstGeom prst="rect">
            <a:avLst/>
          </a:prstGeom>
          <a:noFill/>
          <a:ln w="38100"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8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4" y="278225"/>
            <a:ext cx="4542397" cy="714073"/>
            <a:chOff x="635242" y="278221"/>
            <a:chExt cx="4542397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2" y="676889"/>
              <a:ext cx="4542397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Algorithm——Stage 1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371447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阶段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F9E88A39-146C-49A9-A367-C37F0D13F56B}"/>
              </a:ext>
            </a:extLst>
          </p:cNvPr>
          <p:cNvSpPr/>
          <p:nvPr/>
        </p:nvSpPr>
        <p:spPr>
          <a:xfrm>
            <a:off x="1056904" y="1268813"/>
            <a:ext cx="10070275" cy="40589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流出（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Issue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）：指令流出，检测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结构相关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WAW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如果当前流出指令所需的功能部件空闲，并且所有其他正在执行的指令的目的寄存器与该指令的不同（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相关），记分牌就向功能部件流出该指令，并修改记分牌内部的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  <a:p>
            <a:pPr marL="914400" lvl="1" indent="-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如果有结构相关或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相关，则该指令的发射暂停，并且也不发射后继指令，直到相关解除。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841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4" y="278225"/>
            <a:ext cx="4542397" cy="714073"/>
            <a:chOff x="635242" y="278221"/>
            <a:chExt cx="4542397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2" y="676889"/>
              <a:ext cx="4542397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Algorithm——Stage 2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371447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阶段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F9E88A39-146C-49A9-A367-C37F0D13F56B}"/>
              </a:ext>
            </a:extLst>
          </p:cNvPr>
          <p:cNvSpPr/>
          <p:nvPr/>
        </p:nvSpPr>
        <p:spPr>
          <a:xfrm>
            <a:off x="1056904" y="1268813"/>
            <a:ext cx="10070275" cy="44590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读操作数（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Read operands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）：没有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数据相关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时，读操作数。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如果先前已发射的正在运行的指令不对当前指令的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源操作数寄存器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进行写操作，或者一个正在工作的功能部件已经完成了对该寄存器的写操作，则该操作数有效。操作数有效时，记分牌控制功能部件从寄存器读操作数，准备执行。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记分牌在这一步动态地解决了</a:t>
            </a:r>
            <a:r>
              <a:rPr lang="en-US" altLang="zh-CN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RAW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，指令可能会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乱序执行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。该阶段与流出合并起来就是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段流水中的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阶段。 </a:t>
            </a:r>
          </a:p>
        </p:txBody>
      </p:sp>
    </p:spTree>
    <p:extLst>
      <p:ext uri="{BB962C8B-B14F-4D97-AF65-F5344CB8AC3E}">
        <p14:creationId xmlns:p14="http://schemas.microsoft.com/office/powerpoint/2010/main" val="8624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4" y="278225"/>
            <a:ext cx="4542397" cy="714073"/>
            <a:chOff x="635242" y="278221"/>
            <a:chExt cx="4542397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2" y="676889"/>
              <a:ext cx="4542397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Algorithm——Stage 3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371447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阶段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F9E88A39-146C-49A9-A367-C37F0D13F56B}"/>
              </a:ext>
            </a:extLst>
          </p:cNvPr>
          <p:cNvSpPr/>
          <p:nvPr/>
        </p:nvSpPr>
        <p:spPr>
          <a:xfrm>
            <a:off x="1056904" y="1268813"/>
            <a:ext cx="10070275" cy="36588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Execution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）：取到操作数后执行。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取到操作数后，功能部件开始执行。当产生出结果后，就通知记分牌它已经完成执行。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在浮点流水线中，这一段可能要占用多个时钟周期。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该阶段相当于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段流水中的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阶段。</a:t>
            </a:r>
          </a:p>
        </p:txBody>
      </p:sp>
    </p:spTree>
    <p:extLst>
      <p:ext uri="{BB962C8B-B14F-4D97-AF65-F5344CB8AC3E}">
        <p14:creationId xmlns:p14="http://schemas.microsoft.com/office/powerpoint/2010/main" val="277497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4" y="278225"/>
            <a:ext cx="4542397" cy="714073"/>
            <a:chOff x="635242" y="278221"/>
            <a:chExt cx="4542397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2" y="676889"/>
              <a:ext cx="4542397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Algorithm——Stage 4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3714478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阶段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F9E88A39-146C-49A9-A367-C37F0D13F56B}"/>
              </a:ext>
            </a:extLst>
          </p:cNvPr>
          <p:cNvSpPr/>
          <p:nvPr/>
        </p:nvSpPr>
        <p:spPr>
          <a:xfrm>
            <a:off x="1056904" y="1268813"/>
            <a:ext cx="10070275" cy="39050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写结果（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Write result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）：检测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WAR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，结果写回寄存器。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记分牌一旦知道执行部件完成了执行，就检测是否存在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WAR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冒险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。如果不存在，或者原有的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冒险已消失，记分牌就通知功能部件把结果写入目的寄存器，并释放该指令使用的所有资源。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如果检测到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冒险，就不允许该指令将结果写到目的寄存器，暂停该指令。</a:t>
            </a:r>
          </a:p>
        </p:txBody>
      </p:sp>
    </p:spTree>
    <p:extLst>
      <p:ext uri="{BB962C8B-B14F-4D97-AF65-F5344CB8AC3E}">
        <p14:creationId xmlns:p14="http://schemas.microsoft.com/office/powerpoint/2010/main" val="222877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3" y="278225"/>
            <a:ext cx="5017411" cy="714073"/>
            <a:chOff x="635241" y="278221"/>
            <a:chExt cx="5017411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1" y="676889"/>
              <a:ext cx="5017411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Algorithm——Status Table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387477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记录表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F9E88A39-146C-49A9-A367-C37F0D13F56B}"/>
              </a:ext>
            </a:extLst>
          </p:cNvPr>
          <p:cNvSpPr/>
          <p:nvPr/>
        </p:nvSpPr>
        <p:spPr>
          <a:xfrm>
            <a:off x="1056904" y="1268813"/>
            <a:ext cx="10070275" cy="516692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ts val="4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指令状态表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：记录正在执行的各条指令已经进入到了哪一段。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ts val="4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功能部件状态表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：记录各个功能部件的状态。每个功能部件有一项，每一项由以下</a:t>
            </a:r>
            <a:r>
              <a:rPr lang="en-US" altLang="zh-CN" sz="28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r>
              <a:rPr lang="zh-CN" altLang="en-US" sz="28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个字段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ts val="4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Busy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：忙标志，指出功能部件是否忙。初值为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</a:p>
          <a:p>
            <a:pPr marL="914400" lvl="1" indent="-457200" algn="just">
              <a:lnSpc>
                <a:spcPts val="4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：该功能部件所要执行的操作；</a:t>
            </a:r>
          </a:p>
          <a:p>
            <a:pPr marL="914400" lvl="1" indent="-457200" algn="just">
              <a:lnSpc>
                <a:spcPts val="4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：目的寄存器编号；</a:t>
            </a:r>
          </a:p>
          <a:p>
            <a:pPr marL="914400" lvl="1" indent="-457200" algn="just">
              <a:lnSpc>
                <a:spcPts val="4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：源寄存器编号；</a:t>
            </a:r>
          </a:p>
          <a:p>
            <a:pPr marL="914400" lvl="1" indent="-457200" algn="just">
              <a:lnSpc>
                <a:spcPts val="4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：指出向源寄存器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写数据的功能部件 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ts val="4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：标识源操作数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是否就绪的标志，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表示操作数就绪且还未被读走；否则就被置为“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34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3" y="278225"/>
            <a:ext cx="5017411" cy="714073"/>
            <a:chOff x="635241" y="278221"/>
            <a:chExt cx="5017411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1" y="676889"/>
              <a:ext cx="5017411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Algorithm——Status Table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3874779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记录表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F9E88A39-146C-49A9-A367-C37F0D13F56B}"/>
              </a:ext>
            </a:extLst>
          </p:cNvPr>
          <p:cNvSpPr/>
          <p:nvPr/>
        </p:nvSpPr>
        <p:spPr>
          <a:xfrm>
            <a:off x="1056904" y="1268813"/>
            <a:ext cx="10070275" cy="24277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结果寄存器状态表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：每个寄存器在该表中有一项，用于指出哪个功能部件（编号）将把结果写入该寄存器。</a:t>
            </a:r>
          </a:p>
          <a:p>
            <a:pPr marL="914400" lvl="1" indent="-4572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如果当前运行的指令都不以它为目的寄存器，则其相应项置为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  <a:p>
            <a:pPr marL="914400" lvl="1" indent="-4572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表中各项的初值为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3774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287DE5-96C0-4708-9313-CFBEBF5F5739}"/>
              </a:ext>
            </a:extLst>
          </p:cNvPr>
          <p:cNvSpPr txBox="1">
            <a:spLocks noChangeArrowheads="1"/>
          </p:cNvSpPr>
          <p:nvPr/>
        </p:nvSpPr>
        <p:spPr>
          <a:xfrm>
            <a:off x="453320" y="1282642"/>
            <a:ext cx="5308167" cy="2725182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1241425">
              <a:buFont typeface="Wingdings" panose="05000000000000000000" pitchFamily="2" charset="2"/>
              <a:buNone/>
            </a:pPr>
            <a:r>
              <a:rPr lang="pt-BR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L.D	    F6, 34(R2)</a:t>
            </a:r>
          </a:p>
          <a:p>
            <a:pPr marL="457200" indent="1241425">
              <a:buFont typeface="Wingdings" panose="05000000000000000000" pitchFamily="2" charset="2"/>
              <a:buNone/>
            </a:pPr>
            <a:r>
              <a:rPr lang="pt-BR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L.D	    F2, 45(R3)</a:t>
            </a:r>
          </a:p>
          <a:p>
            <a:pPr marL="457200" indent="1241425">
              <a:buFont typeface="Wingdings" panose="05000000000000000000" pitchFamily="2" charset="2"/>
              <a:buNone/>
            </a:pPr>
            <a:r>
              <a:rPr lang="pt-BR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MULT.D  F0, F2, F4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1241425"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SUB.D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F8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F6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1241425"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DIV.D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F10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F6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1241425"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F6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F8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993F89C-4757-45D0-A456-78B617774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8051" y="1282643"/>
            <a:ext cx="447726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加法指令执行需要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  <a:endParaRPr lang="en-US" altLang="zh-CN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乘法需要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  <a:endParaRPr lang="en-US" altLang="zh-CN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除法需要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整型部件需要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635BC2-70C3-447A-ABFE-19A1FC9B20A3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29789D4-43BD-46AB-A78F-1D9D719C889C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48B2437-B03E-4A69-9FB1-19C8AD81A978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  <p:sp>
        <p:nvSpPr>
          <p:cNvPr id="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B839223-C564-4DCF-838B-1D4D4B04B79F}"/>
              </a:ext>
            </a:extLst>
          </p:cNvPr>
          <p:cNvSpPr txBox="1">
            <a:spLocks noChangeArrowheads="1"/>
          </p:cNvSpPr>
          <p:nvPr/>
        </p:nvSpPr>
        <p:spPr>
          <a:xfrm>
            <a:off x="332508" y="4055324"/>
            <a:ext cx="11530941" cy="2725182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代码段存在以下相关性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写后读相关：</a:t>
            </a:r>
            <a:r>
              <a:rPr lang="en-US" altLang="zh-CN" sz="2200" b="1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1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MULT.D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SUB.D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MULT.D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1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DIV.D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SUB.D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1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读后写相关：</a:t>
            </a:r>
            <a:r>
              <a:rPr lang="en-US" altLang="zh-CN" sz="2200" b="1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DIV.D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1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SUB.D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1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写后写相关：第一条</a:t>
            </a:r>
            <a:r>
              <a:rPr lang="en-US" altLang="zh-CN" sz="2200" b="1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1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结构相关：</a:t>
            </a:r>
            <a:r>
              <a:rPr lang="en-US" altLang="zh-CN" sz="2200" b="1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1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SUB.D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指令关于浮点加法部件，两个</a:t>
            </a:r>
            <a:r>
              <a:rPr lang="en-US" altLang="zh-CN" sz="2200" b="1" dirty="0" err="1">
                <a:solidFill>
                  <a:srgbClr val="99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指令关于整数部件。</a:t>
            </a:r>
          </a:p>
        </p:txBody>
      </p:sp>
    </p:spTree>
    <p:extLst>
      <p:ext uri="{BB962C8B-B14F-4D97-AF65-F5344CB8AC3E}">
        <p14:creationId xmlns:p14="http://schemas.microsoft.com/office/powerpoint/2010/main" val="415209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38DB1910-9266-4DC2-9A4A-A7F4625F36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9522"/>
              </p:ext>
            </p:extLst>
          </p:nvPr>
        </p:nvGraphicFramePr>
        <p:xfrm>
          <a:off x="1606056" y="1269670"/>
          <a:ext cx="9022359" cy="5048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Worksheet" r:id="rId4" imgW="10160000" imgH="5346700" progId="Excel.Sheet.8">
                  <p:embed/>
                </p:oleObj>
              </mc:Choice>
              <mc:Fallback>
                <p:oleObj name="Worksheet" r:id="rId4" imgW="10160000" imgH="5346700" progId="Excel.Sheet.8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87A4E659-15DA-4C93-A170-F70346219B8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056" y="1269670"/>
                        <a:ext cx="9022359" cy="5048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BB91EA2E-31D9-4C5E-B927-0E95CC089AA6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7CE21A5-F067-4614-A14F-2AD5275C87D3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63FC65B-08A6-4FAC-8552-101E13B84E5C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335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A1BA3033-F279-4A11-A353-7D5E51C2FF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277930"/>
              </p:ext>
            </p:extLst>
          </p:nvPr>
        </p:nvGraphicFramePr>
        <p:xfrm>
          <a:off x="2055422" y="11922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FDCD9A4D-E069-4353-934A-D5178950393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422" y="1192213"/>
                        <a:ext cx="8096250" cy="520858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3">
            <a:extLst>
              <a:ext uri="{FF2B5EF4-FFF2-40B4-BE49-F238E27FC236}">
                <a16:creationId xmlns:a16="http://schemas.microsoft.com/office/drawing/2014/main" id="{C99B4A95-410D-4D6E-AC86-DD311309C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060" y="1481138"/>
            <a:ext cx="758825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3AADCDA0-FF68-4D34-8FE3-906A132FF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672" y="5587363"/>
            <a:ext cx="758825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E13BB600-C84D-42F5-BC5E-775FF0937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8822" y="5541325"/>
            <a:ext cx="758825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BA656A4-0D40-44F0-86DE-3D8A8F9B9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622" y="3653025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08BC568-B035-460F-BA42-1534755774E8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9BE93C1-2371-48AA-820F-8A2D67D4D87D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A0343C-50F3-4BCC-8528-AC588B819C89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9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5" y="278225"/>
            <a:ext cx="3770500" cy="714072"/>
            <a:chOff x="635243" y="278221"/>
            <a:chExt cx="3770500" cy="71407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3" y="676889"/>
              <a:ext cx="3770500" cy="3154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Instruction Level Parallelism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2076851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指令级并行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1056904" y="1268813"/>
            <a:ext cx="10070275" cy="48283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指令之间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存在的一种并行性，利用它，计算机可以并行执行两条或两条以上的指令，即指令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重叠执行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挖掘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ILP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的主要有两种方法：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增加流水线的深度以重叠更多的指令，即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流水线技术</a:t>
            </a:r>
            <a:endParaRPr lang="en-US" altLang="zh-CN" sz="24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重复设置多个处理部件，让它们同时执行多条指令，即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多发射技术</a:t>
            </a:r>
            <a:endParaRPr lang="en-US" altLang="zh-CN" sz="24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多发射技术的实现又分为两种途径：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pPr marL="800100" lvl="1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基于硬件的动态指令调度（也称动态多发射），即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超标量技术</a:t>
            </a:r>
            <a:endParaRPr lang="en-US" altLang="zh-CN" sz="24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基于软件的静态指令调度（也称静态多发射），即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超长指令字技术</a:t>
            </a:r>
            <a:endParaRPr lang="en-US" altLang="zh-CN" sz="24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3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20" name="Object 2">
            <a:extLst>
              <a:ext uri="{FF2B5EF4-FFF2-40B4-BE49-F238E27FC236}">
                <a16:creationId xmlns:a16="http://schemas.microsoft.com/office/drawing/2014/main" id="{75498B74-E0A6-496F-BF7A-82B435FFEE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203347"/>
              </p:ext>
            </p:extLst>
          </p:nvPr>
        </p:nvGraphicFramePr>
        <p:xfrm>
          <a:off x="2031665" y="10398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3074" name="Object 2">
                        <a:extLst>
                          <a:ext uri="{FF2B5EF4-FFF2-40B4-BE49-F238E27FC236}">
                            <a16:creationId xmlns:a16="http://schemas.microsoft.com/office/drawing/2014/main" id="{F7B03A00-E85C-4EF1-B637-6427A27B2AB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665" y="10398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">
            <a:extLst>
              <a:ext uri="{FF2B5EF4-FFF2-40B4-BE49-F238E27FC236}">
                <a16:creationId xmlns:a16="http://schemas.microsoft.com/office/drawing/2014/main" id="{09C4624F-7D21-4A5A-9060-6C75E1024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465" y="6235718"/>
            <a:ext cx="6921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问题：可以发射第</a:t>
            </a:r>
            <a:r>
              <a:rPr lang="en-US" altLang="zh-CN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en-US" altLang="zh-CN" sz="2400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指令吗？</a:t>
            </a:r>
            <a:endParaRPr lang="en-US" altLang="zh-CN" sz="24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0D5ABF16-01A3-4465-B767-AAB6B88CD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978" y="1011238"/>
            <a:ext cx="758825" cy="107156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46001EE-7413-47F1-B065-AFD70C793D58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BAAA6B-03D4-4BFF-8C55-A29B5C3FB8DC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32CA63E-FABD-4517-9BF8-F4DD333FDB15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8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9C4624F-7D21-4A5A-9060-6C75E1024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465" y="6235721"/>
            <a:ext cx="6921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问题：可以发射第</a:t>
            </a:r>
            <a:r>
              <a:rPr lang="en-US" altLang="zh-CN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en-US" altLang="zh-CN" sz="2400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MULT.D</a:t>
            </a: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指令吗？</a:t>
            </a:r>
            <a:endParaRPr lang="en-US" altLang="zh-CN" sz="24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0249F8AD-6C3B-4D70-A3CB-2A4944AA64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935768"/>
              </p:ext>
            </p:extLst>
          </p:nvPr>
        </p:nvGraphicFramePr>
        <p:xfrm>
          <a:off x="2067298" y="1092200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4098" name="Object 2">
                        <a:extLst>
                          <a:ext uri="{FF2B5EF4-FFF2-40B4-BE49-F238E27FC236}">
                            <a16:creationId xmlns:a16="http://schemas.microsoft.com/office/drawing/2014/main" id="{B2FE50E8-FB2D-45F6-842E-8307D80DE97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298" y="1092200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4">
            <a:extLst>
              <a:ext uri="{FF2B5EF4-FFF2-40B4-BE49-F238E27FC236}">
                <a16:creationId xmlns:a16="http://schemas.microsoft.com/office/drawing/2014/main" id="{2F68410E-49F1-4710-8A89-10E38E236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373" y="1052513"/>
            <a:ext cx="758825" cy="107156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4E0B906C-D6AF-4CE6-86DA-3185A1D86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698" y="3232150"/>
            <a:ext cx="758825" cy="10715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0C5BEE-0D37-4317-812A-694CB25C1D2F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D87F26-7114-4B9A-8621-EC64001DA2AB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9407693-242D-44EF-9C27-4E6EB6AE7483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6470A8-99D9-4A99-A952-7B1AA7CD44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7875" y="1287046"/>
            <a:ext cx="8096250" cy="521017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A0883F45-9E02-4055-B639-6A92F2E9F5A1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0770EF1-1377-4093-B790-7E426FEAB1A2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43C64E8-F2C4-4E0A-9232-7A2305741714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37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CEAB6476-EB9C-4B5C-8A72-1935231A30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138650"/>
              </p:ext>
            </p:extLst>
          </p:nvPr>
        </p:nvGraphicFramePr>
        <p:xfrm>
          <a:off x="2043547" y="126214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6146" name="Object 2">
                        <a:extLst>
                          <a:ext uri="{FF2B5EF4-FFF2-40B4-BE49-F238E27FC236}">
                            <a16:creationId xmlns:a16="http://schemas.microsoft.com/office/drawing/2014/main" id="{6E63CF01-8D98-4D7B-B07C-A3D591026F1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547" y="126214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">
            <a:extLst>
              <a:ext uri="{FF2B5EF4-FFF2-40B4-BE49-F238E27FC236}">
                <a16:creationId xmlns:a16="http://schemas.microsoft.com/office/drawing/2014/main" id="{765EBA7F-DF26-4AA6-9EB5-11BF5E1B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747" y="3719780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FED41A-647B-444C-A571-052A6B83D756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BA0CB95-5EC8-4C0A-9C02-FA2C3371C8E1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45F3B19-3A6B-451D-BA05-A88F30485F98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16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46F133E-0396-4F1F-BFAA-EE6DACA975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375967"/>
              </p:ext>
            </p:extLst>
          </p:nvPr>
        </p:nvGraphicFramePr>
        <p:xfrm>
          <a:off x="2055421" y="1282207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7170" name="Object 2">
                        <a:extLst>
                          <a:ext uri="{FF2B5EF4-FFF2-40B4-BE49-F238E27FC236}">
                            <a16:creationId xmlns:a16="http://schemas.microsoft.com/office/drawing/2014/main" id="{35111A2F-0735-4124-917E-C1B8F0A98C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421" y="1282207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3">
            <a:extLst>
              <a:ext uri="{FF2B5EF4-FFF2-40B4-BE49-F238E27FC236}">
                <a16:creationId xmlns:a16="http://schemas.microsoft.com/office/drawing/2014/main" id="{CF48867D-4905-4F3E-8579-47F37B573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159" y="4232420"/>
            <a:ext cx="6019800" cy="363329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09B9AEA-6F0F-4B67-B999-B86ADD16DBCF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D94B4B2-B971-4747-BEA3-B8FD708E6C97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F95D65C-0975-4A00-8CD0-1D90F8B21B44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50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BB30DA7F-5E27-4237-A3F8-1706196471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873347"/>
              </p:ext>
            </p:extLst>
          </p:nvPr>
        </p:nvGraphicFramePr>
        <p:xfrm>
          <a:off x="2043547" y="1268675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8194" name="Object 2">
                        <a:extLst>
                          <a:ext uri="{FF2B5EF4-FFF2-40B4-BE49-F238E27FC236}">
                            <a16:creationId xmlns:a16="http://schemas.microsoft.com/office/drawing/2014/main" id="{3CCDF0B1-EBC5-4E2B-BB43-207AC84E95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547" y="1268675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4">
            <a:extLst>
              <a:ext uri="{FF2B5EF4-FFF2-40B4-BE49-F238E27FC236}">
                <a16:creationId xmlns:a16="http://schemas.microsoft.com/office/drawing/2014/main" id="{50D2A372-0E01-479E-B715-2ED94BD03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547" y="4668975"/>
            <a:ext cx="6019800" cy="378031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8EAA4B-F6E3-44D5-80A9-7B99CABE8B7C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52CB2F4-BDB9-434D-B1F8-C91389B9C2B0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D035DA-E8A7-49B6-BFC0-A11123282F5C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6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个周期（上）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0ADABD9A-FD95-4595-9655-BAFA0EE5B5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046934"/>
              </p:ext>
            </p:extLst>
          </p:nvPr>
        </p:nvGraphicFramePr>
        <p:xfrm>
          <a:off x="2043548" y="1261567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9218" name="Object 2">
                        <a:extLst>
                          <a:ext uri="{FF2B5EF4-FFF2-40B4-BE49-F238E27FC236}">
                            <a16:creationId xmlns:a16="http://schemas.microsoft.com/office/drawing/2014/main" id="{157E92BC-779A-4E47-947A-372DDFB8466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548" y="1261567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D955D518-BE73-4054-BA5A-5A249B973CDE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961F59C-9556-44C5-B7C0-76C1F740C76B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1B1EBE1-E414-4240-902C-2723744DD865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5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个周期（下）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7AD1D925-D377-44B3-9AC5-B7E71FA33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91511"/>
              </p:ext>
            </p:extLst>
          </p:nvPr>
        </p:nvGraphicFramePr>
        <p:xfrm>
          <a:off x="2043542" y="1267795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5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10242" name="Object 2">
                        <a:extLst>
                          <a:ext uri="{FF2B5EF4-FFF2-40B4-BE49-F238E27FC236}">
                            <a16:creationId xmlns:a16="http://schemas.microsoft.com/office/drawing/2014/main" id="{E184860C-79CB-4203-85D9-B8B8B766A44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542" y="1267795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E537AA6B-2188-47A8-8AD2-834F5E317D43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6391D05-7B46-4C1F-9C58-4CF3C557EFF7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51AEFEA-EFA0-41DE-A6CC-A91F2E0B22A7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70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1A9A720-0643-4945-B970-90169EE3B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465" y="6235721"/>
            <a:ext cx="6921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问题：可以发射</a:t>
            </a:r>
            <a:r>
              <a:rPr lang="en-US" altLang="zh-CN" sz="2400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指令吗？</a:t>
            </a:r>
            <a:endParaRPr lang="en-US" altLang="zh-CN" sz="24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46E417FF-3253-421A-9A27-E4F256F3F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427640"/>
              </p:ext>
            </p:extLst>
          </p:nvPr>
        </p:nvGraphicFramePr>
        <p:xfrm>
          <a:off x="2043547" y="1009650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11266" name="Object 2">
                        <a:extLst>
                          <a:ext uri="{FF2B5EF4-FFF2-40B4-BE49-F238E27FC236}">
                            <a16:creationId xmlns:a16="http://schemas.microsoft.com/office/drawing/2014/main" id="{DCAA302B-7B05-4163-B9D5-DFE5F1B03C7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547" y="1009650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27017A1B-2CBA-415B-99B1-BB32EFE29F32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906F9F-171A-480C-860E-AA660041DACC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F55079-164C-4C69-AB5F-7607A2BD1945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85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0FDB0FD7-A951-4411-95CB-3A3458455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537560"/>
              </p:ext>
            </p:extLst>
          </p:nvPr>
        </p:nvGraphicFramePr>
        <p:xfrm>
          <a:off x="2043548" y="1259030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3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12290" name="Object 2">
                        <a:extLst>
                          <a:ext uri="{FF2B5EF4-FFF2-40B4-BE49-F238E27FC236}">
                            <a16:creationId xmlns:a16="http://schemas.microsoft.com/office/drawing/2014/main" id="{DC68C723-6970-49C6-9191-743EC5E225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548" y="1259030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11582393-8B91-4510-B7E1-C9D15E9CE04A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11E8F15-6048-4B2F-9442-C9B88CCA700C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D6099E6-5E6F-49B6-9D08-29366F5F5B07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24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5" y="278225"/>
            <a:ext cx="3770500" cy="714072"/>
            <a:chOff x="635243" y="278221"/>
            <a:chExt cx="3770500" cy="71407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3" y="676889"/>
              <a:ext cx="3770500" cy="3154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Instruction Level Parallelism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2076851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15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指令级并行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1056904" y="1268813"/>
            <a:ext cx="10070275" cy="50945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典型流水线处理器的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如下：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CPI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流水线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= CPI</a:t>
            </a:r>
            <a:r>
              <a:rPr lang="zh-CN" altLang="en-US" sz="24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理想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 </a:t>
            </a: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暂停</a:t>
            </a:r>
            <a:r>
              <a:rPr lang="zh-CN" altLang="en-US" sz="2400" baseline="-250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结构冲突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暂停</a:t>
            </a:r>
            <a:r>
              <a:rPr lang="zh-CN" altLang="en-US" sz="2400" baseline="-250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数据冲突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 </a:t>
            </a: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暂停</a:t>
            </a:r>
            <a:r>
              <a:rPr lang="zh-CN" altLang="en-US" sz="2400" baseline="-250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控制冲突</a:t>
            </a:r>
            <a:endParaRPr lang="en-US" altLang="zh-CN" sz="2400" baseline="-250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endParaRPr lang="en-US" altLang="zh-CN" sz="28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理想</a:t>
            </a:r>
            <a:r>
              <a:rPr lang="en-US" altLang="zh-CN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是衡量流水线最高性能的一个指标，通常大于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多发射处理器同时启动多条指令，允许指令执行速率超过时钟速率，也就是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。因此，常使用</a:t>
            </a:r>
            <a:r>
              <a:rPr lang="en-US" altLang="zh-CN" sz="28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IPC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，即每时钟周期执行的指令数度量处理器性能。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671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955776E2-312A-42E2-8647-A50FD9580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947052"/>
              </p:ext>
            </p:extLst>
          </p:nvPr>
        </p:nvGraphicFramePr>
        <p:xfrm>
          <a:off x="2043543" y="1270909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13314" name="Object 2">
                        <a:extLst>
                          <a:ext uri="{FF2B5EF4-FFF2-40B4-BE49-F238E27FC236}">
                            <a16:creationId xmlns:a16="http://schemas.microsoft.com/office/drawing/2014/main" id="{40AC7C34-4317-4276-8548-EB60F9A77A4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543" y="1270909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16972208-640E-458B-896A-79EE771AFA84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A1868D-F66D-45FA-A74C-301A6383EDBC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150A0B8-A4C9-4A70-8F51-4C16F6AB96E9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598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8F7BF4D-BBCF-4D88-946E-5A0F45CBF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465" y="6235721"/>
            <a:ext cx="6921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400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DIV.D</a:t>
            </a: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指令可以读操作数了吗？</a:t>
            </a:r>
            <a:endParaRPr lang="en-US" altLang="zh-CN" sz="24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676E066B-A55E-4E7A-8F30-DD33CFB74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375466"/>
              </p:ext>
            </p:extLst>
          </p:nvPr>
        </p:nvGraphicFramePr>
        <p:xfrm>
          <a:off x="2043546" y="989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1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14338" name="Object 2">
                        <a:extLst>
                          <a:ext uri="{FF2B5EF4-FFF2-40B4-BE49-F238E27FC236}">
                            <a16:creationId xmlns:a16="http://schemas.microsoft.com/office/drawing/2014/main" id="{63BD2121-72EB-4325-95CE-2B19E2A548F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546" y="989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8E2A90AB-CCDA-43B7-BB13-66EF11A40039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F7AD245-9020-4818-8F1E-AA6C87D272A9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89F0B84-4DA3-4466-AA58-A437D8D133A1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9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570BFCB1-EF6C-426F-8532-6F6879FF7A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684723"/>
              </p:ext>
            </p:extLst>
          </p:nvPr>
        </p:nvGraphicFramePr>
        <p:xfrm>
          <a:off x="2031670" y="1265256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5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E6D1A64D-4E1B-463F-BD7B-CE0E0C40CD8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670" y="1265256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5D522B-55E3-42EE-947A-160878EFA793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CF12864-B15E-4BD9-9B3A-DF363D4CC87F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DADC074-E822-437E-85AC-50ECC9C71984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84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901FD1C0-B61B-4BDA-BE42-2D76B79D02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881667"/>
              </p:ext>
            </p:extLst>
          </p:nvPr>
        </p:nvGraphicFramePr>
        <p:xfrm>
          <a:off x="2031673" y="1267792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9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16386" name="Object 2">
                        <a:extLst>
                          <a:ext uri="{FF2B5EF4-FFF2-40B4-BE49-F238E27FC236}">
                            <a16:creationId xmlns:a16="http://schemas.microsoft.com/office/drawing/2014/main" id="{91C12582-9686-473B-ACFB-9B7F4682443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673" y="1267792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F0912498-CE24-4881-999D-7AC20992CC65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D06092-AD07-4501-B6A8-54C411F5D5CF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3824CD3-F78C-4722-9644-0CFA75865A03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98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550E8EA5-8BFD-4BF6-AD23-52C492FB6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220828"/>
              </p:ext>
            </p:extLst>
          </p:nvPr>
        </p:nvGraphicFramePr>
        <p:xfrm>
          <a:off x="2043544" y="1273444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17410" name="Object 2">
                        <a:extLst>
                          <a:ext uri="{FF2B5EF4-FFF2-40B4-BE49-F238E27FC236}">
                            <a16:creationId xmlns:a16="http://schemas.microsoft.com/office/drawing/2014/main" id="{A39D8009-58BC-4C58-A593-7721B4EFEC1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544" y="1273444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F787DB02-75AF-4782-8BAE-6D477096F7AF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54B578A-8173-4672-8990-F86263D722DC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8DD672F-231B-40B2-82DD-F16D70391041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3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76B19908-25A3-4EDE-85B0-C0C271F5DE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203994"/>
              </p:ext>
            </p:extLst>
          </p:nvPr>
        </p:nvGraphicFramePr>
        <p:xfrm>
          <a:off x="2043545" y="1276556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7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18434" name="Object 2">
                        <a:extLst>
                          <a:ext uri="{FF2B5EF4-FFF2-40B4-BE49-F238E27FC236}">
                            <a16:creationId xmlns:a16="http://schemas.microsoft.com/office/drawing/2014/main" id="{221A695C-26FD-45D6-A642-77A9DF47EDD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545" y="1276556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4AF109FE-50FC-474D-9CFA-60CF5C4D489C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E9E19D1-5EDB-42F2-852D-3155FC0A3ADD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36068C4-85BC-42B0-A382-077905BFC199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2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E8AC1A-03D2-4E9B-A438-C9CD33D9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465" y="6235721"/>
            <a:ext cx="6921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问题：为什么</a:t>
            </a:r>
            <a:r>
              <a:rPr lang="en-US" altLang="zh-CN" sz="2400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指令不能写结果</a:t>
            </a:r>
            <a:endParaRPr lang="en-US" altLang="zh-CN" sz="24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16E907B9-2092-40CF-892B-E439BF1F3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149541"/>
              </p:ext>
            </p:extLst>
          </p:nvPr>
        </p:nvGraphicFramePr>
        <p:xfrm>
          <a:off x="2031671" y="1050925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1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AAF030FB-1C09-4950-9193-65C0C1D173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671" y="1050925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4">
            <a:extLst>
              <a:ext uri="{FF2B5EF4-FFF2-40B4-BE49-F238E27FC236}">
                <a16:creationId xmlns:a16="http://schemas.microsoft.com/office/drawing/2014/main" id="{4EDDA010-D491-45DB-85E3-E4A0DCE27FD1}"/>
              </a:ext>
            </a:extLst>
          </p:cNvPr>
          <p:cNvGrpSpPr>
            <a:grpSpLocks/>
          </p:cNvGrpSpPr>
          <p:nvPr/>
        </p:nvGrpSpPr>
        <p:grpSpPr bwMode="auto">
          <a:xfrm>
            <a:off x="5862309" y="3213100"/>
            <a:ext cx="4189412" cy="1819275"/>
            <a:chOff x="2637" y="1318"/>
            <a:chExt cx="2639" cy="1754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9C54F9A2-EF59-4EC4-9AA8-508AF0E53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" y="2736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DCFBF955-D7C7-425D-AA03-B5DE2F155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2736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A0BF32B2-B31B-4826-A162-FF6DB7201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7" y="2595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F07D6799-C77D-457D-B3B7-B2EF02BA7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80"/>
              <a:ext cx="124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5CF5C38-AE37-4F34-99E8-BD020DA1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2261"/>
              <a:ext cx="1488" cy="608"/>
            </a:xfrm>
            <a:custGeom>
              <a:avLst/>
              <a:gdLst>
                <a:gd name="T0" fmla="*/ 0 w 1488"/>
                <a:gd name="T1" fmla="*/ 368 h 608"/>
                <a:gd name="T2" fmla="*/ 576 w 1488"/>
                <a:gd name="T3" fmla="*/ 32 h 608"/>
                <a:gd name="T4" fmla="*/ 1200 w 1488"/>
                <a:gd name="T5" fmla="*/ 176 h 608"/>
                <a:gd name="T6" fmla="*/ 1488 w 1488"/>
                <a:gd name="T7" fmla="*/ 608 h 6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8"/>
                <a:gd name="T13" fmla="*/ 0 h 608"/>
                <a:gd name="T14" fmla="*/ 1488 w 1488"/>
                <a:gd name="T15" fmla="*/ 608 h 6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8" h="608">
                  <a:moveTo>
                    <a:pt x="0" y="368"/>
                  </a:moveTo>
                  <a:cubicBezTo>
                    <a:pt x="188" y="216"/>
                    <a:pt x="376" y="64"/>
                    <a:pt x="576" y="32"/>
                  </a:cubicBezTo>
                  <a:cubicBezTo>
                    <a:pt x="776" y="0"/>
                    <a:pt x="1048" y="80"/>
                    <a:pt x="1200" y="176"/>
                  </a:cubicBezTo>
                  <a:cubicBezTo>
                    <a:pt x="1352" y="272"/>
                    <a:pt x="1420" y="440"/>
                    <a:pt x="1488" y="608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CA5119E9-A611-4501-B116-06F55DA61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1318"/>
              <a:ext cx="1377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Palatino Linotype" panose="0204050205050503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FF33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WAR Hazard!</a:t>
              </a:r>
              <a:endParaRPr lang="en-US" altLang="zh-CN" b="0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B40E43A-7C6C-4D3B-8592-C075F1C31154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EBF5FF2-27DD-4318-A125-71C0B94D03BC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90DE8A3-9466-45A9-B3C1-9A55A30F84C6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1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20" name="Object 2">
            <a:extLst>
              <a:ext uri="{FF2B5EF4-FFF2-40B4-BE49-F238E27FC236}">
                <a16:creationId xmlns:a16="http://schemas.microsoft.com/office/drawing/2014/main" id="{6023EC02-FA39-41E2-B092-FCD16F482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178570"/>
              </p:ext>
            </p:extLst>
          </p:nvPr>
        </p:nvGraphicFramePr>
        <p:xfrm>
          <a:off x="2043546" y="1259029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5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49B3D2A1-FF62-44F6-9237-AC66F6038E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546" y="1259029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12406B-04FC-46A8-A284-0465A6D165A0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41C5067-0B06-4B1E-B5BB-99E08CCC3E46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2733CE1-2A48-4156-B8FC-632E80B8FB01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47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948792E9-0C5B-42A1-AD53-862EF7C90D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134869"/>
              </p:ext>
            </p:extLst>
          </p:nvPr>
        </p:nvGraphicFramePr>
        <p:xfrm>
          <a:off x="2043544" y="1265258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9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21506" name="Object 2">
                        <a:extLst>
                          <a:ext uri="{FF2B5EF4-FFF2-40B4-BE49-F238E27FC236}">
                            <a16:creationId xmlns:a16="http://schemas.microsoft.com/office/drawing/2014/main" id="{592FE4C2-B8AF-4F65-A87E-A5BAFC8B8F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544" y="1265258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89DAACD3-1520-4A9D-8DA4-D1597261B0F1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24444EF-73FB-414C-93D4-5DF78C280330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1DEBF2F-B112-4127-B466-6C0B68E0FB5E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1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25480BF4-559C-47BF-993B-E2E3D9CD7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889743"/>
              </p:ext>
            </p:extLst>
          </p:nvPr>
        </p:nvGraphicFramePr>
        <p:xfrm>
          <a:off x="2031670" y="1267216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3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22530" name="Object 2">
                        <a:extLst>
                          <a:ext uri="{FF2B5EF4-FFF2-40B4-BE49-F238E27FC236}">
                            <a16:creationId xmlns:a16="http://schemas.microsoft.com/office/drawing/2014/main" id="{7C224D14-E063-405B-9D45-D6A0E5C3D8B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670" y="1267216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BCE32996-E648-4FC4-BEF6-4E933193A552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2A6F33A-0068-41EE-A4A4-7E7C21C52727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BDE362-790A-4721-B86E-9EACE0DC31BA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9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5" y="278225"/>
            <a:ext cx="3081732" cy="714073"/>
            <a:chOff x="635243" y="278221"/>
            <a:chExt cx="3081732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3" y="676889"/>
              <a:ext cx="3081732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Instruction Schedule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指令调度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1056904" y="1268813"/>
            <a:ext cx="10070275" cy="45405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考虑下面一段代码，目前大家所学流水线技术对于挖掘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ILP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的最大局限性是什么？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DIV.D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en-US" altLang="zh-CN" sz="2800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F2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ADD.D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F10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800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F6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pPr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SUB.D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F12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F14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指令是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按序流出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按序执行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的，限制了挖掘更大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ILP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的可能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如何保证有更多指令能够进入流水线？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 — </a:t>
            </a:r>
            <a:r>
              <a:rPr lang="zh-CN" altLang="en-US" sz="28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指令调度</a:t>
            </a:r>
            <a:endParaRPr lang="en-US" altLang="zh-CN" sz="28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213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B475686-A650-4EFC-AD9D-2FE2E1CB0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465" y="6235721"/>
            <a:ext cx="6921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问题：读后写（</a:t>
            </a:r>
            <a:r>
              <a:rPr lang="en-US" altLang="zh-CN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）冒险仍然还存在</a:t>
            </a:r>
            <a:endParaRPr lang="en-US" altLang="zh-CN" sz="24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EC1F9FCE-5B5D-4854-B743-7A42A2318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630889"/>
              </p:ext>
            </p:extLst>
          </p:nvPr>
        </p:nvGraphicFramePr>
        <p:xfrm>
          <a:off x="2043545" y="1030288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7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23554" name="Object 2">
                        <a:extLst>
                          <a:ext uri="{FF2B5EF4-FFF2-40B4-BE49-F238E27FC236}">
                            <a16:creationId xmlns:a16="http://schemas.microsoft.com/office/drawing/2014/main" id="{BD7B1490-EEF2-496D-A085-1033D0B0E5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545" y="1030288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3CE1CC-5FFE-4C94-A098-E18818ECB7F2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2389EE6-C92B-4CBA-B605-F912DEA3F2A7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3F9E690-AF88-4EE2-9178-B69921A3E572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5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E25B2CA6-04DA-4A2B-BC3A-E5F501112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719045"/>
              </p:ext>
            </p:extLst>
          </p:nvPr>
        </p:nvGraphicFramePr>
        <p:xfrm>
          <a:off x="2019794" y="126779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1" name="Worksheet" r:id="rId4" imgW="8972931" imgH="6363005" progId="Excel.Sheet.8">
                  <p:embed/>
                </p:oleObj>
              </mc:Choice>
              <mc:Fallback>
                <p:oleObj name="Worksheet" r:id="rId4" imgW="8972931" imgH="6363005" progId="Excel.Sheet.8">
                  <p:embed/>
                  <p:pic>
                    <p:nvPicPr>
                      <p:cNvPr id="24578" name="Object 2">
                        <a:extLst>
                          <a:ext uri="{FF2B5EF4-FFF2-40B4-BE49-F238E27FC236}">
                            <a16:creationId xmlns:a16="http://schemas.microsoft.com/office/drawing/2014/main" id="{A0E0B01E-1673-4C4F-8B74-3815BAC6AD0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794" y="126779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C6E45314-9A25-4CD6-9FD4-1BB2AF9F62D6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A55A559-736D-4078-A273-2C43C467C4A2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7BF2624-0CD4-44F9-982E-6608BDC80296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6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F52C881-47D3-48E7-8C43-384DC2CC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232" y="2714500"/>
            <a:ext cx="502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Continue…….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0D88F3D-F821-41CD-8E21-9BDF97D1395C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ACCE91-FF16-4427-A18F-02D433F64DF8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CDEC433-0FCB-4536-98EA-020615A582CA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1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6630B156-0774-4481-AA5A-97EA541DF0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800914"/>
              </p:ext>
            </p:extLst>
          </p:nvPr>
        </p:nvGraphicFramePr>
        <p:xfrm>
          <a:off x="2043546" y="126779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5FCE450A-D342-4181-B90A-B539E9C6EB5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546" y="126779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7AAAAB97-1900-40DE-AAFA-F60783F65826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9485242-D04D-4758-893F-0368F1986059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923904-F22E-44F4-9EFE-1EFC46F286DB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57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6824C1-B9A0-4332-9538-F458514E45BD}"/>
              </a:ext>
            </a:extLst>
          </p:cNvPr>
          <p:cNvSpPr txBox="1"/>
          <p:nvPr/>
        </p:nvSpPr>
        <p:spPr>
          <a:xfrm>
            <a:off x="9666514" y="801446"/>
            <a:ext cx="18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40B2A76A-AB03-4458-9229-D5A66DD8C3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396611"/>
              </p:ext>
            </p:extLst>
          </p:nvPr>
        </p:nvGraphicFramePr>
        <p:xfrm>
          <a:off x="2043543" y="1259032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9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26626" name="Object 2">
                        <a:extLst>
                          <a:ext uri="{FF2B5EF4-FFF2-40B4-BE49-F238E27FC236}">
                            <a16:creationId xmlns:a16="http://schemas.microsoft.com/office/drawing/2014/main" id="{75C02C16-F515-4B50-B2C7-29F8029B0C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543" y="1259032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527CD79A-4E4D-481E-B8DA-4877E39267F3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8CF29E-699E-4EB3-B84B-0E83D4CA6097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367FB65-0B2A-4509-A14B-B1D25B90B4E2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2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4" y="278225"/>
            <a:ext cx="4620578" cy="714073"/>
            <a:chOff x="635242" y="278221"/>
            <a:chExt cx="4620578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2" y="676889"/>
              <a:ext cx="4620578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Algorithm——Example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示例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5ED03833-C144-4142-AD20-53F6A45FC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04" y="6093220"/>
            <a:ext cx="1200595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顺序流出（</a:t>
            </a:r>
            <a:r>
              <a:rPr lang="en-US" altLang="zh-CN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in-order issue</a:t>
            </a: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）；乱序执行和提交（</a:t>
            </a:r>
            <a:r>
              <a:rPr lang="en-US" altLang="zh-CN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out-of-order execute &amp; commit</a:t>
            </a: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8B9B3CA6-7C22-4433-97D1-DCBA8AF5FD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171263"/>
              </p:ext>
            </p:extLst>
          </p:nvPr>
        </p:nvGraphicFramePr>
        <p:xfrm>
          <a:off x="2043546" y="1009650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3" name="Worksheet" r:id="rId4" imgW="8972821" imgH="6363182" progId="Excel.Sheet.8">
                  <p:embed/>
                </p:oleObj>
              </mc:Choice>
              <mc:Fallback>
                <p:oleObj name="Worksheet" r:id="rId4" imgW="8972821" imgH="6363182" progId="Excel.Sheet.8">
                  <p:embed/>
                  <p:pic>
                    <p:nvPicPr>
                      <p:cNvPr id="27650" name="Object 2">
                        <a:extLst>
                          <a:ext uri="{FF2B5EF4-FFF2-40B4-BE49-F238E27FC236}">
                            <a16:creationId xmlns:a16="http://schemas.microsoft.com/office/drawing/2014/main" id="{202432FE-D2BD-46F1-8BAE-8219477B605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546" y="1009650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3">
            <a:extLst>
              <a:ext uri="{FF2B5EF4-FFF2-40B4-BE49-F238E27FC236}">
                <a16:creationId xmlns:a16="http://schemas.microsoft.com/office/drawing/2014/main" id="{E11D71F2-281F-4DE1-AB17-6C78764E3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346" y="1507425"/>
            <a:ext cx="461963" cy="152241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41D22B2F-B707-4252-BA4B-085BA342C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821" y="2040825"/>
            <a:ext cx="1066800" cy="98901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9A4EE515-824C-43EB-8C8C-F82E4410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46" y="1507425"/>
            <a:ext cx="461963" cy="152241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Palatino Linotype" panose="0204050205050503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3" y="278225"/>
            <a:ext cx="5551801" cy="714073"/>
            <a:chOff x="635241" y="278221"/>
            <a:chExt cx="5551801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1" y="676889"/>
              <a:ext cx="5551801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Algorithm——Formal Description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45929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形式化描述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9CD7C7A-0048-41D3-A4B4-6D60AE25E818}"/>
              </a:ext>
            </a:extLst>
          </p:cNvPr>
          <p:cNvSpPr/>
          <p:nvPr/>
        </p:nvSpPr>
        <p:spPr>
          <a:xfrm>
            <a:off x="1056904" y="1268813"/>
            <a:ext cx="10070275" cy="45513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符号约定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表示当前指令所要用的功能部件；</a:t>
            </a:r>
          </a:p>
          <a:p>
            <a:pPr marL="914400" lvl="1" indent="-4572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目的寄存器的名称；</a:t>
            </a:r>
          </a:p>
          <a:p>
            <a:pPr marL="914400" lvl="1" indent="-4572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S1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b="1" dirty="0" err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S2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源操作数寄存器的名称；</a:t>
            </a:r>
          </a:p>
          <a:p>
            <a:pPr marL="914400" lvl="1" indent="-4572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要进行的操作；</a:t>
            </a:r>
          </a:p>
          <a:p>
            <a:pPr marL="914400" lvl="1" indent="-4572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Fj[FU]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功能部件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字段（其他字段依此类推）；</a:t>
            </a:r>
          </a:p>
          <a:p>
            <a:pPr marL="914400" lvl="1" indent="-4572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Result[D]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结果寄存器状态表中与寄存器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相对应的内容。其中存放的是将把结果写入寄存器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的功能部件的名称。 </a:t>
            </a:r>
          </a:p>
        </p:txBody>
      </p:sp>
    </p:spTree>
    <p:extLst>
      <p:ext uri="{BB962C8B-B14F-4D97-AF65-F5344CB8AC3E}">
        <p14:creationId xmlns:p14="http://schemas.microsoft.com/office/powerpoint/2010/main" val="22203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3" y="278225"/>
            <a:ext cx="5551801" cy="714073"/>
            <a:chOff x="635241" y="278221"/>
            <a:chExt cx="5551801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1" y="676889"/>
              <a:ext cx="5551801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Algorithm——Formal Description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45929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形式化描述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9CD7C7A-0048-41D3-A4B4-6D60AE25E818}"/>
              </a:ext>
            </a:extLst>
          </p:cNvPr>
          <p:cNvSpPr/>
          <p:nvPr/>
        </p:nvSpPr>
        <p:spPr>
          <a:xfrm>
            <a:off x="332510" y="1268813"/>
            <a:ext cx="11495314" cy="51053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指令流出（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Issue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进入条件：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not Busy[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 &amp; not Result[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功能部件空闲且没有写后写（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）冒险。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计分牌内容修改：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Busy[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]←yes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把当前指令的相关信息填入功能部件状态表。功能部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     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件状态表中各字段的含义见前面。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]←Op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记录操作码。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]←D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记录目的寄存器编号。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Fj[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]←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记录第一个源寄存器编号。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50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3" y="278225"/>
            <a:ext cx="5551801" cy="714073"/>
            <a:chOff x="635241" y="278221"/>
            <a:chExt cx="5551801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1" y="676889"/>
              <a:ext cx="5551801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Algorithm——Formal Description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45929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形式化描述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9CD7C7A-0048-41D3-A4B4-6D60AE25E818}"/>
              </a:ext>
            </a:extLst>
          </p:cNvPr>
          <p:cNvSpPr/>
          <p:nvPr/>
        </p:nvSpPr>
        <p:spPr>
          <a:xfrm>
            <a:off x="332510" y="1625072"/>
            <a:ext cx="11495314" cy="44590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]←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记录第二个源寄存器编号。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]←Result[</a:t>
            </a:r>
            <a:r>
              <a:rPr lang="en-US" altLang="zh-CN" sz="2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记录将产生第一个源操作数的部件。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]←Result[</a:t>
            </a:r>
            <a:r>
              <a:rPr lang="en-US" altLang="zh-CN" sz="2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记录将产生第二个源操作数的部件。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]←not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[FU]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置第一个源操作数是否可用的标志。如果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[FU]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就表示没有操作部件要写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，数据可用，置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[FU]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yes;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否则置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[FU]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]←not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置第二个源操作数是否可用的标志。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Result[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]←FU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是当前指令目的寄存器，功能部件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将把结果写入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768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3" y="278225"/>
            <a:ext cx="5551801" cy="714073"/>
            <a:chOff x="635241" y="278221"/>
            <a:chExt cx="5551801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1" y="676889"/>
              <a:ext cx="5551801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Algorithm——Formal Description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45929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形式化描述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9CD7C7A-0048-41D3-A4B4-6D60AE25E818}"/>
              </a:ext>
            </a:extLst>
          </p:cNvPr>
          <p:cNvSpPr/>
          <p:nvPr/>
        </p:nvSpPr>
        <p:spPr>
          <a:xfrm>
            <a:off x="332510" y="1268813"/>
            <a:ext cx="11495314" cy="34433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读操作数（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Read operands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进入条件：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 &amp;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两个源操作数都已就绪。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计分牌内容修改：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]←no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	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已经读走了就绪的第一个源操作数。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]←no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已经读走了就绪的第二个源操作数。</a:t>
            </a:r>
          </a:p>
        </p:txBody>
      </p:sp>
    </p:spTree>
    <p:extLst>
      <p:ext uri="{BB962C8B-B14F-4D97-AF65-F5344CB8AC3E}">
        <p14:creationId xmlns:p14="http://schemas.microsoft.com/office/powerpoint/2010/main" val="37884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5" y="278225"/>
            <a:ext cx="3081732" cy="714073"/>
            <a:chOff x="635243" y="278221"/>
            <a:chExt cx="3081732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3" y="676889"/>
              <a:ext cx="3081732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Instruction Schedule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1620957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指令调度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257AE43-3B3D-4E94-99ED-7A00BCA9D90D}"/>
              </a:ext>
            </a:extLst>
          </p:cNvPr>
          <p:cNvSpPr/>
          <p:nvPr/>
        </p:nvSpPr>
        <p:spPr>
          <a:xfrm>
            <a:off x="1056904" y="1268813"/>
            <a:ext cx="10070275" cy="45405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指令调度就是通过</a:t>
            </a:r>
            <a:r>
              <a:rPr lang="zh-CN" altLang="en-US" sz="2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改变指令在程序中的位置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，将相关指令之间的距离加大到不小于指令执行延迟的时钟数，这样就可以将消除相关指令带来的冒险，是确保挖掘更大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ILP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的基础。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endParaRPr lang="en-US" altLang="zh-CN" sz="28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指令调度受两方面因素影响：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程序固有的指令级并行性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流水线功能部件的执行延迟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947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3" y="278225"/>
            <a:ext cx="5551801" cy="714073"/>
            <a:chOff x="635241" y="278221"/>
            <a:chExt cx="5551801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1" y="676889"/>
              <a:ext cx="5551801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Algorithm——Formal Description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45929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形式化描述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9CD7C7A-0048-41D3-A4B4-6D60AE25E818}"/>
              </a:ext>
            </a:extLst>
          </p:cNvPr>
          <p:cNvSpPr/>
          <p:nvPr/>
        </p:nvSpPr>
        <p:spPr>
          <a:xfrm>
            <a:off x="332510" y="1268813"/>
            <a:ext cx="11495314" cy="44279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Execution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结束条件：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功能部件操作结束。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写结果（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Write result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进入条件：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f((Fj[f]</a:t>
            </a:r>
            <a:r>
              <a:rPr lang="en-US" altLang="zh-CN" sz="3200" dirty="0"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 or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[f]=no) 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&amp;&amp; 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[f]</a:t>
            </a:r>
            <a:r>
              <a:rPr lang="en-US" altLang="zh-CN" sz="3200" dirty="0"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 or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[f]=no))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冲突。</a:t>
            </a:r>
          </a:p>
        </p:txBody>
      </p:sp>
    </p:spTree>
    <p:extLst>
      <p:ext uri="{BB962C8B-B14F-4D97-AF65-F5344CB8AC3E}">
        <p14:creationId xmlns:p14="http://schemas.microsoft.com/office/powerpoint/2010/main" val="223003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3" y="278225"/>
            <a:ext cx="5551801" cy="714073"/>
            <a:chOff x="635241" y="278221"/>
            <a:chExt cx="5551801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1" y="676889"/>
              <a:ext cx="5551801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Algorithm——Formal Description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4592924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形式化描述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9CD7C7A-0048-41D3-A4B4-6D60AE25E818}"/>
              </a:ext>
            </a:extLst>
          </p:cNvPr>
          <p:cNvSpPr/>
          <p:nvPr/>
        </p:nvSpPr>
        <p:spPr>
          <a:xfrm>
            <a:off x="332510" y="1625072"/>
            <a:ext cx="11495314" cy="50130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计分牌内容修改：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f(if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[f]=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then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[f]←yes)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如果有指令在等待该结果（作为第一源操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作数），则将其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置为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，表示数据可用。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f(if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[f]=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then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[f]←yes)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如果有指令在等待该结果（作为第二源操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                           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作数），则将其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置为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，表示数据可用。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]←0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	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不再等待其他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的计算结果。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Qk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]←0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 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Result(Fi[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])←0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释放目的寄存器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Fi[FU]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  <a:p>
            <a:pPr lvl="1" algn="just">
              <a:lnSpc>
                <a:spcPct val="150000"/>
              </a:lnSpc>
              <a:buClr>
                <a:srgbClr val="FF0066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Busy[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]=no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	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释放功能部件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063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3" y="278225"/>
            <a:ext cx="4494897" cy="714073"/>
            <a:chOff x="635241" y="278221"/>
            <a:chExt cx="4494897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1" y="676889"/>
              <a:ext cx="4494897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Algorithm——Pitfalls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缺陷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F9E88A39-146C-49A9-A367-C37F0D13F56B}"/>
              </a:ext>
            </a:extLst>
          </p:cNvPr>
          <p:cNvSpPr/>
          <p:nvPr/>
        </p:nvSpPr>
        <p:spPr>
          <a:xfrm>
            <a:off x="1056904" y="1268813"/>
            <a:ext cx="10070275" cy="45405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没有定向前推数据通路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记分牌的容量（指令窗口）决定了流水线能在多大范围内寻找不相关指令，该容量过小将限制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ILP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仅局限于基本块内的调度（无重命名机制）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结构冲突时不能发射</a:t>
            </a: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WAW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相关时不能发射</a:t>
            </a: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相关通过等待解决</a:t>
            </a:r>
          </a:p>
        </p:txBody>
      </p:sp>
    </p:spTree>
    <p:extLst>
      <p:ext uri="{BB962C8B-B14F-4D97-AF65-F5344CB8AC3E}">
        <p14:creationId xmlns:p14="http://schemas.microsoft.com/office/powerpoint/2010/main" val="14959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3" y="278225"/>
            <a:ext cx="4684902" cy="714073"/>
            <a:chOff x="635241" y="278221"/>
            <a:chExt cx="4684902" cy="714072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1" y="676889"/>
              <a:ext cx="4684902" cy="315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Scoreboard Algorithm——Thoughts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3515706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记分牌算法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— —</a:t>
              </a: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思考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F9E88A39-146C-49A9-A367-C37F0D13F56B}"/>
              </a:ext>
            </a:extLst>
          </p:cNvPr>
          <p:cNvSpPr/>
          <p:nvPr/>
        </p:nvSpPr>
        <p:spPr>
          <a:xfrm>
            <a:off x="1056904" y="1268813"/>
            <a:ext cx="10070275" cy="41820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WAW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相关在一开始检测？能否放到在写回阶段检测？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能，为了节省资源，在最后执行需加大表大小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寄存器结果状态表的作用是什么？如果没有这个表，记分牌能否正常工作？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914400" lvl="1" indent="-4572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记录写入各个寄存器的功能单元部件，没有这个表不影响结果，因为其它表中的信息也包含了寄存器状态表的信息。</a:t>
            </a:r>
          </a:p>
        </p:txBody>
      </p:sp>
    </p:spTree>
    <p:extLst>
      <p:ext uri="{BB962C8B-B14F-4D97-AF65-F5344CB8AC3E}">
        <p14:creationId xmlns:p14="http://schemas.microsoft.com/office/powerpoint/2010/main" val="260657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自由: 形状 22"/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9A9F6E-9457-4F84-A192-4FD305E1E399}"/>
              </a:ext>
            </a:extLst>
          </p:cNvPr>
          <p:cNvGrpSpPr/>
          <p:nvPr/>
        </p:nvGrpSpPr>
        <p:grpSpPr>
          <a:xfrm>
            <a:off x="635245" y="278225"/>
            <a:ext cx="4518646" cy="706446"/>
            <a:chOff x="635243" y="278221"/>
            <a:chExt cx="4518646" cy="70644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97BC28-DD3C-44C3-A8BA-1F5DFEE9D689}"/>
                </a:ext>
              </a:extLst>
            </p:cNvPr>
            <p:cNvSpPr/>
            <p:nvPr/>
          </p:nvSpPr>
          <p:spPr>
            <a:xfrm>
              <a:off x="635243" y="676889"/>
              <a:ext cx="45186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Instruction Schedule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（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Basic Block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）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93B1525-3B1F-48D5-8382-8E78492CDB66}"/>
                </a:ext>
              </a:extLst>
            </p:cNvPr>
            <p:cNvSpPr/>
            <p:nvPr/>
          </p:nvSpPr>
          <p:spPr>
            <a:xfrm>
              <a:off x="1197484" y="278221"/>
              <a:ext cx="341632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指令调度（基本块）</a:t>
              </a:r>
            </a:p>
          </p:txBody>
        </p:sp>
      </p:grpSp>
      <p:graphicFrame>
        <p:nvGraphicFramePr>
          <p:cNvPr id="7" name="Group 6">
            <a:extLst>
              <a:ext uri="{FF2B5EF4-FFF2-40B4-BE49-F238E27FC236}">
                <a16:creationId xmlns:a16="http://schemas.microsoft.com/office/drawing/2014/main" id="{B4B67EFF-FF48-4492-9F92-1CE95FA2B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78564"/>
              </p:ext>
            </p:extLst>
          </p:nvPr>
        </p:nvGraphicFramePr>
        <p:xfrm>
          <a:off x="358324" y="1287606"/>
          <a:ext cx="6018729" cy="4424425"/>
        </p:xfrm>
        <a:graphic>
          <a:graphicData uri="http://schemas.openxmlformats.org/drawingml/2006/table">
            <a:tbl>
              <a:tblPr/>
              <a:tblGrid>
                <a:gridCol w="2070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9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4885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产生结果的指令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使用结果的指令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(cycles)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885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浮点计算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另一个浮点计算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885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浮点计算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store(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885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Load(L.D)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浮点计算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885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Load(L.D)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store(S.D)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C689D86-0376-463C-B154-A9F3D83D16F1}"/>
              </a:ext>
            </a:extLst>
          </p:cNvPr>
          <p:cNvSpPr txBox="1">
            <a:spLocks noChangeArrowheads="1"/>
          </p:cNvSpPr>
          <p:nvPr/>
        </p:nvSpPr>
        <p:spPr>
          <a:xfrm>
            <a:off x="6519553" y="1164792"/>
            <a:ext cx="5462650" cy="4953000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对于下面的源代码，在不进行指令调度和进行</a:t>
            </a:r>
            <a:endParaRPr lang="en-US" altLang="zh-CN" sz="20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3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指令调度两种情况下，分析其代码一次循环</a:t>
            </a:r>
            <a:endParaRPr lang="en-US" altLang="zh-CN" sz="20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3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</a:t>
            </a: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）所需的执行时间。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=1000;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&gt;0;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x[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x[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 s;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Loop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	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	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    	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DADDIU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#-8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	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BNE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Loop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7D185BEF-CD8F-441A-8909-D69BACEBC643}"/>
              </a:ext>
            </a:extLst>
          </p:cNvPr>
          <p:cNvSpPr/>
          <p:nvPr/>
        </p:nvSpPr>
        <p:spPr>
          <a:xfrm>
            <a:off x="8977742" y="3835729"/>
            <a:ext cx="380014" cy="730330"/>
          </a:xfrm>
          <a:prstGeom prst="down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5BA48B-9807-4796-97E3-BE17CF7A1251}"/>
              </a:ext>
            </a:extLst>
          </p:cNvPr>
          <p:cNvSpPr txBox="1"/>
          <p:nvPr/>
        </p:nvSpPr>
        <p:spPr>
          <a:xfrm>
            <a:off x="334574" y="5712034"/>
            <a:ext cx="6018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假设分支条件的确认位于</a:t>
            </a:r>
            <a:r>
              <a:rPr lang="en-US" altLang="zh-CN" b="1" dirty="0"/>
              <a:t>ID</a:t>
            </a:r>
            <a:r>
              <a:rPr lang="zh-CN" altLang="en-US" b="1" dirty="0"/>
              <a:t>阶段，且具有一个分支延迟槽。此外，前推逻辑的起点位于</a:t>
            </a:r>
            <a:r>
              <a:rPr lang="en-US" altLang="zh-CN" b="1" dirty="0"/>
              <a:t>EXE/MEM</a:t>
            </a:r>
            <a:r>
              <a:rPr lang="zh-CN" altLang="en-US" b="1" dirty="0"/>
              <a:t>寄存器，导致分支指令如果使用前一条指令的结果，则延迟一个周期。</a:t>
            </a:r>
          </a:p>
        </p:txBody>
      </p:sp>
    </p:spTree>
    <p:extLst>
      <p:ext uri="{BB962C8B-B14F-4D97-AF65-F5344CB8AC3E}">
        <p14:creationId xmlns:p14="http://schemas.microsoft.com/office/powerpoint/2010/main" val="132014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117D58-014A-4905-8DED-0C03CE652C3A}"/>
              </a:ext>
            </a:extLst>
          </p:cNvPr>
          <p:cNvSpPr/>
          <p:nvPr/>
        </p:nvSpPr>
        <p:spPr>
          <a:xfrm>
            <a:off x="1056904" y="1268813"/>
            <a:ext cx="10070275" cy="1135054"/>
          </a:xfrm>
          <a:prstGeom prst="rect">
            <a:avLst/>
          </a:prstGeom>
          <a:ln>
            <a:noFill/>
          </a:ln>
        </p:spPr>
        <p:txBody>
          <a:bodyPr wrap="square" lIns="72000" rIns="7200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在不进行指令调度的情况下，根据浮点流水线中指令执行的延迟，程序的实际执行情况如下：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4CC71C8-C584-4071-BDD5-4164CB8FD625}"/>
              </a:ext>
            </a:extLst>
          </p:cNvPr>
          <p:cNvSpPr txBox="1">
            <a:spLocks noChangeArrowheads="1"/>
          </p:cNvSpPr>
          <p:nvPr/>
        </p:nvSpPr>
        <p:spPr>
          <a:xfrm>
            <a:off x="727316" y="2439489"/>
            <a:ext cx="7772400" cy="5472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5850" lvl="1" indent="-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指令流出时钟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	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L.D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			1</a:t>
            </a:r>
          </a:p>
          <a:p>
            <a:pPr marL="1085850" lvl="1" indent="-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空转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			2</a:t>
            </a:r>
            <a:endParaRPr lang="zh-CN" altLang="en-US" sz="20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ADD.D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F0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3</a:t>
            </a:r>
          </a:p>
          <a:p>
            <a:pPr marL="1085850" lvl="1" indent="-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空转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			4		(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空转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			5</a:t>
            </a:r>
          </a:p>
          <a:p>
            <a:pPr marL="1085850" lvl="1" indent="-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			6</a:t>
            </a:r>
          </a:p>
          <a:p>
            <a:pPr marL="1085850" lvl="1" indent="-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DADDIU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#-8			7</a:t>
            </a:r>
          </a:p>
          <a:p>
            <a:pPr marL="1085850" lvl="1" indent="-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空转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			8</a:t>
            </a:r>
            <a:endParaRPr lang="zh-CN" altLang="en-US" sz="20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BNE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Loop			9</a:t>
            </a:r>
          </a:p>
          <a:p>
            <a:pPr marL="1085850" lvl="1" indent="-45720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空转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			10</a:t>
            </a:r>
            <a:endParaRPr lang="zh-CN" altLang="en-US" sz="20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自由: 形状 22">
            <a:extLst>
              <a:ext uri="{FF2B5EF4-FFF2-40B4-BE49-F238E27FC236}">
                <a16:creationId xmlns:a16="http://schemas.microsoft.com/office/drawing/2014/main" id="{224180CB-6ACA-4A53-8408-DC74AB901994}"/>
              </a:ext>
            </a:extLst>
          </p:cNvPr>
          <p:cNvSpPr/>
          <p:nvPr/>
        </p:nvSpPr>
        <p:spPr bwMode="auto">
          <a:xfrm rot="12600000">
            <a:off x="628798" y="267712"/>
            <a:ext cx="166903" cy="731887"/>
          </a:xfrm>
          <a:custGeom>
            <a:avLst/>
            <a:gdLst>
              <a:gd name="connsiteX0" fmla="*/ 260214 w 260214"/>
              <a:gd name="connsiteY0" fmla="*/ 995963 h 1141060"/>
              <a:gd name="connsiteX1" fmla="*/ 0 w 260214"/>
              <a:gd name="connsiteY1" fmla="*/ 1141060 h 1141060"/>
              <a:gd name="connsiteX2" fmla="*/ 0 w 260214"/>
              <a:gd name="connsiteY2" fmla="*/ 146621 h 1141060"/>
              <a:gd name="connsiteX3" fmla="*/ 260214 w 260214"/>
              <a:gd name="connsiteY3" fmla="*/ 0 h 11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214" h="1141060">
                <a:moveTo>
                  <a:pt x="260214" y="995963"/>
                </a:moveTo>
                <a:lnTo>
                  <a:pt x="0" y="1141060"/>
                </a:lnTo>
                <a:lnTo>
                  <a:pt x="0" y="146621"/>
                </a:lnTo>
                <a:lnTo>
                  <a:pt x="260214" y="0"/>
                </a:lnTo>
                <a:close/>
              </a:path>
            </a:pathLst>
          </a:custGeom>
          <a:solidFill>
            <a:srgbClr val="0075E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B46E8A3-D99A-488F-991B-24547D978FA8}"/>
              </a:ext>
            </a:extLst>
          </p:cNvPr>
          <p:cNvGrpSpPr/>
          <p:nvPr/>
        </p:nvGrpSpPr>
        <p:grpSpPr>
          <a:xfrm>
            <a:off x="635245" y="278225"/>
            <a:ext cx="4518646" cy="706446"/>
            <a:chOff x="635243" y="278221"/>
            <a:chExt cx="4518646" cy="70644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36A27CC-D56A-4596-A0EB-1955AF079BDF}"/>
                </a:ext>
              </a:extLst>
            </p:cNvPr>
            <p:cNvSpPr/>
            <p:nvPr/>
          </p:nvSpPr>
          <p:spPr>
            <a:xfrm>
              <a:off x="635243" y="676889"/>
              <a:ext cx="45186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Instruction Schedule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（</a:t>
              </a:r>
              <a:r>
                <a:rPr lang="en-US" altLang="zh-CN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Basic Block</a:t>
              </a:r>
              <a:r>
                <a:rPr lang="zh-CN" altLang="en-US" sz="1400" spc="15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）</a:t>
              </a:r>
              <a:endParaRPr lang="en-US" altLang="zh-CN" sz="1400" spc="151" dirty="0">
                <a:solidFill>
                  <a:schemeClr val="tx1">
                    <a:lumMod val="65000"/>
                    <a:lumOff val="3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E0D2D51-589C-4BCE-B1E9-941049BC65C3}"/>
                </a:ext>
              </a:extLst>
            </p:cNvPr>
            <p:cNvSpPr/>
            <p:nvPr/>
          </p:nvSpPr>
          <p:spPr>
            <a:xfrm>
              <a:off x="1197484" y="278221"/>
              <a:ext cx="3416320" cy="523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指令调度（基本块）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999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00000">
              <a:schemeClr val="tx1"/>
            </a:gs>
            <a:gs pos="57000">
              <a:srgbClr val="000000">
                <a:alpha val="92000"/>
              </a:srgbClr>
            </a:gs>
            <a:gs pos="0">
              <a:schemeClr val="tx1">
                <a:alpha val="23000"/>
              </a:schemeClr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提纲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tju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tj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j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j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34294</TotalTime>
  <Words>5749</Words>
  <Application>Microsoft Office PowerPoint</Application>
  <PresentationFormat>宽屏</PresentationFormat>
  <Paragraphs>645</Paragraphs>
  <Slides>73</Slides>
  <Notes>73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7" baseType="lpstr">
      <vt:lpstr>等线</vt:lpstr>
      <vt:lpstr>等线 Light</vt:lpstr>
      <vt:lpstr>黑体</vt:lpstr>
      <vt:lpstr>宋体</vt:lpstr>
      <vt:lpstr>微软雅黑</vt:lpstr>
      <vt:lpstr>Arial</vt:lpstr>
      <vt:lpstr>Comic Sans MS</vt:lpstr>
      <vt:lpstr>Palatino Linotype</vt:lpstr>
      <vt:lpstr>Tahoma</vt:lpstr>
      <vt:lpstr>Times New Roman</vt:lpstr>
      <vt:lpstr>Wingdings</vt:lpstr>
      <vt:lpstr>Office 主题​​</vt:lpstr>
      <vt:lpstr>提纲页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陈冠宏</dc:creator>
  <cp:lastModifiedBy>WJZ</cp:lastModifiedBy>
  <cp:revision>2847</cp:revision>
  <dcterms:created xsi:type="dcterms:W3CDTF">2016-08-12T08:20:00Z</dcterms:created>
  <dcterms:modified xsi:type="dcterms:W3CDTF">2022-03-04T13:16:03Z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