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4" r:id="rId2"/>
  </p:sldMasterIdLst>
  <p:notesMasterIdLst>
    <p:notesMasterId r:id="rId82"/>
  </p:notesMasterIdLst>
  <p:sldIdLst>
    <p:sldId id="1015" r:id="rId3"/>
    <p:sldId id="1021" r:id="rId4"/>
    <p:sldId id="1024" r:id="rId5"/>
    <p:sldId id="1016" r:id="rId6"/>
    <p:sldId id="1022" r:id="rId7"/>
    <p:sldId id="1023" r:id="rId8"/>
    <p:sldId id="1025" r:id="rId9"/>
    <p:sldId id="1026" r:id="rId10"/>
    <p:sldId id="1027" r:id="rId11"/>
    <p:sldId id="1028" r:id="rId12"/>
    <p:sldId id="1029" r:id="rId13"/>
    <p:sldId id="1030" r:id="rId14"/>
    <p:sldId id="1031" r:id="rId15"/>
    <p:sldId id="1017" r:id="rId16"/>
    <p:sldId id="1018" r:id="rId17"/>
    <p:sldId id="1020" r:id="rId18"/>
    <p:sldId id="1032" r:id="rId19"/>
    <p:sldId id="1033" r:id="rId20"/>
    <p:sldId id="1034" r:id="rId21"/>
    <p:sldId id="1035" r:id="rId22"/>
    <p:sldId id="1036" r:id="rId23"/>
    <p:sldId id="1037" r:id="rId24"/>
    <p:sldId id="1038" r:id="rId25"/>
    <p:sldId id="1039" r:id="rId26"/>
    <p:sldId id="1040" r:id="rId27"/>
    <p:sldId id="1041" r:id="rId28"/>
    <p:sldId id="1042" r:id="rId29"/>
    <p:sldId id="1043" r:id="rId30"/>
    <p:sldId id="1044" r:id="rId31"/>
    <p:sldId id="1045" r:id="rId32"/>
    <p:sldId id="1046" r:id="rId33"/>
    <p:sldId id="1047" r:id="rId34"/>
    <p:sldId id="1048" r:id="rId35"/>
    <p:sldId id="1049" r:id="rId36"/>
    <p:sldId id="1050" r:id="rId37"/>
    <p:sldId id="1051" r:id="rId38"/>
    <p:sldId id="1052" r:id="rId39"/>
    <p:sldId id="1053" r:id="rId40"/>
    <p:sldId id="1055" r:id="rId41"/>
    <p:sldId id="1054" r:id="rId42"/>
    <p:sldId id="1056" r:id="rId43"/>
    <p:sldId id="1057" r:id="rId44"/>
    <p:sldId id="1058" r:id="rId45"/>
    <p:sldId id="1060" r:id="rId46"/>
    <p:sldId id="1059" r:id="rId47"/>
    <p:sldId id="1061" r:id="rId48"/>
    <p:sldId id="1062" r:id="rId49"/>
    <p:sldId id="1063" r:id="rId50"/>
    <p:sldId id="1064" r:id="rId51"/>
    <p:sldId id="1065" r:id="rId52"/>
    <p:sldId id="1066" r:id="rId53"/>
    <p:sldId id="1250" r:id="rId54"/>
    <p:sldId id="1253" r:id="rId55"/>
    <p:sldId id="1251" r:id="rId56"/>
    <p:sldId id="1252" r:id="rId57"/>
    <p:sldId id="1254" r:id="rId58"/>
    <p:sldId id="1255" r:id="rId59"/>
    <p:sldId id="1256" r:id="rId60"/>
    <p:sldId id="1257" r:id="rId61"/>
    <p:sldId id="1258" r:id="rId62"/>
    <p:sldId id="1259" r:id="rId63"/>
    <p:sldId id="1260" r:id="rId64"/>
    <p:sldId id="1261" r:id="rId65"/>
    <p:sldId id="1262" r:id="rId66"/>
    <p:sldId id="1263" r:id="rId67"/>
    <p:sldId id="1264" r:id="rId68"/>
    <p:sldId id="1265" r:id="rId69"/>
    <p:sldId id="1266" r:id="rId70"/>
    <p:sldId id="1267" r:id="rId71"/>
    <p:sldId id="1268" r:id="rId72"/>
    <p:sldId id="1269" r:id="rId73"/>
    <p:sldId id="1270" r:id="rId74"/>
    <p:sldId id="1271" r:id="rId75"/>
    <p:sldId id="1272" r:id="rId76"/>
    <p:sldId id="1273" r:id="rId77"/>
    <p:sldId id="1274" r:id="rId78"/>
    <p:sldId id="1278" r:id="rId79"/>
    <p:sldId id="1279" r:id="rId80"/>
    <p:sldId id="1280" r:id="rId8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10">
          <p15:clr>
            <a:srgbClr val="A4A3A4"/>
          </p15:clr>
        </p15:guide>
        <p15:guide id="2" orient="horz" pos="1822">
          <p15:clr>
            <a:srgbClr val="A4A3A4"/>
          </p15:clr>
        </p15:guide>
        <p15:guide id="3" orient="horz" pos="2340">
          <p15:clr>
            <a:srgbClr val="A4A3A4"/>
          </p15:clr>
        </p15:guide>
        <p15:guide id="4" pos="3804">
          <p15:clr>
            <a:srgbClr val="A4A3A4"/>
          </p15:clr>
        </p15:guide>
        <p15:guide id="5" pos="746">
          <p15:clr>
            <a:srgbClr val="A4A3A4"/>
          </p15:clr>
        </p15:guide>
        <p15:guide id="6" pos="6994">
          <p15:clr>
            <a:srgbClr val="A4A3A4"/>
          </p15:clr>
        </p15:guide>
        <p15:guide id="7" pos="878">
          <p15:clr>
            <a:srgbClr val="A4A3A4"/>
          </p15:clr>
        </p15:guide>
        <p15:guide id="8" pos="747">
          <p15:clr>
            <a:srgbClr val="A4A3A4"/>
          </p15:clr>
        </p15:guide>
        <p15:guide id="9" pos="6995">
          <p15:clr>
            <a:srgbClr val="A4A3A4"/>
          </p15:clr>
        </p15:guide>
        <p15:guide id="10" pos="879">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张启成" initials="张启成" lastIdx="1" clrIdx="0"/>
  <p:cmAuthor id="2" name="WJZ" initials="W" lastIdx="1" clrIdx="1">
    <p:extLst>
      <p:ext uri="{19B8F6BF-5375-455C-9EA6-DF929625EA0E}">
        <p15:presenceInfo xmlns:p15="http://schemas.microsoft.com/office/powerpoint/2012/main" userId="WJZ"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a:srgbClr val="FF0066"/>
    <a:srgbClr val="FF9900"/>
    <a:srgbClr val="E6E6E6"/>
    <a:srgbClr val="ED7D31"/>
    <a:srgbClr val="2E75B6"/>
    <a:srgbClr val="0070C0"/>
    <a:srgbClr val="FF3200"/>
    <a:srgbClr val="0099CC"/>
    <a:srgbClr val="00478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115" autoAdjust="0"/>
    <p:restoredTop sz="81477" autoAdjust="0"/>
  </p:normalViewPr>
  <p:slideViewPr>
    <p:cSldViewPr snapToGrid="0" showGuides="1">
      <p:cViewPr varScale="1">
        <p:scale>
          <a:sx n="91" d="100"/>
          <a:sy n="91" d="100"/>
        </p:scale>
        <p:origin x="66" y="78"/>
      </p:cViewPr>
      <p:guideLst>
        <p:guide orient="horz" pos="2110"/>
        <p:guide orient="horz" pos="1822"/>
        <p:guide orient="horz" pos="2340"/>
        <p:guide pos="3804"/>
        <p:guide pos="746"/>
        <p:guide pos="6994"/>
        <p:guide pos="878"/>
        <p:guide pos="747"/>
        <p:guide pos="6995"/>
        <p:guide pos="879"/>
      </p:guideLst>
    </p:cSldViewPr>
  </p:slideViewPr>
  <p:notesTextViewPr>
    <p:cViewPr>
      <p:scale>
        <a:sx n="125" d="100"/>
        <a:sy n="125"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84" Type="http://schemas.openxmlformats.org/officeDocument/2006/relationships/presProps" Target="presProps.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tableStyles" Target="tableStyles.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notesMaster" Target="notesMasters/notesMaster1.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9.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3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31.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33.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34.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35.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36.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3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0.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FB3321-9625-48D7-A91D-CD4FF8EA26CB}" type="datetimeFigureOut">
              <a:rPr lang="zh-CN" altLang="en-US" smtClean="0"/>
              <a:pPr/>
              <a:t>2022/3/11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41EC39-8C03-4A1B-8776-95A63998E423}" type="slidenum">
              <a:rPr lang="zh-CN" altLang="en-US" smtClean="0"/>
              <a:pPr/>
              <a:t>‹#›</a:t>
            </a:fld>
            <a:endParaRPr lang="zh-CN" altLang="en-US"/>
          </a:p>
        </p:txBody>
      </p:sp>
    </p:spTree>
    <p:extLst>
      <p:ext uri="{BB962C8B-B14F-4D97-AF65-F5344CB8AC3E}">
        <p14:creationId xmlns:p14="http://schemas.microsoft.com/office/powerpoint/2010/main" val="29124238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en-US" altLang="zh-CN" b="0" i="0" dirty="0" err="1">
                <a:solidFill>
                  <a:srgbClr val="333333"/>
                </a:solidFill>
                <a:effectLst/>
                <a:latin typeface="Microsoft Yahei" panose="020B0503020204020204" pitchFamily="34" charset="-122"/>
                <a:ea typeface="Microsoft Yahei" panose="020B0503020204020204" pitchFamily="34" charset="-122"/>
              </a:rPr>
              <a:t>CDC6600</a:t>
            </a:r>
            <a:r>
              <a:rPr lang="zh-CN" altLang="en-US" b="0" i="0" dirty="0">
                <a:solidFill>
                  <a:srgbClr val="333333"/>
                </a:solidFill>
                <a:effectLst/>
                <a:latin typeface="Microsoft Yahei" panose="020B0503020204020204" pitchFamily="34" charset="-122"/>
                <a:ea typeface="Microsoft Yahei" panose="020B0503020204020204" pitchFamily="34" charset="-122"/>
              </a:rPr>
              <a:t>推出三年后</a:t>
            </a:r>
            <a:endParaRPr lang="en-US" altLang="zh-CN" b="0" i="0" dirty="0">
              <a:solidFill>
                <a:srgbClr val="333333"/>
              </a:solidFill>
              <a:effectLst/>
              <a:latin typeface="Microsoft Yahei" panose="020B0503020204020204" pitchFamily="34" charset="-122"/>
              <a:ea typeface="Microsoft Yahei" panose="020B0503020204020204" pitchFamily="34" charset="-122"/>
            </a:endParaRPr>
          </a:p>
          <a:p>
            <a:endParaRPr lang="en-US" altLang="zh-CN" b="0" i="0" dirty="0">
              <a:solidFill>
                <a:srgbClr val="333333"/>
              </a:solidFill>
              <a:effectLst/>
              <a:latin typeface="Microsoft Yahei" panose="020B0503020204020204" pitchFamily="34" charset="-122"/>
              <a:ea typeface="Microsoft Yahei"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IBM 360 </a:t>
            </a:r>
            <a:r>
              <a:rPr lang="zh-CN" altLang="zh-CN" dirty="0"/>
              <a:t>有</a:t>
            </a:r>
            <a:r>
              <a:rPr lang="en-US" altLang="zh-CN" dirty="0"/>
              <a:t>memory-register </a:t>
            </a:r>
            <a:r>
              <a:rPr lang="zh-CN" altLang="zh-CN" dirty="0"/>
              <a:t>操作</a:t>
            </a:r>
            <a:r>
              <a:rPr lang="zh-CN" altLang="en-US" b="0" i="0" dirty="0">
                <a:solidFill>
                  <a:srgbClr val="333333"/>
                </a:solidFill>
                <a:effectLst/>
                <a:latin typeface="Microsoft Yahei" panose="020B0503020204020204" pitchFamily="34" charset="-122"/>
                <a:ea typeface="Microsoft Yahei" panose="020B0503020204020204" pitchFamily="34" charset="-122"/>
              </a:rPr>
              <a:t>，</a:t>
            </a:r>
            <a:r>
              <a:rPr lang="en-US" altLang="zh-CN" b="0" i="0" dirty="0">
                <a:solidFill>
                  <a:srgbClr val="333333"/>
                </a:solidFill>
                <a:effectLst/>
                <a:latin typeface="Microsoft Yahei" panose="020B0503020204020204" pitchFamily="34" charset="-122"/>
                <a:ea typeface="Microsoft Yahei" panose="020B0503020204020204" pitchFamily="34" charset="-122"/>
              </a:rPr>
              <a:t>8</a:t>
            </a:r>
            <a:r>
              <a:rPr lang="zh-CN" altLang="en-US" b="0" i="0" dirty="0">
                <a:solidFill>
                  <a:srgbClr val="333333"/>
                </a:solidFill>
                <a:effectLst/>
                <a:latin typeface="Microsoft Yahei" panose="020B0503020204020204" pitchFamily="34" charset="-122"/>
                <a:ea typeface="Microsoft Yahei" panose="020B0503020204020204" pitchFamily="34" charset="-122"/>
              </a:rPr>
              <a:t>个浮点寄存器</a:t>
            </a:r>
            <a:endParaRPr lang="zh-CN" altLang="zh-CN" dirty="0"/>
          </a:p>
        </p:txBody>
      </p:sp>
      <p:sp>
        <p:nvSpPr>
          <p:cNvPr id="4" name="灯片编号占位符 3"/>
          <p:cNvSpPr>
            <a:spLocks noGrp="1"/>
          </p:cNvSpPr>
          <p:nvPr>
            <p:ph type="sldNum" sz="quarter" idx="10"/>
          </p:nvPr>
        </p:nvSpPr>
        <p:spPr/>
        <p:txBody>
          <a:bodyPr/>
          <a:lstStyle/>
          <a:p>
            <a:fld id="{2141EC39-8C03-4A1B-8776-95A63998E423}" type="slidenum">
              <a:rPr lang="zh-CN" altLang="en-US" smtClean="0"/>
              <a:pPr/>
              <a:t>1</a:t>
            </a:fld>
            <a:endParaRPr lang="zh-CN" altLang="en-US"/>
          </a:p>
        </p:txBody>
      </p:sp>
    </p:spTree>
    <p:extLst>
      <p:ext uri="{BB962C8B-B14F-4D97-AF65-F5344CB8AC3E}">
        <p14:creationId xmlns:p14="http://schemas.microsoft.com/office/powerpoint/2010/main" val="40884175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41EC39-8C03-4A1B-8776-95A63998E423}" type="slidenum">
              <a:rPr lang="zh-CN" altLang="en-US" smtClean="0"/>
              <a:pPr/>
              <a:t>10</a:t>
            </a:fld>
            <a:endParaRPr lang="zh-CN" altLang="en-US"/>
          </a:p>
        </p:txBody>
      </p:sp>
    </p:spTree>
    <p:extLst>
      <p:ext uri="{BB962C8B-B14F-4D97-AF65-F5344CB8AC3E}">
        <p14:creationId xmlns:p14="http://schemas.microsoft.com/office/powerpoint/2010/main" val="1315580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41EC39-8C03-4A1B-8776-95A63998E423}" type="slidenum">
              <a:rPr lang="zh-CN" altLang="en-US" smtClean="0"/>
              <a:pPr/>
              <a:t>11</a:t>
            </a:fld>
            <a:endParaRPr lang="zh-CN" altLang="en-US"/>
          </a:p>
        </p:txBody>
      </p:sp>
    </p:spTree>
    <p:extLst>
      <p:ext uri="{BB962C8B-B14F-4D97-AF65-F5344CB8AC3E}">
        <p14:creationId xmlns:p14="http://schemas.microsoft.com/office/powerpoint/2010/main" val="26510375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41EC39-8C03-4A1B-8776-95A63998E423}" type="slidenum">
              <a:rPr lang="zh-CN" altLang="en-US" smtClean="0"/>
              <a:pPr/>
              <a:t>12</a:t>
            </a:fld>
            <a:endParaRPr lang="zh-CN" altLang="en-US"/>
          </a:p>
        </p:txBody>
      </p:sp>
    </p:spTree>
    <p:extLst>
      <p:ext uri="{BB962C8B-B14F-4D97-AF65-F5344CB8AC3E}">
        <p14:creationId xmlns:p14="http://schemas.microsoft.com/office/powerpoint/2010/main" val="18723971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41EC39-8C03-4A1B-8776-95A63998E423}" type="slidenum">
              <a:rPr lang="zh-CN" altLang="en-US" smtClean="0"/>
              <a:pPr/>
              <a:t>13</a:t>
            </a:fld>
            <a:endParaRPr lang="zh-CN" altLang="en-US"/>
          </a:p>
        </p:txBody>
      </p:sp>
    </p:spTree>
    <p:extLst>
      <p:ext uri="{BB962C8B-B14F-4D97-AF65-F5344CB8AC3E}">
        <p14:creationId xmlns:p14="http://schemas.microsoft.com/office/powerpoint/2010/main" val="21472570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41EC39-8C03-4A1B-8776-95A63998E423}" type="slidenum">
              <a:rPr lang="zh-CN" altLang="en-US" smtClean="0"/>
              <a:pPr/>
              <a:t>14</a:t>
            </a:fld>
            <a:endParaRPr lang="zh-CN" altLang="en-US"/>
          </a:p>
        </p:txBody>
      </p:sp>
    </p:spTree>
    <p:extLst>
      <p:ext uri="{BB962C8B-B14F-4D97-AF65-F5344CB8AC3E}">
        <p14:creationId xmlns:p14="http://schemas.microsoft.com/office/powerpoint/2010/main" val="14263122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41EC39-8C03-4A1B-8776-95A63998E423}" type="slidenum">
              <a:rPr lang="zh-CN" altLang="en-US" smtClean="0"/>
              <a:pPr/>
              <a:t>15</a:t>
            </a:fld>
            <a:endParaRPr lang="zh-CN" altLang="en-US"/>
          </a:p>
        </p:txBody>
      </p:sp>
    </p:spTree>
    <p:extLst>
      <p:ext uri="{BB962C8B-B14F-4D97-AF65-F5344CB8AC3E}">
        <p14:creationId xmlns:p14="http://schemas.microsoft.com/office/powerpoint/2010/main" val="40255931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a:t>目标架构中</a:t>
            </a:r>
            <a:r>
              <a:rPr lang="en-US" altLang="zh-CN" dirty="0"/>
              <a:t>5</a:t>
            </a:r>
            <a:r>
              <a:rPr lang="zh-CN" altLang="en-US" dirty="0"/>
              <a:t>个保留站，</a:t>
            </a:r>
            <a:r>
              <a:rPr lang="en-US" altLang="zh-CN" dirty="0"/>
              <a:t>6</a:t>
            </a:r>
            <a:r>
              <a:rPr lang="zh-CN" altLang="en-US" dirty="0"/>
              <a:t>个缓冲器，</a:t>
            </a:r>
            <a:r>
              <a:rPr lang="en-US" altLang="zh-CN" dirty="0"/>
              <a:t>4</a:t>
            </a:r>
            <a:r>
              <a:rPr lang="zh-CN" altLang="en-US" dirty="0"/>
              <a:t>位编码即可。</a:t>
            </a:r>
          </a:p>
        </p:txBody>
      </p:sp>
      <p:sp>
        <p:nvSpPr>
          <p:cNvPr id="4" name="灯片编号占位符 3"/>
          <p:cNvSpPr>
            <a:spLocks noGrp="1"/>
          </p:cNvSpPr>
          <p:nvPr>
            <p:ph type="sldNum" sz="quarter" idx="10"/>
          </p:nvPr>
        </p:nvSpPr>
        <p:spPr/>
        <p:txBody>
          <a:bodyPr/>
          <a:lstStyle/>
          <a:p>
            <a:fld id="{2141EC39-8C03-4A1B-8776-95A63998E423}" type="slidenum">
              <a:rPr lang="zh-CN" altLang="en-US" smtClean="0"/>
              <a:pPr/>
              <a:t>16</a:t>
            </a:fld>
            <a:endParaRPr lang="zh-CN" altLang="en-US"/>
          </a:p>
        </p:txBody>
      </p:sp>
    </p:spTree>
    <p:extLst>
      <p:ext uri="{BB962C8B-B14F-4D97-AF65-F5344CB8AC3E}">
        <p14:creationId xmlns:p14="http://schemas.microsoft.com/office/powerpoint/2010/main" val="30990485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41EC39-8C03-4A1B-8776-95A63998E423}" type="slidenum">
              <a:rPr lang="zh-CN" altLang="en-US" smtClean="0"/>
              <a:pPr/>
              <a:t>17</a:t>
            </a:fld>
            <a:endParaRPr lang="zh-CN" altLang="en-US"/>
          </a:p>
        </p:txBody>
      </p:sp>
    </p:spTree>
    <p:extLst>
      <p:ext uri="{BB962C8B-B14F-4D97-AF65-F5344CB8AC3E}">
        <p14:creationId xmlns:p14="http://schemas.microsoft.com/office/powerpoint/2010/main" val="35167053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41EC39-8C03-4A1B-8776-95A63998E423}" type="slidenum">
              <a:rPr lang="zh-CN" altLang="en-US" smtClean="0"/>
              <a:pPr/>
              <a:t>18</a:t>
            </a:fld>
            <a:endParaRPr lang="zh-CN" altLang="en-US"/>
          </a:p>
        </p:txBody>
      </p:sp>
    </p:spTree>
    <p:extLst>
      <p:ext uri="{BB962C8B-B14F-4D97-AF65-F5344CB8AC3E}">
        <p14:creationId xmlns:p14="http://schemas.microsoft.com/office/powerpoint/2010/main" val="35256038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41EC39-8C03-4A1B-8776-95A63998E423}" type="slidenum">
              <a:rPr lang="zh-CN" altLang="en-US" smtClean="0"/>
              <a:pPr/>
              <a:t>19</a:t>
            </a:fld>
            <a:endParaRPr lang="zh-CN" altLang="en-US"/>
          </a:p>
        </p:txBody>
      </p:sp>
    </p:spTree>
    <p:extLst>
      <p:ext uri="{BB962C8B-B14F-4D97-AF65-F5344CB8AC3E}">
        <p14:creationId xmlns:p14="http://schemas.microsoft.com/office/powerpoint/2010/main" val="29136615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zh-CN" dirty="0"/>
          </a:p>
        </p:txBody>
      </p:sp>
      <p:sp>
        <p:nvSpPr>
          <p:cNvPr id="4" name="灯片编号占位符 3"/>
          <p:cNvSpPr>
            <a:spLocks noGrp="1"/>
          </p:cNvSpPr>
          <p:nvPr>
            <p:ph type="sldNum" sz="quarter" idx="10"/>
          </p:nvPr>
        </p:nvSpPr>
        <p:spPr/>
        <p:txBody>
          <a:bodyPr/>
          <a:lstStyle/>
          <a:p>
            <a:fld id="{2141EC39-8C03-4A1B-8776-95A63998E423}" type="slidenum">
              <a:rPr lang="zh-CN" altLang="en-US" smtClean="0"/>
              <a:pPr/>
              <a:t>2</a:t>
            </a:fld>
            <a:endParaRPr lang="zh-CN" altLang="en-US"/>
          </a:p>
        </p:txBody>
      </p:sp>
    </p:spTree>
    <p:extLst>
      <p:ext uri="{BB962C8B-B14F-4D97-AF65-F5344CB8AC3E}">
        <p14:creationId xmlns:p14="http://schemas.microsoft.com/office/powerpoint/2010/main" val="35060942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41EC39-8C03-4A1B-8776-95A63998E423}" type="slidenum">
              <a:rPr lang="zh-CN" altLang="en-US" smtClean="0"/>
              <a:pPr/>
              <a:t>20</a:t>
            </a:fld>
            <a:endParaRPr lang="zh-CN" altLang="en-US"/>
          </a:p>
        </p:txBody>
      </p:sp>
    </p:spTree>
    <p:extLst>
      <p:ext uri="{BB962C8B-B14F-4D97-AF65-F5344CB8AC3E}">
        <p14:creationId xmlns:p14="http://schemas.microsoft.com/office/powerpoint/2010/main" val="28329398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41EC39-8C03-4A1B-8776-95A63998E423}" type="slidenum">
              <a:rPr lang="zh-CN" altLang="en-US" smtClean="0"/>
              <a:pPr/>
              <a:t>21</a:t>
            </a:fld>
            <a:endParaRPr lang="zh-CN" altLang="en-US"/>
          </a:p>
        </p:txBody>
      </p:sp>
    </p:spTree>
    <p:extLst>
      <p:ext uri="{BB962C8B-B14F-4D97-AF65-F5344CB8AC3E}">
        <p14:creationId xmlns:p14="http://schemas.microsoft.com/office/powerpoint/2010/main" val="27185922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a:t>第二条</a:t>
            </a:r>
            <a:r>
              <a:rPr lang="en-US" altLang="zh-CN" dirty="0"/>
              <a:t>Load</a:t>
            </a:r>
            <a:r>
              <a:rPr lang="zh-CN" altLang="en-US" dirty="0"/>
              <a:t>指令可以流出吗</a:t>
            </a:r>
          </a:p>
        </p:txBody>
      </p:sp>
      <p:sp>
        <p:nvSpPr>
          <p:cNvPr id="4" name="灯片编号占位符 3"/>
          <p:cNvSpPr>
            <a:spLocks noGrp="1"/>
          </p:cNvSpPr>
          <p:nvPr>
            <p:ph type="sldNum" sz="quarter" idx="10"/>
          </p:nvPr>
        </p:nvSpPr>
        <p:spPr/>
        <p:txBody>
          <a:bodyPr/>
          <a:lstStyle/>
          <a:p>
            <a:fld id="{2141EC39-8C03-4A1B-8776-95A63998E423}" type="slidenum">
              <a:rPr lang="zh-CN" altLang="en-US" smtClean="0"/>
              <a:pPr/>
              <a:t>22</a:t>
            </a:fld>
            <a:endParaRPr lang="zh-CN" altLang="en-US"/>
          </a:p>
        </p:txBody>
      </p:sp>
    </p:spTree>
    <p:extLst>
      <p:ext uri="{BB962C8B-B14F-4D97-AF65-F5344CB8AC3E}">
        <p14:creationId xmlns:p14="http://schemas.microsoft.com/office/powerpoint/2010/main" val="3331669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en-US" altLang="zh-CN" dirty="0" err="1"/>
              <a:t>F6</a:t>
            </a:r>
            <a:r>
              <a:rPr lang="zh-CN" altLang="en-US" dirty="0"/>
              <a:t>寄存器</a:t>
            </a:r>
          </a:p>
        </p:txBody>
      </p:sp>
      <p:sp>
        <p:nvSpPr>
          <p:cNvPr id="4" name="灯片编号占位符 3"/>
          <p:cNvSpPr>
            <a:spLocks noGrp="1"/>
          </p:cNvSpPr>
          <p:nvPr>
            <p:ph type="sldNum" sz="quarter" idx="10"/>
          </p:nvPr>
        </p:nvSpPr>
        <p:spPr/>
        <p:txBody>
          <a:bodyPr/>
          <a:lstStyle/>
          <a:p>
            <a:fld id="{2141EC39-8C03-4A1B-8776-95A63998E423}" type="slidenum">
              <a:rPr lang="zh-CN" altLang="en-US" smtClean="0"/>
              <a:pPr/>
              <a:t>23</a:t>
            </a:fld>
            <a:endParaRPr lang="zh-CN" altLang="en-US"/>
          </a:p>
        </p:txBody>
      </p:sp>
    </p:spTree>
    <p:extLst>
      <p:ext uri="{BB962C8B-B14F-4D97-AF65-F5344CB8AC3E}">
        <p14:creationId xmlns:p14="http://schemas.microsoft.com/office/powerpoint/2010/main" val="35211503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a:t>功能单元可以设计为流水线的</a:t>
            </a:r>
            <a:endParaRPr lang="en-US" altLang="zh-CN" dirty="0"/>
          </a:p>
          <a:p>
            <a:r>
              <a:rPr lang="en-US" altLang="zh-CN" dirty="0" err="1"/>
              <a:t>F2</a:t>
            </a:r>
            <a:r>
              <a:rPr lang="zh-CN" altLang="en-US" dirty="0"/>
              <a:t>，</a:t>
            </a:r>
            <a:r>
              <a:rPr lang="en-US" altLang="zh-CN" dirty="0" err="1"/>
              <a:t>Mult1</a:t>
            </a:r>
            <a:r>
              <a:rPr lang="zh-CN" altLang="en-US" dirty="0"/>
              <a:t>和</a:t>
            </a:r>
            <a:r>
              <a:rPr lang="en-US" altLang="zh-CN" dirty="0" err="1"/>
              <a:t>Add1</a:t>
            </a:r>
            <a:endParaRPr lang="zh-CN" altLang="en-US" dirty="0"/>
          </a:p>
        </p:txBody>
      </p:sp>
      <p:sp>
        <p:nvSpPr>
          <p:cNvPr id="4" name="灯片编号占位符 3"/>
          <p:cNvSpPr>
            <a:spLocks noGrp="1"/>
          </p:cNvSpPr>
          <p:nvPr>
            <p:ph type="sldNum" sz="quarter" idx="10"/>
          </p:nvPr>
        </p:nvSpPr>
        <p:spPr/>
        <p:txBody>
          <a:bodyPr/>
          <a:lstStyle/>
          <a:p>
            <a:fld id="{2141EC39-8C03-4A1B-8776-95A63998E423}" type="slidenum">
              <a:rPr lang="zh-CN" altLang="en-US" smtClean="0"/>
              <a:pPr/>
              <a:t>24</a:t>
            </a:fld>
            <a:endParaRPr lang="zh-CN" altLang="en-US"/>
          </a:p>
        </p:txBody>
      </p:sp>
    </p:spTree>
    <p:extLst>
      <p:ext uri="{BB962C8B-B14F-4D97-AF65-F5344CB8AC3E}">
        <p14:creationId xmlns:p14="http://schemas.microsoft.com/office/powerpoint/2010/main" val="18088144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41EC39-8C03-4A1B-8776-95A63998E423}" type="slidenum">
              <a:rPr lang="zh-CN" altLang="en-US" smtClean="0"/>
              <a:pPr/>
              <a:t>25</a:t>
            </a:fld>
            <a:endParaRPr lang="zh-CN" altLang="en-US"/>
          </a:p>
        </p:txBody>
      </p:sp>
    </p:spTree>
    <p:extLst>
      <p:ext uri="{BB962C8B-B14F-4D97-AF65-F5344CB8AC3E}">
        <p14:creationId xmlns:p14="http://schemas.microsoft.com/office/powerpoint/2010/main" val="135853696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a:t>结构相关</a:t>
            </a:r>
          </a:p>
        </p:txBody>
      </p:sp>
      <p:sp>
        <p:nvSpPr>
          <p:cNvPr id="4" name="灯片编号占位符 3"/>
          <p:cNvSpPr>
            <a:spLocks noGrp="1"/>
          </p:cNvSpPr>
          <p:nvPr>
            <p:ph type="sldNum" sz="quarter" idx="10"/>
          </p:nvPr>
        </p:nvSpPr>
        <p:spPr/>
        <p:txBody>
          <a:bodyPr/>
          <a:lstStyle/>
          <a:p>
            <a:fld id="{2141EC39-8C03-4A1B-8776-95A63998E423}" type="slidenum">
              <a:rPr lang="zh-CN" altLang="en-US" smtClean="0"/>
              <a:pPr/>
              <a:t>26</a:t>
            </a:fld>
            <a:endParaRPr lang="zh-CN" altLang="en-US"/>
          </a:p>
        </p:txBody>
      </p:sp>
    </p:spTree>
    <p:extLst>
      <p:ext uri="{BB962C8B-B14F-4D97-AF65-F5344CB8AC3E}">
        <p14:creationId xmlns:p14="http://schemas.microsoft.com/office/powerpoint/2010/main" val="320611068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a:t>保留站</a:t>
            </a:r>
            <a:r>
              <a:rPr lang="en-US" altLang="zh-CN" dirty="0" err="1"/>
              <a:t>ADD2</a:t>
            </a:r>
            <a:endParaRPr lang="zh-CN" altLang="en-US" dirty="0"/>
          </a:p>
        </p:txBody>
      </p:sp>
      <p:sp>
        <p:nvSpPr>
          <p:cNvPr id="4" name="灯片编号占位符 3"/>
          <p:cNvSpPr>
            <a:spLocks noGrp="1"/>
          </p:cNvSpPr>
          <p:nvPr>
            <p:ph type="sldNum" sz="quarter" idx="10"/>
          </p:nvPr>
        </p:nvSpPr>
        <p:spPr/>
        <p:txBody>
          <a:bodyPr/>
          <a:lstStyle/>
          <a:p>
            <a:fld id="{2141EC39-8C03-4A1B-8776-95A63998E423}" type="slidenum">
              <a:rPr lang="zh-CN" altLang="en-US" smtClean="0"/>
              <a:pPr/>
              <a:t>27</a:t>
            </a:fld>
            <a:endParaRPr lang="zh-CN" altLang="en-US"/>
          </a:p>
        </p:txBody>
      </p:sp>
    </p:spTree>
    <p:extLst>
      <p:ext uri="{BB962C8B-B14F-4D97-AF65-F5344CB8AC3E}">
        <p14:creationId xmlns:p14="http://schemas.microsoft.com/office/powerpoint/2010/main" val="33193408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41EC39-8C03-4A1B-8776-95A63998E423}" type="slidenum">
              <a:rPr lang="zh-CN" altLang="en-US" smtClean="0"/>
              <a:pPr/>
              <a:t>28</a:t>
            </a:fld>
            <a:endParaRPr lang="zh-CN" altLang="en-US"/>
          </a:p>
        </p:txBody>
      </p:sp>
    </p:spTree>
    <p:extLst>
      <p:ext uri="{BB962C8B-B14F-4D97-AF65-F5344CB8AC3E}">
        <p14:creationId xmlns:p14="http://schemas.microsoft.com/office/powerpoint/2010/main" val="341365142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41EC39-8C03-4A1B-8776-95A63998E423}" type="slidenum">
              <a:rPr lang="zh-CN" altLang="en-US" smtClean="0"/>
              <a:pPr/>
              <a:t>29</a:t>
            </a:fld>
            <a:endParaRPr lang="zh-CN" altLang="en-US"/>
          </a:p>
        </p:txBody>
      </p:sp>
    </p:spTree>
    <p:extLst>
      <p:ext uri="{BB962C8B-B14F-4D97-AF65-F5344CB8AC3E}">
        <p14:creationId xmlns:p14="http://schemas.microsoft.com/office/powerpoint/2010/main" val="11693961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zh-CN" dirty="0"/>
          </a:p>
        </p:txBody>
      </p:sp>
      <p:sp>
        <p:nvSpPr>
          <p:cNvPr id="4" name="灯片编号占位符 3"/>
          <p:cNvSpPr>
            <a:spLocks noGrp="1"/>
          </p:cNvSpPr>
          <p:nvPr>
            <p:ph type="sldNum" sz="quarter" idx="10"/>
          </p:nvPr>
        </p:nvSpPr>
        <p:spPr/>
        <p:txBody>
          <a:bodyPr/>
          <a:lstStyle/>
          <a:p>
            <a:fld id="{2141EC39-8C03-4A1B-8776-95A63998E423}" type="slidenum">
              <a:rPr lang="zh-CN" altLang="en-US" smtClean="0"/>
              <a:pPr/>
              <a:t>3</a:t>
            </a:fld>
            <a:endParaRPr lang="zh-CN" altLang="en-US"/>
          </a:p>
        </p:txBody>
      </p:sp>
    </p:spTree>
    <p:extLst>
      <p:ext uri="{BB962C8B-B14F-4D97-AF65-F5344CB8AC3E}">
        <p14:creationId xmlns:p14="http://schemas.microsoft.com/office/powerpoint/2010/main" val="219094602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a:t>结果寄存器</a:t>
            </a:r>
            <a:r>
              <a:rPr lang="en-US" altLang="zh-CN" dirty="0" err="1"/>
              <a:t>F6</a:t>
            </a:r>
            <a:endParaRPr lang="zh-CN" altLang="en-US" dirty="0"/>
          </a:p>
        </p:txBody>
      </p:sp>
      <p:sp>
        <p:nvSpPr>
          <p:cNvPr id="4" name="灯片编号占位符 3"/>
          <p:cNvSpPr>
            <a:spLocks noGrp="1"/>
          </p:cNvSpPr>
          <p:nvPr>
            <p:ph type="sldNum" sz="quarter" idx="10"/>
          </p:nvPr>
        </p:nvSpPr>
        <p:spPr/>
        <p:txBody>
          <a:bodyPr/>
          <a:lstStyle/>
          <a:p>
            <a:fld id="{2141EC39-8C03-4A1B-8776-95A63998E423}" type="slidenum">
              <a:rPr lang="zh-CN" altLang="en-US" smtClean="0"/>
              <a:pPr/>
              <a:t>30</a:t>
            </a:fld>
            <a:endParaRPr lang="zh-CN" altLang="en-US"/>
          </a:p>
        </p:txBody>
      </p:sp>
    </p:spTree>
    <p:extLst>
      <p:ext uri="{BB962C8B-B14F-4D97-AF65-F5344CB8AC3E}">
        <p14:creationId xmlns:p14="http://schemas.microsoft.com/office/powerpoint/2010/main" val="25191630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对比记分牌，记分牌要从寄存器里读，</a:t>
            </a:r>
            <a:r>
              <a:rPr lang="en-US" altLang="zh-CN" dirty="0" err="1"/>
              <a:t>tomasulo</a:t>
            </a:r>
            <a:r>
              <a:rPr lang="zh-CN" altLang="en-US" dirty="0"/>
              <a:t>从</a:t>
            </a:r>
            <a:r>
              <a:rPr lang="en-US" altLang="zh-CN" dirty="0" err="1"/>
              <a:t>CDB</a:t>
            </a:r>
            <a:r>
              <a:rPr lang="zh-CN" altLang="en-US" dirty="0"/>
              <a:t>读；即使结果没算完，由于</a:t>
            </a:r>
            <a:r>
              <a:rPr lang="en-US" altLang="zh-CN" dirty="0" err="1"/>
              <a:t>tomasulo</a:t>
            </a:r>
            <a:r>
              <a:rPr lang="zh-CN" altLang="en-US" dirty="0"/>
              <a:t>进行了重命名，所以</a:t>
            </a:r>
            <a:r>
              <a:rPr lang="en-US" altLang="zh-CN" dirty="0" err="1"/>
              <a:t>ADD.D</a:t>
            </a:r>
            <a:r>
              <a:rPr lang="zh-CN" altLang="en-US" dirty="0"/>
              <a:t>可以写回结果</a:t>
            </a:r>
          </a:p>
        </p:txBody>
      </p:sp>
      <p:sp>
        <p:nvSpPr>
          <p:cNvPr id="4" name="灯片编号占位符 3"/>
          <p:cNvSpPr>
            <a:spLocks noGrp="1"/>
          </p:cNvSpPr>
          <p:nvPr>
            <p:ph type="sldNum" sz="quarter" idx="10"/>
          </p:nvPr>
        </p:nvSpPr>
        <p:spPr/>
        <p:txBody>
          <a:bodyPr/>
          <a:lstStyle/>
          <a:p>
            <a:fld id="{2141EC39-8C03-4A1B-8776-95A63998E423}" type="slidenum">
              <a:rPr lang="zh-CN" altLang="en-US" smtClean="0"/>
              <a:pPr/>
              <a:t>31</a:t>
            </a:fld>
            <a:endParaRPr lang="zh-CN" altLang="en-US"/>
          </a:p>
        </p:txBody>
      </p:sp>
    </p:spTree>
    <p:extLst>
      <p:ext uri="{BB962C8B-B14F-4D97-AF65-F5344CB8AC3E}">
        <p14:creationId xmlns:p14="http://schemas.microsoft.com/office/powerpoint/2010/main" val="311175573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2141EC39-8C03-4A1B-8776-95A63998E423}" type="slidenum">
              <a:rPr lang="zh-CN" altLang="en-US" smtClean="0"/>
              <a:pPr/>
              <a:t>32</a:t>
            </a:fld>
            <a:endParaRPr lang="zh-CN" altLang="en-US"/>
          </a:p>
        </p:txBody>
      </p:sp>
    </p:spTree>
    <p:extLst>
      <p:ext uri="{BB962C8B-B14F-4D97-AF65-F5344CB8AC3E}">
        <p14:creationId xmlns:p14="http://schemas.microsoft.com/office/powerpoint/2010/main" val="42188643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2141EC39-8C03-4A1B-8776-95A63998E423}" type="slidenum">
              <a:rPr lang="zh-CN" altLang="en-US" smtClean="0"/>
              <a:pPr/>
              <a:t>33</a:t>
            </a:fld>
            <a:endParaRPr lang="zh-CN" altLang="en-US"/>
          </a:p>
        </p:txBody>
      </p:sp>
    </p:spTree>
    <p:extLst>
      <p:ext uri="{BB962C8B-B14F-4D97-AF65-F5344CB8AC3E}">
        <p14:creationId xmlns:p14="http://schemas.microsoft.com/office/powerpoint/2010/main" val="40567376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2141EC39-8C03-4A1B-8776-95A63998E423}" type="slidenum">
              <a:rPr lang="zh-CN" altLang="en-US" smtClean="0"/>
              <a:pPr/>
              <a:t>34</a:t>
            </a:fld>
            <a:endParaRPr lang="zh-CN" altLang="en-US"/>
          </a:p>
        </p:txBody>
      </p:sp>
    </p:spTree>
    <p:extLst>
      <p:ext uri="{BB962C8B-B14F-4D97-AF65-F5344CB8AC3E}">
        <p14:creationId xmlns:p14="http://schemas.microsoft.com/office/powerpoint/2010/main" val="47647029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err="1"/>
              <a:t>MULT.D</a:t>
            </a:r>
            <a:r>
              <a:rPr lang="zh-CN" altLang="en-US" dirty="0"/>
              <a:t>执行完毕</a:t>
            </a:r>
          </a:p>
        </p:txBody>
      </p:sp>
      <p:sp>
        <p:nvSpPr>
          <p:cNvPr id="4" name="灯片编号占位符 3"/>
          <p:cNvSpPr>
            <a:spLocks noGrp="1"/>
          </p:cNvSpPr>
          <p:nvPr>
            <p:ph type="sldNum" sz="quarter" idx="10"/>
          </p:nvPr>
        </p:nvSpPr>
        <p:spPr/>
        <p:txBody>
          <a:bodyPr/>
          <a:lstStyle/>
          <a:p>
            <a:fld id="{2141EC39-8C03-4A1B-8776-95A63998E423}" type="slidenum">
              <a:rPr lang="zh-CN" altLang="en-US" smtClean="0"/>
              <a:pPr/>
              <a:t>35</a:t>
            </a:fld>
            <a:endParaRPr lang="zh-CN" altLang="en-US"/>
          </a:p>
        </p:txBody>
      </p:sp>
    </p:spTree>
    <p:extLst>
      <p:ext uri="{BB962C8B-B14F-4D97-AF65-F5344CB8AC3E}">
        <p14:creationId xmlns:p14="http://schemas.microsoft.com/office/powerpoint/2010/main" val="152768803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err="1"/>
              <a:t>MULT.D</a:t>
            </a:r>
            <a:r>
              <a:rPr lang="zh-CN" altLang="en-US" dirty="0"/>
              <a:t>写回结果，一个是</a:t>
            </a:r>
            <a:r>
              <a:rPr lang="en-US" altLang="zh-CN" dirty="0" err="1"/>
              <a:t>F0</a:t>
            </a:r>
            <a:r>
              <a:rPr lang="zh-CN" altLang="en-US" dirty="0"/>
              <a:t>，一个是保留站</a:t>
            </a:r>
            <a:r>
              <a:rPr lang="en-US" altLang="zh-CN" dirty="0" err="1"/>
              <a:t>Mult2</a:t>
            </a:r>
            <a:endParaRPr lang="zh-CN" altLang="en-US" dirty="0"/>
          </a:p>
        </p:txBody>
      </p:sp>
      <p:sp>
        <p:nvSpPr>
          <p:cNvPr id="4" name="灯片编号占位符 3"/>
          <p:cNvSpPr>
            <a:spLocks noGrp="1"/>
          </p:cNvSpPr>
          <p:nvPr>
            <p:ph type="sldNum" sz="quarter" idx="10"/>
          </p:nvPr>
        </p:nvSpPr>
        <p:spPr/>
        <p:txBody>
          <a:bodyPr/>
          <a:lstStyle/>
          <a:p>
            <a:fld id="{2141EC39-8C03-4A1B-8776-95A63998E423}" type="slidenum">
              <a:rPr lang="zh-CN" altLang="en-US" smtClean="0"/>
              <a:pPr/>
              <a:t>36</a:t>
            </a:fld>
            <a:endParaRPr lang="zh-CN" altLang="en-US"/>
          </a:p>
        </p:txBody>
      </p:sp>
    </p:spTree>
    <p:extLst>
      <p:ext uri="{BB962C8B-B14F-4D97-AF65-F5344CB8AC3E}">
        <p14:creationId xmlns:p14="http://schemas.microsoft.com/office/powerpoint/2010/main" val="140114259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a:t>运算浮点除法指令</a:t>
            </a:r>
          </a:p>
        </p:txBody>
      </p:sp>
      <p:sp>
        <p:nvSpPr>
          <p:cNvPr id="4" name="灯片编号占位符 3"/>
          <p:cNvSpPr>
            <a:spLocks noGrp="1"/>
          </p:cNvSpPr>
          <p:nvPr>
            <p:ph type="sldNum" sz="quarter" idx="10"/>
          </p:nvPr>
        </p:nvSpPr>
        <p:spPr/>
        <p:txBody>
          <a:bodyPr/>
          <a:lstStyle/>
          <a:p>
            <a:fld id="{2141EC39-8C03-4A1B-8776-95A63998E423}" type="slidenum">
              <a:rPr lang="zh-CN" altLang="en-US" smtClean="0"/>
              <a:pPr/>
              <a:t>37</a:t>
            </a:fld>
            <a:endParaRPr lang="zh-CN" altLang="en-US"/>
          </a:p>
        </p:txBody>
      </p:sp>
    </p:spTree>
    <p:extLst>
      <p:ext uri="{BB962C8B-B14F-4D97-AF65-F5344CB8AC3E}">
        <p14:creationId xmlns:p14="http://schemas.microsoft.com/office/powerpoint/2010/main" val="106393319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2141EC39-8C03-4A1B-8776-95A63998E423}" type="slidenum">
              <a:rPr lang="zh-CN" altLang="en-US" smtClean="0"/>
              <a:pPr/>
              <a:t>38</a:t>
            </a:fld>
            <a:endParaRPr lang="zh-CN" altLang="en-US"/>
          </a:p>
        </p:txBody>
      </p:sp>
    </p:spTree>
    <p:extLst>
      <p:ext uri="{BB962C8B-B14F-4D97-AF65-F5344CB8AC3E}">
        <p14:creationId xmlns:p14="http://schemas.microsoft.com/office/powerpoint/2010/main" val="203393185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err="1"/>
              <a:t>F10</a:t>
            </a:r>
            <a:r>
              <a:rPr lang="zh-CN" altLang="en-US" dirty="0"/>
              <a:t>寄存器</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2141EC39-8C03-4A1B-8776-95A63998E423}" type="slidenum">
              <a:rPr lang="zh-CN" altLang="en-US" smtClean="0"/>
              <a:pPr/>
              <a:t>39</a:t>
            </a:fld>
            <a:endParaRPr lang="zh-CN" altLang="en-US"/>
          </a:p>
        </p:txBody>
      </p:sp>
    </p:spTree>
    <p:extLst>
      <p:ext uri="{BB962C8B-B14F-4D97-AF65-F5344CB8AC3E}">
        <p14:creationId xmlns:p14="http://schemas.microsoft.com/office/powerpoint/2010/main" val="11000417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41EC39-8C03-4A1B-8776-95A63998E423}" type="slidenum">
              <a:rPr lang="zh-CN" altLang="en-US" smtClean="0"/>
              <a:pPr/>
              <a:t>4</a:t>
            </a:fld>
            <a:endParaRPr lang="zh-CN" altLang="en-US"/>
          </a:p>
        </p:txBody>
      </p:sp>
    </p:spTree>
    <p:extLst>
      <p:ext uri="{BB962C8B-B14F-4D97-AF65-F5344CB8AC3E}">
        <p14:creationId xmlns:p14="http://schemas.microsoft.com/office/powerpoint/2010/main" val="335013553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2141EC39-8C03-4A1B-8776-95A63998E423}" type="slidenum">
              <a:rPr lang="zh-CN" altLang="en-US" smtClean="0"/>
              <a:pPr/>
              <a:t>40</a:t>
            </a:fld>
            <a:endParaRPr lang="zh-CN" altLang="en-US"/>
          </a:p>
        </p:txBody>
      </p:sp>
    </p:spTree>
    <p:extLst>
      <p:ext uri="{BB962C8B-B14F-4D97-AF65-F5344CB8AC3E}">
        <p14:creationId xmlns:p14="http://schemas.microsoft.com/office/powerpoint/2010/main" val="414416672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2141EC39-8C03-4A1B-8776-95A63998E423}" type="slidenum">
              <a:rPr lang="zh-CN" altLang="en-US" smtClean="0"/>
              <a:pPr/>
              <a:t>41</a:t>
            </a:fld>
            <a:endParaRPr lang="zh-CN" altLang="en-US"/>
          </a:p>
        </p:txBody>
      </p:sp>
    </p:spTree>
    <p:extLst>
      <p:ext uri="{BB962C8B-B14F-4D97-AF65-F5344CB8AC3E}">
        <p14:creationId xmlns:p14="http://schemas.microsoft.com/office/powerpoint/2010/main" val="175196915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2141EC39-8C03-4A1B-8776-95A63998E423}" type="slidenum">
              <a:rPr lang="zh-CN" altLang="en-US" smtClean="0"/>
              <a:pPr/>
              <a:t>42</a:t>
            </a:fld>
            <a:endParaRPr lang="zh-CN" altLang="en-US"/>
          </a:p>
        </p:txBody>
      </p:sp>
    </p:spTree>
    <p:extLst>
      <p:ext uri="{BB962C8B-B14F-4D97-AF65-F5344CB8AC3E}">
        <p14:creationId xmlns:p14="http://schemas.microsoft.com/office/powerpoint/2010/main" val="210801519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41EC39-8C03-4A1B-8776-95A63998E423}" type="slidenum">
              <a:rPr lang="zh-CN" altLang="en-US" smtClean="0"/>
              <a:pPr/>
              <a:t>43</a:t>
            </a:fld>
            <a:endParaRPr lang="zh-CN" altLang="en-US"/>
          </a:p>
        </p:txBody>
      </p:sp>
    </p:spTree>
    <p:extLst>
      <p:ext uri="{BB962C8B-B14F-4D97-AF65-F5344CB8AC3E}">
        <p14:creationId xmlns:p14="http://schemas.microsoft.com/office/powerpoint/2010/main" val="393538511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41EC39-8C03-4A1B-8776-95A63998E423}" type="slidenum">
              <a:rPr lang="zh-CN" altLang="en-US" smtClean="0"/>
              <a:pPr/>
              <a:t>44</a:t>
            </a:fld>
            <a:endParaRPr lang="zh-CN" altLang="en-US"/>
          </a:p>
        </p:txBody>
      </p:sp>
    </p:spTree>
    <p:extLst>
      <p:ext uri="{BB962C8B-B14F-4D97-AF65-F5344CB8AC3E}">
        <p14:creationId xmlns:p14="http://schemas.microsoft.com/office/powerpoint/2010/main" val="316240557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41EC39-8C03-4A1B-8776-95A63998E423}" type="slidenum">
              <a:rPr lang="zh-CN" altLang="en-US" smtClean="0"/>
              <a:pPr/>
              <a:t>45</a:t>
            </a:fld>
            <a:endParaRPr lang="zh-CN" altLang="en-US"/>
          </a:p>
        </p:txBody>
      </p:sp>
    </p:spTree>
    <p:extLst>
      <p:ext uri="{BB962C8B-B14F-4D97-AF65-F5344CB8AC3E}">
        <p14:creationId xmlns:p14="http://schemas.microsoft.com/office/powerpoint/2010/main" val="236981660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41EC39-8C03-4A1B-8776-95A63998E423}" type="slidenum">
              <a:rPr lang="zh-CN" altLang="en-US" smtClean="0"/>
              <a:pPr/>
              <a:t>46</a:t>
            </a:fld>
            <a:endParaRPr lang="zh-CN" altLang="en-US"/>
          </a:p>
        </p:txBody>
      </p:sp>
    </p:spTree>
    <p:extLst>
      <p:ext uri="{BB962C8B-B14F-4D97-AF65-F5344CB8AC3E}">
        <p14:creationId xmlns:p14="http://schemas.microsoft.com/office/powerpoint/2010/main" val="56472900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en-US" altLang="zh-CN" dirty="0" err="1"/>
              <a:t>rs</a:t>
            </a:r>
            <a:r>
              <a:rPr lang="zh-CN" altLang="en-US" dirty="0"/>
              <a:t>是基址寄存器</a:t>
            </a:r>
          </a:p>
        </p:txBody>
      </p:sp>
      <p:sp>
        <p:nvSpPr>
          <p:cNvPr id="4" name="灯片编号占位符 3"/>
          <p:cNvSpPr>
            <a:spLocks noGrp="1"/>
          </p:cNvSpPr>
          <p:nvPr>
            <p:ph type="sldNum" sz="quarter" idx="10"/>
          </p:nvPr>
        </p:nvSpPr>
        <p:spPr/>
        <p:txBody>
          <a:bodyPr/>
          <a:lstStyle/>
          <a:p>
            <a:fld id="{2141EC39-8C03-4A1B-8776-95A63998E423}" type="slidenum">
              <a:rPr lang="zh-CN" altLang="en-US" smtClean="0"/>
              <a:pPr/>
              <a:t>47</a:t>
            </a:fld>
            <a:endParaRPr lang="zh-CN" altLang="en-US"/>
          </a:p>
        </p:txBody>
      </p:sp>
    </p:spTree>
    <p:extLst>
      <p:ext uri="{BB962C8B-B14F-4D97-AF65-F5344CB8AC3E}">
        <p14:creationId xmlns:p14="http://schemas.microsoft.com/office/powerpoint/2010/main" val="251725018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en-US" altLang="zh-CN" dirty="0" err="1"/>
              <a:t>rs</a:t>
            </a:r>
            <a:r>
              <a:rPr lang="zh-CN" altLang="en-US" dirty="0"/>
              <a:t>是基址寄存器</a:t>
            </a:r>
          </a:p>
        </p:txBody>
      </p:sp>
      <p:sp>
        <p:nvSpPr>
          <p:cNvPr id="4" name="灯片编号占位符 3"/>
          <p:cNvSpPr>
            <a:spLocks noGrp="1"/>
          </p:cNvSpPr>
          <p:nvPr>
            <p:ph type="sldNum" sz="quarter" idx="10"/>
          </p:nvPr>
        </p:nvSpPr>
        <p:spPr/>
        <p:txBody>
          <a:bodyPr/>
          <a:lstStyle/>
          <a:p>
            <a:fld id="{2141EC39-8C03-4A1B-8776-95A63998E423}" type="slidenum">
              <a:rPr lang="zh-CN" altLang="en-US" smtClean="0"/>
              <a:pPr/>
              <a:t>48</a:t>
            </a:fld>
            <a:endParaRPr lang="zh-CN" altLang="en-US"/>
          </a:p>
        </p:txBody>
      </p:sp>
    </p:spTree>
    <p:extLst>
      <p:ext uri="{BB962C8B-B14F-4D97-AF65-F5344CB8AC3E}">
        <p14:creationId xmlns:p14="http://schemas.microsoft.com/office/powerpoint/2010/main" val="407052760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41EC39-8C03-4A1B-8776-95A63998E423}" type="slidenum">
              <a:rPr lang="zh-CN" altLang="en-US" smtClean="0"/>
              <a:pPr/>
              <a:t>49</a:t>
            </a:fld>
            <a:endParaRPr lang="zh-CN" altLang="en-US"/>
          </a:p>
        </p:txBody>
      </p:sp>
    </p:spTree>
    <p:extLst>
      <p:ext uri="{BB962C8B-B14F-4D97-AF65-F5344CB8AC3E}">
        <p14:creationId xmlns:p14="http://schemas.microsoft.com/office/powerpoint/2010/main" val="27247863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en-US" altLang="zh-CN" dirty="0" err="1"/>
              <a:t>CDB</a:t>
            </a:r>
            <a:r>
              <a:rPr lang="zh-CN" altLang="en-US" dirty="0"/>
              <a:t>相当远旁路</a:t>
            </a:r>
          </a:p>
        </p:txBody>
      </p:sp>
      <p:sp>
        <p:nvSpPr>
          <p:cNvPr id="4" name="灯片编号占位符 3"/>
          <p:cNvSpPr>
            <a:spLocks noGrp="1"/>
          </p:cNvSpPr>
          <p:nvPr>
            <p:ph type="sldNum" sz="quarter" idx="10"/>
          </p:nvPr>
        </p:nvSpPr>
        <p:spPr/>
        <p:txBody>
          <a:bodyPr/>
          <a:lstStyle/>
          <a:p>
            <a:fld id="{2141EC39-8C03-4A1B-8776-95A63998E423}" type="slidenum">
              <a:rPr lang="zh-CN" altLang="en-US" smtClean="0"/>
              <a:pPr/>
              <a:t>5</a:t>
            </a:fld>
            <a:endParaRPr lang="zh-CN" altLang="en-US"/>
          </a:p>
        </p:txBody>
      </p:sp>
    </p:spTree>
    <p:extLst>
      <p:ext uri="{BB962C8B-B14F-4D97-AF65-F5344CB8AC3E}">
        <p14:creationId xmlns:p14="http://schemas.microsoft.com/office/powerpoint/2010/main" val="146275376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41EC39-8C03-4A1B-8776-95A63998E423}" type="slidenum">
              <a:rPr lang="zh-CN" altLang="en-US" smtClean="0"/>
              <a:pPr/>
              <a:t>50</a:t>
            </a:fld>
            <a:endParaRPr lang="zh-CN" altLang="en-US"/>
          </a:p>
        </p:txBody>
      </p:sp>
    </p:spTree>
    <p:extLst>
      <p:ext uri="{BB962C8B-B14F-4D97-AF65-F5344CB8AC3E}">
        <p14:creationId xmlns:p14="http://schemas.microsoft.com/office/powerpoint/2010/main" val="382523581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en-US" altLang="zh-CN" dirty="0" err="1"/>
              <a:t>rs</a:t>
            </a:r>
            <a:r>
              <a:rPr lang="zh-CN" altLang="en-US" dirty="0"/>
              <a:t>是基址寄存器</a:t>
            </a:r>
          </a:p>
        </p:txBody>
      </p:sp>
      <p:sp>
        <p:nvSpPr>
          <p:cNvPr id="4" name="灯片编号占位符 3"/>
          <p:cNvSpPr>
            <a:spLocks noGrp="1"/>
          </p:cNvSpPr>
          <p:nvPr>
            <p:ph type="sldNum" sz="quarter" idx="10"/>
          </p:nvPr>
        </p:nvSpPr>
        <p:spPr/>
        <p:txBody>
          <a:bodyPr/>
          <a:lstStyle/>
          <a:p>
            <a:fld id="{2141EC39-8C03-4A1B-8776-95A63998E423}" type="slidenum">
              <a:rPr lang="zh-CN" altLang="en-US" smtClean="0"/>
              <a:pPr/>
              <a:t>51</a:t>
            </a:fld>
            <a:endParaRPr lang="zh-CN" altLang="en-US"/>
          </a:p>
        </p:txBody>
      </p:sp>
    </p:spTree>
    <p:extLst>
      <p:ext uri="{BB962C8B-B14F-4D97-AF65-F5344CB8AC3E}">
        <p14:creationId xmlns:p14="http://schemas.microsoft.com/office/powerpoint/2010/main" val="385849115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41EC39-8C03-4A1B-8776-95A63998E423}" type="slidenum">
              <a:rPr lang="zh-CN" altLang="en-US" smtClean="0"/>
              <a:pPr/>
              <a:t>52</a:t>
            </a:fld>
            <a:endParaRPr lang="zh-CN" altLang="en-US"/>
          </a:p>
        </p:txBody>
      </p:sp>
    </p:spTree>
    <p:extLst>
      <p:ext uri="{BB962C8B-B14F-4D97-AF65-F5344CB8AC3E}">
        <p14:creationId xmlns:p14="http://schemas.microsoft.com/office/powerpoint/2010/main" val="120990039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41EC39-8C03-4A1B-8776-95A63998E423}" type="slidenum">
              <a:rPr lang="zh-CN" altLang="en-US" smtClean="0"/>
              <a:pPr/>
              <a:t>53</a:t>
            </a:fld>
            <a:endParaRPr lang="zh-CN" altLang="en-US"/>
          </a:p>
        </p:txBody>
      </p:sp>
    </p:spTree>
    <p:extLst>
      <p:ext uri="{BB962C8B-B14F-4D97-AF65-F5344CB8AC3E}">
        <p14:creationId xmlns:p14="http://schemas.microsoft.com/office/powerpoint/2010/main" val="291826322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41EC39-8C03-4A1B-8776-95A63998E423}" type="slidenum">
              <a:rPr lang="zh-CN" altLang="en-US" smtClean="0"/>
              <a:pPr/>
              <a:t>54</a:t>
            </a:fld>
            <a:endParaRPr lang="zh-CN" altLang="en-US"/>
          </a:p>
        </p:txBody>
      </p:sp>
    </p:spTree>
    <p:extLst>
      <p:ext uri="{BB962C8B-B14F-4D97-AF65-F5344CB8AC3E}">
        <p14:creationId xmlns:p14="http://schemas.microsoft.com/office/powerpoint/2010/main" val="415170428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41EC39-8C03-4A1B-8776-95A63998E423}" type="slidenum">
              <a:rPr lang="zh-CN" altLang="en-US" smtClean="0"/>
              <a:pPr/>
              <a:t>55</a:t>
            </a:fld>
            <a:endParaRPr lang="zh-CN" altLang="en-US"/>
          </a:p>
        </p:txBody>
      </p:sp>
    </p:spTree>
    <p:extLst>
      <p:ext uri="{BB962C8B-B14F-4D97-AF65-F5344CB8AC3E}">
        <p14:creationId xmlns:p14="http://schemas.microsoft.com/office/powerpoint/2010/main" val="291849084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41EC39-8C03-4A1B-8776-95A63998E423}" type="slidenum">
              <a:rPr lang="zh-CN" altLang="en-US" smtClean="0"/>
              <a:pPr/>
              <a:t>56</a:t>
            </a:fld>
            <a:endParaRPr lang="zh-CN" altLang="en-US"/>
          </a:p>
        </p:txBody>
      </p:sp>
    </p:spTree>
    <p:extLst>
      <p:ext uri="{BB962C8B-B14F-4D97-AF65-F5344CB8AC3E}">
        <p14:creationId xmlns:p14="http://schemas.microsoft.com/office/powerpoint/2010/main" val="118163265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41EC39-8C03-4A1B-8776-95A63998E423}" type="slidenum">
              <a:rPr lang="zh-CN" altLang="en-US" smtClean="0"/>
              <a:pPr/>
              <a:t>57</a:t>
            </a:fld>
            <a:endParaRPr lang="zh-CN" altLang="en-US"/>
          </a:p>
        </p:txBody>
      </p:sp>
    </p:spTree>
    <p:extLst>
      <p:ext uri="{BB962C8B-B14F-4D97-AF65-F5344CB8AC3E}">
        <p14:creationId xmlns:p14="http://schemas.microsoft.com/office/powerpoint/2010/main" val="335765509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en-US" altLang="zh-CN" dirty="0" err="1"/>
              <a:t>S.D</a:t>
            </a:r>
            <a:r>
              <a:rPr lang="zh-CN" altLang="en-US" dirty="0"/>
              <a:t>进入执行阶段的第一步，计算地址</a:t>
            </a:r>
          </a:p>
        </p:txBody>
      </p:sp>
      <p:sp>
        <p:nvSpPr>
          <p:cNvPr id="4" name="灯片编号占位符 3"/>
          <p:cNvSpPr>
            <a:spLocks noGrp="1"/>
          </p:cNvSpPr>
          <p:nvPr>
            <p:ph type="sldNum" sz="quarter" idx="10"/>
          </p:nvPr>
        </p:nvSpPr>
        <p:spPr/>
        <p:txBody>
          <a:bodyPr/>
          <a:lstStyle/>
          <a:p>
            <a:fld id="{2141EC39-8C03-4A1B-8776-95A63998E423}" type="slidenum">
              <a:rPr lang="zh-CN" altLang="en-US" smtClean="0"/>
              <a:pPr/>
              <a:t>58</a:t>
            </a:fld>
            <a:endParaRPr lang="zh-CN" altLang="en-US"/>
          </a:p>
        </p:txBody>
      </p:sp>
    </p:spTree>
    <p:extLst>
      <p:ext uri="{BB962C8B-B14F-4D97-AF65-F5344CB8AC3E}">
        <p14:creationId xmlns:p14="http://schemas.microsoft.com/office/powerpoint/2010/main" val="371324256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41EC39-8C03-4A1B-8776-95A63998E423}" type="slidenum">
              <a:rPr lang="zh-CN" altLang="en-US" smtClean="0"/>
              <a:pPr/>
              <a:t>59</a:t>
            </a:fld>
            <a:endParaRPr lang="zh-CN" altLang="en-US"/>
          </a:p>
        </p:txBody>
      </p:sp>
    </p:spTree>
    <p:extLst>
      <p:ext uri="{BB962C8B-B14F-4D97-AF65-F5344CB8AC3E}">
        <p14:creationId xmlns:p14="http://schemas.microsoft.com/office/powerpoint/2010/main" val="13940310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41EC39-8C03-4A1B-8776-95A63998E423}" type="slidenum">
              <a:rPr lang="zh-CN" altLang="en-US" smtClean="0"/>
              <a:pPr/>
              <a:t>6</a:t>
            </a:fld>
            <a:endParaRPr lang="zh-CN" altLang="en-US"/>
          </a:p>
        </p:txBody>
      </p:sp>
    </p:spTree>
    <p:extLst>
      <p:ext uri="{BB962C8B-B14F-4D97-AF65-F5344CB8AC3E}">
        <p14:creationId xmlns:p14="http://schemas.microsoft.com/office/powerpoint/2010/main" val="73851998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41EC39-8C03-4A1B-8776-95A63998E423}" type="slidenum">
              <a:rPr lang="zh-CN" altLang="en-US" smtClean="0"/>
              <a:pPr/>
              <a:t>60</a:t>
            </a:fld>
            <a:endParaRPr lang="zh-CN" altLang="en-US"/>
          </a:p>
        </p:txBody>
      </p:sp>
    </p:spTree>
    <p:extLst>
      <p:ext uri="{BB962C8B-B14F-4D97-AF65-F5344CB8AC3E}">
        <p14:creationId xmlns:p14="http://schemas.microsoft.com/office/powerpoint/2010/main" val="94068738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41EC39-8C03-4A1B-8776-95A63998E423}" type="slidenum">
              <a:rPr lang="zh-CN" altLang="en-US" smtClean="0"/>
              <a:pPr/>
              <a:t>61</a:t>
            </a:fld>
            <a:endParaRPr lang="zh-CN" altLang="en-US"/>
          </a:p>
        </p:txBody>
      </p:sp>
    </p:spTree>
    <p:extLst>
      <p:ext uri="{BB962C8B-B14F-4D97-AF65-F5344CB8AC3E}">
        <p14:creationId xmlns:p14="http://schemas.microsoft.com/office/powerpoint/2010/main" val="245803607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41EC39-8C03-4A1B-8776-95A63998E423}" type="slidenum">
              <a:rPr lang="zh-CN" altLang="en-US" smtClean="0"/>
              <a:pPr/>
              <a:t>62</a:t>
            </a:fld>
            <a:endParaRPr lang="zh-CN" altLang="en-US"/>
          </a:p>
        </p:txBody>
      </p:sp>
    </p:spTree>
    <p:extLst>
      <p:ext uri="{BB962C8B-B14F-4D97-AF65-F5344CB8AC3E}">
        <p14:creationId xmlns:p14="http://schemas.microsoft.com/office/powerpoint/2010/main" val="352009223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41EC39-8C03-4A1B-8776-95A63998E423}" type="slidenum">
              <a:rPr lang="zh-CN" altLang="en-US" smtClean="0"/>
              <a:pPr/>
              <a:t>63</a:t>
            </a:fld>
            <a:endParaRPr lang="zh-CN" altLang="en-US"/>
          </a:p>
        </p:txBody>
      </p:sp>
    </p:spTree>
    <p:extLst>
      <p:ext uri="{BB962C8B-B14F-4D97-AF65-F5344CB8AC3E}">
        <p14:creationId xmlns:p14="http://schemas.microsoft.com/office/powerpoint/2010/main" val="253569188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en-US" altLang="zh-CN" b="1" dirty="0" err="1">
                <a:solidFill>
                  <a:srgbClr val="C00000"/>
                </a:solidFill>
              </a:rPr>
              <a:t>Load2</a:t>
            </a:r>
            <a:r>
              <a:rPr lang="en-US" altLang="zh-CN" b="1" dirty="0">
                <a:solidFill>
                  <a:srgbClr val="C00000"/>
                </a:solidFill>
              </a:rPr>
              <a:t>  </a:t>
            </a:r>
            <a:r>
              <a:rPr lang="zh-CN" altLang="en-US" b="1" dirty="0">
                <a:solidFill>
                  <a:srgbClr val="C00000"/>
                </a:solidFill>
              </a:rPr>
              <a:t>是否可以进入执行阶段？</a:t>
            </a:r>
            <a:endParaRPr lang="en-US" altLang="zh-CN" b="1" dirty="0">
              <a:solidFill>
                <a:srgbClr val="C00000"/>
              </a:solidFill>
            </a:endParaRPr>
          </a:p>
          <a:p>
            <a:r>
              <a:rPr lang="en-US" altLang="zh-CN" b="1" dirty="0" err="1">
                <a:solidFill>
                  <a:srgbClr val="C00000"/>
                </a:solidFill>
              </a:rPr>
              <a:t>Store2</a:t>
            </a:r>
            <a:r>
              <a:rPr lang="en-US" altLang="zh-CN" b="1" dirty="0">
                <a:solidFill>
                  <a:srgbClr val="C00000"/>
                </a:solidFill>
              </a:rPr>
              <a:t> </a:t>
            </a:r>
            <a:r>
              <a:rPr lang="zh-CN" altLang="en-US" b="1" dirty="0">
                <a:solidFill>
                  <a:srgbClr val="C00000"/>
                </a:solidFill>
              </a:rPr>
              <a:t>是否可以进入执行阶段？</a:t>
            </a:r>
          </a:p>
        </p:txBody>
      </p:sp>
      <p:sp>
        <p:nvSpPr>
          <p:cNvPr id="4" name="灯片编号占位符 3"/>
          <p:cNvSpPr>
            <a:spLocks noGrp="1"/>
          </p:cNvSpPr>
          <p:nvPr>
            <p:ph type="sldNum" sz="quarter" idx="10"/>
          </p:nvPr>
        </p:nvSpPr>
        <p:spPr/>
        <p:txBody>
          <a:bodyPr/>
          <a:lstStyle/>
          <a:p>
            <a:fld id="{2141EC39-8C03-4A1B-8776-95A63998E423}" type="slidenum">
              <a:rPr lang="zh-CN" altLang="en-US" smtClean="0"/>
              <a:pPr/>
              <a:t>64</a:t>
            </a:fld>
            <a:endParaRPr lang="zh-CN" altLang="en-US"/>
          </a:p>
        </p:txBody>
      </p:sp>
    </p:spTree>
    <p:extLst>
      <p:ext uri="{BB962C8B-B14F-4D97-AF65-F5344CB8AC3E}">
        <p14:creationId xmlns:p14="http://schemas.microsoft.com/office/powerpoint/2010/main" val="99320117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b="1" dirty="0">
              <a:solidFill>
                <a:srgbClr val="C00000"/>
              </a:solidFill>
            </a:endParaRPr>
          </a:p>
        </p:txBody>
      </p:sp>
      <p:sp>
        <p:nvSpPr>
          <p:cNvPr id="4" name="灯片编号占位符 3"/>
          <p:cNvSpPr>
            <a:spLocks noGrp="1"/>
          </p:cNvSpPr>
          <p:nvPr>
            <p:ph type="sldNum" sz="quarter" idx="10"/>
          </p:nvPr>
        </p:nvSpPr>
        <p:spPr/>
        <p:txBody>
          <a:bodyPr/>
          <a:lstStyle/>
          <a:p>
            <a:fld id="{2141EC39-8C03-4A1B-8776-95A63998E423}" type="slidenum">
              <a:rPr lang="zh-CN" altLang="en-US" smtClean="0"/>
              <a:pPr/>
              <a:t>65</a:t>
            </a:fld>
            <a:endParaRPr lang="zh-CN" altLang="en-US"/>
          </a:p>
        </p:txBody>
      </p:sp>
    </p:spTree>
    <p:extLst>
      <p:ext uri="{BB962C8B-B14F-4D97-AF65-F5344CB8AC3E}">
        <p14:creationId xmlns:p14="http://schemas.microsoft.com/office/powerpoint/2010/main" val="422134607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b="1" dirty="0">
              <a:solidFill>
                <a:srgbClr val="C00000"/>
              </a:solidFill>
            </a:endParaRPr>
          </a:p>
        </p:txBody>
      </p:sp>
      <p:sp>
        <p:nvSpPr>
          <p:cNvPr id="4" name="灯片编号占位符 3"/>
          <p:cNvSpPr>
            <a:spLocks noGrp="1"/>
          </p:cNvSpPr>
          <p:nvPr>
            <p:ph type="sldNum" sz="quarter" idx="10"/>
          </p:nvPr>
        </p:nvSpPr>
        <p:spPr/>
        <p:txBody>
          <a:bodyPr/>
          <a:lstStyle/>
          <a:p>
            <a:fld id="{2141EC39-8C03-4A1B-8776-95A63998E423}" type="slidenum">
              <a:rPr lang="zh-CN" altLang="en-US" smtClean="0"/>
              <a:pPr/>
              <a:t>66</a:t>
            </a:fld>
            <a:endParaRPr lang="zh-CN" altLang="en-US"/>
          </a:p>
        </p:txBody>
      </p:sp>
    </p:spTree>
    <p:extLst>
      <p:ext uri="{BB962C8B-B14F-4D97-AF65-F5344CB8AC3E}">
        <p14:creationId xmlns:p14="http://schemas.microsoft.com/office/powerpoint/2010/main" val="348016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b="1" dirty="0">
              <a:solidFill>
                <a:srgbClr val="C00000"/>
              </a:solidFill>
            </a:endParaRPr>
          </a:p>
        </p:txBody>
      </p:sp>
      <p:sp>
        <p:nvSpPr>
          <p:cNvPr id="4" name="灯片编号占位符 3"/>
          <p:cNvSpPr>
            <a:spLocks noGrp="1"/>
          </p:cNvSpPr>
          <p:nvPr>
            <p:ph type="sldNum" sz="quarter" idx="10"/>
          </p:nvPr>
        </p:nvSpPr>
        <p:spPr/>
        <p:txBody>
          <a:bodyPr/>
          <a:lstStyle/>
          <a:p>
            <a:fld id="{2141EC39-8C03-4A1B-8776-95A63998E423}" type="slidenum">
              <a:rPr lang="zh-CN" altLang="en-US" smtClean="0"/>
              <a:pPr/>
              <a:t>67</a:t>
            </a:fld>
            <a:endParaRPr lang="zh-CN" altLang="en-US"/>
          </a:p>
        </p:txBody>
      </p:sp>
    </p:spTree>
    <p:extLst>
      <p:ext uri="{BB962C8B-B14F-4D97-AF65-F5344CB8AC3E}">
        <p14:creationId xmlns:p14="http://schemas.microsoft.com/office/powerpoint/2010/main" val="13916096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b="1" dirty="0">
              <a:solidFill>
                <a:srgbClr val="C00000"/>
              </a:solidFill>
            </a:endParaRPr>
          </a:p>
        </p:txBody>
      </p:sp>
      <p:sp>
        <p:nvSpPr>
          <p:cNvPr id="4" name="灯片编号占位符 3"/>
          <p:cNvSpPr>
            <a:spLocks noGrp="1"/>
          </p:cNvSpPr>
          <p:nvPr>
            <p:ph type="sldNum" sz="quarter" idx="10"/>
          </p:nvPr>
        </p:nvSpPr>
        <p:spPr/>
        <p:txBody>
          <a:bodyPr/>
          <a:lstStyle/>
          <a:p>
            <a:fld id="{2141EC39-8C03-4A1B-8776-95A63998E423}" type="slidenum">
              <a:rPr lang="zh-CN" altLang="en-US" smtClean="0"/>
              <a:pPr/>
              <a:t>68</a:t>
            </a:fld>
            <a:endParaRPr lang="zh-CN" altLang="en-US"/>
          </a:p>
        </p:txBody>
      </p:sp>
    </p:spTree>
    <p:extLst>
      <p:ext uri="{BB962C8B-B14F-4D97-AF65-F5344CB8AC3E}">
        <p14:creationId xmlns:p14="http://schemas.microsoft.com/office/powerpoint/2010/main" val="405052999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b="1" dirty="0">
              <a:solidFill>
                <a:srgbClr val="C00000"/>
              </a:solidFill>
            </a:endParaRPr>
          </a:p>
        </p:txBody>
      </p:sp>
      <p:sp>
        <p:nvSpPr>
          <p:cNvPr id="4" name="灯片编号占位符 3"/>
          <p:cNvSpPr>
            <a:spLocks noGrp="1"/>
          </p:cNvSpPr>
          <p:nvPr>
            <p:ph type="sldNum" sz="quarter" idx="10"/>
          </p:nvPr>
        </p:nvSpPr>
        <p:spPr/>
        <p:txBody>
          <a:bodyPr/>
          <a:lstStyle/>
          <a:p>
            <a:fld id="{2141EC39-8C03-4A1B-8776-95A63998E423}" type="slidenum">
              <a:rPr lang="zh-CN" altLang="en-US" smtClean="0"/>
              <a:pPr/>
              <a:t>69</a:t>
            </a:fld>
            <a:endParaRPr lang="zh-CN" altLang="en-US"/>
          </a:p>
        </p:txBody>
      </p:sp>
    </p:spTree>
    <p:extLst>
      <p:ext uri="{BB962C8B-B14F-4D97-AF65-F5344CB8AC3E}">
        <p14:creationId xmlns:p14="http://schemas.microsoft.com/office/powerpoint/2010/main" val="40225188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41EC39-8C03-4A1B-8776-95A63998E423}" type="slidenum">
              <a:rPr lang="zh-CN" altLang="en-US" smtClean="0"/>
              <a:pPr/>
              <a:t>7</a:t>
            </a:fld>
            <a:endParaRPr lang="zh-CN" altLang="en-US"/>
          </a:p>
        </p:txBody>
      </p:sp>
    </p:spTree>
    <p:extLst>
      <p:ext uri="{BB962C8B-B14F-4D97-AF65-F5344CB8AC3E}">
        <p14:creationId xmlns:p14="http://schemas.microsoft.com/office/powerpoint/2010/main" val="938195117"/>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b="1" dirty="0">
              <a:solidFill>
                <a:srgbClr val="C00000"/>
              </a:solidFill>
            </a:endParaRPr>
          </a:p>
        </p:txBody>
      </p:sp>
      <p:sp>
        <p:nvSpPr>
          <p:cNvPr id="4" name="灯片编号占位符 3"/>
          <p:cNvSpPr>
            <a:spLocks noGrp="1"/>
          </p:cNvSpPr>
          <p:nvPr>
            <p:ph type="sldNum" sz="quarter" idx="10"/>
          </p:nvPr>
        </p:nvSpPr>
        <p:spPr/>
        <p:txBody>
          <a:bodyPr/>
          <a:lstStyle/>
          <a:p>
            <a:fld id="{2141EC39-8C03-4A1B-8776-95A63998E423}" type="slidenum">
              <a:rPr lang="zh-CN" altLang="en-US" smtClean="0"/>
              <a:pPr/>
              <a:t>70</a:t>
            </a:fld>
            <a:endParaRPr lang="zh-CN" altLang="en-US"/>
          </a:p>
        </p:txBody>
      </p:sp>
    </p:spTree>
    <p:extLst>
      <p:ext uri="{BB962C8B-B14F-4D97-AF65-F5344CB8AC3E}">
        <p14:creationId xmlns:p14="http://schemas.microsoft.com/office/powerpoint/2010/main" val="998561145"/>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b="1" dirty="0">
              <a:solidFill>
                <a:srgbClr val="C00000"/>
              </a:solidFill>
            </a:endParaRPr>
          </a:p>
        </p:txBody>
      </p:sp>
      <p:sp>
        <p:nvSpPr>
          <p:cNvPr id="4" name="灯片编号占位符 3"/>
          <p:cNvSpPr>
            <a:spLocks noGrp="1"/>
          </p:cNvSpPr>
          <p:nvPr>
            <p:ph type="sldNum" sz="quarter" idx="10"/>
          </p:nvPr>
        </p:nvSpPr>
        <p:spPr/>
        <p:txBody>
          <a:bodyPr/>
          <a:lstStyle/>
          <a:p>
            <a:fld id="{2141EC39-8C03-4A1B-8776-95A63998E423}" type="slidenum">
              <a:rPr lang="zh-CN" altLang="en-US" smtClean="0"/>
              <a:pPr/>
              <a:t>71</a:t>
            </a:fld>
            <a:endParaRPr lang="zh-CN" altLang="en-US"/>
          </a:p>
        </p:txBody>
      </p:sp>
    </p:spTree>
    <p:extLst>
      <p:ext uri="{BB962C8B-B14F-4D97-AF65-F5344CB8AC3E}">
        <p14:creationId xmlns:p14="http://schemas.microsoft.com/office/powerpoint/2010/main" val="222111042"/>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b="1" dirty="0">
              <a:solidFill>
                <a:srgbClr val="C00000"/>
              </a:solidFill>
            </a:endParaRPr>
          </a:p>
        </p:txBody>
      </p:sp>
      <p:sp>
        <p:nvSpPr>
          <p:cNvPr id="4" name="灯片编号占位符 3"/>
          <p:cNvSpPr>
            <a:spLocks noGrp="1"/>
          </p:cNvSpPr>
          <p:nvPr>
            <p:ph type="sldNum" sz="quarter" idx="10"/>
          </p:nvPr>
        </p:nvSpPr>
        <p:spPr/>
        <p:txBody>
          <a:bodyPr/>
          <a:lstStyle/>
          <a:p>
            <a:fld id="{2141EC39-8C03-4A1B-8776-95A63998E423}" type="slidenum">
              <a:rPr lang="zh-CN" altLang="en-US" smtClean="0"/>
              <a:pPr/>
              <a:t>72</a:t>
            </a:fld>
            <a:endParaRPr lang="zh-CN" altLang="en-US"/>
          </a:p>
        </p:txBody>
      </p:sp>
    </p:spTree>
    <p:extLst>
      <p:ext uri="{BB962C8B-B14F-4D97-AF65-F5344CB8AC3E}">
        <p14:creationId xmlns:p14="http://schemas.microsoft.com/office/powerpoint/2010/main" val="2559345649"/>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b="1" dirty="0">
              <a:solidFill>
                <a:srgbClr val="C00000"/>
              </a:solidFill>
            </a:endParaRPr>
          </a:p>
        </p:txBody>
      </p:sp>
      <p:sp>
        <p:nvSpPr>
          <p:cNvPr id="4" name="灯片编号占位符 3"/>
          <p:cNvSpPr>
            <a:spLocks noGrp="1"/>
          </p:cNvSpPr>
          <p:nvPr>
            <p:ph type="sldNum" sz="quarter" idx="10"/>
          </p:nvPr>
        </p:nvSpPr>
        <p:spPr/>
        <p:txBody>
          <a:bodyPr/>
          <a:lstStyle/>
          <a:p>
            <a:fld id="{2141EC39-8C03-4A1B-8776-95A63998E423}" type="slidenum">
              <a:rPr lang="zh-CN" altLang="en-US" smtClean="0"/>
              <a:pPr/>
              <a:t>73</a:t>
            </a:fld>
            <a:endParaRPr lang="zh-CN" altLang="en-US"/>
          </a:p>
        </p:txBody>
      </p:sp>
    </p:spTree>
    <p:extLst>
      <p:ext uri="{BB962C8B-B14F-4D97-AF65-F5344CB8AC3E}">
        <p14:creationId xmlns:p14="http://schemas.microsoft.com/office/powerpoint/2010/main" val="3918243350"/>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b="1" dirty="0">
              <a:solidFill>
                <a:srgbClr val="C00000"/>
              </a:solidFill>
            </a:endParaRPr>
          </a:p>
        </p:txBody>
      </p:sp>
      <p:sp>
        <p:nvSpPr>
          <p:cNvPr id="4" name="灯片编号占位符 3"/>
          <p:cNvSpPr>
            <a:spLocks noGrp="1"/>
          </p:cNvSpPr>
          <p:nvPr>
            <p:ph type="sldNum" sz="quarter" idx="10"/>
          </p:nvPr>
        </p:nvSpPr>
        <p:spPr/>
        <p:txBody>
          <a:bodyPr/>
          <a:lstStyle/>
          <a:p>
            <a:fld id="{2141EC39-8C03-4A1B-8776-95A63998E423}" type="slidenum">
              <a:rPr lang="zh-CN" altLang="en-US" smtClean="0"/>
              <a:pPr/>
              <a:t>74</a:t>
            </a:fld>
            <a:endParaRPr lang="zh-CN" altLang="en-US"/>
          </a:p>
        </p:txBody>
      </p:sp>
    </p:spTree>
    <p:extLst>
      <p:ext uri="{BB962C8B-B14F-4D97-AF65-F5344CB8AC3E}">
        <p14:creationId xmlns:p14="http://schemas.microsoft.com/office/powerpoint/2010/main" val="2107951281"/>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b="1" dirty="0">
              <a:solidFill>
                <a:srgbClr val="C00000"/>
              </a:solidFill>
            </a:endParaRPr>
          </a:p>
        </p:txBody>
      </p:sp>
      <p:sp>
        <p:nvSpPr>
          <p:cNvPr id="4" name="灯片编号占位符 3"/>
          <p:cNvSpPr>
            <a:spLocks noGrp="1"/>
          </p:cNvSpPr>
          <p:nvPr>
            <p:ph type="sldNum" sz="quarter" idx="10"/>
          </p:nvPr>
        </p:nvSpPr>
        <p:spPr/>
        <p:txBody>
          <a:bodyPr/>
          <a:lstStyle/>
          <a:p>
            <a:fld id="{2141EC39-8C03-4A1B-8776-95A63998E423}" type="slidenum">
              <a:rPr lang="zh-CN" altLang="en-US" smtClean="0"/>
              <a:pPr/>
              <a:t>75</a:t>
            </a:fld>
            <a:endParaRPr lang="zh-CN" altLang="en-US"/>
          </a:p>
        </p:txBody>
      </p:sp>
    </p:spTree>
    <p:extLst>
      <p:ext uri="{BB962C8B-B14F-4D97-AF65-F5344CB8AC3E}">
        <p14:creationId xmlns:p14="http://schemas.microsoft.com/office/powerpoint/2010/main" val="3675640953"/>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b="1" dirty="0">
              <a:solidFill>
                <a:srgbClr val="C00000"/>
              </a:solidFill>
            </a:endParaRPr>
          </a:p>
        </p:txBody>
      </p:sp>
      <p:sp>
        <p:nvSpPr>
          <p:cNvPr id="4" name="灯片编号占位符 3"/>
          <p:cNvSpPr>
            <a:spLocks noGrp="1"/>
          </p:cNvSpPr>
          <p:nvPr>
            <p:ph type="sldNum" sz="quarter" idx="10"/>
          </p:nvPr>
        </p:nvSpPr>
        <p:spPr/>
        <p:txBody>
          <a:bodyPr/>
          <a:lstStyle/>
          <a:p>
            <a:fld id="{2141EC39-8C03-4A1B-8776-95A63998E423}" type="slidenum">
              <a:rPr lang="zh-CN" altLang="en-US" smtClean="0"/>
              <a:pPr/>
              <a:t>76</a:t>
            </a:fld>
            <a:endParaRPr lang="zh-CN" altLang="en-US"/>
          </a:p>
        </p:txBody>
      </p:sp>
    </p:spTree>
    <p:extLst>
      <p:ext uri="{BB962C8B-B14F-4D97-AF65-F5344CB8AC3E}">
        <p14:creationId xmlns:p14="http://schemas.microsoft.com/office/powerpoint/2010/main" val="2196552658"/>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b="1" dirty="0">
              <a:solidFill>
                <a:srgbClr val="C00000"/>
              </a:solidFill>
            </a:endParaRPr>
          </a:p>
        </p:txBody>
      </p:sp>
      <p:sp>
        <p:nvSpPr>
          <p:cNvPr id="4" name="灯片编号占位符 3"/>
          <p:cNvSpPr>
            <a:spLocks noGrp="1"/>
          </p:cNvSpPr>
          <p:nvPr>
            <p:ph type="sldNum" sz="quarter" idx="10"/>
          </p:nvPr>
        </p:nvSpPr>
        <p:spPr/>
        <p:txBody>
          <a:bodyPr/>
          <a:lstStyle/>
          <a:p>
            <a:fld id="{2141EC39-8C03-4A1B-8776-95A63998E423}" type="slidenum">
              <a:rPr lang="zh-CN" altLang="en-US" smtClean="0"/>
              <a:pPr/>
              <a:t>77</a:t>
            </a:fld>
            <a:endParaRPr lang="zh-CN" altLang="en-US"/>
          </a:p>
        </p:txBody>
      </p:sp>
    </p:spTree>
    <p:extLst>
      <p:ext uri="{BB962C8B-B14F-4D97-AF65-F5344CB8AC3E}">
        <p14:creationId xmlns:p14="http://schemas.microsoft.com/office/powerpoint/2010/main" val="1340094306"/>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41EC39-8C03-4A1B-8776-95A63998E423}" type="slidenum">
              <a:rPr lang="zh-CN" altLang="en-US" smtClean="0"/>
              <a:pPr/>
              <a:t>78</a:t>
            </a:fld>
            <a:endParaRPr lang="zh-CN" altLang="en-US"/>
          </a:p>
        </p:txBody>
      </p:sp>
    </p:spTree>
    <p:extLst>
      <p:ext uri="{BB962C8B-B14F-4D97-AF65-F5344CB8AC3E}">
        <p14:creationId xmlns:p14="http://schemas.microsoft.com/office/powerpoint/2010/main" val="2190587328"/>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41EC39-8C03-4A1B-8776-95A63998E423}" type="slidenum">
              <a:rPr lang="zh-CN" altLang="en-US" smtClean="0"/>
              <a:pPr/>
              <a:t>79</a:t>
            </a:fld>
            <a:endParaRPr lang="zh-CN" altLang="en-US"/>
          </a:p>
        </p:txBody>
      </p:sp>
    </p:spTree>
    <p:extLst>
      <p:ext uri="{BB962C8B-B14F-4D97-AF65-F5344CB8AC3E}">
        <p14:creationId xmlns:p14="http://schemas.microsoft.com/office/powerpoint/2010/main" val="19464708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41EC39-8C03-4A1B-8776-95A63998E423}" type="slidenum">
              <a:rPr lang="zh-CN" altLang="en-US" smtClean="0"/>
              <a:pPr/>
              <a:t>8</a:t>
            </a:fld>
            <a:endParaRPr lang="zh-CN" altLang="en-US"/>
          </a:p>
        </p:txBody>
      </p:sp>
    </p:spTree>
    <p:extLst>
      <p:ext uri="{BB962C8B-B14F-4D97-AF65-F5344CB8AC3E}">
        <p14:creationId xmlns:p14="http://schemas.microsoft.com/office/powerpoint/2010/main" val="14879670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41EC39-8C03-4A1B-8776-95A63998E423}" type="slidenum">
              <a:rPr lang="zh-CN" altLang="en-US" smtClean="0"/>
              <a:pPr/>
              <a:t>9</a:t>
            </a:fld>
            <a:endParaRPr lang="zh-CN" altLang="en-US"/>
          </a:p>
        </p:txBody>
      </p:sp>
    </p:spTree>
    <p:extLst>
      <p:ext uri="{BB962C8B-B14F-4D97-AF65-F5344CB8AC3E}">
        <p14:creationId xmlns:p14="http://schemas.microsoft.com/office/powerpoint/2010/main" val="117797804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起始">
    <p:spTree>
      <p:nvGrpSpPr>
        <p:cNvPr id="1" name=""/>
        <p:cNvGrpSpPr/>
        <p:nvPr/>
      </p:nvGrpSpPr>
      <p:grpSpPr>
        <a:xfrm>
          <a:off x="0" y="0"/>
          <a:ext cx="0" cy="0"/>
          <a:chOff x="0" y="0"/>
          <a:chExt cx="0" cy="0"/>
        </a:xfrm>
      </p:grpSpPr>
      <p:pic>
        <p:nvPicPr>
          <p:cNvPr id="5" name="图片 4"/>
          <p:cNvPicPr>
            <a:picLocks noChangeAspect="1"/>
          </p:cNvPicPr>
          <p:nvPr userDrawn="1"/>
        </p:nvPicPr>
        <p:blipFill rotWithShape="1">
          <a:blip r:embed="rId2" cstate="print">
            <a:extLst>
              <a:ext uri="{28A0092B-C50C-407E-A947-70E740481C1C}">
                <a14:useLocalDpi xmlns:a14="http://schemas.microsoft.com/office/drawing/2010/main" val="0"/>
              </a:ext>
            </a:extLst>
          </a:blip>
          <a:srcRect b="7397"/>
          <a:stretch>
            <a:fillRect/>
          </a:stretch>
        </p:blipFill>
        <p:spPr>
          <a:xfrm>
            <a:off x="-1963" y="0"/>
            <a:ext cx="12193963" cy="6858000"/>
          </a:xfrm>
          <a:prstGeom prst="rect">
            <a:avLst/>
          </a:prstGeom>
        </p:spPr>
      </p:pic>
      <p:sp>
        <p:nvSpPr>
          <p:cNvPr id="8" name="矩形 7"/>
          <p:cNvSpPr/>
          <p:nvPr userDrawn="1"/>
        </p:nvSpPr>
        <p:spPr>
          <a:xfrm>
            <a:off x="1838669" y="-827351"/>
            <a:ext cx="8512703" cy="8512702"/>
          </a:xfrm>
          <a:prstGeom prst="rect">
            <a:avLst/>
          </a:prstGeom>
          <a:blipFill dpi="0" rotWithShape="1">
            <a:blip r:embed="rId3" cstate="print">
              <a:alphaModFix amt="41000"/>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p>
        </p:txBody>
      </p:sp>
      <p:sp>
        <p:nvSpPr>
          <p:cNvPr id="7" name="矩形 6"/>
          <p:cNvSpPr/>
          <p:nvPr userDrawn="1"/>
        </p:nvSpPr>
        <p:spPr>
          <a:xfrm>
            <a:off x="0" y="0"/>
            <a:ext cx="12192000" cy="6858000"/>
          </a:xfrm>
          <a:prstGeom prst="rect">
            <a:avLst/>
          </a:prstGeom>
          <a:gradFill flip="none" rotWithShape="1">
            <a:gsLst>
              <a:gs pos="54000">
                <a:schemeClr val="bg1">
                  <a:alpha val="55000"/>
                </a:schemeClr>
              </a:gs>
              <a:gs pos="0">
                <a:schemeClr val="bg1">
                  <a:alpha val="15000"/>
                </a:schemeClr>
              </a:gs>
              <a:gs pos="100000">
                <a:schemeClr val="bg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65"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B177959-C031-4A43-A33E-C1E21AD403F6}" type="datetimeFigureOut">
              <a:rPr lang="zh-CN" altLang="en-US" smtClean="0"/>
              <a:pPr/>
              <a:t>2022/3/11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9A292A7-489F-4829-8D83-37348628AE33}"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2"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2"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B177959-C031-4A43-A33E-C1E21AD403F6}" type="datetimeFigureOut">
              <a:rPr lang="zh-CN" altLang="en-US" smtClean="0"/>
              <a:pPr/>
              <a:t>2022/3/11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9A292A7-489F-4829-8D83-37348628AE33}"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623FF728-F7E0-4A72-8D4E-63CE94987A7E}" type="datetimeFigureOut">
              <a:rPr lang="zh-CN" altLang="en-US" smtClean="0"/>
              <a:pPr/>
              <a:t>2022/3/11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EABA997-7E56-47AF-9487-CD39886ECA47}" type="slidenum">
              <a:rPr lang="zh-CN" altLang="en-US" smtClean="0"/>
              <a:pPr/>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9B177959-C031-4A43-A33E-C1E21AD403F6}" type="datetimeFigureOut">
              <a:rPr lang="zh-CN" altLang="en-US" smtClean="0"/>
              <a:pPr/>
              <a:t>2022/3/11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9A292A7-489F-4829-8D83-37348628AE33}" type="slidenum">
              <a:rPr lang="zh-CN" altLang="en-US" smtClean="0"/>
              <a:pPr/>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比较">
    <p:spTree>
      <p:nvGrpSpPr>
        <p:cNvPr id="1" name=""/>
        <p:cNvGrpSpPr/>
        <p:nvPr/>
      </p:nvGrpSpPr>
      <p:grpSpPr>
        <a:xfrm>
          <a:off x="0" y="0"/>
          <a:ext cx="0" cy="0"/>
          <a:chOff x="0" y="0"/>
          <a:chExt cx="0" cy="0"/>
        </a:xfrm>
      </p:grpSpPr>
      <p:cxnSp>
        <p:nvCxnSpPr>
          <p:cNvPr id="10" name="直接连接符 9"/>
          <p:cNvCxnSpPr/>
          <p:nvPr userDrawn="1"/>
        </p:nvCxnSpPr>
        <p:spPr>
          <a:xfrm>
            <a:off x="2552701" y="1009650"/>
            <a:ext cx="1638300" cy="0"/>
          </a:xfrm>
          <a:prstGeom prst="line">
            <a:avLst/>
          </a:prstGeom>
          <a:ln w="127000">
            <a:solidFill>
              <a:srgbClr val="FDDAB8"/>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userDrawn="1"/>
        </p:nvCxnSpPr>
        <p:spPr>
          <a:xfrm>
            <a:off x="4191001" y="1009650"/>
            <a:ext cx="1638300" cy="0"/>
          </a:xfrm>
          <a:prstGeom prst="line">
            <a:avLst/>
          </a:prstGeom>
          <a:ln w="127000">
            <a:solidFill>
              <a:srgbClr val="D28C79"/>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nvCxnSpPr>
        <p:spPr>
          <a:xfrm>
            <a:off x="5829301" y="1009650"/>
            <a:ext cx="1638300" cy="0"/>
          </a:xfrm>
          <a:prstGeom prst="line">
            <a:avLst/>
          </a:prstGeom>
          <a:ln w="127000">
            <a:solidFill>
              <a:srgbClr val="534544"/>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nvCxnSpPr>
        <p:spPr>
          <a:xfrm>
            <a:off x="7448551" y="1009650"/>
            <a:ext cx="1638300" cy="0"/>
          </a:xfrm>
          <a:prstGeom prst="line">
            <a:avLst/>
          </a:prstGeom>
          <a:ln w="127000">
            <a:solidFill>
              <a:srgbClr val="121212"/>
            </a:solidFill>
          </a:ln>
        </p:spPr>
        <p:style>
          <a:lnRef idx="1">
            <a:schemeClr val="accent1"/>
          </a:lnRef>
          <a:fillRef idx="0">
            <a:schemeClr val="accent1"/>
          </a:fillRef>
          <a:effectRef idx="0">
            <a:schemeClr val="accent1"/>
          </a:effectRef>
          <a:fontRef idx="minor">
            <a:schemeClr val="tx1"/>
          </a:fontRef>
        </p:style>
      </p:cxnSp>
      <p:sp>
        <p:nvSpPr>
          <p:cNvPr id="3" name="文本占位符 2"/>
          <p:cNvSpPr>
            <a:spLocks noGrp="1"/>
          </p:cNvSpPr>
          <p:nvPr>
            <p:ph type="body" sz="quarter" idx="10" hasCustomPrompt="1"/>
          </p:nvPr>
        </p:nvSpPr>
        <p:spPr>
          <a:xfrm>
            <a:off x="3805633" y="379640"/>
            <a:ext cx="4136571" cy="362404"/>
          </a:xfrm>
          <a:prstGeom prst="rect">
            <a:avLst/>
          </a:prstGeom>
        </p:spPr>
        <p:txBody>
          <a:bodyPr/>
          <a:lstStyle>
            <a:lvl1pPr marL="0" indent="0">
              <a:buNone/>
              <a:defRPr sz="2400" b="1" baseline="0"/>
            </a:lvl1pPr>
          </a:lstStyle>
          <a:p>
            <a:pPr lvl="0"/>
            <a:r>
              <a:rPr lang="zh-CN" altLang="en-US" dirty="0"/>
              <a:t>点击此处添加标题 </a:t>
            </a:r>
            <a:r>
              <a:rPr lang="en-US" altLang="zh-CN" dirty="0"/>
              <a:t>TITLE HERE </a:t>
            </a:r>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452663" y="2214555"/>
            <a:ext cx="6929487" cy="1000124"/>
          </a:xfrm>
          <a:prstGeom prst="rect">
            <a:avLst/>
          </a:prstGeom>
        </p:spPr>
        <p:txBody>
          <a:bodyPr lIns="68579" tIns="34289" rIns="68579" bIns="34289"/>
          <a:lstStyle>
            <a:lvl1pPr algn="l">
              <a:defRPr/>
            </a:lvl1pPr>
          </a:lstStyle>
          <a:p>
            <a:r>
              <a:rPr lang="zh-CN" altLang="en-US" dirty="0"/>
              <a:t>单击此处编辑母版标题样式</a:t>
            </a:r>
          </a:p>
        </p:txBody>
      </p:sp>
      <p:grpSp>
        <p:nvGrpSpPr>
          <p:cNvPr id="5" name="组合 4"/>
          <p:cNvGrpSpPr/>
          <p:nvPr userDrawn="1"/>
        </p:nvGrpSpPr>
        <p:grpSpPr>
          <a:xfrm>
            <a:off x="-22224" y="5169001"/>
            <a:ext cx="12214224" cy="1706972"/>
            <a:chOff x="-16668" y="3876750"/>
            <a:chExt cx="9160668" cy="1280229"/>
          </a:xfrm>
        </p:grpSpPr>
        <p:sp>
          <p:nvSpPr>
            <p:cNvPr id="6" name="矩形 5"/>
            <p:cNvSpPr/>
            <p:nvPr userDrawn="1"/>
          </p:nvSpPr>
          <p:spPr>
            <a:xfrm>
              <a:off x="-16668" y="3876750"/>
              <a:ext cx="9160667" cy="1280229"/>
            </a:xfrm>
            <a:prstGeom prst="rect">
              <a:avLst/>
            </a:prstGeom>
            <a:solidFill>
              <a:srgbClr val="1F497D"/>
            </a:solidFill>
            <a:ln w="38100" cap="flat" cmpd="sng" algn="ctr">
              <a:solidFill>
                <a:sysClr val="window" lastClr="FFFFFF"/>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pic>
          <p:nvPicPr>
            <p:cNvPr id="7" name="图片 6"/>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a:fillRect/>
            </a:stretch>
          </p:blipFill>
          <p:spPr>
            <a:xfrm>
              <a:off x="5390921" y="3906000"/>
              <a:ext cx="2061079" cy="1247113"/>
            </a:xfrm>
            <a:prstGeom prst="rect">
              <a:avLst/>
            </a:prstGeom>
            <a:ln w="38100">
              <a:solidFill>
                <a:sysClr val="window" lastClr="FFFFFF"/>
              </a:solidFill>
            </a:ln>
          </p:spPr>
        </p:pic>
        <p:pic>
          <p:nvPicPr>
            <p:cNvPr id="8" name="图片 7"/>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a:fillRect/>
            </a:stretch>
          </p:blipFill>
          <p:spPr>
            <a:xfrm>
              <a:off x="1647001" y="3905491"/>
              <a:ext cx="2025000" cy="1239993"/>
            </a:xfrm>
            <a:prstGeom prst="rect">
              <a:avLst/>
            </a:prstGeom>
            <a:ln w="38100">
              <a:solidFill>
                <a:sysClr val="window" lastClr="FFFFFF"/>
              </a:solidFill>
            </a:ln>
          </p:spPr>
        </p:pic>
        <p:cxnSp>
          <p:nvCxnSpPr>
            <p:cNvPr id="9" name="直接连接符 8"/>
            <p:cNvCxnSpPr/>
            <p:nvPr userDrawn="1"/>
          </p:nvCxnSpPr>
          <p:spPr bwMode="auto">
            <a:xfrm>
              <a:off x="-4751" y="3876750"/>
              <a:ext cx="9148751" cy="0"/>
            </a:xfrm>
            <a:prstGeom prst="line">
              <a:avLst/>
            </a:prstGeom>
            <a:noFill/>
            <a:ln w="127000" cap="flat" cmpd="sng" algn="ctr">
              <a:solidFill>
                <a:schemeClr val="bg1"/>
              </a:solidFill>
              <a:prstDash val="solid"/>
              <a:round/>
              <a:headEnd type="none" w="med" len="med"/>
              <a:tailEnd type="none" w="med" len="med"/>
            </a:ln>
            <a:effectLst/>
          </p:spPr>
        </p:cxnSp>
      </p:grpSp>
    </p:spTree>
    <p:extLst>
      <p:ext uri="{BB962C8B-B14F-4D97-AF65-F5344CB8AC3E}">
        <p14:creationId xmlns:p14="http://schemas.microsoft.com/office/powerpoint/2010/main" val="2163221441"/>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996000" y="2289001"/>
            <a:ext cx="10515600" cy="1325033"/>
          </a:xfrm>
          <a:prstGeom prst="rect">
            <a:avLst/>
          </a:prstGeom>
        </p:spPr>
        <p:txBody>
          <a:bodyPr/>
          <a:lstStyle>
            <a:lvl1pPr algn="l">
              <a:defRPr/>
            </a:lvl1pPr>
          </a:lstStyle>
          <a:p>
            <a:r>
              <a:rPr lang="zh-CN" altLang="en-US"/>
              <a:t>单击此处编辑母版标题样式</a:t>
            </a:r>
          </a:p>
        </p:txBody>
      </p:sp>
      <p:sp>
        <p:nvSpPr>
          <p:cNvPr id="3" name="矩形 2"/>
          <p:cNvSpPr/>
          <p:nvPr userDrawn="1"/>
        </p:nvSpPr>
        <p:spPr>
          <a:xfrm>
            <a:off x="0" y="6606301"/>
            <a:ext cx="2118851" cy="251699"/>
          </a:xfrm>
          <a:prstGeom prst="rect">
            <a:avLst/>
          </a:prstGeom>
          <a:solidFill>
            <a:srgbClr val="1F497D"/>
          </a:solidFill>
          <a:ln w="12700" cap="flat" cmpd="sng" algn="ctr">
            <a:no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4" name="矩形 3"/>
          <p:cNvSpPr/>
          <p:nvPr userDrawn="1"/>
        </p:nvSpPr>
        <p:spPr>
          <a:xfrm>
            <a:off x="4919070" y="6606301"/>
            <a:ext cx="2191676" cy="251700"/>
          </a:xfrm>
          <a:prstGeom prst="rect">
            <a:avLst/>
          </a:prstGeom>
          <a:solidFill>
            <a:srgbClr val="1F497D"/>
          </a:solidFill>
          <a:ln w="12700" cap="flat" cmpd="sng" algn="ctr">
            <a:no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 name="矩形 4"/>
          <p:cNvSpPr/>
          <p:nvPr userDrawn="1"/>
        </p:nvSpPr>
        <p:spPr>
          <a:xfrm>
            <a:off x="9850219" y="6606301"/>
            <a:ext cx="2363255" cy="251699"/>
          </a:xfrm>
          <a:prstGeom prst="rect">
            <a:avLst/>
          </a:prstGeom>
          <a:solidFill>
            <a:srgbClr val="1F497D"/>
          </a:solidFill>
          <a:ln w="12700" cap="flat" cmpd="sng" algn="ctr">
            <a:no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6" name="矩形 5"/>
          <p:cNvSpPr/>
          <p:nvPr userDrawn="1"/>
        </p:nvSpPr>
        <p:spPr>
          <a:xfrm>
            <a:off x="2219069" y="6606301"/>
            <a:ext cx="2600257" cy="251699"/>
          </a:xfrm>
          <a:prstGeom prst="rect">
            <a:avLst/>
          </a:prstGeom>
          <a:solidFill>
            <a:srgbClr val="A5A5A5"/>
          </a:solidFill>
          <a:ln w="12700" cap="flat" cmpd="sng" algn="ctr">
            <a:no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7" name="矩形 6"/>
          <p:cNvSpPr/>
          <p:nvPr userDrawn="1"/>
        </p:nvSpPr>
        <p:spPr>
          <a:xfrm>
            <a:off x="7210963" y="6606301"/>
            <a:ext cx="2539037" cy="251699"/>
          </a:xfrm>
          <a:prstGeom prst="rect">
            <a:avLst/>
          </a:prstGeom>
          <a:solidFill>
            <a:srgbClr val="A5A5A5"/>
          </a:solidFill>
          <a:ln w="12700" cap="flat" cmpd="sng" algn="ctr">
            <a:no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397438406"/>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8128000"/>
          </a:xfrm>
          <a:prstGeom prst="rect">
            <a:avLst/>
          </a:prstGeom>
        </p:spPr>
      </p:pic>
      <p:sp>
        <p:nvSpPr>
          <p:cNvPr id="8" name="矩形 7"/>
          <p:cNvSpPr/>
          <p:nvPr userDrawn="1"/>
        </p:nvSpPr>
        <p:spPr>
          <a:xfrm>
            <a:off x="3" y="0"/>
            <a:ext cx="12191999" cy="6858000"/>
          </a:xfrm>
          <a:prstGeom prst="rect">
            <a:avLst/>
          </a:prstGeom>
          <a:gradFill flip="none" rotWithShape="1">
            <a:gsLst>
              <a:gs pos="75000">
                <a:schemeClr val="bg1">
                  <a:alpha val="79000"/>
                </a:schemeClr>
              </a:gs>
              <a:gs pos="100000">
                <a:schemeClr val="bg1">
                  <a:alpha val="71000"/>
                </a:schemeClr>
              </a:gs>
              <a:gs pos="5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9" name="矩形 8"/>
          <p:cNvSpPr/>
          <p:nvPr userDrawn="1"/>
        </p:nvSpPr>
        <p:spPr>
          <a:xfrm>
            <a:off x="1838669" y="-827351"/>
            <a:ext cx="8512703" cy="8512702"/>
          </a:xfrm>
          <a:prstGeom prst="rect">
            <a:avLst/>
          </a:prstGeom>
          <a:blipFill dpi="0" rotWithShape="1">
            <a:blip r:embed="rId3" cstate="print">
              <a:alphaModFix amt="5000"/>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pic>
        <p:nvPicPr>
          <p:cNvPr id="8" name="图片 7"/>
          <p:cNvPicPr>
            <a:picLocks noChangeAspect="1"/>
          </p:cNvPicPr>
          <p:nvPr userDrawn="1"/>
        </p:nvPicPr>
        <p:blipFill rotWithShape="1">
          <a:blip r:embed="rId2" cstate="print">
            <a:extLst>
              <a:ext uri="{28A0092B-C50C-407E-A947-70E740481C1C}">
                <a14:useLocalDpi xmlns:a14="http://schemas.microsoft.com/office/drawing/2010/main" val="0"/>
              </a:ext>
            </a:extLst>
          </a:blip>
          <a:srcRect t="8438" b="7188"/>
          <a:stretch>
            <a:fillRect/>
          </a:stretch>
        </p:blipFill>
        <p:spPr>
          <a:xfrm>
            <a:off x="0" y="0"/>
            <a:ext cx="12192000" cy="6858000"/>
          </a:xfrm>
          <a:prstGeom prst="rect">
            <a:avLst/>
          </a:prstGeom>
        </p:spPr>
      </p:pic>
      <p:sp>
        <p:nvSpPr>
          <p:cNvPr id="9" name="矩形 8"/>
          <p:cNvSpPr/>
          <p:nvPr userDrawn="1"/>
        </p:nvSpPr>
        <p:spPr>
          <a:xfrm>
            <a:off x="0" y="0"/>
            <a:ext cx="12192000" cy="6858000"/>
          </a:xfrm>
          <a:prstGeom prst="rect">
            <a:avLst/>
          </a:prstGeom>
          <a:gradFill flip="none" rotWithShape="1">
            <a:gsLst>
              <a:gs pos="54000">
                <a:schemeClr val="bg1">
                  <a:alpha val="77000"/>
                </a:schemeClr>
              </a:gs>
              <a:gs pos="0">
                <a:schemeClr val="bg1">
                  <a:alpha val="75000"/>
                </a:schemeClr>
              </a:gs>
              <a:gs pos="100000">
                <a:schemeClr val="bg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65"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0" name="矩形 9"/>
          <p:cNvSpPr/>
          <p:nvPr userDrawn="1"/>
        </p:nvSpPr>
        <p:spPr>
          <a:xfrm>
            <a:off x="7935651" y="-3614130"/>
            <a:ext cx="8512703" cy="8512702"/>
          </a:xfrm>
          <a:prstGeom prst="rect">
            <a:avLst/>
          </a:prstGeom>
          <a:blipFill dpi="0" rotWithShape="1">
            <a:blip r:embed="rId3" cstate="print">
              <a:alphaModFix amt="25000"/>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过渡页1">
    <p:spTree>
      <p:nvGrpSpPr>
        <p:cNvPr id="1" name=""/>
        <p:cNvGrpSpPr/>
        <p:nvPr/>
      </p:nvGrpSpPr>
      <p:grpSpPr>
        <a:xfrm>
          <a:off x="0" y="0"/>
          <a:ext cx="0" cy="0"/>
          <a:chOff x="0" y="0"/>
          <a:chExt cx="0" cy="0"/>
        </a:xfrm>
      </p:grpSpPr>
      <p:pic>
        <p:nvPicPr>
          <p:cNvPr id="6" name="图片 5"/>
          <p:cNvPicPr>
            <a:picLocks noChangeAspect="1"/>
          </p:cNvPicPr>
          <p:nvPr userDrawn="1"/>
        </p:nvPicPr>
        <p:blipFill rotWithShape="1">
          <a:blip r:embed="rId2" cstate="print">
            <a:extLst>
              <a:ext uri="{28A0092B-C50C-407E-A947-70E740481C1C}">
                <a14:useLocalDpi xmlns:a14="http://schemas.microsoft.com/office/drawing/2010/main" val="0"/>
              </a:ext>
            </a:extLst>
          </a:blip>
          <a:srcRect r="622"/>
          <a:stretch>
            <a:fillRect/>
          </a:stretch>
        </p:blipFill>
        <p:spPr>
          <a:xfrm>
            <a:off x="0" y="-1"/>
            <a:ext cx="12192000" cy="6881693"/>
          </a:xfrm>
          <a:prstGeom prst="rect">
            <a:avLst/>
          </a:prstGeom>
        </p:spPr>
      </p:pic>
      <p:sp>
        <p:nvSpPr>
          <p:cNvPr id="8" name="矩形 7"/>
          <p:cNvSpPr/>
          <p:nvPr userDrawn="1"/>
        </p:nvSpPr>
        <p:spPr>
          <a:xfrm>
            <a:off x="7619159" y="2613495"/>
            <a:ext cx="8512703" cy="8512702"/>
          </a:xfrm>
          <a:prstGeom prst="rect">
            <a:avLst/>
          </a:prstGeom>
          <a:blipFill dpi="0" rotWithShape="1">
            <a:blip r:embed="rId3" cstate="print">
              <a:alphaModFix amt="20000"/>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p>
        </p:txBody>
      </p:sp>
      <p:sp>
        <p:nvSpPr>
          <p:cNvPr id="9" name="矩形 8"/>
          <p:cNvSpPr/>
          <p:nvPr userDrawn="1"/>
        </p:nvSpPr>
        <p:spPr>
          <a:xfrm>
            <a:off x="0" y="0"/>
            <a:ext cx="12192000" cy="6858000"/>
          </a:xfrm>
          <a:prstGeom prst="rect">
            <a:avLst/>
          </a:prstGeom>
          <a:gradFill flip="none" rotWithShape="1">
            <a:gsLst>
              <a:gs pos="54000">
                <a:schemeClr val="bg1">
                  <a:alpha val="77000"/>
                </a:schemeClr>
              </a:gs>
              <a:gs pos="0">
                <a:schemeClr val="bg1">
                  <a:alpha val="57000"/>
                </a:schemeClr>
              </a:gs>
              <a:gs pos="100000">
                <a:schemeClr val="bg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65"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过渡页2">
    <p:spTree>
      <p:nvGrpSpPr>
        <p:cNvPr id="1" name=""/>
        <p:cNvGrpSpPr/>
        <p:nvPr/>
      </p:nvGrpSpPr>
      <p:grpSpPr>
        <a:xfrm>
          <a:off x="0" y="0"/>
          <a:ext cx="0" cy="0"/>
          <a:chOff x="0" y="0"/>
          <a:chExt cx="0" cy="0"/>
        </a:xfrm>
      </p:grpSpPr>
      <p:pic>
        <p:nvPicPr>
          <p:cNvPr id="8" name="图片 7"/>
          <p:cNvPicPr>
            <a:picLocks noChangeAspect="1"/>
          </p:cNvPicPr>
          <p:nvPr userDrawn="1"/>
        </p:nvPicPr>
        <p:blipFill rotWithShape="1">
          <a:blip r:embed="rId2" cstate="print">
            <a:extLst>
              <a:ext uri="{28A0092B-C50C-407E-A947-70E740481C1C}">
                <a14:useLocalDpi xmlns:a14="http://schemas.microsoft.com/office/drawing/2010/main" val="0"/>
              </a:ext>
            </a:extLst>
          </a:blip>
          <a:srcRect l="139" t="15065" r="346"/>
          <a:stretch>
            <a:fillRect/>
          </a:stretch>
        </p:blipFill>
        <p:spPr>
          <a:xfrm>
            <a:off x="-1" y="0"/>
            <a:ext cx="12192001" cy="6893919"/>
          </a:xfrm>
          <a:prstGeom prst="rect">
            <a:avLst/>
          </a:prstGeom>
        </p:spPr>
      </p:pic>
      <p:sp>
        <p:nvSpPr>
          <p:cNvPr id="12" name="矩形 11"/>
          <p:cNvSpPr/>
          <p:nvPr userDrawn="1"/>
        </p:nvSpPr>
        <p:spPr>
          <a:xfrm>
            <a:off x="-4256352" y="2601649"/>
            <a:ext cx="8512703" cy="8512702"/>
          </a:xfrm>
          <a:prstGeom prst="rect">
            <a:avLst/>
          </a:prstGeom>
          <a:blipFill dpi="0" rotWithShape="1">
            <a:blip r:embed="rId3" cstate="print">
              <a:alphaModFix amt="36000"/>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p>
        </p:txBody>
      </p:sp>
      <p:sp>
        <p:nvSpPr>
          <p:cNvPr id="7" name="矩形 6"/>
          <p:cNvSpPr/>
          <p:nvPr userDrawn="1"/>
        </p:nvSpPr>
        <p:spPr>
          <a:xfrm>
            <a:off x="0" y="0"/>
            <a:ext cx="12192000" cy="6858000"/>
          </a:xfrm>
          <a:prstGeom prst="rect">
            <a:avLst/>
          </a:prstGeom>
          <a:gradFill flip="none" rotWithShape="1">
            <a:gsLst>
              <a:gs pos="54000">
                <a:schemeClr val="bg1">
                  <a:alpha val="77000"/>
                </a:schemeClr>
              </a:gs>
              <a:gs pos="0">
                <a:schemeClr val="bg1">
                  <a:alpha val="57000"/>
                </a:schemeClr>
              </a:gs>
              <a:gs pos="100000">
                <a:schemeClr val="bg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65"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过渡页3">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cstate="print">
            <a:extLst>
              <a:ext uri="{28A0092B-C50C-407E-A947-70E740481C1C}">
                <a14:useLocalDpi xmlns:a14="http://schemas.microsoft.com/office/drawing/2010/main" val="0"/>
              </a:ext>
            </a:extLst>
          </a:blip>
          <a:srcRect b="15146"/>
          <a:stretch>
            <a:fillRect/>
          </a:stretch>
        </p:blipFill>
        <p:spPr>
          <a:xfrm>
            <a:off x="2" y="0"/>
            <a:ext cx="12180271" cy="6858000"/>
          </a:xfrm>
          <a:prstGeom prst="rect">
            <a:avLst/>
          </a:prstGeom>
        </p:spPr>
      </p:pic>
      <p:sp>
        <p:nvSpPr>
          <p:cNvPr id="9" name="矩形 8"/>
          <p:cNvSpPr/>
          <p:nvPr userDrawn="1"/>
        </p:nvSpPr>
        <p:spPr>
          <a:xfrm>
            <a:off x="1833785" y="-4478741"/>
            <a:ext cx="8512703" cy="8512702"/>
          </a:xfrm>
          <a:prstGeom prst="rect">
            <a:avLst/>
          </a:prstGeom>
          <a:blipFill dpi="0" rotWithShape="1">
            <a:blip r:embed="rId3" cstate="print">
              <a:alphaModFix amt="10000"/>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p>
        </p:txBody>
      </p:sp>
      <p:sp>
        <p:nvSpPr>
          <p:cNvPr id="12" name="矩形 11"/>
          <p:cNvSpPr/>
          <p:nvPr userDrawn="1"/>
        </p:nvSpPr>
        <p:spPr>
          <a:xfrm>
            <a:off x="0" y="0"/>
            <a:ext cx="12192000" cy="6858000"/>
          </a:xfrm>
          <a:prstGeom prst="rect">
            <a:avLst/>
          </a:prstGeom>
          <a:gradFill flip="none" rotWithShape="1">
            <a:gsLst>
              <a:gs pos="54000">
                <a:schemeClr val="bg1">
                  <a:alpha val="77000"/>
                </a:schemeClr>
              </a:gs>
              <a:gs pos="0">
                <a:schemeClr val="bg1">
                  <a:alpha val="57000"/>
                </a:schemeClr>
              </a:gs>
              <a:gs pos="100000">
                <a:schemeClr val="bg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65"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cstate="print">
            <a:extLst>
              <a:ext uri="{28A0092B-C50C-407E-A947-70E740481C1C}">
                <a14:useLocalDpi xmlns:a14="http://schemas.microsoft.com/office/drawing/2010/main" val="0"/>
              </a:ext>
            </a:extLst>
          </a:blip>
          <a:srcRect b="15625"/>
          <a:stretch>
            <a:fillRect/>
          </a:stretch>
        </p:blipFill>
        <p:spPr>
          <a:xfrm>
            <a:off x="0" y="0"/>
            <a:ext cx="12192000" cy="6858000"/>
          </a:xfrm>
          <a:prstGeom prst="rect">
            <a:avLst/>
          </a:prstGeom>
        </p:spPr>
      </p:pic>
      <p:sp>
        <p:nvSpPr>
          <p:cNvPr id="9" name="矩形 8"/>
          <p:cNvSpPr/>
          <p:nvPr userDrawn="1"/>
        </p:nvSpPr>
        <p:spPr>
          <a:xfrm>
            <a:off x="1833785" y="4104820"/>
            <a:ext cx="8512703" cy="8512702"/>
          </a:xfrm>
          <a:prstGeom prst="rect">
            <a:avLst/>
          </a:prstGeom>
          <a:blipFill dpi="0" rotWithShape="1">
            <a:blip r:embed="rId3" cstate="print">
              <a:alphaModFix amt="10000"/>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p>
        </p:txBody>
      </p:sp>
      <p:sp>
        <p:nvSpPr>
          <p:cNvPr id="11" name="矩形 10"/>
          <p:cNvSpPr/>
          <p:nvPr userDrawn="1"/>
        </p:nvSpPr>
        <p:spPr>
          <a:xfrm>
            <a:off x="0" y="0"/>
            <a:ext cx="12192000" cy="6858000"/>
          </a:xfrm>
          <a:prstGeom prst="rect">
            <a:avLst/>
          </a:prstGeom>
          <a:gradFill flip="none" rotWithShape="1">
            <a:gsLst>
              <a:gs pos="54000">
                <a:schemeClr val="bg1">
                  <a:alpha val="77000"/>
                </a:schemeClr>
              </a:gs>
              <a:gs pos="0">
                <a:schemeClr val="bg1">
                  <a:alpha val="57000"/>
                </a:schemeClr>
              </a:gs>
              <a:gs pos="100000">
                <a:schemeClr val="bg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65"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页1">
    <p:spTree>
      <p:nvGrpSpPr>
        <p:cNvPr id="1" name=""/>
        <p:cNvGrpSpPr/>
        <p:nvPr/>
      </p:nvGrpSpPr>
      <p:grpSpPr>
        <a:xfrm>
          <a:off x="0" y="0"/>
          <a:ext cx="0" cy="0"/>
          <a:chOff x="0" y="0"/>
          <a:chExt cx="0" cy="0"/>
        </a:xfrm>
      </p:grpSpPr>
      <p:pic>
        <p:nvPicPr>
          <p:cNvPr id="11" name="图片 10"/>
          <p:cNvPicPr>
            <a:picLocks noChangeAspect="1"/>
          </p:cNvPicPr>
          <p:nvPr userDrawn="1"/>
        </p:nvPicPr>
        <p:blipFill rotWithShape="1">
          <a:blip r:embed="rId2" cstate="print">
            <a:extLst>
              <a:ext uri="{28A0092B-C50C-407E-A947-70E740481C1C}">
                <a14:useLocalDpi xmlns:a14="http://schemas.microsoft.com/office/drawing/2010/main" val="0"/>
              </a:ext>
            </a:extLst>
          </a:blip>
          <a:srcRect r="622"/>
          <a:stretch>
            <a:fillRect/>
          </a:stretch>
        </p:blipFill>
        <p:spPr>
          <a:xfrm>
            <a:off x="0" y="-1"/>
            <a:ext cx="12192000" cy="6881693"/>
          </a:xfrm>
          <a:prstGeom prst="rect">
            <a:avLst/>
          </a:prstGeom>
        </p:spPr>
      </p:pic>
      <p:sp>
        <p:nvSpPr>
          <p:cNvPr id="13" name="矩形 12"/>
          <p:cNvSpPr/>
          <p:nvPr userDrawn="1"/>
        </p:nvSpPr>
        <p:spPr>
          <a:xfrm>
            <a:off x="7935651" y="-827352"/>
            <a:ext cx="8512703" cy="8512702"/>
          </a:xfrm>
          <a:prstGeom prst="rect">
            <a:avLst/>
          </a:prstGeom>
          <a:blipFill dpi="0" rotWithShape="1">
            <a:blip r:embed="rId3" cstate="print">
              <a:alphaModFix amt="35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p>
        </p:txBody>
      </p:sp>
      <p:sp>
        <p:nvSpPr>
          <p:cNvPr id="5" name="矩形 4"/>
          <p:cNvSpPr/>
          <p:nvPr userDrawn="1"/>
        </p:nvSpPr>
        <p:spPr>
          <a:xfrm>
            <a:off x="0" y="0"/>
            <a:ext cx="12192000" cy="6858000"/>
          </a:xfrm>
          <a:prstGeom prst="rect">
            <a:avLst/>
          </a:prstGeom>
          <a:gradFill flip="none" rotWithShape="1">
            <a:gsLst>
              <a:gs pos="54000">
                <a:schemeClr val="bg1">
                  <a:alpha val="77000"/>
                </a:schemeClr>
              </a:gs>
              <a:gs pos="0">
                <a:schemeClr val="bg1">
                  <a:alpha val="57000"/>
                </a:schemeClr>
              </a:gs>
              <a:gs pos="100000">
                <a:schemeClr val="bg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65"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8" name="Freeform 11"/>
          <p:cNvSpPr>
            <a:spLocks noEditPoints="1"/>
          </p:cNvSpPr>
          <p:nvPr userDrawn="1"/>
        </p:nvSpPr>
        <p:spPr bwMode="auto">
          <a:xfrm>
            <a:off x="7471129" y="-2172714"/>
            <a:ext cx="6663971" cy="6636436"/>
          </a:xfrm>
          <a:custGeom>
            <a:avLst/>
            <a:gdLst>
              <a:gd name="T0" fmla="*/ 263 w 379"/>
              <a:gd name="T1" fmla="*/ 288 h 379"/>
              <a:gd name="T2" fmla="*/ 252 w 379"/>
              <a:gd name="T3" fmla="*/ 296 h 379"/>
              <a:gd name="T4" fmla="*/ 257 w 379"/>
              <a:gd name="T5" fmla="*/ 298 h 379"/>
              <a:gd name="T6" fmla="*/ 262 w 379"/>
              <a:gd name="T7" fmla="*/ 295 h 379"/>
              <a:gd name="T8" fmla="*/ 266 w 379"/>
              <a:gd name="T9" fmla="*/ 300 h 379"/>
              <a:gd name="T10" fmla="*/ 268 w 379"/>
              <a:gd name="T11" fmla="*/ 317 h 379"/>
              <a:gd name="T12" fmla="*/ 274 w 379"/>
              <a:gd name="T13" fmla="*/ 302 h 379"/>
              <a:gd name="T14" fmla="*/ 258 w 379"/>
              <a:gd name="T15" fmla="*/ 306 h 379"/>
              <a:gd name="T16" fmla="*/ 254 w 379"/>
              <a:gd name="T17" fmla="*/ 282 h 379"/>
              <a:gd name="T18" fmla="*/ 229 w 379"/>
              <a:gd name="T19" fmla="*/ 326 h 379"/>
              <a:gd name="T20" fmla="*/ 221 w 379"/>
              <a:gd name="T21" fmla="*/ 317 h 379"/>
              <a:gd name="T22" fmla="*/ 211 w 379"/>
              <a:gd name="T23" fmla="*/ 305 h 379"/>
              <a:gd name="T24" fmla="*/ 175 w 379"/>
              <a:gd name="T25" fmla="*/ 308 h 379"/>
              <a:gd name="T26" fmla="*/ 160 w 379"/>
              <a:gd name="T27" fmla="*/ 325 h 379"/>
              <a:gd name="T28" fmla="*/ 177 w 379"/>
              <a:gd name="T29" fmla="*/ 328 h 379"/>
              <a:gd name="T30" fmla="*/ 166 w 379"/>
              <a:gd name="T31" fmla="*/ 319 h 379"/>
              <a:gd name="T32" fmla="*/ 170 w 379"/>
              <a:gd name="T33" fmla="*/ 300 h 379"/>
              <a:gd name="T34" fmla="*/ 158 w 379"/>
              <a:gd name="T35" fmla="*/ 301 h 379"/>
              <a:gd name="T36" fmla="*/ 198 w 379"/>
              <a:gd name="T37" fmla="*/ 227 h 379"/>
              <a:gd name="T38" fmla="*/ 143 w 379"/>
              <a:gd name="T39" fmla="*/ 149 h 379"/>
              <a:gd name="T40" fmla="*/ 160 w 379"/>
              <a:gd name="T41" fmla="*/ 248 h 379"/>
              <a:gd name="T42" fmla="*/ 174 w 379"/>
              <a:gd name="T43" fmla="*/ 166 h 379"/>
              <a:gd name="T44" fmla="*/ 167 w 379"/>
              <a:gd name="T45" fmla="*/ 241 h 379"/>
              <a:gd name="T46" fmla="*/ 206 w 379"/>
              <a:gd name="T47" fmla="*/ 197 h 379"/>
              <a:gd name="T48" fmla="*/ 214 w 379"/>
              <a:gd name="T49" fmla="*/ 224 h 379"/>
              <a:gd name="T50" fmla="*/ 217 w 379"/>
              <a:gd name="T51" fmla="*/ 156 h 379"/>
              <a:gd name="T52" fmla="*/ 230 w 379"/>
              <a:gd name="T53" fmla="*/ 156 h 379"/>
              <a:gd name="T54" fmla="*/ 203 w 379"/>
              <a:gd name="T55" fmla="*/ 155 h 379"/>
              <a:gd name="T56" fmla="*/ 118 w 379"/>
              <a:gd name="T57" fmla="*/ 178 h 379"/>
              <a:gd name="T58" fmla="*/ 129 w 379"/>
              <a:gd name="T59" fmla="*/ 106 h 379"/>
              <a:gd name="T60" fmla="*/ 248 w 379"/>
              <a:gd name="T61" fmla="*/ 159 h 379"/>
              <a:gd name="T62" fmla="*/ 266 w 379"/>
              <a:gd name="T63" fmla="*/ 137 h 379"/>
              <a:gd name="T64" fmla="*/ 122 w 379"/>
              <a:gd name="T65" fmla="*/ 291 h 379"/>
              <a:gd name="T66" fmla="*/ 123 w 379"/>
              <a:gd name="T67" fmla="*/ 289 h 379"/>
              <a:gd name="T68" fmla="*/ 100 w 379"/>
              <a:gd name="T69" fmla="*/ 291 h 379"/>
              <a:gd name="T70" fmla="*/ 47 w 379"/>
              <a:gd name="T71" fmla="*/ 237 h 379"/>
              <a:gd name="T72" fmla="*/ 62 w 379"/>
              <a:gd name="T73" fmla="*/ 215 h 379"/>
              <a:gd name="T74" fmla="*/ 43 w 379"/>
              <a:gd name="T75" fmla="*/ 164 h 379"/>
              <a:gd name="T76" fmla="*/ 67 w 379"/>
              <a:gd name="T77" fmla="*/ 148 h 379"/>
              <a:gd name="T78" fmla="*/ 91 w 379"/>
              <a:gd name="T79" fmla="*/ 106 h 379"/>
              <a:gd name="T80" fmla="*/ 94 w 379"/>
              <a:gd name="T81" fmla="*/ 81 h 379"/>
              <a:gd name="T82" fmla="*/ 110 w 379"/>
              <a:gd name="T83" fmla="*/ 73 h 379"/>
              <a:gd name="T84" fmla="*/ 149 w 379"/>
              <a:gd name="T85" fmla="*/ 41 h 379"/>
              <a:gd name="T86" fmla="*/ 184 w 379"/>
              <a:gd name="T87" fmla="*/ 48 h 379"/>
              <a:gd name="T88" fmla="*/ 222 w 379"/>
              <a:gd name="T89" fmla="*/ 44 h 379"/>
              <a:gd name="T90" fmla="*/ 240 w 379"/>
              <a:gd name="T91" fmla="*/ 55 h 379"/>
              <a:gd name="T92" fmla="*/ 257 w 379"/>
              <a:gd name="T93" fmla="*/ 80 h 379"/>
              <a:gd name="T94" fmla="*/ 288 w 379"/>
              <a:gd name="T95" fmla="*/ 103 h 379"/>
              <a:gd name="T96" fmla="*/ 331 w 379"/>
              <a:gd name="T97" fmla="*/ 127 h 379"/>
              <a:gd name="T98" fmla="*/ 321 w 379"/>
              <a:gd name="T99" fmla="*/ 158 h 379"/>
              <a:gd name="T100" fmla="*/ 336 w 379"/>
              <a:gd name="T101" fmla="*/ 195 h 379"/>
              <a:gd name="T102" fmla="*/ 336 w 379"/>
              <a:gd name="T103" fmla="*/ 204 h 379"/>
              <a:gd name="T104" fmla="*/ 331 w 379"/>
              <a:gd name="T105" fmla="*/ 236 h 379"/>
              <a:gd name="T106" fmla="*/ 301 w 379"/>
              <a:gd name="T107" fmla="*/ 256 h 379"/>
              <a:gd name="T108" fmla="*/ 270 w 379"/>
              <a:gd name="T109" fmla="*/ 38 h 379"/>
              <a:gd name="T110" fmla="*/ 46 w 379"/>
              <a:gd name="T111" fmla="*/ 95 h 379"/>
              <a:gd name="T112" fmla="*/ 82 w 379"/>
              <a:gd name="T113" fmla="*/ 324 h 379"/>
              <a:gd name="T114" fmla="*/ 313 w 379"/>
              <a:gd name="T115" fmla="*/ 309 h 379"/>
              <a:gd name="T116" fmla="*/ 360 w 379"/>
              <a:gd name="T117" fmla="*/ 238 h 379"/>
              <a:gd name="T118" fmla="*/ 157 w 379"/>
              <a:gd name="T119" fmla="*/ 364 h 379"/>
              <a:gd name="T120" fmla="*/ 13 w 379"/>
              <a:gd name="T121" fmla="*/ 174 h 379"/>
              <a:gd name="T122" fmla="*/ 189 w 379"/>
              <a:gd name="T123" fmla="*/ 13 h 379"/>
              <a:gd name="T124" fmla="*/ 189 w 379"/>
              <a:gd name="T125" fmla="*/ 0 h 3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79" h="379">
                <a:moveTo>
                  <a:pt x="253" y="291"/>
                </a:moveTo>
                <a:cubicBezTo>
                  <a:pt x="254" y="290"/>
                  <a:pt x="254" y="290"/>
                  <a:pt x="254" y="290"/>
                </a:cubicBezTo>
                <a:cubicBezTo>
                  <a:pt x="254" y="290"/>
                  <a:pt x="254" y="291"/>
                  <a:pt x="255" y="291"/>
                </a:cubicBezTo>
                <a:cubicBezTo>
                  <a:pt x="255" y="292"/>
                  <a:pt x="255" y="292"/>
                  <a:pt x="255" y="292"/>
                </a:cubicBezTo>
                <a:cubicBezTo>
                  <a:pt x="255" y="292"/>
                  <a:pt x="255" y="292"/>
                  <a:pt x="255" y="292"/>
                </a:cubicBezTo>
                <a:cubicBezTo>
                  <a:pt x="255" y="292"/>
                  <a:pt x="255" y="292"/>
                  <a:pt x="255" y="292"/>
                </a:cubicBezTo>
                <a:cubicBezTo>
                  <a:pt x="254" y="292"/>
                  <a:pt x="254" y="292"/>
                  <a:pt x="254" y="292"/>
                </a:cubicBezTo>
                <a:cubicBezTo>
                  <a:pt x="254" y="292"/>
                  <a:pt x="253" y="291"/>
                  <a:pt x="253" y="291"/>
                </a:cubicBezTo>
                <a:cubicBezTo>
                  <a:pt x="253" y="291"/>
                  <a:pt x="253" y="291"/>
                  <a:pt x="253" y="291"/>
                </a:cubicBezTo>
                <a:moveTo>
                  <a:pt x="259" y="286"/>
                </a:moveTo>
                <a:cubicBezTo>
                  <a:pt x="259" y="286"/>
                  <a:pt x="259" y="286"/>
                  <a:pt x="259" y="286"/>
                </a:cubicBezTo>
                <a:cubicBezTo>
                  <a:pt x="259" y="284"/>
                  <a:pt x="262" y="281"/>
                  <a:pt x="263" y="280"/>
                </a:cubicBezTo>
                <a:cubicBezTo>
                  <a:pt x="264" y="279"/>
                  <a:pt x="264" y="279"/>
                  <a:pt x="264" y="279"/>
                </a:cubicBezTo>
                <a:cubicBezTo>
                  <a:pt x="264" y="279"/>
                  <a:pt x="264" y="279"/>
                  <a:pt x="264" y="279"/>
                </a:cubicBezTo>
                <a:cubicBezTo>
                  <a:pt x="265" y="280"/>
                  <a:pt x="265" y="280"/>
                  <a:pt x="265" y="280"/>
                </a:cubicBezTo>
                <a:cubicBezTo>
                  <a:pt x="265" y="280"/>
                  <a:pt x="265" y="281"/>
                  <a:pt x="265" y="281"/>
                </a:cubicBezTo>
                <a:cubicBezTo>
                  <a:pt x="265" y="282"/>
                  <a:pt x="265" y="283"/>
                  <a:pt x="265" y="284"/>
                </a:cubicBezTo>
                <a:cubicBezTo>
                  <a:pt x="265" y="284"/>
                  <a:pt x="265" y="284"/>
                  <a:pt x="265" y="284"/>
                </a:cubicBezTo>
                <a:cubicBezTo>
                  <a:pt x="265" y="284"/>
                  <a:pt x="265" y="284"/>
                  <a:pt x="265" y="284"/>
                </a:cubicBezTo>
                <a:cubicBezTo>
                  <a:pt x="265" y="285"/>
                  <a:pt x="266" y="289"/>
                  <a:pt x="264" y="289"/>
                </a:cubicBezTo>
                <a:cubicBezTo>
                  <a:pt x="264" y="290"/>
                  <a:pt x="264" y="290"/>
                  <a:pt x="264" y="290"/>
                </a:cubicBezTo>
                <a:cubicBezTo>
                  <a:pt x="264" y="289"/>
                  <a:pt x="263" y="289"/>
                  <a:pt x="263" y="288"/>
                </a:cubicBezTo>
                <a:cubicBezTo>
                  <a:pt x="263" y="288"/>
                  <a:pt x="263" y="288"/>
                  <a:pt x="263" y="288"/>
                </a:cubicBezTo>
                <a:cubicBezTo>
                  <a:pt x="263" y="288"/>
                  <a:pt x="263" y="288"/>
                  <a:pt x="263" y="288"/>
                </a:cubicBezTo>
                <a:cubicBezTo>
                  <a:pt x="262" y="288"/>
                  <a:pt x="262" y="288"/>
                  <a:pt x="262" y="288"/>
                </a:cubicBezTo>
                <a:cubicBezTo>
                  <a:pt x="261" y="288"/>
                  <a:pt x="261" y="288"/>
                  <a:pt x="260" y="288"/>
                </a:cubicBezTo>
                <a:cubicBezTo>
                  <a:pt x="260" y="287"/>
                  <a:pt x="260" y="287"/>
                  <a:pt x="259" y="287"/>
                </a:cubicBezTo>
                <a:cubicBezTo>
                  <a:pt x="259" y="287"/>
                  <a:pt x="259" y="287"/>
                  <a:pt x="259" y="287"/>
                </a:cubicBezTo>
                <a:cubicBezTo>
                  <a:pt x="259" y="287"/>
                  <a:pt x="259" y="287"/>
                  <a:pt x="259" y="287"/>
                </a:cubicBezTo>
                <a:cubicBezTo>
                  <a:pt x="259" y="287"/>
                  <a:pt x="259" y="287"/>
                  <a:pt x="259" y="287"/>
                </a:cubicBezTo>
                <a:cubicBezTo>
                  <a:pt x="259" y="287"/>
                  <a:pt x="259" y="287"/>
                  <a:pt x="259" y="287"/>
                </a:cubicBezTo>
                <a:cubicBezTo>
                  <a:pt x="259" y="286"/>
                  <a:pt x="259" y="286"/>
                  <a:pt x="259" y="286"/>
                </a:cubicBezTo>
                <a:close/>
                <a:moveTo>
                  <a:pt x="261" y="291"/>
                </a:moveTo>
                <a:cubicBezTo>
                  <a:pt x="261" y="291"/>
                  <a:pt x="261" y="291"/>
                  <a:pt x="261" y="291"/>
                </a:cubicBezTo>
                <a:cubicBezTo>
                  <a:pt x="262" y="291"/>
                  <a:pt x="262" y="291"/>
                  <a:pt x="262" y="291"/>
                </a:cubicBezTo>
                <a:cubicBezTo>
                  <a:pt x="262" y="291"/>
                  <a:pt x="262" y="291"/>
                  <a:pt x="262" y="291"/>
                </a:cubicBezTo>
                <a:cubicBezTo>
                  <a:pt x="262" y="291"/>
                  <a:pt x="262" y="291"/>
                  <a:pt x="262" y="291"/>
                </a:cubicBezTo>
                <a:cubicBezTo>
                  <a:pt x="262" y="292"/>
                  <a:pt x="262" y="292"/>
                  <a:pt x="262" y="292"/>
                </a:cubicBezTo>
                <a:cubicBezTo>
                  <a:pt x="261" y="292"/>
                  <a:pt x="261" y="292"/>
                  <a:pt x="261" y="292"/>
                </a:cubicBezTo>
                <a:cubicBezTo>
                  <a:pt x="261" y="292"/>
                  <a:pt x="261" y="291"/>
                  <a:pt x="261" y="291"/>
                </a:cubicBezTo>
                <a:moveTo>
                  <a:pt x="244" y="288"/>
                </a:moveTo>
                <a:cubicBezTo>
                  <a:pt x="244" y="288"/>
                  <a:pt x="244" y="288"/>
                  <a:pt x="244" y="288"/>
                </a:cubicBezTo>
                <a:cubicBezTo>
                  <a:pt x="244" y="288"/>
                  <a:pt x="244" y="288"/>
                  <a:pt x="244" y="288"/>
                </a:cubicBezTo>
                <a:cubicBezTo>
                  <a:pt x="245" y="289"/>
                  <a:pt x="246" y="289"/>
                  <a:pt x="246" y="290"/>
                </a:cubicBezTo>
                <a:cubicBezTo>
                  <a:pt x="248" y="291"/>
                  <a:pt x="250" y="292"/>
                  <a:pt x="251" y="294"/>
                </a:cubicBezTo>
                <a:cubicBezTo>
                  <a:pt x="251" y="294"/>
                  <a:pt x="251" y="294"/>
                  <a:pt x="251" y="294"/>
                </a:cubicBezTo>
                <a:cubicBezTo>
                  <a:pt x="251" y="295"/>
                  <a:pt x="251" y="295"/>
                  <a:pt x="251" y="295"/>
                </a:cubicBezTo>
                <a:cubicBezTo>
                  <a:pt x="252" y="295"/>
                  <a:pt x="252" y="296"/>
                  <a:pt x="252" y="296"/>
                </a:cubicBezTo>
                <a:cubicBezTo>
                  <a:pt x="252" y="296"/>
                  <a:pt x="252" y="296"/>
                  <a:pt x="252" y="296"/>
                </a:cubicBezTo>
                <a:cubicBezTo>
                  <a:pt x="252" y="296"/>
                  <a:pt x="252" y="296"/>
                  <a:pt x="252" y="296"/>
                </a:cubicBezTo>
                <a:cubicBezTo>
                  <a:pt x="250" y="296"/>
                  <a:pt x="249" y="295"/>
                  <a:pt x="247" y="296"/>
                </a:cubicBezTo>
                <a:cubicBezTo>
                  <a:pt x="246" y="297"/>
                  <a:pt x="246" y="297"/>
                  <a:pt x="246" y="297"/>
                </a:cubicBezTo>
                <a:cubicBezTo>
                  <a:pt x="246" y="297"/>
                  <a:pt x="246" y="297"/>
                  <a:pt x="246" y="297"/>
                </a:cubicBezTo>
                <a:cubicBezTo>
                  <a:pt x="246" y="297"/>
                  <a:pt x="246" y="297"/>
                  <a:pt x="246" y="297"/>
                </a:cubicBezTo>
                <a:cubicBezTo>
                  <a:pt x="246" y="297"/>
                  <a:pt x="246" y="297"/>
                  <a:pt x="246" y="297"/>
                </a:cubicBezTo>
                <a:cubicBezTo>
                  <a:pt x="246" y="297"/>
                  <a:pt x="246" y="297"/>
                  <a:pt x="246" y="297"/>
                </a:cubicBezTo>
                <a:cubicBezTo>
                  <a:pt x="246" y="297"/>
                  <a:pt x="246" y="297"/>
                  <a:pt x="246" y="297"/>
                </a:cubicBezTo>
                <a:cubicBezTo>
                  <a:pt x="246" y="298"/>
                  <a:pt x="246" y="298"/>
                  <a:pt x="246" y="298"/>
                </a:cubicBezTo>
                <a:cubicBezTo>
                  <a:pt x="247" y="298"/>
                  <a:pt x="250" y="299"/>
                  <a:pt x="251" y="301"/>
                </a:cubicBezTo>
                <a:cubicBezTo>
                  <a:pt x="251" y="301"/>
                  <a:pt x="251" y="301"/>
                  <a:pt x="252" y="302"/>
                </a:cubicBezTo>
                <a:cubicBezTo>
                  <a:pt x="252" y="302"/>
                  <a:pt x="252" y="302"/>
                  <a:pt x="252" y="303"/>
                </a:cubicBezTo>
                <a:cubicBezTo>
                  <a:pt x="252" y="303"/>
                  <a:pt x="252" y="303"/>
                  <a:pt x="252" y="303"/>
                </a:cubicBezTo>
                <a:cubicBezTo>
                  <a:pt x="252" y="303"/>
                  <a:pt x="252" y="303"/>
                  <a:pt x="252" y="303"/>
                </a:cubicBezTo>
                <a:cubicBezTo>
                  <a:pt x="253" y="303"/>
                  <a:pt x="254" y="303"/>
                  <a:pt x="254" y="303"/>
                </a:cubicBezTo>
                <a:cubicBezTo>
                  <a:pt x="254" y="303"/>
                  <a:pt x="254" y="303"/>
                  <a:pt x="254" y="303"/>
                </a:cubicBezTo>
                <a:cubicBezTo>
                  <a:pt x="255" y="303"/>
                  <a:pt x="255" y="303"/>
                  <a:pt x="255" y="303"/>
                </a:cubicBezTo>
                <a:cubicBezTo>
                  <a:pt x="255" y="303"/>
                  <a:pt x="255" y="302"/>
                  <a:pt x="255" y="302"/>
                </a:cubicBezTo>
                <a:cubicBezTo>
                  <a:pt x="254" y="301"/>
                  <a:pt x="254" y="299"/>
                  <a:pt x="255" y="298"/>
                </a:cubicBezTo>
                <a:cubicBezTo>
                  <a:pt x="255" y="298"/>
                  <a:pt x="256" y="298"/>
                  <a:pt x="256" y="298"/>
                </a:cubicBezTo>
                <a:cubicBezTo>
                  <a:pt x="257" y="298"/>
                  <a:pt x="257" y="298"/>
                  <a:pt x="257" y="298"/>
                </a:cubicBezTo>
                <a:cubicBezTo>
                  <a:pt x="257" y="298"/>
                  <a:pt x="257" y="298"/>
                  <a:pt x="257" y="298"/>
                </a:cubicBezTo>
                <a:cubicBezTo>
                  <a:pt x="257" y="298"/>
                  <a:pt x="257" y="298"/>
                  <a:pt x="257" y="298"/>
                </a:cubicBezTo>
                <a:cubicBezTo>
                  <a:pt x="257" y="297"/>
                  <a:pt x="257" y="297"/>
                  <a:pt x="257" y="297"/>
                </a:cubicBezTo>
                <a:cubicBezTo>
                  <a:pt x="257" y="297"/>
                  <a:pt x="257" y="297"/>
                  <a:pt x="257" y="297"/>
                </a:cubicBezTo>
                <a:cubicBezTo>
                  <a:pt x="257" y="297"/>
                  <a:pt x="257" y="296"/>
                  <a:pt x="257" y="296"/>
                </a:cubicBezTo>
                <a:cubicBezTo>
                  <a:pt x="257" y="296"/>
                  <a:pt x="257" y="296"/>
                  <a:pt x="257" y="296"/>
                </a:cubicBezTo>
                <a:cubicBezTo>
                  <a:pt x="257" y="296"/>
                  <a:pt x="257" y="296"/>
                  <a:pt x="257" y="296"/>
                </a:cubicBezTo>
                <a:cubicBezTo>
                  <a:pt x="257" y="296"/>
                  <a:pt x="257" y="295"/>
                  <a:pt x="256" y="295"/>
                </a:cubicBezTo>
                <a:cubicBezTo>
                  <a:pt x="257" y="294"/>
                  <a:pt x="257" y="294"/>
                  <a:pt x="257" y="294"/>
                </a:cubicBezTo>
                <a:cubicBezTo>
                  <a:pt x="258" y="291"/>
                  <a:pt x="258" y="291"/>
                  <a:pt x="258" y="291"/>
                </a:cubicBezTo>
                <a:cubicBezTo>
                  <a:pt x="258" y="291"/>
                  <a:pt x="258" y="291"/>
                  <a:pt x="258" y="291"/>
                </a:cubicBezTo>
                <a:cubicBezTo>
                  <a:pt x="259" y="292"/>
                  <a:pt x="259" y="292"/>
                  <a:pt x="259" y="292"/>
                </a:cubicBezTo>
                <a:cubicBezTo>
                  <a:pt x="259" y="292"/>
                  <a:pt x="259" y="292"/>
                  <a:pt x="259" y="292"/>
                </a:cubicBezTo>
                <a:cubicBezTo>
                  <a:pt x="259" y="292"/>
                  <a:pt x="259" y="292"/>
                  <a:pt x="259" y="292"/>
                </a:cubicBezTo>
                <a:cubicBezTo>
                  <a:pt x="259" y="292"/>
                  <a:pt x="259" y="292"/>
                  <a:pt x="259" y="292"/>
                </a:cubicBezTo>
                <a:cubicBezTo>
                  <a:pt x="259" y="292"/>
                  <a:pt x="259" y="292"/>
                  <a:pt x="259" y="292"/>
                </a:cubicBezTo>
                <a:cubicBezTo>
                  <a:pt x="258" y="293"/>
                  <a:pt x="258" y="293"/>
                  <a:pt x="258" y="293"/>
                </a:cubicBezTo>
                <a:cubicBezTo>
                  <a:pt x="258" y="293"/>
                  <a:pt x="258" y="293"/>
                  <a:pt x="258" y="293"/>
                </a:cubicBezTo>
                <a:cubicBezTo>
                  <a:pt x="258" y="293"/>
                  <a:pt x="258" y="293"/>
                  <a:pt x="258" y="293"/>
                </a:cubicBezTo>
                <a:cubicBezTo>
                  <a:pt x="258" y="293"/>
                  <a:pt x="258" y="293"/>
                  <a:pt x="258" y="293"/>
                </a:cubicBezTo>
                <a:cubicBezTo>
                  <a:pt x="259" y="293"/>
                  <a:pt x="259" y="293"/>
                  <a:pt x="259" y="293"/>
                </a:cubicBezTo>
                <a:cubicBezTo>
                  <a:pt x="259" y="293"/>
                  <a:pt x="259" y="293"/>
                  <a:pt x="259" y="293"/>
                </a:cubicBezTo>
                <a:cubicBezTo>
                  <a:pt x="260" y="293"/>
                  <a:pt x="260" y="294"/>
                  <a:pt x="260" y="294"/>
                </a:cubicBezTo>
                <a:cubicBezTo>
                  <a:pt x="260" y="294"/>
                  <a:pt x="260" y="294"/>
                  <a:pt x="260" y="294"/>
                </a:cubicBezTo>
                <a:cubicBezTo>
                  <a:pt x="260" y="294"/>
                  <a:pt x="260" y="294"/>
                  <a:pt x="260" y="294"/>
                </a:cubicBezTo>
                <a:cubicBezTo>
                  <a:pt x="261" y="294"/>
                  <a:pt x="262" y="295"/>
                  <a:pt x="262" y="295"/>
                </a:cubicBezTo>
                <a:cubicBezTo>
                  <a:pt x="261" y="295"/>
                  <a:pt x="261" y="295"/>
                  <a:pt x="261" y="295"/>
                </a:cubicBezTo>
                <a:cubicBezTo>
                  <a:pt x="261" y="295"/>
                  <a:pt x="261" y="295"/>
                  <a:pt x="261" y="295"/>
                </a:cubicBezTo>
                <a:cubicBezTo>
                  <a:pt x="261" y="295"/>
                  <a:pt x="261" y="295"/>
                  <a:pt x="261" y="295"/>
                </a:cubicBezTo>
                <a:cubicBezTo>
                  <a:pt x="261" y="296"/>
                  <a:pt x="260" y="297"/>
                  <a:pt x="260" y="299"/>
                </a:cubicBezTo>
                <a:cubicBezTo>
                  <a:pt x="259" y="299"/>
                  <a:pt x="259" y="299"/>
                  <a:pt x="259" y="299"/>
                </a:cubicBezTo>
                <a:cubicBezTo>
                  <a:pt x="259" y="299"/>
                  <a:pt x="259" y="299"/>
                  <a:pt x="259" y="299"/>
                </a:cubicBezTo>
                <a:cubicBezTo>
                  <a:pt x="259" y="299"/>
                  <a:pt x="259" y="299"/>
                  <a:pt x="259" y="299"/>
                </a:cubicBezTo>
                <a:cubicBezTo>
                  <a:pt x="257" y="303"/>
                  <a:pt x="256" y="306"/>
                  <a:pt x="254" y="309"/>
                </a:cubicBezTo>
                <a:cubicBezTo>
                  <a:pt x="253" y="310"/>
                  <a:pt x="251" y="312"/>
                  <a:pt x="252" y="314"/>
                </a:cubicBezTo>
                <a:cubicBezTo>
                  <a:pt x="252" y="314"/>
                  <a:pt x="252" y="314"/>
                  <a:pt x="252" y="314"/>
                </a:cubicBezTo>
                <a:cubicBezTo>
                  <a:pt x="252" y="314"/>
                  <a:pt x="252" y="314"/>
                  <a:pt x="252" y="314"/>
                </a:cubicBezTo>
                <a:cubicBezTo>
                  <a:pt x="252" y="314"/>
                  <a:pt x="252" y="314"/>
                  <a:pt x="252" y="314"/>
                </a:cubicBezTo>
                <a:cubicBezTo>
                  <a:pt x="253" y="315"/>
                  <a:pt x="254" y="315"/>
                  <a:pt x="255" y="315"/>
                </a:cubicBezTo>
                <a:cubicBezTo>
                  <a:pt x="256" y="315"/>
                  <a:pt x="256" y="314"/>
                  <a:pt x="257" y="315"/>
                </a:cubicBezTo>
                <a:cubicBezTo>
                  <a:pt x="257" y="315"/>
                  <a:pt x="257" y="315"/>
                  <a:pt x="257" y="315"/>
                </a:cubicBezTo>
                <a:cubicBezTo>
                  <a:pt x="257" y="315"/>
                  <a:pt x="257" y="315"/>
                  <a:pt x="257" y="315"/>
                </a:cubicBezTo>
                <a:cubicBezTo>
                  <a:pt x="258" y="313"/>
                  <a:pt x="258" y="312"/>
                  <a:pt x="258" y="311"/>
                </a:cubicBezTo>
                <a:cubicBezTo>
                  <a:pt x="259" y="308"/>
                  <a:pt x="261" y="305"/>
                  <a:pt x="262" y="302"/>
                </a:cubicBezTo>
                <a:cubicBezTo>
                  <a:pt x="263" y="302"/>
                  <a:pt x="263" y="301"/>
                  <a:pt x="264" y="301"/>
                </a:cubicBezTo>
                <a:cubicBezTo>
                  <a:pt x="264" y="300"/>
                  <a:pt x="265" y="298"/>
                  <a:pt x="266" y="297"/>
                </a:cubicBezTo>
                <a:cubicBezTo>
                  <a:pt x="267" y="297"/>
                  <a:pt x="267" y="297"/>
                  <a:pt x="267" y="297"/>
                </a:cubicBezTo>
                <a:cubicBezTo>
                  <a:pt x="267" y="297"/>
                  <a:pt x="267" y="297"/>
                  <a:pt x="267" y="297"/>
                </a:cubicBezTo>
                <a:cubicBezTo>
                  <a:pt x="267" y="298"/>
                  <a:pt x="267" y="298"/>
                  <a:pt x="267" y="298"/>
                </a:cubicBezTo>
                <a:cubicBezTo>
                  <a:pt x="267" y="299"/>
                  <a:pt x="267" y="299"/>
                  <a:pt x="266" y="300"/>
                </a:cubicBezTo>
                <a:cubicBezTo>
                  <a:pt x="266" y="301"/>
                  <a:pt x="266" y="303"/>
                  <a:pt x="265" y="304"/>
                </a:cubicBezTo>
                <a:cubicBezTo>
                  <a:pt x="265" y="304"/>
                  <a:pt x="265" y="305"/>
                  <a:pt x="265" y="306"/>
                </a:cubicBezTo>
                <a:cubicBezTo>
                  <a:pt x="265" y="306"/>
                  <a:pt x="265" y="306"/>
                  <a:pt x="265" y="306"/>
                </a:cubicBezTo>
                <a:cubicBezTo>
                  <a:pt x="265" y="307"/>
                  <a:pt x="265" y="307"/>
                  <a:pt x="265" y="307"/>
                </a:cubicBezTo>
                <a:cubicBezTo>
                  <a:pt x="265" y="307"/>
                  <a:pt x="265" y="307"/>
                  <a:pt x="265" y="307"/>
                </a:cubicBezTo>
                <a:cubicBezTo>
                  <a:pt x="265" y="307"/>
                  <a:pt x="265" y="307"/>
                  <a:pt x="265" y="307"/>
                </a:cubicBezTo>
                <a:cubicBezTo>
                  <a:pt x="265" y="307"/>
                  <a:pt x="265" y="307"/>
                  <a:pt x="265" y="307"/>
                </a:cubicBezTo>
                <a:cubicBezTo>
                  <a:pt x="265" y="307"/>
                  <a:pt x="265" y="307"/>
                  <a:pt x="265" y="307"/>
                </a:cubicBezTo>
                <a:cubicBezTo>
                  <a:pt x="265" y="308"/>
                  <a:pt x="264" y="309"/>
                  <a:pt x="264" y="309"/>
                </a:cubicBezTo>
                <a:cubicBezTo>
                  <a:pt x="263" y="310"/>
                  <a:pt x="263" y="311"/>
                  <a:pt x="262" y="312"/>
                </a:cubicBezTo>
                <a:cubicBezTo>
                  <a:pt x="261" y="314"/>
                  <a:pt x="258" y="315"/>
                  <a:pt x="258" y="317"/>
                </a:cubicBezTo>
                <a:cubicBezTo>
                  <a:pt x="258" y="318"/>
                  <a:pt x="258" y="318"/>
                  <a:pt x="258" y="318"/>
                </a:cubicBezTo>
                <a:cubicBezTo>
                  <a:pt x="258" y="318"/>
                  <a:pt x="258" y="318"/>
                  <a:pt x="258" y="318"/>
                </a:cubicBezTo>
                <a:cubicBezTo>
                  <a:pt x="258" y="318"/>
                  <a:pt x="259" y="318"/>
                  <a:pt x="261" y="318"/>
                </a:cubicBezTo>
                <a:cubicBezTo>
                  <a:pt x="262" y="318"/>
                  <a:pt x="263" y="318"/>
                  <a:pt x="264" y="318"/>
                </a:cubicBezTo>
                <a:cubicBezTo>
                  <a:pt x="264" y="318"/>
                  <a:pt x="264" y="318"/>
                  <a:pt x="264" y="318"/>
                </a:cubicBezTo>
                <a:cubicBezTo>
                  <a:pt x="265" y="317"/>
                  <a:pt x="265" y="316"/>
                  <a:pt x="265" y="315"/>
                </a:cubicBezTo>
                <a:cubicBezTo>
                  <a:pt x="266" y="314"/>
                  <a:pt x="267" y="312"/>
                  <a:pt x="268" y="310"/>
                </a:cubicBezTo>
                <a:cubicBezTo>
                  <a:pt x="268" y="310"/>
                  <a:pt x="268" y="310"/>
                  <a:pt x="268" y="310"/>
                </a:cubicBezTo>
                <a:cubicBezTo>
                  <a:pt x="269" y="310"/>
                  <a:pt x="269" y="311"/>
                  <a:pt x="269" y="311"/>
                </a:cubicBezTo>
                <a:cubicBezTo>
                  <a:pt x="270" y="312"/>
                  <a:pt x="270" y="312"/>
                  <a:pt x="270" y="312"/>
                </a:cubicBezTo>
                <a:cubicBezTo>
                  <a:pt x="271" y="313"/>
                  <a:pt x="271" y="314"/>
                  <a:pt x="270" y="314"/>
                </a:cubicBezTo>
                <a:cubicBezTo>
                  <a:pt x="270" y="315"/>
                  <a:pt x="269" y="316"/>
                  <a:pt x="268" y="317"/>
                </a:cubicBezTo>
                <a:cubicBezTo>
                  <a:pt x="268" y="317"/>
                  <a:pt x="268" y="317"/>
                  <a:pt x="268" y="317"/>
                </a:cubicBezTo>
                <a:cubicBezTo>
                  <a:pt x="267" y="318"/>
                  <a:pt x="267" y="318"/>
                  <a:pt x="266" y="318"/>
                </a:cubicBezTo>
                <a:cubicBezTo>
                  <a:pt x="265" y="319"/>
                  <a:pt x="265" y="319"/>
                  <a:pt x="265" y="319"/>
                </a:cubicBezTo>
                <a:cubicBezTo>
                  <a:pt x="265" y="319"/>
                  <a:pt x="265" y="319"/>
                  <a:pt x="265" y="319"/>
                </a:cubicBezTo>
                <a:cubicBezTo>
                  <a:pt x="265" y="319"/>
                  <a:pt x="265" y="319"/>
                  <a:pt x="265" y="319"/>
                </a:cubicBezTo>
                <a:cubicBezTo>
                  <a:pt x="265" y="320"/>
                  <a:pt x="265" y="320"/>
                  <a:pt x="265" y="320"/>
                </a:cubicBezTo>
                <a:cubicBezTo>
                  <a:pt x="265" y="320"/>
                  <a:pt x="265" y="320"/>
                  <a:pt x="265" y="320"/>
                </a:cubicBezTo>
                <a:cubicBezTo>
                  <a:pt x="267" y="320"/>
                  <a:pt x="268" y="319"/>
                  <a:pt x="269" y="319"/>
                </a:cubicBezTo>
                <a:cubicBezTo>
                  <a:pt x="270" y="319"/>
                  <a:pt x="272" y="319"/>
                  <a:pt x="273" y="319"/>
                </a:cubicBezTo>
                <a:cubicBezTo>
                  <a:pt x="273" y="319"/>
                  <a:pt x="273" y="319"/>
                  <a:pt x="273" y="319"/>
                </a:cubicBezTo>
                <a:cubicBezTo>
                  <a:pt x="273" y="319"/>
                  <a:pt x="273" y="319"/>
                  <a:pt x="273" y="319"/>
                </a:cubicBezTo>
                <a:cubicBezTo>
                  <a:pt x="274" y="319"/>
                  <a:pt x="274" y="319"/>
                  <a:pt x="274" y="319"/>
                </a:cubicBezTo>
                <a:cubicBezTo>
                  <a:pt x="274" y="319"/>
                  <a:pt x="274" y="319"/>
                  <a:pt x="274" y="319"/>
                </a:cubicBezTo>
                <a:cubicBezTo>
                  <a:pt x="274" y="319"/>
                  <a:pt x="274" y="319"/>
                  <a:pt x="274" y="319"/>
                </a:cubicBezTo>
                <a:cubicBezTo>
                  <a:pt x="274" y="317"/>
                  <a:pt x="274" y="314"/>
                  <a:pt x="273" y="312"/>
                </a:cubicBezTo>
                <a:cubicBezTo>
                  <a:pt x="273" y="311"/>
                  <a:pt x="273" y="311"/>
                  <a:pt x="273" y="311"/>
                </a:cubicBezTo>
                <a:cubicBezTo>
                  <a:pt x="272" y="310"/>
                  <a:pt x="271" y="310"/>
                  <a:pt x="270" y="309"/>
                </a:cubicBezTo>
                <a:cubicBezTo>
                  <a:pt x="270" y="308"/>
                  <a:pt x="270" y="308"/>
                  <a:pt x="270" y="308"/>
                </a:cubicBezTo>
                <a:cubicBezTo>
                  <a:pt x="270" y="308"/>
                  <a:pt x="270" y="308"/>
                  <a:pt x="271" y="307"/>
                </a:cubicBezTo>
                <a:cubicBezTo>
                  <a:pt x="271" y="307"/>
                  <a:pt x="271" y="306"/>
                  <a:pt x="271" y="306"/>
                </a:cubicBezTo>
                <a:cubicBezTo>
                  <a:pt x="274" y="305"/>
                  <a:pt x="274" y="305"/>
                  <a:pt x="274" y="305"/>
                </a:cubicBezTo>
                <a:cubicBezTo>
                  <a:pt x="274" y="305"/>
                  <a:pt x="274" y="305"/>
                  <a:pt x="274" y="305"/>
                </a:cubicBezTo>
                <a:cubicBezTo>
                  <a:pt x="274" y="304"/>
                  <a:pt x="274" y="303"/>
                  <a:pt x="274" y="302"/>
                </a:cubicBezTo>
                <a:cubicBezTo>
                  <a:pt x="274" y="302"/>
                  <a:pt x="274" y="302"/>
                  <a:pt x="274" y="302"/>
                </a:cubicBezTo>
                <a:cubicBezTo>
                  <a:pt x="274" y="302"/>
                  <a:pt x="274" y="302"/>
                  <a:pt x="274" y="302"/>
                </a:cubicBezTo>
                <a:cubicBezTo>
                  <a:pt x="274" y="302"/>
                  <a:pt x="274" y="302"/>
                  <a:pt x="274" y="302"/>
                </a:cubicBezTo>
                <a:cubicBezTo>
                  <a:pt x="274" y="302"/>
                  <a:pt x="273" y="302"/>
                  <a:pt x="273" y="302"/>
                </a:cubicBezTo>
                <a:cubicBezTo>
                  <a:pt x="273" y="302"/>
                  <a:pt x="273" y="302"/>
                  <a:pt x="273" y="302"/>
                </a:cubicBezTo>
                <a:cubicBezTo>
                  <a:pt x="273" y="302"/>
                  <a:pt x="273" y="302"/>
                  <a:pt x="273" y="302"/>
                </a:cubicBezTo>
                <a:cubicBezTo>
                  <a:pt x="273" y="302"/>
                  <a:pt x="272" y="302"/>
                  <a:pt x="271" y="302"/>
                </a:cubicBezTo>
                <a:cubicBezTo>
                  <a:pt x="271" y="303"/>
                  <a:pt x="271" y="303"/>
                  <a:pt x="271" y="303"/>
                </a:cubicBezTo>
                <a:cubicBezTo>
                  <a:pt x="270" y="304"/>
                  <a:pt x="270" y="304"/>
                  <a:pt x="270" y="304"/>
                </a:cubicBezTo>
                <a:cubicBezTo>
                  <a:pt x="267" y="305"/>
                  <a:pt x="267" y="305"/>
                  <a:pt x="267" y="305"/>
                </a:cubicBezTo>
                <a:cubicBezTo>
                  <a:pt x="267" y="305"/>
                  <a:pt x="267" y="305"/>
                  <a:pt x="267" y="305"/>
                </a:cubicBezTo>
                <a:cubicBezTo>
                  <a:pt x="267" y="305"/>
                  <a:pt x="267" y="305"/>
                  <a:pt x="267" y="305"/>
                </a:cubicBezTo>
                <a:cubicBezTo>
                  <a:pt x="267" y="305"/>
                  <a:pt x="267" y="305"/>
                  <a:pt x="267" y="305"/>
                </a:cubicBezTo>
                <a:cubicBezTo>
                  <a:pt x="267" y="305"/>
                  <a:pt x="267" y="305"/>
                  <a:pt x="267" y="305"/>
                </a:cubicBezTo>
                <a:cubicBezTo>
                  <a:pt x="267" y="304"/>
                  <a:pt x="268" y="302"/>
                  <a:pt x="269" y="301"/>
                </a:cubicBezTo>
                <a:cubicBezTo>
                  <a:pt x="269" y="301"/>
                  <a:pt x="269" y="301"/>
                  <a:pt x="269" y="301"/>
                </a:cubicBezTo>
                <a:cubicBezTo>
                  <a:pt x="270" y="299"/>
                  <a:pt x="270" y="298"/>
                  <a:pt x="270" y="296"/>
                </a:cubicBezTo>
                <a:cubicBezTo>
                  <a:pt x="271" y="296"/>
                  <a:pt x="271" y="294"/>
                  <a:pt x="271" y="293"/>
                </a:cubicBezTo>
                <a:cubicBezTo>
                  <a:pt x="270" y="293"/>
                  <a:pt x="270" y="293"/>
                  <a:pt x="270" y="293"/>
                </a:cubicBezTo>
                <a:cubicBezTo>
                  <a:pt x="269" y="292"/>
                  <a:pt x="268" y="292"/>
                  <a:pt x="268" y="293"/>
                </a:cubicBezTo>
                <a:cubicBezTo>
                  <a:pt x="267" y="293"/>
                  <a:pt x="266" y="294"/>
                  <a:pt x="266" y="295"/>
                </a:cubicBezTo>
                <a:cubicBezTo>
                  <a:pt x="265" y="296"/>
                  <a:pt x="265" y="296"/>
                  <a:pt x="265" y="296"/>
                </a:cubicBezTo>
                <a:cubicBezTo>
                  <a:pt x="264" y="297"/>
                  <a:pt x="263" y="299"/>
                  <a:pt x="261" y="301"/>
                </a:cubicBezTo>
                <a:cubicBezTo>
                  <a:pt x="261" y="302"/>
                  <a:pt x="260" y="303"/>
                  <a:pt x="260" y="303"/>
                </a:cubicBezTo>
                <a:cubicBezTo>
                  <a:pt x="259" y="304"/>
                  <a:pt x="258" y="306"/>
                  <a:pt x="258" y="306"/>
                </a:cubicBezTo>
                <a:cubicBezTo>
                  <a:pt x="258" y="306"/>
                  <a:pt x="258" y="306"/>
                  <a:pt x="258" y="306"/>
                </a:cubicBezTo>
                <a:cubicBezTo>
                  <a:pt x="258" y="305"/>
                  <a:pt x="258" y="304"/>
                  <a:pt x="259" y="303"/>
                </a:cubicBezTo>
                <a:cubicBezTo>
                  <a:pt x="261" y="300"/>
                  <a:pt x="261" y="300"/>
                  <a:pt x="261" y="300"/>
                </a:cubicBezTo>
                <a:cubicBezTo>
                  <a:pt x="263" y="295"/>
                  <a:pt x="263" y="295"/>
                  <a:pt x="263" y="295"/>
                </a:cubicBezTo>
                <a:cubicBezTo>
                  <a:pt x="263" y="294"/>
                  <a:pt x="264" y="294"/>
                  <a:pt x="264" y="294"/>
                </a:cubicBezTo>
                <a:cubicBezTo>
                  <a:pt x="265" y="293"/>
                  <a:pt x="265" y="293"/>
                  <a:pt x="265" y="293"/>
                </a:cubicBezTo>
                <a:cubicBezTo>
                  <a:pt x="266" y="293"/>
                  <a:pt x="266" y="293"/>
                  <a:pt x="266" y="292"/>
                </a:cubicBezTo>
                <a:cubicBezTo>
                  <a:pt x="268" y="290"/>
                  <a:pt x="267" y="286"/>
                  <a:pt x="267" y="284"/>
                </a:cubicBezTo>
                <a:cubicBezTo>
                  <a:pt x="267" y="282"/>
                  <a:pt x="267" y="279"/>
                  <a:pt x="266" y="277"/>
                </a:cubicBezTo>
                <a:cubicBezTo>
                  <a:pt x="266" y="276"/>
                  <a:pt x="265" y="276"/>
                  <a:pt x="265" y="276"/>
                </a:cubicBezTo>
                <a:cubicBezTo>
                  <a:pt x="264" y="276"/>
                  <a:pt x="263" y="276"/>
                  <a:pt x="262" y="277"/>
                </a:cubicBezTo>
                <a:cubicBezTo>
                  <a:pt x="262" y="277"/>
                  <a:pt x="262" y="277"/>
                  <a:pt x="262" y="277"/>
                </a:cubicBezTo>
                <a:cubicBezTo>
                  <a:pt x="262" y="277"/>
                  <a:pt x="262" y="277"/>
                  <a:pt x="262" y="277"/>
                </a:cubicBezTo>
                <a:cubicBezTo>
                  <a:pt x="261" y="278"/>
                  <a:pt x="260" y="282"/>
                  <a:pt x="259" y="284"/>
                </a:cubicBezTo>
                <a:cubicBezTo>
                  <a:pt x="258" y="283"/>
                  <a:pt x="259" y="282"/>
                  <a:pt x="259" y="281"/>
                </a:cubicBezTo>
                <a:cubicBezTo>
                  <a:pt x="259" y="280"/>
                  <a:pt x="260" y="278"/>
                  <a:pt x="259" y="277"/>
                </a:cubicBezTo>
                <a:cubicBezTo>
                  <a:pt x="259" y="277"/>
                  <a:pt x="259" y="277"/>
                  <a:pt x="259" y="277"/>
                </a:cubicBezTo>
                <a:cubicBezTo>
                  <a:pt x="259" y="277"/>
                  <a:pt x="259" y="277"/>
                  <a:pt x="259" y="277"/>
                </a:cubicBezTo>
                <a:cubicBezTo>
                  <a:pt x="259" y="277"/>
                  <a:pt x="258" y="277"/>
                  <a:pt x="258" y="276"/>
                </a:cubicBezTo>
                <a:cubicBezTo>
                  <a:pt x="257" y="276"/>
                  <a:pt x="255" y="276"/>
                  <a:pt x="253" y="277"/>
                </a:cubicBezTo>
                <a:cubicBezTo>
                  <a:pt x="253" y="277"/>
                  <a:pt x="253" y="277"/>
                  <a:pt x="253" y="277"/>
                </a:cubicBezTo>
                <a:cubicBezTo>
                  <a:pt x="253" y="277"/>
                  <a:pt x="253" y="277"/>
                  <a:pt x="253" y="277"/>
                </a:cubicBezTo>
                <a:cubicBezTo>
                  <a:pt x="253" y="278"/>
                  <a:pt x="254" y="279"/>
                  <a:pt x="254" y="279"/>
                </a:cubicBezTo>
                <a:cubicBezTo>
                  <a:pt x="254" y="279"/>
                  <a:pt x="254" y="279"/>
                  <a:pt x="254" y="279"/>
                </a:cubicBezTo>
                <a:cubicBezTo>
                  <a:pt x="254" y="282"/>
                  <a:pt x="254" y="282"/>
                  <a:pt x="254" y="282"/>
                </a:cubicBezTo>
                <a:cubicBezTo>
                  <a:pt x="255" y="283"/>
                  <a:pt x="255" y="284"/>
                  <a:pt x="255" y="285"/>
                </a:cubicBezTo>
                <a:cubicBezTo>
                  <a:pt x="255" y="286"/>
                  <a:pt x="255" y="287"/>
                  <a:pt x="254" y="287"/>
                </a:cubicBezTo>
                <a:cubicBezTo>
                  <a:pt x="254" y="288"/>
                  <a:pt x="253" y="288"/>
                  <a:pt x="253" y="288"/>
                </a:cubicBezTo>
                <a:cubicBezTo>
                  <a:pt x="252" y="288"/>
                  <a:pt x="252" y="288"/>
                  <a:pt x="252" y="288"/>
                </a:cubicBezTo>
                <a:cubicBezTo>
                  <a:pt x="251" y="288"/>
                  <a:pt x="250" y="287"/>
                  <a:pt x="248" y="287"/>
                </a:cubicBezTo>
                <a:cubicBezTo>
                  <a:pt x="248" y="287"/>
                  <a:pt x="247" y="288"/>
                  <a:pt x="246" y="288"/>
                </a:cubicBezTo>
                <a:cubicBezTo>
                  <a:pt x="246" y="288"/>
                  <a:pt x="245" y="287"/>
                  <a:pt x="244" y="288"/>
                </a:cubicBezTo>
                <a:cubicBezTo>
                  <a:pt x="244" y="288"/>
                  <a:pt x="244" y="288"/>
                  <a:pt x="244" y="288"/>
                </a:cubicBezTo>
                <a:close/>
                <a:moveTo>
                  <a:pt x="218" y="323"/>
                </a:moveTo>
                <a:cubicBezTo>
                  <a:pt x="218" y="324"/>
                  <a:pt x="218" y="324"/>
                  <a:pt x="218" y="325"/>
                </a:cubicBezTo>
                <a:cubicBezTo>
                  <a:pt x="219" y="327"/>
                  <a:pt x="222" y="329"/>
                  <a:pt x="223" y="330"/>
                </a:cubicBezTo>
                <a:cubicBezTo>
                  <a:pt x="223" y="330"/>
                  <a:pt x="224" y="331"/>
                  <a:pt x="224" y="331"/>
                </a:cubicBezTo>
                <a:cubicBezTo>
                  <a:pt x="224" y="331"/>
                  <a:pt x="225" y="331"/>
                  <a:pt x="225" y="331"/>
                </a:cubicBezTo>
                <a:cubicBezTo>
                  <a:pt x="226" y="331"/>
                  <a:pt x="226" y="331"/>
                  <a:pt x="226" y="331"/>
                </a:cubicBezTo>
                <a:cubicBezTo>
                  <a:pt x="226" y="331"/>
                  <a:pt x="226" y="331"/>
                  <a:pt x="226" y="331"/>
                </a:cubicBezTo>
                <a:cubicBezTo>
                  <a:pt x="228" y="331"/>
                  <a:pt x="229" y="329"/>
                  <a:pt x="230" y="328"/>
                </a:cubicBezTo>
                <a:cubicBezTo>
                  <a:pt x="230" y="328"/>
                  <a:pt x="231" y="327"/>
                  <a:pt x="231" y="327"/>
                </a:cubicBezTo>
                <a:cubicBezTo>
                  <a:pt x="231" y="327"/>
                  <a:pt x="232" y="326"/>
                  <a:pt x="232" y="326"/>
                </a:cubicBezTo>
                <a:cubicBezTo>
                  <a:pt x="232" y="325"/>
                  <a:pt x="232" y="325"/>
                  <a:pt x="232" y="325"/>
                </a:cubicBezTo>
                <a:cubicBezTo>
                  <a:pt x="232" y="325"/>
                  <a:pt x="232" y="325"/>
                  <a:pt x="232" y="325"/>
                </a:cubicBezTo>
                <a:cubicBezTo>
                  <a:pt x="231" y="325"/>
                  <a:pt x="231" y="325"/>
                  <a:pt x="230" y="325"/>
                </a:cubicBezTo>
                <a:cubicBezTo>
                  <a:pt x="230" y="326"/>
                  <a:pt x="230" y="326"/>
                  <a:pt x="230" y="326"/>
                </a:cubicBezTo>
                <a:cubicBezTo>
                  <a:pt x="230" y="325"/>
                  <a:pt x="230" y="325"/>
                  <a:pt x="230" y="325"/>
                </a:cubicBezTo>
                <a:cubicBezTo>
                  <a:pt x="230" y="325"/>
                  <a:pt x="229" y="326"/>
                  <a:pt x="229" y="326"/>
                </a:cubicBezTo>
                <a:cubicBezTo>
                  <a:pt x="228" y="326"/>
                  <a:pt x="227" y="326"/>
                  <a:pt x="226" y="326"/>
                </a:cubicBezTo>
                <a:cubicBezTo>
                  <a:pt x="226" y="326"/>
                  <a:pt x="225" y="327"/>
                  <a:pt x="225" y="327"/>
                </a:cubicBezTo>
                <a:cubicBezTo>
                  <a:pt x="224" y="327"/>
                  <a:pt x="224" y="326"/>
                  <a:pt x="223" y="326"/>
                </a:cubicBezTo>
                <a:cubicBezTo>
                  <a:pt x="222" y="325"/>
                  <a:pt x="220" y="324"/>
                  <a:pt x="219" y="323"/>
                </a:cubicBezTo>
                <a:cubicBezTo>
                  <a:pt x="219" y="323"/>
                  <a:pt x="219" y="323"/>
                  <a:pt x="219" y="323"/>
                </a:cubicBezTo>
                <a:cubicBezTo>
                  <a:pt x="218" y="323"/>
                  <a:pt x="218" y="323"/>
                  <a:pt x="218" y="323"/>
                </a:cubicBezTo>
                <a:cubicBezTo>
                  <a:pt x="218" y="323"/>
                  <a:pt x="218" y="323"/>
                  <a:pt x="218" y="323"/>
                </a:cubicBezTo>
                <a:close/>
                <a:moveTo>
                  <a:pt x="213" y="325"/>
                </a:moveTo>
                <a:cubicBezTo>
                  <a:pt x="213" y="329"/>
                  <a:pt x="212" y="331"/>
                  <a:pt x="211" y="332"/>
                </a:cubicBezTo>
                <a:cubicBezTo>
                  <a:pt x="209" y="334"/>
                  <a:pt x="206" y="335"/>
                  <a:pt x="204" y="337"/>
                </a:cubicBezTo>
                <a:cubicBezTo>
                  <a:pt x="204" y="337"/>
                  <a:pt x="204" y="337"/>
                  <a:pt x="204" y="337"/>
                </a:cubicBezTo>
                <a:cubicBezTo>
                  <a:pt x="204" y="337"/>
                  <a:pt x="204" y="337"/>
                  <a:pt x="204" y="337"/>
                </a:cubicBezTo>
                <a:cubicBezTo>
                  <a:pt x="204" y="337"/>
                  <a:pt x="204" y="337"/>
                  <a:pt x="204" y="337"/>
                </a:cubicBezTo>
                <a:cubicBezTo>
                  <a:pt x="204" y="337"/>
                  <a:pt x="204" y="337"/>
                  <a:pt x="204" y="337"/>
                </a:cubicBezTo>
                <a:cubicBezTo>
                  <a:pt x="204" y="338"/>
                  <a:pt x="204" y="338"/>
                  <a:pt x="204" y="338"/>
                </a:cubicBezTo>
                <a:cubicBezTo>
                  <a:pt x="205" y="338"/>
                  <a:pt x="206" y="337"/>
                  <a:pt x="207" y="337"/>
                </a:cubicBezTo>
                <a:cubicBezTo>
                  <a:pt x="208" y="337"/>
                  <a:pt x="208" y="337"/>
                  <a:pt x="208" y="337"/>
                </a:cubicBezTo>
                <a:cubicBezTo>
                  <a:pt x="213" y="336"/>
                  <a:pt x="216" y="331"/>
                  <a:pt x="217" y="327"/>
                </a:cubicBezTo>
                <a:cubicBezTo>
                  <a:pt x="217" y="325"/>
                  <a:pt x="217" y="323"/>
                  <a:pt x="217" y="321"/>
                </a:cubicBezTo>
                <a:cubicBezTo>
                  <a:pt x="218" y="321"/>
                  <a:pt x="218" y="320"/>
                  <a:pt x="219" y="320"/>
                </a:cubicBezTo>
                <a:cubicBezTo>
                  <a:pt x="219" y="320"/>
                  <a:pt x="219" y="320"/>
                  <a:pt x="219" y="320"/>
                </a:cubicBezTo>
                <a:cubicBezTo>
                  <a:pt x="219" y="320"/>
                  <a:pt x="219" y="320"/>
                  <a:pt x="219" y="320"/>
                </a:cubicBezTo>
                <a:cubicBezTo>
                  <a:pt x="219" y="319"/>
                  <a:pt x="220" y="318"/>
                  <a:pt x="221" y="318"/>
                </a:cubicBezTo>
                <a:cubicBezTo>
                  <a:pt x="221" y="317"/>
                  <a:pt x="221" y="317"/>
                  <a:pt x="221" y="317"/>
                </a:cubicBezTo>
                <a:cubicBezTo>
                  <a:pt x="221" y="318"/>
                  <a:pt x="221" y="318"/>
                  <a:pt x="221" y="318"/>
                </a:cubicBezTo>
                <a:cubicBezTo>
                  <a:pt x="222" y="316"/>
                  <a:pt x="224" y="314"/>
                  <a:pt x="224" y="313"/>
                </a:cubicBezTo>
                <a:cubicBezTo>
                  <a:pt x="224" y="313"/>
                  <a:pt x="224" y="313"/>
                  <a:pt x="224" y="313"/>
                </a:cubicBezTo>
                <a:cubicBezTo>
                  <a:pt x="224" y="313"/>
                  <a:pt x="224" y="313"/>
                  <a:pt x="224" y="313"/>
                </a:cubicBezTo>
                <a:cubicBezTo>
                  <a:pt x="224" y="313"/>
                  <a:pt x="224" y="313"/>
                  <a:pt x="224" y="313"/>
                </a:cubicBezTo>
                <a:cubicBezTo>
                  <a:pt x="224" y="312"/>
                  <a:pt x="224" y="312"/>
                  <a:pt x="223" y="312"/>
                </a:cubicBezTo>
                <a:cubicBezTo>
                  <a:pt x="222" y="312"/>
                  <a:pt x="221" y="312"/>
                  <a:pt x="220" y="311"/>
                </a:cubicBezTo>
                <a:cubicBezTo>
                  <a:pt x="220" y="311"/>
                  <a:pt x="219" y="311"/>
                  <a:pt x="218" y="311"/>
                </a:cubicBezTo>
                <a:cubicBezTo>
                  <a:pt x="218" y="311"/>
                  <a:pt x="218" y="311"/>
                  <a:pt x="218" y="311"/>
                </a:cubicBezTo>
                <a:cubicBezTo>
                  <a:pt x="218" y="311"/>
                  <a:pt x="218" y="311"/>
                  <a:pt x="218" y="311"/>
                </a:cubicBezTo>
                <a:cubicBezTo>
                  <a:pt x="218" y="312"/>
                  <a:pt x="218" y="312"/>
                  <a:pt x="218" y="312"/>
                </a:cubicBezTo>
                <a:cubicBezTo>
                  <a:pt x="218" y="312"/>
                  <a:pt x="218" y="312"/>
                  <a:pt x="218" y="312"/>
                </a:cubicBezTo>
                <a:cubicBezTo>
                  <a:pt x="218" y="313"/>
                  <a:pt x="218" y="313"/>
                  <a:pt x="218" y="313"/>
                </a:cubicBezTo>
                <a:cubicBezTo>
                  <a:pt x="219" y="314"/>
                  <a:pt x="219" y="314"/>
                  <a:pt x="219" y="314"/>
                </a:cubicBezTo>
                <a:cubicBezTo>
                  <a:pt x="219" y="314"/>
                  <a:pt x="219" y="314"/>
                  <a:pt x="219" y="314"/>
                </a:cubicBezTo>
                <a:cubicBezTo>
                  <a:pt x="219" y="314"/>
                  <a:pt x="218" y="316"/>
                  <a:pt x="217" y="316"/>
                </a:cubicBezTo>
                <a:cubicBezTo>
                  <a:pt x="216" y="313"/>
                  <a:pt x="218" y="310"/>
                  <a:pt x="217" y="307"/>
                </a:cubicBezTo>
                <a:cubicBezTo>
                  <a:pt x="217" y="306"/>
                  <a:pt x="217" y="306"/>
                  <a:pt x="217" y="306"/>
                </a:cubicBezTo>
                <a:cubicBezTo>
                  <a:pt x="217" y="306"/>
                  <a:pt x="217" y="306"/>
                  <a:pt x="217" y="306"/>
                </a:cubicBezTo>
                <a:cubicBezTo>
                  <a:pt x="216" y="306"/>
                  <a:pt x="213" y="304"/>
                  <a:pt x="211" y="305"/>
                </a:cubicBezTo>
                <a:cubicBezTo>
                  <a:pt x="211" y="305"/>
                  <a:pt x="211" y="305"/>
                  <a:pt x="211" y="305"/>
                </a:cubicBezTo>
                <a:cubicBezTo>
                  <a:pt x="211" y="305"/>
                  <a:pt x="211" y="305"/>
                  <a:pt x="211" y="305"/>
                </a:cubicBezTo>
                <a:cubicBezTo>
                  <a:pt x="211" y="305"/>
                  <a:pt x="211" y="305"/>
                  <a:pt x="211" y="305"/>
                </a:cubicBezTo>
                <a:cubicBezTo>
                  <a:pt x="211" y="305"/>
                  <a:pt x="211" y="305"/>
                  <a:pt x="211" y="305"/>
                </a:cubicBezTo>
                <a:cubicBezTo>
                  <a:pt x="211" y="305"/>
                  <a:pt x="211" y="305"/>
                  <a:pt x="211" y="305"/>
                </a:cubicBezTo>
                <a:cubicBezTo>
                  <a:pt x="211" y="305"/>
                  <a:pt x="211" y="305"/>
                  <a:pt x="211" y="305"/>
                </a:cubicBezTo>
                <a:cubicBezTo>
                  <a:pt x="211" y="306"/>
                  <a:pt x="211" y="306"/>
                  <a:pt x="211" y="307"/>
                </a:cubicBezTo>
                <a:cubicBezTo>
                  <a:pt x="211" y="307"/>
                  <a:pt x="212" y="308"/>
                  <a:pt x="212" y="309"/>
                </a:cubicBezTo>
                <a:cubicBezTo>
                  <a:pt x="212" y="310"/>
                  <a:pt x="212" y="310"/>
                  <a:pt x="212" y="310"/>
                </a:cubicBezTo>
                <a:cubicBezTo>
                  <a:pt x="212" y="314"/>
                  <a:pt x="213" y="317"/>
                  <a:pt x="213" y="320"/>
                </a:cubicBezTo>
                <a:cubicBezTo>
                  <a:pt x="211" y="322"/>
                  <a:pt x="209" y="324"/>
                  <a:pt x="207" y="325"/>
                </a:cubicBezTo>
                <a:cubicBezTo>
                  <a:pt x="206" y="326"/>
                  <a:pt x="205" y="326"/>
                  <a:pt x="204" y="327"/>
                </a:cubicBezTo>
                <a:cubicBezTo>
                  <a:pt x="204" y="327"/>
                  <a:pt x="204" y="327"/>
                  <a:pt x="204" y="327"/>
                </a:cubicBezTo>
                <a:cubicBezTo>
                  <a:pt x="204" y="327"/>
                  <a:pt x="204" y="327"/>
                  <a:pt x="204" y="327"/>
                </a:cubicBezTo>
                <a:cubicBezTo>
                  <a:pt x="204" y="327"/>
                  <a:pt x="204" y="327"/>
                  <a:pt x="204" y="327"/>
                </a:cubicBezTo>
                <a:cubicBezTo>
                  <a:pt x="204" y="327"/>
                  <a:pt x="204" y="327"/>
                  <a:pt x="204" y="327"/>
                </a:cubicBezTo>
                <a:cubicBezTo>
                  <a:pt x="204" y="329"/>
                  <a:pt x="206" y="331"/>
                  <a:pt x="207" y="330"/>
                </a:cubicBezTo>
                <a:cubicBezTo>
                  <a:pt x="208" y="330"/>
                  <a:pt x="208" y="330"/>
                  <a:pt x="208" y="330"/>
                </a:cubicBezTo>
                <a:cubicBezTo>
                  <a:pt x="209" y="330"/>
                  <a:pt x="210" y="329"/>
                  <a:pt x="210" y="328"/>
                </a:cubicBezTo>
                <a:cubicBezTo>
                  <a:pt x="211" y="327"/>
                  <a:pt x="212" y="326"/>
                  <a:pt x="213" y="325"/>
                </a:cubicBezTo>
                <a:moveTo>
                  <a:pt x="152" y="324"/>
                </a:moveTo>
                <a:cubicBezTo>
                  <a:pt x="152" y="323"/>
                  <a:pt x="152" y="323"/>
                  <a:pt x="153" y="321"/>
                </a:cubicBezTo>
                <a:cubicBezTo>
                  <a:pt x="154" y="320"/>
                  <a:pt x="155" y="319"/>
                  <a:pt x="155" y="319"/>
                </a:cubicBezTo>
                <a:cubicBezTo>
                  <a:pt x="155" y="319"/>
                  <a:pt x="155" y="319"/>
                  <a:pt x="155" y="320"/>
                </a:cubicBezTo>
                <a:cubicBezTo>
                  <a:pt x="152" y="324"/>
                  <a:pt x="152" y="324"/>
                  <a:pt x="152" y="324"/>
                </a:cubicBezTo>
                <a:cubicBezTo>
                  <a:pt x="152" y="324"/>
                  <a:pt x="152" y="324"/>
                  <a:pt x="152" y="324"/>
                </a:cubicBezTo>
                <a:moveTo>
                  <a:pt x="173" y="309"/>
                </a:moveTo>
                <a:cubicBezTo>
                  <a:pt x="173" y="308"/>
                  <a:pt x="175" y="308"/>
                  <a:pt x="175" y="308"/>
                </a:cubicBezTo>
                <a:cubicBezTo>
                  <a:pt x="175" y="309"/>
                  <a:pt x="173" y="310"/>
                  <a:pt x="173" y="310"/>
                </a:cubicBezTo>
                <a:cubicBezTo>
                  <a:pt x="173" y="310"/>
                  <a:pt x="173" y="310"/>
                  <a:pt x="173" y="310"/>
                </a:cubicBezTo>
                <a:cubicBezTo>
                  <a:pt x="172" y="310"/>
                  <a:pt x="172" y="310"/>
                  <a:pt x="172" y="310"/>
                </a:cubicBezTo>
                <a:cubicBezTo>
                  <a:pt x="172" y="310"/>
                  <a:pt x="172" y="310"/>
                  <a:pt x="173" y="309"/>
                </a:cubicBezTo>
                <a:moveTo>
                  <a:pt x="147" y="330"/>
                </a:moveTo>
                <a:cubicBezTo>
                  <a:pt x="147" y="331"/>
                  <a:pt x="147" y="333"/>
                  <a:pt x="148" y="333"/>
                </a:cubicBezTo>
                <a:cubicBezTo>
                  <a:pt x="150" y="333"/>
                  <a:pt x="150" y="333"/>
                  <a:pt x="151" y="331"/>
                </a:cubicBezTo>
                <a:cubicBezTo>
                  <a:pt x="151" y="330"/>
                  <a:pt x="152" y="329"/>
                  <a:pt x="153" y="328"/>
                </a:cubicBezTo>
                <a:cubicBezTo>
                  <a:pt x="153" y="327"/>
                  <a:pt x="154" y="327"/>
                  <a:pt x="154" y="326"/>
                </a:cubicBezTo>
                <a:cubicBezTo>
                  <a:pt x="154" y="326"/>
                  <a:pt x="154" y="325"/>
                  <a:pt x="154" y="324"/>
                </a:cubicBezTo>
                <a:cubicBezTo>
                  <a:pt x="155" y="323"/>
                  <a:pt x="155" y="321"/>
                  <a:pt x="155" y="320"/>
                </a:cubicBezTo>
                <a:cubicBezTo>
                  <a:pt x="155" y="319"/>
                  <a:pt x="156" y="319"/>
                  <a:pt x="156" y="318"/>
                </a:cubicBezTo>
                <a:cubicBezTo>
                  <a:pt x="156" y="317"/>
                  <a:pt x="157" y="317"/>
                  <a:pt x="158" y="317"/>
                </a:cubicBezTo>
                <a:cubicBezTo>
                  <a:pt x="160" y="317"/>
                  <a:pt x="160" y="317"/>
                  <a:pt x="160" y="317"/>
                </a:cubicBezTo>
                <a:cubicBezTo>
                  <a:pt x="160" y="317"/>
                  <a:pt x="160" y="317"/>
                  <a:pt x="160" y="317"/>
                </a:cubicBezTo>
                <a:cubicBezTo>
                  <a:pt x="160" y="317"/>
                  <a:pt x="160" y="317"/>
                  <a:pt x="162" y="318"/>
                </a:cubicBezTo>
                <a:cubicBezTo>
                  <a:pt x="162" y="319"/>
                  <a:pt x="162" y="319"/>
                  <a:pt x="162" y="319"/>
                </a:cubicBezTo>
                <a:cubicBezTo>
                  <a:pt x="162" y="319"/>
                  <a:pt x="162" y="320"/>
                  <a:pt x="162" y="320"/>
                </a:cubicBezTo>
                <a:cubicBezTo>
                  <a:pt x="162" y="320"/>
                  <a:pt x="161" y="321"/>
                  <a:pt x="161" y="321"/>
                </a:cubicBezTo>
                <a:cubicBezTo>
                  <a:pt x="161" y="321"/>
                  <a:pt x="160" y="322"/>
                  <a:pt x="161" y="322"/>
                </a:cubicBezTo>
                <a:cubicBezTo>
                  <a:pt x="161" y="322"/>
                  <a:pt x="162" y="323"/>
                  <a:pt x="162" y="323"/>
                </a:cubicBezTo>
                <a:cubicBezTo>
                  <a:pt x="162" y="323"/>
                  <a:pt x="162" y="323"/>
                  <a:pt x="162" y="324"/>
                </a:cubicBezTo>
                <a:cubicBezTo>
                  <a:pt x="162" y="324"/>
                  <a:pt x="161" y="324"/>
                  <a:pt x="161" y="324"/>
                </a:cubicBezTo>
                <a:cubicBezTo>
                  <a:pt x="160" y="325"/>
                  <a:pt x="160" y="325"/>
                  <a:pt x="160" y="325"/>
                </a:cubicBezTo>
                <a:cubicBezTo>
                  <a:pt x="160" y="325"/>
                  <a:pt x="160" y="326"/>
                  <a:pt x="160" y="327"/>
                </a:cubicBezTo>
                <a:cubicBezTo>
                  <a:pt x="161" y="327"/>
                  <a:pt x="161" y="327"/>
                  <a:pt x="161" y="327"/>
                </a:cubicBezTo>
                <a:cubicBezTo>
                  <a:pt x="161" y="327"/>
                  <a:pt x="161" y="328"/>
                  <a:pt x="160" y="328"/>
                </a:cubicBezTo>
                <a:cubicBezTo>
                  <a:pt x="160" y="328"/>
                  <a:pt x="159" y="329"/>
                  <a:pt x="159" y="329"/>
                </a:cubicBezTo>
                <a:cubicBezTo>
                  <a:pt x="158" y="329"/>
                  <a:pt x="157" y="330"/>
                  <a:pt x="154" y="329"/>
                </a:cubicBezTo>
                <a:cubicBezTo>
                  <a:pt x="154" y="329"/>
                  <a:pt x="154" y="329"/>
                  <a:pt x="154" y="330"/>
                </a:cubicBezTo>
                <a:cubicBezTo>
                  <a:pt x="153" y="331"/>
                  <a:pt x="153" y="331"/>
                  <a:pt x="153" y="331"/>
                </a:cubicBezTo>
                <a:cubicBezTo>
                  <a:pt x="153" y="331"/>
                  <a:pt x="153" y="331"/>
                  <a:pt x="153" y="331"/>
                </a:cubicBezTo>
                <a:cubicBezTo>
                  <a:pt x="154" y="331"/>
                  <a:pt x="154" y="332"/>
                  <a:pt x="155" y="332"/>
                </a:cubicBezTo>
                <a:cubicBezTo>
                  <a:pt x="155" y="332"/>
                  <a:pt x="155" y="333"/>
                  <a:pt x="155" y="333"/>
                </a:cubicBezTo>
                <a:cubicBezTo>
                  <a:pt x="157" y="333"/>
                  <a:pt x="157" y="332"/>
                  <a:pt x="158" y="333"/>
                </a:cubicBezTo>
                <a:cubicBezTo>
                  <a:pt x="159" y="333"/>
                  <a:pt x="158" y="334"/>
                  <a:pt x="158" y="334"/>
                </a:cubicBezTo>
                <a:cubicBezTo>
                  <a:pt x="158" y="335"/>
                  <a:pt x="157" y="335"/>
                  <a:pt x="157" y="335"/>
                </a:cubicBezTo>
                <a:cubicBezTo>
                  <a:pt x="156" y="336"/>
                  <a:pt x="157" y="338"/>
                  <a:pt x="157" y="339"/>
                </a:cubicBezTo>
                <a:cubicBezTo>
                  <a:pt x="157" y="340"/>
                  <a:pt x="158" y="342"/>
                  <a:pt x="159" y="341"/>
                </a:cubicBezTo>
                <a:cubicBezTo>
                  <a:pt x="160" y="341"/>
                  <a:pt x="162" y="340"/>
                  <a:pt x="162" y="339"/>
                </a:cubicBezTo>
                <a:cubicBezTo>
                  <a:pt x="163" y="338"/>
                  <a:pt x="163" y="338"/>
                  <a:pt x="163" y="337"/>
                </a:cubicBezTo>
                <a:cubicBezTo>
                  <a:pt x="163" y="337"/>
                  <a:pt x="164" y="332"/>
                  <a:pt x="164" y="332"/>
                </a:cubicBezTo>
                <a:cubicBezTo>
                  <a:pt x="165" y="331"/>
                  <a:pt x="166" y="332"/>
                  <a:pt x="167" y="331"/>
                </a:cubicBezTo>
                <a:cubicBezTo>
                  <a:pt x="168" y="331"/>
                  <a:pt x="170" y="331"/>
                  <a:pt x="171" y="331"/>
                </a:cubicBezTo>
                <a:cubicBezTo>
                  <a:pt x="172" y="331"/>
                  <a:pt x="172" y="331"/>
                  <a:pt x="173" y="330"/>
                </a:cubicBezTo>
                <a:cubicBezTo>
                  <a:pt x="173" y="330"/>
                  <a:pt x="174" y="330"/>
                  <a:pt x="175" y="330"/>
                </a:cubicBezTo>
                <a:cubicBezTo>
                  <a:pt x="175" y="330"/>
                  <a:pt x="176" y="330"/>
                  <a:pt x="176" y="329"/>
                </a:cubicBezTo>
                <a:cubicBezTo>
                  <a:pt x="177" y="329"/>
                  <a:pt x="177" y="329"/>
                  <a:pt x="177" y="328"/>
                </a:cubicBezTo>
                <a:cubicBezTo>
                  <a:pt x="177" y="328"/>
                  <a:pt x="177" y="327"/>
                  <a:pt x="176" y="327"/>
                </a:cubicBezTo>
                <a:cubicBezTo>
                  <a:pt x="176" y="327"/>
                  <a:pt x="175" y="327"/>
                  <a:pt x="175" y="327"/>
                </a:cubicBezTo>
                <a:cubicBezTo>
                  <a:pt x="174" y="326"/>
                  <a:pt x="173" y="325"/>
                  <a:pt x="171" y="324"/>
                </a:cubicBezTo>
                <a:cubicBezTo>
                  <a:pt x="171" y="324"/>
                  <a:pt x="170" y="324"/>
                  <a:pt x="170" y="323"/>
                </a:cubicBezTo>
                <a:cubicBezTo>
                  <a:pt x="170" y="324"/>
                  <a:pt x="170" y="324"/>
                  <a:pt x="170" y="324"/>
                </a:cubicBezTo>
                <a:cubicBezTo>
                  <a:pt x="170" y="324"/>
                  <a:pt x="170" y="324"/>
                  <a:pt x="170" y="325"/>
                </a:cubicBezTo>
                <a:cubicBezTo>
                  <a:pt x="171" y="327"/>
                  <a:pt x="171" y="328"/>
                  <a:pt x="171" y="328"/>
                </a:cubicBezTo>
                <a:cubicBezTo>
                  <a:pt x="170" y="328"/>
                  <a:pt x="168" y="328"/>
                  <a:pt x="167" y="328"/>
                </a:cubicBezTo>
                <a:cubicBezTo>
                  <a:pt x="167" y="329"/>
                  <a:pt x="167" y="329"/>
                  <a:pt x="166" y="329"/>
                </a:cubicBezTo>
                <a:cubicBezTo>
                  <a:pt x="166" y="329"/>
                  <a:pt x="166" y="329"/>
                  <a:pt x="165" y="329"/>
                </a:cubicBezTo>
                <a:cubicBezTo>
                  <a:pt x="165" y="329"/>
                  <a:pt x="165" y="328"/>
                  <a:pt x="164" y="328"/>
                </a:cubicBezTo>
                <a:cubicBezTo>
                  <a:pt x="164" y="327"/>
                  <a:pt x="164" y="327"/>
                  <a:pt x="165" y="327"/>
                </a:cubicBezTo>
                <a:cubicBezTo>
                  <a:pt x="165" y="327"/>
                  <a:pt x="167" y="326"/>
                  <a:pt x="167" y="326"/>
                </a:cubicBezTo>
                <a:cubicBezTo>
                  <a:pt x="167" y="325"/>
                  <a:pt x="167" y="325"/>
                  <a:pt x="166" y="325"/>
                </a:cubicBezTo>
                <a:cubicBezTo>
                  <a:pt x="166" y="324"/>
                  <a:pt x="165" y="325"/>
                  <a:pt x="166" y="323"/>
                </a:cubicBezTo>
                <a:cubicBezTo>
                  <a:pt x="166" y="323"/>
                  <a:pt x="166" y="323"/>
                  <a:pt x="166" y="323"/>
                </a:cubicBezTo>
                <a:cubicBezTo>
                  <a:pt x="167" y="323"/>
                  <a:pt x="167" y="323"/>
                  <a:pt x="167" y="323"/>
                </a:cubicBezTo>
                <a:cubicBezTo>
                  <a:pt x="168" y="323"/>
                  <a:pt x="168" y="323"/>
                  <a:pt x="168" y="323"/>
                </a:cubicBezTo>
                <a:cubicBezTo>
                  <a:pt x="168" y="322"/>
                  <a:pt x="170" y="322"/>
                  <a:pt x="170" y="322"/>
                </a:cubicBezTo>
                <a:cubicBezTo>
                  <a:pt x="171" y="321"/>
                  <a:pt x="171" y="321"/>
                  <a:pt x="171" y="321"/>
                </a:cubicBezTo>
                <a:cubicBezTo>
                  <a:pt x="171" y="321"/>
                  <a:pt x="171" y="320"/>
                  <a:pt x="170" y="320"/>
                </a:cubicBezTo>
                <a:cubicBezTo>
                  <a:pt x="170" y="320"/>
                  <a:pt x="170" y="320"/>
                  <a:pt x="169" y="320"/>
                </a:cubicBezTo>
                <a:cubicBezTo>
                  <a:pt x="168" y="320"/>
                  <a:pt x="166" y="320"/>
                  <a:pt x="166" y="320"/>
                </a:cubicBezTo>
                <a:cubicBezTo>
                  <a:pt x="166" y="320"/>
                  <a:pt x="166" y="320"/>
                  <a:pt x="166" y="319"/>
                </a:cubicBezTo>
                <a:cubicBezTo>
                  <a:pt x="166" y="319"/>
                  <a:pt x="166" y="319"/>
                  <a:pt x="166" y="319"/>
                </a:cubicBezTo>
                <a:cubicBezTo>
                  <a:pt x="166" y="319"/>
                  <a:pt x="166" y="319"/>
                  <a:pt x="166" y="319"/>
                </a:cubicBezTo>
                <a:cubicBezTo>
                  <a:pt x="166" y="319"/>
                  <a:pt x="167" y="318"/>
                  <a:pt x="168" y="317"/>
                </a:cubicBezTo>
                <a:cubicBezTo>
                  <a:pt x="169" y="316"/>
                  <a:pt x="173" y="316"/>
                  <a:pt x="175" y="315"/>
                </a:cubicBezTo>
                <a:cubicBezTo>
                  <a:pt x="176" y="315"/>
                  <a:pt x="179" y="315"/>
                  <a:pt x="179" y="315"/>
                </a:cubicBezTo>
                <a:cubicBezTo>
                  <a:pt x="180" y="315"/>
                  <a:pt x="180" y="314"/>
                  <a:pt x="179" y="314"/>
                </a:cubicBezTo>
                <a:cubicBezTo>
                  <a:pt x="179" y="313"/>
                  <a:pt x="179" y="313"/>
                  <a:pt x="178" y="313"/>
                </a:cubicBezTo>
                <a:cubicBezTo>
                  <a:pt x="177" y="313"/>
                  <a:pt x="177" y="313"/>
                  <a:pt x="176" y="313"/>
                </a:cubicBezTo>
                <a:cubicBezTo>
                  <a:pt x="176" y="313"/>
                  <a:pt x="175" y="313"/>
                  <a:pt x="174" y="314"/>
                </a:cubicBezTo>
                <a:cubicBezTo>
                  <a:pt x="173" y="314"/>
                  <a:pt x="172" y="314"/>
                  <a:pt x="171" y="314"/>
                </a:cubicBezTo>
                <a:cubicBezTo>
                  <a:pt x="170" y="314"/>
                  <a:pt x="170" y="314"/>
                  <a:pt x="169" y="314"/>
                </a:cubicBezTo>
                <a:cubicBezTo>
                  <a:pt x="169" y="315"/>
                  <a:pt x="169" y="314"/>
                  <a:pt x="169" y="314"/>
                </a:cubicBezTo>
                <a:cubicBezTo>
                  <a:pt x="170" y="313"/>
                  <a:pt x="171" y="313"/>
                  <a:pt x="171" y="313"/>
                </a:cubicBezTo>
                <a:cubicBezTo>
                  <a:pt x="172" y="313"/>
                  <a:pt x="172" y="313"/>
                  <a:pt x="173" y="313"/>
                </a:cubicBezTo>
                <a:cubicBezTo>
                  <a:pt x="174" y="312"/>
                  <a:pt x="175" y="311"/>
                  <a:pt x="176" y="310"/>
                </a:cubicBezTo>
                <a:cubicBezTo>
                  <a:pt x="177" y="310"/>
                  <a:pt x="178" y="310"/>
                  <a:pt x="178" y="309"/>
                </a:cubicBezTo>
                <a:cubicBezTo>
                  <a:pt x="179" y="309"/>
                  <a:pt x="179" y="308"/>
                  <a:pt x="179" y="308"/>
                </a:cubicBezTo>
                <a:cubicBezTo>
                  <a:pt x="179" y="307"/>
                  <a:pt x="179" y="307"/>
                  <a:pt x="179" y="307"/>
                </a:cubicBezTo>
                <a:cubicBezTo>
                  <a:pt x="179" y="306"/>
                  <a:pt x="177" y="306"/>
                  <a:pt x="176" y="306"/>
                </a:cubicBezTo>
                <a:cubicBezTo>
                  <a:pt x="176" y="306"/>
                  <a:pt x="176" y="306"/>
                  <a:pt x="176" y="306"/>
                </a:cubicBezTo>
                <a:cubicBezTo>
                  <a:pt x="175" y="306"/>
                  <a:pt x="174" y="307"/>
                  <a:pt x="174" y="307"/>
                </a:cubicBezTo>
                <a:cubicBezTo>
                  <a:pt x="173" y="307"/>
                  <a:pt x="174" y="305"/>
                  <a:pt x="174" y="305"/>
                </a:cubicBezTo>
                <a:cubicBezTo>
                  <a:pt x="174" y="304"/>
                  <a:pt x="173" y="303"/>
                  <a:pt x="173" y="302"/>
                </a:cubicBezTo>
                <a:cubicBezTo>
                  <a:pt x="172" y="302"/>
                  <a:pt x="171" y="300"/>
                  <a:pt x="170" y="300"/>
                </a:cubicBezTo>
                <a:cubicBezTo>
                  <a:pt x="169" y="300"/>
                  <a:pt x="168" y="302"/>
                  <a:pt x="168" y="303"/>
                </a:cubicBezTo>
                <a:cubicBezTo>
                  <a:pt x="167" y="303"/>
                  <a:pt x="167" y="304"/>
                  <a:pt x="167" y="304"/>
                </a:cubicBezTo>
                <a:cubicBezTo>
                  <a:pt x="167" y="305"/>
                  <a:pt x="167" y="305"/>
                  <a:pt x="166" y="306"/>
                </a:cubicBezTo>
                <a:cubicBezTo>
                  <a:pt x="166" y="307"/>
                  <a:pt x="166" y="308"/>
                  <a:pt x="165" y="309"/>
                </a:cubicBezTo>
                <a:cubicBezTo>
                  <a:pt x="164" y="309"/>
                  <a:pt x="164" y="309"/>
                  <a:pt x="164" y="309"/>
                </a:cubicBezTo>
                <a:cubicBezTo>
                  <a:pt x="164" y="310"/>
                  <a:pt x="163" y="310"/>
                  <a:pt x="163" y="310"/>
                </a:cubicBezTo>
                <a:cubicBezTo>
                  <a:pt x="163" y="311"/>
                  <a:pt x="164" y="310"/>
                  <a:pt x="164" y="310"/>
                </a:cubicBezTo>
                <a:cubicBezTo>
                  <a:pt x="165" y="311"/>
                  <a:pt x="165" y="311"/>
                  <a:pt x="165" y="311"/>
                </a:cubicBezTo>
                <a:cubicBezTo>
                  <a:pt x="165" y="311"/>
                  <a:pt x="164" y="312"/>
                  <a:pt x="164" y="313"/>
                </a:cubicBezTo>
                <a:cubicBezTo>
                  <a:pt x="164" y="313"/>
                  <a:pt x="164" y="314"/>
                  <a:pt x="164" y="315"/>
                </a:cubicBezTo>
                <a:cubicBezTo>
                  <a:pt x="163" y="316"/>
                  <a:pt x="161" y="315"/>
                  <a:pt x="160" y="315"/>
                </a:cubicBezTo>
                <a:cubicBezTo>
                  <a:pt x="160" y="315"/>
                  <a:pt x="160" y="315"/>
                  <a:pt x="160" y="315"/>
                </a:cubicBezTo>
                <a:cubicBezTo>
                  <a:pt x="160" y="315"/>
                  <a:pt x="160" y="315"/>
                  <a:pt x="160" y="315"/>
                </a:cubicBezTo>
                <a:cubicBezTo>
                  <a:pt x="160" y="315"/>
                  <a:pt x="160" y="315"/>
                  <a:pt x="160" y="315"/>
                </a:cubicBezTo>
                <a:cubicBezTo>
                  <a:pt x="159" y="314"/>
                  <a:pt x="159" y="314"/>
                  <a:pt x="159" y="314"/>
                </a:cubicBezTo>
                <a:cubicBezTo>
                  <a:pt x="159" y="314"/>
                  <a:pt x="158" y="313"/>
                  <a:pt x="158" y="313"/>
                </a:cubicBezTo>
                <a:cubicBezTo>
                  <a:pt x="157" y="313"/>
                  <a:pt x="157" y="312"/>
                  <a:pt x="157" y="312"/>
                </a:cubicBezTo>
                <a:cubicBezTo>
                  <a:pt x="156" y="312"/>
                  <a:pt x="156" y="312"/>
                  <a:pt x="155" y="311"/>
                </a:cubicBezTo>
                <a:cubicBezTo>
                  <a:pt x="155" y="311"/>
                  <a:pt x="155" y="310"/>
                  <a:pt x="155" y="309"/>
                </a:cubicBezTo>
                <a:cubicBezTo>
                  <a:pt x="155" y="309"/>
                  <a:pt x="156" y="309"/>
                  <a:pt x="156" y="308"/>
                </a:cubicBezTo>
                <a:cubicBezTo>
                  <a:pt x="157" y="307"/>
                  <a:pt x="158" y="307"/>
                  <a:pt x="159" y="307"/>
                </a:cubicBezTo>
                <a:cubicBezTo>
                  <a:pt x="160" y="307"/>
                  <a:pt x="161" y="307"/>
                  <a:pt x="161" y="306"/>
                </a:cubicBezTo>
                <a:cubicBezTo>
                  <a:pt x="163" y="305"/>
                  <a:pt x="161" y="303"/>
                  <a:pt x="160" y="302"/>
                </a:cubicBezTo>
                <a:cubicBezTo>
                  <a:pt x="159" y="302"/>
                  <a:pt x="159" y="301"/>
                  <a:pt x="158" y="301"/>
                </a:cubicBezTo>
                <a:cubicBezTo>
                  <a:pt x="158" y="301"/>
                  <a:pt x="157" y="300"/>
                  <a:pt x="156" y="300"/>
                </a:cubicBezTo>
                <a:cubicBezTo>
                  <a:pt x="156" y="300"/>
                  <a:pt x="155" y="299"/>
                  <a:pt x="154" y="299"/>
                </a:cubicBezTo>
                <a:cubicBezTo>
                  <a:pt x="154" y="300"/>
                  <a:pt x="154" y="300"/>
                  <a:pt x="155" y="301"/>
                </a:cubicBezTo>
                <a:cubicBezTo>
                  <a:pt x="155" y="302"/>
                  <a:pt x="156" y="303"/>
                  <a:pt x="156" y="303"/>
                </a:cubicBezTo>
                <a:cubicBezTo>
                  <a:pt x="155" y="304"/>
                  <a:pt x="155" y="304"/>
                  <a:pt x="156" y="305"/>
                </a:cubicBezTo>
                <a:cubicBezTo>
                  <a:pt x="156" y="305"/>
                  <a:pt x="156" y="306"/>
                  <a:pt x="156" y="307"/>
                </a:cubicBezTo>
                <a:cubicBezTo>
                  <a:pt x="156" y="307"/>
                  <a:pt x="155" y="309"/>
                  <a:pt x="155" y="309"/>
                </a:cubicBezTo>
                <a:cubicBezTo>
                  <a:pt x="154" y="310"/>
                  <a:pt x="154" y="310"/>
                  <a:pt x="154" y="310"/>
                </a:cubicBezTo>
                <a:cubicBezTo>
                  <a:pt x="153" y="311"/>
                  <a:pt x="153" y="312"/>
                  <a:pt x="153" y="314"/>
                </a:cubicBezTo>
                <a:cubicBezTo>
                  <a:pt x="153" y="315"/>
                  <a:pt x="153" y="317"/>
                  <a:pt x="153" y="318"/>
                </a:cubicBezTo>
                <a:cubicBezTo>
                  <a:pt x="153" y="319"/>
                  <a:pt x="152" y="321"/>
                  <a:pt x="152" y="321"/>
                </a:cubicBezTo>
                <a:cubicBezTo>
                  <a:pt x="151" y="322"/>
                  <a:pt x="151" y="323"/>
                  <a:pt x="150" y="325"/>
                </a:cubicBezTo>
                <a:cubicBezTo>
                  <a:pt x="149" y="327"/>
                  <a:pt x="149" y="327"/>
                  <a:pt x="149" y="327"/>
                </a:cubicBezTo>
                <a:cubicBezTo>
                  <a:pt x="148" y="328"/>
                  <a:pt x="148" y="328"/>
                  <a:pt x="148" y="328"/>
                </a:cubicBezTo>
                <a:cubicBezTo>
                  <a:pt x="147" y="329"/>
                  <a:pt x="147" y="330"/>
                  <a:pt x="147" y="330"/>
                </a:cubicBezTo>
                <a:moveTo>
                  <a:pt x="195" y="228"/>
                </a:moveTo>
                <a:cubicBezTo>
                  <a:pt x="194" y="229"/>
                  <a:pt x="194" y="229"/>
                  <a:pt x="194" y="230"/>
                </a:cubicBezTo>
                <a:cubicBezTo>
                  <a:pt x="194" y="231"/>
                  <a:pt x="194" y="232"/>
                  <a:pt x="195" y="232"/>
                </a:cubicBezTo>
                <a:cubicBezTo>
                  <a:pt x="196" y="233"/>
                  <a:pt x="197" y="233"/>
                  <a:pt x="198" y="233"/>
                </a:cubicBezTo>
                <a:cubicBezTo>
                  <a:pt x="200" y="233"/>
                  <a:pt x="201" y="233"/>
                  <a:pt x="201" y="232"/>
                </a:cubicBezTo>
                <a:cubicBezTo>
                  <a:pt x="202" y="232"/>
                  <a:pt x="203" y="231"/>
                  <a:pt x="203" y="230"/>
                </a:cubicBezTo>
                <a:cubicBezTo>
                  <a:pt x="203" y="229"/>
                  <a:pt x="202" y="229"/>
                  <a:pt x="201" y="228"/>
                </a:cubicBezTo>
                <a:cubicBezTo>
                  <a:pt x="201" y="227"/>
                  <a:pt x="200" y="227"/>
                  <a:pt x="198" y="227"/>
                </a:cubicBezTo>
                <a:cubicBezTo>
                  <a:pt x="198" y="227"/>
                  <a:pt x="198" y="227"/>
                  <a:pt x="198" y="227"/>
                </a:cubicBezTo>
                <a:cubicBezTo>
                  <a:pt x="197" y="227"/>
                  <a:pt x="196" y="227"/>
                  <a:pt x="195" y="228"/>
                </a:cubicBezTo>
                <a:moveTo>
                  <a:pt x="180" y="232"/>
                </a:moveTo>
                <a:cubicBezTo>
                  <a:pt x="181" y="231"/>
                  <a:pt x="181" y="231"/>
                  <a:pt x="181" y="230"/>
                </a:cubicBezTo>
                <a:cubicBezTo>
                  <a:pt x="181" y="229"/>
                  <a:pt x="181" y="229"/>
                  <a:pt x="180" y="228"/>
                </a:cubicBezTo>
                <a:cubicBezTo>
                  <a:pt x="179" y="227"/>
                  <a:pt x="178" y="227"/>
                  <a:pt x="176" y="227"/>
                </a:cubicBezTo>
                <a:cubicBezTo>
                  <a:pt x="176" y="227"/>
                  <a:pt x="176" y="227"/>
                  <a:pt x="176" y="227"/>
                </a:cubicBezTo>
                <a:cubicBezTo>
                  <a:pt x="175" y="227"/>
                  <a:pt x="174" y="227"/>
                  <a:pt x="173" y="228"/>
                </a:cubicBezTo>
                <a:cubicBezTo>
                  <a:pt x="172" y="229"/>
                  <a:pt x="172" y="229"/>
                  <a:pt x="172" y="230"/>
                </a:cubicBezTo>
                <a:cubicBezTo>
                  <a:pt x="172" y="231"/>
                  <a:pt x="172" y="231"/>
                  <a:pt x="173" y="232"/>
                </a:cubicBezTo>
                <a:cubicBezTo>
                  <a:pt x="174" y="233"/>
                  <a:pt x="175" y="233"/>
                  <a:pt x="176" y="233"/>
                </a:cubicBezTo>
                <a:cubicBezTo>
                  <a:pt x="178" y="233"/>
                  <a:pt x="179" y="233"/>
                  <a:pt x="180" y="232"/>
                </a:cubicBezTo>
                <a:moveTo>
                  <a:pt x="172" y="241"/>
                </a:moveTo>
                <a:cubicBezTo>
                  <a:pt x="172" y="241"/>
                  <a:pt x="172" y="242"/>
                  <a:pt x="173" y="243"/>
                </a:cubicBezTo>
                <a:cubicBezTo>
                  <a:pt x="174" y="243"/>
                  <a:pt x="175" y="244"/>
                  <a:pt x="176" y="244"/>
                </a:cubicBezTo>
                <a:cubicBezTo>
                  <a:pt x="178" y="244"/>
                  <a:pt x="179" y="243"/>
                  <a:pt x="180" y="243"/>
                </a:cubicBezTo>
                <a:cubicBezTo>
                  <a:pt x="181" y="242"/>
                  <a:pt x="181" y="241"/>
                  <a:pt x="181" y="241"/>
                </a:cubicBezTo>
                <a:cubicBezTo>
                  <a:pt x="181" y="240"/>
                  <a:pt x="181" y="239"/>
                  <a:pt x="180" y="238"/>
                </a:cubicBezTo>
                <a:cubicBezTo>
                  <a:pt x="179" y="238"/>
                  <a:pt x="178" y="237"/>
                  <a:pt x="176" y="237"/>
                </a:cubicBezTo>
                <a:cubicBezTo>
                  <a:pt x="176" y="237"/>
                  <a:pt x="176" y="237"/>
                  <a:pt x="176" y="237"/>
                </a:cubicBezTo>
                <a:cubicBezTo>
                  <a:pt x="175" y="237"/>
                  <a:pt x="174" y="238"/>
                  <a:pt x="173" y="238"/>
                </a:cubicBezTo>
                <a:cubicBezTo>
                  <a:pt x="172" y="239"/>
                  <a:pt x="172" y="240"/>
                  <a:pt x="172" y="241"/>
                </a:cubicBezTo>
                <a:moveTo>
                  <a:pt x="139" y="173"/>
                </a:moveTo>
                <a:cubicBezTo>
                  <a:pt x="139" y="173"/>
                  <a:pt x="139" y="169"/>
                  <a:pt x="140" y="165"/>
                </a:cubicBezTo>
                <a:cubicBezTo>
                  <a:pt x="140" y="160"/>
                  <a:pt x="141" y="154"/>
                  <a:pt x="143" y="149"/>
                </a:cubicBezTo>
                <a:cubicBezTo>
                  <a:pt x="144" y="145"/>
                  <a:pt x="145" y="142"/>
                  <a:pt x="147" y="139"/>
                </a:cubicBezTo>
                <a:cubicBezTo>
                  <a:pt x="148" y="138"/>
                  <a:pt x="149" y="137"/>
                  <a:pt x="150" y="136"/>
                </a:cubicBezTo>
                <a:cubicBezTo>
                  <a:pt x="148" y="129"/>
                  <a:pt x="147" y="125"/>
                  <a:pt x="147" y="125"/>
                </a:cubicBezTo>
                <a:cubicBezTo>
                  <a:pt x="146" y="124"/>
                  <a:pt x="147" y="122"/>
                  <a:pt x="148" y="122"/>
                </a:cubicBezTo>
                <a:cubicBezTo>
                  <a:pt x="149" y="121"/>
                  <a:pt x="151" y="122"/>
                  <a:pt x="151" y="123"/>
                </a:cubicBezTo>
                <a:cubicBezTo>
                  <a:pt x="152" y="123"/>
                  <a:pt x="157" y="136"/>
                  <a:pt x="157" y="161"/>
                </a:cubicBezTo>
                <a:cubicBezTo>
                  <a:pt x="156" y="173"/>
                  <a:pt x="155" y="188"/>
                  <a:pt x="150" y="206"/>
                </a:cubicBezTo>
                <a:cubicBezTo>
                  <a:pt x="150" y="207"/>
                  <a:pt x="149" y="208"/>
                  <a:pt x="148" y="208"/>
                </a:cubicBezTo>
                <a:cubicBezTo>
                  <a:pt x="147" y="208"/>
                  <a:pt x="147" y="208"/>
                  <a:pt x="147" y="208"/>
                </a:cubicBezTo>
                <a:cubicBezTo>
                  <a:pt x="146" y="207"/>
                  <a:pt x="145" y="206"/>
                  <a:pt x="145" y="205"/>
                </a:cubicBezTo>
                <a:cubicBezTo>
                  <a:pt x="150" y="187"/>
                  <a:pt x="151" y="172"/>
                  <a:pt x="152" y="160"/>
                </a:cubicBezTo>
                <a:cubicBezTo>
                  <a:pt x="152" y="153"/>
                  <a:pt x="151" y="147"/>
                  <a:pt x="151" y="142"/>
                </a:cubicBezTo>
                <a:cubicBezTo>
                  <a:pt x="150" y="143"/>
                  <a:pt x="150" y="144"/>
                  <a:pt x="149" y="146"/>
                </a:cubicBezTo>
                <a:cubicBezTo>
                  <a:pt x="148" y="149"/>
                  <a:pt x="147" y="152"/>
                  <a:pt x="146" y="156"/>
                </a:cubicBezTo>
                <a:cubicBezTo>
                  <a:pt x="144" y="164"/>
                  <a:pt x="144" y="171"/>
                  <a:pt x="144" y="173"/>
                </a:cubicBezTo>
                <a:cubicBezTo>
                  <a:pt x="144" y="173"/>
                  <a:pt x="144" y="173"/>
                  <a:pt x="144" y="173"/>
                </a:cubicBezTo>
                <a:cubicBezTo>
                  <a:pt x="143" y="174"/>
                  <a:pt x="142" y="175"/>
                  <a:pt x="141" y="175"/>
                </a:cubicBezTo>
                <a:cubicBezTo>
                  <a:pt x="141" y="175"/>
                  <a:pt x="141" y="175"/>
                  <a:pt x="141" y="175"/>
                </a:cubicBezTo>
                <a:cubicBezTo>
                  <a:pt x="140" y="175"/>
                  <a:pt x="139" y="174"/>
                  <a:pt x="139" y="173"/>
                </a:cubicBezTo>
                <a:moveTo>
                  <a:pt x="157" y="225"/>
                </a:moveTo>
                <a:cubicBezTo>
                  <a:pt x="157" y="224"/>
                  <a:pt x="158" y="223"/>
                  <a:pt x="160" y="223"/>
                </a:cubicBezTo>
                <a:cubicBezTo>
                  <a:pt x="161" y="223"/>
                  <a:pt x="162" y="224"/>
                  <a:pt x="162" y="225"/>
                </a:cubicBezTo>
                <a:cubicBezTo>
                  <a:pt x="162" y="246"/>
                  <a:pt x="162" y="246"/>
                  <a:pt x="162" y="246"/>
                </a:cubicBezTo>
                <a:cubicBezTo>
                  <a:pt x="162" y="247"/>
                  <a:pt x="161" y="248"/>
                  <a:pt x="160" y="248"/>
                </a:cubicBezTo>
                <a:cubicBezTo>
                  <a:pt x="158" y="248"/>
                  <a:pt x="157" y="247"/>
                  <a:pt x="157" y="246"/>
                </a:cubicBezTo>
                <a:lnTo>
                  <a:pt x="157" y="225"/>
                </a:lnTo>
                <a:close/>
                <a:moveTo>
                  <a:pt x="167" y="123"/>
                </a:moveTo>
                <a:cubicBezTo>
                  <a:pt x="167" y="123"/>
                  <a:pt x="167" y="123"/>
                  <a:pt x="167" y="123"/>
                </a:cubicBezTo>
                <a:cubicBezTo>
                  <a:pt x="168" y="122"/>
                  <a:pt x="169" y="121"/>
                  <a:pt x="171" y="122"/>
                </a:cubicBezTo>
                <a:cubicBezTo>
                  <a:pt x="172" y="122"/>
                  <a:pt x="172" y="124"/>
                  <a:pt x="172" y="125"/>
                </a:cubicBezTo>
                <a:cubicBezTo>
                  <a:pt x="172" y="125"/>
                  <a:pt x="172" y="125"/>
                  <a:pt x="172" y="125"/>
                </a:cubicBezTo>
                <a:cubicBezTo>
                  <a:pt x="172" y="125"/>
                  <a:pt x="172" y="125"/>
                  <a:pt x="172" y="125"/>
                </a:cubicBezTo>
                <a:cubicBezTo>
                  <a:pt x="172" y="125"/>
                  <a:pt x="172" y="125"/>
                  <a:pt x="172" y="125"/>
                </a:cubicBezTo>
                <a:cubicBezTo>
                  <a:pt x="172" y="125"/>
                  <a:pt x="172" y="125"/>
                  <a:pt x="172" y="125"/>
                </a:cubicBezTo>
                <a:cubicBezTo>
                  <a:pt x="172" y="126"/>
                  <a:pt x="171" y="126"/>
                  <a:pt x="171" y="127"/>
                </a:cubicBezTo>
                <a:cubicBezTo>
                  <a:pt x="171" y="129"/>
                  <a:pt x="170" y="131"/>
                  <a:pt x="169" y="134"/>
                </a:cubicBezTo>
                <a:cubicBezTo>
                  <a:pt x="169" y="134"/>
                  <a:pt x="169" y="135"/>
                  <a:pt x="169" y="136"/>
                </a:cubicBezTo>
                <a:cubicBezTo>
                  <a:pt x="170" y="137"/>
                  <a:pt x="171" y="138"/>
                  <a:pt x="171" y="139"/>
                </a:cubicBezTo>
                <a:cubicBezTo>
                  <a:pt x="173" y="140"/>
                  <a:pt x="173" y="142"/>
                  <a:pt x="174" y="144"/>
                </a:cubicBezTo>
                <a:cubicBezTo>
                  <a:pt x="176" y="148"/>
                  <a:pt x="177" y="152"/>
                  <a:pt x="178" y="157"/>
                </a:cubicBezTo>
                <a:cubicBezTo>
                  <a:pt x="180" y="165"/>
                  <a:pt x="180" y="173"/>
                  <a:pt x="180" y="173"/>
                </a:cubicBezTo>
                <a:cubicBezTo>
                  <a:pt x="180" y="174"/>
                  <a:pt x="179" y="175"/>
                  <a:pt x="178" y="175"/>
                </a:cubicBezTo>
                <a:cubicBezTo>
                  <a:pt x="178" y="175"/>
                  <a:pt x="178" y="175"/>
                  <a:pt x="178" y="175"/>
                </a:cubicBezTo>
                <a:cubicBezTo>
                  <a:pt x="176" y="175"/>
                  <a:pt x="175" y="174"/>
                  <a:pt x="175" y="173"/>
                </a:cubicBezTo>
                <a:cubicBezTo>
                  <a:pt x="175" y="173"/>
                  <a:pt x="175" y="173"/>
                  <a:pt x="175" y="173"/>
                </a:cubicBezTo>
                <a:cubicBezTo>
                  <a:pt x="175" y="172"/>
                  <a:pt x="175" y="172"/>
                  <a:pt x="175" y="172"/>
                </a:cubicBezTo>
                <a:cubicBezTo>
                  <a:pt x="175" y="172"/>
                  <a:pt x="175" y="172"/>
                  <a:pt x="175" y="171"/>
                </a:cubicBezTo>
                <a:cubicBezTo>
                  <a:pt x="175" y="170"/>
                  <a:pt x="175" y="168"/>
                  <a:pt x="174" y="166"/>
                </a:cubicBezTo>
                <a:cubicBezTo>
                  <a:pt x="174" y="161"/>
                  <a:pt x="173" y="155"/>
                  <a:pt x="171" y="150"/>
                </a:cubicBezTo>
                <a:cubicBezTo>
                  <a:pt x="170" y="147"/>
                  <a:pt x="169" y="144"/>
                  <a:pt x="168" y="142"/>
                </a:cubicBezTo>
                <a:cubicBezTo>
                  <a:pt x="167" y="147"/>
                  <a:pt x="167" y="153"/>
                  <a:pt x="167" y="160"/>
                </a:cubicBezTo>
                <a:cubicBezTo>
                  <a:pt x="167" y="172"/>
                  <a:pt x="169" y="187"/>
                  <a:pt x="173" y="205"/>
                </a:cubicBezTo>
                <a:cubicBezTo>
                  <a:pt x="174" y="206"/>
                  <a:pt x="173" y="207"/>
                  <a:pt x="172" y="208"/>
                </a:cubicBezTo>
                <a:cubicBezTo>
                  <a:pt x="171" y="208"/>
                  <a:pt x="171" y="208"/>
                  <a:pt x="171" y="208"/>
                </a:cubicBezTo>
                <a:cubicBezTo>
                  <a:pt x="170" y="208"/>
                  <a:pt x="169" y="207"/>
                  <a:pt x="169" y="206"/>
                </a:cubicBezTo>
                <a:cubicBezTo>
                  <a:pt x="164" y="188"/>
                  <a:pt x="162" y="173"/>
                  <a:pt x="162" y="161"/>
                </a:cubicBezTo>
                <a:cubicBezTo>
                  <a:pt x="162" y="136"/>
                  <a:pt x="167" y="123"/>
                  <a:pt x="167" y="123"/>
                </a:cubicBezTo>
                <a:moveTo>
                  <a:pt x="167" y="241"/>
                </a:moveTo>
                <a:cubicBezTo>
                  <a:pt x="167" y="238"/>
                  <a:pt x="168" y="236"/>
                  <a:pt x="170" y="235"/>
                </a:cubicBezTo>
                <a:cubicBezTo>
                  <a:pt x="170" y="235"/>
                  <a:pt x="170" y="235"/>
                  <a:pt x="170" y="235"/>
                </a:cubicBezTo>
                <a:cubicBezTo>
                  <a:pt x="169" y="234"/>
                  <a:pt x="167" y="232"/>
                  <a:pt x="167" y="230"/>
                </a:cubicBezTo>
                <a:cubicBezTo>
                  <a:pt x="167" y="228"/>
                  <a:pt x="169" y="226"/>
                  <a:pt x="170" y="225"/>
                </a:cubicBezTo>
                <a:cubicBezTo>
                  <a:pt x="172" y="223"/>
                  <a:pt x="174" y="223"/>
                  <a:pt x="176" y="223"/>
                </a:cubicBezTo>
                <a:cubicBezTo>
                  <a:pt x="179" y="223"/>
                  <a:pt x="181" y="223"/>
                  <a:pt x="183" y="225"/>
                </a:cubicBezTo>
                <a:cubicBezTo>
                  <a:pt x="184" y="226"/>
                  <a:pt x="185" y="228"/>
                  <a:pt x="185" y="230"/>
                </a:cubicBezTo>
                <a:cubicBezTo>
                  <a:pt x="185" y="232"/>
                  <a:pt x="184" y="234"/>
                  <a:pt x="183" y="235"/>
                </a:cubicBezTo>
                <a:cubicBezTo>
                  <a:pt x="183" y="235"/>
                  <a:pt x="183" y="235"/>
                  <a:pt x="183" y="235"/>
                </a:cubicBezTo>
                <a:cubicBezTo>
                  <a:pt x="185" y="236"/>
                  <a:pt x="186" y="238"/>
                  <a:pt x="186" y="241"/>
                </a:cubicBezTo>
                <a:cubicBezTo>
                  <a:pt x="186" y="243"/>
                  <a:pt x="185" y="245"/>
                  <a:pt x="183" y="246"/>
                </a:cubicBezTo>
                <a:cubicBezTo>
                  <a:pt x="181" y="247"/>
                  <a:pt x="179" y="248"/>
                  <a:pt x="176" y="248"/>
                </a:cubicBezTo>
                <a:cubicBezTo>
                  <a:pt x="174" y="248"/>
                  <a:pt x="172" y="247"/>
                  <a:pt x="170" y="246"/>
                </a:cubicBezTo>
                <a:cubicBezTo>
                  <a:pt x="168" y="245"/>
                  <a:pt x="167" y="243"/>
                  <a:pt x="167" y="241"/>
                </a:cubicBezTo>
                <a:moveTo>
                  <a:pt x="189" y="173"/>
                </a:moveTo>
                <a:cubicBezTo>
                  <a:pt x="189" y="168"/>
                  <a:pt x="189" y="165"/>
                  <a:pt x="189" y="161"/>
                </a:cubicBezTo>
                <a:cubicBezTo>
                  <a:pt x="189" y="160"/>
                  <a:pt x="191" y="159"/>
                  <a:pt x="192" y="159"/>
                </a:cubicBezTo>
                <a:cubicBezTo>
                  <a:pt x="193" y="159"/>
                  <a:pt x="194" y="161"/>
                  <a:pt x="194" y="162"/>
                </a:cubicBezTo>
                <a:cubicBezTo>
                  <a:pt x="194" y="165"/>
                  <a:pt x="194" y="169"/>
                  <a:pt x="194" y="173"/>
                </a:cubicBezTo>
                <a:cubicBezTo>
                  <a:pt x="194" y="179"/>
                  <a:pt x="194" y="187"/>
                  <a:pt x="195" y="197"/>
                </a:cubicBezTo>
                <a:cubicBezTo>
                  <a:pt x="195" y="198"/>
                  <a:pt x="194" y="199"/>
                  <a:pt x="193" y="199"/>
                </a:cubicBezTo>
                <a:cubicBezTo>
                  <a:pt x="193" y="199"/>
                  <a:pt x="193" y="199"/>
                  <a:pt x="193" y="199"/>
                </a:cubicBezTo>
                <a:cubicBezTo>
                  <a:pt x="192" y="199"/>
                  <a:pt x="191" y="199"/>
                  <a:pt x="190" y="197"/>
                </a:cubicBezTo>
                <a:cubicBezTo>
                  <a:pt x="189" y="188"/>
                  <a:pt x="189" y="180"/>
                  <a:pt x="189" y="173"/>
                </a:cubicBezTo>
                <a:moveTo>
                  <a:pt x="190" y="230"/>
                </a:moveTo>
                <a:cubicBezTo>
                  <a:pt x="190" y="226"/>
                  <a:pt x="194" y="223"/>
                  <a:pt x="198" y="223"/>
                </a:cubicBezTo>
                <a:cubicBezTo>
                  <a:pt x="202" y="223"/>
                  <a:pt x="205" y="225"/>
                  <a:pt x="206" y="227"/>
                </a:cubicBezTo>
                <a:cubicBezTo>
                  <a:pt x="207" y="228"/>
                  <a:pt x="207" y="228"/>
                  <a:pt x="207" y="228"/>
                </a:cubicBezTo>
                <a:cubicBezTo>
                  <a:pt x="207" y="228"/>
                  <a:pt x="207" y="230"/>
                  <a:pt x="207" y="232"/>
                </a:cubicBezTo>
                <a:cubicBezTo>
                  <a:pt x="207" y="236"/>
                  <a:pt x="205" y="243"/>
                  <a:pt x="196" y="248"/>
                </a:cubicBezTo>
                <a:cubicBezTo>
                  <a:pt x="196" y="248"/>
                  <a:pt x="195" y="248"/>
                  <a:pt x="195" y="248"/>
                </a:cubicBezTo>
                <a:cubicBezTo>
                  <a:pt x="194" y="248"/>
                  <a:pt x="193" y="248"/>
                  <a:pt x="193" y="247"/>
                </a:cubicBezTo>
                <a:cubicBezTo>
                  <a:pt x="192" y="246"/>
                  <a:pt x="193" y="245"/>
                  <a:pt x="194" y="244"/>
                </a:cubicBezTo>
                <a:cubicBezTo>
                  <a:pt x="198" y="241"/>
                  <a:pt x="201" y="239"/>
                  <a:pt x="202" y="237"/>
                </a:cubicBezTo>
                <a:cubicBezTo>
                  <a:pt x="201" y="237"/>
                  <a:pt x="200" y="237"/>
                  <a:pt x="198" y="237"/>
                </a:cubicBezTo>
                <a:cubicBezTo>
                  <a:pt x="194" y="237"/>
                  <a:pt x="190" y="234"/>
                  <a:pt x="190" y="230"/>
                </a:cubicBezTo>
                <a:moveTo>
                  <a:pt x="209" y="199"/>
                </a:moveTo>
                <a:cubicBezTo>
                  <a:pt x="208" y="199"/>
                  <a:pt x="206" y="199"/>
                  <a:pt x="206" y="197"/>
                </a:cubicBezTo>
                <a:cubicBezTo>
                  <a:pt x="205" y="188"/>
                  <a:pt x="205" y="180"/>
                  <a:pt x="205" y="173"/>
                </a:cubicBezTo>
                <a:cubicBezTo>
                  <a:pt x="205" y="168"/>
                  <a:pt x="205" y="165"/>
                  <a:pt x="205" y="161"/>
                </a:cubicBezTo>
                <a:cubicBezTo>
                  <a:pt x="205" y="161"/>
                  <a:pt x="205" y="161"/>
                  <a:pt x="205" y="161"/>
                </a:cubicBezTo>
                <a:cubicBezTo>
                  <a:pt x="205" y="160"/>
                  <a:pt x="206" y="159"/>
                  <a:pt x="208" y="159"/>
                </a:cubicBezTo>
                <a:cubicBezTo>
                  <a:pt x="209" y="159"/>
                  <a:pt x="210" y="161"/>
                  <a:pt x="210" y="162"/>
                </a:cubicBezTo>
                <a:cubicBezTo>
                  <a:pt x="210" y="165"/>
                  <a:pt x="209" y="169"/>
                  <a:pt x="209" y="173"/>
                </a:cubicBezTo>
                <a:cubicBezTo>
                  <a:pt x="209" y="179"/>
                  <a:pt x="210" y="187"/>
                  <a:pt x="211" y="197"/>
                </a:cubicBezTo>
                <a:cubicBezTo>
                  <a:pt x="211" y="198"/>
                  <a:pt x="210" y="199"/>
                  <a:pt x="209" y="199"/>
                </a:cubicBezTo>
                <a:cubicBezTo>
                  <a:pt x="209" y="199"/>
                  <a:pt x="209" y="199"/>
                  <a:pt x="209" y="199"/>
                </a:cubicBezTo>
                <a:moveTo>
                  <a:pt x="210" y="245"/>
                </a:moveTo>
                <a:cubicBezTo>
                  <a:pt x="210" y="244"/>
                  <a:pt x="212" y="243"/>
                  <a:pt x="213" y="243"/>
                </a:cubicBezTo>
                <a:cubicBezTo>
                  <a:pt x="214" y="244"/>
                  <a:pt x="215" y="244"/>
                  <a:pt x="216" y="244"/>
                </a:cubicBezTo>
                <a:cubicBezTo>
                  <a:pt x="216" y="244"/>
                  <a:pt x="216" y="244"/>
                  <a:pt x="216" y="244"/>
                </a:cubicBezTo>
                <a:cubicBezTo>
                  <a:pt x="218" y="244"/>
                  <a:pt x="220" y="243"/>
                  <a:pt x="221" y="243"/>
                </a:cubicBezTo>
                <a:cubicBezTo>
                  <a:pt x="222" y="242"/>
                  <a:pt x="223" y="241"/>
                  <a:pt x="223" y="240"/>
                </a:cubicBezTo>
                <a:cubicBezTo>
                  <a:pt x="223" y="240"/>
                  <a:pt x="223" y="240"/>
                  <a:pt x="223" y="240"/>
                </a:cubicBezTo>
                <a:cubicBezTo>
                  <a:pt x="223" y="238"/>
                  <a:pt x="222" y="238"/>
                  <a:pt x="221" y="237"/>
                </a:cubicBezTo>
                <a:cubicBezTo>
                  <a:pt x="220" y="236"/>
                  <a:pt x="218" y="236"/>
                  <a:pt x="216" y="236"/>
                </a:cubicBezTo>
                <a:cubicBezTo>
                  <a:pt x="216" y="236"/>
                  <a:pt x="215" y="236"/>
                  <a:pt x="215" y="236"/>
                </a:cubicBezTo>
                <a:cubicBezTo>
                  <a:pt x="215" y="236"/>
                  <a:pt x="215" y="236"/>
                  <a:pt x="215" y="236"/>
                </a:cubicBezTo>
                <a:cubicBezTo>
                  <a:pt x="214" y="236"/>
                  <a:pt x="214" y="236"/>
                  <a:pt x="213" y="236"/>
                </a:cubicBezTo>
                <a:cubicBezTo>
                  <a:pt x="212" y="236"/>
                  <a:pt x="212" y="235"/>
                  <a:pt x="212" y="234"/>
                </a:cubicBezTo>
                <a:cubicBezTo>
                  <a:pt x="212" y="226"/>
                  <a:pt x="212" y="226"/>
                  <a:pt x="212" y="226"/>
                </a:cubicBezTo>
                <a:cubicBezTo>
                  <a:pt x="212" y="224"/>
                  <a:pt x="213" y="224"/>
                  <a:pt x="214" y="224"/>
                </a:cubicBezTo>
                <a:cubicBezTo>
                  <a:pt x="223" y="224"/>
                  <a:pt x="223" y="224"/>
                  <a:pt x="223" y="224"/>
                </a:cubicBezTo>
                <a:cubicBezTo>
                  <a:pt x="224" y="224"/>
                  <a:pt x="225" y="224"/>
                  <a:pt x="225" y="226"/>
                </a:cubicBezTo>
                <a:cubicBezTo>
                  <a:pt x="225" y="227"/>
                  <a:pt x="224" y="228"/>
                  <a:pt x="223" y="228"/>
                </a:cubicBezTo>
                <a:cubicBezTo>
                  <a:pt x="217" y="228"/>
                  <a:pt x="217" y="228"/>
                  <a:pt x="217" y="228"/>
                </a:cubicBezTo>
                <a:cubicBezTo>
                  <a:pt x="217" y="232"/>
                  <a:pt x="217" y="232"/>
                  <a:pt x="217" y="232"/>
                </a:cubicBezTo>
                <a:cubicBezTo>
                  <a:pt x="218" y="232"/>
                  <a:pt x="221" y="232"/>
                  <a:pt x="223" y="233"/>
                </a:cubicBezTo>
                <a:cubicBezTo>
                  <a:pt x="225" y="234"/>
                  <a:pt x="227" y="237"/>
                  <a:pt x="227" y="240"/>
                </a:cubicBezTo>
                <a:cubicBezTo>
                  <a:pt x="227" y="240"/>
                  <a:pt x="227" y="240"/>
                  <a:pt x="227" y="241"/>
                </a:cubicBezTo>
                <a:cubicBezTo>
                  <a:pt x="227" y="243"/>
                  <a:pt x="225" y="245"/>
                  <a:pt x="223" y="246"/>
                </a:cubicBezTo>
                <a:cubicBezTo>
                  <a:pt x="221" y="247"/>
                  <a:pt x="219" y="248"/>
                  <a:pt x="216" y="248"/>
                </a:cubicBezTo>
                <a:cubicBezTo>
                  <a:pt x="216" y="248"/>
                  <a:pt x="216" y="248"/>
                  <a:pt x="216" y="248"/>
                </a:cubicBezTo>
                <a:cubicBezTo>
                  <a:pt x="214" y="248"/>
                  <a:pt x="213" y="248"/>
                  <a:pt x="211" y="247"/>
                </a:cubicBezTo>
                <a:cubicBezTo>
                  <a:pt x="210" y="247"/>
                  <a:pt x="210" y="246"/>
                  <a:pt x="210" y="245"/>
                </a:cubicBezTo>
                <a:moveTo>
                  <a:pt x="227" y="208"/>
                </a:moveTo>
                <a:cubicBezTo>
                  <a:pt x="226" y="208"/>
                  <a:pt x="225" y="207"/>
                  <a:pt x="225" y="206"/>
                </a:cubicBezTo>
                <a:cubicBezTo>
                  <a:pt x="225" y="176"/>
                  <a:pt x="225" y="176"/>
                  <a:pt x="225" y="176"/>
                </a:cubicBezTo>
                <a:cubicBezTo>
                  <a:pt x="217" y="176"/>
                  <a:pt x="217" y="176"/>
                  <a:pt x="217" y="176"/>
                </a:cubicBezTo>
                <a:cubicBezTo>
                  <a:pt x="216" y="176"/>
                  <a:pt x="215" y="174"/>
                  <a:pt x="215" y="173"/>
                </a:cubicBezTo>
                <a:cubicBezTo>
                  <a:pt x="215" y="172"/>
                  <a:pt x="216" y="171"/>
                  <a:pt x="217" y="171"/>
                </a:cubicBezTo>
                <a:cubicBezTo>
                  <a:pt x="225" y="171"/>
                  <a:pt x="225" y="171"/>
                  <a:pt x="225" y="171"/>
                </a:cubicBezTo>
                <a:cubicBezTo>
                  <a:pt x="225" y="161"/>
                  <a:pt x="225" y="161"/>
                  <a:pt x="225" y="161"/>
                </a:cubicBezTo>
                <a:cubicBezTo>
                  <a:pt x="217" y="161"/>
                  <a:pt x="217" y="161"/>
                  <a:pt x="217" y="161"/>
                </a:cubicBezTo>
                <a:cubicBezTo>
                  <a:pt x="216" y="161"/>
                  <a:pt x="215" y="160"/>
                  <a:pt x="215" y="159"/>
                </a:cubicBezTo>
                <a:cubicBezTo>
                  <a:pt x="215" y="157"/>
                  <a:pt x="216" y="156"/>
                  <a:pt x="217" y="156"/>
                </a:cubicBezTo>
                <a:cubicBezTo>
                  <a:pt x="225" y="156"/>
                  <a:pt x="225" y="156"/>
                  <a:pt x="225" y="156"/>
                </a:cubicBezTo>
                <a:cubicBezTo>
                  <a:pt x="225" y="147"/>
                  <a:pt x="225" y="147"/>
                  <a:pt x="225" y="147"/>
                </a:cubicBezTo>
                <a:cubicBezTo>
                  <a:pt x="217" y="147"/>
                  <a:pt x="217" y="147"/>
                  <a:pt x="217" y="147"/>
                </a:cubicBezTo>
                <a:cubicBezTo>
                  <a:pt x="216" y="147"/>
                  <a:pt x="215" y="146"/>
                  <a:pt x="215" y="144"/>
                </a:cubicBezTo>
                <a:cubicBezTo>
                  <a:pt x="215" y="143"/>
                  <a:pt x="216" y="142"/>
                  <a:pt x="217" y="142"/>
                </a:cubicBezTo>
                <a:cubicBezTo>
                  <a:pt x="220" y="142"/>
                  <a:pt x="220" y="142"/>
                  <a:pt x="220" y="142"/>
                </a:cubicBezTo>
                <a:cubicBezTo>
                  <a:pt x="220" y="141"/>
                  <a:pt x="220" y="140"/>
                  <a:pt x="220" y="139"/>
                </a:cubicBezTo>
                <a:cubicBezTo>
                  <a:pt x="220" y="136"/>
                  <a:pt x="220" y="131"/>
                  <a:pt x="218" y="125"/>
                </a:cubicBezTo>
                <a:cubicBezTo>
                  <a:pt x="217" y="124"/>
                  <a:pt x="218" y="122"/>
                  <a:pt x="219" y="122"/>
                </a:cubicBezTo>
                <a:cubicBezTo>
                  <a:pt x="220" y="121"/>
                  <a:pt x="222" y="122"/>
                  <a:pt x="222" y="123"/>
                </a:cubicBezTo>
                <a:cubicBezTo>
                  <a:pt x="225" y="130"/>
                  <a:pt x="225" y="135"/>
                  <a:pt x="225" y="139"/>
                </a:cubicBezTo>
                <a:cubicBezTo>
                  <a:pt x="225" y="140"/>
                  <a:pt x="225" y="141"/>
                  <a:pt x="225" y="142"/>
                </a:cubicBezTo>
                <a:cubicBezTo>
                  <a:pt x="230" y="142"/>
                  <a:pt x="230" y="142"/>
                  <a:pt x="230" y="142"/>
                </a:cubicBezTo>
                <a:cubicBezTo>
                  <a:pt x="229" y="141"/>
                  <a:pt x="229" y="140"/>
                  <a:pt x="229" y="139"/>
                </a:cubicBezTo>
                <a:cubicBezTo>
                  <a:pt x="229" y="135"/>
                  <a:pt x="230" y="130"/>
                  <a:pt x="232" y="123"/>
                </a:cubicBezTo>
                <a:cubicBezTo>
                  <a:pt x="233" y="122"/>
                  <a:pt x="234" y="121"/>
                  <a:pt x="236" y="122"/>
                </a:cubicBezTo>
                <a:cubicBezTo>
                  <a:pt x="237" y="122"/>
                  <a:pt x="238" y="124"/>
                  <a:pt x="237" y="125"/>
                </a:cubicBezTo>
                <a:cubicBezTo>
                  <a:pt x="235" y="131"/>
                  <a:pt x="234" y="136"/>
                  <a:pt x="234" y="139"/>
                </a:cubicBezTo>
                <a:cubicBezTo>
                  <a:pt x="234" y="140"/>
                  <a:pt x="234" y="141"/>
                  <a:pt x="234" y="142"/>
                </a:cubicBezTo>
                <a:cubicBezTo>
                  <a:pt x="237" y="142"/>
                  <a:pt x="237" y="142"/>
                  <a:pt x="237" y="142"/>
                </a:cubicBezTo>
                <a:cubicBezTo>
                  <a:pt x="239" y="142"/>
                  <a:pt x="240" y="143"/>
                  <a:pt x="240" y="144"/>
                </a:cubicBezTo>
                <a:cubicBezTo>
                  <a:pt x="240" y="146"/>
                  <a:pt x="239" y="147"/>
                  <a:pt x="237" y="147"/>
                </a:cubicBezTo>
                <a:cubicBezTo>
                  <a:pt x="230" y="147"/>
                  <a:pt x="230" y="147"/>
                  <a:pt x="230" y="147"/>
                </a:cubicBezTo>
                <a:cubicBezTo>
                  <a:pt x="230" y="156"/>
                  <a:pt x="230" y="156"/>
                  <a:pt x="230" y="156"/>
                </a:cubicBezTo>
                <a:cubicBezTo>
                  <a:pt x="237" y="156"/>
                  <a:pt x="237" y="156"/>
                  <a:pt x="237" y="156"/>
                </a:cubicBezTo>
                <a:cubicBezTo>
                  <a:pt x="239" y="156"/>
                  <a:pt x="240" y="157"/>
                  <a:pt x="240" y="159"/>
                </a:cubicBezTo>
                <a:cubicBezTo>
                  <a:pt x="240" y="160"/>
                  <a:pt x="239" y="161"/>
                  <a:pt x="237" y="161"/>
                </a:cubicBezTo>
                <a:cubicBezTo>
                  <a:pt x="230" y="161"/>
                  <a:pt x="230" y="161"/>
                  <a:pt x="230" y="161"/>
                </a:cubicBezTo>
                <a:cubicBezTo>
                  <a:pt x="230" y="171"/>
                  <a:pt x="230" y="171"/>
                  <a:pt x="230" y="171"/>
                </a:cubicBezTo>
                <a:cubicBezTo>
                  <a:pt x="237" y="171"/>
                  <a:pt x="237" y="171"/>
                  <a:pt x="237" y="171"/>
                </a:cubicBezTo>
                <a:cubicBezTo>
                  <a:pt x="239" y="171"/>
                  <a:pt x="240" y="172"/>
                  <a:pt x="240" y="173"/>
                </a:cubicBezTo>
                <a:cubicBezTo>
                  <a:pt x="240" y="174"/>
                  <a:pt x="239" y="176"/>
                  <a:pt x="237" y="176"/>
                </a:cubicBezTo>
                <a:cubicBezTo>
                  <a:pt x="230" y="176"/>
                  <a:pt x="230" y="176"/>
                  <a:pt x="230" y="176"/>
                </a:cubicBezTo>
                <a:cubicBezTo>
                  <a:pt x="230" y="206"/>
                  <a:pt x="230" y="206"/>
                  <a:pt x="230" y="206"/>
                </a:cubicBezTo>
                <a:cubicBezTo>
                  <a:pt x="230" y="207"/>
                  <a:pt x="229" y="208"/>
                  <a:pt x="227" y="208"/>
                </a:cubicBezTo>
                <a:moveTo>
                  <a:pt x="213" y="140"/>
                </a:moveTo>
                <a:cubicBezTo>
                  <a:pt x="213" y="143"/>
                  <a:pt x="213" y="146"/>
                  <a:pt x="212" y="148"/>
                </a:cubicBezTo>
                <a:cubicBezTo>
                  <a:pt x="212" y="150"/>
                  <a:pt x="211" y="150"/>
                  <a:pt x="210" y="150"/>
                </a:cubicBezTo>
                <a:cubicBezTo>
                  <a:pt x="209" y="150"/>
                  <a:pt x="209" y="150"/>
                  <a:pt x="209" y="150"/>
                </a:cubicBezTo>
                <a:cubicBezTo>
                  <a:pt x="208" y="150"/>
                  <a:pt x="207" y="149"/>
                  <a:pt x="208" y="148"/>
                </a:cubicBezTo>
                <a:cubicBezTo>
                  <a:pt x="208" y="145"/>
                  <a:pt x="208" y="142"/>
                  <a:pt x="208" y="140"/>
                </a:cubicBezTo>
                <a:cubicBezTo>
                  <a:pt x="208" y="136"/>
                  <a:pt x="208" y="131"/>
                  <a:pt x="205" y="125"/>
                </a:cubicBezTo>
                <a:cubicBezTo>
                  <a:pt x="205" y="124"/>
                  <a:pt x="206" y="122"/>
                  <a:pt x="207" y="122"/>
                </a:cubicBezTo>
                <a:cubicBezTo>
                  <a:pt x="208" y="121"/>
                  <a:pt x="210" y="122"/>
                  <a:pt x="210" y="123"/>
                </a:cubicBezTo>
                <a:cubicBezTo>
                  <a:pt x="212" y="130"/>
                  <a:pt x="213" y="135"/>
                  <a:pt x="213" y="140"/>
                </a:cubicBezTo>
                <a:moveTo>
                  <a:pt x="205" y="139"/>
                </a:moveTo>
                <a:cubicBezTo>
                  <a:pt x="205" y="142"/>
                  <a:pt x="205" y="145"/>
                  <a:pt x="204" y="147"/>
                </a:cubicBezTo>
                <a:cubicBezTo>
                  <a:pt x="204" y="150"/>
                  <a:pt x="204" y="152"/>
                  <a:pt x="203" y="155"/>
                </a:cubicBezTo>
                <a:cubicBezTo>
                  <a:pt x="202" y="160"/>
                  <a:pt x="202" y="165"/>
                  <a:pt x="202" y="173"/>
                </a:cubicBezTo>
                <a:cubicBezTo>
                  <a:pt x="202" y="181"/>
                  <a:pt x="202" y="191"/>
                  <a:pt x="205" y="205"/>
                </a:cubicBezTo>
                <a:cubicBezTo>
                  <a:pt x="205" y="206"/>
                  <a:pt x="204" y="208"/>
                  <a:pt x="202" y="208"/>
                </a:cubicBezTo>
                <a:cubicBezTo>
                  <a:pt x="202" y="208"/>
                  <a:pt x="202" y="208"/>
                  <a:pt x="202" y="208"/>
                </a:cubicBezTo>
                <a:cubicBezTo>
                  <a:pt x="201" y="208"/>
                  <a:pt x="200" y="207"/>
                  <a:pt x="200" y="206"/>
                </a:cubicBezTo>
                <a:cubicBezTo>
                  <a:pt x="197" y="192"/>
                  <a:pt x="197" y="181"/>
                  <a:pt x="197" y="173"/>
                </a:cubicBezTo>
                <a:cubicBezTo>
                  <a:pt x="197" y="165"/>
                  <a:pt x="197" y="159"/>
                  <a:pt x="198" y="154"/>
                </a:cubicBezTo>
                <a:cubicBezTo>
                  <a:pt x="199" y="151"/>
                  <a:pt x="199" y="149"/>
                  <a:pt x="200" y="146"/>
                </a:cubicBezTo>
                <a:cubicBezTo>
                  <a:pt x="200" y="144"/>
                  <a:pt x="200" y="142"/>
                  <a:pt x="200" y="139"/>
                </a:cubicBezTo>
                <a:cubicBezTo>
                  <a:pt x="200" y="136"/>
                  <a:pt x="200" y="131"/>
                  <a:pt x="198" y="125"/>
                </a:cubicBezTo>
                <a:cubicBezTo>
                  <a:pt x="197" y="124"/>
                  <a:pt x="198" y="122"/>
                  <a:pt x="199" y="122"/>
                </a:cubicBezTo>
                <a:cubicBezTo>
                  <a:pt x="200" y="121"/>
                  <a:pt x="202" y="122"/>
                  <a:pt x="202" y="123"/>
                </a:cubicBezTo>
                <a:cubicBezTo>
                  <a:pt x="204" y="130"/>
                  <a:pt x="205" y="135"/>
                  <a:pt x="205" y="139"/>
                </a:cubicBezTo>
                <a:moveTo>
                  <a:pt x="197" y="140"/>
                </a:moveTo>
                <a:cubicBezTo>
                  <a:pt x="197" y="143"/>
                  <a:pt x="197" y="146"/>
                  <a:pt x="196" y="148"/>
                </a:cubicBezTo>
                <a:cubicBezTo>
                  <a:pt x="196" y="150"/>
                  <a:pt x="195" y="150"/>
                  <a:pt x="194" y="150"/>
                </a:cubicBezTo>
                <a:cubicBezTo>
                  <a:pt x="194" y="150"/>
                  <a:pt x="194" y="150"/>
                  <a:pt x="194" y="150"/>
                </a:cubicBezTo>
                <a:cubicBezTo>
                  <a:pt x="192" y="150"/>
                  <a:pt x="191" y="149"/>
                  <a:pt x="192" y="148"/>
                </a:cubicBezTo>
                <a:cubicBezTo>
                  <a:pt x="192" y="145"/>
                  <a:pt x="192" y="142"/>
                  <a:pt x="192" y="140"/>
                </a:cubicBezTo>
                <a:cubicBezTo>
                  <a:pt x="192" y="136"/>
                  <a:pt x="192" y="131"/>
                  <a:pt x="190" y="125"/>
                </a:cubicBezTo>
                <a:cubicBezTo>
                  <a:pt x="189" y="124"/>
                  <a:pt x="190" y="122"/>
                  <a:pt x="191" y="122"/>
                </a:cubicBezTo>
                <a:cubicBezTo>
                  <a:pt x="192" y="121"/>
                  <a:pt x="194" y="122"/>
                  <a:pt x="194" y="123"/>
                </a:cubicBezTo>
                <a:cubicBezTo>
                  <a:pt x="196" y="130"/>
                  <a:pt x="197" y="135"/>
                  <a:pt x="197" y="140"/>
                </a:cubicBezTo>
                <a:moveTo>
                  <a:pt x="118" y="178"/>
                </a:moveTo>
                <a:cubicBezTo>
                  <a:pt x="118" y="193"/>
                  <a:pt x="121" y="209"/>
                  <a:pt x="130" y="224"/>
                </a:cubicBezTo>
                <a:cubicBezTo>
                  <a:pt x="149" y="259"/>
                  <a:pt x="182" y="276"/>
                  <a:pt x="189" y="280"/>
                </a:cubicBezTo>
                <a:cubicBezTo>
                  <a:pt x="189" y="280"/>
                  <a:pt x="224" y="268"/>
                  <a:pt x="249" y="224"/>
                </a:cubicBezTo>
                <a:cubicBezTo>
                  <a:pt x="257" y="209"/>
                  <a:pt x="260" y="193"/>
                  <a:pt x="261" y="178"/>
                </a:cubicBezTo>
                <a:cubicBezTo>
                  <a:pt x="250" y="174"/>
                  <a:pt x="244" y="166"/>
                  <a:pt x="244" y="158"/>
                </a:cubicBezTo>
                <a:cubicBezTo>
                  <a:pt x="244" y="151"/>
                  <a:pt x="249" y="145"/>
                  <a:pt x="257" y="141"/>
                </a:cubicBezTo>
                <a:cubicBezTo>
                  <a:pt x="253" y="121"/>
                  <a:pt x="246" y="108"/>
                  <a:pt x="246" y="108"/>
                </a:cubicBezTo>
                <a:cubicBezTo>
                  <a:pt x="216" y="118"/>
                  <a:pt x="189" y="94"/>
                  <a:pt x="189" y="94"/>
                </a:cubicBezTo>
                <a:cubicBezTo>
                  <a:pt x="189" y="94"/>
                  <a:pt x="162" y="118"/>
                  <a:pt x="133" y="108"/>
                </a:cubicBezTo>
                <a:cubicBezTo>
                  <a:pt x="133" y="108"/>
                  <a:pt x="126" y="121"/>
                  <a:pt x="122" y="141"/>
                </a:cubicBezTo>
                <a:cubicBezTo>
                  <a:pt x="129" y="145"/>
                  <a:pt x="134" y="151"/>
                  <a:pt x="135" y="158"/>
                </a:cubicBezTo>
                <a:cubicBezTo>
                  <a:pt x="135" y="166"/>
                  <a:pt x="128" y="174"/>
                  <a:pt x="118" y="178"/>
                </a:cubicBezTo>
                <a:moveTo>
                  <a:pt x="126" y="227"/>
                </a:moveTo>
                <a:cubicBezTo>
                  <a:pt x="117" y="211"/>
                  <a:pt x="114" y="194"/>
                  <a:pt x="113" y="178"/>
                </a:cubicBezTo>
                <a:cubicBezTo>
                  <a:pt x="113" y="175"/>
                  <a:pt x="113" y="175"/>
                  <a:pt x="113" y="175"/>
                </a:cubicBezTo>
                <a:cubicBezTo>
                  <a:pt x="116" y="174"/>
                  <a:pt x="116" y="174"/>
                  <a:pt x="116" y="174"/>
                </a:cubicBezTo>
                <a:cubicBezTo>
                  <a:pt x="121" y="172"/>
                  <a:pt x="124" y="169"/>
                  <a:pt x="127" y="167"/>
                </a:cubicBezTo>
                <a:cubicBezTo>
                  <a:pt x="129" y="164"/>
                  <a:pt x="130" y="161"/>
                  <a:pt x="130" y="159"/>
                </a:cubicBezTo>
                <a:cubicBezTo>
                  <a:pt x="130" y="158"/>
                  <a:pt x="130" y="158"/>
                  <a:pt x="130" y="158"/>
                </a:cubicBezTo>
                <a:cubicBezTo>
                  <a:pt x="130" y="156"/>
                  <a:pt x="129" y="154"/>
                  <a:pt x="128" y="151"/>
                </a:cubicBezTo>
                <a:cubicBezTo>
                  <a:pt x="126" y="149"/>
                  <a:pt x="123" y="147"/>
                  <a:pt x="120" y="146"/>
                </a:cubicBezTo>
                <a:cubicBezTo>
                  <a:pt x="116" y="144"/>
                  <a:pt x="116" y="144"/>
                  <a:pt x="116" y="144"/>
                </a:cubicBezTo>
                <a:cubicBezTo>
                  <a:pt x="117" y="140"/>
                  <a:pt x="117" y="140"/>
                  <a:pt x="117" y="140"/>
                </a:cubicBezTo>
                <a:cubicBezTo>
                  <a:pt x="122" y="120"/>
                  <a:pt x="129" y="106"/>
                  <a:pt x="129" y="106"/>
                </a:cubicBezTo>
                <a:cubicBezTo>
                  <a:pt x="130" y="102"/>
                  <a:pt x="130" y="102"/>
                  <a:pt x="130" y="102"/>
                </a:cubicBezTo>
                <a:cubicBezTo>
                  <a:pt x="134" y="103"/>
                  <a:pt x="134" y="103"/>
                  <a:pt x="134" y="103"/>
                </a:cubicBezTo>
                <a:cubicBezTo>
                  <a:pt x="139" y="105"/>
                  <a:pt x="145" y="106"/>
                  <a:pt x="150" y="106"/>
                </a:cubicBezTo>
                <a:cubicBezTo>
                  <a:pt x="150" y="106"/>
                  <a:pt x="150" y="106"/>
                  <a:pt x="150" y="106"/>
                </a:cubicBezTo>
                <a:cubicBezTo>
                  <a:pt x="169" y="106"/>
                  <a:pt x="185" y="91"/>
                  <a:pt x="187" y="90"/>
                </a:cubicBezTo>
                <a:cubicBezTo>
                  <a:pt x="187" y="90"/>
                  <a:pt x="187" y="90"/>
                  <a:pt x="187" y="90"/>
                </a:cubicBezTo>
                <a:cubicBezTo>
                  <a:pt x="189" y="88"/>
                  <a:pt x="189" y="88"/>
                  <a:pt x="189" y="88"/>
                </a:cubicBezTo>
                <a:cubicBezTo>
                  <a:pt x="192" y="90"/>
                  <a:pt x="192" y="90"/>
                  <a:pt x="192" y="90"/>
                </a:cubicBezTo>
                <a:cubicBezTo>
                  <a:pt x="192" y="90"/>
                  <a:pt x="192" y="90"/>
                  <a:pt x="192" y="90"/>
                </a:cubicBezTo>
                <a:cubicBezTo>
                  <a:pt x="194" y="91"/>
                  <a:pt x="210" y="106"/>
                  <a:pt x="229" y="106"/>
                </a:cubicBezTo>
                <a:cubicBezTo>
                  <a:pt x="234" y="106"/>
                  <a:pt x="239" y="105"/>
                  <a:pt x="245" y="103"/>
                </a:cubicBezTo>
                <a:cubicBezTo>
                  <a:pt x="248" y="102"/>
                  <a:pt x="248" y="102"/>
                  <a:pt x="248" y="102"/>
                </a:cubicBezTo>
                <a:cubicBezTo>
                  <a:pt x="250" y="106"/>
                  <a:pt x="250" y="106"/>
                  <a:pt x="250" y="106"/>
                </a:cubicBezTo>
                <a:cubicBezTo>
                  <a:pt x="250" y="106"/>
                  <a:pt x="256" y="119"/>
                  <a:pt x="261" y="137"/>
                </a:cubicBezTo>
                <a:cubicBezTo>
                  <a:pt x="261" y="138"/>
                  <a:pt x="261" y="138"/>
                  <a:pt x="261" y="139"/>
                </a:cubicBezTo>
                <a:cubicBezTo>
                  <a:pt x="261" y="139"/>
                  <a:pt x="261" y="139"/>
                  <a:pt x="261" y="139"/>
                </a:cubicBezTo>
                <a:cubicBezTo>
                  <a:pt x="261" y="140"/>
                  <a:pt x="261" y="140"/>
                  <a:pt x="261" y="140"/>
                </a:cubicBezTo>
                <a:cubicBezTo>
                  <a:pt x="261" y="140"/>
                  <a:pt x="261" y="140"/>
                  <a:pt x="261" y="140"/>
                </a:cubicBezTo>
                <a:cubicBezTo>
                  <a:pt x="262" y="142"/>
                  <a:pt x="262" y="142"/>
                  <a:pt x="262" y="142"/>
                </a:cubicBezTo>
                <a:cubicBezTo>
                  <a:pt x="262" y="144"/>
                  <a:pt x="262" y="144"/>
                  <a:pt x="262" y="144"/>
                </a:cubicBezTo>
                <a:cubicBezTo>
                  <a:pt x="259" y="146"/>
                  <a:pt x="259" y="146"/>
                  <a:pt x="259" y="146"/>
                </a:cubicBezTo>
                <a:cubicBezTo>
                  <a:pt x="255" y="147"/>
                  <a:pt x="253" y="149"/>
                  <a:pt x="251" y="151"/>
                </a:cubicBezTo>
                <a:cubicBezTo>
                  <a:pt x="249" y="154"/>
                  <a:pt x="248" y="156"/>
                  <a:pt x="248" y="158"/>
                </a:cubicBezTo>
                <a:cubicBezTo>
                  <a:pt x="248" y="159"/>
                  <a:pt x="248" y="159"/>
                  <a:pt x="248" y="159"/>
                </a:cubicBezTo>
                <a:cubicBezTo>
                  <a:pt x="248" y="161"/>
                  <a:pt x="249" y="164"/>
                  <a:pt x="252" y="167"/>
                </a:cubicBezTo>
                <a:cubicBezTo>
                  <a:pt x="254" y="169"/>
                  <a:pt x="258" y="172"/>
                  <a:pt x="262" y="174"/>
                </a:cubicBezTo>
                <a:cubicBezTo>
                  <a:pt x="265" y="175"/>
                  <a:pt x="265" y="175"/>
                  <a:pt x="265" y="175"/>
                </a:cubicBezTo>
                <a:cubicBezTo>
                  <a:pt x="265" y="177"/>
                  <a:pt x="265" y="177"/>
                  <a:pt x="265" y="177"/>
                </a:cubicBezTo>
                <a:cubicBezTo>
                  <a:pt x="265" y="178"/>
                  <a:pt x="265" y="178"/>
                  <a:pt x="265" y="178"/>
                </a:cubicBezTo>
                <a:cubicBezTo>
                  <a:pt x="265" y="194"/>
                  <a:pt x="261" y="211"/>
                  <a:pt x="252" y="227"/>
                </a:cubicBezTo>
                <a:cubicBezTo>
                  <a:pt x="232" y="263"/>
                  <a:pt x="199" y="280"/>
                  <a:pt x="191" y="284"/>
                </a:cubicBezTo>
                <a:cubicBezTo>
                  <a:pt x="189" y="284"/>
                  <a:pt x="189" y="284"/>
                  <a:pt x="189" y="284"/>
                </a:cubicBezTo>
                <a:cubicBezTo>
                  <a:pt x="188" y="284"/>
                  <a:pt x="188" y="284"/>
                  <a:pt x="188" y="284"/>
                </a:cubicBezTo>
                <a:cubicBezTo>
                  <a:pt x="180" y="280"/>
                  <a:pt x="147" y="263"/>
                  <a:pt x="126" y="227"/>
                </a:cubicBezTo>
                <a:moveTo>
                  <a:pt x="122" y="230"/>
                </a:moveTo>
                <a:cubicBezTo>
                  <a:pt x="143" y="268"/>
                  <a:pt x="177" y="285"/>
                  <a:pt x="185" y="289"/>
                </a:cubicBezTo>
                <a:cubicBezTo>
                  <a:pt x="189" y="291"/>
                  <a:pt x="189" y="291"/>
                  <a:pt x="189" y="291"/>
                </a:cubicBezTo>
                <a:cubicBezTo>
                  <a:pt x="193" y="289"/>
                  <a:pt x="193" y="289"/>
                  <a:pt x="193" y="289"/>
                </a:cubicBezTo>
                <a:cubicBezTo>
                  <a:pt x="202" y="285"/>
                  <a:pt x="236" y="268"/>
                  <a:pt x="257" y="230"/>
                </a:cubicBezTo>
                <a:cubicBezTo>
                  <a:pt x="266" y="213"/>
                  <a:pt x="270" y="195"/>
                  <a:pt x="271" y="178"/>
                </a:cubicBezTo>
                <a:cubicBezTo>
                  <a:pt x="271" y="178"/>
                  <a:pt x="271" y="178"/>
                  <a:pt x="271" y="178"/>
                </a:cubicBezTo>
                <a:cubicBezTo>
                  <a:pt x="271" y="178"/>
                  <a:pt x="271" y="178"/>
                  <a:pt x="271" y="178"/>
                </a:cubicBezTo>
                <a:cubicBezTo>
                  <a:pt x="271" y="171"/>
                  <a:pt x="271" y="171"/>
                  <a:pt x="271" y="171"/>
                </a:cubicBezTo>
                <a:cubicBezTo>
                  <a:pt x="271" y="171"/>
                  <a:pt x="261" y="168"/>
                  <a:pt x="259" y="166"/>
                </a:cubicBezTo>
                <a:cubicBezTo>
                  <a:pt x="254" y="163"/>
                  <a:pt x="253" y="160"/>
                  <a:pt x="255" y="155"/>
                </a:cubicBezTo>
                <a:cubicBezTo>
                  <a:pt x="257" y="151"/>
                  <a:pt x="268" y="147"/>
                  <a:pt x="268" y="147"/>
                </a:cubicBezTo>
                <a:cubicBezTo>
                  <a:pt x="267" y="139"/>
                  <a:pt x="267" y="139"/>
                  <a:pt x="267" y="139"/>
                </a:cubicBezTo>
                <a:cubicBezTo>
                  <a:pt x="266" y="138"/>
                  <a:pt x="266" y="138"/>
                  <a:pt x="266" y="137"/>
                </a:cubicBezTo>
                <a:cubicBezTo>
                  <a:pt x="266" y="137"/>
                  <a:pt x="266" y="137"/>
                  <a:pt x="266" y="137"/>
                </a:cubicBezTo>
                <a:cubicBezTo>
                  <a:pt x="262" y="117"/>
                  <a:pt x="255" y="103"/>
                  <a:pt x="255" y="103"/>
                </a:cubicBezTo>
                <a:cubicBezTo>
                  <a:pt x="251" y="95"/>
                  <a:pt x="251" y="95"/>
                  <a:pt x="251" y="95"/>
                </a:cubicBezTo>
                <a:cubicBezTo>
                  <a:pt x="243" y="98"/>
                  <a:pt x="243" y="98"/>
                  <a:pt x="243" y="98"/>
                </a:cubicBezTo>
                <a:cubicBezTo>
                  <a:pt x="238" y="100"/>
                  <a:pt x="233" y="100"/>
                  <a:pt x="229" y="100"/>
                </a:cubicBezTo>
                <a:cubicBezTo>
                  <a:pt x="211" y="100"/>
                  <a:pt x="196" y="86"/>
                  <a:pt x="195" y="85"/>
                </a:cubicBezTo>
                <a:cubicBezTo>
                  <a:pt x="189" y="81"/>
                  <a:pt x="189" y="81"/>
                  <a:pt x="189" y="81"/>
                </a:cubicBezTo>
                <a:cubicBezTo>
                  <a:pt x="184" y="85"/>
                  <a:pt x="184" y="85"/>
                  <a:pt x="184" y="85"/>
                </a:cubicBezTo>
                <a:cubicBezTo>
                  <a:pt x="184" y="85"/>
                  <a:pt x="184" y="85"/>
                  <a:pt x="184" y="85"/>
                </a:cubicBezTo>
                <a:cubicBezTo>
                  <a:pt x="183" y="86"/>
                  <a:pt x="167" y="100"/>
                  <a:pt x="150" y="100"/>
                </a:cubicBezTo>
                <a:cubicBezTo>
                  <a:pt x="145" y="100"/>
                  <a:pt x="140" y="100"/>
                  <a:pt x="136" y="98"/>
                </a:cubicBezTo>
                <a:cubicBezTo>
                  <a:pt x="128" y="95"/>
                  <a:pt x="128" y="95"/>
                  <a:pt x="128" y="95"/>
                </a:cubicBezTo>
                <a:cubicBezTo>
                  <a:pt x="124" y="103"/>
                  <a:pt x="124" y="103"/>
                  <a:pt x="124" y="103"/>
                </a:cubicBezTo>
                <a:cubicBezTo>
                  <a:pt x="124" y="103"/>
                  <a:pt x="117" y="118"/>
                  <a:pt x="112" y="139"/>
                </a:cubicBezTo>
                <a:cubicBezTo>
                  <a:pt x="110" y="147"/>
                  <a:pt x="110" y="147"/>
                  <a:pt x="110" y="147"/>
                </a:cubicBezTo>
                <a:cubicBezTo>
                  <a:pt x="110" y="147"/>
                  <a:pt x="121" y="151"/>
                  <a:pt x="123" y="155"/>
                </a:cubicBezTo>
                <a:cubicBezTo>
                  <a:pt x="126" y="160"/>
                  <a:pt x="124" y="163"/>
                  <a:pt x="120" y="166"/>
                </a:cubicBezTo>
                <a:cubicBezTo>
                  <a:pt x="117" y="168"/>
                  <a:pt x="108" y="171"/>
                  <a:pt x="108" y="171"/>
                </a:cubicBezTo>
                <a:cubicBezTo>
                  <a:pt x="108" y="178"/>
                  <a:pt x="108" y="178"/>
                  <a:pt x="108" y="178"/>
                </a:cubicBezTo>
                <a:cubicBezTo>
                  <a:pt x="109" y="195"/>
                  <a:pt x="112" y="213"/>
                  <a:pt x="122" y="230"/>
                </a:cubicBezTo>
                <a:moveTo>
                  <a:pt x="120" y="291"/>
                </a:moveTo>
                <a:cubicBezTo>
                  <a:pt x="121" y="291"/>
                  <a:pt x="122" y="290"/>
                  <a:pt x="122" y="290"/>
                </a:cubicBezTo>
                <a:cubicBezTo>
                  <a:pt x="122" y="290"/>
                  <a:pt x="122" y="290"/>
                  <a:pt x="122" y="290"/>
                </a:cubicBezTo>
                <a:cubicBezTo>
                  <a:pt x="123" y="290"/>
                  <a:pt x="123" y="291"/>
                  <a:pt x="122" y="291"/>
                </a:cubicBezTo>
                <a:cubicBezTo>
                  <a:pt x="120" y="291"/>
                  <a:pt x="120" y="291"/>
                  <a:pt x="120" y="291"/>
                </a:cubicBezTo>
                <a:moveTo>
                  <a:pt x="91" y="298"/>
                </a:moveTo>
                <a:cubicBezTo>
                  <a:pt x="89" y="299"/>
                  <a:pt x="92" y="303"/>
                  <a:pt x="94" y="304"/>
                </a:cubicBezTo>
                <a:cubicBezTo>
                  <a:pt x="96" y="305"/>
                  <a:pt x="98" y="304"/>
                  <a:pt x="100" y="304"/>
                </a:cubicBezTo>
                <a:cubicBezTo>
                  <a:pt x="102" y="304"/>
                  <a:pt x="104" y="304"/>
                  <a:pt x="106" y="302"/>
                </a:cubicBezTo>
                <a:cubicBezTo>
                  <a:pt x="108" y="301"/>
                  <a:pt x="110" y="300"/>
                  <a:pt x="111" y="299"/>
                </a:cubicBezTo>
                <a:cubicBezTo>
                  <a:pt x="112" y="298"/>
                  <a:pt x="113" y="297"/>
                  <a:pt x="113" y="297"/>
                </a:cubicBezTo>
                <a:cubicBezTo>
                  <a:pt x="115" y="295"/>
                  <a:pt x="117" y="294"/>
                  <a:pt x="117" y="294"/>
                </a:cubicBezTo>
                <a:cubicBezTo>
                  <a:pt x="117" y="294"/>
                  <a:pt x="114" y="301"/>
                  <a:pt x="112" y="304"/>
                </a:cubicBezTo>
                <a:cubicBezTo>
                  <a:pt x="111" y="307"/>
                  <a:pt x="110" y="312"/>
                  <a:pt x="112" y="314"/>
                </a:cubicBezTo>
                <a:cubicBezTo>
                  <a:pt x="113" y="315"/>
                  <a:pt x="116" y="315"/>
                  <a:pt x="116" y="316"/>
                </a:cubicBezTo>
                <a:cubicBezTo>
                  <a:pt x="117" y="316"/>
                  <a:pt x="120" y="317"/>
                  <a:pt x="122" y="317"/>
                </a:cubicBezTo>
                <a:cubicBezTo>
                  <a:pt x="123" y="318"/>
                  <a:pt x="124" y="317"/>
                  <a:pt x="123" y="316"/>
                </a:cubicBezTo>
                <a:cubicBezTo>
                  <a:pt x="122" y="316"/>
                  <a:pt x="122" y="315"/>
                  <a:pt x="121" y="315"/>
                </a:cubicBezTo>
                <a:cubicBezTo>
                  <a:pt x="119" y="314"/>
                  <a:pt x="117" y="312"/>
                  <a:pt x="117" y="312"/>
                </a:cubicBezTo>
                <a:cubicBezTo>
                  <a:pt x="117" y="312"/>
                  <a:pt x="117" y="310"/>
                  <a:pt x="117" y="309"/>
                </a:cubicBezTo>
                <a:cubicBezTo>
                  <a:pt x="117" y="308"/>
                  <a:pt x="118" y="302"/>
                  <a:pt x="118" y="300"/>
                </a:cubicBezTo>
                <a:cubicBezTo>
                  <a:pt x="118" y="298"/>
                  <a:pt x="119" y="294"/>
                  <a:pt x="119" y="294"/>
                </a:cubicBezTo>
                <a:cubicBezTo>
                  <a:pt x="119" y="294"/>
                  <a:pt x="121" y="293"/>
                  <a:pt x="125" y="294"/>
                </a:cubicBezTo>
                <a:cubicBezTo>
                  <a:pt x="128" y="295"/>
                  <a:pt x="128" y="294"/>
                  <a:pt x="129" y="294"/>
                </a:cubicBezTo>
                <a:cubicBezTo>
                  <a:pt x="129" y="293"/>
                  <a:pt x="129" y="293"/>
                  <a:pt x="128" y="293"/>
                </a:cubicBezTo>
                <a:cubicBezTo>
                  <a:pt x="127" y="292"/>
                  <a:pt x="125" y="291"/>
                  <a:pt x="125" y="290"/>
                </a:cubicBezTo>
                <a:cubicBezTo>
                  <a:pt x="125" y="290"/>
                  <a:pt x="124" y="290"/>
                  <a:pt x="124" y="290"/>
                </a:cubicBezTo>
                <a:cubicBezTo>
                  <a:pt x="123" y="290"/>
                  <a:pt x="123" y="289"/>
                  <a:pt x="123" y="289"/>
                </a:cubicBezTo>
                <a:cubicBezTo>
                  <a:pt x="123" y="289"/>
                  <a:pt x="123" y="289"/>
                  <a:pt x="123" y="289"/>
                </a:cubicBezTo>
                <a:cubicBezTo>
                  <a:pt x="123" y="288"/>
                  <a:pt x="123" y="287"/>
                  <a:pt x="123" y="287"/>
                </a:cubicBezTo>
                <a:cubicBezTo>
                  <a:pt x="124" y="288"/>
                  <a:pt x="127" y="288"/>
                  <a:pt x="128" y="288"/>
                </a:cubicBezTo>
                <a:cubicBezTo>
                  <a:pt x="130" y="288"/>
                  <a:pt x="133" y="288"/>
                  <a:pt x="134" y="288"/>
                </a:cubicBezTo>
                <a:cubicBezTo>
                  <a:pt x="135" y="287"/>
                  <a:pt x="135" y="288"/>
                  <a:pt x="137" y="287"/>
                </a:cubicBezTo>
                <a:cubicBezTo>
                  <a:pt x="138" y="287"/>
                  <a:pt x="137" y="287"/>
                  <a:pt x="138" y="287"/>
                </a:cubicBezTo>
                <a:cubicBezTo>
                  <a:pt x="139" y="286"/>
                  <a:pt x="139" y="286"/>
                  <a:pt x="138" y="285"/>
                </a:cubicBezTo>
                <a:cubicBezTo>
                  <a:pt x="138" y="285"/>
                  <a:pt x="137" y="284"/>
                  <a:pt x="136" y="284"/>
                </a:cubicBezTo>
                <a:cubicBezTo>
                  <a:pt x="136" y="283"/>
                  <a:pt x="134" y="283"/>
                  <a:pt x="134" y="283"/>
                </a:cubicBezTo>
                <a:cubicBezTo>
                  <a:pt x="133" y="282"/>
                  <a:pt x="134" y="282"/>
                  <a:pt x="132" y="282"/>
                </a:cubicBezTo>
                <a:cubicBezTo>
                  <a:pt x="131" y="282"/>
                  <a:pt x="129" y="281"/>
                  <a:pt x="127" y="281"/>
                </a:cubicBezTo>
                <a:cubicBezTo>
                  <a:pt x="125" y="280"/>
                  <a:pt x="125" y="280"/>
                  <a:pt x="124" y="280"/>
                </a:cubicBezTo>
                <a:cubicBezTo>
                  <a:pt x="124" y="279"/>
                  <a:pt x="124" y="279"/>
                  <a:pt x="123" y="279"/>
                </a:cubicBezTo>
                <a:cubicBezTo>
                  <a:pt x="122" y="279"/>
                  <a:pt x="122" y="280"/>
                  <a:pt x="122" y="281"/>
                </a:cubicBezTo>
                <a:cubicBezTo>
                  <a:pt x="122" y="281"/>
                  <a:pt x="122" y="282"/>
                  <a:pt x="122" y="282"/>
                </a:cubicBezTo>
                <a:cubicBezTo>
                  <a:pt x="122" y="283"/>
                  <a:pt x="122" y="284"/>
                  <a:pt x="122" y="284"/>
                </a:cubicBezTo>
                <a:cubicBezTo>
                  <a:pt x="122" y="284"/>
                  <a:pt x="122" y="284"/>
                  <a:pt x="121" y="283"/>
                </a:cubicBezTo>
                <a:cubicBezTo>
                  <a:pt x="121" y="283"/>
                  <a:pt x="120" y="284"/>
                  <a:pt x="120" y="284"/>
                </a:cubicBezTo>
                <a:cubicBezTo>
                  <a:pt x="119" y="285"/>
                  <a:pt x="118" y="286"/>
                  <a:pt x="118" y="287"/>
                </a:cubicBezTo>
                <a:cubicBezTo>
                  <a:pt x="117" y="287"/>
                  <a:pt x="117" y="288"/>
                  <a:pt x="116" y="288"/>
                </a:cubicBezTo>
                <a:cubicBezTo>
                  <a:pt x="116" y="289"/>
                  <a:pt x="114" y="290"/>
                  <a:pt x="114" y="290"/>
                </a:cubicBezTo>
                <a:cubicBezTo>
                  <a:pt x="113" y="291"/>
                  <a:pt x="105" y="289"/>
                  <a:pt x="104" y="289"/>
                </a:cubicBezTo>
                <a:cubicBezTo>
                  <a:pt x="103" y="289"/>
                  <a:pt x="102" y="286"/>
                  <a:pt x="102" y="286"/>
                </a:cubicBezTo>
                <a:cubicBezTo>
                  <a:pt x="100" y="287"/>
                  <a:pt x="99" y="290"/>
                  <a:pt x="100" y="291"/>
                </a:cubicBezTo>
                <a:cubicBezTo>
                  <a:pt x="100" y="292"/>
                  <a:pt x="100" y="293"/>
                  <a:pt x="100" y="294"/>
                </a:cubicBezTo>
                <a:cubicBezTo>
                  <a:pt x="101" y="295"/>
                  <a:pt x="103" y="296"/>
                  <a:pt x="105" y="296"/>
                </a:cubicBezTo>
                <a:cubicBezTo>
                  <a:pt x="107" y="295"/>
                  <a:pt x="111" y="294"/>
                  <a:pt x="111" y="294"/>
                </a:cubicBezTo>
                <a:cubicBezTo>
                  <a:pt x="109" y="296"/>
                  <a:pt x="108" y="297"/>
                  <a:pt x="103" y="300"/>
                </a:cubicBezTo>
                <a:cubicBezTo>
                  <a:pt x="98" y="303"/>
                  <a:pt x="96" y="301"/>
                  <a:pt x="94" y="300"/>
                </a:cubicBezTo>
                <a:cubicBezTo>
                  <a:pt x="93" y="300"/>
                  <a:pt x="91" y="298"/>
                  <a:pt x="91" y="298"/>
                </a:cubicBezTo>
                <a:moveTo>
                  <a:pt x="56" y="256"/>
                </a:moveTo>
                <a:cubicBezTo>
                  <a:pt x="51" y="259"/>
                  <a:pt x="51" y="259"/>
                  <a:pt x="51" y="259"/>
                </a:cubicBezTo>
                <a:cubicBezTo>
                  <a:pt x="53" y="264"/>
                  <a:pt x="56" y="268"/>
                  <a:pt x="59" y="273"/>
                </a:cubicBezTo>
                <a:cubicBezTo>
                  <a:pt x="64" y="270"/>
                  <a:pt x="64" y="270"/>
                  <a:pt x="64" y="270"/>
                </a:cubicBezTo>
                <a:cubicBezTo>
                  <a:pt x="61" y="265"/>
                  <a:pt x="61" y="265"/>
                  <a:pt x="61" y="265"/>
                </a:cubicBezTo>
                <a:cubicBezTo>
                  <a:pt x="78" y="256"/>
                  <a:pt x="78" y="256"/>
                  <a:pt x="78" y="256"/>
                </a:cubicBezTo>
                <a:cubicBezTo>
                  <a:pt x="77" y="254"/>
                  <a:pt x="76" y="253"/>
                  <a:pt x="75" y="251"/>
                </a:cubicBezTo>
                <a:cubicBezTo>
                  <a:pt x="58" y="261"/>
                  <a:pt x="58" y="261"/>
                  <a:pt x="58" y="261"/>
                </a:cubicBezTo>
                <a:lnTo>
                  <a:pt x="56" y="256"/>
                </a:lnTo>
                <a:close/>
                <a:moveTo>
                  <a:pt x="70" y="241"/>
                </a:moveTo>
                <a:cubicBezTo>
                  <a:pt x="47" y="251"/>
                  <a:pt x="47" y="251"/>
                  <a:pt x="47" y="251"/>
                </a:cubicBezTo>
                <a:cubicBezTo>
                  <a:pt x="48" y="253"/>
                  <a:pt x="49" y="254"/>
                  <a:pt x="50" y="256"/>
                </a:cubicBezTo>
                <a:cubicBezTo>
                  <a:pt x="72" y="246"/>
                  <a:pt x="72" y="246"/>
                  <a:pt x="72" y="246"/>
                </a:cubicBezTo>
                <a:cubicBezTo>
                  <a:pt x="72" y="244"/>
                  <a:pt x="71" y="242"/>
                  <a:pt x="70" y="241"/>
                </a:cubicBezTo>
                <a:moveTo>
                  <a:pt x="57" y="236"/>
                </a:moveTo>
                <a:cubicBezTo>
                  <a:pt x="52" y="236"/>
                  <a:pt x="52" y="236"/>
                  <a:pt x="52" y="236"/>
                </a:cubicBezTo>
                <a:cubicBezTo>
                  <a:pt x="51" y="236"/>
                  <a:pt x="49" y="237"/>
                  <a:pt x="47" y="237"/>
                </a:cubicBezTo>
                <a:cubicBezTo>
                  <a:pt x="47" y="237"/>
                  <a:pt x="47" y="237"/>
                  <a:pt x="47" y="237"/>
                </a:cubicBezTo>
                <a:cubicBezTo>
                  <a:pt x="49" y="236"/>
                  <a:pt x="50" y="235"/>
                  <a:pt x="52" y="234"/>
                </a:cubicBezTo>
                <a:cubicBezTo>
                  <a:pt x="56" y="232"/>
                  <a:pt x="56" y="232"/>
                  <a:pt x="56" y="232"/>
                </a:cubicBezTo>
                <a:lnTo>
                  <a:pt x="57" y="236"/>
                </a:lnTo>
                <a:close/>
                <a:moveTo>
                  <a:pt x="64" y="221"/>
                </a:moveTo>
                <a:cubicBezTo>
                  <a:pt x="41" y="235"/>
                  <a:pt x="41" y="235"/>
                  <a:pt x="41" y="235"/>
                </a:cubicBezTo>
                <a:cubicBezTo>
                  <a:pt x="42" y="237"/>
                  <a:pt x="43" y="239"/>
                  <a:pt x="44" y="242"/>
                </a:cubicBezTo>
                <a:cubicBezTo>
                  <a:pt x="70" y="239"/>
                  <a:pt x="70" y="239"/>
                  <a:pt x="70" y="239"/>
                </a:cubicBezTo>
                <a:cubicBezTo>
                  <a:pt x="69" y="238"/>
                  <a:pt x="68" y="236"/>
                  <a:pt x="68" y="234"/>
                </a:cubicBezTo>
                <a:cubicBezTo>
                  <a:pt x="62" y="235"/>
                  <a:pt x="62" y="235"/>
                  <a:pt x="62" y="235"/>
                </a:cubicBezTo>
                <a:cubicBezTo>
                  <a:pt x="60" y="230"/>
                  <a:pt x="60" y="230"/>
                  <a:pt x="60" y="230"/>
                </a:cubicBezTo>
                <a:cubicBezTo>
                  <a:pt x="65" y="227"/>
                  <a:pt x="65" y="227"/>
                  <a:pt x="65" y="227"/>
                </a:cubicBezTo>
                <a:cubicBezTo>
                  <a:pt x="65" y="225"/>
                  <a:pt x="64" y="223"/>
                  <a:pt x="64" y="221"/>
                </a:cubicBezTo>
                <a:moveTo>
                  <a:pt x="60" y="202"/>
                </a:moveTo>
                <a:cubicBezTo>
                  <a:pt x="36" y="206"/>
                  <a:pt x="36" y="206"/>
                  <a:pt x="36" y="206"/>
                </a:cubicBezTo>
                <a:cubicBezTo>
                  <a:pt x="36" y="208"/>
                  <a:pt x="36" y="210"/>
                  <a:pt x="36" y="211"/>
                </a:cubicBezTo>
                <a:cubicBezTo>
                  <a:pt x="42" y="210"/>
                  <a:pt x="42" y="210"/>
                  <a:pt x="42" y="210"/>
                </a:cubicBezTo>
                <a:cubicBezTo>
                  <a:pt x="46" y="210"/>
                  <a:pt x="49" y="209"/>
                  <a:pt x="53" y="208"/>
                </a:cubicBezTo>
                <a:cubicBezTo>
                  <a:pt x="53" y="208"/>
                  <a:pt x="53" y="208"/>
                  <a:pt x="53" y="208"/>
                </a:cubicBezTo>
                <a:cubicBezTo>
                  <a:pt x="50" y="210"/>
                  <a:pt x="47" y="211"/>
                  <a:pt x="44" y="213"/>
                </a:cubicBezTo>
                <a:cubicBezTo>
                  <a:pt x="37" y="217"/>
                  <a:pt x="37" y="217"/>
                  <a:pt x="37" y="217"/>
                </a:cubicBezTo>
                <a:cubicBezTo>
                  <a:pt x="37" y="218"/>
                  <a:pt x="37" y="218"/>
                  <a:pt x="37" y="218"/>
                </a:cubicBezTo>
                <a:cubicBezTo>
                  <a:pt x="38" y="220"/>
                  <a:pt x="38" y="222"/>
                  <a:pt x="38" y="224"/>
                </a:cubicBezTo>
                <a:cubicBezTo>
                  <a:pt x="63" y="219"/>
                  <a:pt x="63" y="219"/>
                  <a:pt x="63" y="219"/>
                </a:cubicBezTo>
                <a:cubicBezTo>
                  <a:pt x="63" y="218"/>
                  <a:pt x="62" y="216"/>
                  <a:pt x="62" y="215"/>
                </a:cubicBezTo>
                <a:cubicBezTo>
                  <a:pt x="56" y="216"/>
                  <a:pt x="56" y="216"/>
                  <a:pt x="56" y="216"/>
                </a:cubicBezTo>
                <a:cubicBezTo>
                  <a:pt x="52" y="216"/>
                  <a:pt x="48" y="217"/>
                  <a:pt x="45" y="218"/>
                </a:cubicBezTo>
                <a:cubicBezTo>
                  <a:pt x="45" y="218"/>
                  <a:pt x="45" y="218"/>
                  <a:pt x="45" y="218"/>
                </a:cubicBezTo>
                <a:cubicBezTo>
                  <a:pt x="48" y="216"/>
                  <a:pt x="51" y="214"/>
                  <a:pt x="54" y="213"/>
                </a:cubicBezTo>
                <a:cubicBezTo>
                  <a:pt x="61" y="208"/>
                  <a:pt x="61" y="208"/>
                  <a:pt x="61" y="208"/>
                </a:cubicBezTo>
                <a:cubicBezTo>
                  <a:pt x="61" y="206"/>
                  <a:pt x="61" y="204"/>
                  <a:pt x="60" y="202"/>
                </a:cubicBezTo>
                <a:moveTo>
                  <a:pt x="50" y="190"/>
                </a:moveTo>
                <a:cubicBezTo>
                  <a:pt x="35" y="191"/>
                  <a:pt x="35" y="191"/>
                  <a:pt x="35" y="191"/>
                </a:cubicBezTo>
                <a:cubicBezTo>
                  <a:pt x="35" y="193"/>
                  <a:pt x="35" y="195"/>
                  <a:pt x="35" y="196"/>
                </a:cubicBezTo>
                <a:cubicBezTo>
                  <a:pt x="50" y="196"/>
                  <a:pt x="50" y="196"/>
                  <a:pt x="50" y="196"/>
                </a:cubicBezTo>
                <a:cubicBezTo>
                  <a:pt x="54" y="196"/>
                  <a:pt x="55" y="197"/>
                  <a:pt x="55" y="199"/>
                </a:cubicBezTo>
                <a:cubicBezTo>
                  <a:pt x="55" y="199"/>
                  <a:pt x="55" y="200"/>
                  <a:pt x="54" y="201"/>
                </a:cubicBezTo>
                <a:cubicBezTo>
                  <a:pt x="60" y="201"/>
                  <a:pt x="60" y="201"/>
                  <a:pt x="60" y="201"/>
                </a:cubicBezTo>
                <a:cubicBezTo>
                  <a:pt x="60" y="200"/>
                  <a:pt x="60" y="199"/>
                  <a:pt x="60" y="198"/>
                </a:cubicBezTo>
                <a:cubicBezTo>
                  <a:pt x="60" y="193"/>
                  <a:pt x="57" y="190"/>
                  <a:pt x="50" y="190"/>
                </a:cubicBezTo>
                <a:moveTo>
                  <a:pt x="60" y="182"/>
                </a:moveTo>
                <a:cubicBezTo>
                  <a:pt x="35" y="181"/>
                  <a:pt x="35" y="181"/>
                  <a:pt x="35" y="181"/>
                </a:cubicBezTo>
                <a:cubicBezTo>
                  <a:pt x="35" y="183"/>
                  <a:pt x="35" y="185"/>
                  <a:pt x="35" y="186"/>
                </a:cubicBezTo>
                <a:cubicBezTo>
                  <a:pt x="60" y="187"/>
                  <a:pt x="60" y="187"/>
                  <a:pt x="60" y="187"/>
                </a:cubicBezTo>
                <a:cubicBezTo>
                  <a:pt x="60" y="186"/>
                  <a:pt x="60" y="184"/>
                  <a:pt x="60" y="182"/>
                </a:cubicBezTo>
                <a:moveTo>
                  <a:pt x="63" y="162"/>
                </a:moveTo>
                <a:cubicBezTo>
                  <a:pt x="38" y="158"/>
                  <a:pt x="38" y="158"/>
                  <a:pt x="38" y="158"/>
                </a:cubicBezTo>
                <a:cubicBezTo>
                  <a:pt x="38" y="160"/>
                  <a:pt x="37" y="161"/>
                  <a:pt x="37" y="163"/>
                </a:cubicBezTo>
                <a:cubicBezTo>
                  <a:pt x="43" y="164"/>
                  <a:pt x="43" y="164"/>
                  <a:pt x="43" y="164"/>
                </a:cubicBezTo>
                <a:cubicBezTo>
                  <a:pt x="47" y="164"/>
                  <a:pt x="50" y="165"/>
                  <a:pt x="54" y="165"/>
                </a:cubicBezTo>
                <a:cubicBezTo>
                  <a:pt x="54" y="165"/>
                  <a:pt x="54" y="165"/>
                  <a:pt x="54" y="165"/>
                </a:cubicBezTo>
                <a:cubicBezTo>
                  <a:pt x="51" y="166"/>
                  <a:pt x="47" y="166"/>
                  <a:pt x="44" y="167"/>
                </a:cubicBezTo>
                <a:cubicBezTo>
                  <a:pt x="36" y="169"/>
                  <a:pt x="36" y="169"/>
                  <a:pt x="36" y="169"/>
                </a:cubicBezTo>
                <a:cubicBezTo>
                  <a:pt x="36" y="171"/>
                  <a:pt x="36" y="173"/>
                  <a:pt x="35" y="175"/>
                </a:cubicBezTo>
                <a:cubicBezTo>
                  <a:pt x="60" y="179"/>
                  <a:pt x="60" y="179"/>
                  <a:pt x="60" y="179"/>
                </a:cubicBezTo>
                <a:cubicBezTo>
                  <a:pt x="60" y="177"/>
                  <a:pt x="61" y="176"/>
                  <a:pt x="61" y="174"/>
                </a:cubicBezTo>
                <a:cubicBezTo>
                  <a:pt x="55" y="173"/>
                  <a:pt x="55" y="173"/>
                  <a:pt x="55" y="173"/>
                </a:cubicBezTo>
                <a:cubicBezTo>
                  <a:pt x="51" y="173"/>
                  <a:pt x="47" y="172"/>
                  <a:pt x="44" y="172"/>
                </a:cubicBezTo>
                <a:cubicBezTo>
                  <a:pt x="44" y="172"/>
                  <a:pt x="44" y="172"/>
                  <a:pt x="44" y="172"/>
                </a:cubicBezTo>
                <a:cubicBezTo>
                  <a:pt x="47" y="171"/>
                  <a:pt x="50" y="170"/>
                  <a:pt x="53" y="170"/>
                </a:cubicBezTo>
                <a:cubicBezTo>
                  <a:pt x="62" y="168"/>
                  <a:pt x="62" y="168"/>
                  <a:pt x="62" y="168"/>
                </a:cubicBezTo>
                <a:cubicBezTo>
                  <a:pt x="62" y="166"/>
                  <a:pt x="62" y="164"/>
                  <a:pt x="63" y="162"/>
                </a:cubicBezTo>
                <a:moveTo>
                  <a:pt x="59" y="135"/>
                </a:moveTo>
                <a:cubicBezTo>
                  <a:pt x="46" y="131"/>
                  <a:pt x="46" y="131"/>
                  <a:pt x="46" y="131"/>
                </a:cubicBezTo>
                <a:cubicBezTo>
                  <a:pt x="46" y="133"/>
                  <a:pt x="45" y="134"/>
                  <a:pt x="44" y="136"/>
                </a:cubicBezTo>
                <a:cubicBezTo>
                  <a:pt x="44" y="136"/>
                  <a:pt x="44" y="136"/>
                  <a:pt x="44" y="136"/>
                </a:cubicBezTo>
                <a:cubicBezTo>
                  <a:pt x="58" y="141"/>
                  <a:pt x="58" y="141"/>
                  <a:pt x="58" y="141"/>
                </a:cubicBezTo>
                <a:cubicBezTo>
                  <a:pt x="62" y="142"/>
                  <a:pt x="63" y="144"/>
                  <a:pt x="63" y="146"/>
                </a:cubicBezTo>
                <a:cubicBezTo>
                  <a:pt x="62" y="148"/>
                  <a:pt x="59" y="148"/>
                  <a:pt x="56" y="147"/>
                </a:cubicBezTo>
                <a:cubicBezTo>
                  <a:pt x="42" y="142"/>
                  <a:pt x="42" y="142"/>
                  <a:pt x="42" y="142"/>
                </a:cubicBezTo>
                <a:cubicBezTo>
                  <a:pt x="42" y="144"/>
                  <a:pt x="41" y="146"/>
                  <a:pt x="41" y="147"/>
                </a:cubicBezTo>
                <a:cubicBezTo>
                  <a:pt x="53" y="152"/>
                  <a:pt x="53" y="152"/>
                  <a:pt x="53" y="152"/>
                </a:cubicBezTo>
                <a:cubicBezTo>
                  <a:pt x="61" y="154"/>
                  <a:pt x="65" y="153"/>
                  <a:pt x="67" y="148"/>
                </a:cubicBezTo>
                <a:cubicBezTo>
                  <a:pt x="69" y="142"/>
                  <a:pt x="66" y="138"/>
                  <a:pt x="59" y="135"/>
                </a:cubicBezTo>
                <a:moveTo>
                  <a:pt x="79" y="122"/>
                </a:moveTo>
                <a:cubicBezTo>
                  <a:pt x="57" y="111"/>
                  <a:pt x="57" y="111"/>
                  <a:pt x="57" y="111"/>
                </a:cubicBezTo>
                <a:cubicBezTo>
                  <a:pt x="56" y="112"/>
                  <a:pt x="55" y="114"/>
                  <a:pt x="54" y="115"/>
                </a:cubicBezTo>
                <a:cubicBezTo>
                  <a:pt x="59" y="118"/>
                  <a:pt x="59" y="118"/>
                  <a:pt x="59" y="118"/>
                </a:cubicBezTo>
                <a:cubicBezTo>
                  <a:pt x="63" y="120"/>
                  <a:pt x="66" y="121"/>
                  <a:pt x="69" y="122"/>
                </a:cubicBezTo>
                <a:cubicBezTo>
                  <a:pt x="69" y="123"/>
                  <a:pt x="69" y="123"/>
                  <a:pt x="69" y="123"/>
                </a:cubicBezTo>
                <a:cubicBezTo>
                  <a:pt x="66" y="122"/>
                  <a:pt x="62" y="121"/>
                  <a:pt x="60" y="121"/>
                </a:cubicBezTo>
                <a:cubicBezTo>
                  <a:pt x="51" y="120"/>
                  <a:pt x="51" y="120"/>
                  <a:pt x="51" y="120"/>
                </a:cubicBezTo>
                <a:cubicBezTo>
                  <a:pt x="50" y="122"/>
                  <a:pt x="49" y="124"/>
                  <a:pt x="48" y="126"/>
                </a:cubicBezTo>
                <a:cubicBezTo>
                  <a:pt x="71" y="138"/>
                  <a:pt x="71" y="138"/>
                  <a:pt x="71" y="138"/>
                </a:cubicBezTo>
                <a:cubicBezTo>
                  <a:pt x="71" y="136"/>
                  <a:pt x="72" y="135"/>
                  <a:pt x="73" y="133"/>
                </a:cubicBezTo>
                <a:cubicBezTo>
                  <a:pt x="68" y="131"/>
                  <a:pt x="68" y="131"/>
                  <a:pt x="68" y="131"/>
                </a:cubicBezTo>
                <a:cubicBezTo>
                  <a:pt x="64" y="129"/>
                  <a:pt x="60" y="127"/>
                  <a:pt x="57" y="126"/>
                </a:cubicBezTo>
                <a:cubicBezTo>
                  <a:pt x="57" y="125"/>
                  <a:pt x="57" y="125"/>
                  <a:pt x="57" y="125"/>
                </a:cubicBezTo>
                <a:cubicBezTo>
                  <a:pt x="61" y="126"/>
                  <a:pt x="64" y="126"/>
                  <a:pt x="67" y="127"/>
                </a:cubicBezTo>
                <a:cubicBezTo>
                  <a:pt x="76" y="127"/>
                  <a:pt x="76" y="127"/>
                  <a:pt x="76" y="127"/>
                </a:cubicBezTo>
                <a:cubicBezTo>
                  <a:pt x="77" y="126"/>
                  <a:pt x="78" y="124"/>
                  <a:pt x="79" y="122"/>
                </a:cubicBezTo>
                <a:moveTo>
                  <a:pt x="83" y="116"/>
                </a:moveTo>
                <a:cubicBezTo>
                  <a:pt x="62" y="102"/>
                  <a:pt x="62" y="102"/>
                  <a:pt x="62" y="102"/>
                </a:cubicBezTo>
                <a:cubicBezTo>
                  <a:pt x="61" y="104"/>
                  <a:pt x="60" y="105"/>
                  <a:pt x="59" y="107"/>
                </a:cubicBezTo>
                <a:cubicBezTo>
                  <a:pt x="80" y="120"/>
                  <a:pt x="80" y="120"/>
                  <a:pt x="80" y="120"/>
                </a:cubicBezTo>
                <a:cubicBezTo>
                  <a:pt x="81" y="119"/>
                  <a:pt x="82" y="117"/>
                  <a:pt x="83" y="116"/>
                </a:cubicBezTo>
                <a:moveTo>
                  <a:pt x="91" y="106"/>
                </a:moveTo>
                <a:cubicBezTo>
                  <a:pt x="76" y="85"/>
                  <a:pt x="76" y="85"/>
                  <a:pt x="76" y="85"/>
                </a:cubicBezTo>
                <a:cubicBezTo>
                  <a:pt x="75" y="86"/>
                  <a:pt x="73" y="88"/>
                  <a:pt x="72" y="89"/>
                </a:cubicBezTo>
                <a:cubicBezTo>
                  <a:pt x="79" y="97"/>
                  <a:pt x="79" y="97"/>
                  <a:pt x="79" y="97"/>
                </a:cubicBezTo>
                <a:cubicBezTo>
                  <a:pt x="80" y="99"/>
                  <a:pt x="82" y="102"/>
                  <a:pt x="84" y="104"/>
                </a:cubicBezTo>
                <a:cubicBezTo>
                  <a:pt x="84" y="104"/>
                  <a:pt x="84" y="104"/>
                  <a:pt x="84" y="104"/>
                </a:cubicBezTo>
                <a:cubicBezTo>
                  <a:pt x="81" y="102"/>
                  <a:pt x="79" y="101"/>
                  <a:pt x="76" y="100"/>
                </a:cubicBezTo>
                <a:cubicBezTo>
                  <a:pt x="67" y="95"/>
                  <a:pt x="67" y="95"/>
                  <a:pt x="67" y="95"/>
                </a:cubicBezTo>
                <a:cubicBezTo>
                  <a:pt x="67" y="96"/>
                  <a:pt x="67" y="96"/>
                  <a:pt x="67" y="96"/>
                </a:cubicBezTo>
                <a:cubicBezTo>
                  <a:pt x="66" y="97"/>
                  <a:pt x="65" y="98"/>
                  <a:pt x="64" y="100"/>
                </a:cubicBezTo>
                <a:cubicBezTo>
                  <a:pt x="87" y="111"/>
                  <a:pt x="87" y="111"/>
                  <a:pt x="87" y="111"/>
                </a:cubicBezTo>
                <a:cubicBezTo>
                  <a:pt x="88" y="109"/>
                  <a:pt x="90" y="107"/>
                  <a:pt x="91" y="106"/>
                </a:cubicBezTo>
                <a:moveTo>
                  <a:pt x="86" y="83"/>
                </a:moveTo>
                <a:cubicBezTo>
                  <a:pt x="92" y="77"/>
                  <a:pt x="92" y="77"/>
                  <a:pt x="92" y="77"/>
                </a:cubicBezTo>
                <a:cubicBezTo>
                  <a:pt x="88" y="73"/>
                  <a:pt x="88" y="73"/>
                  <a:pt x="88" y="73"/>
                </a:cubicBezTo>
                <a:cubicBezTo>
                  <a:pt x="87" y="74"/>
                  <a:pt x="85" y="76"/>
                  <a:pt x="84" y="77"/>
                </a:cubicBezTo>
                <a:cubicBezTo>
                  <a:pt x="81" y="80"/>
                  <a:pt x="81" y="80"/>
                  <a:pt x="81" y="80"/>
                </a:cubicBezTo>
                <a:cubicBezTo>
                  <a:pt x="80" y="81"/>
                  <a:pt x="79" y="82"/>
                  <a:pt x="78" y="82"/>
                </a:cubicBezTo>
                <a:cubicBezTo>
                  <a:pt x="96" y="101"/>
                  <a:pt x="96" y="101"/>
                  <a:pt x="96" y="101"/>
                </a:cubicBezTo>
                <a:cubicBezTo>
                  <a:pt x="99" y="97"/>
                  <a:pt x="102" y="94"/>
                  <a:pt x="105" y="91"/>
                </a:cubicBezTo>
                <a:cubicBezTo>
                  <a:pt x="102" y="87"/>
                  <a:pt x="102" y="87"/>
                  <a:pt x="102" y="87"/>
                </a:cubicBezTo>
                <a:cubicBezTo>
                  <a:pt x="96" y="93"/>
                  <a:pt x="96" y="93"/>
                  <a:pt x="96" y="93"/>
                </a:cubicBezTo>
                <a:cubicBezTo>
                  <a:pt x="93" y="90"/>
                  <a:pt x="93" y="90"/>
                  <a:pt x="93" y="90"/>
                </a:cubicBezTo>
                <a:cubicBezTo>
                  <a:pt x="98" y="85"/>
                  <a:pt x="98" y="85"/>
                  <a:pt x="98" y="85"/>
                </a:cubicBezTo>
                <a:cubicBezTo>
                  <a:pt x="94" y="81"/>
                  <a:pt x="94" y="81"/>
                  <a:pt x="94" y="81"/>
                </a:cubicBezTo>
                <a:cubicBezTo>
                  <a:pt x="89" y="86"/>
                  <a:pt x="89" y="86"/>
                  <a:pt x="89" y="86"/>
                </a:cubicBezTo>
                <a:lnTo>
                  <a:pt x="86" y="83"/>
                </a:lnTo>
                <a:close/>
                <a:moveTo>
                  <a:pt x="104" y="74"/>
                </a:moveTo>
                <a:cubicBezTo>
                  <a:pt x="103" y="75"/>
                  <a:pt x="103" y="75"/>
                  <a:pt x="103" y="75"/>
                </a:cubicBezTo>
                <a:cubicBezTo>
                  <a:pt x="99" y="70"/>
                  <a:pt x="99" y="70"/>
                  <a:pt x="99" y="70"/>
                </a:cubicBezTo>
                <a:cubicBezTo>
                  <a:pt x="100" y="70"/>
                  <a:pt x="100" y="70"/>
                  <a:pt x="101" y="69"/>
                </a:cubicBezTo>
                <a:cubicBezTo>
                  <a:pt x="102" y="68"/>
                  <a:pt x="104" y="68"/>
                  <a:pt x="105" y="70"/>
                </a:cubicBezTo>
                <a:cubicBezTo>
                  <a:pt x="106" y="71"/>
                  <a:pt x="106" y="73"/>
                  <a:pt x="104" y="74"/>
                </a:cubicBezTo>
                <a:moveTo>
                  <a:pt x="110" y="73"/>
                </a:moveTo>
                <a:cubicBezTo>
                  <a:pt x="111" y="72"/>
                  <a:pt x="111" y="69"/>
                  <a:pt x="109" y="66"/>
                </a:cubicBezTo>
                <a:cubicBezTo>
                  <a:pt x="107" y="64"/>
                  <a:pt x="106" y="63"/>
                  <a:pt x="104" y="63"/>
                </a:cubicBezTo>
                <a:cubicBezTo>
                  <a:pt x="103" y="63"/>
                  <a:pt x="102" y="63"/>
                  <a:pt x="100" y="64"/>
                </a:cubicBezTo>
                <a:cubicBezTo>
                  <a:pt x="98" y="65"/>
                  <a:pt x="98" y="65"/>
                  <a:pt x="97" y="66"/>
                </a:cubicBezTo>
                <a:cubicBezTo>
                  <a:pt x="96" y="67"/>
                  <a:pt x="95" y="68"/>
                  <a:pt x="93" y="69"/>
                </a:cubicBezTo>
                <a:cubicBezTo>
                  <a:pt x="92" y="70"/>
                  <a:pt x="92" y="70"/>
                  <a:pt x="92" y="70"/>
                </a:cubicBezTo>
                <a:cubicBezTo>
                  <a:pt x="107" y="90"/>
                  <a:pt x="107" y="90"/>
                  <a:pt x="107" y="90"/>
                </a:cubicBezTo>
                <a:cubicBezTo>
                  <a:pt x="108" y="89"/>
                  <a:pt x="110" y="88"/>
                  <a:pt x="111" y="87"/>
                </a:cubicBezTo>
                <a:cubicBezTo>
                  <a:pt x="106" y="79"/>
                  <a:pt x="106" y="79"/>
                  <a:pt x="106" y="79"/>
                </a:cubicBezTo>
                <a:cubicBezTo>
                  <a:pt x="107" y="79"/>
                  <a:pt x="107" y="79"/>
                  <a:pt x="107" y="79"/>
                </a:cubicBezTo>
                <a:cubicBezTo>
                  <a:pt x="108" y="78"/>
                  <a:pt x="109" y="78"/>
                  <a:pt x="111" y="80"/>
                </a:cubicBezTo>
                <a:cubicBezTo>
                  <a:pt x="113" y="82"/>
                  <a:pt x="115" y="83"/>
                  <a:pt x="115" y="84"/>
                </a:cubicBezTo>
                <a:cubicBezTo>
                  <a:pt x="117" y="82"/>
                  <a:pt x="119" y="81"/>
                  <a:pt x="120" y="80"/>
                </a:cubicBezTo>
                <a:cubicBezTo>
                  <a:pt x="119" y="80"/>
                  <a:pt x="117" y="77"/>
                  <a:pt x="115" y="76"/>
                </a:cubicBezTo>
                <a:cubicBezTo>
                  <a:pt x="113" y="74"/>
                  <a:pt x="111" y="73"/>
                  <a:pt x="110" y="73"/>
                </a:cubicBezTo>
                <a:close/>
                <a:moveTo>
                  <a:pt x="118" y="58"/>
                </a:moveTo>
                <a:cubicBezTo>
                  <a:pt x="120" y="57"/>
                  <a:pt x="122" y="57"/>
                  <a:pt x="123" y="57"/>
                </a:cubicBezTo>
                <a:cubicBezTo>
                  <a:pt x="121" y="52"/>
                  <a:pt x="121" y="52"/>
                  <a:pt x="121" y="52"/>
                </a:cubicBezTo>
                <a:cubicBezTo>
                  <a:pt x="120" y="53"/>
                  <a:pt x="118" y="53"/>
                  <a:pt x="116" y="54"/>
                </a:cubicBezTo>
                <a:cubicBezTo>
                  <a:pt x="111" y="56"/>
                  <a:pt x="110" y="60"/>
                  <a:pt x="112" y="64"/>
                </a:cubicBezTo>
                <a:cubicBezTo>
                  <a:pt x="114" y="67"/>
                  <a:pt x="117" y="68"/>
                  <a:pt x="121" y="68"/>
                </a:cubicBezTo>
                <a:cubicBezTo>
                  <a:pt x="123" y="68"/>
                  <a:pt x="125" y="68"/>
                  <a:pt x="125" y="69"/>
                </a:cubicBezTo>
                <a:cubicBezTo>
                  <a:pt x="126" y="70"/>
                  <a:pt x="125" y="71"/>
                  <a:pt x="124" y="72"/>
                </a:cubicBezTo>
                <a:cubicBezTo>
                  <a:pt x="122" y="73"/>
                  <a:pt x="120" y="73"/>
                  <a:pt x="118" y="73"/>
                </a:cubicBezTo>
                <a:cubicBezTo>
                  <a:pt x="120" y="79"/>
                  <a:pt x="120" y="79"/>
                  <a:pt x="120" y="79"/>
                </a:cubicBezTo>
                <a:cubicBezTo>
                  <a:pt x="121" y="79"/>
                  <a:pt x="124" y="78"/>
                  <a:pt x="126" y="77"/>
                </a:cubicBezTo>
                <a:cubicBezTo>
                  <a:pt x="131" y="74"/>
                  <a:pt x="132" y="70"/>
                  <a:pt x="130" y="66"/>
                </a:cubicBezTo>
                <a:cubicBezTo>
                  <a:pt x="128" y="63"/>
                  <a:pt x="126" y="62"/>
                  <a:pt x="122" y="62"/>
                </a:cubicBezTo>
                <a:cubicBezTo>
                  <a:pt x="119" y="62"/>
                  <a:pt x="118" y="62"/>
                  <a:pt x="117" y="61"/>
                </a:cubicBezTo>
                <a:cubicBezTo>
                  <a:pt x="117" y="60"/>
                  <a:pt x="117" y="59"/>
                  <a:pt x="118" y="58"/>
                </a:cubicBezTo>
                <a:moveTo>
                  <a:pt x="141" y="70"/>
                </a:moveTo>
                <a:cubicBezTo>
                  <a:pt x="131" y="47"/>
                  <a:pt x="131" y="47"/>
                  <a:pt x="131" y="47"/>
                </a:cubicBezTo>
                <a:cubicBezTo>
                  <a:pt x="126" y="49"/>
                  <a:pt x="126" y="49"/>
                  <a:pt x="126" y="49"/>
                </a:cubicBezTo>
                <a:cubicBezTo>
                  <a:pt x="136" y="72"/>
                  <a:pt x="136" y="72"/>
                  <a:pt x="136" y="72"/>
                </a:cubicBezTo>
                <a:cubicBezTo>
                  <a:pt x="137" y="71"/>
                  <a:pt x="139" y="71"/>
                  <a:pt x="141" y="70"/>
                </a:cubicBezTo>
                <a:moveTo>
                  <a:pt x="152" y="66"/>
                </a:moveTo>
                <a:cubicBezTo>
                  <a:pt x="146" y="47"/>
                  <a:pt x="146" y="47"/>
                  <a:pt x="146" y="47"/>
                </a:cubicBezTo>
                <a:cubicBezTo>
                  <a:pt x="151" y="46"/>
                  <a:pt x="151" y="46"/>
                  <a:pt x="151" y="46"/>
                </a:cubicBezTo>
                <a:cubicBezTo>
                  <a:pt x="149" y="41"/>
                  <a:pt x="149" y="41"/>
                  <a:pt x="149" y="41"/>
                </a:cubicBezTo>
                <a:cubicBezTo>
                  <a:pt x="148" y="41"/>
                  <a:pt x="147" y="41"/>
                  <a:pt x="146" y="41"/>
                </a:cubicBezTo>
                <a:cubicBezTo>
                  <a:pt x="138" y="44"/>
                  <a:pt x="138" y="44"/>
                  <a:pt x="138" y="44"/>
                </a:cubicBezTo>
                <a:cubicBezTo>
                  <a:pt x="137" y="45"/>
                  <a:pt x="135" y="45"/>
                  <a:pt x="134" y="45"/>
                </a:cubicBezTo>
                <a:cubicBezTo>
                  <a:pt x="136" y="51"/>
                  <a:pt x="136" y="51"/>
                  <a:pt x="136" y="51"/>
                </a:cubicBezTo>
                <a:cubicBezTo>
                  <a:pt x="141" y="49"/>
                  <a:pt x="141" y="49"/>
                  <a:pt x="141" y="49"/>
                </a:cubicBezTo>
                <a:cubicBezTo>
                  <a:pt x="147" y="68"/>
                  <a:pt x="147" y="68"/>
                  <a:pt x="147" y="68"/>
                </a:cubicBezTo>
                <a:cubicBezTo>
                  <a:pt x="149" y="67"/>
                  <a:pt x="150" y="66"/>
                  <a:pt x="152" y="66"/>
                </a:cubicBezTo>
                <a:moveTo>
                  <a:pt x="167" y="52"/>
                </a:moveTo>
                <a:cubicBezTo>
                  <a:pt x="171" y="36"/>
                  <a:pt x="171" y="36"/>
                  <a:pt x="171" y="36"/>
                </a:cubicBezTo>
                <a:cubicBezTo>
                  <a:pt x="169" y="37"/>
                  <a:pt x="167" y="37"/>
                  <a:pt x="165" y="37"/>
                </a:cubicBezTo>
                <a:cubicBezTo>
                  <a:pt x="165" y="37"/>
                  <a:pt x="165" y="37"/>
                  <a:pt x="165" y="37"/>
                </a:cubicBezTo>
                <a:cubicBezTo>
                  <a:pt x="164" y="43"/>
                  <a:pt x="164" y="43"/>
                  <a:pt x="164" y="43"/>
                </a:cubicBezTo>
                <a:cubicBezTo>
                  <a:pt x="164" y="45"/>
                  <a:pt x="164" y="46"/>
                  <a:pt x="164" y="48"/>
                </a:cubicBezTo>
                <a:cubicBezTo>
                  <a:pt x="164" y="48"/>
                  <a:pt x="164" y="48"/>
                  <a:pt x="164" y="48"/>
                </a:cubicBezTo>
                <a:cubicBezTo>
                  <a:pt x="163" y="47"/>
                  <a:pt x="162" y="45"/>
                  <a:pt x="161" y="44"/>
                </a:cubicBezTo>
                <a:cubicBezTo>
                  <a:pt x="159" y="38"/>
                  <a:pt x="159" y="38"/>
                  <a:pt x="159" y="38"/>
                </a:cubicBezTo>
                <a:cubicBezTo>
                  <a:pt x="157" y="39"/>
                  <a:pt x="157" y="39"/>
                  <a:pt x="157" y="39"/>
                </a:cubicBezTo>
                <a:cubicBezTo>
                  <a:pt x="156" y="39"/>
                  <a:pt x="154" y="39"/>
                  <a:pt x="153" y="40"/>
                </a:cubicBezTo>
                <a:cubicBezTo>
                  <a:pt x="162" y="53"/>
                  <a:pt x="162" y="53"/>
                  <a:pt x="162" y="53"/>
                </a:cubicBezTo>
                <a:cubicBezTo>
                  <a:pt x="163" y="63"/>
                  <a:pt x="163" y="63"/>
                  <a:pt x="163" y="63"/>
                </a:cubicBezTo>
                <a:cubicBezTo>
                  <a:pt x="165" y="63"/>
                  <a:pt x="167" y="62"/>
                  <a:pt x="169" y="62"/>
                </a:cubicBezTo>
                <a:lnTo>
                  <a:pt x="167" y="52"/>
                </a:lnTo>
                <a:close/>
                <a:moveTo>
                  <a:pt x="188" y="60"/>
                </a:moveTo>
                <a:cubicBezTo>
                  <a:pt x="186" y="58"/>
                  <a:pt x="185" y="53"/>
                  <a:pt x="184" y="48"/>
                </a:cubicBezTo>
                <a:cubicBezTo>
                  <a:pt x="184" y="42"/>
                  <a:pt x="185" y="38"/>
                  <a:pt x="186" y="35"/>
                </a:cubicBezTo>
                <a:cubicBezTo>
                  <a:pt x="185" y="35"/>
                  <a:pt x="184" y="35"/>
                  <a:pt x="182" y="36"/>
                </a:cubicBezTo>
                <a:cubicBezTo>
                  <a:pt x="181" y="38"/>
                  <a:pt x="180" y="42"/>
                  <a:pt x="180" y="48"/>
                </a:cubicBezTo>
                <a:cubicBezTo>
                  <a:pt x="180" y="54"/>
                  <a:pt x="182" y="58"/>
                  <a:pt x="184" y="61"/>
                </a:cubicBezTo>
                <a:cubicBezTo>
                  <a:pt x="184" y="61"/>
                  <a:pt x="185" y="60"/>
                  <a:pt x="185" y="60"/>
                </a:cubicBezTo>
                <a:lnTo>
                  <a:pt x="188" y="60"/>
                </a:lnTo>
                <a:close/>
                <a:moveTo>
                  <a:pt x="200" y="44"/>
                </a:moveTo>
                <a:cubicBezTo>
                  <a:pt x="200" y="46"/>
                  <a:pt x="199" y="47"/>
                  <a:pt x="197" y="47"/>
                </a:cubicBezTo>
                <a:cubicBezTo>
                  <a:pt x="196" y="47"/>
                  <a:pt x="196" y="47"/>
                  <a:pt x="195" y="47"/>
                </a:cubicBezTo>
                <a:cubicBezTo>
                  <a:pt x="196" y="41"/>
                  <a:pt x="196" y="41"/>
                  <a:pt x="196" y="41"/>
                </a:cubicBezTo>
                <a:cubicBezTo>
                  <a:pt x="196" y="41"/>
                  <a:pt x="197" y="40"/>
                  <a:pt x="197" y="41"/>
                </a:cubicBezTo>
                <a:cubicBezTo>
                  <a:pt x="199" y="41"/>
                  <a:pt x="200" y="42"/>
                  <a:pt x="200" y="44"/>
                </a:cubicBezTo>
                <a:moveTo>
                  <a:pt x="203" y="50"/>
                </a:moveTo>
                <a:cubicBezTo>
                  <a:pt x="205" y="49"/>
                  <a:pt x="205" y="47"/>
                  <a:pt x="206" y="44"/>
                </a:cubicBezTo>
                <a:cubicBezTo>
                  <a:pt x="206" y="41"/>
                  <a:pt x="205" y="39"/>
                  <a:pt x="204" y="38"/>
                </a:cubicBezTo>
                <a:cubicBezTo>
                  <a:pt x="202" y="36"/>
                  <a:pt x="200" y="36"/>
                  <a:pt x="198" y="36"/>
                </a:cubicBezTo>
                <a:cubicBezTo>
                  <a:pt x="194" y="35"/>
                  <a:pt x="192" y="35"/>
                  <a:pt x="191" y="36"/>
                </a:cubicBezTo>
                <a:cubicBezTo>
                  <a:pt x="189" y="60"/>
                  <a:pt x="189" y="60"/>
                  <a:pt x="189" y="60"/>
                </a:cubicBezTo>
                <a:cubicBezTo>
                  <a:pt x="189" y="60"/>
                  <a:pt x="189" y="60"/>
                  <a:pt x="189" y="60"/>
                </a:cubicBezTo>
                <a:cubicBezTo>
                  <a:pt x="191" y="60"/>
                  <a:pt x="193" y="60"/>
                  <a:pt x="195" y="61"/>
                </a:cubicBezTo>
                <a:cubicBezTo>
                  <a:pt x="195" y="52"/>
                  <a:pt x="195" y="52"/>
                  <a:pt x="195" y="52"/>
                </a:cubicBezTo>
                <a:cubicBezTo>
                  <a:pt x="195" y="52"/>
                  <a:pt x="196" y="52"/>
                  <a:pt x="196" y="52"/>
                </a:cubicBezTo>
                <a:cubicBezTo>
                  <a:pt x="199" y="53"/>
                  <a:pt x="202" y="52"/>
                  <a:pt x="203" y="50"/>
                </a:cubicBezTo>
                <a:moveTo>
                  <a:pt x="222" y="44"/>
                </a:moveTo>
                <a:cubicBezTo>
                  <a:pt x="223" y="39"/>
                  <a:pt x="223" y="39"/>
                  <a:pt x="223" y="39"/>
                </a:cubicBezTo>
                <a:cubicBezTo>
                  <a:pt x="221" y="39"/>
                  <a:pt x="220" y="38"/>
                  <a:pt x="219" y="38"/>
                </a:cubicBezTo>
                <a:cubicBezTo>
                  <a:pt x="214" y="37"/>
                  <a:pt x="214" y="37"/>
                  <a:pt x="214" y="37"/>
                </a:cubicBezTo>
                <a:cubicBezTo>
                  <a:pt x="212" y="37"/>
                  <a:pt x="211" y="37"/>
                  <a:pt x="210" y="37"/>
                </a:cubicBezTo>
                <a:cubicBezTo>
                  <a:pt x="205" y="61"/>
                  <a:pt x="205" y="61"/>
                  <a:pt x="205" y="61"/>
                </a:cubicBezTo>
                <a:cubicBezTo>
                  <a:pt x="210" y="62"/>
                  <a:pt x="214" y="63"/>
                  <a:pt x="219" y="64"/>
                </a:cubicBezTo>
                <a:cubicBezTo>
                  <a:pt x="220" y="58"/>
                  <a:pt x="220" y="58"/>
                  <a:pt x="220" y="58"/>
                </a:cubicBezTo>
                <a:cubicBezTo>
                  <a:pt x="212" y="57"/>
                  <a:pt x="212" y="57"/>
                  <a:pt x="212" y="57"/>
                </a:cubicBezTo>
                <a:cubicBezTo>
                  <a:pt x="212" y="52"/>
                  <a:pt x="212" y="52"/>
                  <a:pt x="212" y="52"/>
                </a:cubicBezTo>
                <a:cubicBezTo>
                  <a:pt x="220" y="54"/>
                  <a:pt x="220" y="54"/>
                  <a:pt x="220" y="54"/>
                </a:cubicBezTo>
                <a:cubicBezTo>
                  <a:pt x="220" y="48"/>
                  <a:pt x="220" y="48"/>
                  <a:pt x="220" y="48"/>
                </a:cubicBezTo>
                <a:cubicBezTo>
                  <a:pt x="213" y="47"/>
                  <a:pt x="213" y="47"/>
                  <a:pt x="213" y="47"/>
                </a:cubicBezTo>
                <a:cubicBezTo>
                  <a:pt x="214" y="43"/>
                  <a:pt x="214" y="43"/>
                  <a:pt x="214" y="43"/>
                </a:cubicBezTo>
                <a:lnTo>
                  <a:pt x="222" y="44"/>
                </a:lnTo>
                <a:close/>
                <a:moveTo>
                  <a:pt x="226" y="66"/>
                </a:moveTo>
                <a:cubicBezTo>
                  <a:pt x="233" y="42"/>
                  <a:pt x="233" y="42"/>
                  <a:pt x="233" y="42"/>
                </a:cubicBezTo>
                <a:cubicBezTo>
                  <a:pt x="231" y="41"/>
                  <a:pt x="229" y="41"/>
                  <a:pt x="227" y="40"/>
                </a:cubicBezTo>
                <a:cubicBezTo>
                  <a:pt x="221" y="64"/>
                  <a:pt x="221" y="64"/>
                  <a:pt x="221" y="64"/>
                </a:cubicBezTo>
                <a:cubicBezTo>
                  <a:pt x="222" y="65"/>
                  <a:pt x="224" y="65"/>
                  <a:pt x="226" y="66"/>
                </a:cubicBezTo>
                <a:moveTo>
                  <a:pt x="241" y="60"/>
                </a:moveTo>
                <a:cubicBezTo>
                  <a:pt x="252" y="49"/>
                  <a:pt x="252" y="49"/>
                  <a:pt x="252" y="49"/>
                </a:cubicBezTo>
                <a:cubicBezTo>
                  <a:pt x="250" y="48"/>
                  <a:pt x="248" y="47"/>
                  <a:pt x="247" y="46"/>
                </a:cubicBezTo>
                <a:cubicBezTo>
                  <a:pt x="243" y="51"/>
                  <a:pt x="243" y="51"/>
                  <a:pt x="243" y="51"/>
                </a:cubicBezTo>
                <a:cubicBezTo>
                  <a:pt x="242" y="53"/>
                  <a:pt x="241" y="54"/>
                  <a:pt x="240" y="55"/>
                </a:cubicBezTo>
                <a:cubicBezTo>
                  <a:pt x="240" y="55"/>
                  <a:pt x="240" y="55"/>
                  <a:pt x="240" y="55"/>
                </a:cubicBezTo>
                <a:cubicBezTo>
                  <a:pt x="240" y="53"/>
                  <a:pt x="240" y="52"/>
                  <a:pt x="240" y="50"/>
                </a:cubicBezTo>
                <a:cubicBezTo>
                  <a:pt x="241" y="44"/>
                  <a:pt x="241" y="44"/>
                  <a:pt x="241" y="44"/>
                </a:cubicBezTo>
                <a:cubicBezTo>
                  <a:pt x="240" y="44"/>
                  <a:pt x="240" y="44"/>
                  <a:pt x="240" y="44"/>
                </a:cubicBezTo>
                <a:cubicBezTo>
                  <a:pt x="238" y="43"/>
                  <a:pt x="237" y="43"/>
                  <a:pt x="235" y="42"/>
                </a:cubicBezTo>
                <a:cubicBezTo>
                  <a:pt x="236" y="58"/>
                  <a:pt x="236" y="58"/>
                  <a:pt x="236" y="58"/>
                </a:cubicBezTo>
                <a:cubicBezTo>
                  <a:pt x="232" y="68"/>
                  <a:pt x="232" y="68"/>
                  <a:pt x="232" y="68"/>
                </a:cubicBezTo>
                <a:cubicBezTo>
                  <a:pt x="234" y="68"/>
                  <a:pt x="235" y="69"/>
                  <a:pt x="237" y="70"/>
                </a:cubicBezTo>
                <a:lnTo>
                  <a:pt x="241" y="60"/>
                </a:lnTo>
                <a:close/>
                <a:moveTo>
                  <a:pt x="258" y="57"/>
                </a:moveTo>
                <a:cubicBezTo>
                  <a:pt x="258" y="58"/>
                  <a:pt x="257" y="60"/>
                  <a:pt x="257" y="62"/>
                </a:cubicBezTo>
                <a:cubicBezTo>
                  <a:pt x="255" y="66"/>
                  <a:pt x="255" y="66"/>
                  <a:pt x="255" y="66"/>
                </a:cubicBezTo>
                <a:cubicBezTo>
                  <a:pt x="252" y="64"/>
                  <a:pt x="252" y="64"/>
                  <a:pt x="252" y="64"/>
                </a:cubicBezTo>
                <a:cubicBezTo>
                  <a:pt x="255" y="61"/>
                  <a:pt x="255" y="61"/>
                  <a:pt x="255" y="61"/>
                </a:cubicBezTo>
                <a:cubicBezTo>
                  <a:pt x="256" y="60"/>
                  <a:pt x="257" y="58"/>
                  <a:pt x="258" y="57"/>
                </a:cubicBezTo>
                <a:close/>
                <a:moveTo>
                  <a:pt x="257" y="80"/>
                </a:moveTo>
                <a:cubicBezTo>
                  <a:pt x="264" y="54"/>
                  <a:pt x="264" y="54"/>
                  <a:pt x="264" y="54"/>
                </a:cubicBezTo>
                <a:cubicBezTo>
                  <a:pt x="262" y="53"/>
                  <a:pt x="259" y="52"/>
                  <a:pt x="257" y="51"/>
                </a:cubicBezTo>
                <a:cubicBezTo>
                  <a:pt x="240" y="71"/>
                  <a:pt x="240" y="71"/>
                  <a:pt x="240" y="71"/>
                </a:cubicBezTo>
                <a:cubicBezTo>
                  <a:pt x="242" y="71"/>
                  <a:pt x="244" y="72"/>
                  <a:pt x="246" y="73"/>
                </a:cubicBezTo>
                <a:cubicBezTo>
                  <a:pt x="249" y="69"/>
                  <a:pt x="249" y="69"/>
                  <a:pt x="249" y="69"/>
                </a:cubicBezTo>
                <a:cubicBezTo>
                  <a:pt x="254" y="71"/>
                  <a:pt x="254" y="71"/>
                  <a:pt x="254" y="71"/>
                </a:cubicBezTo>
                <a:cubicBezTo>
                  <a:pt x="252" y="77"/>
                  <a:pt x="252" y="77"/>
                  <a:pt x="252" y="77"/>
                </a:cubicBezTo>
                <a:cubicBezTo>
                  <a:pt x="254" y="77"/>
                  <a:pt x="256" y="78"/>
                  <a:pt x="257" y="80"/>
                </a:cubicBezTo>
                <a:moveTo>
                  <a:pt x="272" y="91"/>
                </a:moveTo>
                <a:cubicBezTo>
                  <a:pt x="287" y="70"/>
                  <a:pt x="287" y="70"/>
                  <a:pt x="287" y="70"/>
                </a:cubicBezTo>
                <a:cubicBezTo>
                  <a:pt x="286" y="69"/>
                  <a:pt x="285" y="68"/>
                  <a:pt x="283" y="67"/>
                </a:cubicBezTo>
                <a:cubicBezTo>
                  <a:pt x="280" y="72"/>
                  <a:pt x="280" y="72"/>
                  <a:pt x="280" y="72"/>
                </a:cubicBezTo>
                <a:cubicBezTo>
                  <a:pt x="277" y="75"/>
                  <a:pt x="276" y="78"/>
                  <a:pt x="274" y="81"/>
                </a:cubicBezTo>
                <a:cubicBezTo>
                  <a:pt x="274" y="81"/>
                  <a:pt x="274" y="81"/>
                  <a:pt x="274" y="81"/>
                </a:cubicBezTo>
                <a:cubicBezTo>
                  <a:pt x="275" y="78"/>
                  <a:pt x="276" y="74"/>
                  <a:pt x="276" y="72"/>
                </a:cubicBezTo>
                <a:cubicBezTo>
                  <a:pt x="278" y="64"/>
                  <a:pt x="278" y="64"/>
                  <a:pt x="278" y="64"/>
                </a:cubicBezTo>
                <a:cubicBezTo>
                  <a:pt x="277" y="62"/>
                  <a:pt x="275" y="61"/>
                  <a:pt x="273" y="60"/>
                </a:cubicBezTo>
                <a:cubicBezTo>
                  <a:pt x="258" y="80"/>
                  <a:pt x="258" y="80"/>
                  <a:pt x="258" y="80"/>
                </a:cubicBezTo>
                <a:cubicBezTo>
                  <a:pt x="260" y="81"/>
                  <a:pt x="261" y="82"/>
                  <a:pt x="262" y="83"/>
                </a:cubicBezTo>
                <a:cubicBezTo>
                  <a:pt x="266" y="78"/>
                  <a:pt x="266" y="78"/>
                  <a:pt x="266" y="78"/>
                </a:cubicBezTo>
                <a:cubicBezTo>
                  <a:pt x="268" y="75"/>
                  <a:pt x="271" y="72"/>
                  <a:pt x="272" y="69"/>
                </a:cubicBezTo>
                <a:cubicBezTo>
                  <a:pt x="273" y="69"/>
                  <a:pt x="273" y="69"/>
                  <a:pt x="273" y="69"/>
                </a:cubicBezTo>
                <a:cubicBezTo>
                  <a:pt x="271" y="72"/>
                  <a:pt x="271" y="76"/>
                  <a:pt x="270" y="78"/>
                </a:cubicBezTo>
                <a:cubicBezTo>
                  <a:pt x="268" y="87"/>
                  <a:pt x="268" y="87"/>
                  <a:pt x="268" y="87"/>
                </a:cubicBezTo>
                <a:cubicBezTo>
                  <a:pt x="269" y="88"/>
                  <a:pt x="271" y="89"/>
                  <a:pt x="272" y="91"/>
                </a:cubicBezTo>
                <a:moveTo>
                  <a:pt x="299" y="90"/>
                </a:moveTo>
                <a:cubicBezTo>
                  <a:pt x="303" y="87"/>
                  <a:pt x="303" y="87"/>
                  <a:pt x="303" y="87"/>
                </a:cubicBezTo>
                <a:cubicBezTo>
                  <a:pt x="303" y="86"/>
                  <a:pt x="302" y="84"/>
                  <a:pt x="300" y="82"/>
                </a:cubicBezTo>
                <a:cubicBezTo>
                  <a:pt x="295" y="77"/>
                  <a:pt x="288" y="76"/>
                  <a:pt x="282" y="83"/>
                </a:cubicBezTo>
                <a:cubicBezTo>
                  <a:pt x="280" y="85"/>
                  <a:pt x="278" y="88"/>
                  <a:pt x="278" y="91"/>
                </a:cubicBezTo>
                <a:cubicBezTo>
                  <a:pt x="278" y="94"/>
                  <a:pt x="279" y="96"/>
                  <a:pt x="282" y="99"/>
                </a:cubicBezTo>
                <a:cubicBezTo>
                  <a:pt x="284" y="101"/>
                  <a:pt x="286" y="103"/>
                  <a:pt x="288" y="103"/>
                </a:cubicBezTo>
                <a:cubicBezTo>
                  <a:pt x="297" y="94"/>
                  <a:pt x="297" y="94"/>
                  <a:pt x="297" y="94"/>
                </a:cubicBezTo>
                <a:cubicBezTo>
                  <a:pt x="292" y="88"/>
                  <a:pt x="292" y="88"/>
                  <a:pt x="292" y="88"/>
                </a:cubicBezTo>
                <a:cubicBezTo>
                  <a:pt x="288" y="92"/>
                  <a:pt x="288" y="92"/>
                  <a:pt x="288" y="92"/>
                </a:cubicBezTo>
                <a:cubicBezTo>
                  <a:pt x="290" y="94"/>
                  <a:pt x="290" y="94"/>
                  <a:pt x="290" y="94"/>
                </a:cubicBezTo>
                <a:cubicBezTo>
                  <a:pt x="287" y="97"/>
                  <a:pt x="287" y="97"/>
                  <a:pt x="287" y="97"/>
                </a:cubicBezTo>
                <a:cubicBezTo>
                  <a:pt x="286" y="97"/>
                  <a:pt x="286" y="96"/>
                  <a:pt x="285" y="96"/>
                </a:cubicBezTo>
                <a:cubicBezTo>
                  <a:pt x="283" y="94"/>
                  <a:pt x="283" y="90"/>
                  <a:pt x="286" y="87"/>
                </a:cubicBezTo>
                <a:cubicBezTo>
                  <a:pt x="290" y="83"/>
                  <a:pt x="294" y="83"/>
                  <a:pt x="296" y="86"/>
                </a:cubicBezTo>
                <a:cubicBezTo>
                  <a:pt x="298" y="87"/>
                  <a:pt x="298" y="89"/>
                  <a:pt x="299" y="90"/>
                </a:cubicBezTo>
                <a:moveTo>
                  <a:pt x="311" y="119"/>
                </a:moveTo>
                <a:cubicBezTo>
                  <a:pt x="322" y="111"/>
                  <a:pt x="322" y="111"/>
                  <a:pt x="322" y="111"/>
                </a:cubicBezTo>
                <a:cubicBezTo>
                  <a:pt x="321" y="110"/>
                  <a:pt x="321" y="108"/>
                  <a:pt x="320" y="107"/>
                </a:cubicBezTo>
                <a:cubicBezTo>
                  <a:pt x="320" y="107"/>
                  <a:pt x="320" y="107"/>
                  <a:pt x="320" y="107"/>
                </a:cubicBezTo>
                <a:cubicBezTo>
                  <a:pt x="308" y="115"/>
                  <a:pt x="308" y="115"/>
                  <a:pt x="308" y="115"/>
                </a:cubicBezTo>
                <a:cubicBezTo>
                  <a:pt x="304" y="117"/>
                  <a:pt x="302" y="117"/>
                  <a:pt x="301" y="115"/>
                </a:cubicBezTo>
                <a:cubicBezTo>
                  <a:pt x="300" y="114"/>
                  <a:pt x="301" y="112"/>
                  <a:pt x="304" y="109"/>
                </a:cubicBezTo>
                <a:cubicBezTo>
                  <a:pt x="316" y="101"/>
                  <a:pt x="316" y="101"/>
                  <a:pt x="316" y="101"/>
                </a:cubicBezTo>
                <a:cubicBezTo>
                  <a:pt x="315" y="100"/>
                  <a:pt x="314" y="98"/>
                  <a:pt x="313" y="97"/>
                </a:cubicBezTo>
                <a:cubicBezTo>
                  <a:pt x="302" y="104"/>
                  <a:pt x="302" y="104"/>
                  <a:pt x="302" y="104"/>
                </a:cubicBezTo>
                <a:cubicBezTo>
                  <a:pt x="295" y="109"/>
                  <a:pt x="294" y="113"/>
                  <a:pt x="297" y="118"/>
                </a:cubicBezTo>
                <a:cubicBezTo>
                  <a:pt x="300" y="123"/>
                  <a:pt x="305" y="123"/>
                  <a:pt x="311" y="119"/>
                </a:cubicBezTo>
                <a:moveTo>
                  <a:pt x="310" y="142"/>
                </a:moveTo>
                <a:cubicBezTo>
                  <a:pt x="332" y="132"/>
                  <a:pt x="332" y="132"/>
                  <a:pt x="332" y="132"/>
                </a:cubicBezTo>
                <a:cubicBezTo>
                  <a:pt x="332" y="130"/>
                  <a:pt x="331" y="129"/>
                  <a:pt x="331" y="127"/>
                </a:cubicBezTo>
                <a:cubicBezTo>
                  <a:pt x="325" y="130"/>
                  <a:pt x="325" y="130"/>
                  <a:pt x="325" y="130"/>
                </a:cubicBezTo>
                <a:cubicBezTo>
                  <a:pt x="322" y="131"/>
                  <a:pt x="319" y="133"/>
                  <a:pt x="316" y="135"/>
                </a:cubicBezTo>
                <a:cubicBezTo>
                  <a:pt x="316" y="135"/>
                  <a:pt x="316" y="135"/>
                  <a:pt x="316" y="135"/>
                </a:cubicBezTo>
                <a:cubicBezTo>
                  <a:pt x="318" y="133"/>
                  <a:pt x="320" y="130"/>
                  <a:pt x="322" y="128"/>
                </a:cubicBezTo>
                <a:cubicBezTo>
                  <a:pt x="328" y="122"/>
                  <a:pt x="328" y="122"/>
                  <a:pt x="328" y="122"/>
                </a:cubicBezTo>
                <a:cubicBezTo>
                  <a:pt x="327" y="120"/>
                  <a:pt x="326" y="118"/>
                  <a:pt x="325" y="116"/>
                </a:cubicBezTo>
                <a:cubicBezTo>
                  <a:pt x="302" y="127"/>
                  <a:pt x="302" y="127"/>
                  <a:pt x="302" y="127"/>
                </a:cubicBezTo>
                <a:cubicBezTo>
                  <a:pt x="303" y="128"/>
                  <a:pt x="304" y="130"/>
                  <a:pt x="305" y="131"/>
                </a:cubicBezTo>
                <a:cubicBezTo>
                  <a:pt x="310" y="129"/>
                  <a:pt x="310" y="129"/>
                  <a:pt x="310" y="129"/>
                </a:cubicBezTo>
                <a:cubicBezTo>
                  <a:pt x="314" y="127"/>
                  <a:pt x="317" y="125"/>
                  <a:pt x="320" y="124"/>
                </a:cubicBezTo>
                <a:cubicBezTo>
                  <a:pt x="320" y="124"/>
                  <a:pt x="320" y="124"/>
                  <a:pt x="320" y="124"/>
                </a:cubicBezTo>
                <a:cubicBezTo>
                  <a:pt x="318" y="126"/>
                  <a:pt x="315" y="128"/>
                  <a:pt x="313" y="131"/>
                </a:cubicBezTo>
                <a:cubicBezTo>
                  <a:pt x="308" y="137"/>
                  <a:pt x="308" y="137"/>
                  <a:pt x="308" y="137"/>
                </a:cubicBezTo>
                <a:cubicBezTo>
                  <a:pt x="308" y="139"/>
                  <a:pt x="309" y="141"/>
                  <a:pt x="310" y="142"/>
                </a:cubicBezTo>
                <a:moveTo>
                  <a:pt x="312" y="150"/>
                </a:moveTo>
                <a:cubicBezTo>
                  <a:pt x="336" y="142"/>
                  <a:pt x="336" y="142"/>
                  <a:pt x="336" y="142"/>
                </a:cubicBezTo>
                <a:cubicBezTo>
                  <a:pt x="335" y="140"/>
                  <a:pt x="335" y="138"/>
                  <a:pt x="334" y="136"/>
                </a:cubicBezTo>
                <a:cubicBezTo>
                  <a:pt x="311" y="145"/>
                  <a:pt x="311" y="145"/>
                  <a:pt x="311" y="145"/>
                </a:cubicBezTo>
                <a:cubicBezTo>
                  <a:pt x="311" y="146"/>
                  <a:pt x="312" y="148"/>
                  <a:pt x="312" y="150"/>
                </a:cubicBezTo>
                <a:moveTo>
                  <a:pt x="316" y="162"/>
                </a:moveTo>
                <a:cubicBezTo>
                  <a:pt x="341" y="163"/>
                  <a:pt x="341" y="163"/>
                  <a:pt x="341" y="163"/>
                </a:cubicBezTo>
                <a:cubicBezTo>
                  <a:pt x="341" y="161"/>
                  <a:pt x="341" y="159"/>
                  <a:pt x="340" y="157"/>
                </a:cubicBezTo>
                <a:cubicBezTo>
                  <a:pt x="330" y="157"/>
                  <a:pt x="330" y="157"/>
                  <a:pt x="330" y="157"/>
                </a:cubicBezTo>
                <a:cubicBezTo>
                  <a:pt x="327" y="158"/>
                  <a:pt x="324" y="158"/>
                  <a:pt x="321" y="158"/>
                </a:cubicBezTo>
                <a:cubicBezTo>
                  <a:pt x="321" y="158"/>
                  <a:pt x="321" y="158"/>
                  <a:pt x="321" y="158"/>
                </a:cubicBezTo>
                <a:cubicBezTo>
                  <a:pt x="324" y="157"/>
                  <a:pt x="327" y="155"/>
                  <a:pt x="329" y="154"/>
                </a:cubicBezTo>
                <a:cubicBezTo>
                  <a:pt x="338" y="150"/>
                  <a:pt x="338" y="150"/>
                  <a:pt x="338" y="150"/>
                </a:cubicBezTo>
                <a:cubicBezTo>
                  <a:pt x="338" y="149"/>
                  <a:pt x="338" y="149"/>
                  <a:pt x="338" y="149"/>
                </a:cubicBezTo>
                <a:cubicBezTo>
                  <a:pt x="338" y="147"/>
                  <a:pt x="337" y="146"/>
                  <a:pt x="337" y="144"/>
                </a:cubicBezTo>
                <a:cubicBezTo>
                  <a:pt x="314" y="156"/>
                  <a:pt x="314" y="156"/>
                  <a:pt x="314" y="156"/>
                </a:cubicBezTo>
                <a:cubicBezTo>
                  <a:pt x="315" y="158"/>
                  <a:pt x="315" y="160"/>
                  <a:pt x="316" y="162"/>
                </a:cubicBezTo>
                <a:moveTo>
                  <a:pt x="338" y="180"/>
                </a:moveTo>
                <a:cubicBezTo>
                  <a:pt x="343" y="179"/>
                  <a:pt x="343" y="179"/>
                  <a:pt x="343" y="179"/>
                </a:cubicBezTo>
                <a:cubicBezTo>
                  <a:pt x="343" y="178"/>
                  <a:pt x="343" y="176"/>
                  <a:pt x="343" y="174"/>
                </a:cubicBezTo>
                <a:cubicBezTo>
                  <a:pt x="343" y="170"/>
                  <a:pt x="343" y="170"/>
                  <a:pt x="343" y="170"/>
                </a:cubicBezTo>
                <a:cubicBezTo>
                  <a:pt x="342" y="169"/>
                  <a:pt x="342" y="167"/>
                  <a:pt x="342" y="166"/>
                </a:cubicBezTo>
                <a:cubicBezTo>
                  <a:pt x="317" y="169"/>
                  <a:pt x="317" y="169"/>
                  <a:pt x="317" y="169"/>
                </a:cubicBezTo>
                <a:cubicBezTo>
                  <a:pt x="318" y="173"/>
                  <a:pt x="318" y="178"/>
                  <a:pt x="319" y="182"/>
                </a:cubicBezTo>
                <a:cubicBezTo>
                  <a:pt x="324" y="182"/>
                  <a:pt x="324" y="182"/>
                  <a:pt x="324" y="182"/>
                </a:cubicBezTo>
                <a:cubicBezTo>
                  <a:pt x="323" y="174"/>
                  <a:pt x="323" y="174"/>
                  <a:pt x="323" y="174"/>
                </a:cubicBezTo>
                <a:cubicBezTo>
                  <a:pt x="328" y="173"/>
                  <a:pt x="328" y="173"/>
                  <a:pt x="328" y="173"/>
                </a:cubicBezTo>
                <a:cubicBezTo>
                  <a:pt x="328" y="180"/>
                  <a:pt x="328" y="180"/>
                  <a:pt x="328" y="180"/>
                </a:cubicBezTo>
                <a:cubicBezTo>
                  <a:pt x="334" y="180"/>
                  <a:pt x="334" y="180"/>
                  <a:pt x="334" y="180"/>
                </a:cubicBezTo>
                <a:cubicBezTo>
                  <a:pt x="333" y="173"/>
                  <a:pt x="333" y="173"/>
                  <a:pt x="333" y="173"/>
                </a:cubicBezTo>
                <a:cubicBezTo>
                  <a:pt x="337" y="172"/>
                  <a:pt x="337" y="172"/>
                  <a:pt x="337" y="172"/>
                </a:cubicBezTo>
                <a:lnTo>
                  <a:pt x="338" y="180"/>
                </a:lnTo>
                <a:close/>
                <a:moveTo>
                  <a:pt x="339" y="192"/>
                </a:moveTo>
                <a:cubicBezTo>
                  <a:pt x="339" y="194"/>
                  <a:pt x="338" y="195"/>
                  <a:pt x="336" y="195"/>
                </a:cubicBezTo>
                <a:cubicBezTo>
                  <a:pt x="334" y="195"/>
                  <a:pt x="333" y="194"/>
                  <a:pt x="333" y="192"/>
                </a:cubicBezTo>
                <a:cubicBezTo>
                  <a:pt x="333" y="190"/>
                  <a:pt x="333" y="190"/>
                  <a:pt x="333" y="190"/>
                </a:cubicBezTo>
                <a:cubicBezTo>
                  <a:pt x="339" y="190"/>
                  <a:pt x="339" y="190"/>
                  <a:pt x="339" y="190"/>
                </a:cubicBezTo>
                <a:cubicBezTo>
                  <a:pt x="339" y="191"/>
                  <a:pt x="339" y="191"/>
                  <a:pt x="339" y="192"/>
                </a:cubicBezTo>
                <a:moveTo>
                  <a:pt x="342" y="198"/>
                </a:moveTo>
                <a:cubicBezTo>
                  <a:pt x="343" y="197"/>
                  <a:pt x="344" y="197"/>
                  <a:pt x="344" y="195"/>
                </a:cubicBezTo>
                <a:cubicBezTo>
                  <a:pt x="344" y="193"/>
                  <a:pt x="344" y="193"/>
                  <a:pt x="344" y="192"/>
                </a:cubicBezTo>
                <a:cubicBezTo>
                  <a:pt x="344" y="190"/>
                  <a:pt x="344" y="188"/>
                  <a:pt x="344" y="186"/>
                </a:cubicBezTo>
                <a:cubicBezTo>
                  <a:pt x="344" y="186"/>
                  <a:pt x="344" y="185"/>
                  <a:pt x="344" y="185"/>
                </a:cubicBezTo>
                <a:cubicBezTo>
                  <a:pt x="319" y="185"/>
                  <a:pt x="319" y="185"/>
                  <a:pt x="319" y="185"/>
                </a:cubicBezTo>
                <a:cubicBezTo>
                  <a:pt x="319" y="186"/>
                  <a:pt x="319" y="188"/>
                  <a:pt x="319" y="190"/>
                </a:cubicBezTo>
                <a:cubicBezTo>
                  <a:pt x="328" y="190"/>
                  <a:pt x="328" y="190"/>
                  <a:pt x="328" y="190"/>
                </a:cubicBezTo>
                <a:cubicBezTo>
                  <a:pt x="328" y="191"/>
                  <a:pt x="328" y="191"/>
                  <a:pt x="328" y="191"/>
                </a:cubicBezTo>
                <a:cubicBezTo>
                  <a:pt x="328" y="193"/>
                  <a:pt x="327" y="193"/>
                  <a:pt x="324" y="194"/>
                </a:cubicBezTo>
                <a:cubicBezTo>
                  <a:pt x="321" y="194"/>
                  <a:pt x="320" y="195"/>
                  <a:pt x="319" y="195"/>
                </a:cubicBezTo>
                <a:cubicBezTo>
                  <a:pt x="319" y="197"/>
                  <a:pt x="318" y="199"/>
                  <a:pt x="318" y="201"/>
                </a:cubicBezTo>
                <a:cubicBezTo>
                  <a:pt x="319" y="200"/>
                  <a:pt x="323" y="200"/>
                  <a:pt x="326" y="199"/>
                </a:cubicBezTo>
                <a:cubicBezTo>
                  <a:pt x="328" y="199"/>
                  <a:pt x="329" y="198"/>
                  <a:pt x="330" y="197"/>
                </a:cubicBezTo>
                <a:cubicBezTo>
                  <a:pt x="330" y="197"/>
                  <a:pt x="330" y="197"/>
                  <a:pt x="330" y="197"/>
                </a:cubicBezTo>
                <a:cubicBezTo>
                  <a:pt x="331" y="198"/>
                  <a:pt x="333" y="200"/>
                  <a:pt x="336" y="200"/>
                </a:cubicBezTo>
                <a:cubicBezTo>
                  <a:pt x="339" y="200"/>
                  <a:pt x="341" y="200"/>
                  <a:pt x="342" y="198"/>
                </a:cubicBezTo>
                <a:moveTo>
                  <a:pt x="340" y="219"/>
                </a:moveTo>
                <a:cubicBezTo>
                  <a:pt x="341" y="217"/>
                  <a:pt x="342" y="216"/>
                  <a:pt x="342" y="213"/>
                </a:cubicBezTo>
                <a:cubicBezTo>
                  <a:pt x="343" y="208"/>
                  <a:pt x="340" y="205"/>
                  <a:pt x="336" y="204"/>
                </a:cubicBezTo>
                <a:cubicBezTo>
                  <a:pt x="332" y="204"/>
                  <a:pt x="330" y="206"/>
                  <a:pt x="328" y="209"/>
                </a:cubicBezTo>
                <a:cubicBezTo>
                  <a:pt x="326" y="211"/>
                  <a:pt x="326" y="212"/>
                  <a:pt x="324" y="212"/>
                </a:cubicBezTo>
                <a:cubicBezTo>
                  <a:pt x="323" y="211"/>
                  <a:pt x="323" y="210"/>
                  <a:pt x="323" y="209"/>
                </a:cubicBezTo>
                <a:cubicBezTo>
                  <a:pt x="323" y="207"/>
                  <a:pt x="324" y="205"/>
                  <a:pt x="325" y="204"/>
                </a:cubicBezTo>
                <a:cubicBezTo>
                  <a:pt x="320" y="202"/>
                  <a:pt x="320" y="202"/>
                  <a:pt x="320" y="202"/>
                </a:cubicBezTo>
                <a:cubicBezTo>
                  <a:pt x="319" y="203"/>
                  <a:pt x="318" y="205"/>
                  <a:pt x="317" y="207"/>
                </a:cubicBezTo>
                <a:cubicBezTo>
                  <a:pt x="317" y="213"/>
                  <a:pt x="320" y="217"/>
                  <a:pt x="324" y="217"/>
                </a:cubicBezTo>
                <a:cubicBezTo>
                  <a:pt x="327" y="218"/>
                  <a:pt x="330" y="216"/>
                  <a:pt x="332" y="213"/>
                </a:cubicBezTo>
                <a:cubicBezTo>
                  <a:pt x="334" y="211"/>
                  <a:pt x="334" y="210"/>
                  <a:pt x="336" y="210"/>
                </a:cubicBezTo>
                <a:cubicBezTo>
                  <a:pt x="337" y="210"/>
                  <a:pt x="337" y="211"/>
                  <a:pt x="337" y="213"/>
                </a:cubicBezTo>
                <a:cubicBezTo>
                  <a:pt x="337" y="215"/>
                  <a:pt x="336" y="216"/>
                  <a:pt x="335" y="217"/>
                </a:cubicBezTo>
                <a:lnTo>
                  <a:pt x="340" y="219"/>
                </a:lnTo>
                <a:close/>
                <a:moveTo>
                  <a:pt x="314" y="223"/>
                </a:moveTo>
                <a:cubicBezTo>
                  <a:pt x="339" y="229"/>
                  <a:pt x="339" y="229"/>
                  <a:pt x="339" y="229"/>
                </a:cubicBezTo>
                <a:cubicBezTo>
                  <a:pt x="340" y="224"/>
                  <a:pt x="340" y="224"/>
                  <a:pt x="340" y="224"/>
                </a:cubicBezTo>
                <a:cubicBezTo>
                  <a:pt x="316" y="218"/>
                  <a:pt x="316" y="218"/>
                  <a:pt x="316" y="218"/>
                </a:cubicBezTo>
                <a:cubicBezTo>
                  <a:pt x="315" y="220"/>
                  <a:pt x="315" y="222"/>
                  <a:pt x="314" y="223"/>
                </a:cubicBezTo>
                <a:moveTo>
                  <a:pt x="327" y="246"/>
                </a:moveTo>
                <a:cubicBezTo>
                  <a:pt x="332" y="248"/>
                  <a:pt x="332" y="248"/>
                  <a:pt x="332" y="248"/>
                </a:cubicBezTo>
                <a:cubicBezTo>
                  <a:pt x="333" y="247"/>
                  <a:pt x="333" y="246"/>
                  <a:pt x="334" y="245"/>
                </a:cubicBezTo>
                <a:cubicBezTo>
                  <a:pt x="337" y="237"/>
                  <a:pt x="337" y="237"/>
                  <a:pt x="337" y="237"/>
                </a:cubicBezTo>
                <a:cubicBezTo>
                  <a:pt x="337" y="235"/>
                  <a:pt x="337" y="234"/>
                  <a:pt x="338" y="233"/>
                </a:cubicBezTo>
                <a:cubicBezTo>
                  <a:pt x="332" y="231"/>
                  <a:pt x="332" y="231"/>
                  <a:pt x="332" y="231"/>
                </a:cubicBezTo>
                <a:cubicBezTo>
                  <a:pt x="331" y="236"/>
                  <a:pt x="331" y="236"/>
                  <a:pt x="331" y="236"/>
                </a:cubicBezTo>
                <a:cubicBezTo>
                  <a:pt x="312" y="230"/>
                  <a:pt x="312" y="230"/>
                  <a:pt x="312" y="230"/>
                </a:cubicBezTo>
                <a:cubicBezTo>
                  <a:pt x="312" y="232"/>
                  <a:pt x="311" y="233"/>
                  <a:pt x="311" y="235"/>
                </a:cubicBezTo>
                <a:cubicBezTo>
                  <a:pt x="329" y="241"/>
                  <a:pt x="329" y="241"/>
                  <a:pt x="329" y="241"/>
                </a:cubicBezTo>
                <a:lnTo>
                  <a:pt x="327" y="246"/>
                </a:lnTo>
                <a:close/>
                <a:moveTo>
                  <a:pt x="313" y="255"/>
                </a:moveTo>
                <a:cubicBezTo>
                  <a:pt x="323" y="268"/>
                  <a:pt x="323" y="268"/>
                  <a:pt x="323" y="268"/>
                </a:cubicBezTo>
                <a:cubicBezTo>
                  <a:pt x="324" y="266"/>
                  <a:pt x="325" y="265"/>
                  <a:pt x="325" y="263"/>
                </a:cubicBezTo>
                <a:cubicBezTo>
                  <a:pt x="326" y="262"/>
                  <a:pt x="326" y="262"/>
                  <a:pt x="326" y="262"/>
                </a:cubicBezTo>
                <a:cubicBezTo>
                  <a:pt x="321" y="258"/>
                  <a:pt x="321" y="258"/>
                  <a:pt x="321" y="258"/>
                </a:cubicBezTo>
                <a:cubicBezTo>
                  <a:pt x="320" y="257"/>
                  <a:pt x="319" y="256"/>
                  <a:pt x="318" y="255"/>
                </a:cubicBezTo>
                <a:cubicBezTo>
                  <a:pt x="318" y="255"/>
                  <a:pt x="318" y="255"/>
                  <a:pt x="318" y="255"/>
                </a:cubicBezTo>
                <a:cubicBezTo>
                  <a:pt x="319" y="255"/>
                  <a:pt x="321" y="256"/>
                  <a:pt x="323" y="256"/>
                </a:cubicBezTo>
                <a:cubicBezTo>
                  <a:pt x="329" y="257"/>
                  <a:pt x="329" y="257"/>
                  <a:pt x="329" y="257"/>
                </a:cubicBezTo>
                <a:cubicBezTo>
                  <a:pt x="329" y="256"/>
                  <a:pt x="329" y="256"/>
                  <a:pt x="329" y="256"/>
                </a:cubicBezTo>
                <a:cubicBezTo>
                  <a:pt x="330" y="254"/>
                  <a:pt x="330" y="253"/>
                  <a:pt x="331" y="251"/>
                </a:cubicBezTo>
                <a:cubicBezTo>
                  <a:pt x="315" y="250"/>
                  <a:pt x="315" y="250"/>
                  <a:pt x="315" y="250"/>
                </a:cubicBezTo>
                <a:cubicBezTo>
                  <a:pt x="306" y="246"/>
                  <a:pt x="306" y="246"/>
                  <a:pt x="306" y="246"/>
                </a:cubicBezTo>
                <a:cubicBezTo>
                  <a:pt x="305" y="247"/>
                  <a:pt x="305" y="249"/>
                  <a:pt x="304" y="251"/>
                </a:cubicBezTo>
                <a:lnTo>
                  <a:pt x="313" y="255"/>
                </a:lnTo>
                <a:close/>
                <a:moveTo>
                  <a:pt x="308" y="269"/>
                </a:moveTo>
                <a:cubicBezTo>
                  <a:pt x="313" y="272"/>
                  <a:pt x="317" y="273"/>
                  <a:pt x="320" y="273"/>
                </a:cubicBezTo>
                <a:cubicBezTo>
                  <a:pt x="320" y="272"/>
                  <a:pt x="321" y="271"/>
                  <a:pt x="322" y="270"/>
                </a:cubicBezTo>
                <a:cubicBezTo>
                  <a:pt x="319" y="269"/>
                  <a:pt x="315" y="268"/>
                  <a:pt x="310" y="265"/>
                </a:cubicBezTo>
                <a:cubicBezTo>
                  <a:pt x="305" y="262"/>
                  <a:pt x="302" y="259"/>
                  <a:pt x="301" y="256"/>
                </a:cubicBezTo>
                <a:cubicBezTo>
                  <a:pt x="301" y="256"/>
                  <a:pt x="301" y="256"/>
                  <a:pt x="301" y="256"/>
                </a:cubicBezTo>
                <a:cubicBezTo>
                  <a:pt x="300" y="257"/>
                  <a:pt x="299" y="258"/>
                  <a:pt x="299" y="259"/>
                </a:cubicBezTo>
                <a:cubicBezTo>
                  <a:pt x="300" y="262"/>
                  <a:pt x="303" y="265"/>
                  <a:pt x="308" y="269"/>
                </a:cubicBezTo>
                <a:moveTo>
                  <a:pt x="355" y="190"/>
                </a:moveTo>
                <a:cubicBezTo>
                  <a:pt x="355" y="281"/>
                  <a:pt x="281" y="356"/>
                  <a:pt x="190" y="356"/>
                </a:cubicBezTo>
                <a:cubicBezTo>
                  <a:pt x="98" y="356"/>
                  <a:pt x="24" y="281"/>
                  <a:pt x="24" y="190"/>
                </a:cubicBezTo>
                <a:cubicBezTo>
                  <a:pt x="24" y="98"/>
                  <a:pt x="98" y="24"/>
                  <a:pt x="190" y="24"/>
                </a:cubicBezTo>
                <a:cubicBezTo>
                  <a:pt x="281" y="24"/>
                  <a:pt x="355" y="98"/>
                  <a:pt x="355" y="190"/>
                </a:cubicBezTo>
                <a:moveTo>
                  <a:pt x="366" y="162"/>
                </a:moveTo>
                <a:cubicBezTo>
                  <a:pt x="357" y="152"/>
                  <a:pt x="357" y="152"/>
                  <a:pt x="357" y="152"/>
                </a:cubicBezTo>
                <a:cubicBezTo>
                  <a:pt x="361" y="141"/>
                  <a:pt x="361" y="141"/>
                  <a:pt x="361" y="141"/>
                </a:cubicBezTo>
                <a:cubicBezTo>
                  <a:pt x="351" y="132"/>
                  <a:pt x="351" y="132"/>
                  <a:pt x="351" y="132"/>
                </a:cubicBezTo>
                <a:cubicBezTo>
                  <a:pt x="354" y="120"/>
                  <a:pt x="354" y="120"/>
                  <a:pt x="354" y="120"/>
                </a:cubicBezTo>
                <a:cubicBezTo>
                  <a:pt x="343" y="113"/>
                  <a:pt x="343" y="113"/>
                  <a:pt x="343" y="113"/>
                </a:cubicBezTo>
                <a:cubicBezTo>
                  <a:pt x="344" y="100"/>
                  <a:pt x="344" y="100"/>
                  <a:pt x="344" y="100"/>
                </a:cubicBezTo>
                <a:cubicBezTo>
                  <a:pt x="332" y="94"/>
                  <a:pt x="332" y="94"/>
                  <a:pt x="332" y="94"/>
                </a:cubicBezTo>
                <a:cubicBezTo>
                  <a:pt x="332" y="82"/>
                  <a:pt x="332" y="82"/>
                  <a:pt x="332" y="82"/>
                </a:cubicBezTo>
                <a:cubicBezTo>
                  <a:pt x="319" y="77"/>
                  <a:pt x="319" y="77"/>
                  <a:pt x="319" y="77"/>
                </a:cubicBezTo>
                <a:cubicBezTo>
                  <a:pt x="317" y="65"/>
                  <a:pt x="317" y="65"/>
                  <a:pt x="317" y="65"/>
                </a:cubicBezTo>
                <a:cubicBezTo>
                  <a:pt x="305" y="62"/>
                  <a:pt x="305" y="62"/>
                  <a:pt x="305" y="62"/>
                </a:cubicBezTo>
                <a:cubicBezTo>
                  <a:pt x="301" y="50"/>
                  <a:pt x="301" y="50"/>
                  <a:pt x="301" y="50"/>
                </a:cubicBezTo>
                <a:cubicBezTo>
                  <a:pt x="288" y="49"/>
                  <a:pt x="288" y="49"/>
                  <a:pt x="288" y="49"/>
                </a:cubicBezTo>
                <a:cubicBezTo>
                  <a:pt x="283" y="38"/>
                  <a:pt x="283" y="38"/>
                  <a:pt x="283" y="38"/>
                </a:cubicBezTo>
                <a:cubicBezTo>
                  <a:pt x="270" y="38"/>
                  <a:pt x="270" y="38"/>
                  <a:pt x="270" y="38"/>
                </a:cubicBezTo>
                <a:cubicBezTo>
                  <a:pt x="264" y="27"/>
                  <a:pt x="264" y="27"/>
                  <a:pt x="264" y="27"/>
                </a:cubicBezTo>
                <a:cubicBezTo>
                  <a:pt x="251" y="29"/>
                  <a:pt x="251" y="29"/>
                  <a:pt x="251" y="29"/>
                </a:cubicBezTo>
                <a:cubicBezTo>
                  <a:pt x="243" y="19"/>
                  <a:pt x="243" y="19"/>
                  <a:pt x="243" y="19"/>
                </a:cubicBezTo>
                <a:cubicBezTo>
                  <a:pt x="231" y="23"/>
                  <a:pt x="231" y="23"/>
                  <a:pt x="231" y="23"/>
                </a:cubicBezTo>
                <a:cubicBezTo>
                  <a:pt x="222" y="14"/>
                  <a:pt x="222" y="14"/>
                  <a:pt x="222" y="14"/>
                </a:cubicBezTo>
                <a:cubicBezTo>
                  <a:pt x="210" y="19"/>
                  <a:pt x="210" y="19"/>
                  <a:pt x="210" y="19"/>
                </a:cubicBezTo>
                <a:cubicBezTo>
                  <a:pt x="200" y="11"/>
                  <a:pt x="200" y="11"/>
                  <a:pt x="200" y="11"/>
                </a:cubicBezTo>
                <a:cubicBezTo>
                  <a:pt x="189" y="18"/>
                  <a:pt x="189" y="18"/>
                  <a:pt x="189" y="18"/>
                </a:cubicBezTo>
                <a:cubicBezTo>
                  <a:pt x="178" y="11"/>
                  <a:pt x="178" y="11"/>
                  <a:pt x="178" y="11"/>
                </a:cubicBezTo>
                <a:cubicBezTo>
                  <a:pt x="168" y="19"/>
                  <a:pt x="168" y="19"/>
                  <a:pt x="168" y="19"/>
                </a:cubicBezTo>
                <a:cubicBezTo>
                  <a:pt x="156" y="14"/>
                  <a:pt x="156" y="14"/>
                  <a:pt x="156" y="14"/>
                </a:cubicBezTo>
                <a:cubicBezTo>
                  <a:pt x="147" y="23"/>
                  <a:pt x="147" y="23"/>
                  <a:pt x="147" y="23"/>
                </a:cubicBezTo>
                <a:cubicBezTo>
                  <a:pt x="135" y="19"/>
                  <a:pt x="135" y="19"/>
                  <a:pt x="135" y="19"/>
                </a:cubicBezTo>
                <a:cubicBezTo>
                  <a:pt x="127" y="30"/>
                  <a:pt x="127" y="30"/>
                  <a:pt x="127" y="30"/>
                </a:cubicBezTo>
                <a:cubicBezTo>
                  <a:pt x="115" y="27"/>
                  <a:pt x="115" y="27"/>
                  <a:pt x="115" y="27"/>
                </a:cubicBezTo>
                <a:cubicBezTo>
                  <a:pt x="108" y="39"/>
                  <a:pt x="108" y="39"/>
                  <a:pt x="108" y="39"/>
                </a:cubicBezTo>
                <a:cubicBezTo>
                  <a:pt x="95" y="38"/>
                  <a:pt x="95" y="38"/>
                  <a:pt x="95" y="38"/>
                </a:cubicBezTo>
                <a:cubicBezTo>
                  <a:pt x="90" y="50"/>
                  <a:pt x="90" y="50"/>
                  <a:pt x="90" y="50"/>
                </a:cubicBezTo>
                <a:cubicBezTo>
                  <a:pt x="77" y="51"/>
                  <a:pt x="77" y="51"/>
                  <a:pt x="77" y="51"/>
                </a:cubicBezTo>
                <a:cubicBezTo>
                  <a:pt x="73" y="63"/>
                  <a:pt x="73" y="63"/>
                  <a:pt x="73" y="63"/>
                </a:cubicBezTo>
                <a:cubicBezTo>
                  <a:pt x="61" y="65"/>
                  <a:pt x="61" y="65"/>
                  <a:pt x="61" y="65"/>
                </a:cubicBezTo>
                <a:cubicBezTo>
                  <a:pt x="58" y="78"/>
                  <a:pt x="58" y="78"/>
                  <a:pt x="58" y="78"/>
                </a:cubicBezTo>
                <a:cubicBezTo>
                  <a:pt x="47" y="82"/>
                  <a:pt x="47" y="82"/>
                  <a:pt x="47" y="82"/>
                </a:cubicBezTo>
                <a:cubicBezTo>
                  <a:pt x="46" y="95"/>
                  <a:pt x="46" y="95"/>
                  <a:pt x="46" y="95"/>
                </a:cubicBezTo>
                <a:cubicBezTo>
                  <a:pt x="35" y="100"/>
                  <a:pt x="35" y="100"/>
                  <a:pt x="35" y="100"/>
                </a:cubicBezTo>
                <a:cubicBezTo>
                  <a:pt x="35" y="114"/>
                  <a:pt x="35" y="114"/>
                  <a:pt x="35" y="114"/>
                </a:cubicBezTo>
                <a:cubicBezTo>
                  <a:pt x="25" y="120"/>
                  <a:pt x="25" y="120"/>
                  <a:pt x="25" y="120"/>
                </a:cubicBezTo>
                <a:cubicBezTo>
                  <a:pt x="27" y="133"/>
                  <a:pt x="27" y="133"/>
                  <a:pt x="27" y="133"/>
                </a:cubicBezTo>
                <a:cubicBezTo>
                  <a:pt x="18" y="141"/>
                  <a:pt x="18" y="141"/>
                  <a:pt x="18" y="141"/>
                </a:cubicBezTo>
                <a:cubicBezTo>
                  <a:pt x="21" y="153"/>
                  <a:pt x="21" y="153"/>
                  <a:pt x="21" y="153"/>
                </a:cubicBezTo>
                <a:cubicBezTo>
                  <a:pt x="13" y="162"/>
                  <a:pt x="13" y="162"/>
                  <a:pt x="13" y="162"/>
                </a:cubicBezTo>
                <a:cubicBezTo>
                  <a:pt x="18" y="174"/>
                  <a:pt x="18" y="174"/>
                  <a:pt x="18" y="174"/>
                </a:cubicBezTo>
                <a:cubicBezTo>
                  <a:pt x="11" y="184"/>
                  <a:pt x="11" y="184"/>
                  <a:pt x="11" y="184"/>
                </a:cubicBezTo>
                <a:cubicBezTo>
                  <a:pt x="18" y="196"/>
                  <a:pt x="18" y="196"/>
                  <a:pt x="18" y="196"/>
                </a:cubicBezTo>
                <a:cubicBezTo>
                  <a:pt x="11" y="206"/>
                  <a:pt x="11" y="206"/>
                  <a:pt x="11" y="206"/>
                </a:cubicBezTo>
                <a:cubicBezTo>
                  <a:pt x="20" y="217"/>
                  <a:pt x="20" y="217"/>
                  <a:pt x="20" y="217"/>
                </a:cubicBezTo>
                <a:cubicBezTo>
                  <a:pt x="15" y="228"/>
                  <a:pt x="15" y="228"/>
                  <a:pt x="15" y="228"/>
                </a:cubicBezTo>
                <a:cubicBezTo>
                  <a:pt x="24" y="237"/>
                  <a:pt x="24" y="237"/>
                  <a:pt x="24" y="237"/>
                </a:cubicBezTo>
                <a:cubicBezTo>
                  <a:pt x="21" y="249"/>
                  <a:pt x="21" y="249"/>
                  <a:pt x="21" y="249"/>
                </a:cubicBezTo>
                <a:cubicBezTo>
                  <a:pt x="31" y="257"/>
                  <a:pt x="31" y="257"/>
                  <a:pt x="31" y="257"/>
                </a:cubicBezTo>
                <a:cubicBezTo>
                  <a:pt x="29" y="269"/>
                  <a:pt x="29" y="269"/>
                  <a:pt x="29" y="269"/>
                </a:cubicBezTo>
                <a:cubicBezTo>
                  <a:pt x="41" y="276"/>
                  <a:pt x="41" y="276"/>
                  <a:pt x="41" y="276"/>
                </a:cubicBezTo>
                <a:cubicBezTo>
                  <a:pt x="40" y="288"/>
                  <a:pt x="40" y="288"/>
                  <a:pt x="40" y="288"/>
                </a:cubicBezTo>
                <a:cubicBezTo>
                  <a:pt x="52" y="294"/>
                  <a:pt x="52" y="294"/>
                  <a:pt x="52" y="294"/>
                </a:cubicBezTo>
                <a:cubicBezTo>
                  <a:pt x="54" y="306"/>
                  <a:pt x="54" y="306"/>
                  <a:pt x="54" y="306"/>
                </a:cubicBezTo>
                <a:cubicBezTo>
                  <a:pt x="66" y="310"/>
                  <a:pt x="66" y="310"/>
                  <a:pt x="66" y="310"/>
                </a:cubicBezTo>
                <a:cubicBezTo>
                  <a:pt x="69" y="322"/>
                  <a:pt x="69" y="322"/>
                  <a:pt x="69" y="322"/>
                </a:cubicBezTo>
                <a:cubicBezTo>
                  <a:pt x="82" y="324"/>
                  <a:pt x="82" y="324"/>
                  <a:pt x="82" y="324"/>
                </a:cubicBezTo>
                <a:cubicBezTo>
                  <a:pt x="86" y="336"/>
                  <a:pt x="86" y="336"/>
                  <a:pt x="86" y="336"/>
                </a:cubicBezTo>
                <a:cubicBezTo>
                  <a:pt x="99" y="336"/>
                  <a:pt x="99" y="336"/>
                  <a:pt x="99" y="336"/>
                </a:cubicBezTo>
                <a:cubicBezTo>
                  <a:pt x="105" y="347"/>
                  <a:pt x="105" y="347"/>
                  <a:pt x="105" y="347"/>
                </a:cubicBezTo>
                <a:cubicBezTo>
                  <a:pt x="118" y="346"/>
                  <a:pt x="118" y="346"/>
                  <a:pt x="118" y="346"/>
                </a:cubicBezTo>
                <a:cubicBezTo>
                  <a:pt x="125" y="356"/>
                  <a:pt x="125" y="356"/>
                  <a:pt x="125" y="356"/>
                </a:cubicBezTo>
                <a:cubicBezTo>
                  <a:pt x="138" y="354"/>
                  <a:pt x="138" y="354"/>
                  <a:pt x="138" y="354"/>
                </a:cubicBezTo>
                <a:cubicBezTo>
                  <a:pt x="146" y="363"/>
                  <a:pt x="146" y="363"/>
                  <a:pt x="146" y="363"/>
                </a:cubicBezTo>
                <a:cubicBezTo>
                  <a:pt x="158" y="359"/>
                  <a:pt x="158" y="359"/>
                  <a:pt x="158" y="359"/>
                </a:cubicBezTo>
                <a:cubicBezTo>
                  <a:pt x="167" y="367"/>
                  <a:pt x="167" y="367"/>
                  <a:pt x="167" y="367"/>
                </a:cubicBezTo>
                <a:cubicBezTo>
                  <a:pt x="179" y="361"/>
                  <a:pt x="179" y="361"/>
                  <a:pt x="179" y="361"/>
                </a:cubicBezTo>
                <a:cubicBezTo>
                  <a:pt x="189" y="368"/>
                  <a:pt x="189" y="368"/>
                  <a:pt x="189" y="368"/>
                </a:cubicBezTo>
                <a:cubicBezTo>
                  <a:pt x="200" y="361"/>
                  <a:pt x="200" y="361"/>
                  <a:pt x="200" y="361"/>
                </a:cubicBezTo>
                <a:cubicBezTo>
                  <a:pt x="211" y="367"/>
                  <a:pt x="211" y="367"/>
                  <a:pt x="211" y="367"/>
                </a:cubicBezTo>
                <a:cubicBezTo>
                  <a:pt x="221" y="359"/>
                  <a:pt x="221" y="359"/>
                  <a:pt x="221" y="359"/>
                </a:cubicBezTo>
                <a:cubicBezTo>
                  <a:pt x="233" y="363"/>
                  <a:pt x="233" y="363"/>
                  <a:pt x="233" y="363"/>
                </a:cubicBezTo>
                <a:cubicBezTo>
                  <a:pt x="242" y="353"/>
                  <a:pt x="242" y="353"/>
                  <a:pt x="242" y="353"/>
                </a:cubicBezTo>
                <a:cubicBezTo>
                  <a:pt x="254" y="356"/>
                  <a:pt x="254" y="356"/>
                  <a:pt x="254" y="356"/>
                </a:cubicBezTo>
                <a:cubicBezTo>
                  <a:pt x="262" y="346"/>
                  <a:pt x="262" y="346"/>
                  <a:pt x="262" y="346"/>
                </a:cubicBezTo>
                <a:cubicBezTo>
                  <a:pt x="274" y="347"/>
                  <a:pt x="274" y="347"/>
                  <a:pt x="274" y="347"/>
                </a:cubicBezTo>
                <a:cubicBezTo>
                  <a:pt x="280" y="336"/>
                  <a:pt x="280" y="336"/>
                  <a:pt x="280" y="336"/>
                </a:cubicBezTo>
                <a:cubicBezTo>
                  <a:pt x="293" y="336"/>
                  <a:pt x="293" y="336"/>
                  <a:pt x="293" y="336"/>
                </a:cubicBezTo>
                <a:cubicBezTo>
                  <a:pt x="297" y="323"/>
                  <a:pt x="297" y="323"/>
                  <a:pt x="297" y="323"/>
                </a:cubicBezTo>
                <a:cubicBezTo>
                  <a:pt x="310" y="322"/>
                  <a:pt x="310" y="322"/>
                  <a:pt x="310" y="322"/>
                </a:cubicBezTo>
                <a:cubicBezTo>
                  <a:pt x="313" y="309"/>
                  <a:pt x="313" y="309"/>
                  <a:pt x="313" y="309"/>
                </a:cubicBezTo>
                <a:cubicBezTo>
                  <a:pt x="325" y="306"/>
                  <a:pt x="325" y="306"/>
                  <a:pt x="325" y="306"/>
                </a:cubicBezTo>
                <a:cubicBezTo>
                  <a:pt x="327" y="293"/>
                  <a:pt x="327" y="293"/>
                  <a:pt x="327" y="293"/>
                </a:cubicBezTo>
                <a:cubicBezTo>
                  <a:pt x="338" y="288"/>
                  <a:pt x="338" y="288"/>
                  <a:pt x="338" y="288"/>
                </a:cubicBezTo>
                <a:cubicBezTo>
                  <a:pt x="338" y="275"/>
                  <a:pt x="338" y="275"/>
                  <a:pt x="338" y="275"/>
                </a:cubicBezTo>
                <a:cubicBezTo>
                  <a:pt x="349" y="269"/>
                  <a:pt x="349" y="269"/>
                  <a:pt x="349" y="269"/>
                </a:cubicBezTo>
                <a:cubicBezTo>
                  <a:pt x="348" y="256"/>
                  <a:pt x="348" y="256"/>
                  <a:pt x="348" y="256"/>
                </a:cubicBezTo>
                <a:cubicBezTo>
                  <a:pt x="358" y="249"/>
                  <a:pt x="358" y="249"/>
                  <a:pt x="358" y="249"/>
                </a:cubicBezTo>
                <a:cubicBezTo>
                  <a:pt x="355" y="236"/>
                  <a:pt x="355" y="236"/>
                  <a:pt x="355" y="236"/>
                </a:cubicBezTo>
                <a:cubicBezTo>
                  <a:pt x="364" y="228"/>
                  <a:pt x="364" y="228"/>
                  <a:pt x="364" y="228"/>
                </a:cubicBezTo>
                <a:cubicBezTo>
                  <a:pt x="359" y="216"/>
                  <a:pt x="359" y="216"/>
                  <a:pt x="359" y="216"/>
                </a:cubicBezTo>
                <a:cubicBezTo>
                  <a:pt x="367" y="206"/>
                  <a:pt x="367" y="206"/>
                  <a:pt x="367" y="206"/>
                </a:cubicBezTo>
                <a:cubicBezTo>
                  <a:pt x="361" y="194"/>
                  <a:pt x="361" y="194"/>
                  <a:pt x="361" y="194"/>
                </a:cubicBezTo>
                <a:cubicBezTo>
                  <a:pt x="368" y="184"/>
                  <a:pt x="368" y="184"/>
                  <a:pt x="368" y="184"/>
                </a:cubicBezTo>
                <a:cubicBezTo>
                  <a:pt x="360" y="173"/>
                  <a:pt x="360" y="173"/>
                  <a:pt x="360" y="173"/>
                </a:cubicBezTo>
                <a:lnTo>
                  <a:pt x="366" y="162"/>
                </a:lnTo>
                <a:close/>
                <a:moveTo>
                  <a:pt x="362" y="151"/>
                </a:moveTo>
                <a:cubicBezTo>
                  <a:pt x="371" y="162"/>
                  <a:pt x="371" y="162"/>
                  <a:pt x="371" y="162"/>
                </a:cubicBezTo>
                <a:cubicBezTo>
                  <a:pt x="365" y="173"/>
                  <a:pt x="365" y="173"/>
                  <a:pt x="365" y="173"/>
                </a:cubicBezTo>
                <a:cubicBezTo>
                  <a:pt x="373" y="184"/>
                  <a:pt x="373" y="184"/>
                  <a:pt x="373" y="184"/>
                </a:cubicBezTo>
                <a:cubicBezTo>
                  <a:pt x="366" y="195"/>
                  <a:pt x="366" y="195"/>
                  <a:pt x="366" y="195"/>
                </a:cubicBezTo>
                <a:cubicBezTo>
                  <a:pt x="372" y="207"/>
                  <a:pt x="372" y="207"/>
                  <a:pt x="372" y="207"/>
                </a:cubicBezTo>
                <a:cubicBezTo>
                  <a:pt x="364" y="216"/>
                  <a:pt x="364" y="216"/>
                  <a:pt x="364" y="216"/>
                </a:cubicBezTo>
                <a:cubicBezTo>
                  <a:pt x="369" y="229"/>
                  <a:pt x="369" y="229"/>
                  <a:pt x="369" y="229"/>
                </a:cubicBezTo>
                <a:cubicBezTo>
                  <a:pt x="360" y="238"/>
                  <a:pt x="360" y="238"/>
                  <a:pt x="360" y="238"/>
                </a:cubicBezTo>
                <a:cubicBezTo>
                  <a:pt x="363" y="251"/>
                  <a:pt x="363" y="251"/>
                  <a:pt x="363" y="251"/>
                </a:cubicBezTo>
                <a:cubicBezTo>
                  <a:pt x="352" y="258"/>
                  <a:pt x="352" y="258"/>
                  <a:pt x="352" y="258"/>
                </a:cubicBezTo>
                <a:cubicBezTo>
                  <a:pt x="354" y="272"/>
                  <a:pt x="354" y="272"/>
                  <a:pt x="354" y="272"/>
                </a:cubicBezTo>
                <a:cubicBezTo>
                  <a:pt x="343" y="278"/>
                  <a:pt x="343" y="278"/>
                  <a:pt x="343" y="278"/>
                </a:cubicBezTo>
                <a:cubicBezTo>
                  <a:pt x="343" y="291"/>
                  <a:pt x="343" y="291"/>
                  <a:pt x="343" y="291"/>
                </a:cubicBezTo>
                <a:cubicBezTo>
                  <a:pt x="331" y="296"/>
                  <a:pt x="331" y="296"/>
                  <a:pt x="331" y="296"/>
                </a:cubicBezTo>
                <a:cubicBezTo>
                  <a:pt x="329" y="309"/>
                  <a:pt x="329" y="309"/>
                  <a:pt x="329" y="309"/>
                </a:cubicBezTo>
                <a:cubicBezTo>
                  <a:pt x="317" y="313"/>
                  <a:pt x="317" y="313"/>
                  <a:pt x="317" y="313"/>
                </a:cubicBezTo>
                <a:cubicBezTo>
                  <a:pt x="313" y="326"/>
                  <a:pt x="313" y="326"/>
                  <a:pt x="313" y="326"/>
                </a:cubicBezTo>
                <a:cubicBezTo>
                  <a:pt x="301" y="327"/>
                  <a:pt x="301" y="327"/>
                  <a:pt x="301" y="327"/>
                </a:cubicBezTo>
                <a:cubicBezTo>
                  <a:pt x="295" y="340"/>
                  <a:pt x="295" y="340"/>
                  <a:pt x="295" y="340"/>
                </a:cubicBezTo>
                <a:cubicBezTo>
                  <a:pt x="283" y="340"/>
                  <a:pt x="283" y="340"/>
                  <a:pt x="283" y="340"/>
                </a:cubicBezTo>
                <a:cubicBezTo>
                  <a:pt x="276" y="352"/>
                  <a:pt x="276" y="352"/>
                  <a:pt x="276" y="352"/>
                </a:cubicBezTo>
                <a:cubicBezTo>
                  <a:pt x="264" y="350"/>
                  <a:pt x="264" y="350"/>
                  <a:pt x="264" y="350"/>
                </a:cubicBezTo>
                <a:cubicBezTo>
                  <a:pt x="256" y="361"/>
                  <a:pt x="256" y="361"/>
                  <a:pt x="256" y="361"/>
                </a:cubicBezTo>
                <a:cubicBezTo>
                  <a:pt x="243" y="358"/>
                  <a:pt x="243" y="358"/>
                  <a:pt x="243" y="358"/>
                </a:cubicBezTo>
                <a:cubicBezTo>
                  <a:pt x="234" y="368"/>
                  <a:pt x="234" y="368"/>
                  <a:pt x="234" y="368"/>
                </a:cubicBezTo>
                <a:cubicBezTo>
                  <a:pt x="222" y="364"/>
                  <a:pt x="222" y="364"/>
                  <a:pt x="222" y="364"/>
                </a:cubicBezTo>
                <a:cubicBezTo>
                  <a:pt x="212" y="372"/>
                  <a:pt x="212" y="372"/>
                  <a:pt x="212" y="372"/>
                </a:cubicBezTo>
                <a:cubicBezTo>
                  <a:pt x="201" y="366"/>
                  <a:pt x="201" y="366"/>
                  <a:pt x="201" y="366"/>
                </a:cubicBezTo>
                <a:cubicBezTo>
                  <a:pt x="189" y="374"/>
                  <a:pt x="189" y="374"/>
                  <a:pt x="189" y="374"/>
                </a:cubicBezTo>
                <a:cubicBezTo>
                  <a:pt x="179" y="366"/>
                  <a:pt x="179" y="366"/>
                  <a:pt x="179" y="366"/>
                </a:cubicBezTo>
                <a:cubicBezTo>
                  <a:pt x="167" y="372"/>
                  <a:pt x="167" y="372"/>
                  <a:pt x="167" y="372"/>
                </a:cubicBezTo>
                <a:cubicBezTo>
                  <a:pt x="157" y="364"/>
                  <a:pt x="157" y="364"/>
                  <a:pt x="157" y="364"/>
                </a:cubicBezTo>
                <a:cubicBezTo>
                  <a:pt x="144" y="368"/>
                  <a:pt x="144" y="368"/>
                  <a:pt x="144" y="368"/>
                </a:cubicBezTo>
                <a:cubicBezTo>
                  <a:pt x="136" y="358"/>
                  <a:pt x="136" y="358"/>
                  <a:pt x="136" y="358"/>
                </a:cubicBezTo>
                <a:cubicBezTo>
                  <a:pt x="123" y="361"/>
                  <a:pt x="123" y="361"/>
                  <a:pt x="123" y="361"/>
                </a:cubicBezTo>
                <a:cubicBezTo>
                  <a:pt x="116" y="351"/>
                  <a:pt x="116" y="351"/>
                  <a:pt x="116" y="351"/>
                </a:cubicBezTo>
                <a:cubicBezTo>
                  <a:pt x="102" y="352"/>
                  <a:pt x="102" y="352"/>
                  <a:pt x="102" y="352"/>
                </a:cubicBezTo>
                <a:cubicBezTo>
                  <a:pt x="97" y="340"/>
                  <a:pt x="97" y="340"/>
                  <a:pt x="97" y="340"/>
                </a:cubicBezTo>
                <a:cubicBezTo>
                  <a:pt x="83" y="340"/>
                  <a:pt x="83" y="340"/>
                  <a:pt x="83" y="340"/>
                </a:cubicBezTo>
                <a:cubicBezTo>
                  <a:pt x="79" y="328"/>
                  <a:pt x="79" y="328"/>
                  <a:pt x="79" y="328"/>
                </a:cubicBezTo>
                <a:cubicBezTo>
                  <a:pt x="65" y="326"/>
                  <a:pt x="65" y="326"/>
                  <a:pt x="65" y="326"/>
                </a:cubicBezTo>
                <a:cubicBezTo>
                  <a:pt x="63" y="313"/>
                  <a:pt x="63" y="313"/>
                  <a:pt x="63" y="313"/>
                </a:cubicBezTo>
                <a:cubicBezTo>
                  <a:pt x="50" y="309"/>
                  <a:pt x="50" y="309"/>
                  <a:pt x="50" y="309"/>
                </a:cubicBezTo>
                <a:cubicBezTo>
                  <a:pt x="48" y="297"/>
                  <a:pt x="48" y="297"/>
                  <a:pt x="48" y="297"/>
                </a:cubicBezTo>
                <a:cubicBezTo>
                  <a:pt x="36" y="291"/>
                  <a:pt x="36" y="291"/>
                  <a:pt x="36" y="291"/>
                </a:cubicBezTo>
                <a:cubicBezTo>
                  <a:pt x="36" y="279"/>
                  <a:pt x="36" y="279"/>
                  <a:pt x="36" y="279"/>
                </a:cubicBezTo>
                <a:cubicBezTo>
                  <a:pt x="25" y="272"/>
                  <a:pt x="25" y="272"/>
                  <a:pt x="25" y="272"/>
                </a:cubicBezTo>
                <a:cubicBezTo>
                  <a:pt x="27" y="259"/>
                  <a:pt x="27" y="259"/>
                  <a:pt x="27" y="259"/>
                </a:cubicBezTo>
                <a:cubicBezTo>
                  <a:pt x="16" y="251"/>
                  <a:pt x="16" y="251"/>
                  <a:pt x="16" y="251"/>
                </a:cubicBezTo>
                <a:cubicBezTo>
                  <a:pt x="19" y="239"/>
                  <a:pt x="19" y="239"/>
                  <a:pt x="19" y="239"/>
                </a:cubicBezTo>
                <a:cubicBezTo>
                  <a:pt x="10" y="229"/>
                  <a:pt x="10" y="229"/>
                  <a:pt x="10" y="229"/>
                </a:cubicBezTo>
                <a:cubicBezTo>
                  <a:pt x="15" y="217"/>
                  <a:pt x="15" y="217"/>
                  <a:pt x="15" y="217"/>
                </a:cubicBezTo>
                <a:cubicBezTo>
                  <a:pt x="6" y="207"/>
                  <a:pt x="6" y="207"/>
                  <a:pt x="6" y="207"/>
                </a:cubicBezTo>
                <a:cubicBezTo>
                  <a:pt x="13" y="196"/>
                  <a:pt x="13" y="196"/>
                  <a:pt x="13" y="196"/>
                </a:cubicBezTo>
                <a:cubicBezTo>
                  <a:pt x="6" y="184"/>
                  <a:pt x="6" y="184"/>
                  <a:pt x="6" y="184"/>
                </a:cubicBezTo>
                <a:cubicBezTo>
                  <a:pt x="13" y="174"/>
                  <a:pt x="13" y="174"/>
                  <a:pt x="13" y="174"/>
                </a:cubicBezTo>
                <a:cubicBezTo>
                  <a:pt x="8" y="161"/>
                  <a:pt x="8" y="161"/>
                  <a:pt x="8" y="161"/>
                </a:cubicBezTo>
                <a:cubicBezTo>
                  <a:pt x="16" y="152"/>
                  <a:pt x="16" y="152"/>
                  <a:pt x="16" y="152"/>
                </a:cubicBezTo>
                <a:cubicBezTo>
                  <a:pt x="12" y="139"/>
                  <a:pt x="12" y="139"/>
                  <a:pt x="12" y="139"/>
                </a:cubicBezTo>
                <a:cubicBezTo>
                  <a:pt x="22" y="131"/>
                  <a:pt x="22" y="131"/>
                  <a:pt x="22" y="131"/>
                </a:cubicBezTo>
                <a:cubicBezTo>
                  <a:pt x="20" y="118"/>
                  <a:pt x="20" y="118"/>
                  <a:pt x="20" y="118"/>
                </a:cubicBezTo>
                <a:cubicBezTo>
                  <a:pt x="31" y="111"/>
                  <a:pt x="31" y="111"/>
                  <a:pt x="31" y="111"/>
                </a:cubicBezTo>
                <a:cubicBezTo>
                  <a:pt x="30" y="98"/>
                  <a:pt x="30" y="98"/>
                  <a:pt x="30" y="98"/>
                </a:cubicBezTo>
                <a:cubicBezTo>
                  <a:pt x="42" y="92"/>
                  <a:pt x="42" y="92"/>
                  <a:pt x="42" y="92"/>
                </a:cubicBezTo>
                <a:cubicBezTo>
                  <a:pt x="43" y="79"/>
                  <a:pt x="43" y="79"/>
                  <a:pt x="43" y="79"/>
                </a:cubicBezTo>
                <a:cubicBezTo>
                  <a:pt x="55" y="75"/>
                  <a:pt x="55" y="75"/>
                  <a:pt x="55" y="75"/>
                </a:cubicBezTo>
                <a:cubicBezTo>
                  <a:pt x="57" y="62"/>
                  <a:pt x="57" y="62"/>
                  <a:pt x="57" y="62"/>
                </a:cubicBezTo>
                <a:cubicBezTo>
                  <a:pt x="70" y="59"/>
                  <a:pt x="70" y="59"/>
                  <a:pt x="70" y="59"/>
                </a:cubicBezTo>
                <a:cubicBezTo>
                  <a:pt x="74" y="46"/>
                  <a:pt x="74" y="46"/>
                  <a:pt x="74" y="46"/>
                </a:cubicBezTo>
                <a:cubicBezTo>
                  <a:pt x="87" y="46"/>
                  <a:pt x="87" y="46"/>
                  <a:pt x="87" y="46"/>
                </a:cubicBezTo>
                <a:cubicBezTo>
                  <a:pt x="93" y="33"/>
                  <a:pt x="93" y="33"/>
                  <a:pt x="93" y="33"/>
                </a:cubicBezTo>
                <a:cubicBezTo>
                  <a:pt x="105" y="34"/>
                  <a:pt x="105" y="34"/>
                  <a:pt x="105" y="34"/>
                </a:cubicBezTo>
                <a:cubicBezTo>
                  <a:pt x="112" y="23"/>
                  <a:pt x="112" y="23"/>
                  <a:pt x="112" y="23"/>
                </a:cubicBezTo>
                <a:cubicBezTo>
                  <a:pt x="125" y="25"/>
                  <a:pt x="125" y="25"/>
                  <a:pt x="125" y="25"/>
                </a:cubicBezTo>
                <a:cubicBezTo>
                  <a:pt x="134" y="14"/>
                  <a:pt x="134" y="14"/>
                  <a:pt x="134" y="14"/>
                </a:cubicBezTo>
                <a:cubicBezTo>
                  <a:pt x="146" y="18"/>
                  <a:pt x="146" y="18"/>
                  <a:pt x="146" y="18"/>
                </a:cubicBezTo>
                <a:cubicBezTo>
                  <a:pt x="156" y="9"/>
                  <a:pt x="156" y="9"/>
                  <a:pt x="156" y="9"/>
                </a:cubicBezTo>
                <a:cubicBezTo>
                  <a:pt x="167" y="14"/>
                  <a:pt x="167" y="14"/>
                  <a:pt x="167" y="14"/>
                </a:cubicBezTo>
                <a:cubicBezTo>
                  <a:pt x="178" y="6"/>
                  <a:pt x="178" y="6"/>
                  <a:pt x="178" y="6"/>
                </a:cubicBezTo>
                <a:cubicBezTo>
                  <a:pt x="189" y="13"/>
                  <a:pt x="189" y="13"/>
                  <a:pt x="189" y="13"/>
                </a:cubicBezTo>
                <a:cubicBezTo>
                  <a:pt x="201" y="6"/>
                  <a:pt x="201" y="6"/>
                  <a:pt x="201" y="6"/>
                </a:cubicBezTo>
                <a:cubicBezTo>
                  <a:pt x="211" y="14"/>
                  <a:pt x="211" y="14"/>
                  <a:pt x="211" y="14"/>
                </a:cubicBezTo>
                <a:cubicBezTo>
                  <a:pt x="223" y="9"/>
                  <a:pt x="223" y="9"/>
                  <a:pt x="223" y="9"/>
                </a:cubicBezTo>
                <a:cubicBezTo>
                  <a:pt x="232" y="18"/>
                  <a:pt x="232" y="18"/>
                  <a:pt x="232" y="18"/>
                </a:cubicBezTo>
                <a:cubicBezTo>
                  <a:pt x="245" y="14"/>
                  <a:pt x="245" y="14"/>
                  <a:pt x="245" y="14"/>
                </a:cubicBezTo>
                <a:cubicBezTo>
                  <a:pt x="253" y="25"/>
                  <a:pt x="253" y="25"/>
                  <a:pt x="253" y="25"/>
                </a:cubicBezTo>
                <a:cubicBezTo>
                  <a:pt x="266" y="23"/>
                  <a:pt x="266" y="23"/>
                  <a:pt x="266" y="23"/>
                </a:cubicBezTo>
                <a:cubicBezTo>
                  <a:pt x="273" y="34"/>
                  <a:pt x="273" y="34"/>
                  <a:pt x="273" y="34"/>
                </a:cubicBezTo>
                <a:cubicBezTo>
                  <a:pt x="286" y="33"/>
                  <a:pt x="286" y="33"/>
                  <a:pt x="286" y="33"/>
                </a:cubicBezTo>
                <a:cubicBezTo>
                  <a:pt x="291" y="45"/>
                  <a:pt x="291" y="45"/>
                  <a:pt x="291" y="45"/>
                </a:cubicBezTo>
                <a:cubicBezTo>
                  <a:pt x="305" y="46"/>
                  <a:pt x="305" y="46"/>
                  <a:pt x="305" y="46"/>
                </a:cubicBezTo>
                <a:cubicBezTo>
                  <a:pt x="308" y="59"/>
                  <a:pt x="308" y="59"/>
                  <a:pt x="308" y="59"/>
                </a:cubicBezTo>
                <a:cubicBezTo>
                  <a:pt x="321" y="62"/>
                  <a:pt x="321" y="62"/>
                  <a:pt x="321" y="62"/>
                </a:cubicBezTo>
                <a:cubicBezTo>
                  <a:pt x="323" y="74"/>
                  <a:pt x="323" y="74"/>
                  <a:pt x="323" y="74"/>
                </a:cubicBezTo>
                <a:cubicBezTo>
                  <a:pt x="336" y="79"/>
                  <a:pt x="336" y="79"/>
                  <a:pt x="336" y="79"/>
                </a:cubicBezTo>
                <a:cubicBezTo>
                  <a:pt x="336" y="92"/>
                  <a:pt x="336" y="92"/>
                  <a:pt x="336" y="92"/>
                </a:cubicBezTo>
                <a:cubicBezTo>
                  <a:pt x="349" y="98"/>
                  <a:pt x="349" y="98"/>
                  <a:pt x="349" y="98"/>
                </a:cubicBezTo>
                <a:cubicBezTo>
                  <a:pt x="347" y="110"/>
                  <a:pt x="347" y="110"/>
                  <a:pt x="347" y="110"/>
                </a:cubicBezTo>
                <a:cubicBezTo>
                  <a:pt x="359" y="118"/>
                  <a:pt x="359" y="118"/>
                  <a:pt x="359" y="118"/>
                </a:cubicBezTo>
                <a:cubicBezTo>
                  <a:pt x="356" y="131"/>
                  <a:pt x="356" y="131"/>
                  <a:pt x="356" y="131"/>
                </a:cubicBezTo>
                <a:cubicBezTo>
                  <a:pt x="366" y="139"/>
                  <a:pt x="366" y="139"/>
                  <a:pt x="366" y="139"/>
                </a:cubicBezTo>
                <a:lnTo>
                  <a:pt x="362" y="151"/>
                </a:lnTo>
                <a:close/>
                <a:moveTo>
                  <a:pt x="379" y="190"/>
                </a:moveTo>
                <a:cubicBezTo>
                  <a:pt x="379" y="85"/>
                  <a:pt x="294" y="0"/>
                  <a:pt x="189" y="0"/>
                </a:cubicBezTo>
                <a:cubicBezTo>
                  <a:pt x="85" y="0"/>
                  <a:pt x="0" y="85"/>
                  <a:pt x="0" y="190"/>
                </a:cubicBezTo>
                <a:cubicBezTo>
                  <a:pt x="0" y="295"/>
                  <a:pt x="85" y="379"/>
                  <a:pt x="189" y="379"/>
                </a:cubicBezTo>
                <a:cubicBezTo>
                  <a:pt x="294" y="379"/>
                  <a:pt x="379" y="295"/>
                  <a:pt x="379" y="190"/>
                </a:cubicBezTo>
              </a:path>
            </a:pathLst>
          </a:custGeom>
          <a:solidFill>
            <a:schemeClr val="tx1">
              <a:lumMod val="50000"/>
              <a:lumOff val="50000"/>
              <a:alpha val="30000"/>
            </a:schemeClr>
          </a:solidFill>
          <a:ln>
            <a:noFill/>
          </a:ln>
        </p:spPr>
        <p:txBody>
          <a:bodyPr vert="horz" wrap="square" lIns="91440" tIns="45720" rIns="91440" bIns="45720" numCol="1" anchor="t" anchorCtr="0" compatLnSpc="1"/>
          <a:lstStyle/>
          <a:p>
            <a:endParaRPr lang="zh-CN" altLang="en-US" sz="1800"/>
          </a:p>
        </p:txBody>
      </p:sp>
      <p:pic>
        <p:nvPicPr>
          <p:cNvPr id="5" name="图片 4"/>
          <p:cNvPicPr>
            <a:picLocks noChangeAspect="1"/>
          </p:cNvPicPr>
          <p:nvPr userDrawn="1"/>
        </p:nvPicPr>
        <p:blipFill rotWithShape="1">
          <a:blip r:embed="rId2" cstate="print"/>
          <a:srcRect l="9382" b="23184"/>
          <a:stretch>
            <a:fillRect/>
          </a:stretch>
        </p:blipFill>
        <p:spPr>
          <a:xfrm>
            <a:off x="2" y="3095318"/>
            <a:ext cx="6149921" cy="3762682"/>
          </a:xfrm>
          <a:prstGeom prst="rect">
            <a:avLst/>
          </a:prstGeom>
          <a:solidFill>
            <a:schemeClr val="bg1"/>
          </a:solidFill>
        </p:spPr>
      </p:pic>
      <p:sp>
        <p:nvSpPr>
          <p:cNvPr id="6" name="矩形 5"/>
          <p:cNvSpPr/>
          <p:nvPr userDrawn="1"/>
        </p:nvSpPr>
        <p:spPr>
          <a:xfrm>
            <a:off x="0" y="0"/>
            <a:ext cx="12192000" cy="6858000"/>
          </a:xfrm>
          <a:prstGeom prst="rect">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7" name="矩形 6"/>
          <p:cNvSpPr/>
          <p:nvPr userDrawn="1"/>
        </p:nvSpPr>
        <p:spPr>
          <a:xfrm>
            <a:off x="-1" y="6611780"/>
            <a:ext cx="12192001" cy="246220"/>
          </a:xfrm>
          <a:prstGeom prst="rect">
            <a:avLst/>
          </a:prstGeom>
          <a:gradFill flip="none" rotWithShape="1">
            <a:gsLst>
              <a:gs pos="0">
                <a:srgbClr val="0075EA"/>
              </a:gs>
              <a:gs pos="82000">
                <a:srgbClr val="0075EA">
                  <a:alpha val="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9" name="文本框 8"/>
          <p:cNvSpPr txBox="1"/>
          <p:nvPr userDrawn="1"/>
        </p:nvSpPr>
        <p:spPr>
          <a:xfrm>
            <a:off x="10887076" y="6611781"/>
            <a:ext cx="1304925" cy="246221"/>
          </a:xfrm>
          <a:prstGeom prst="rect">
            <a:avLst/>
          </a:prstGeom>
          <a:noFill/>
        </p:spPr>
        <p:txBody>
          <a:bodyPr wrap="square" rtlCol="0">
            <a:spAutoFit/>
          </a:bodyPr>
          <a:lstStyle/>
          <a:p>
            <a:pPr algn="r"/>
            <a:r>
              <a:rPr lang="en-US" altLang="zh-CN" sz="1000" dirty="0">
                <a:solidFill>
                  <a:schemeClr val="bg1"/>
                </a:solidFill>
                <a:latin typeface="等线" panose="02010600030101010101" pitchFamily="2" charset="-122"/>
                <a:ea typeface="等线" panose="02010600030101010101" pitchFamily="2" charset="-122"/>
              </a:rPr>
              <a:t>Tianjin University</a:t>
            </a:r>
            <a:endParaRPr lang="zh-CN" altLang="en-US" sz="1000" dirty="0">
              <a:solidFill>
                <a:schemeClr val="bg1"/>
              </a:solidFill>
              <a:latin typeface="等线" panose="02010600030101010101" pitchFamily="2" charset="-122"/>
              <a:ea typeface="等线" panose="02010600030101010101" pitchFamily="2" charset="-122"/>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4"/>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177959-C031-4A43-A33E-C1E21AD403F6}" type="datetimeFigureOut">
              <a:rPr lang="zh-CN" altLang="en-US" smtClean="0"/>
              <a:pPr/>
              <a:t>2022/3/11</a:t>
            </a:fld>
            <a:endParaRPr lang="zh-CN" altLang="en-US"/>
          </a:p>
        </p:txBody>
      </p:sp>
      <p:sp>
        <p:nvSpPr>
          <p:cNvPr id="5" name="页脚占位符 4"/>
          <p:cNvSpPr>
            <a:spLocks noGrp="1"/>
          </p:cNvSpPr>
          <p:nvPr>
            <p:ph type="ftr" sz="quarter" idx="3"/>
          </p:nvPr>
        </p:nvSpPr>
        <p:spPr>
          <a:xfrm>
            <a:off x="4038600" y="6356354"/>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4"/>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A292A7-489F-4829-8D83-37348628AE33}"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3765"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3765"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376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376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9240989"/>
      </p:ext>
    </p:extLst>
  </p:cSld>
  <p:clrMap bg1="lt1" tx1="dk1" bg2="lt2" tx2="dk2" accent1="accent1" accent2="accent2" accent3="accent3" accent4="accent4" accent5="accent5" accent6="accent6" hlink="hlink" folHlink="folHlink"/>
  <p:sldLayoutIdLst>
    <p:sldLayoutId id="2147483665" r:id="rId1"/>
    <p:sldLayoutId id="2147483666" r:id="rId2"/>
  </p:sldLayoutIdLst>
  <p:transition/>
  <p:hf hdr="0" ftr="0" dt="0"/>
  <p:txStyles>
    <p:titleStyle>
      <a:lvl1pPr algn="ctr" rtl="0" eaLnBrk="0" fontAlgn="base" hangingPunct="0">
        <a:spcBef>
          <a:spcPct val="0"/>
        </a:spcBef>
        <a:spcAft>
          <a:spcPct val="0"/>
        </a:spcAft>
        <a:defRPr sz="4400" b="1">
          <a:solidFill>
            <a:schemeClr val="tx2"/>
          </a:solidFill>
          <a:latin typeface="微软雅黑" pitchFamily="34" charset="-122"/>
          <a:ea typeface="微软雅黑" pitchFamily="34" charset="-122"/>
          <a:cs typeface="+mj-cs"/>
        </a:defRPr>
      </a:lvl1pPr>
      <a:lvl2pPr algn="ctr" rtl="0" eaLnBrk="0" fontAlgn="base" hangingPunct="0">
        <a:spcBef>
          <a:spcPct val="0"/>
        </a:spcBef>
        <a:spcAft>
          <a:spcPct val="0"/>
        </a:spcAft>
        <a:defRPr sz="4400" b="1">
          <a:solidFill>
            <a:schemeClr val="tx2"/>
          </a:solidFill>
          <a:latin typeface="微软雅黑" pitchFamily="34" charset="-122"/>
          <a:ea typeface="微软雅黑" pitchFamily="34" charset="-122"/>
        </a:defRPr>
      </a:lvl2pPr>
      <a:lvl3pPr algn="ctr" rtl="0" eaLnBrk="0" fontAlgn="base" hangingPunct="0">
        <a:spcBef>
          <a:spcPct val="0"/>
        </a:spcBef>
        <a:spcAft>
          <a:spcPct val="0"/>
        </a:spcAft>
        <a:defRPr sz="4400" b="1">
          <a:solidFill>
            <a:schemeClr val="tx2"/>
          </a:solidFill>
          <a:latin typeface="微软雅黑" pitchFamily="34" charset="-122"/>
          <a:ea typeface="微软雅黑" pitchFamily="34" charset="-122"/>
        </a:defRPr>
      </a:lvl3pPr>
      <a:lvl4pPr algn="ctr" rtl="0" eaLnBrk="0" fontAlgn="base" hangingPunct="0">
        <a:spcBef>
          <a:spcPct val="0"/>
        </a:spcBef>
        <a:spcAft>
          <a:spcPct val="0"/>
        </a:spcAft>
        <a:defRPr sz="4400" b="1">
          <a:solidFill>
            <a:schemeClr val="tx2"/>
          </a:solidFill>
          <a:latin typeface="微软雅黑" pitchFamily="34" charset="-122"/>
          <a:ea typeface="微软雅黑" pitchFamily="34" charset="-122"/>
        </a:defRPr>
      </a:lvl4pPr>
      <a:lvl5pPr algn="ctr" rtl="0" eaLnBrk="0" fontAlgn="base" hangingPunct="0">
        <a:spcBef>
          <a:spcPct val="0"/>
        </a:spcBef>
        <a:spcAft>
          <a:spcPct val="0"/>
        </a:spcAft>
        <a:defRPr sz="4400" b="1">
          <a:solidFill>
            <a:schemeClr val="tx2"/>
          </a:solidFill>
          <a:latin typeface="微软雅黑" pitchFamily="34" charset="-122"/>
          <a:ea typeface="微软雅黑" pitchFamily="34" charset="-122"/>
        </a:defRPr>
      </a:lvl5pPr>
      <a:lvl6pPr marL="457189" algn="ctr" rtl="0" fontAlgn="base">
        <a:spcBef>
          <a:spcPct val="0"/>
        </a:spcBef>
        <a:spcAft>
          <a:spcPct val="0"/>
        </a:spcAft>
        <a:defRPr sz="4400">
          <a:solidFill>
            <a:schemeClr val="tx2"/>
          </a:solidFill>
          <a:latin typeface="Arial" charset="0"/>
          <a:ea typeface="宋体" pitchFamily="2" charset="-122"/>
        </a:defRPr>
      </a:lvl6pPr>
      <a:lvl7pPr marL="914377" algn="ctr" rtl="0" fontAlgn="base">
        <a:spcBef>
          <a:spcPct val="0"/>
        </a:spcBef>
        <a:spcAft>
          <a:spcPct val="0"/>
        </a:spcAft>
        <a:defRPr sz="4400">
          <a:solidFill>
            <a:schemeClr val="tx2"/>
          </a:solidFill>
          <a:latin typeface="Arial" charset="0"/>
          <a:ea typeface="宋体" pitchFamily="2" charset="-122"/>
        </a:defRPr>
      </a:lvl7pPr>
      <a:lvl8pPr marL="1371566" algn="ctr" rtl="0" fontAlgn="base">
        <a:spcBef>
          <a:spcPct val="0"/>
        </a:spcBef>
        <a:spcAft>
          <a:spcPct val="0"/>
        </a:spcAft>
        <a:defRPr sz="4400">
          <a:solidFill>
            <a:schemeClr val="tx2"/>
          </a:solidFill>
          <a:latin typeface="Arial" charset="0"/>
          <a:ea typeface="宋体" pitchFamily="2" charset="-122"/>
        </a:defRPr>
      </a:lvl8pPr>
      <a:lvl9pPr marL="1828754" algn="ctr" rtl="0" fontAlgn="base">
        <a:spcBef>
          <a:spcPct val="0"/>
        </a:spcBef>
        <a:spcAft>
          <a:spcPct val="0"/>
        </a:spcAft>
        <a:defRPr sz="4400">
          <a:solidFill>
            <a:schemeClr val="tx2"/>
          </a:solidFill>
          <a:latin typeface="Arial" charset="0"/>
          <a:ea typeface="宋体" pitchFamily="2" charset="-122"/>
        </a:defRPr>
      </a:lvl9pPr>
    </p:titleStyle>
    <p:bodyStyle>
      <a:lvl1pPr marL="342891" indent="-342891" algn="l" rtl="0" eaLnBrk="0" fontAlgn="base" hangingPunct="0">
        <a:spcBef>
          <a:spcPct val="20000"/>
        </a:spcBef>
        <a:spcAft>
          <a:spcPct val="0"/>
        </a:spcAft>
        <a:buChar char="•"/>
        <a:defRPr sz="3200" b="1">
          <a:solidFill>
            <a:srgbClr val="002060"/>
          </a:solidFill>
          <a:latin typeface="微软雅黑" pitchFamily="34" charset="-122"/>
          <a:ea typeface="微软雅黑" pitchFamily="34" charset="-122"/>
          <a:cs typeface="+mn-cs"/>
        </a:defRPr>
      </a:lvl1pPr>
      <a:lvl2pPr marL="742932" indent="-285744" algn="l" rtl="0" eaLnBrk="0" fontAlgn="base" hangingPunct="0">
        <a:spcBef>
          <a:spcPct val="20000"/>
        </a:spcBef>
        <a:spcAft>
          <a:spcPct val="0"/>
        </a:spcAft>
        <a:buChar char="–"/>
        <a:defRPr sz="2800" b="1">
          <a:solidFill>
            <a:srgbClr val="002060"/>
          </a:solidFill>
          <a:latin typeface="微软雅黑" pitchFamily="34" charset="-122"/>
          <a:ea typeface="微软雅黑" pitchFamily="34" charset="-122"/>
        </a:defRPr>
      </a:lvl2pPr>
      <a:lvl3pPr marL="1142971" indent="-228594" algn="l" rtl="0" eaLnBrk="0" fontAlgn="base" hangingPunct="0">
        <a:spcBef>
          <a:spcPct val="20000"/>
        </a:spcBef>
        <a:spcAft>
          <a:spcPct val="0"/>
        </a:spcAft>
        <a:buChar char="•"/>
        <a:defRPr sz="2400" b="1">
          <a:solidFill>
            <a:srgbClr val="002060"/>
          </a:solidFill>
          <a:latin typeface="微软雅黑" pitchFamily="34" charset="-122"/>
          <a:ea typeface="微软雅黑" pitchFamily="34" charset="-122"/>
        </a:defRPr>
      </a:lvl3pPr>
      <a:lvl4pPr marL="1600160" indent="-228594" algn="l" rtl="0" eaLnBrk="0" fontAlgn="base" hangingPunct="0">
        <a:spcBef>
          <a:spcPct val="20000"/>
        </a:spcBef>
        <a:spcAft>
          <a:spcPct val="0"/>
        </a:spcAft>
        <a:buChar char="–"/>
        <a:defRPr sz="2000" b="1">
          <a:solidFill>
            <a:srgbClr val="002060"/>
          </a:solidFill>
          <a:latin typeface="微软雅黑" pitchFamily="34" charset="-122"/>
          <a:ea typeface="微软雅黑" pitchFamily="34" charset="-122"/>
        </a:defRPr>
      </a:lvl4pPr>
      <a:lvl5pPr marL="2057349" indent="-228594" algn="l" rtl="0" eaLnBrk="0" fontAlgn="base" hangingPunct="0">
        <a:spcBef>
          <a:spcPct val="20000"/>
        </a:spcBef>
        <a:spcAft>
          <a:spcPct val="0"/>
        </a:spcAft>
        <a:buChar char="»"/>
        <a:defRPr sz="2000" b="1">
          <a:solidFill>
            <a:srgbClr val="002060"/>
          </a:solidFill>
          <a:latin typeface="微软雅黑" pitchFamily="34" charset="-122"/>
          <a:ea typeface="微软雅黑" pitchFamily="34" charset="-122"/>
        </a:defRPr>
      </a:lvl5pPr>
      <a:lvl6pPr marL="2514537" indent="-228594" algn="l" rtl="0" fontAlgn="base">
        <a:spcBef>
          <a:spcPct val="20000"/>
        </a:spcBef>
        <a:spcAft>
          <a:spcPct val="0"/>
        </a:spcAft>
        <a:buChar char="»"/>
        <a:defRPr sz="2000">
          <a:solidFill>
            <a:schemeClr val="tx1"/>
          </a:solidFill>
          <a:latin typeface="+mn-lt"/>
          <a:ea typeface="+mn-ea"/>
        </a:defRPr>
      </a:lvl6pPr>
      <a:lvl7pPr marL="2971726" indent="-228594" algn="l" rtl="0" fontAlgn="base">
        <a:spcBef>
          <a:spcPct val="20000"/>
        </a:spcBef>
        <a:spcAft>
          <a:spcPct val="0"/>
        </a:spcAft>
        <a:buChar char="»"/>
        <a:defRPr sz="2000">
          <a:solidFill>
            <a:schemeClr val="tx1"/>
          </a:solidFill>
          <a:latin typeface="+mn-lt"/>
          <a:ea typeface="+mn-ea"/>
        </a:defRPr>
      </a:lvl7pPr>
      <a:lvl8pPr marL="3428914" indent="-228594" algn="l" rtl="0" fontAlgn="base">
        <a:spcBef>
          <a:spcPct val="20000"/>
        </a:spcBef>
        <a:spcAft>
          <a:spcPct val="0"/>
        </a:spcAft>
        <a:buChar char="»"/>
        <a:defRPr sz="2000">
          <a:solidFill>
            <a:schemeClr val="tx1"/>
          </a:solidFill>
          <a:latin typeface="+mn-lt"/>
          <a:ea typeface="+mn-ea"/>
        </a:defRPr>
      </a:lvl8pPr>
      <a:lvl9pPr marL="3886103" indent="-228594"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377" rtl="0" eaLnBrk="1" latinLnBrk="0" hangingPunct="1">
        <a:defRPr sz="1867" kern="1200">
          <a:solidFill>
            <a:schemeClr val="tx1"/>
          </a:solidFill>
          <a:latin typeface="+mn-lt"/>
          <a:ea typeface="+mn-ea"/>
          <a:cs typeface="+mn-cs"/>
        </a:defRPr>
      </a:lvl1pPr>
      <a:lvl2pPr marL="457189" algn="l" defTabSz="914377" rtl="0" eaLnBrk="1" latinLnBrk="0" hangingPunct="1">
        <a:defRPr sz="1867" kern="1200">
          <a:solidFill>
            <a:schemeClr val="tx1"/>
          </a:solidFill>
          <a:latin typeface="+mn-lt"/>
          <a:ea typeface="+mn-ea"/>
          <a:cs typeface="+mn-cs"/>
        </a:defRPr>
      </a:lvl2pPr>
      <a:lvl3pPr marL="914377" algn="l" defTabSz="914377" rtl="0" eaLnBrk="1" latinLnBrk="0" hangingPunct="1">
        <a:defRPr sz="1867" kern="1200">
          <a:solidFill>
            <a:schemeClr val="tx1"/>
          </a:solidFill>
          <a:latin typeface="+mn-lt"/>
          <a:ea typeface="+mn-ea"/>
          <a:cs typeface="+mn-cs"/>
        </a:defRPr>
      </a:lvl3pPr>
      <a:lvl4pPr marL="1371566" algn="l" defTabSz="914377" rtl="0" eaLnBrk="1" latinLnBrk="0" hangingPunct="1">
        <a:defRPr sz="1867" kern="1200">
          <a:solidFill>
            <a:schemeClr val="tx1"/>
          </a:solidFill>
          <a:latin typeface="+mn-lt"/>
          <a:ea typeface="+mn-ea"/>
          <a:cs typeface="+mn-cs"/>
        </a:defRPr>
      </a:lvl4pPr>
      <a:lvl5pPr marL="1828754" algn="l" defTabSz="914377" rtl="0" eaLnBrk="1" latinLnBrk="0" hangingPunct="1">
        <a:defRPr sz="1867" kern="1200">
          <a:solidFill>
            <a:schemeClr val="tx1"/>
          </a:solidFill>
          <a:latin typeface="+mn-lt"/>
          <a:ea typeface="+mn-ea"/>
          <a:cs typeface="+mn-cs"/>
        </a:defRPr>
      </a:lvl5pPr>
      <a:lvl6pPr marL="2285943" algn="l" defTabSz="914377" rtl="0" eaLnBrk="1" latinLnBrk="0" hangingPunct="1">
        <a:defRPr sz="1867" kern="1200">
          <a:solidFill>
            <a:schemeClr val="tx1"/>
          </a:solidFill>
          <a:latin typeface="+mn-lt"/>
          <a:ea typeface="+mn-ea"/>
          <a:cs typeface="+mn-cs"/>
        </a:defRPr>
      </a:lvl6pPr>
      <a:lvl7pPr marL="2743131" algn="l" defTabSz="914377" rtl="0" eaLnBrk="1" latinLnBrk="0" hangingPunct="1">
        <a:defRPr sz="1867" kern="1200">
          <a:solidFill>
            <a:schemeClr val="tx1"/>
          </a:solidFill>
          <a:latin typeface="+mn-lt"/>
          <a:ea typeface="+mn-ea"/>
          <a:cs typeface="+mn-cs"/>
        </a:defRPr>
      </a:lvl7pPr>
      <a:lvl8pPr marL="3200320" algn="l" defTabSz="914377" rtl="0" eaLnBrk="1" latinLnBrk="0" hangingPunct="1">
        <a:defRPr sz="1867" kern="1200">
          <a:solidFill>
            <a:schemeClr val="tx1"/>
          </a:solidFill>
          <a:latin typeface="+mn-lt"/>
          <a:ea typeface="+mn-ea"/>
          <a:cs typeface="+mn-cs"/>
        </a:defRPr>
      </a:lvl8pPr>
      <a:lvl9pPr marL="3657509" algn="l" defTabSz="914377" rtl="0" eaLnBrk="1" latinLnBrk="0" hangingPunct="1">
        <a:defRPr sz="186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9.xml"/><Relationship Id="rId1" Type="http://schemas.openxmlformats.org/officeDocument/2006/relationships/vmlDrawing" Target="../drawings/vmlDrawing3.vml"/><Relationship Id="rId5" Type="http://schemas.openxmlformats.org/officeDocument/2006/relationships/image" Target="../media/image14.wmf"/><Relationship Id="rId4" Type="http://schemas.openxmlformats.org/officeDocument/2006/relationships/oleObject" Target="../embeddings/oleObject3.bin"/></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9.xml"/><Relationship Id="rId1" Type="http://schemas.openxmlformats.org/officeDocument/2006/relationships/vmlDrawing" Target="../drawings/vmlDrawing4.vml"/><Relationship Id="rId5" Type="http://schemas.openxmlformats.org/officeDocument/2006/relationships/image" Target="../media/image15.wmf"/><Relationship Id="rId4" Type="http://schemas.openxmlformats.org/officeDocument/2006/relationships/oleObject" Target="../embeddings/oleObject4.bin"/></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9.xml"/><Relationship Id="rId1" Type="http://schemas.openxmlformats.org/officeDocument/2006/relationships/vmlDrawing" Target="../drawings/vmlDrawing5.vml"/><Relationship Id="rId5" Type="http://schemas.openxmlformats.org/officeDocument/2006/relationships/image" Target="../media/image16.wmf"/><Relationship Id="rId4" Type="http://schemas.openxmlformats.org/officeDocument/2006/relationships/oleObject" Target="../embeddings/oleObject5.bin"/></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9.xml"/><Relationship Id="rId1" Type="http://schemas.openxmlformats.org/officeDocument/2006/relationships/vmlDrawing" Target="../drawings/vmlDrawing6.vml"/><Relationship Id="rId5" Type="http://schemas.openxmlformats.org/officeDocument/2006/relationships/image" Target="../media/image17.emf"/><Relationship Id="rId4" Type="http://schemas.openxmlformats.org/officeDocument/2006/relationships/oleObject" Target="../embeddings/oleObject6.bin"/></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9.xml"/><Relationship Id="rId1" Type="http://schemas.openxmlformats.org/officeDocument/2006/relationships/vmlDrawing" Target="../drawings/vmlDrawing7.vml"/><Relationship Id="rId5" Type="http://schemas.openxmlformats.org/officeDocument/2006/relationships/image" Target="../media/image18.emf"/><Relationship Id="rId4" Type="http://schemas.openxmlformats.org/officeDocument/2006/relationships/oleObject" Target="../embeddings/oleObject7.bin"/></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9.xml"/><Relationship Id="rId1" Type="http://schemas.openxmlformats.org/officeDocument/2006/relationships/vmlDrawing" Target="../drawings/vmlDrawing8.vml"/><Relationship Id="rId5" Type="http://schemas.openxmlformats.org/officeDocument/2006/relationships/image" Target="../media/image19.emf"/><Relationship Id="rId4" Type="http://schemas.openxmlformats.org/officeDocument/2006/relationships/oleObject" Target="../embeddings/oleObject8.bin"/></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9.xml"/><Relationship Id="rId1" Type="http://schemas.openxmlformats.org/officeDocument/2006/relationships/vmlDrawing" Target="../drawings/vmlDrawing9.vml"/><Relationship Id="rId5" Type="http://schemas.openxmlformats.org/officeDocument/2006/relationships/image" Target="../media/image20.emf"/><Relationship Id="rId4" Type="http://schemas.openxmlformats.org/officeDocument/2006/relationships/oleObject" Target="../embeddings/oleObject9.bin"/></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9.xml"/><Relationship Id="rId1" Type="http://schemas.openxmlformats.org/officeDocument/2006/relationships/vmlDrawing" Target="../drawings/vmlDrawing10.vml"/><Relationship Id="rId5" Type="http://schemas.openxmlformats.org/officeDocument/2006/relationships/image" Target="../media/image21.emf"/><Relationship Id="rId4" Type="http://schemas.openxmlformats.org/officeDocument/2006/relationships/oleObject" Target="../embeddings/oleObject10.bin"/></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9.xml"/><Relationship Id="rId1" Type="http://schemas.openxmlformats.org/officeDocument/2006/relationships/vmlDrawing" Target="../drawings/vmlDrawing11.vml"/><Relationship Id="rId5" Type="http://schemas.openxmlformats.org/officeDocument/2006/relationships/image" Target="../media/image22.emf"/><Relationship Id="rId4" Type="http://schemas.openxmlformats.org/officeDocument/2006/relationships/oleObject" Target="../embeddings/oleObject11.bin"/></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9.xml"/><Relationship Id="rId1" Type="http://schemas.openxmlformats.org/officeDocument/2006/relationships/vmlDrawing" Target="../drawings/vmlDrawing12.vml"/><Relationship Id="rId5" Type="http://schemas.openxmlformats.org/officeDocument/2006/relationships/image" Target="../media/image23.emf"/><Relationship Id="rId4" Type="http://schemas.openxmlformats.org/officeDocument/2006/relationships/oleObject" Target="../embeddings/oleObject12.bin"/></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9.xml"/><Relationship Id="rId1" Type="http://schemas.openxmlformats.org/officeDocument/2006/relationships/vmlDrawing" Target="../drawings/vmlDrawing13.vml"/><Relationship Id="rId5" Type="http://schemas.openxmlformats.org/officeDocument/2006/relationships/image" Target="../media/image24.emf"/><Relationship Id="rId4" Type="http://schemas.openxmlformats.org/officeDocument/2006/relationships/oleObject" Target="../embeddings/oleObject13.bin"/></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9.xml"/><Relationship Id="rId1" Type="http://schemas.openxmlformats.org/officeDocument/2006/relationships/vmlDrawing" Target="../drawings/vmlDrawing14.vml"/><Relationship Id="rId5" Type="http://schemas.openxmlformats.org/officeDocument/2006/relationships/image" Target="../media/image25.emf"/><Relationship Id="rId4" Type="http://schemas.openxmlformats.org/officeDocument/2006/relationships/oleObject" Target="../embeddings/oleObject14.bin"/></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9.xml"/><Relationship Id="rId1" Type="http://schemas.openxmlformats.org/officeDocument/2006/relationships/vmlDrawing" Target="../drawings/vmlDrawing15.vml"/><Relationship Id="rId5" Type="http://schemas.openxmlformats.org/officeDocument/2006/relationships/image" Target="../media/image26.emf"/><Relationship Id="rId4" Type="http://schemas.openxmlformats.org/officeDocument/2006/relationships/oleObject" Target="../embeddings/oleObject15.bin"/></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9.xml"/><Relationship Id="rId1" Type="http://schemas.openxmlformats.org/officeDocument/2006/relationships/vmlDrawing" Target="../drawings/vmlDrawing1.vml"/><Relationship Id="rId5" Type="http://schemas.openxmlformats.org/officeDocument/2006/relationships/image" Target="../media/image12.wmf"/><Relationship Id="rId4" Type="http://schemas.openxmlformats.org/officeDocument/2006/relationships/oleObject" Target="../embeddings/oleObject1.bin"/></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9.xml"/><Relationship Id="rId1" Type="http://schemas.openxmlformats.org/officeDocument/2006/relationships/vmlDrawing" Target="../drawings/vmlDrawing16.vml"/><Relationship Id="rId5" Type="http://schemas.openxmlformats.org/officeDocument/2006/relationships/image" Target="../media/image27.emf"/><Relationship Id="rId4" Type="http://schemas.openxmlformats.org/officeDocument/2006/relationships/oleObject" Target="../embeddings/oleObject16.bin"/></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9.xml"/><Relationship Id="rId1" Type="http://schemas.openxmlformats.org/officeDocument/2006/relationships/vmlDrawing" Target="../drawings/vmlDrawing17.vml"/><Relationship Id="rId5" Type="http://schemas.openxmlformats.org/officeDocument/2006/relationships/image" Target="../media/image28.emf"/><Relationship Id="rId4" Type="http://schemas.openxmlformats.org/officeDocument/2006/relationships/oleObject" Target="../embeddings/oleObject17.bin"/></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9.xml"/><Relationship Id="rId1" Type="http://schemas.openxmlformats.org/officeDocument/2006/relationships/vmlDrawing" Target="../drawings/vmlDrawing18.vml"/><Relationship Id="rId5" Type="http://schemas.openxmlformats.org/officeDocument/2006/relationships/image" Target="../media/image29.emf"/><Relationship Id="rId4" Type="http://schemas.openxmlformats.org/officeDocument/2006/relationships/oleObject" Target="../embeddings/oleObject18.bin"/></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9.xml"/><Relationship Id="rId1" Type="http://schemas.openxmlformats.org/officeDocument/2006/relationships/vmlDrawing" Target="../drawings/vmlDrawing19.vml"/><Relationship Id="rId5" Type="http://schemas.openxmlformats.org/officeDocument/2006/relationships/image" Target="../media/image30.emf"/><Relationship Id="rId4" Type="http://schemas.openxmlformats.org/officeDocument/2006/relationships/oleObject" Target="../embeddings/oleObject19.bin"/></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9.xml"/><Relationship Id="rId1" Type="http://schemas.openxmlformats.org/officeDocument/2006/relationships/vmlDrawing" Target="../drawings/vmlDrawing20.vml"/><Relationship Id="rId5" Type="http://schemas.openxmlformats.org/officeDocument/2006/relationships/image" Target="../media/image31.emf"/><Relationship Id="rId4" Type="http://schemas.openxmlformats.org/officeDocument/2006/relationships/oleObject" Target="../embeddings/oleObject20.bin"/></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9.xml"/><Relationship Id="rId1" Type="http://schemas.openxmlformats.org/officeDocument/2006/relationships/vmlDrawing" Target="../drawings/vmlDrawing21.vml"/><Relationship Id="rId5" Type="http://schemas.openxmlformats.org/officeDocument/2006/relationships/image" Target="../media/image32.emf"/><Relationship Id="rId4" Type="http://schemas.openxmlformats.org/officeDocument/2006/relationships/oleObject" Target="../embeddings/oleObject21.bin"/></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9.xml"/><Relationship Id="rId1" Type="http://schemas.openxmlformats.org/officeDocument/2006/relationships/vmlDrawing" Target="../drawings/vmlDrawing22.vml"/><Relationship Id="rId5" Type="http://schemas.openxmlformats.org/officeDocument/2006/relationships/image" Target="../media/image33.emf"/><Relationship Id="rId4" Type="http://schemas.openxmlformats.org/officeDocument/2006/relationships/oleObject" Target="../embeddings/oleObject22.bin"/></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9.xml"/><Relationship Id="rId1" Type="http://schemas.openxmlformats.org/officeDocument/2006/relationships/vmlDrawing" Target="../drawings/vmlDrawing23.vml"/><Relationship Id="rId5" Type="http://schemas.openxmlformats.org/officeDocument/2006/relationships/image" Target="../media/image34.emf"/><Relationship Id="rId4" Type="http://schemas.openxmlformats.org/officeDocument/2006/relationships/oleObject" Target="../embeddings/oleObject23.bin"/></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9.xml"/><Relationship Id="rId1" Type="http://schemas.openxmlformats.org/officeDocument/2006/relationships/vmlDrawing" Target="../drawings/vmlDrawing24.vml"/><Relationship Id="rId5" Type="http://schemas.openxmlformats.org/officeDocument/2006/relationships/image" Target="../media/image35.emf"/><Relationship Id="rId4" Type="http://schemas.openxmlformats.org/officeDocument/2006/relationships/oleObject" Target="../embeddings/oleObject24.bin"/></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9.xml"/><Relationship Id="rId1" Type="http://schemas.openxmlformats.org/officeDocument/2006/relationships/vmlDrawing" Target="../drawings/vmlDrawing25.vml"/><Relationship Id="rId5" Type="http://schemas.openxmlformats.org/officeDocument/2006/relationships/image" Target="../media/image36.emf"/><Relationship Id="rId4" Type="http://schemas.openxmlformats.org/officeDocument/2006/relationships/oleObject" Target="../embeddings/oleObject25.bin"/></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9.xml"/><Relationship Id="rId1" Type="http://schemas.openxmlformats.org/officeDocument/2006/relationships/vmlDrawing" Target="../drawings/vmlDrawing26.vml"/><Relationship Id="rId5" Type="http://schemas.openxmlformats.org/officeDocument/2006/relationships/image" Target="../media/image37.emf"/><Relationship Id="rId4" Type="http://schemas.openxmlformats.org/officeDocument/2006/relationships/oleObject" Target="../embeddings/oleObject26.bin"/></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9.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9.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9.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9.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9.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9.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9.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9.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9.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9.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9.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9.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9.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9.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9.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9.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9.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9.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9.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9.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9.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9.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9.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9.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9.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9.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9.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9.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9.xml"/><Relationship Id="rId1" Type="http://schemas.openxmlformats.org/officeDocument/2006/relationships/vmlDrawing" Target="../drawings/vmlDrawing2.vml"/><Relationship Id="rId5" Type="http://schemas.openxmlformats.org/officeDocument/2006/relationships/image" Target="../media/image13.wmf"/><Relationship Id="rId4" Type="http://schemas.openxmlformats.org/officeDocument/2006/relationships/oleObject" Target="../embeddings/oleObject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自由: 形状 22"/>
          <p:cNvSpPr/>
          <p:nvPr/>
        </p:nvSpPr>
        <p:spPr bwMode="auto">
          <a:xfrm rot="12600000">
            <a:off x="628798" y="267712"/>
            <a:ext cx="166903" cy="731887"/>
          </a:xfrm>
          <a:custGeom>
            <a:avLst/>
            <a:gdLst>
              <a:gd name="connsiteX0" fmla="*/ 260214 w 260214"/>
              <a:gd name="connsiteY0" fmla="*/ 995963 h 1141060"/>
              <a:gd name="connsiteX1" fmla="*/ 0 w 260214"/>
              <a:gd name="connsiteY1" fmla="*/ 1141060 h 1141060"/>
              <a:gd name="connsiteX2" fmla="*/ 0 w 260214"/>
              <a:gd name="connsiteY2" fmla="*/ 146621 h 1141060"/>
              <a:gd name="connsiteX3" fmla="*/ 260214 w 260214"/>
              <a:gd name="connsiteY3" fmla="*/ 0 h 1141060"/>
            </a:gdLst>
            <a:ahLst/>
            <a:cxnLst>
              <a:cxn ang="0">
                <a:pos x="connsiteX0" y="connsiteY0"/>
              </a:cxn>
              <a:cxn ang="0">
                <a:pos x="connsiteX1" y="connsiteY1"/>
              </a:cxn>
              <a:cxn ang="0">
                <a:pos x="connsiteX2" y="connsiteY2"/>
              </a:cxn>
              <a:cxn ang="0">
                <a:pos x="connsiteX3" y="connsiteY3"/>
              </a:cxn>
            </a:cxnLst>
            <a:rect l="l" t="t" r="r" b="b"/>
            <a:pathLst>
              <a:path w="260214" h="1141060">
                <a:moveTo>
                  <a:pt x="260214" y="995963"/>
                </a:moveTo>
                <a:lnTo>
                  <a:pt x="0" y="1141060"/>
                </a:lnTo>
                <a:lnTo>
                  <a:pt x="0" y="146621"/>
                </a:lnTo>
                <a:lnTo>
                  <a:pt x="260214" y="0"/>
                </a:lnTo>
                <a:close/>
              </a:path>
            </a:pathLst>
          </a:custGeom>
          <a:solidFill>
            <a:srgbClr val="0075EA"/>
          </a:solidFill>
          <a:ln>
            <a:noFill/>
          </a:ln>
        </p:spPr>
        <p:txBody>
          <a:bodyPr vert="horz" wrap="square" lIns="91440" tIns="45720" rIns="91440" bIns="45720" numCol="1" anchor="t" anchorCtr="0" compatLnSpc="1">
            <a:noAutofit/>
          </a:bodyPr>
          <a:lstStyle/>
          <a:p>
            <a:endParaRPr lang="zh-CN" altLang="en-US" dirty="0"/>
          </a:p>
        </p:txBody>
      </p:sp>
      <p:grpSp>
        <p:nvGrpSpPr>
          <p:cNvPr id="19" name="组合 18">
            <a:extLst>
              <a:ext uri="{FF2B5EF4-FFF2-40B4-BE49-F238E27FC236}">
                <a16:creationId xmlns:a16="http://schemas.microsoft.com/office/drawing/2014/main" id="{899A9F6E-9457-4F84-A192-4FD305E1E399}"/>
              </a:ext>
            </a:extLst>
          </p:cNvPr>
          <p:cNvGrpSpPr/>
          <p:nvPr/>
        </p:nvGrpSpPr>
        <p:grpSpPr>
          <a:xfrm>
            <a:off x="635245" y="278225"/>
            <a:ext cx="3426116" cy="714073"/>
            <a:chOff x="635243" y="278221"/>
            <a:chExt cx="3426116" cy="714072"/>
          </a:xfrm>
        </p:grpSpPr>
        <p:sp>
          <p:nvSpPr>
            <p:cNvPr id="21" name="矩形 20">
              <a:extLst>
                <a:ext uri="{FF2B5EF4-FFF2-40B4-BE49-F238E27FC236}">
                  <a16:creationId xmlns:a16="http://schemas.microsoft.com/office/drawing/2014/main" id="{8297BC28-DD3C-44C3-A8BA-1F5DFEE9D689}"/>
                </a:ext>
              </a:extLst>
            </p:cNvPr>
            <p:cNvSpPr/>
            <p:nvPr/>
          </p:nvSpPr>
          <p:spPr>
            <a:xfrm>
              <a:off x="635243" y="676889"/>
              <a:ext cx="3426116" cy="315404"/>
            </a:xfrm>
            <a:prstGeom prst="rect">
              <a:avLst/>
            </a:prstGeom>
          </p:spPr>
          <p:txBody>
            <a:bodyPr wrap="square">
              <a:spAutoFit/>
            </a:bodyPr>
            <a:lstStyle/>
            <a:p>
              <a:pPr algn="ct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Tomasulo Algorithm</a:t>
              </a:r>
            </a:p>
          </p:txBody>
        </p:sp>
        <p:sp>
          <p:nvSpPr>
            <p:cNvPr id="31" name="矩形 30">
              <a:extLst>
                <a:ext uri="{FF2B5EF4-FFF2-40B4-BE49-F238E27FC236}">
                  <a16:creationId xmlns:a16="http://schemas.microsoft.com/office/drawing/2014/main" id="{893B1525-3B1F-48D5-8382-8E78492CDB66}"/>
                </a:ext>
              </a:extLst>
            </p:cNvPr>
            <p:cNvSpPr/>
            <p:nvPr/>
          </p:nvSpPr>
          <p:spPr>
            <a:xfrm>
              <a:off x="1197484" y="278221"/>
              <a:ext cx="2496196" cy="523219"/>
            </a:xfrm>
            <a:prstGeom prst="rect">
              <a:avLst/>
            </a:prstGeom>
          </p:spPr>
          <p:txBody>
            <a:bodyPr wrap="none">
              <a:spAutoFit/>
            </a:bodyPr>
            <a:lstStyle/>
            <a:p>
              <a:r>
                <a:rPr lang="en-US" altLang="zh-CN" sz="2800" b="1" dirty="0">
                  <a:solidFill>
                    <a:schemeClr val="tx1">
                      <a:lumMod val="85000"/>
                      <a:lumOff val="15000"/>
                    </a:schemeClr>
                  </a:solidFill>
                  <a:latin typeface="等线" panose="02010600030101010101" pitchFamily="2" charset="-122"/>
                  <a:ea typeface="等线" panose="02010600030101010101" pitchFamily="2" charset="-122"/>
                </a:rPr>
                <a:t>Tomasulo</a:t>
              </a:r>
              <a:r>
                <a:rPr lang="zh-CN" altLang="en-US" sz="2800" b="1" dirty="0">
                  <a:solidFill>
                    <a:schemeClr val="tx1">
                      <a:lumMod val="85000"/>
                      <a:lumOff val="15000"/>
                    </a:schemeClr>
                  </a:solidFill>
                  <a:latin typeface="等线" panose="02010600030101010101" pitchFamily="2" charset="-122"/>
                  <a:ea typeface="等线" panose="02010600030101010101" pitchFamily="2" charset="-122"/>
                </a:rPr>
                <a:t>算法</a:t>
              </a:r>
            </a:p>
          </p:txBody>
        </p:sp>
      </p:grpSp>
      <p:sp>
        <p:nvSpPr>
          <p:cNvPr id="6" name="矩形 5">
            <a:extLst>
              <a:ext uri="{FF2B5EF4-FFF2-40B4-BE49-F238E27FC236}">
                <a16:creationId xmlns:a16="http://schemas.microsoft.com/office/drawing/2014/main" id="{5257AE43-3B3D-4E94-99ED-7A00BCA9D90D}"/>
              </a:ext>
            </a:extLst>
          </p:cNvPr>
          <p:cNvSpPr/>
          <p:nvPr/>
        </p:nvSpPr>
        <p:spPr>
          <a:xfrm>
            <a:off x="1056904" y="1268813"/>
            <a:ext cx="10070275" cy="5327228"/>
          </a:xfrm>
          <a:prstGeom prst="rect">
            <a:avLst/>
          </a:prstGeom>
          <a:ln>
            <a:solidFill>
              <a:schemeClr val="accent1"/>
            </a:solidFill>
          </a:ln>
        </p:spPr>
        <p:txBody>
          <a:bodyPr wrap="square" lIns="72000" rIns="72000">
            <a:spAutoFit/>
          </a:bodyPr>
          <a:lstStyle/>
          <a:p>
            <a:pPr marL="342900" indent="-342900" algn="just">
              <a:lnSpc>
                <a:spcPts val="4600"/>
              </a:lnSpc>
              <a:buClr>
                <a:srgbClr val="FF0066"/>
              </a:buClr>
              <a:buFont typeface="Wingdings" panose="05000000000000000000" pitchFamily="2" charset="2"/>
              <a:buChar char="p"/>
            </a:pPr>
            <a:r>
              <a:rPr lang="zh-CN" altLang="en-US" sz="2800" dirty="0">
                <a:latin typeface="微软雅黑" panose="020B0503020204020204" pitchFamily="34" charset="-122"/>
                <a:ea typeface="微软雅黑" panose="020B0503020204020204" pitchFamily="34" charset="-122"/>
                <a:cs typeface="+mn-ea"/>
                <a:sym typeface="+mn-lt"/>
              </a:rPr>
              <a:t>最早出现在</a:t>
            </a:r>
            <a:r>
              <a:rPr lang="en-US" altLang="zh-CN" sz="2800" b="1" dirty="0" err="1">
                <a:solidFill>
                  <a:srgbClr val="0066FF"/>
                </a:solidFill>
                <a:latin typeface="微软雅黑" panose="020B0503020204020204" pitchFamily="34" charset="-122"/>
                <a:ea typeface="微软雅黑" panose="020B0503020204020204" pitchFamily="34" charset="-122"/>
                <a:cs typeface="+mn-ea"/>
                <a:sym typeface="+mn-lt"/>
              </a:rPr>
              <a:t>IBM360</a:t>
            </a:r>
            <a:r>
              <a:rPr lang="en-US" altLang="zh-CN" sz="2800" b="1" dirty="0">
                <a:solidFill>
                  <a:srgbClr val="0066FF"/>
                </a:solidFill>
                <a:latin typeface="微软雅黑" panose="020B0503020204020204" pitchFamily="34" charset="-122"/>
                <a:ea typeface="微软雅黑" panose="020B0503020204020204" pitchFamily="34" charset="-122"/>
                <a:cs typeface="+mn-ea"/>
                <a:sym typeface="+mn-lt"/>
              </a:rPr>
              <a:t>/91</a:t>
            </a:r>
            <a:r>
              <a:rPr lang="zh-CN" altLang="en-US" sz="2800" dirty="0">
                <a:latin typeface="微软雅黑" panose="020B0503020204020204" pitchFamily="34" charset="-122"/>
                <a:ea typeface="微软雅黑" panose="020B0503020204020204" pitchFamily="34" charset="-122"/>
                <a:cs typeface="+mn-ea"/>
                <a:sym typeface="+mn-lt"/>
              </a:rPr>
              <a:t>计算机中的浮点部件</a:t>
            </a:r>
            <a:endParaRPr lang="en-US" altLang="zh-CN" sz="2800" dirty="0">
              <a:latin typeface="微软雅黑" panose="020B0503020204020204" pitchFamily="34" charset="-122"/>
              <a:ea typeface="微软雅黑" panose="020B0503020204020204" pitchFamily="34" charset="-122"/>
              <a:cs typeface="+mn-ea"/>
              <a:sym typeface="+mn-lt"/>
            </a:endParaRPr>
          </a:p>
          <a:p>
            <a:pPr marL="914400" lvl="1" indent="-457200" algn="just">
              <a:lnSpc>
                <a:spcPts val="4600"/>
              </a:lnSpc>
              <a:buClr>
                <a:srgbClr val="FF0066"/>
              </a:buClr>
              <a:buFont typeface="Wingdings" panose="05000000000000000000" pitchFamily="2" charset="2"/>
              <a:buChar char="ü"/>
            </a:pPr>
            <a:r>
              <a:rPr lang="zh-CN" altLang="en-US" sz="2400" dirty="0">
                <a:latin typeface="微软雅黑" panose="020B0503020204020204" pitchFamily="34" charset="-122"/>
                <a:ea typeface="微软雅黑" panose="020B0503020204020204" pitchFamily="34" charset="-122"/>
                <a:cs typeface="+mn-ea"/>
                <a:sym typeface="+mn-lt"/>
              </a:rPr>
              <a:t>基于</a:t>
            </a:r>
            <a:r>
              <a:rPr lang="en-US" altLang="zh-CN" sz="2400" dirty="0">
                <a:latin typeface="微软雅黑" panose="020B0503020204020204" pitchFamily="34" charset="-122"/>
                <a:ea typeface="微软雅黑" panose="020B0503020204020204" pitchFamily="34" charset="-122"/>
                <a:cs typeface="+mn-ea"/>
                <a:sym typeface="+mn-lt"/>
              </a:rPr>
              <a:t>360</a:t>
            </a:r>
            <a:r>
              <a:rPr lang="zh-CN" altLang="en-US" sz="2400" dirty="0">
                <a:latin typeface="微软雅黑" panose="020B0503020204020204" pitchFamily="34" charset="-122"/>
                <a:ea typeface="微软雅黑" panose="020B0503020204020204" pitchFamily="34" charset="-122"/>
                <a:cs typeface="+mn-ea"/>
                <a:sym typeface="+mn-lt"/>
              </a:rPr>
              <a:t>系列的统一指令系统和编译器来实现高性能，而不是设计和利用专用的编译器来提高性能，因此，需要依赖更多的硬件。</a:t>
            </a:r>
            <a:endParaRPr lang="en-US" altLang="zh-CN" sz="2400" dirty="0">
              <a:latin typeface="微软雅黑" panose="020B0503020204020204" pitchFamily="34" charset="-122"/>
              <a:ea typeface="微软雅黑" panose="020B0503020204020204" pitchFamily="34" charset="-122"/>
              <a:cs typeface="+mn-ea"/>
              <a:sym typeface="+mn-lt"/>
            </a:endParaRPr>
          </a:p>
          <a:p>
            <a:pPr marL="914400" lvl="1" indent="-457200" algn="just">
              <a:lnSpc>
                <a:spcPts val="4600"/>
              </a:lnSpc>
              <a:buClr>
                <a:srgbClr val="FF0066"/>
              </a:buClr>
              <a:buFont typeface="Wingdings" panose="05000000000000000000" pitchFamily="2" charset="2"/>
              <a:buChar char="ü"/>
            </a:pPr>
            <a:r>
              <a:rPr lang="en-US" altLang="zh-CN" sz="2400" dirty="0" err="1">
                <a:latin typeface="微软雅黑" panose="020B0503020204020204" pitchFamily="34" charset="-122"/>
                <a:ea typeface="微软雅黑" panose="020B0503020204020204" pitchFamily="34" charset="-122"/>
                <a:cs typeface="+mn-ea"/>
                <a:sym typeface="+mn-lt"/>
              </a:rPr>
              <a:t>IBM360</a:t>
            </a:r>
            <a:r>
              <a:rPr lang="zh-CN" altLang="en-US" sz="2400" dirty="0">
                <a:latin typeface="微软雅黑" panose="020B0503020204020204" pitchFamily="34" charset="-122"/>
                <a:ea typeface="微软雅黑" panose="020B0503020204020204" pitchFamily="34" charset="-122"/>
                <a:cs typeface="+mn-ea"/>
                <a:sym typeface="+mn-lt"/>
              </a:rPr>
              <a:t>只有</a:t>
            </a:r>
            <a:r>
              <a:rPr lang="en-US" altLang="zh-CN" sz="2400" dirty="0">
                <a:latin typeface="微软雅黑" panose="020B0503020204020204" pitchFamily="34" charset="-122"/>
                <a:ea typeface="微软雅黑" panose="020B0503020204020204" pitchFamily="34" charset="-122"/>
                <a:cs typeface="+mn-ea"/>
                <a:sym typeface="+mn-lt"/>
              </a:rPr>
              <a:t>4</a:t>
            </a:r>
            <a:r>
              <a:rPr lang="zh-CN" altLang="en-US" sz="2400" dirty="0">
                <a:latin typeface="微软雅黑" panose="020B0503020204020204" pitchFamily="34" charset="-122"/>
                <a:ea typeface="微软雅黑" panose="020B0503020204020204" pitchFamily="34" charset="-122"/>
                <a:cs typeface="+mn-ea"/>
                <a:sym typeface="+mn-lt"/>
              </a:rPr>
              <a:t>个双精度浮点寄存器，限制了编译器调度的有效性。</a:t>
            </a:r>
            <a:endParaRPr lang="en-US" altLang="zh-CN" sz="2400" dirty="0">
              <a:latin typeface="微软雅黑" panose="020B0503020204020204" pitchFamily="34" charset="-122"/>
              <a:ea typeface="微软雅黑" panose="020B0503020204020204" pitchFamily="34" charset="-122"/>
              <a:cs typeface="+mn-ea"/>
              <a:sym typeface="+mn-lt"/>
            </a:endParaRPr>
          </a:p>
          <a:p>
            <a:pPr marL="914400" lvl="1" indent="-457200" algn="just">
              <a:lnSpc>
                <a:spcPts val="4600"/>
              </a:lnSpc>
              <a:buClr>
                <a:srgbClr val="FF0066"/>
              </a:buClr>
              <a:buFont typeface="Wingdings" panose="05000000000000000000" pitchFamily="2" charset="2"/>
              <a:buChar char="ü"/>
            </a:pPr>
            <a:r>
              <a:rPr lang="en-US" altLang="zh-CN" sz="2400" dirty="0" err="1">
                <a:latin typeface="微软雅黑" panose="020B0503020204020204" pitchFamily="34" charset="-122"/>
                <a:ea typeface="微软雅黑" panose="020B0503020204020204" pitchFamily="34" charset="-122"/>
                <a:cs typeface="+mn-ea"/>
                <a:sym typeface="+mn-lt"/>
              </a:rPr>
              <a:t>IBM360</a:t>
            </a:r>
            <a:r>
              <a:rPr lang="zh-CN" altLang="en-US" sz="2400" dirty="0">
                <a:latin typeface="微软雅黑" panose="020B0503020204020204" pitchFamily="34" charset="-122"/>
                <a:ea typeface="微软雅黑" panose="020B0503020204020204" pitchFamily="34" charset="-122"/>
                <a:cs typeface="+mn-ea"/>
                <a:sym typeface="+mn-lt"/>
              </a:rPr>
              <a:t>访存时间和浮点计算时间都很长。</a:t>
            </a:r>
            <a:endParaRPr lang="en-US" altLang="zh-CN" sz="2400" dirty="0">
              <a:latin typeface="微软雅黑" panose="020B0503020204020204" pitchFamily="34" charset="-122"/>
              <a:ea typeface="微软雅黑" panose="020B0503020204020204" pitchFamily="34" charset="-122"/>
              <a:cs typeface="+mn-ea"/>
              <a:sym typeface="+mn-lt"/>
            </a:endParaRPr>
          </a:p>
          <a:p>
            <a:pPr marL="342900" indent="-342900" algn="just">
              <a:lnSpc>
                <a:spcPts val="4600"/>
              </a:lnSpc>
              <a:buClr>
                <a:srgbClr val="FF0066"/>
              </a:buClr>
              <a:buFont typeface="Wingdings" panose="05000000000000000000" pitchFamily="2" charset="2"/>
              <a:buChar char="p"/>
            </a:pPr>
            <a:r>
              <a:rPr lang="en-US" altLang="zh-CN" sz="2800" dirty="0">
                <a:latin typeface="微软雅黑" panose="020B0503020204020204" pitchFamily="34" charset="-122"/>
                <a:ea typeface="微软雅黑" panose="020B0503020204020204" pitchFamily="34" charset="-122"/>
                <a:cs typeface="+mn-ea"/>
                <a:sym typeface="+mn-lt"/>
              </a:rPr>
              <a:t>Tomasulo</a:t>
            </a:r>
            <a:r>
              <a:rPr lang="zh-CN" altLang="en-US" sz="2800" dirty="0">
                <a:latin typeface="微软雅黑" panose="020B0503020204020204" pitchFamily="34" charset="-122"/>
                <a:ea typeface="微软雅黑" panose="020B0503020204020204" pitchFamily="34" charset="-122"/>
                <a:cs typeface="+mn-ea"/>
                <a:sym typeface="+mn-lt"/>
              </a:rPr>
              <a:t>算法的核心思想：</a:t>
            </a:r>
            <a:endParaRPr lang="en-US" altLang="zh-CN" sz="2800" dirty="0">
              <a:latin typeface="微软雅黑" panose="020B0503020204020204" pitchFamily="34" charset="-122"/>
              <a:ea typeface="微软雅黑" panose="020B0503020204020204" pitchFamily="34" charset="-122"/>
              <a:cs typeface="+mn-ea"/>
              <a:sym typeface="+mn-lt"/>
            </a:endParaRPr>
          </a:p>
          <a:p>
            <a:pPr marL="914400" lvl="1" indent="-457200" algn="just">
              <a:lnSpc>
                <a:spcPts val="4600"/>
              </a:lnSpc>
              <a:buClr>
                <a:srgbClr val="FF0066"/>
              </a:buClr>
              <a:buFont typeface="Wingdings" panose="05000000000000000000" pitchFamily="2" charset="2"/>
              <a:buChar char="ü"/>
            </a:pPr>
            <a:r>
              <a:rPr lang="zh-CN" altLang="en-US" sz="2400" dirty="0">
                <a:latin typeface="微软雅黑" panose="020B0503020204020204" pitchFamily="34" charset="-122"/>
                <a:ea typeface="微软雅黑" panose="020B0503020204020204" pitchFamily="34" charset="-122"/>
                <a:cs typeface="+mn-ea"/>
                <a:sym typeface="+mn-lt"/>
              </a:rPr>
              <a:t>记录和检测指令相关，操作数一旦就绪就立即执行，把发生</a:t>
            </a:r>
            <a:r>
              <a:rPr lang="en-US" altLang="zh-CN" sz="2400" b="1" dirty="0">
                <a:solidFill>
                  <a:srgbClr val="FF0066"/>
                </a:solidFill>
                <a:latin typeface="微软雅黑" panose="020B0503020204020204" pitchFamily="34" charset="-122"/>
                <a:ea typeface="微软雅黑" panose="020B0503020204020204" pitchFamily="34" charset="-122"/>
                <a:cs typeface="+mn-ea"/>
                <a:sym typeface="+mn-lt"/>
              </a:rPr>
              <a:t>RAW</a:t>
            </a:r>
            <a:r>
              <a:rPr lang="zh-CN" altLang="en-US" sz="2400" b="1" dirty="0">
                <a:solidFill>
                  <a:srgbClr val="FF0066"/>
                </a:solidFill>
                <a:latin typeface="微软雅黑" panose="020B0503020204020204" pitchFamily="34" charset="-122"/>
                <a:ea typeface="微软雅黑" panose="020B0503020204020204" pitchFamily="34" charset="-122"/>
                <a:cs typeface="+mn-ea"/>
                <a:sym typeface="+mn-lt"/>
              </a:rPr>
              <a:t>冒险</a:t>
            </a:r>
            <a:r>
              <a:rPr lang="zh-CN" altLang="en-US" sz="2400" dirty="0">
                <a:latin typeface="微软雅黑" panose="020B0503020204020204" pitchFamily="34" charset="-122"/>
                <a:ea typeface="微软雅黑" panose="020B0503020204020204" pitchFamily="34" charset="-122"/>
                <a:cs typeface="+mn-ea"/>
                <a:sym typeface="+mn-lt"/>
              </a:rPr>
              <a:t>的可能性减少到最小。</a:t>
            </a:r>
            <a:endParaRPr lang="en-US" altLang="zh-CN" sz="2400" dirty="0">
              <a:latin typeface="微软雅黑" panose="020B0503020204020204" pitchFamily="34" charset="-122"/>
              <a:ea typeface="微软雅黑" panose="020B0503020204020204" pitchFamily="34" charset="-122"/>
              <a:cs typeface="+mn-ea"/>
              <a:sym typeface="+mn-lt"/>
            </a:endParaRPr>
          </a:p>
          <a:p>
            <a:pPr marL="914400" lvl="1" indent="-457200" algn="just">
              <a:lnSpc>
                <a:spcPts val="4600"/>
              </a:lnSpc>
              <a:buClr>
                <a:srgbClr val="FF0066"/>
              </a:buClr>
              <a:buFont typeface="Wingdings" panose="05000000000000000000" pitchFamily="2" charset="2"/>
              <a:buChar char="ü"/>
            </a:pPr>
            <a:r>
              <a:rPr lang="zh-CN" altLang="en-US" sz="2400" dirty="0">
                <a:latin typeface="微软雅黑" panose="020B0503020204020204" pitchFamily="34" charset="-122"/>
                <a:ea typeface="微软雅黑" panose="020B0503020204020204" pitchFamily="34" charset="-122"/>
                <a:cs typeface="+mn-ea"/>
                <a:sym typeface="+mn-lt"/>
              </a:rPr>
              <a:t>通过</a:t>
            </a:r>
            <a:r>
              <a:rPr lang="zh-CN" altLang="en-US" sz="2400" b="1" dirty="0">
                <a:solidFill>
                  <a:srgbClr val="0066FF"/>
                </a:solidFill>
                <a:latin typeface="微软雅黑" panose="020B0503020204020204" pitchFamily="34" charset="-122"/>
                <a:ea typeface="微软雅黑" panose="020B0503020204020204" pitchFamily="34" charset="-122"/>
                <a:cs typeface="+mn-ea"/>
                <a:sym typeface="+mn-lt"/>
              </a:rPr>
              <a:t>寄存器</a:t>
            </a:r>
            <a:r>
              <a:rPr lang="zh-CN" altLang="en-US" sz="2400" dirty="0">
                <a:latin typeface="微软雅黑" panose="020B0503020204020204" pitchFamily="34" charset="-122"/>
                <a:ea typeface="微软雅黑" panose="020B0503020204020204" pitchFamily="34" charset="-122"/>
                <a:cs typeface="+mn-ea"/>
                <a:sym typeface="+mn-lt"/>
              </a:rPr>
              <a:t>重命名来消除</a:t>
            </a:r>
            <a:r>
              <a:rPr lang="en-US" altLang="zh-CN" sz="2400" b="1" dirty="0">
                <a:solidFill>
                  <a:srgbClr val="FF0066"/>
                </a:solidFill>
                <a:latin typeface="微软雅黑" panose="020B0503020204020204" pitchFamily="34" charset="-122"/>
                <a:ea typeface="微软雅黑" panose="020B0503020204020204" pitchFamily="34" charset="-122"/>
                <a:cs typeface="+mn-ea"/>
                <a:sym typeface="+mn-lt"/>
              </a:rPr>
              <a:t>WAR</a:t>
            </a:r>
            <a:r>
              <a:rPr lang="zh-CN" altLang="en-US" sz="2400" b="1" dirty="0">
                <a:solidFill>
                  <a:srgbClr val="FF0066"/>
                </a:solidFill>
                <a:latin typeface="微软雅黑" panose="020B0503020204020204" pitchFamily="34" charset="-122"/>
                <a:ea typeface="微软雅黑" panose="020B0503020204020204" pitchFamily="34" charset="-122"/>
                <a:cs typeface="+mn-ea"/>
                <a:sym typeface="+mn-lt"/>
              </a:rPr>
              <a:t>冒险</a:t>
            </a:r>
            <a:r>
              <a:rPr lang="zh-CN" altLang="en-US" sz="2400" dirty="0">
                <a:latin typeface="微软雅黑" panose="020B0503020204020204" pitchFamily="34" charset="-122"/>
                <a:ea typeface="微软雅黑" panose="020B0503020204020204" pitchFamily="34" charset="-122"/>
                <a:cs typeface="+mn-ea"/>
                <a:sym typeface="+mn-lt"/>
              </a:rPr>
              <a:t>和</a:t>
            </a:r>
            <a:r>
              <a:rPr lang="en-US" altLang="zh-CN" sz="2400" b="1" dirty="0">
                <a:solidFill>
                  <a:srgbClr val="FF0066"/>
                </a:solidFill>
                <a:latin typeface="微软雅黑" panose="020B0503020204020204" pitchFamily="34" charset="-122"/>
                <a:ea typeface="微软雅黑" panose="020B0503020204020204" pitchFamily="34" charset="-122"/>
                <a:cs typeface="+mn-ea"/>
                <a:sym typeface="+mn-lt"/>
              </a:rPr>
              <a:t>WAW</a:t>
            </a:r>
            <a:r>
              <a:rPr lang="zh-CN" altLang="en-US" sz="2400" b="1" dirty="0">
                <a:solidFill>
                  <a:srgbClr val="FF0066"/>
                </a:solidFill>
                <a:latin typeface="微软雅黑" panose="020B0503020204020204" pitchFamily="34" charset="-122"/>
                <a:ea typeface="微软雅黑" panose="020B0503020204020204" pitchFamily="34" charset="-122"/>
                <a:cs typeface="+mn-ea"/>
                <a:sym typeface="+mn-lt"/>
              </a:rPr>
              <a:t>冒险</a:t>
            </a:r>
            <a:r>
              <a:rPr lang="zh-CN" altLang="en-US" sz="2400" dirty="0">
                <a:latin typeface="微软雅黑" panose="020B0503020204020204" pitchFamily="34" charset="-122"/>
                <a:ea typeface="微软雅黑" panose="020B0503020204020204" pitchFamily="34" charset="-122"/>
                <a:cs typeface="+mn-ea"/>
                <a:sym typeface="+mn-lt"/>
              </a:rPr>
              <a:t>。</a:t>
            </a:r>
            <a:endParaRPr lang="en-US" altLang="zh-CN" sz="2400" dirty="0">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2420068991"/>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4">
            <a:extLst>
              <a:ext uri="{FF2B5EF4-FFF2-40B4-BE49-F238E27FC236}">
                <a16:creationId xmlns:a16="http://schemas.microsoft.com/office/drawing/2014/main" id="{1CD5AF31-B9A5-434A-BFBE-75B4373535B7}"/>
              </a:ext>
            </a:extLst>
          </p:cNvPr>
          <p:cNvGraphicFramePr>
            <a:graphicFrameLocks noChangeAspect="1"/>
          </p:cNvGraphicFramePr>
          <p:nvPr>
            <p:extLst>
              <p:ext uri="{D42A27DB-BD31-4B8C-83A1-F6EECF244321}">
                <p14:modId xmlns:p14="http://schemas.microsoft.com/office/powerpoint/2010/main" val="4159926025"/>
              </p:ext>
            </p:extLst>
          </p:nvPr>
        </p:nvGraphicFramePr>
        <p:xfrm>
          <a:off x="1862200" y="989466"/>
          <a:ext cx="8456060" cy="5575864"/>
        </p:xfrm>
        <a:graphic>
          <a:graphicData uri="http://schemas.openxmlformats.org/presentationml/2006/ole">
            <mc:AlternateContent xmlns:mc="http://schemas.openxmlformats.org/markup-compatibility/2006">
              <mc:Choice xmlns:v="urn:schemas-microsoft-com:vml" Requires="v">
                <p:oleObj spid="_x0000_s47201" name="图片" r:id="rId4" imgW="4602822" imgH="3041151" progId="Word.Picture.8">
                  <p:embed/>
                </p:oleObj>
              </mc:Choice>
              <mc:Fallback>
                <p:oleObj name="图片" r:id="rId4" imgW="4602822" imgH="3041151" progId="Word.Picture.8">
                  <p:embed/>
                  <p:pic>
                    <p:nvPicPr>
                      <p:cNvPr id="55299" name="Object 4">
                        <a:extLst>
                          <a:ext uri="{FF2B5EF4-FFF2-40B4-BE49-F238E27FC236}">
                            <a16:creationId xmlns:a16="http://schemas.microsoft.com/office/drawing/2014/main" id="{F544D013-2AD2-4E78-BB6C-68442CC64D2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62200" y="989466"/>
                        <a:ext cx="8456060" cy="5575864"/>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1290663235"/>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4">
            <a:extLst>
              <a:ext uri="{FF2B5EF4-FFF2-40B4-BE49-F238E27FC236}">
                <a16:creationId xmlns:a16="http://schemas.microsoft.com/office/drawing/2014/main" id="{C40E4252-E036-4373-BF5D-17BF23FC7E16}"/>
              </a:ext>
            </a:extLst>
          </p:cNvPr>
          <p:cNvGraphicFramePr>
            <a:graphicFrameLocks noChangeAspect="1"/>
          </p:cNvGraphicFramePr>
          <p:nvPr>
            <p:extLst>
              <p:ext uri="{D42A27DB-BD31-4B8C-83A1-F6EECF244321}">
                <p14:modId xmlns:p14="http://schemas.microsoft.com/office/powerpoint/2010/main" val="11080538"/>
              </p:ext>
            </p:extLst>
          </p:nvPr>
        </p:nvGraphicFramePr>
        <p:xfrm>
          <a:off x="1840778" y="989465"/>
          <a:ext cx="8505842" cy="5575863"/>
        </p:xfrm>
        <a:graphic>
          <a:graphicData uri="http://schemas.openxmlformats.org/presentationml/2006/ole">
            <mc:AlternateContent xmlns:mc="http://schemas.openxmlformats.org/markup-compatibility/2006">
              <mc:Choice xmlns:v="urn:schemas-microsoft-com:vml" Requires="v">
                <p:oleObj spid="_x0000_s48225" name="图片" r:id="rId4" imgW="4633645" imgH="3041151" progId="Word.Picture.8">
                  <p:embed/>
                </p:oleObj>
              </mc:Choice>
              <mc:Fallback>
                <p:oleObj name="图片" r:id="rId4" imgW="4633645" imgH="3041151" progId="Word.Picture.8">
                  <p:embed/>
                  <p:pic>
                    <p:nvPicPr>
                      <p:cNvPr id="56323" name="Object 4">
                        <a:extLst>
                          <a:ext uri="{FF2B5EF4-FFF2-40B4-BE49-F238E27FC236}">
                            <a16:creationId xmlns:a16="http://schemas.microsoft.com/office/drawing/2014/main" id="{BE585E11-78DF-4222-BABA-35169F3FDC3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40778" y="989465"/>
                        <a:ext cx="8505842" cy="5575863"/>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157499086"/>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4">
            <a:extLst>
              <a:ext uri="{FF2B5EF4-FFF2-40B4-BE49-F238E27FC236}">
                <a16:creationId xmlns:a16="http://schemas.microsoft.com/office/drawing/2014/main" id="{B85CE349-A6FA-4450-A708-9593F93376BB}"/>
              </a:ext>
            </a:extLst>
          </p:cNvPr>
          <p:cNvGraphicFramePr>
            <a:graphicFrameLocks noChangeAspect="1"/>
          </p:cNvGraphicFramePr>
          <p:nvPr>
            <p:extLst>
              <p:ext uri="{D42A27DB-BD31-4B8C-83A1-F6EECF244321}">
                <p14:modId xmlns:p14="http://schemas.microsoft.com/office/powerpoint/2010/main" val="1740761819"/>
              </p:ext>
            </p:extLst>
          </p:nvPr>
        </p:nvGraphicFramePr>
        <p:xfrm>
          <a:off x="1862379" y="989464"/>
          <a:ext cx="8472362" cy="5553265"/>
        </p:xfrm>
        <a:graphic>
          <a:graphicData uri="http://schemas.openxmlformats.org/presentationml/2006/ole">
            <mc:AlternateContent xmlns:mc="http://schemas.openxmlformats.org/markup-compatibility/2006">
              <mc:Choice xmlns:v="urn:schemas-microsoft-com:vml" Requires="v">
                <p:oleObj spid="_x0000_s49249" name="图片" r:id="rId4" imgW="4633645" imgH="3041151" progId="Word.Picture.8">
                  <p:embed/>
                </p:oleObj>
              </mc:Choice>
              <mc:Fallback>
                <p:oleObj name="图片" r:id="rId4" imgW="4633645" imgH="3041151" progId="Word.Picture.8">
                  <p:embed/>
                  <p:pic>
                    <p:nvPicPr>
                      <p:cNvPr id="57347" name="Object 4">
                        <a:extLst>
                          <a:ext uri="{FF2B5EF4-FFF2-40B4-BE49-F238E27FC236}">
                            <a16:creationId xmlns:a16="http://schemas.microsoft.com/office/drawing/2014/main" id="{EB0131EC-83CF-488C-ADA4-D81F58480F0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62379" y="989464"/>
                        <a:ext cx="8472362" cy="5553265"/>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656621146"/>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自由: 形状 22"/>
          <p:cNvSpPr/>
          <p:nvPr/>
        </p:nvSpPr>
        <p:spPr bwMode="auto">
          <a:xfrm rot="12600000">
            <a:off x="628798" y="267712"/>
            <a:ext cx="166903" cy="731887"/>
          </a:xfrm>
          <a:custGeom>
            <a:avLst/>
            <a:gdLst>
              <a:gd name="connsiteX0" fmla="*/ 260214 w 260214"/>
              <a:gd name="connsiteY0" fmla="*/ 995963 h 1141060"/>
              <a:gd name="connsiteX1" fmla="*/ 0 w 260214"/>
              <a:gd name="connsiteY1" fmla="*/ 1141060 h 1141060"/>
              <a:gd name="connsiteX2" fmla="*/ 0 w 260214"/>
              <a:gd name="connsiteY2" fmla="*/ 146621 h 1141060"/>
              <a:gd name="connsiteX3" fmla="*/ 260214 w 260214"/>
              <a:gd name="connsiteY3" fmla="*/ 0 h 1141060"/>
            </a:gdLst>
            <a:ahLst/>
            <a:cxnLst>
              <a:cxn ang="0">
                <a:pos x="connsiteX0" y="connsiteY0"/>
              </a:cxn>
              <a:cxn ang="0">
                <a:pos x="connsiteX1" y="connsiteY1"/>
              </a:cxn>
              <a:cxn ang="0">
                <a:pos x="connsiteX2" y="connsiteY2"/>
              </a:cxn>
              <a:cxn ang="0">
                <a:pos x="connsiteX3" y="connsiteY3"/>
              </a:cxn>
            </a:cxnLst>
            <a:rect l="l" t="t" r="r" b="b"/>
            <a:pathLst>
              <a:path w="260214" h="1141060">
                <a:moveTo>
                  <a:pt x="260214" y="995963"/>
                </a:moveTo>
                <a:lnTo>
                  <a:pt x="0" y="1141060"/>
                </a:lnTo>
                <a:lnTo>
                  <a:pt x="0" y="146621"/>
                </a:lnTo>
                <a:lnTo>
                  <a:pt x="260214" y="0"/>
                </a:lnTo>
                <a:close/>
              </a:path>
            </a:pathLst>
          </a:custGeom>
          <a:solidFill>
            <a:srgbClr val="0075EA"/>
          </a:solidFill>
          <a:ln>
            <a:noFill/>
          </a:ln>
        </p:spPr>
        <p:txBody>
          <a:bodyPr vert="horz" wrap="square" lIns="91440" tIns="45720" rIns="91440" bIns="45720" numCol="1" anchor="t" anchorCtr="0" compatLnSpc="1">
            <a:noAutofit/>
          </a:bodyPr>
          <a:lstStyle/>
          <a:p>
            <a:endParaRPr lang="zh-CN" altLang="en-US" dirty="0"/>
          </a:p>
        </p:txBody>
      </p:sp>
      <p:grpSp>
        <p:nvGrpSpPr>
          <p:cNvPr id="13" name="组合 12">
            <a:extLst>
              <a:ext uri="{FF2B5EF4-FFF2-40B4-BE49-F238E27FC236}">
                <a16:creationId xmlns:a16="http://schemas.microsoft.com/office/drawing/2014/main" id="{257BC564-4E86-4797-B5CB-8BDE6E904E22}"/>
              </a:ext>
            </a:extLst>
          </p:cNvPr>
          <p:cNvGrpSpPr/>
          <p:nvPr/>
        </p:nvGrpSpPr>
        <p:grpSpPr>
          <a:xfrm>
            <a:off x="635245" y="278225"/>
            <a:ext cx="4594114" cy="706446"/>
            <a:chOff x="635243" y="278221"/>
            <a:chExt cx="4594114" cy="706445"/>
          </a:xfrm>
        </p:grpSpPr>
        <p:sp>
          <p:nvSpPr>
            <p:cNvPr id="14" name="矩形 13">
              <a:extLst>
                <a:ext uri="{FF2B5EF4-FFF2-40B4-BE49-F238E27FC236}">
                  <a16:creationId xmlns:a16="http://schemas.microsoft.com/office/drawing/2014/main" id="{383ADEE3-09C9-4063-B666-DBAA12B1D04D}"/>
                </a:ext>
              </a:extLst>
            </p:cNvPr>
            <p:cNvSpPr/>
            <p:nvPr/>
          </p:nvSpPr>
          <p:spPr>
            <a:xfrm>
              <a:off x="635243" y="676889"/>
              <a:ext cx="4459269" cy="307777"/>
            </a:xfrm>
            <a:prstGeom prst="rect">
              <a:avLst/>
            </a:prstGeom>
          </p:spPr>
          <p:txBody>
            <a:bodyPr wrap="square">
              <a:spAutoFit/>
            </a:bodyPr>
            <a:lstStyle/>
            <a:p>
              <a:pPr algn="ct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Tomasulo Algorithm— —Features</a:t>
              </a:r>
            </a:p>
          </p:txBody>
        </p:sp>
        <p:sp>
          <p:nvSpPr>
            <p:cNvPr id="15" name="矩形 14">
              <a:extLst>
                <a:ext uri="{FF2B5EF4-FFF2-40B4-BE49-F238E27FC236}">
                  <a16:creationId xmlns:a16="http://schemas.microsoft.com/office/drawing/2014/main" id="{94A4EB1D-9FD5-4440-ABAF-B2BB9EBA4CB2}"/>
                </a:ext>
              </a:extLst>
            </p:cNvPr>
            <p:cNvSpPr/>
            <p:nvPr/>
          </p:nvSpPr>
          <p:spPr>
            <a:xfrm>
              <a:off x="1197484" y="278221"/>
              <a:ext cx="4031873" cy="523219"/>
            </a:xfrm>
            <a:prstGeom prst="rect">
              <a:avLst/>
            </a:prstGeom>
          </p:spPr>
          <p:txBody>
            <a:bodyPr wrap="none">
              <a:spAutoFit/>
            </a:bodyPr>
            <a:lstStyle/>
            <a:p>
              <a:r>
                <a:rPr lang="en-US" altLang="zh-CN" sz="2800" b="1" dirty="0">
                  <a:solidFill>
                    <a:schemeClr val="tx1">
                      <a:lumMod val="85000"/>
                      <a:lumOff val="15000"/>
                    </a:schemeClr>
                  </a:solidFill>
                  <a:latin typeface="等线" panose="02010600030101010101" pitchFamily="2" charset="-122"/>
                  <a:ea typeface="等线" panose="02010600030101010101" pitchFamily="2" charset="-122"/>
                </a:rPr>
                <a:t>Tomasulo</a:t>
              </a:r>
              <a:r>
                <a:rPr lang="zh-CN" altLang="en-US" sz="2800" b="1" dirty="0">
                  <a:solidFill>
                    <a:schemeClr val="tx1">
                      <a:lumMod val="85000"/>
                      <a:lumOff val="15000"/>
                    </a:schemeClr>
                  </a:solidFill>
                  <a:latin typeface="等线" panose="02010600030101010101" pitchFamily="2" charset="-122"/>
                  <a:ea typeface="等线" panose="02010600030101010101" pitchFamily="2" charset="-122"/>
                </a:rPr>
                <a:t>算法</a:t>
              </a:r>
              <a:r>
                <a:rPr lang="en-US" altLang="zh-CN" sz="2800" b="1" dirty="0">
                  <a:solidFill>
                    <a:schemeClr val="tx1">
                      <a:lumMod val="85000"/>
                      <a:lumOff val="15000"/>
                    </a:schemeClr>
                  </a:solidFill>
                  <a:latin typeface="等线" panose="02010600030101010101" pitchFamily="2" charset="-122"/>
                  <a:ea typeface="等线" panose="02010600030101010101" pitchFamily="2" charset="-122"/>
                </a:rPr>
                <a:t>— —</a:t>
              </a:r>
              <a:r>
                <a:rPr lang="zh-CN" altLang="en-US" sz="2800" b="1" dirty="0">
                  <a:solidFill>
                    <a:schemeClr val="tx1">
                      <a:lumMod val="85000"/>
                      <a:lumOff val="15000"/>
                    </a:schemeClr>
                  </a:solidFill>
                  <a:latin typeface="等线" panose="02010600030101010101" pitchFamily="2" charset="-122"/>
                  <a:ea typeface="等线" panose="02010600030101010101" pitchFamily="2" charset="-122"/>
                </a:rPr>
                <a:t>特点</a:t>
              </a:r>
            </a:p>
          </p:txBody>
        </p:sp>
      </p:grpSp>
      <p:sp>
        <p:nvSpPr>
          <p:cNvPr id="16" name="矩形 15">
            <a:extLst>
              <a:ext uri="{FF2B5EF4-FFF2-40B4-BE49-F238E27FC236}">
                <a16:creationId xmlns:a16="http://schemas.microsoft.com/office/drawing/2014/main" id="{78CA7E75-E8BE-4719-BAD4-D682DDC122FE}"/>
              </a:ext>
            </a:extLst>
          </p:cNvPr>
          <p:cNvSpPr/>
          <p:nvPr/>
        </p:nvSpPr>
        <p:spPr>
          <a:xfrm>
            <a:off x="1056904" y="1280686"/>
            <a:ext cx="10070275" cy="5186869"/>
          </a:xfrm>
          <a:prstGeom prst="rect">
            <a:avLst/>
          </a:prstGeom>
          <a:ln>
            <a:solidFill>
              <a:schemeClr val="accent1"/>
            </a:solidFill>
          </a:ln>
        </p:spPr>
        <p:txBody>
          <a:bodyPr wrap="square" lIns="72000" rIns="72000">
            <a:spAutoFit/>
          </a:bodyPr>
          <a:lstStyle/>
          <a:p>
            <a:pPr marL="342900" indent="-342900" algn="just">
              <a:lnSpc>
                <a:spcPct val="150000"/>
              </a:lnSpc>
              <a:buClr>
                <a:srgbClr val="FF0066"/>
              </a:buClr>
              <a:buFont typeface="Wingdings" panose="05000000000000000000" pitchFamily="2" charset="2"/>
              <a:buChar char="p"/>
            </a:pPr>
            <a:r>
              <a:rPr lang="zh-CN" altLang="en-US" sz="2800" dirty="0">
                <a:latin typeface="微软雅黑" panose="020B0503020204020204" pitchFamily="34" charset="-122"/>
                <a:ea typeface="微软雅黑" panose="020B0503020204020204" pitchFamily="34" charset="-122"/>
                <a:cs typeface="+mn-ea"/>
                <a:sym typeface="+mn-lt"/>
              </a:rPr>
              <a:t>冲突检测和指令执行控制是</a:t>
            </a:r>
            <a:r>
              <a:rPr lang="zh-CN" altLang="en-US" sz="2800" b="1" dirty="0">
                <a:solidFill>
                  <a:srgbClr val="0066FF"/>
                </a:solidFill>
                <a:latin typeface="微软雅黑" panose="020B0503020204020204" pitchFamily="34" charset="-122"/>
                <a:ea typeface="微软雅黑" panose="020B0503020204020204" pitchFamily="34" charset="-122"/>
                <a:cs typeface="+mn-ea"/>
                <a:sym typeface="+mn-lt"/>
              </a:rPr>
              <a:t>分布</a:t>
            </a:r>
            <a:r>
              <a:rPr lang="zh-CN" altLang="en-US" sz="2800" dirty="0">
                <a:latin typeface="微软雅黑" panose="020B0503020204020204" pitchFamily="34" charset="-122"/>
                <a:ea typeface="微软雅黑" panose="020B0503020204020204" pitchFamily="34" charset="-122"/>
                <a:cs typeface="+mn-ea"/>
                <a:sym typeface="+mn-lt"/>
              </a:rPr>
              <a:t>的。每个功能部件的保留站中的信息决定了什么时候指令可以在该功能部件开始执行。</a:t>
            </a:r>
            <a:endParaRPr lang="en-US" altLang="zh-CN" sz="2800" dirty="0">
              <a:latin typeface="微软雅黑" panose="020B0503020204020204" pitchFamily="34" charset="-122"/>
              <a:ea typeface="微软雅黑" panose="020B0503020204020204" pitchFamily="34" charset="-122"/>
              <a:cs typeface="+mn-ea"/>
              <a:sym typeface="+mn-lt"/>
            </a:endParaRPr>
          </a:p>
          <a:p>
            <a:pPr marL="342900" indent="-342900" algn="just">
              <a:lnSpc>
                <a:spcPct val="150000"/>
              </a:lnSpc>
              <a:buClr>
                <a:srgbClr val="FF0066"/>
              </a:buClr>
              <a:buFont typeface="Wingdings" panose="05000000000000000000" pitchFamily="2" charset="2"/>
              <a:buChar char="p"/>
            </a:pPr>
            <a:endParaRPr lang="en-US" altLang="zh-CN" sz="2800" dirty="0">
              <a:latin typeface="微软雅黑" panose="020B0503020204020204" pitchFamily="34" charset="-122"/>
              <a:ea typeface="微软雅黑" panose="020B0503020204020204" pitchFamily="34" charset="-122"/>
              <a:cs typeface="+mn-ea"/>
              <a:sym typeface="+mn-lt"/>
            </a:endParaRPr>
          </a:p>
          <a:p>
            <a:pPr marL="342900" indent="-342900" algn="just">
              <a:lnSpc>
                <a:spcPct val="150000"/>
              </a:lnSpc>
              <a:buClr>
                <a:srgbClr val="FF0066"/>
              </a:buClr>
              <a:buFont typeface="Wingdings" panose="05000000000000000000" pitchFamily="2" charset="2"/>
              <a:buChar char="p"/>
            </a:pPr>
            <a:r>
              <a:rPr lang="zh-CN" altLang="en-US" sz="2800" dirty="0">
                <a:latin typeface="微软雅黑" panose="020B0503020204020204" pitchFamily="34" charset="-122"/>
                <a:ea typeface="微软雅黑" panose="020B0503020204020204" pitchFamily="34" charset="-122"/>
                <a:cs typeface="+mn-ea"/>
                <a:sym typeface="+mn-lt"/>
              </a:rPr>
              <a:t>指令中的寄存器在保留站中用寄存器值或指向</a:t>
            </a:r>
            <a:r>
              <a:rPr lang="en-US" altLang="zh-CN" sz="2800" dirty="0">
                <a:latin typeface="微软雅黑" panose="020B0503020204020204" pitchFamily="34" charset="-122"/>
                <a:ea typeface="微软雅黑" panose="020B0503020204020204" pitchFamily="34" charset="-122"/>
                <a:cs typeface="+mn-ea"/>
                <a:sym typeface="+mn-lt"/>
              </a:rPr>
              <a:t>RS</a:t>
            </a:r>
            <a:r>
              <a:rPr lang="zh-CN" altLang="en-US" sz="2800" dirty="0">
                <a:latin typeface="微软雅黑" panose="020B0503020204020204" pitchFamily="34" charset="-122"/>
                <a:ea typeface="微软雅黑" panose="020B0503020204020204" pitchFamily="34" charset="-122"/>
                <a:cs typeface="+mn-ea"/>
                <a:sym typeface="+mn-lt"/>
              </a:rPr>
              <a:t>的指针代替，通过</a:t>
            </a:r>
            <a:r>
              <a:rPr lang="zh-CN" altLang="en-US" sz="2800" b="1" dirty="0">
                <a:solidFill>
                  <a:srgbClr val="0066FF"/>
                </a:solidFill>
                <a:latin typeface="微软雅黑" panose="020B0503020204020204" pitchFamily="34" charset="-122"/>
                <a:ea typeface="微软雅黑" panose="020B0503020204020204" pitchFamily="34" charset="-122"/>
                <a:cs typeface="+mn-ea"/>
                <a:sym typeface="+mn-lt"/>
              </a:rPr>
              <a:t>寄存器重命名</a:t>
            </a:r>
            <a:r>
              <a:rPr lang="zh-CN" altLang="en-US" sz="2800" dirty="0">
                <a:latin typeface="微软雅黑" panose="020B0503020204020204" pitchFamily="34" charset="-122"/>
                <a:ea typeface="微软雅黑" panose="020B0503020204020204" pitchFamily="34" charset="-122"/>
                <a:cs typeface="+mn-ea"/>
                <a:sym typeface="+mn-lt"/>
              </a:rPr>
              <a:t>避免</a:t>
            </a:r>
            <a:r>
              <a:rPr lang="en-US" altLang="zh-CN" sz="2800" dirty="0">
                <a:latin typeface="微软雅黑" panose="020B0503020204020204" pitchFamily="34" charset="-122"/>
                <a:ea typeface="微软雅黑" panose="020B0503020204020204" pitchFamily="34" charset="-122"/>
                <a:cs typeface="+mn-ea"/>
                <a:sym typeface="+mn-lt"/>
              </a:rPr>
              <a:t>WAR</a:t>
            </a:r>
            <a:r>
              <a:rPr lang="zh-CN" altLang="en-US" sz="2800" dirty="0">
                <a:latin typeface="微软雅黑" panose="020B0503020204020204" pitchFamily="34" charset="-122"/>
                <a:ea typeface="微软雅黑" panose="020B0503020204020204" pitchFamily="34" charset="-122"/>
                <a:cs typeface="+mn-ea"/>
                <a:sym typeface="+mn-lt"/>
              </a:rPr>
              <a:t>冒险和</a:t>
            </a:r>
            <a:r>
              <a:rPr lang="en-US" altLang="zh-CN" sz="2800" dirty="0">
                <a:latin typeface="微软雅黑" panose="020B0503020204020204" pitchFamily="34" charset="-122"/>
                <a:ea typeface="微软雅黑" panose="020B0503020204020204" pitchFamily="34" charset="-122"/>
                <a:cs typeface="+mn-ea"/>
                <a:sym typeface="+mn-lt"/>
              </a:rPr>
              <a:t>WAW</a:t>
            </a:r>
            <a:r>
              <a:rPr lang="zh-CN" altLang="en-US" sz="2800" dirty="0">
                <a:latin typeface="微软雅黑" panose="020B0503020204020204" pitchFamily="34" charset="-122"/>
                <a:ea typeface="微软雅黑" panose="020B0503020204020204" pitchFamily="34" charset="-122"/>
                <a:cs typeface="+mn-ea"/>
                <a:sym typeface="+mn-lt"/>
              </a:rPr>
              <a:t>冒险。</a:t>
            </a:r>
            <a:endParaRPr lang="en-US" altLang="zh-CN" sz="2800" dirty="0">
              <a:latin typeface="微软雅黑" panose="020B0503020204020204" pitchFamily="34" charset="-122"/>
              <a:ea typeface="微软雅黑" panose="020B0503020204020204" pitchFamily="34" charset="-122"/>
              <a:cs typeface="+mn-ea"/>
              <a:sym typeface="+mn-lt"/>
            </a:endParaRPr>
          </a:p>
          <a:p>
            <a:pPr marL="342900" indent="-342900" algn="just">
              <a:lnSpc>
                <a:spcPct val="150000"/>
              </a:lnSpc>
              <a:buClr>
                <a:srgbClr val="FF0066"/>
              </a:buClr>
              <a:buFont typeface="Wingdings" panose="05000000000000000000" pitchFamily="2" charset="2"/>
              <a:buChar char="p"/>
            </a:pPr>
            <a:endParaRPr lang="en-US" altLang="zh-CN" sz="2800" dirty="0">
              <a:latin typeface="微软雅黑" panose="020B0503020204020204" pitchFamily="34" charset="-122"/>
              <a:ea typeface="微软雅黑" panose="020B0503020204020204" pitchFamily="34" charset="-122"/>
              <a:cs typeface="+mn-ea"/>
              <a:sym typeface="+mn-lt"/>
            </a:endParaRPr>
          </a:p>
          <a:p>
            <a:pPr marL="342900" indent="-342900" algn="just">
              <a:lnSpc>
                <a:spcPct val="150000"/>
              </a:lnSpc>
              <a:buClr>
                <a:srgbClr val="FF0066"/>
              </a:buClr>
              <a:buFont typeface="Wingdings" panose="05000000000000000000" pitchFamily="2" charset="2"/>
              <a:buChar char="p"/>
            </a:pPr>
            <a:r>
              <a:rPr lang="zh-CN" altLang="en-US" sz="2800" dirty="0">
                <a:latin typeface="微软雅黑" panose="020B0503020204020204" pitchFamily="34" charset="-122"/>
                <a:ea typeface="微软雅黑" panose="020B0503020204020204" pitchFamily="34" charset="-122"/>
                <a:cs typeface="+mn-ea"/>
                <a:sym typeface="+mn-lt"/>
              </a:rPr>
              <a:t>计算结果通过</a:t>
            </a:r>
            <a:r>
              <a:rPr lang="en-US" altLang="zh-CN" sz="2800" b="1" dirty="0" err="1">
                <a:solidFill>
                  <a:srgbClr val="0066FF"/>
                </a:solidFill>
                <a:latin typeface="微软雅黑" panose="020B0503020204020204" pitchFamily="34" charset="-122"/>
                <a:ea typeface="微软雅黑" panose="020B0503020204020204" pitchFamily="34" charset="-122"/>
                <a:cs typeface="+mn-ea"/>
                <a:sym typeface="+mn-lt"/>
              </a:rPr>
              <a:t>CDB</a:t>
            </a:r>
            <a:r>
              <a:rPr lang="zh-CN" altLang="en-US" sz="2800" dirty="0">
                <a:latin typeface="微软雅黑" panose="020B0503020204020204" pitchFamily="34" charset="-122"/>
                <a:ea typeface="微软雅黑" panose="020B0503020204020204" pitchFamily="34" charset="-122"/>
                <a:cs typeface="+mn-ea"/>
                <a:sym typeface="+mn-lt"/>
              </a:rPr>
              <a:t>直接从产生它的保留站传送到所有需要它的功能部件，而不用经过寄存器。</a:t>
            </a:r>
          </a:p>
        </p:txBody>
      </p:sp>
    </p:spTree>
    <p:extLst>
      <p:ext uri="{BB962C8B-B14F-4D97-AF65-F5344CB8AC3E}">
        <p14:creationId xmlns:p14="http://schemas.microsoft.com/office/powerpoint/2010/main" val="4182250056"/>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自由: 形状 22"/>
          <p:cNvSpPr/>
          <p:nvPr/>
        </p:nvSpPr>
        <p:spPr bwMode="auto">
          <a:xfrm rot="12600000">
            <a:off x="628798" y="267712"/>
            <a:ext cx="166903" cy="731887"/>
          </a:xfrm>
          <a:custGeom>
            <a:avLst/>
            <a:gdLst>
              <a:gd name="connsiteX0" fmla="*/ 260214 w 260214"/>
              <a:gd name="connsiteY0" fmla="*/ 995963 h 1141060"/>
              <a:gd name="connsiteX1" fmla="*/ 0 w 260214"/>
              <a:gd name="connsiteY1" fmla="*/ 1141060 h 1141060"/>
              <a:gd name="connsiteX2" fmla="*/ 0 w 260214"/>
              <a:gd name="connsiteY2" fmla="*/ 146621 h 1141060"/>
              <a:gd name="connsiteX3" fmla="*/ 260214 w 260214"/>
              <a:gd name="connsiteY3" fmla="*/ 0 h 1141060"/>
            </a:gdLst>
            <a:ahLst/>
            <a:cxnLst>
              <a:cxn ang="0">
                <a:pos x="connsiteX0" y="connsiteY0"/>
              </a:cxn>
              <a:cxn ang="0">
                <a:pos x="connsiteX1" y="connsiteY1"/>
              </a:cxn>
              <a:cxn ang="0">
                <a:pos x="connsiteX2" y="connsiteY2"/>
              </a:cxn>
              <a:cxn ang="0">
                <a:pos x="connsiteX3" y="connsiteY3"/>
              </a:cxn>
            </a:cxnLst>
            <a:rect l="l" t="t" r="r" b="b"/>
            <a:pathLst>
              <a:path w="260214" h="1141060">
                <a:moveTo>
                  <a:pt x="260214" y="995963"/>
                </a:moveTo>
                <a:lnTo>
                  <a:pt x="0" y="1141060"/>
                </a:lnTo>
                <a:lnTo>
                  <a:pt x="0" y="146621"/>
                </a:lnTo>
                <a:lnTo>
                  <a:pt x="260214" y="0"/>
                </a:lnTo>
                <a:close/>
              </a:path>
            </a:pathLst>
          </a:custGeom>
          <a:solidFill>
            <a:srgbClr val="0075EA"/>
          </a:solidFill>
          <a:ln>
            <a:noFill/>
          </a:ln>
        </p:spPr>
        <p:txBody>
          <a:bodyPr vert="horz" wrap="square" lIns="91440" tIns="45720" rIns="91440" bIns="45720" numCol="1" anchor="t" anchorCtr="0" compatLnSpc="1">
            <a:noAutofit/>
          </a:bodyPr>
          <a:lstStyle/>
          <a:p>
            <a:endParaRPr lang="zh-CN" altLang="en-US" dirty="0"/>
          </a:p>
        </p:txBody>
      </p:sp>
      <p:grpSp>
        <p:nvGrpSpPr>
          <p:cNvPr id="19" name="组合 18">
            <a:extLst>
              <a:ext uri="{FF2B5EF4-FFF2-40B4-BE49-F238E27FC236}">
                <a16:creationId xmlns:a16="http://schemas.microsoft.com/office/drawing/2014/main" id="{899A9F6E-9457-4F84-A192-4FD305E1E399}"/>
              </a:ext>
            </a:extLst>
          </p:cNvPr>
          <p:cNvGrpSpPr/>
          <p:nvPr/>
        </p:nvGrpSpPr>
        <p:grpSpPr>
          <a:xfrm>
            <a:off x="635245" y="278225"/>
            <a:ext cx="4792886" cy="706445"/>
            <a:chOff x="635243" y="278221"/>
            <a:chExt cx="4792886" cy="706444"/>
          </a:xfrm>
        </p:grpSpPr>
        <p:sp>
          <p:nvSpPr>
            <p:cNvPr id="21" name="矩形 20">
              <a:extLst>
                <a:ext uri="{FF2B5EF4-FFF2-40B4-BE49-F238E27FC236}">
                  <a16:creationId xmlns:a16="http://schemas.microsoft.com/office/drawing/2014/main" id="{8297BC28-DD3C-44C3-A8BA-1F5DFEE9D689}"/>
                </a:ext>
              </a:extLst>
            </p:cNvPr>
            <p:cNvSpPr/>
            <p:nvPr/>
          </p:nvSpPr>
          <p:spPr>
            <a:xfrm>
              <a:off x="635243" y="676888"/>
              <a:ext cx="4388018" cy="307777"/>
            </a:xfrm>
            <a:prstGeom prst="rect">
              <a:avLst/>
            </a:prstGeom>
          </p:spPr>
          <p:txBody>
            <a:bodyPr wrap="square">
              <a:spAutoFit/>
            </a:bodyPr>
            <a:lstStyle/>
            <a:p>
              <a:pPr algn="ct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Tomasulo Algorithm——Stage 1</a:t>
              </a:r>
            </a:p>
          </p:txBody>
        </p:sp>
        <p:sp>
          <p:nvSpPr>
            <p:cNvPr id="31" name="矩形 30">
              <a:extLst>
                <a:ext uri="{FF2B5EF4-FFF2-40B4-BE49-F238E27FC236}">
                  <a16:creationId xmlns:a16="http://schemas.microsoft.com/office/drawing/2014/main" id="{893B1525-3B1F-48D5-8382-8E78492CDB66}"/>
                </a:ext>
              </a:extLst>
            </p:cNvPr>
            <p:cNvSpPr/>
            <p:nvPr/>
          </p:nvSpPr>
          <p:spPr>
            <a:xfrm>
              <a:off x="1197484" y="278221"/>
              <a:ext cx="4230645" cy="523219"/>
            </a:xfrm>
            <a:prstGeom prst="rect">
              <a:avLst/>
            </a:prstGeom>
          </p:spPr>
          <p:txBody>
            <a:bodyPr wrap="none">
              <a:spAutoFit/>
            </a:bodyPr>
            <a:lstStyle/>
            <a:p>
              <a:r>
                <a:rPr lang="en-US" altLang="zh-CN" sz="2800" b="1" dirty="0">
                  <a:solidFill>
                    <a:schemeClr val="tx1">
                      <a:lumMod val="85000"/>
                      <a:lumOff val="15000"/>
                    </a:schemeClr>
                  </a:solidFill>
                  <a:latin typeface="等线" panose="02010600030101010101" pitchFamily="2" charset="-122"/>
                  <a:ea typeface="等线" panose="02010600030101010101" pitchFamily="2" charset="-122"/>
                </a:rPr>
                <a:t>Tomasulo</a:t>
              </a:r>
              <a:r>
                <a:rPr lang="zh-CN" altLang="en-US" sz="2800" b="1" dirty="0">
                  <a:solidFill>
                    <a:schemeClr val="tx1">
                      <a:lumMod val="85000"/>
                      <a:lumOff val="15000"/>
                    </a:schemeClr>
                  </a:solidFill>
                  <a:latin typeface="等线" panose="02010600030101010101" pitchFamily="2" charset="-122"/>
                  <a:ea typeface="等线" panose="02010600030101010101" pitchFamily="2" charset="-122"/>
                </a:rPr>
                <a:t>算法</a:t>
              </a:r>
              <a:r>
                <a:rPr lang="en-US" altLang="zh-CN" sz="2800" b="1" dirty="0">
                  <a:solidFill>
                    <a:schemeClr val="tx1">
                      <a:lumMod val="85000"/>
                      <a:lumOff val="15000"/>
                    </a:schemeClr>
                  </a:solidFill>
                  <a:latin typeface="等线" panose="02010600030101010101" pitchFamily="2" charset="-122"/>
                  <a:ea typeface="等线" panose="02010600030101010101" pitchFamily="2" charset="-122"/>
                </a:rPr>
                <a:t>— —</a:t>
              </a:r>
              <a:r>
                <a:rPr lang="zh-CN" altLang="en-US" sz="2800" b="1" dirty="0">
                  <a:solidFill>
                    <a:schemeClr val="tx1">
                      <a:lumMod val="85000"/>
                      <a:lumOff val="15000"/>
                    </a:schemeClr>
                  </a:solidFill>
                  <a:latin typeface="等线" panose="02010600030101010101" pitchFamily="2" charset="-122"/>
                  <a:ea typeface="等线" panose="02010600030101010101" pitchFamily="2" charset="-122"/>
                </a:rPr>
                <a:t>阶段</a:t>
              </a:r>
              <a:r>
                <a:rPr lang="en-US" altLang="zh-CN" sz="2800" b="1" dirty="0">
                  <a:solidFill>
                    <a:schemeClr val="tx1">
                      <a:lumMod val="85000"/>
                      <a:lumOff val="15000"/>
                    </a:schemeClr>
                  </a:solidFill>
                  <a:latin typeface="等线" panose="02010600030101010101" pitchFamily="2" charset="-122"/>
                  <a:ea typeface="等线" panose="02010600030101010101" pitchFamily="2" charset="-122"/>
                </a:rPr>
                <a:t>1</a:t>
              </a:r>
              <a:endParaRPr lang="zh-CN" altLang="en-US" sz="2800" b="1" dirty="0">
                <a:solidFill>
                  <a:schemeClr val="tx1">
                    <a:lumMod val="85000"/>
                    <a:lumOff val="15000"/>
                  </a:schemeClr>
                </a:solidFill>
                <a:latin typeface="等线" panose="02010600030101010101" pitchFamily="2" charset="-122"/>
                <a:ea typeface="等线" panose="02010600030101010101" pitchFamily="2" charset="-122"/>
              </a:endParaRPr>
            </a:p>
          </p:txBody>
        </p:sp>
      </p:grpSp>
      <p:sp>
        <p:nvSpPr>
          <p:cNvPr id="9" name="矩形 8">
            <a:extLst>
              <a:ext uri="{FF2B5EF4-FFF2-40B4-BE49-F238E27FC236}">
                <a16:creationId xmlns:a16="http://schemas.microsoft.com/office/drawing/2014/main" id="{F9E88A39-146C-49A9-A367-C37F0D13F56B}"/>
              </a:ext>
            </a:extLst>
          </p:cNvPr>
          <p:cNvSpPr/>
          <p:nvPr/>
        </p:nvSpPr>
        <p:spPr>
          <a:xfrm>
            <a:off x="1056904" y="1268813"/>
            <a:ext cx="10070275" cy="5274649"/>
          </a:xfrm>
          <a:prstGeom prst="rect">
            <a:avLst/>
          </a:prstGeom>
          <a:ln>
            <a:solidFill>
              <a:schemeClr val="accent1"/>
            </a:solidFill>
          </a:ln>
        </p:spPr>
        <p:txBody>
          <a:bodyPr wrap="square" lIns="72000" rIns="72000">
            <a:spAutoFit/>
          </a:bodyPr>
          <a:lstStyle/>
          <a:p>
            <a:pPr marL="342900" indent="-342900" algn="just">
              <a:lnSpc>
                <a:spcPct val="150000"/>
              </a:lnSpc>
              <a:spcBef>
                <a:spcPts val="600"/>
              </a:spcBef>
              <a:spcAft>
                <a:spcPts val="600"/>
              </a:spcAft>
              <a:buClr>
                <a:srgbClr val="FF0066"/>
              </a:buClr>
              <a:buFont typeface="Wingdings" panose="05000000000000000000" pitchFamily="2" charset="2"/>
              <a:buChar char="p"/>
            </a:pPr>
            <a:r>
              <a:rPr lang="zh-CN" altLang="en-US" sz="2800" dirty="0">
                <a:latin typeface="微软雅黑" panose="020B0503020204020204" pitchFamily="34" charset="-122"/>
                <a:ea typeface="微软雅黑" panose="020B0503020204020204" pitchFamily="34" charset="-122"/>
                <a:cs typeface="+mn-ea"/>
                <a:sym typeface="+mn-lt"/>
              </a:rPr>
              <a:t>流出（</a:t>
            </a:r>
            <a:r>
              <a:rPr lang="en-US" altLang="zh-CN" sz="2800" dirty="0">
                <a:latin typeface="微软雅黑" panose="020B0503020204020204" pitchFamily="34" charset="-122"/>
                <a:ea typeface="微软雅黑" panose="020B0503020204020204" pitchFamily="34" charset="-122"/>
                <a:cs typeface="+mn-ea"/>
                <a:sym typeface="+mn-lt"/>
              </a:rPr>
              <a:t>Issue</a:t>
            </a:r>
            <a:r>
              <a:rPr lang="zh-CN" altLang="en-US" sz="2800" dirty="0">
                <a:latin typeface="微软雅黑" panose="020B0503020204020204" pitchFamily="34" charset="-122"/>
                <a:ea typeface="微软雅黑" panose="020B0503020204020204" pitchFamily="34" charset="-122"/>
                <a:cs typeface="+mn-ea"/>
                <a:sym typeface="+mn-lt"/>
              </a:rPr>
              <a:t>）：从指令队列的头部取一条指令。</a:t>
            </a:r>
            <a:endParaRPr lang="en-US" altLang="zh-CN" sz="2800" dirty="0">
              <a:latin typeface="微软雅黑" panose="020B0503020204020204" pitchFamily="34" charset="-122"/>
              <a:ea typeface="微软雅黑" panose="020B0503020204020204" pitchFamily="34" charset="-122"/>
              <a:cs typeface="+mn-ea"/>
              <a:sym typeface="+mn-lt"/>
            </a:endParaRPr>
          </a:p>
          <a:p>
            <a:pPr marL="914400" lvl="1" indent="-457200" algn="just">
              <a:lnSpc>
                <a:spcPct val="150000"/>
              </a:lnSpc>
              <a:spcBef>
                <a:spcPts val="600"/>
              </a:spcBef>
              <a:buClr>
                <a:srgbClr val="FF0066"/>
              </a:buClr>
              <a:buFont typeface="Wingdings" panose="05000000000000000000" pitchFamily="2" charset="2"/>
              <a:buChar char="ü"/>
            </a:pPr>
            <a:r>
              <a:rPr lang="zh-CN" altLang="en-US" sz="2400" dirty="0">
                <a:latin typeface="微软雅黑" panose="020B0503020204020204" pitchFamily="34" charset="-122"/>
                <a:ea typeface="微软雅黑" panose="020B0503020204020204" pitchFamily="34" charset="-122"/>
                <a:cs typeface="+mn-ea"/>
                <a:sym typeface="+mn-lt"/>
              </a:rPr>
              <a:t>如果该指令的操作所要求的保留站有空闲的，就把该指令送到该保留站（设为</a:t>
            </a:r>
            <a:r>
              <a:rPr lang="en-US" altLang="zh-CN" sz="2400" dirty="0">
                <a:latin typeface="微软雅黑" panose="020B0503020204020204" pitchFamily="34" charset="-122"/>
                <a:ea typeface="微软雅黑" panose="020B0503020204020204" pitchFamily="34" charset="-122"/>
                <a:cs typeface="+mn-ea"/>
                <a:sym typeface="+mn-lt"/>
              </a:rPr>
              <a:t>r</a:t>
            </a:r>
            <a:r>
              <a:rPr lang="zh-CN" altLang="en-US" sz="2400" dirty="0">
                <a:latin typeface="微软雅黑" panose="020B0503020204020204" pitchFamily="34" charset="-122"/>
                <a:ea typeface="微软雅黑" panose="020B0503020204020204" pitchFamily="34" charset="-122"/>
                <a:cs typeface="+mn-ea"/>
                <a:sym typeface="+mn-lt"/>
              </a:rPr>
              <a:t>）。</a:t>
            </a:r>
            <a:endParaRPr lang="en-US" altLang="zh-CN" sz="2400" dirty="0">
              <a:latin typeface="微软雅黑" panose="020B0503020204020204" pitchFamily="34" charset="-122"/>
              <a:ea typeface="微软雅黑" panose="020B0503020204020204" pitchFamily="34" charset="-122"/>
              <a:cs typeface="+mn-ea"/>
              <a:sym typeface="+mn-lt"/>
            </a:endParaRPr>
          </a:p>
          <a:p>
            <a:pPr marL="1257300" lvl="2" indent="-342900" algn="just">
              <a:lnSpc>
                <a:spcPct val="150000"/>
              </a:lnSpc>
              <a:spcBef>
                <a:spcPts val="600"/>
              </a:spcBef>
              <a:buClr>
                <a:srgbClr val="FF0066"/>
              </a:buClr>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cs typeface="+mn-ea"/>
                <a:sym typeface="+mn-lt"/>
              </a:rPr>
              <a:t>如果其操作数在寄存器中已经就绪，就将这些操作数送入保留站</a:t>
            </a:r>
            <a:r>
              <a:rPr lang="en-US" altLang="zh-CN" sz="2000" dirty="0">
                <a:latin typeface="微软雅黑" panose="020B0503020204020204" pitchFamily="34" charset="-122"/>
                <a:ea typeface="微软雅黑" panose="020B0503020204020204" pitchFamily="34" charset="-122"/>
                <a:cs typeface="+mn-ea"/>
                <a:sym typeface="+mn-lt"/>
              </a:rPr>
              <a:t>r</a:t>
            </a:r>
            <a:r>
              <a:rPr lang="zh-CN" altLang="en-US" sz="2000" dirty="0">
                <a:latin typeface="微软雅黑" panose="020B0503020204020204" pitchFamily="34" charset="-122"/>
                <a:ea typeface="微软雅黑" panose="020B0503020204020204" pitchFamily="34" charset="-122"/>
                <a:cs typeface="+mn-ea"/>
                <a:sym typeface="+mn-lt"/>
              </a:rPr>
              <a:t>。</a:t>
            </a:r>
          </a:p>
          <a:p>
            <a:pPr marL="1257300" lvl="2" indent="-342900" algn="just">
              <a:lnSpc>
                <a:spcPct val="150000"/>
              </a:lnSpc>
              <a:spcBef>
                <a:spcPts val="600"/>
              </a:spcBef>
              <a:buClr>
                <a:srgbClr val="FF0066"/>
              </a:buClr>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cs typeface="+mn-ea"/>
                <a:sym typeface="+mn-lt"/>
              </a:rPr>
              <a:t>如果其操作数还没有就绪，就把将产生该操作数的保留站的标识送入保留站</a:t>
            </a:r>
            <a:r>
              <a:rPr lang="en-US" altLang="zh-CN" sz="2000" dirty="0">
                <a:latin typeface="微软雅黑" panose="020B0503020204020204" pitchFamily="34" charset="-122"/>
                <a:ea typeface="微软雅黑" panose="020B0503020204020204" pitchFamily="34" charset="-122"/>
                <a:cs typeface="+mn-ea"/>
                <a:sym typeface="+mn-lt"/>
              </a:rPr>
              <a:t>r</a:t>
            </a:r>
            <a:r>
              <a:rPr lang="zh-CN" altLang="en-US" sz="2000" dirty="0">
                <a:latin typeface="微软雅黑" panose="020B0503020204020204" pitchFamily="34" charset="-122"/>
                <a:ea typeface="微软雅黑" panose="020B0503020204020204" pitchFamily="34" charset="-122"/>
                <a:cs typeface="+mn-ea"/>
                <a:sym typeface="+mn-lt"/>
              </a:rPr>
              <a:t>。</a:t>
            </a:r>
          </a:p>
          <a:p>
            <a:pPr marL="1257300" lvl="2" indent="-342900" algn="just">
              <a:lnSpc>
                <a:spcPct val="150000"/>
              </a:lnSpc>
              <a:spcBef>
                <a:spcPts val="600"/>
              </a:spcBef>
              <a:buClr>
                <a:srgbClr val="FF0066"/>
              </a:buClr>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cs typeface="+mn-ea"/>
                <a:sym typeface="+mn-lt"/>
              </a:rPr>
              <a:t>一旦被记录的保留站完成计算，它将直接把数据送给保留站</a:t>
            </a:r>
            <a:r>
              <a:rPr lang="en-US" altLang="zh-CN" sz="2000" dirty="0">
                <a:latin typeface="微软雅黑" panose="020B0503020204020204" pitchFamily="34" charset="-122"/>
                <a:ea typeface="微软雅黑" panose="020B0503020204020204" pitchFamily="34" charset="-122"/>
                <a:cs typeface="+mn-ea"/>
                <a:sym typeface="+mn-lt"/>
              </a:rPr>
              <a:t>r</a:t>
            </a:r>
            <a:r>
              <a:rPr lang="zh-CN" altLang="en-US" sz="2000" dirty="0">
                <a:latin typeface="微软雅黑" panose="020B0503020204020204" pitchFamily="34" charset="-122"/>
                <a:ea typeface="微软雅黑" panose="020B0503020204020204" pitchFamily="34" charset="-122"/>
                <a:cs typeface="+mn-ea"/>
                <a:sym typeface="+mn-lt"/>
              </a:rPr>
              <a:t>，即寄存器换名和对操作数进行缓冲，</a:t>
            </a:r>
            <a:r>
              <a:rPr lang="zh-CN" altLang="en-US" sz="2000" b="1" dirty="0">
                <a:solidFill>
                  <a:srgbClr val="FF0066"/>
                </a:solidFill>
                <a:latin typeface="微软雅黑" panose="020B0503020204020204" pitchFamily="34" charset="-122"/>
                <a:ea typeface="微软雅黑" panose="020B0503020204020204" pitchFamily="34" charset="-122"/>
                <a:cs typeface="+mn-ea"/>
                <a:sym typeface="+mn-lt"/>
              </a:rPr>
              <a:t>消除</a:t>
            </a:r>
            <a:r>
              <a:rPr lang="en-US" altLang="zh-CN" sz="2000" b="1" dirty="0">
                <a:solidFill>
                  <a:srgbClr val="FF0066"/>
                </a:solidFill>
                <a:latin typeface="微软雅黑" panose="020B0503020204020204" pitchFamily="34" charset="-122"/>
                <a:ea typeface="微软雅黑" panose="020B0503020204020204" pitchFamily="34" charset="-122"/>
                <a:cs typeface="+mn-ea"/>
                <a:sym typeface="+mn-lt"/>
              </a:rPr>
              <a:t>WAR</a:t>
            </a:r>
            <a:r>
              <a:rPr lang="zh-CN" altLang="en-US" sz="2000" b="1" dirty="0">
                <a:solidFill>
                  <a:srgbClr val="FF0066"/>
                </a:solidFill>
                <a:latin typeface="微软雅黑" panose="020B0503020204020204" pitchFamily="34" charset="-122"/>
                <a:ea typeface="微软雅黑" panose="020B0503020204020204" pitchFamily="34" charset="-122"/>
                <a:cs typeface="+mn-ea"/>
                <a:sym typeface="+mn-lt"/>
              </a:rPr>
              <a:t>冲突</a:t>
            </a:r>
            <a:r>
              <a:rPr lang="zh-CN" altLang="en-US" sz="2000" dirty="0">
                <a:latin typeface="微软雅黑" panose="020B0503020204020204" pitchFamily="34" charset="-122"/>
                <a:ea typeface="微软雅黑" panose="020B0503020204020204" pitchFamily="34" charset="-122"/>
                <a:cs typeface="+mn-ea"/>
                <a:sym typeface="+mn-lt"/>
              </a:rPr>
              <a:t>。</a:t>
            </a:r>
          </a:p>
          <a:p>
            <a:pPr marL="914400" lvl="1" indent="-457200" algn="just">
              <a:lnSpc>
                <a:spcPct val="150000"/>
              </a:lnSpc>
              <a:spcBef>
                <a:spcPts val="600"/>
              </a:spcBef>
              <a:buClr>
                <a:srgbClr val="FF0066"/>
              </a:buClr>
              <a:buFont typeface="Wingdings" panose="05000000000000000000" pitchFamily="2" charset="2"/>
              <a:buChar char="ü"/>
            </a:pPr>
            <a:r>
              <a:rPr lang="zh-CN" altLang="en-US" sz="2400" dirty="0">
                <a:latin typeface="微软雅黑" panose="020B0503020204020204" pitchFamily="34" charset="-122"/>
                <a:ea typeface="微软雅黑" panose="020B0503020204020204" pitchFamily="34" charset="-122"/>
                <a:cs typeface="+mn-ea"/>
                <a:sym typeface="+mn-lt"/>
              </a:rPr>
              <a:t>完成对目标寄存器的预约工作，消除了</a:t>
            </a:r>
            <a:r>
              <a:rPr lang="en-US" altLang="zh-CN" sz="2400" b="1" dirty="0">
                <a:solidFill>
                  <a:srgbClr val="FF0066"/>
                </a:solidFill>
                <a:latin typeface="微软雅黑" panose="020B0503020204020204" pitchFamily="34" charset="-122"/>
                <a:ea typeface="微软雅黑" panose="020B0503020204020204" pitchFamily="34" charset="-122"/>
                <a:cs typeface="+mn-ea"/>
                <a:sym typeface="+mn-lt"/>
              </a:rPr>
              <a:t>WAW</a:t>
            </a:r>
            <a:r>
              <a:rPr lang="zh-CN" altLang="en-US" sz="2400" b="1" dirty="0">
                <a:solidFill>
                  <a:srgbClr val="FF0066"/>
                </a:solidFill>
                <a:latin typeface="微软雅黑" panose="020B0503020204020204" pitchFamily="34" charset="-122"/>
                <a:ea typeface="微软雅黑" panose="020B0503020204020204" pitchFamily="34" charset="-122"/>
                <a:cs typeface="+mn-ea"/>
                <a:sym typeface="+mn-lt"/>
              </a:rPr>
              <a:t>冒险</a:t>
            </a:r>
            <a:r>
              <a:rPr lang="zh-CN" altLang="en-US" sz="2400" dirty="0">
                <a:latin typeface="微软雅黑" panose="020B0503020204020204" pitchFamily="34" charset="-122"/>
                <a:ea typeface="微软雅黑" panose="020B0503020204020204" pitchFamily="34" charset="-122"/>
                <a:cs typeface="+mn-ea"/>
                <a:sym typeface="+mn-lt"/>
              </a:rPr>
              <a:t>。</a:t>
            </a:r>
          </a:p>
          <a:p>
            <a:pPr marL="914400" lvl="1" indent="-457200" algn="just">
              <a:lnSpc>
                <a:spcPct val="150000"/>
              </a:lnSpc>
              <a:spcBef>
                <a:spcPts val="600"/>
              </a:spcBef>
              <a:buClr>
                <a:srgbClr val="FF0066"/>
              </a:buClr>
              <a:buFont typeface="Wingdings" panose="05000000000000000000" pitchFamily="2" charset="2"/>
              <a:buChar char="ü"/>
            </a:pPr>
            <a:r>
              <a:rPr lang="zh-CN" altLang="en-US" sz="2400" dirty="0">
                <a:latin typeface="微软雅黑" panose="020B0503020204020204" pitchFamily="34" charset="-122"/>
                <a:ea typeface="微软雅黑" panose="020B0503020204020204" pitchFamily="34" charset="-122"/>
                <a:cs typeface="+mn-ea"/>
                <a:sym typeface="+mn-lt"/>
              </a:rPr>
              <a:t>如果没有空闲的保留站，指令就不能流出，即发生了</a:t>
            </a:r>
            <a:r>
              <a:rPr lang="zh-CN" altLang="en-US" sz="2400" b="1" dirty="0">
                <a:solidFill>
                  <a:srgbClr val="FF0066"/>
                </a:solidFill>
                <a:latin typeface="微软雅黑" panose="020B0503020204020204" pitchFamily="34" charset="-122"/>
                <a:ea typeface="微软雅黑" panose="020B0503020204020204" pitchFamily="34" charset="-122"/>
                <a:cs typeface="+mn-ea"/>
                <a:sym typeface="+mn-lt"/>
              </a:rPr>
              <a:t>结构冒险</a:t>
            </a:r>
            <a:r>
              <a:rPr lang="zh-CN" altLang="en-US" sz="2400" dirty="0">
                <a:latin typeface="微软雅黑" panose="020B0503020204020204" pitchFamily="34" charset="-122"/>
                <a:ea typeface="微软雅黑" panose="020B0503020204020204" pitchFamily="34" charset="-122"/>
                <a:cs typeface="+mn-ea"/>
                <a:sym typeface="+mn-lt"/>
              </a:rPr>
              <a:t>。 </a:t>
            </a:r>
          </a:p>
        </p:txBody>
      </p:sp>
    </p:spTree>
    <p:extLst>
      <p:ext uri="{BB962C8B-B14F-4D97-AF65-F5344CB8AC3E}">
        <p14:creationId xmlns:p14="http://schemas.microsoft.com/office/powerpoint/2010/main" val="1572592373"/>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自由: 形状 22"/>
          <p:cNvSpPr/>
          <p:nvPr/>
        </p:nvSpPr>
        <p:spPr bwMode="auto">
          <a:xfrm rot="12600000">
            <a:off x="628798" y="267712"/>
            <a:ext cx="166903" cy="731887"/>
          </a:xfrm>
          <a:custGeom>
            <a:avLst/>
            <a:gdLst>
              <a:gd name="connsiteX0" fmla="*/ 260214 w 260214"/>
              <a:gd name="connsiteY0" fmla="*/ 995963 h 1141060"/>
              <a:gd name="connsiteX1" fmla="*/ 0 w 260214"/>
              <a:gd name="connsiteY1" fmla="*/ 1141060 h 1141060"/>
              <a:gd name="connsiteX2" fmla="*/ 0 w 260214"/>
              <a:gd name="connsiteY2" fmla="*/ 146621 h 1141060"/>
              <a:gd name="connsiteX3" fmla="*/ 260214 w 260214"/>
              <a:gd name="connsiteY3" fmla="*/ 0 h 1141060"/>
            </a:gdLst>
            <a:ahLst/>
            <a:cxnLst>
              <a:cxn ang="0">
                <a:pos x="connsiteX0" y="connsiteY0"/>
              </a:cxn>
              <a:cxn ang="0">
                <a:pos x="connsiteX1" y="connsiteY1"/>
              </a:cxn>
              <a:cxn ang="0">
                <a:pos x="connsiteX2" y="connsiteY2"/>
              </a:cxn>
              <a:cxn ang="0">
                <a:pos x="connsiteX3" y="connsiteY3"/>
              </a:cxn>
            </a:cxnLst>
            <a:rect l="l" t="t" r="r" b="b"/>
            <a:pathLst>
              <a:path w="260214" h="1141060">
                <a:moveTo>
                  <a:pt x="260214" y="995963"/>
                </a:moveTo>
                <a:lnTo>
                  <a:pt x="0" y="1141060"/>
                </a:lnTo>
                <a:lnTo>
                  <a:pt x="0" y="146621"/>
                </a:lnTo>
                <a:lnTo>
                  <a:pt x="260214" y="0"/>
                </a:lnTo>
                <a:close/>
              </a:path>
            </a:pathLst>
          </a:custGeom>
          <a:solidFill>
            <a:srgbClr val="0075EA"/>
          </a:solidFill>
          <a:ln>
            <a:noFill/>
          </a:ln>
        </p:spPr>
        <p:txBody>
          <a:bodyPr vert="horz" wrap="square" lIns="91440" tIns="45720" rIns="91440" bIns="45720" numCol="1" anchor="t" anchorCtr="0" compatLnSpc="1">
            <a:noAutofit/>
          </a:bodyPr>
          <a:lstStyle/>
          <a:p>
            <a:endParaRPr lang="zh-CN" altLang="en-US" dirty="0"/>
          </a:p>
        </p:txBody>
      </p:sp>
      <p:sp>
        <p:nvSpPr>
          <p:cNvPr id="9" name="矩形 8">
            <a:extLst>
              <a:ext uri="{FF2B5EF4-FFF2-40B4-BE49-F238E27FC236}">
                <a16:creationId xmlns:a16="http://schemas.microsoft.com/office/drawing/2014/main" id="{F9E88A39-146C-49A9-A367-C37F0D13F56B}"/>
              </a:ext>
            </a:extLst>
          </p:cNvPr>
          <p:cNvSpPr/>
          <p:nvPr/>
        </p:nvSpPr>
        <p:spPr>
          <a:xfrm>
            <a:off x="1056904" y="1268813"/>
            <a:ext cx="10070275" cy="4736040"/>
          </a:xfrm>
          <a:prstGeom prst="rect">
            <a:avLst/>
          </a:prstGeom>
          <a:ln>
            <a:solidFill>
              <a:schemeClr val="accent1"/>
            </a:solidFill>
          </a:ln>
        </p:spPr>
        <p:txBody>
          <a:bodyPr wrap="square" lIns="72000" rIns="72000">
            <a:spAutoFit/>
          </a:bodyPr>
          <a:lstStyle/>
          <a:p>
            <a:pPr marL="342900" indent="-342900" algn="just">
              <a:lnSpc>
                <a:spcPct val="150000"/>
              </a:lnSpc>
              <a:spcBef>
                <a:spcPts val="1200"/>
              </a:spcBef>
              <a:spcAft>
                <a:spcPts val="1200"/>
              </a:spcAft>
              <a:buClr>
                <a:srgbClr val="FF0066"/>
              </a:buClr>
              <a:buFont typeface="Wingdings" panose="05000000000000000000" pitchFamily="2" charset="2"/>
              <a:buChar char="p"/>
            </a:pPr>
            <a:r>
              <a:rPr lang="zh-CN" altLang="en-US" sz="2800" dirty="0">
                <a:latin typeface="微软雅黑" panose="020B0503020204020204" pitchFamily="34" charset="-122"/>
                <a:ea typeface="微软雅黑" panose="020B0503020204020204" pitchFamily="34" charset="-122"/>
                <a:cs typeface="+mn-ea"/>
                <a:sym typeface="+mn-lt"/>
              </a:rPr>
              <a:t>执行（</a:t>
            </a:r>
            <a:r>
              <a:rPr lang="en-US" altLang="zh-CN" sz="2800" dirty="0">
                <a:latin typeface="微软雅黑" panose="020B0503020204020204" pitchFamily="34" charset="-122"/>
                <a:ea typeface="微软雅黑" panose="020B0503020204020204" pitchFamily="34" charset="-122"/>
                <a:cs typeface="+mn-ea"/>
                <a:sym typeface="+mn-lt"/>
              </a:rPr>
              <a:t>Execution</a:t>
            </a:r>
            <a:r>
              <a:rPr lang="zh-CN" altLang="en-US" sz="2800" dirty="0">
                <a:latin typeface="微软雅黑" panose="020B0503020204020204" pitchFamily="34" charset="-122"/>
                <a:ea typeface="微软雅黑" panose="020B0503020204020204" pitchFamily="34" charset="-122"/>
                <a:cs typeface="+mn-ea"/>
                <a:sym typeface="+mn-lt"/>
              </a:rPr>
              <a:t>）</a:t>
            </a:r>
            <a:endParaRPr lang="en-US" altLang="zh-CN" sz="2800" dirty="0">
              <a:latin typeface="微软雅黑" panose="020B0503020204020204" pitchFamily="34" charset="-122"/>
              <a:ea typeface="微软雅黑" panose="020B0503020204020204" pitchFamily="34" charset="-122"/>
              <a:cs typeface="+mn-ea"/>
              <a:sym typeface="+mn-lt"/>
            </a:endParaRPr>
          </a:p>
          <a:p>
            <a:pPr marL="914400" lvl="1" indent="-457200" algn="just">
              <a:lnSpc>
                <a:spcPct val="150000"/>
              </a:lnSpc>
              <a:spcBef>
                <a:spcPts val="600"/>
              </a:spcBef>
              <a:spcAft>
                <a:spcPts val="600"/>
              </a:spcAft>
              <a:buClr>
                <a:srgbClr val="FF0066"/>
              </a:buClr>
              <a:buFont typeface="Wingdings" panose="05000000000000000000" pitchFamily="2" charset="2"/>
              <a:buChar char="ü"/>
            </a:pPr>
            <a:r>
              <a:rPr lang="zh-CN" altLang="en-US" sz="2400" dirty="0">
                <a:latin typeface="微软雅黑" panose="020B0503020204020204" pitchFamily="34" charset="-122"/>
                <a:ea typeface="微软雅黑" panose="020B0503020204020204" pitchFamily="34" charset="-122"/>
                <a:cs typeface="+mn-ea"/>
                <a:sym typeface="+mn-lt"/>
              </a:rPr>
              <a:t>当两个操作数都就绪后，本保留站就用相应的功能部件开始执行指令规定的操作。 依靠推迟执行的方法解决了</a:t>
            </a:r>
            <a:r>
              <a:rPr lang="en-US" altLang="zh-CN" sz="2400" b="1" dirty="0">
                <a:solidFill>
                  <a:srgbClr val="FF0066"/>
                </a:solidFill>
                <a:latin typeface="微软雅黑" panose="020B0503020204020204" pitchFamily="34" charset="-122"/>
                <a:ea typeface="微软雅黑" panose="020B0503020204020204" pitchFamily="34" charset="-122"/>
                <a:cs typeface="+mn-ea"/>
                <a:sym typeface="+mn-lt"/>
              </a:rPr>
              <a:t>RAW</a:t>
            </a:r>
            <a:r>
              <a:rPr lang="zh-CN" altLang="en-US" sz="2400" b="1" dirty="0">
                <a:solidFill>
                  <a:srgbClr val="FF0066"/>
                </a:solidFill>
                <a:latin typeface="微软雅黑" panose="020B0503020204020204" pitchFamily="34" charset="-122"/>
                <a:ea typeface="微软雅黑" panose="020B0503020204020204" pitchFamily="34" charset="-122"/>
                <a:cs typeface="+mn-ea"/>
                <a:sym typeface="+mn-lt"/>
              </a:rPr>
              <a:t>冒险</a:t>
            </a:r>
            <a:r>
              <a:rPr lang="zh-CN" altLang="en-US" sz="2400" dirty="0">
                <a:latin typeface="微软雅黑" panose="020B0503020204020204" pitchFamily="34" charset="-122"/>
                <a:ea typeface="微软雅黑" panose="020B0503020204020204" pitchFamily="34" charset="-122"/>
                <a:cs typeface="+mn-ea"/>
                <a:sym typeface="+mn-lt"/>
              </a:rPr>
              <a:t>。 </a:t>
            </a:r>
            <a:endParaRPr lang="en-US" altLang="zh-CN" sz="2400" dirty="0">
              <a:latin typeface="微软雅黑" panose="020B0503020204020204" pitchFamily="34" charset="-122"/>
              <a:ea typeface="微软雅黑" panose="020B0503020204020204" pitchFamily="34" charset="-122"/>
              <a:cs typeface="+mn-ea"/>
              <a:sym typeface="+mn-lt"/>
            </a:endParaRPr>
          </a:p>
          <a:p>
            <a:pPr marL="914400" lvl="1" indent="-457200" algn="just">
              <a:lnSpc>
                <a:spcPct val="150000"/>
              </a:lnSpc>
              <a:spcBef>
                <a:spcPts val="600"/>
              </a:spcBef>
              <a:spcAft>
                <a:spcPts val="600"/>
              </a:spcAft>
              <a:buClr>
                <a:srgbClr val="FF0066"/>
              </a:buClr>
              <a:buFont typeface="Wingdings" panose="05000000000000000000" pitchFamily="2" charset="2"/>
              <a:buChar char="ü"/>
            </a:pPr>
            <a:r>
              <a:rPr lang="en-US" altLang="zh-CN" sz="2400" b="1" dirty="0">
                <a:solidFill>
                  <a:srgbClr val="0066FF"/>
                </a:solidFill>
                <a:latin typeface="微软雅黑" panose="020B0503020204020204" pitchFamily="34" charset="-122"/>
                <a:ea typeface="微软雅黑" panose="020B0503020204020204" pitchFamily="34" charset="-122"/>
                <a:cs typeface="+mn-ea"/>
                <a:sym typeface="+mn-lt"/>
              </a:rPr>
              <a:t>load</a:t>
            </a:r>
            <a:r>
              <a:rPr lang="zh-CN" altLang="en-US" sz="2400" dirty="0">
                <a:latin typeface="微软雅黑" panose="020B0503020204020204" pitchFamily="34" charset="-122"/>
                <a:ea typeface="微软雅黑" panose="020B0503020204020204" pitchFamily="34" charset="-122"/>
                <a:cs typeface="+mn-ea"/>
                <a:sym typeface="+mn-lt"/>
              </a:rPr>
              <a:t>和</a:t>
            </a:r>
            <a:r>
              <a:rPr lang="en-US" altLang="zh-CN" sz="2400" b="1" dirty="0">
                <a:solidFill>
                  <a:srgbClr val="0066FF"/>
                </a:solidFill>
                <a:latin typeface="微软雅黑" panose="020B0503020204020204" pitchFamily="34" charset="-122"/>
                <a:ea typeface="微软雅黑" panose="020B0503020204020204" pitchFamily="34" charset="-122"/>
                <a:cs typeface="+mn-ea"/>
                <a:sym typeface="+mn-lt"/>
              </a:rPr>
              <a:t>store</a:t>
            </a:r>
            <a:r>
              <a:rPr lang="zh-CN" altLang="en-US" sz="2400" dirty="0">
                <a:latin typeface="微软雅黑" panose="020B0503020204020204" pitchFamily="34" charset="-122"/>
                <a:ea typeface="微软雅黑" panose="020B0503020204020204" pitchFamily="34" charset="-122"/>
                <a:cs typeface="+mn-ea"/>
                <a:sym typeface="+mn-lt"/>
              </a:rPr>
              <a:t>指令的执行需要两个步骤：</a:t>
            </a:r>
          </a:p>
          <a:p>
            <a:pPr marL="1257300" lvl="2" indent="-342900" algn="just">
              <a:lnSpc>
                <a:spcPct val="150000"/>
              </a:lnSpc>
              <a:spcBef>
                <a:spcPts val="600"/>
              </a:spcBef>
              <a:spcAft>
                <a:spcPts val="600"/>
              </a:spcAft>
              <a:buClr>
                <a:srgbClr val="FF0066"/>
              </a:buClr>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cs typeface="+mn-ea"/>
                <a:sym typeface="+mn-lt"/>
              </a:rPr>
              <a:t>计算有效地址（要等到基地址寄存器就绪）</a:t>
            </a:r>
            <a:endParaRPr lang="en-US" altLang="zh-CN" sz="2000" dirty="0">
              <a:latin typeface="微软雅黑" panose="020B0503020204020204" pitchFamily="34" charset="-122"/>
              <a:ea typeface="微软雅黑" panose="020B0503020204020204" pitchFamily="34" charset="-122"/>
              <a:cs typeface="+mn-ea"/>
              <a:sym typeface="+mn-lt"/>
            </a:endParaRPr>
          </a:p>
          <a:p>
            <a:pPr marL="1257300" lvl="2" indent="-342900" algn="just">
              <a:lnSpc>
                <a:spcPct val="150000"/>
              </a:lnSpc>
              <a:spcBef>
                <a:spcPts val="600"/>
              </a:spcBef>
              <a:spcAft>
                <a:spcPts val="600"/>
              </a:spcAft>
              <a:buClr>
                <a:srgbClr val="FF0066"/>
              </a:buClr>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cs typeface="+mn-ea"/>
                <a:sym typeface="+mn-lt"/>
              </a:rPr>
              <a:t>把有效地址放入</a:t>
            </a:r>
            <a:r>
              <a:rPr lang="en-US" altLang="zh-CN" sz="2000" dirty="0">
                <a:latin typeface="微软雅黑" panose="020B0503020204020204" pitchFamily="34" charset="-122"/>
                <a:ea typeface="微软雅黑" panose="020B0503020204020204" pitchFamily="34" charset="-122"/>
                <a:cs typeface="+mn-ea"/>
                <a:sym typeface="+mn-lt"/>
              </a:rPr>
              <a:t>load</a:t>
            </a:r>
            <a:r>
              <a:rPr lang="zh-CN" altLang="en-US" sz="2000" dirty="0">
                <a:latin typeface="微软雅黑" panose="020B0503020204020204" pitchFamily="34" charset="-122"/>
                <a:ea typeface="微软雅黑" panose="020B0503020204020204" pitchFamily="34" charset="-122"/>
                <a:cs typeface="+mn-ea"/>
                <a:sym typeface="+mn-lt"/>
              </a:rPr>
              <a:t>或</a:t>
            </a:r>
            <a:r>
              <a:rPr lang="en-US" altLang="zh-CN" sz="2000" dirty="0">
                <a:latin typeface="微软雅黑" panose="020B0503020204020204" pitchFamily="34" charset="-122"/>
                <a:ea typeface="微软雅黑" panose="020B0503020204020204" pitchFamily="34" charset="-122"/>
                <a:cs typeface="+mn-ea"/>
                <a:sym typeface="+mn-lt"/>
              </a:rPr>
              <a:t>store</a:t>
            </a:r>
            <a:r>
              <a:rPr lang="zh-CN" altLang="en-US" sz="2000" dirty="0">
                <a:latin typeface="微软雅黑" panose="020B0503020204020204" pitchFamily="34" charset="-122"/>
                <a:ea typeface="微软雅黑" panose="020B0503020204020204" pitchFamily="34" charset="-122"/>
                <a:cs typeface="+mn-ea"/>
                <a:sym typeface="+mn-lt"/>
              </a:rPr>
              <a:t>缓冲器</a:t>
            </a:r>
            <a:endParaRPr lang="en-US" altLang="zh-CN" sz="2000" dirty="0">
              <a:latin typeface="微软雅黑" panose="020B0503020204020204" pitchFamily="34" charset="-122"/>
              <a:ea typeface="微软雅黑" panose="020B0503020204020204" pitchFamily="34" charset="-122"/>
              <a:cs typeface="+mn-ea"/>
              <a:sym typeface="+mn-lt"/>
            </a:endParaRPr>
          </a:p>
          <a:p>
            <a:pPr marL="914400" lvl="1" indent="-457200" algn="just">
              <a:lnSpc>
                <a:spcPct val="150000"/>
              </a:lnSpc>
              <a:spcBef>
                <a:spcPts val="1200"/>
              </a:spcBef>
              <a:spcAft>
                <a:spcPts val="1200"/>
              </a:spcAft>
              <a:buClr>
                <a:srgbClr val="FF0066"/>
              </a:buClr>
              <a:buFont typeface="Wingdings" panose="05000000000000000000" pitchFamily="2" charset="2"/>
              <a:buChar char="ü"/>
            </a:pPr>
            <a:r>
              <a:rPr lang="zh-CN" altLang="en-US" sz="2400" dirty="0">
                <a:latin typeface="微软雅黑" panose="020B0503020204020204" pitchFamily="34" charset="-122"/>
                <a:ea typeface="微软雅黑" panose="020B0503020204020204" pitchFamily="34" charset="-122"/>
                <a:cs typeface="+mn-ea"/>
                <a:sym typeface="+mn-lt"/>
              </a:rPr>
              <a:t>访存地址的计算按序进行，可有效避免存储器的冲突（不必须）。</a:t>
            </a:r>
          </a:p>
        </p:txBody>
      </p:sp>
      <p:grpSp>
        <p:nvGrpSpPr>
          <p:cNvPr id="7" name="组合 6">
            <a:extLst>
              <a:ext uri="{FF2B5EF4-FFF2-40B4-BE49-F238E27FC236}">
                <a16:creationId xmlns:a16="http://schemas.microsoft.com/office/drawing/2014/main" id="{45162135-616F-4570-AE63-1B5963D59C13}"/>
              </a:ext>
            </a:extLst>
          </p:cNvPr>
          <p:cNvGrpSpPr/>
          <p:nvPr/>
        </p:nvGrpSpPr>
        <p:grpSpPr>
          <a:xfrm>
            <a:off x="635245" y="278225"/>
            <a:ext cx="4792886" cy="706445"/>
            <a:chOff x="635243" y="278221"/>
            <a:chExt cx="4792886" cy="706444"/>
          </a:xfrm>
        </p:grpSpPr>
        <p:sp>
          <p:nvSpPr>
            <p:cNvPr id="8" name="矩形 7">
              <a:extLst>
                <a:ext uri="{FF2B5EF4-FFF2-40B4-BE49-F238E27FC236}">
                  <a16:creationId xmlns:a16="http://schemas.microsoft.com/office/drawing/2014/main" id="{05097688-B576-4648-B6CC-838A66B9AB64}"/>
                </a:ext>
              </a:extLst>
            </p:cNvPr>
            <p:cNvSpPr/>
            <p:nvPr/>
          </p:nvSpPr>
          <p:spPr>
            <a:xfrm>
              <a:off x="635243" y="676888"/>
              <a:ext cx="4388018" cy="307777"/>
            </a:xfrm>
            <a:prstGeom prst="rect">
              <a:avLst/>
            </a:prstGeom>
          </p:spPr>
          <p:txBody>
            <a:bodyPr wrap="square">
              <a:spAutoFit/>
            </a:bodyPr>
            <a:lstStyle/>
            <a:p>
              <a:pPr algn="ct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Tomasulo Algorithm——Stage 2</a:t>
              </a:r>
            </a:p>
          </p:txBody>
        </p:sp>
        <p:sp>
          <p:nvSpPr>
            <p:cNvPr id="10" name="矩形 9">
              <a:extLst>
                <a:ext uri="{FF2B5EF4-FFF2-40B4-BE49-F238E27FC236}">
                  <a16:creationId xmlns:a16="http://schemas.microsoft.com/office/drawing/2014/main" id="{B5C622BF-CFF6-411A-85C6-84BD0565F2EF}"/>
                </a:ext>
              </a:extLst>
            </p:cNvPr>
            <p:cNvSpPr/>
            <p:nvPr/>
          </p:nvSpPr>
          <p:spPr>
            <a:xfrm>
              <a:off x="1197484" y="278221"/>
              <a:ext cx="4230645" cy="523219"/>
            </a:xfrm>
            <a:prstGeom prst="rect">
              <a:avLst/>
            </a:prstGeom>
          </p:spPr>
          <p:txBody>
            <a:bodyPr wrap="none">
              <a:spAutoFit/>
            </a:bodyPr>
            <a:lstStyle/>
            <a:p>
              <a:r>
                <a:rPr lang="en-US" altLang="zh-CN" sz="2800" b="1" dirty="0">
                  <a:solidFill>
                    <a:schemeClr val="tx1">
                      <a:lumMod val="85000"/>
                      <a:lumOff val="15000"/>
                    </a:schemeClr>
                  </a:solidFill>
                  <a:latin typeface="等线" panose="02010600030101010101" pitchFamily="2" charset="-122"/>
                  <a:ea typeface="等线" panose="02010600030101010101" pitchFamily="2" charset="-122"/>
                </a:rPr>
                <a:t>Tomasulo</a:t>
              </a:r>
              <a:r>
                <a:rPr lang="zh-CN" altLang="en-US" sz="2800" b="1" dirty="0">
                  <a:solidFill>
                    <a:schemeClr val="tx1">
                      <a:lumMod val="85000"/>
                      <a:lumOff val="15000"/>
                    </a:schemeClr>
                  </a:solidFill>
                  <a:latin typeface="等线" panose="02010600030101010101" pitchFamily="2" charset="-122"/>
                  <a:ea typeface="等线" panose="02010600030101010101" pitchFamily="2" charset="-122"/>
                </a:rPr>
                <a:t>算法</a:t>
              </a:r>
              <a:r>
                <a:rPr lang="en-US" altLang="zh-CN" sz="2800" b="1" dirty="0">
                  <a:solidFill>
                    <a:schemeClr val="tx1">
                      <a:lumMod val="85000"/>
                      <a:lumOff val="15000"/>
                    </a:schemeClr>
                  </a:solidFill>
                  <a:latin typeface="等线" panose="02010600030101010101" pitchFamily="2" charset="-122"/>
                  <a:ea typeface="等线" panose="02010600030101010101" pitchFamily="2" charset="-122"/>
                </a:rPr>
                <a:t>— —</a:t>
              </a:r>
              <a:r>
                <a:rPr lang="zh-CN" altLang="en-US" sz="2800" b="1" dirty="0">
                  <a:solidFill>
                    <a:schemeClr val="tx1">
                      <a:lumMod val="85000"/>
                      <a:lumOff val="15000"/>
                    </a:schemeClr>
                  </a:solidFill>
                  <a:latin typeface="等线" panose="02010600030101010101" pitchFamily="2" charset="-122"/>
                  <a:ea typeface="等线" panose="02010600030101010101" pitchFamily="2" charset="-122"/>
                </a:rPr>
                <a:t>阶段</a:t>
              </a:r>
              <a:r>
                <a:rPr lang="en-US" altLang="zh-CN" sz="2800" b="1" dirty="0">
                  <a:solidFill>
                    <a:schemeClr val="tx1">
                      <a:lumMod val="85000"/>
                      <a:lumOff val="15000"/>
                    </a:schemeClr>
                  </a:solidFill>
                  <a:latin typeface="等线" panose="02010600030101010101" pitchFamily="2" charset="-122"/>
                  <a:ea typeface="等线" panose="02010600030101010101" pitchFamily="2" charset="-122"/>
                </a:rPr>
                <a:t>2</a:t>
              </a:r>
              <a:endParaRPr lang="zh-CN" altLang="en-US" sz="2800" b="1" dirty="0">
                <a:solidFill>
                  <a:schemeClr val="tx1">
                    <a:lumMod val="85000"/>
                    <a:lumOff val="15000"/>
                  </a:schemeClr>
                </a:solidFill>
                <a:latin typeface="等线" panose="02010600030101010101" pitchFamily="2" charset="-122"/>
                <a:ea typeface="等线" panose="02010600030101010101" pitchFamily="2" charset="-122"/>
              </a:endParaRPr>
            </a:p>
          </p:txBody>
        </p:sp>
      </p:grpSp>
    </p:spTree>
    <p:extLst>
      <p:ext uri="{BB962C8B-B14F-4D97-AF65-F5344CB8AC3E}">
        <p14:creationId xmlns:p14="http://schemas.microsoft.com/office/powerpoint/2010/main" val="3989565461"/>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自由: 形状 22"/>
          <p:cNvSpPr/>
          <p:nvPr/>
        </p:nvSpPr>
        <p:spPr bwMode="auto">
          <a:xfrm rot="12600000">
            <a:off x="628798" y="267712"/>
            <a:ext cx="166903" cy="731887"/>
          </a:xfrm>
          <a:custGeom>
            <a:avLst/>
            <a:gdLst>
              <a:gd name="connsiteX0" fmla="*/ 260214 w 260214"/>
              <a:gd name="connsiteY0" fmla="*/ 995963 h 1141060"/>
              <a:gd name="connsiteX1" fmla="*/ 0 w 260214"/>
              <a:gd name="connsiteY1" fmla="*/ 1141060 h 1141060"/>
              <a:gd name="connsiteX2" fmla="*/ 0 w 260214"/>
              <a:gd name="connsiteY2" fmla="*/ 146621 h 1141060"/>
              <a:gd name="connsiteX3" fmla="*/ 260214 w 260214"/>
              <a:gd name="connsiteY3" fmla="*/ 0 h 1141060"/>
            </a:gdLst>
            <a:ahLst/>
            <a:cxnLst>
              <a:cxn ang="0">
                <a:pos x="connsiteX0" y="connsiteY0"/>
              </a:cxn>
              <a:cxn ang="0">
                <a:pos x="connsiteX1" y="connsiteY1"/>
              </a:cxn>
              <a:cxn ang="0">
                <a:pos x="connsiteX2" y="connsiteY2"/>
              </a:cxn>
              <a:cxn ang="0">
                <a:pos x="connsiteX3" y="connsiteY3"/>
              </a:cxn>
            </a:cxnLst>
            <a:rect l="l" t="t" r="r" b="b"/>
            <a:pathLst>
              <a:path w="260214" h="1141060">
                <a:moveTo>
                  <a:pt x="260214" y="995963"/>
                </a:moveTo>
                <a:lnTo>
                  <a:pt x="0" y="1141060"/>
                </a:lnTo>
                <a:lnTo>
                  <a:pt x="0" y="146621"/>
                </a:lnTo>
                <a:lnTo>
                  <a:pt x="260214" y="0"/>
                </a:lnTo>
                <a:close/>
              </a:path>
            </a:pathLst>
          </a:custGeom>
          <a:solidFill>
            <a:srgbClr val="0075EA"/>
          </a:solidFill>
          <a:ln>
            <a:noFill/>
          </a:ln>
        </p:spPr>
        <p:txBody>
          <a:bodyPr vert="horz" wrap="square" lIns="91440" tIns="45720" rIns="91440" bIns="45720" numCol="1" anchor="t" anchorCtr="0" compatLnSpc="1">
            <a:noAutofit/>
          </a:bodyPr>
          <a:lstStyle/>
          <a:p>
            <a:endParaRPr lang="zh-CN" altLang="en-US" dirty="0"/>
          </a:p>
        </p:txBody>
      </p:sp>
      <p:sp>
        <p:nvSpPr>
          <p:cNvPr id="9" name="矩形 8">
            <a:extLst>
              <a:ext uri="{FF2B5EF4-FFF2-40B4-BE49-F238E27FC236}">
                <a16:creationId xmlns:a16="http://schemas.microsoft.com/office/drawing/2014/main" id="{F9E88A39-146C-49A9-A367-C37F0D13F56B}"/>
              </a:ext>
            </a:extLst>
          </p:cNvPr>
          <p:cNvSpPr/>
          <p:nvPr/>
        </p:nvSpPr>
        <p:spPr>
          <a:xfrm>
            <a:off x="1056904" y="1268813"/>
            <a:ext cx="10070275" cy="3997376"/>
          </a:xfrm>
          <a:prstGeom prst="rect">
            <a:avLst/>
          </a:prstGeom>
          <a:ln>
            <a:solidFill>
              <a:schemeClr val="accent1"/>
            </a:solidFill>
          </a:ln>
        </p:spPr>
        <p:txBody>
          <a:bodyPr wrap="square" lIns="72000" rIns="72000">
            <a:spAutoFit/>
          </a:bodyPr>
          <a:lstStyle/>
          <a:p>
            <a:pPr marL="342900" indent="-342900" algn="just">
              <a:lnSpc>
                <a:spcPct val="150000"/>
              </a:lnSpc>
              <a:buClr>
                <a:srgbClr val="FF0066"/>
              </a:buClr>
              <a:buFont typeface="Wingdings" panose="05000000000000000000" pitchFamily="2" charset="2"/>
              <a:buChar char="p"/>
            </a:pPr>
            <a:r>
              <a:rPr lang="zh-CN" altLang="en-US" sz="2800" dirty="0">
                <a:latin typeface="微软雅黑" panose="020B0503020204020204" pitchFamily="34" charset="-122"/>
                <a:ea typeface="微软雅黑" panose="020B0503020204020204" pitchFamily="34" charset="-122"/>
                <a:cs typeface="+mn-ea"/>
                <a:sym typeface="+mn-lt"/>
              </a:rPr>
              <a:t>写结果（</a:t>
            </a:r>
            <a:r>
              <a:rPr lang="en-US" altLang="zh-CN" sz="2800" dirty="0">
                <a:latin typeface="微软雅黑" panose="020B0503020204020204" pitchFamily="34" charset="-122"/>
                <a:ea typeface="微软雅黑" panose="020B0503020204020204" pitchFamily="34" charset="-122"/>
                <a:cs typeface="+mn-ea"/>
                <a:sym typeface="+mn-lt"/>
              </a:rPr>
              <a:t>Write result</a:t>
            </a:r>
            <a:r>
              <a:rPr lang="zh-CN" altLang="en-US" sz="2800" dirty="0">
                <a:latin typeface="微软雅黑" panose="020B0503020204020204" pitchFamily="34" charset="-122"/>
                <a:ea typeface="微软雅黑" panose="020B0503020204020204" pitchFamily="34" charset="-122"/>
                <a:cs typeface="+mn-ea"/>
                <a:sym typeface="+mn-lt"/>
              </a:rPr>
              <a:t>）</a:t>
            </a:r>
            <a:endParaRPr lang="en-US" altLang="zh-CN" sz="2800" dirty="0">
              <a:latin typeface="微软雅黑" panose="020B0503020204020204" pitchFamily="34" charset="-122"/>
              <a:ea typeface="微软雅黑" panose="020B0503020204020204" pitchFamily="34" charset="-122"/>
              <a:cs typeface="+mn-ea"/>
              <a:sym typeface="+mn-lt"/>
            </a:endParaRPr>
          </a:p>
          <a:p>
            <a:pPr marL="914400" lvl="1" indent="-457200" algn="just">
              <a:lnSpc>
                <a:spcPct val="150000"/>
              </a:lnSpc>
              <a:buClr>
                <a:srgbClr val="FF0066"/>
              </a:buClr>
              <a:buFont typeface="Wingdings" panose="05000000000000000000" pitchFamily="2" charset="2"/>
              <a:buChar char="ü"/>
            </a:pPr>
            <a:r>
              <a:rPr lang="zh-CN" altLang="en-US" sz="2400" dirty="0">
                <a:latin typeface="微软雅黑" panose="020B0503020204020204" pitchFamily="34" charset="-122"/>
                <a:ea typeface="微软雅黑" panose="020B0503020204020204" pitchFamily="34" charset="-122"/>
                <a:cs typeface="+mn-ea"/>
                <a:sym typeface="+mn-lt"/>
              </a:rPr>
              <a:t>功能部件计算完毕后，就将计算结果放到</a:t>
            </a:r>
            <a:r>
              <a:rPr lang="en-US" altLang="zh-CN" sz="2400" b="1" dirty="0" err="1">
                <a:solidFill>
                  <a:srgbClr val="0066FF"/>
                </a:solidFill>
                <a:latin typeface="微软雅黑" panose="020B0503020204020204" pitchFamily="34" charset="-122"/>
                <a:ea typeface="微软雅黑" panose="020B0503020204020204" pitchFamily="34" charset="-122"/>
                <a:cs typeface="+mn-ea"/>
                <a:sym typeface="+mn-lt"/>
              </a:rPr>
              <a:t>CDB</a:t>
            </a:r>
            <a:r>
              <a:rPr lang="zh-CN" altLang="en-US" sz="2400" dirty="0">
                <a:latin typeface="微软雅黑" panose="020B0503020204020204" pitchFamily="34" charset="-122"/>
                <a:ea typeface="微软雅黑" panose="020B0503020204020204" pitchFamily="34" charset="-122"/>
                <a:cs typeface="+mn-ea"/>
                <a:sym typeface="+mn-lt"/>
              </a:rPr>
              <a:t>上，所有等待该计算结果的寄存器和保留站（包括缓冲器）都同时从</a:t>
            </a:r>
            <a:r>
              <a:rPr lang="en-US" altLang="zh-CN" sz="2400" b="1" dirty="0" err="1">
                <a:solidFill>
                  <a:srgbClr val="0066FF"/>
                </a:solidFill>
                <a:latin typeface="微软雅黑" panose="020B0503020204020204" pitchFamily="34" charset="-122"/>
                <a:ea typeface="微软雅黑" panose="020B0503020204020204" pitchFamily="34" charset="-122"/>
                <a:cs typeface="+mn-ea"/>
                <a:sym typeface="+mn-lt"/>
              </a:rPr>
              <a:t>CDB</a:t>
            </a:r>
            <a:r>
              <a:rPr lang="zh-CN" altLang="en-US" sz="2400" dirty="0">
                <a:latin typeface="微软雅黑" panose="020B0503020204020204" pitchFamily="34" charset="-122"/>
                <a:ea typeface="微软雅黑" panose="020B0503020204020204" pitchFamily="34" charset="-122"/>
                <a:cs typeface="+mn-ea"/>
                <a:sym typeface="+mn-lt"/>
              </a:rPr>
              <a:t>上获得所需要的数据。 </a:t>
            </a:r>
            <a:endParaRPr lang="en-US" altLang="zh-CN" sz="2400" dirty="0">
              <a:latin typeface="微软雅黑" panose="020B0503020204020204" pitchFamily="34" charset="-122"/>
              <a:ea typeface="微软雅黑" panose="020B0503020204020204" pitchFamily="34" charset="-122"/>
              <a:cs typeface="+mn-ea"/>
              <a:sym typeface="+mn-lt"/>
            </a:endParaRPr>
          </a:p>
          <a:p>
            <a:pPr marL="914400" lvl="1" indent="-457200" algn="just">
              <a:lnSpc>
                <a:spcPct val="150000"/>
              </a:lnSpc>
              <a:buClr>
                <a:srgbClr val="FF0066"/>
              </a:buClr>
              <a:buFont typeface="Wingdings" panose="05000000000000000000" pitchFamily="2" charset="2"/>
              <a:buChar char="ü"/>
            </a:pPr>
            <a:r>
              <a:rPr lang="zh-CN" altLang="en-US" sz="2400" dirty="0">
                <a:latin typeface="微软雅黑" panose="020B0503020204020204" pitchFamily="34" charset="-122"/>
                <a:ea typeface="微软雅黑" panose="020B0503020204020204" pitchFamily="34" charset="-122"/>
                <a:cs typeface="+mn-ea"/>
                <a:sym typeface="+mn-lt"/>
              </a:rPr>
              <a:t>保留站和缓冲器就相当于对程序员可见的体系结构寄存器的扩展，也称为虚拟寄存器或物理寄存器。</a:t>
            </a:r>
            <a:endParaRPr lang="en-US" altLang="zh-CN" sz="2400" dirty="0">
              <a:latin typeface="微软雅黑" panose="020B0503020204020204" pitchFamily="34" charset="-122"/>
              <a:ea typeface="微软雅黑" panose="020B0503020204020204" pitchFamily="34" charset="-122"/>
              <a:cs typeface="+mn-ea"/>
              <a:sym typeface="+mn-lt"/>
            </a:endParaRPr>
          </a:p>
          <a:p>
            <a:pPr marL="914400" lvl="1" indent="-457200" algn="just">
              <a:lnSpc>
                <a:spcPct val="150000"/>
              </a:lnSpc>
              <a:buClr>
                <a:srgbClr val="FF0066"/>
              </a:buClr>
              <a:buFont typeface="Wingdings" panose="05000000000000000000" pitchFamily="2" charset="2"/>
              <a:buChar char="ü"/>
            </a:pPr>
            <a:r>
              <a:rPr lang="zh-CN" altLang="en-US" sz="2400" dirty="0">
                <a:latin typeface="微软雅黑" panose="020B0503020204020204" pitchFamily="34" charset="-122"/>
                <a:ea typeface="微软雅黑" panose="020B0503020204020204" pitchFamily="34" charset="-122"/>
                <a:cs typeface="+mn-ea"/>
                <a:sym typeface="+mn-lt"/>
              </a:rPr>
              <a:t>保留站或缓冲器中的每一项均有一个唯一编码标识。</a:t>
            </a:r>
          </a:p>
        </p:txBody>
      </p:sp>
      <p:grpSp>
        <p:nvGrpSpPr>
          <p:cNvPr id="7" name="组合 6">
            <a:extLst>
              <a:ext uri="{FF2B5EF4-FFF2-40B4-BE49-F238E27FC236}">
                <a16:creationId xmlns:a16="http://schemas.microsoft.com/office/drawing/2014/main" id="{D206417F-0315-4D4E-BC77-93FBFF0F5D41}"/>
              </a:ext>
            </a:extLst>
          </p:cNvPr>
          <p:cNvGrpSpPr/>
          <p:nvPr/>
        </p:nvGrpSpPr>
        <p:grpSpPr>
          <a:xfrm>
            <a:off x="635245" y="278225"/>
            <a:ext cx="4792886" cy="706445"/>
            <a:chOff x="635243" y="278221"/>
            <a:chExt cx="4792886" cy="706444"/>
          </a:xfrm>
        </p:grpSpPr>
        <p:sp>
          <p:nvSpPr>
            <p:cNvPr id="8" name="矩形 7">
              <a:extLst>
                <a:ext uri="{FF2B5EF4-FFF2-40B4-BE49-F238E27FC236}">
                  <a16:creationId xmlns:a16="http://schemas.microsoft.com/office/drawing/2014/main" id="{D9E8C95C-FDF7-4CD4-8C66-B78AE6D89318}"/>
                </a:ext>
              </a:extLst>
            </p:cNvPr>
            <p:cNvSpPr/>
            <p:nvPr/>
          </p:nvSpPr>
          <p:spPr>
            <a:xfrm>
              <a:off x="635243" y="676888"/>
              <a:ext cx="4388018" cy="307777"/>
            </a:xfrm>
            <a:prstGeom prst="rect">
              <a:avLst/>
            </a:prstGeom>
          </p:spPr>
          <p:txBody>
            <a:bodyPr wrap="square">
              <a:spAutoFit/>
            </a:bodyPr>
            <a:lstStyle/>
            <a:p>
              <a:pPr algn="ct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Tomasulo Algorithm——Stage 2</a:t>
              </a:r>
            </a:p>
          </p:txBody>
        </p:sp>
        <p:sp>
          <p:nvSpPr>
            <p:cNvPr id="10" name="矩形 9">
              <a:extLst>
                <a:ext uri="{FF2B5EF4-FFF2-40B4-BE49-F238E27FC236}">
                  <a16:creationId xmlns:a16="http://schemas.microsoft.com/office/drawing/2014/main" id="{69A704D4-C66A-4655-A937-0081F28D182F}"/>
                </a:ext>
              </a:extLst>
            </p:cNvPr>
            <p:cNvSpPr/>
            <p:nvPr/>
          </p:nvSpPr>
          <p:spPr>
            <a:xfrm>
              <a:off x="1197484" y="278221"/>
              <a:ext cx="4230645" cy="523219"/>
            </a:xfrm>
            <a:prstGeom prst="rect">
              <a:avLst/>
            </a:prstGeom>
          </p:spPr>
          <p:txBody>
            <a:bodyPr wrap="none">
              <a:spAutoFit/>
            </a:bodyPr>
            <a:lstStyle/>
            <a:p>
              <a:r>
                <a:rPr lang="en-US" altLang="zh-CN" sz="2800" b="1" dirty="0">
                  <a:solidFill>
                    <a:schemeClr val="tx1">
                      <a:lumMod val="85000"/>
                      <a:lumOff val="15000"/>
                    </a:schemeClr>
                  </a:solidFill>
                  <a:latin typeface="等线" panose="02010600030101010101" pitchFamily="2" charset="-122"/>
                  <a:ea typeface="等线" panose="02010600030101010101" pitchFamily="2" charset="-122"/>
                </a:rPr>
                <a:t>Tomasulo</a:t>
              </a:r>
              <a:r>
                <a:rPr lang="zh-CN" altLang="en-US" sz="2800" b="1" dirty="0">
                  <a:solidFill>
                    <a:schemeClr val="tx1">
                      <a:lumMod val="85000"/>
                      <a:lumOff val="15000"/>
                    </a:schemeClr>
                  </a:solidFill>
                  <a:latin typeface="等线" panose="02010600030101010101" pitchFamily="2" charset="-122"/>
                  <a:ea typeface="等线" panose="02010600030101010101" pitchFamily="2" charset="-122"/>
                </a:rPr>
                <a:t>算法</a:t>
              </a:r>
              <a:r>
                <a:rPr lang="en-US" altLang="zh-CN" sz="2800" b="1" dirty="0">
                  <a:solidFill>
                    <a:schemeClr val="tx1">
                      <a:lumMod val="85000"/>
                      <a:lumOff val="15000"/>
                    </a:schemeClr>
                  </a:solidFill>
                  <a:latin typeface="等线" panose="02010600030101010101" pitchFamily="2" charset="-122"/>
                  <a:ea typeface="等线" panose="02010600030101010101" pitchFamily="2" charset="-122"/>
                </a:rPr>
                <a:t>— —</a:t>
              </a:r>
              <a:r>
                <a:rPr lang="zh-CN" altLang="en-US" sz="2800" b="1" dirty="0">
                  <a:solidFill>
                    <a:schemeClr val="tx1">
                      <a:lumMod val="85000"/>
                      <a:lumOff val="15000"/>
                    </a:schemeClr>
                  </a:solidFill>
                  <a:latin typeface="等线" panose="02010600030101010101" pitchFamily="2" charset="-122"/>
                  <a:ea typeface="等线" panose="02010600030101010101" pitchFamily="2" charset="-122"/>
                </a:rPr>
                <a:t>阶段</a:t>
              </a:r>
              <a:r>
                <a:rPr lang="en-US" altLang="zh-CN" sz="2800" b="1" dirty="0">
                  <a:solidFill>
                    <a:schemeClr val="tx1">
                      <a:lumMod val="85000"/>
                      <a:lumOff val="15000"/>
                    </a:schemeClr>
                  </a:solidFill>
                  <a:latin typeface="等线" panose="02010600030101010101" pitchFamily="2" charset="-122"/>
                  <a:ea typeface="等线" panose="02010600030101010101" pitchFamily="2" charset="-122"/>
                </a:rPr>
                <a:t>3</a:t>
              </a:r>
              <a:endParaRPr lang="zh-CN" altLang="en-US" sz="2800" b="1" dirty="0">
                <a:solidFill>
                  <a:schemeClr val="tx1">
                    <a:lumMod val="85000"/>
                    <a:lumOff val="15000"/>
                  </a:schemeClr>
                </a:solidFill>
                <a:latin typeface="等线" panose="02010600030101010101" pitchFamily="2" charset="-122"/>
                <a:ea typeface="等线" panose="02010600030101010101" pitchFamily="2" charset="-122"/>
              </a:endParaRPr>
            </a:p>
          </p:txBody>
        </p:sp>
      </p:grpSp>
    </p:spTree>
    <p:extLst>
      <p:ext uri="{BB962C8B-B14F-4D97-AF65-F5344CB8AC3E}">
        <p14:creationId xmlns:p14="http://schemas.microsoft.com/office/powerpoint/2010/main" val="1556337775"/>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自由: 形状 22"/>
          <p:cNvSpPr/>
          <p:nvPr/>
        </p:nvSpPr>
        <p:spPr bwMode="auto">
          <a:xfrm rot="12600000">
            <a:off x="628798" y="267712"/>
            <a:ext cx="166903" cy="731887"/>
          </a:xfrm>
          <a:custGeom>
            <a:avLst/>
            <a:gdLst>
              <a:gd name="connsiteX0" fmla="*/ 260214 w 260214"/>
              <a:gd name="connsiteY0" fmla="*/ 995963 h 1141060"/>
              <a:gd name="connsiteX1" fmla="*/ 0 w 260214"/>
              <a:gd name="connsiteY1" fmla="*/ 1141060 h 1141060"/>
              <a:gd name="connsiteX2" fmla="*/ 0 w 260214"/>
              <a:gd name="connsiteY2" fmla="*/ 146621 h 1141060"/>
              <a:gd name="connsiteX3" fmla="*/ 260214 w 260214"/>
              <a:gd name="connsiteY3" fmla="*/ 0 h 1141060"/>
            </a:gdLst>
            <a:ahLst/>
            <a:cxnLst>
              <a:cxn ang="0">
                <a:pos x="connsiteX0" y="connsiteY0"/>
              </a:cxn>
              <a:cxn ang="0">
                <a:pos x="connsiteX1" y="connsiteY1"/>
              </a:cxn>
              <a:cxn ang="0">
                <a:pos x="connsiteX2" y="connsiteY2"/>
              </a:cxn>
              <a:cxn ang="0">
                <a:pos x="connsiteX3" y="connsiteY3"/>
              </a:cxn>
            </a:cxnLst>
            <a:rect l="l" t="t" r="r" b="b"/>
            <a:pathLst>
              <a:path w="260214" h="1141060">
                <a:moveTo>
                  <a:pt x="260214" y="995963"/>
                </a:moveTo>
                <a:lnTo>
                  <a:pt x="0" y="1141060"/>
                </a:lnTo>
                <a:lnTo>
                  <a:pt x="0" y="146621"/>
                </a:lnTo>
                <a:lnTo>
                  <a:pt x="260214" y="0"/>
                </a:lnTo>
                <a:close/>
              </a:path>
            </a:pathLst>
          </a:custGeom>
          <a:solidFill>
            <a:srgbClr val="0075EA"/>
          </a:solidFill>
          <a:ln>
            <a:noFill/>
          </a:ln>
        </p:spPr>
        <p:txBody>
          <a:bodyPr vert="horz" wrap="square" lIns="91440" tIns="45720" rIns="91440" bIns="45720" numCol="1" anchor="t" anchorCtr="0" compatLnSpc="1">
            <a:noAutofit/>
          </a:bodyPr>
          <a:lstStyle/>
          <a:p>
            <a:endParaRPr lang="zh-CN" altLang="en-US" dirty="0"/>
          </a:p>
        </p:txBody>
      </p:sp>
      <p:sp>
        <p:nvSpPr>
          <p:cNvPr id="9" name="矩形 8">
            <a:extLst>
              <a:ext uri="{FF2B5EF4-FFF2-40B4-BE49-F238E27FC236}">
                <a16:creationId xmlns:a16="http://schemas.microsoft.com/office/drawing/2014/main" id="{F9E88A39-146C-49A9-A367-C37F0D13F56B}"/>
              </a:ext>
            </a:extLst>
          </p:cNvPr>
          <p:cNvSpPr/>
          <p:nvPr/>
        </p:nvSpPr>
        <p:spPr>
          <a:xfrm>
            <a:off x="1056904" y="1268813"/>
            <a:ext cx="10070275" cy="5166927"/>
          </a:xfrm>
          <a:prstGeom prst="rect">
            <a:avLst/>
          </a:prstGeom>
          <a:ln>
            <a:solidFill>
              <a:schemeClr val="accent1"/>
            </a:solidFill>
          </a:ln>
        </p:spPr>
        <p:txBody>
          <a:bodyPr wrap="square" lIns="72000" rIns="72000">
            <a:spAutoFit/>
          </a:bodyPr>
          <a:lstStyle/>
          <a:p>
            <a:pPr marL="342900" indent="-342900" algn="just">
              <a:lnSpc>
                <a:spcPts val="4000"/>
              </a:lnSpc>
              <a:buClr>
                <a:srgbClr val="FF0066"/>
              </a:buClr>
              <a:buFont typeface="Wingdings" panose="05000000000000000000" pitchFamily="2" charset="2"/>
              <a:buChar char="p"/>
            </a:pPr>
            <a:r>
              <a:rPr lang="zh-CN" altLang="en-US" sz="2800" dirty="0">
                <a:latin typeface="微软雅黑" panose="020B0503020204020204" pitchFamily="34" charset="-122"/>
                <a:ea typeface="微软雅黑" panose="020B0503020204020204" pitchFamily="34" charset="-122"/>
                <a:cs typeface="+mn-ea"/>
                <a:sym typeface="+mn-lt"/>
              </a:rPr>
              <a:t>保留站中的每一项由以下</a:t>
            </a:r>
            <a:r>
              <a:rPr lang="en-US" altLang="zh-CN" sz="2800" b="1" dirty="0">
                <a:solidFill>
                  <a:srgbClr val="FF0066"/>
                </a:solidFill>
                <a:latin typeface="微软雅黑" panose="020B0503020204020204" pitchFamily="34" charset="-122"/>
                <a:ea typeface="微软雅黑" panose="020B0503020204020204" pitchFamily="34" charset="-122"/>
                <a:cs typeface="+mn-ea"/>
                <a:sym typeface="+mn-lt"/>
              </a:rPr>
              <a:t>7</a:t>
            </a:r>
            <a:r>
              <a:rPr lang="zh-CN" altLang="en-US" sz="2800" b="1" dirty="0">
                <a:solidFill>
                  <a:srgbClr val="FF0066"/>
                </a:solidFill>
                <a:latin typeface="微软雅黑" panose="020B0503020204020204" pitchFamily="34" charset="-122"/>
                <a:ea typeface="微软雅黑" panose="020B0503020204020204" pitchFamily="34" charset="-122"/>
                <a:cs typeface="+mn-ea"/>
                <a:sym typeface="+mn-lt"/>
              </a:rPr>
              <a:t>个字段</a:t>
            </a:r>
            <a:r>
              <a:rPr lang="zh-CN" altLang="en-US" sz="2800" dirty="0">
                <a:latin typeface="微软雅黑" panose="020B0503020204020204" pitchFamily="34" charset="-122"/>
                <a:ea typeface="微软雅黑" panose="020B0503020204020204" pitchFamily="34" charset="-122"/>
                <a:cs typeface="+mn-ea"/>
                <a:sym typeface="+mn-lt"/>
              </a:rPr>
              <a:t>组成</a:t>
            </a:r>
            <a:endParaRPr lang="en-US" altLang="zh-CN" sz="2800" dirty="0">
              <a:latin typeface="微软雅黑" panose="020B0503020204020204" pitchFamily="34" charset="-122"/>
              <a:ea typeface="微软雅黑" panose="020B0503020204020204" pitchFamily="34" charset="-122"/>
              <a:cs typeface="+mn-ea"/>
              <a:sym typeface="+mn-lt"/>
            </a:endParaRPr>
          </a:p>
          <a:p>
            <a:pPr marL="914400" lvl="1" indent="-457200" algn="just">
              <a:lnSpc>
                <a:spcPts val="4000"/>
              </a:lnSpc>
              <a:buClr>
                <a:srgbClr val="FF0066"/>
              </a:buClr>
              <a:buFont typeface="Wingdings" panose="05000000000000000000" pitchFamily="2" charset="2"/>
              <a:buChar char="ü"/>
            </a:pPr>
            <a:r>
              <a:rPr lang="en-US" altLang="zh-CN" sz="2400" b="1" dirty="0">
                <a:solidFill>
                  <a:srgbClr val="0066FF"/>
                </a:solidFill>
                <a:latin typeface="微软雅黑" panose="020B0503020204020204" pitchFamily="34" charset="-122"/>
                <a:ea typeface="微软雅黑" panose="020B0503020204020204" pitchFamily="34" charset="-122"/>
                <a:cs typeface="+mn-ea"/>
                <a:sym typeface="+mn-lt"/>
              </a:rPr>
              <a:t>Op</a:t>
            </a:r>
            <a:r>
              <a:rPr lang="zh-CN" altLang="en-US" sz="2400" b="1" dirty="0">
                <a:solidFill>
                  <a:srgbClr val="0066FF"/>
                </a:solidFill>
                <a:latin typeface="微软雅黑" panose="020B0503020204020204" pitchFamily="34" charset="-122"/>
                <a:ea typeface="微软雅黑" panose="020B0503020204020204" pitchFamily="34" charset="-122"/>
                <a:cs typeface="+mn-ea"/>
                <a:sym typeface="+mn-lt"/>
              </a:rPr>
              <a:t>：</a:t>
            </a:r>
            <a:r>
              <a:rPr lang="zh-CN" altLang="en-US" sz="2400" dirty="0">
                <a:latin typeface="微软雅黑" panose="020B0503020204020204" pitchFamily="34" charset="-122"/>
                <a:ea typeface="微软雅黑" panose="020B0503020204020204" pitchFamily="34" charset="-122"/>
                <a:cs typeface="+mn-ea"/>
                <a:sym typeface="+mn-lt"/>
              </a:rPr>
              <a:t>要对源操作数进行的操作。</a:t>
            </a:r>
          </a:p>
          <a:p>
            <a:pPr marL="914400" lvl="1" indent="-457200" algn="just">
              <a:lnSpc>
                <a:spcPts val="4000"/>
              </a:lnSpc>
              <a:buClr>
                <a:srgbClr val="FF0066"/>
              </a:buClr>
              <a:buFont typeface="Wingdings" panose="05000000000000000000" pitchFamily="2" charset="2"/>
              <a:buChar char="ü"/>
            </a:pPr>
            <a:r>
              <a:rPr lang="en-US" altLang="zh-CN" sz="2400" b="1" dirty="0" err="1">
                <a:solidFill>
                  <a:srgbClr val="0066FF"/>
                </a:solidFill>
                <a:latin typeface="微软雅黑" panose="020B0503020204020204" pitchFamily="34" charset="-122"/>
                <a:ea typeface="微软雅黑" panose="020B0503020204020204" pitchFamily="34" charset="-122"/>
                <a:cs typeface="+mn-ea"/>
                <a:sym typeface="+mn-lt"/>
              </a:rPr>
              <a:t>Qj</a:t>
            </a:r>
            <a:r>
              <a:rPr lang="zh-CN" altLang="en-US" sz="2400" b="1" dirty="0">
                <a:solidFill>
                  <a:srgbClr val="0066FF"/>
                </a:solidFill>
                <a:latin typeface="微软雅黑" panose="020B0503020204020204" pitchFamily="34" charset="-122"/>
                <a:ea typeface="微软雅黑" panose="020B0503020204020204" pitchFamily="34" charset="-122"/>
                <a:cs typeface="+mn-ea"/>
                <a:sym typeface="+mn-lt"/>
              </a:rPr>
              <a:t>，</a:t>
            </a:r>
            <a:r>
              <a:rPr lang="en-US" altLang="zh-CN" sz="2400" b="1" dirty="0" err="1">
                <a:solidFill>
                  <a:srgbClr val="0066FF"/>
                </a:solidFill>
                <a:latin typeface="微软雅黑" panose="020B0503020204020204" pitchFamily="34" charset="-122"/>
                <a:ea typeface="微软雅黑" panose="020B0503020204020204" pitchFamily="34" charset="-122"/>
                <a:cs typeface="+mn-ea"/>
                <a:sym typeface="+mn-lt"/>
              </a:rPr>
              <a:t>Qk</a:t>
            </a:r>
            <a:r>
              <a:rPr lang="zh-CN" altLang="en-US" sz="2400" b="1" dirty="0">
                <a:solidFill>
                  <a:srgbClr val="0066FF"/>
                </a:solidFill>
                <a:latin typeface="微软雅黑" panose="020B0503020204020204" pitchFamily="34" charset="-122"/>
                <a:ea typeface="微软雅黑" panose="020B0503020204020204" pitchFamily="34" charset="-122"/>
                <a:cs typeface="+mn-ea"/>
                <a:sym typeface="+mn-lt"/>
              </a:rPr>
              <a:t>：</a:t>
            </a:r>
            <a:r>
              <a:rPr lang="zh-CN" altLang="en-US" sz="2400" dirty="0">
                <a:latin typeface="微软雅黑" panose="020B0503020204020204" pitchFamily="34" charset="-122"/>
                <a:ea typeface="微软雅黑" panose="020B0503020204020204" pitchFamily="34" charset="-122"/>
                <a:cs typeface="+mn-ea"/>
                <a:sym typeface="+mn-lt"/>
              </a:rPr>
              <a:t>将产生源操作数的保留站号。</a:t>
            </a:r>
          </a:p>
          <a:p>
            <a:pPr marL="1257300" lvl="2" indent="-342900" algn="just">
              <a:lnSpc>
                <a:spcPts val="4000"/>
              </a:lnSpc>
              <a:buClr>
                <a:srgbClr val="FF0066"/>
              </a:buClr>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cs typeface="+mn-ea"/>
                <a:sym typeface="+mn-lt"/>
              </a:rPr>
              <a:t>若为“</a:t>
            </a:r>
            <a:r>
              <a:rPr lang="en-US" altLang="zh-CN" sz="2000" dirty="0">
                <a:latin typeface="微软雅黑" panose="020B0503020204020204" pitchFamily="34" charset="-122"/>
                <a:ea typeface="微软雅黑" panose="020B0503020204020204" pitchFamily="34" charset="-122"/>
                <a:cs typeface="+mn-ea"/>
                <a:sym typeface="+mn-lt"/>
              </a:rPr>
              <a:t>0</a:t>
            </a:r>
            <a:r>
              <a:rPr lang="zh-CN" altLang="en-US" sz="2000" dirty="0">
                <a:latin typeface="微软雅黑" panose="020B0503020204020204" pitchFamily="34" charset="-122"/>
                <a:ea typeface="微软雅黑" panose="020B0503020204020204" pitchFamily="34" charset="-122"/>
                <a:cs typeface="+mn-ea"/>
                <a:sym typeface="+mn-lt"/>
              </a:rPr>
              <a:t>”表示操作数已经就绪且在</a:t>
            </a:r>
            <a:r>
              <a:rPr lang="en-US" altLang="zh-CN" sz="2000" dirty="0" err="1">
                <a:latin typeface="微软雅黑" panose="020B0503020204020204" pitchFamily="34" charset="-122"/>
                <a:ea typeface="微软雅黑" panose="020B0503020204020204" pitchFamily="34" charset="-122"/>
                <a:cs typeface="+mn-ea"/>
                <a:sym typeface="+mn-lt"/>
              </a:rPr>
              <a:t>Vj</a:t>
            </a:r>
            <a:r>
              <a:rPr lang="zh-CN" altLang="en-US" sz="2000" dirty="0">
                <a:latin typeface="微软雅黑" panose="020B0503020204020204" pitchFamily="34" charset="-122"/>
                <a:ea typeface="微软雅黑" panose="020B0503020204020204" pitchFamily="34" charset="-122"/>
                <a:cs typeface="+mn-ea"/>
                <a:sym typeface="+mn-lt"/>
              </a:rPr>
              <a:t>或</a:t>
            </a:r>
            <a:r>
              <a:rPr lang="en-US" altLang="zh-CN" sz="2000" dirty="0" err="1">
                <a:latin typeface="微软雅黑" panose="020B0503020204020204" pitchFamily="34" charset="-122"/>
                <a:ea typeface="微软雅黑" panose="020B0503020204020204" pitchFamily="34" charset="-122"/>
                <a:cs typeface="+mn-ea"/>
                <a:sym typeface="+mn-lt"/>
              </a:rPr>
              <a:t>Vk</a:t>
            </a:r>
            <a:r>
              <a:rPr lang="zh-CN" altLang="en-US" sz="2000" dirty="0">
                <a:latin typeface="微软雅黑" panose="020B0503020204020204" pitchFamily="34" charset="-122"/>
                <a:ea typeface="微软雅黑" panose="020B0503020204020204" pitchFamily="34" charset="-122"/>
                <a:cs typeface="+mn-ea"/>
                <a:sym typeface="+mn-lt"/>
              </a:rPr>
              <a:t>中，或者不需要操作数。</a:t>
            </a:r>
          </a:p>
          <a:p>
            <a:pPr marL="914400" lvl="1" indent="-457200" algn="just">
              <a:lnSpc>
                <a:spcPts val="4000"/>
              </a:lnSpc>
              <a:buClr>
                <a:srgbClr val="FF0066"/>
              </a:buClr>
              <a:buFont typeface="Wingdings" panose="05000000000000000000" pitchFamily="2" charset="2"/>
              <a:buChar char="ü"/>
            </a:pPr>
            <a:r>
              <a:rPr lang="en-US" altLang="zh-CN" sz="2400" b="1" dirty="0" err="1">
                <a:solidFill>
                  <a:srgbClr val="0066FF"/>
                </a:solidFill>
                <a:latin typeface="微软雅黑" panose="020B0503020204020204" pitchFamily="34" charset="-122"/>
                <a:ea typeface="微软雅黑" panose="020B0503020204020204" pitchFamily="34" charset="-122"/>
                <a:cs typeface="+mn-ea"/>
                <a:sym typeface="+mn-lt"/>
              </a:rPr>
              <a:t>Vj</a:t>
            </a:r>
            <a:r>
              <a:rPr lang="zh-CN" altLang="en-US" sz="2400" b="1" dirty="0">
                <a:solidFill>
                  <a:srgbClr val="0066FF"/>
                </a:solidFill>
                <a:latin typeface="微软雅黑" panose="020B0503020204020204" pitchFamily="34" charset="-122"/>
                <a:ea typeface="微软雅黑" panose="020B0503020204020204" pitchFamily="34" charset="-122"/>
                <a:cs typeface="+mn-ea"/>
                <a:sym typeface="+mn-lt"/>
              </a:rPr>
              <a:t>，</a:t>
            </a:r>
            <a:r>
              <a:rPr lang="en-US" altLang="zh-CN" sz="2400" b="1" dirty="0" err="1">
                <a:solidFill>
                  <a:srgbClr val="0066FF"/>
                </a:solidFill>
                <a:latin typeface="微软雅黑" panose="020B0503020204020204" pitchFamily="34" charset="-122"/>
                <a:ea typeface="微软雅黑" panose="020B0503020204020204" pitchFamily="34" charset="-122"/>
                <a:cs typeface="+mn-ea"/>
                <a:sym typeface="+mn-lt"/>
              </a:rPr>
              <a:t>Vk</a:t>
            </a:r>
            <a:r>
              <a:rPr lang="zh-CN" altLang="en-US" sz="2400" b="1" dirty="0">
                <a:solidFill>
                  <a:srgbClr val="0066FF"/>
                </a:solidFill>
                <a:latin typeface="微软雅黑" panose="020B0503020204020204" pitchFamily="34" charset="-122"/>
                <a:ea typeface="微软雅黑" panose="020B0503020204020204" pitchFamily="34" charset="-122"/>
                <a:cs typeface="+mn-ea"/>
                <a:sym typeface="+mn-lt"/>
              </a:rPr>
              <a:t>：</a:t>
            </a:r>
            <a:r>
              <a:rPr lang="zh-CN" altLang="en-US" sz="2400" dirty="0">
                <a:latin typeface="微软雅黑" panose="020B0503020204020204" pitchFamily="34" charset="-122"/>
                <a:ea typeface="微软雅黑" panose="020B0503020204020204" pitchFamily="34" charset="-122"/>
                <a:cs typeface="+mn-ea"/>
                <a:sym typeface="+mn-lt"/>
              </a:rPr>
              <a:t>源操作数的值。</a:t>
            </a:r>
          </a:p>
          <a:p>
            <a:pPr marL="1257300" lvl="2" indent="-342900" algn="just">
              <a:lnSpc>
                <a:spcPts val="4000"/>
              </a:lnSpc>
              <a:buClr>
                <a:srgbClr val="FF0066"/>
              </a:buClr>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cs typeface="+mn-ea"/>
                <a:sym typeface="+mn-lt"/>
              </a:rPr>
              <a:t>对于每一个操作数来说，</a:t>
            </a:r>
            <a:r>
              <a:rPr lang="en-US" altLang="zh-CN" sz="2000" dirty="0">
                <a:latin typeface="微软雅黑" panose="020B0503020204020204" pitchFamily="34" charset="-122"/>
                <a:ea typeface="微软雅黑" panose="020B0503020204020204" pitchFamily="34" charset="-122"/>
                <a:cs typeface="+mn-ea"/>
                <a:sym typeface="+mn-lt"/>
              </a:rPr>
              <a:t>V</a:t>
            </a:r>
            <a:r>
              <a:rPr lang="zh-CN" altLang="en-US" sz="2000" dirty="0">
                <a:latin typeface="微软雅黑" panose="020B0503020204020204" pitchFamily="34" charset="-122"/>
                <a:ea typeface="微软雅黑" panose="020B0503020204020204" pitchFamily="34" charset="-122"/>
                <a:cs typeface="+mn-ea"/>
                <a:sym typeface="+mn-lt"/>
              </a:rPr>
              <a:t>或</a:t>
            </a:r>
            <a:r>
              <a:rPr lang="en-US" altLang="zh-CN" sz="2000" dirty="0">
                <a:latin typeface="微软雅黑" panose="020B0503020204020204" pitchFamily="34" charset="-122"/>
                <a:ea typeface="微软雅黑" panose="020B0503020204020204" pitchFamily="34" charset="-122"/>
                <a:cs typeface="+mn-ea"/>
                <a:sym typeface="+mn-lt"/>
              </a:rPr>
              <a:t>Q</a:t>
            </a:r>
            <a:r>
              <a:rPr lang="zh-CN" altLang="en-US" sz="2000" dirty="0">
                <a:latin typeface="微软雅黑" panose="020B0503020204020204" pitchFamily="34" charset="-122"/>
                <a:ea typeface="微软雅黑" panose="020B0503020204020204" pitchFamily="34" charset="-122"/>
                <a:cs typeface="+mn-ea"/>
                <a:sym typeface="+mn-lt"/>
              </a:rPr>
              <a:t>字段只有一个有效。</a:t>
            </a:r>
          </a:p>
          <a:p>
            <a:pPr marL="1257300" lvl="2" indent="-342900" algn="just">
              <a:lnSpc>
                <a:spcPts val="4000"/>
              </a:lnSpc>
              <a:buClr>
                <a:srgbClr val="FF0066"/>
              </a:buClr>
              <a:buFont typeface="Wingdings" panose="05000000000000000000" pitchFamily="2" charset="2"/>
              <a:buChar char="Ø"/>
            </a:pPr>
            <a:r>
              <a:rPr lang="en-US" altLang="zh-CN" sz="2000" dirty="0">
                <a:latin typeface="微软雅黑" panose="020B0503020204020204" pitchFamily="34" charset="-122"/>
                <a:ea typeface="微软雅黑" panose="020B0503020204020204" pitchFamily="34" charset="-122"/>
                <a:cs typeface="+mn-ea"/>
                <a:sym typeface="+mn-lt"/>
              </a:rPr>
              <a:t>Store </a:t>
            </a:r>
            <a:r>
              <a:rPr lang="zh-CN" altLang="en-US" sz="2000" dirty="0">
                <a:latin typeface="微软雅黑" panose="020B0503020204020204" pitchFamily="34" charset="-122"/>
                <a:ea typeface="微软雅黑" panose="020B0503020204020204" pitchFamily="34" charset="-122"/>
                <a:cs typeface="+mn-ea"/>
                <a:sym typeface="+mn-lt"/>
              </a:rPr>
              <a:t>缓冲区有</a:t>
            </a:r>
            <a:r>
              <a:rPr lang="en-US" altLang="zh-CN" sz="2000" dirty="0" err="1">
                <a:latin typeface="微软雅黑" panose="020B0503020204020204" pitchFamily="34" charset="-122"/>
                <a:ea typeface="微软雅黑" panose="020B0503020204020204" pitchFamily="34" charset="-122"/>
                <a:cs typeface="+mn-ea"/>
                <a:sym typeface="+mn-lt"/>
              </a:rPr>
              <a:t>Vk</a:t>
            </a:r>
            <a:r>
              <a:rPr lang="zh-CN" altLang="en-US" sz="2000" dirty="0">
                <a:latin typeface="微软雅黑" panose="020B0503020204020204" pitchFamily="34" charset="-122"/>
                <a:ea typeface="微软雅黑" panose="020B0503020204020204" pitchFamily="34" charset="-122"/>
                <a:cs typeface="+mn-ea"/>
                <a:sym typeface="+mn-lt"/>
              </a:rPr>
              <a:t>域，用于存放要写入存储器的值</a:t>
            </a:r>
          </a:p>
          <a:p>
            <a:pPr marL="914400" lvl="1" indent="-457200" algn="just">
              <a:lnSpc>
                <a:spcPts val="4000"/>
              </a:lnSpc>
              <a:buClr>
                <a:srgbClr val="FF0066"/>
              </a:buClr>
              <a:buFont typeface="Wingdings" panose="05000000000000000000" pitchFamily="2" charset="2"/>
              <a:buChar char="ü"/>
            </a:pPr>
            <a:r>
              <a:rPr lang="en-US" altLang="zh-CN" sz="2400" b="1" dirty="0">
                <a:solidFill>
                  <a:srgbClr val="0066FF"/>
                </a:solidFill>
                <a:latin typeface="微软雅黑" panose="020B0503020204020204" pitchFamily="34" charset="-122"/>
                <a:ea typeface="微软雅黑" panose="020B0503020204020204" pitchFamily="34" charset="-122"/>
                <a:cs typeface="+mn-ea"/>
                <a:sym typeface="+mn-lt"/>
              </a:rPr>
              <a:t>Busy</a:t>
            </a:r>
            <a:r>
              <a:rPr lang="zh-CN" altLang="en-US" sz="2400" b="1" dirty="0">
                <a:solidFill>
                  <a:srgbClr val="0066FF"/>
                </a:solidFill>
                <a:latin typeface="微软雅黑" panose="020B0503020204020204" pitchFamily="34" charset="-122"/>
                <a:ea typeface="微软雅黑" panose="020B0503020204020204" pitchFamily="34" charset="-122"/>
                <a:cs typeface="+mn-ea"/>
                <a:sym typeface="+mn-lt"/>
              </a:rPr>
              <a:t>：</a:t>
            </a:r>
            <a:r>
              <a:rPr lang="zh-CN" altLang="en-US" sz="2400" dirty="0">
                <a:latin typeface="微软雅黑" panose="020B0503020204020204" pitchFamily="34" charset="-122"/>
                <a:ea typeface="微软雅黑" panose="020B0503020204020204" pitchFamily="34" charset="-122"/>
                <a:cs typeface="+mn-ea"/>
                <a:sym typeface="+mn-lt"/>
              </a:rPr>
              <a:t>为“</a:t>
            </a:r>
            <a:r>
              <a:rPr lang="en-US" altLang="zh-CN" sz="2400" dirty="0">
                <a:latin typeface="微软雅黑" panose="020B0503020204020204" pitchFamily="34" charset="-122"/>
                <a:ea typeface="微软雅黑" panose="020B0503020204020204" pitchFamily="34" charset="-122"/>
                <a:cs typeface="+mn-ea"/>
                <a:sym typeface="+mn-lt"/>
              </a:rPr>
              <a:t>yes”</a:t>
            </a:r>
            <a:r>
              <a:rPr lang="zh-CN" altLang="en-US" sz="2400" dirty="0">
                <a:latin typeface="微软雅黑" panose="020B0503020204020204" pitchFamily="34" charset="-122"/>
                <a:ea typeface="微软雅黑" panose="020B0503020204020204" pitchFamily="34" charset="-122"/>
                <a:cs typeface="+mn-ea"/>
                <a:sym typeface="+mn-lt"/>
              </a:rPr>
              <a:t>表示本保留站或缓冲单元“忙”。</a:t>
            </a:r>
          </a:p>
          <a:p>
            <a:pPr marL="914400" lvl="1" indent="-457200" algn="just">
              <a:lnSpc>
                <a:spcPts val="4000"/>
              </a:lnSpc>
              <a:buClr>
                <a:srgbClr val="FF0066"/>
              </a:buClr>
              <a:buFont typeface="Wingdings" panose="05000000000000000000" pitchFamily="2" charset="2"/>
              <a:buChar char="ü"/>
            </a:pPr>
            <a:r>
              <a:rPr lang="en-US" altLang="zh-CN" sz="2400" b="1" dirty="0">
                <a:solidFill>
                  <a:srgbClr val="0066FF"/>
                </a:solidFill>
                <a:latin typeface="微软雅黑" panose="020B0503020204020204" pitchFamily="34" charset="-122"/>
                <a:ea typeface="微软雅黑" panose="020B0503020204020204" pitchFamily="34" charset="-122"/>
                <a:cs typeface="+mn-ea"/>
                <a:sym typeface="+mn-lt"/>
              </a:rPr>
              <a:t>A</a:t>
            </a:r>
            <a:r>
              <a:rPr lang="zh-CN" altLang="en-US" sz="2400" b="1" dirty="0">
                <a:solidFill>
                  <a:srgbClr val="0066FF"/>
                </a:solidFill>
                <a:latin typeface="微软雅黑" panose="020B0503020204020204" pitchFamily="34" charset="-122"/>
                <a:ea typeface="微软雅黑" panose="020B0503020204020204" pitchFamily="34" charset="-122"/>
                <a:cs typeface="+mn-ea"/>
                <a:sym typeface="+mn-lt"/>
              </a:rPr>
              <a:t>：</a:t>
            </a:r>
            <a:r>
              <a:rPr lang="zh-CN" altLang="en-US" sz="2400" dirty="0">
                <a:latin typeface="微软雅黑" panose="020B0503020204020204" pitchFamily="34" charset="-122"/>
                <a:ea typeface="微软雅黑" panose="020B0503020204020204" pitchFamily="34" charset="-122"/>
                <a:cs typeface="+mn-ea"/>
                <a:sym typeface="+mn-lt"/>
              </a:rPr>
              <a:t>仅</a:t>
            </a:r>
            <a:r>
              <a:rPr lang="en-US" altLang="zh-CN" sz="2400" dirty="0">
                <a:latin typeface="微软雅黑" panose="020B0503020204020204" pitchFamily="34" charset="-122"/>
                <a:ea typeface="微软雅黑" panose="020B0503020204020204" pitchFamily="34" charset="-122"/>
                <a:cs typeface="+mn-ea"/>
                <a:sym typeface="+mn-lt"/>
              </a:rPr>
              <a:t>load</a:t>
            </a:r>
            <a:r>
              <a:rPr lang="zh-CN" altLang="en-US" sz="2400" dirty="0">
                <a:latin typeface="微软雅黑" panose="020B0503020204020204" pitchFamily="34" charset="-122"/>
                <a:ea typeface="微软雅黑" panose="020B0503020204020204" pitchFamily="34" charset="-122"/>
                <a:cs typeface="+mn-ea"/>
                <a:sym typeface="+mn-lt"/>
              </a:rPr>
              <a:t>和</a:t>
            </a:r>
            <a:r>
              <a:rPr lang="en-US" altLang="zh-CN" sz="2400" dirty="0">
                <a:latin typeface="微软雅黑" panose="020B0503020204020204" pitchFamily="34" charset="-122"/>
                <a:ea typeface="微软雅黑" panose="020B0503020204020204" pitchFamily="34" charset="-122"/>
                <a:cs typeface="+mn-ea"/>
                <a:sym typeface="+mn-lt"/>
              </a:rPr>
              <a:t>store</a:t>
            </a:r>
            <a:r>
              <a:rPr lang="zh-CN" altLang="en-US" sz="2400" dirty="0">
                <a:latin typeface="微软雅黑" panose="020B0503020204020204" pitchFamily="34" charset="-122"/>
                <a:ea typeface="微软雅黑" panose="020B0503020204020204" pitchFamily="34" charset="-122"/>
                <a:cs typeface="+mn-ea"/>
                <a:sym typeface="+mn-lt"/>
              </a:rPr>
              <a:t>缓冲器有该字段。开始是存放指令中的立即数字段，地址计算后存放有效地址。 </a:t>
            </a:r>
          </a:p>
        </p:txBody>
      </p:sp>
      <p:grpSp>
        <p:nvGrpSpPr>
          <p:cNvPr id="11" name="组合 10">
            <a:extLst>
              <a:ext uri="{FF2B5EF4-FFF2-40B4-BE49-F238E27FC236}">
                <a16:creationId xmlns:a16="http://schemas.microsoft.com/office/drawing/2014/main" id="{5B6BA6E6-613E-48A1-B856-F93CED58FBF2}"/>
              </a:ext>
            </a:extLst>
          </p:cNvPr>
          <p:cNvGrpSpPr/>
          <p:nvPr/>
        </p:nvGrpSpPr>
        <p:grpSpPr>
          <a:xfrm>
            <a:off x="635244" y="278225"/>
            <a:ext cx="6389478" cy="714073"/>
            <a:chOff x="635242" y="278221"/>
            <a:chExt cx="6389478" cy="714072"/>
          </a:xfrm>
        </p:grpSpPr>
        <p:sp>
          <p:nvSpPr>
            <p:cNvPr id="12" name="矩形 11">
              <a:extLst>
                <a:ext uri="{FF2B5EF4-FFF2-40B4-BE49-F238E27FC236}">
                  <a16:creationId xmlns:a16="http://schemas.microsoft.com/office/drawing/2014/main" id="{BD1C8C38-857E-49A2-8919-6D28811EE35B}"/>
                </a:ext>
              </a:extLst>
            </p:cNvPr>
            <p:cNvSpPr/>
            <p:nvPr/>
          </p:nvSpPr>
          <p:spPr>
            <a:xfrm>
              <a:off x="635242" y="676888"/>
              <a:ext cx="4708651" cy="315405"/>
            </a:xfrm>
            <a:prstGeom prst="rect">
              <a:avLst/>
            </a:prstGeom>
          </p:spPr>
          <p:txBody>
            <a:bodyPr wrap="square">
              <a:spAutoFit/>
            </a:bodyPr>
            <a:lstStyle/>
            <a:p>
              <a:pPr algn="ct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Tomasulo Algorithm——Fields in RS</a:t>
              </a:r>
            </a:p>
          </p:txBody>
        </p:sp>
        <p:sp>
          <p:nvSpPr>
            <p:cNvPr id="13" name="矩形 12">
              <a:extLst>
                <a:ext uri="{FF2B5EF4-FFF2-40B4-BE49-F238E27FC236}">
                  <a16:creationId xmlns:a16="http://schemas.microsoft.com/office/drawing/2014/main" id="{28EE4A49-C9AF-418A-A38E-0A1FB25D628E}"/>
                </a:ext>
              </a:extLst>
            </p:cNvPr>
            <p:cNvSpPr/>
            <p:nvPr/>
          </p:nvSpPr>
          <p:spPr>
            <a:xfrm>
              <a:off x="1197484" y="278221"/>
              <a:ext cx="5827236" cy="523219"/>
            </a:xfrm>
            <a:prstGeom prst="rect">
              <a:avLst/>
            </a:prstGeom>
          </p:spPr>
          <p:txBody>
            <a:bodyPr wrap="none">
              <a:spAutoFit/>
            </a:bodyPr>
            <a:lstStyle/>
            <a:p>
              <a:r>
                <a:rPr lang="en-US" altLang="zh-CN" sz="2800" b="1" dirty="0">
                  <a:solidFill>
                    <a:schemeClr val="tx1">
                      <a:lumMod val="85000"/>
                      <a:lumOff val="15000"/>
                    </a:schemeClr>
                  </a:solidFill>
                  <a:latin typeface="等线" panose="02010600030101010101" pitchFamily="2" charset="-122"/>
                  <a:ea typeface="等线" panose="02010600030101010101" pitchFamily="2" charset="-122"/>
                </a:rPr>
                <a:t>Tomasulo</a:t>
              </a:r>
              <a:r>
                <a:rPr lang="zh-CN" altLang="en-US" sz="2800" b="1" dirty="0">
                  <a:solidFill>
                    <a:schemeClr val="tx1">
                      <a:lumMod val="85000"/>
                      <a:lumOff val="15000"/>
                    </a:schemeClr>
                  </a:solidFill>
                  <a:latin typeface="等线" panose="02010600030101010101" pitchFamily="2" charset="-122"/>
                  <a:ea typeface="等线" panose="02010600030101010101" pitchFamily="2" charset="-122"/>
                </a:rPr>
                <a:t>算法</a:t>
              </a:r>
              <a:r>
                <a:rPr lang="en-US" altLang="zh-CN" sz="2800" b="1" dirty="0">
                  <a:solidFill>
                    <a:schemeClr val="tx1">
                      <a:lumMod val="85000"/>
                      <a:lumOff val="15000"/>
                    </a:schemeClr>
                  </a:solidFill>
                  <a:latin typeface="等线" panose="02010600030101010101" pitchFamily="2" charset="-122"/>
                  <a:ea typeface="等线" panose="02010600030101010101" pitchFamily="2" charset="-122"/>
                </a:rPr>
                <a:t>— —</a:t>
              </a:r>
              <a:r>
                <a:rPr lang="zh-CN" altLang="en-US" sz="2800" b="1" dirty="0">
                  <a:solidFill>
                    <a:schemeClr val="tx1">
                      <a:lumMod val="85000"/>
                      <a:lumOff val="15000"/>
                    </a:schemeClr>
                  </a:solidFill>
                  <a:latin typeface="等线" panose="02010600030101010101" pitchFamily="2" charset="-122"/>
                  <a:ea typeface="等线" panose="02010600030101010101" pitchFamily="2" charset="-122"/>
                </a:rPr>
                <a:t>保留站中的字段</a:t>
              </a:r>
            </a:p>
          </p:txBody>
        </p:sp>
      </p:grpSp>
    </p:spTree>
    <p:extLst>
      <p:ext uri="{BB962C8B-B14F-4D97-AF65-F5344CB8AC3E}">
        <p14:creationId xmlns:p14="http://schemas.microsoft.com/office/powerpoint/2010/main" val="1108284412"/>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自由: 形状 22"/>
          <p:cNvSpPr/>
          <p:nvPr/>
        </p:nvSpPr>
        <p:spPr bwMode="auto">
          <a:xfrm rot="12600000">
            <a:off x="628798" y="267712"/>
            <a:ext cx="166903" cy="731887"/>
          </a:xfrm>
          <a:custGeom>
            <a:avLst/>
            <a:gdLst>
              <a:gd name="connsiteX0" fmla="*/ 260214 w 260214"/>
              <a:gd name="connsiteY0" fmla="*/ 995963 h 1141060"/>
              <a:gd name="connsiteX1" fmla="*/ 0 w 260214"/>
              <a:gd name="connsiteY1" fmla="*/ 1141060 h 1141060"/>
              <a:gd name="connsiteX2" fmla="*/ 0 w 260214"/>
              <a:gd name="connsiteY2" fmla="*/ 146621 h 1141060"/>
              <a:gd name="connsiteX3" fmla="*/ 260214 w 260214"/>
              <a:gd name="connsiteY3" fmla="*/ 0 h 1141060"/>
            </a:gdLst>
            <a:ahLst/>
            <a:cxnLst>
              <a:cxn ang="0">
                <a:pos x="connsiteX0" y="connsiteY0"/>
              </a:cxn>
              <a:cxn ang="0">
                <a:pos x="connsiteX1" y="connsiteY1"/>
              </a:cxn>
              <a:cxn ang="0">
                <a:pos x="connsiteX2" y="connsiteY2"/>
              </a:cxn>
              <a:cxn ang="0">
                <a:pos x="connsiteX3" y="connsiteY3"/>
              </a:cxn>
            </a:cxnLst>
            <a:rect l="l" t="t" r="r" b="b"/>
            <a:pathLst>
              <a:path w="260214" h="1141060">
                <a:moveTo>
                  <a:pt x="260214" y="995963"/>
                </a:moveTo>
                <a:lnTo>
                  <a:pt x="0" y="1141060"/>
                </a:lnTo>
                <a:lnTo>
                  <a:pt x="0" y="146621"/>
                </a:lnTo>
                <a:lnTo>
                  <a:pt x="260214" y="0"/>
                </a:lnTo>
                <a:close/>
              </a:path>
            </a:pathLst>
          </a:custGeom>
          <a:solidFill>
            <a:srgbClr val="0075EA"/>
          </a:solidFill>
          <a:ln>
            <a:noFill/>
          </a:ln>
        </p:spPr>
        <p:txBody>
          <a:bodyPr vert="horz" wrap="square" lIns="91440" tIns="45720" rIns="91440" bIns="45720" numCol="1" anchor="t" anchorCtr="0" compatLnSpc="1">
            <a:noAutofit/>
          </a:bodyPr>
          <a:lstStyle/>
          <a:p>
            <a:endParaRPr lang="zh-CN" altLang="en-US" dirty="0"/>
          </a:p>
        </p:txBody>
      </p:sp>
      <p:sp>
        <p:nvSpPr>
          <p:cNvPr id="9" name="矩形 8">
            <a:extLst>
              <a:ext uri="{FF2B5EF4-FFF2-40B4-BE49-F238E27FC236}">
                <a16:creationId xmlns:a16="http://schemas.microsoft.com/office/drawing/2014/main" id="{F9E88A39-146C-49A9-A367-C37F0D13F56B}"/>
              </a:ext>
            </a:extLst>
          </p:cNvPr>
          <p:cNvSpPr/>
          <p:nvPr/>
        </p:nvSpPr>
        <p:spPr>
          <a:xfrm>
            <a:off x="1056904" y="1268813"/>
            <a:ext cx="10070275" cy="4366708"/>
          </a:xfrm>
          <a:prstGeom prst="rect">
            <a:avLst/>
          </a:prstGeom>
          <a:ln>
            <a:solidFill>
              <a:schemeClr val="accent1"/>
            </a:solidFill>
          </a:ln>
        </p:spPr>
        <p:txBody>
          <a:bodyPr wrap="square" lIns="72000" rIns="72000">
            <a:spAutoFit/>
          </a:bodyPr>
          <a:lstStyle/>
          <a:p>
            <a:pPr marL="342900" indent="-342900" algn="just">
              <a:lnSpc>
                <a:spcPct val="150000"/>
              </a:lnSpc>
              <a:spcBef>
                <a:spcPts val="1200"/>
              </a:spcBef>
              <a:spcAft>
                <a:spcPts val="1200"/>
              </a:spcAft>
              <a:buClr>
                <a:srgbClr val="FF0066"/>
              </a:buClr>
              <a:buFont typeface="Wingdings" panose="05000000000000000000" pitchFamily="2" charset="2"/>
              <a:buChar char="p"/>
            </a:pPr>
            <a:r>
              <a:rPr lang="en-US" altLang="zh-CN" sz="2800" b="1" dirty="0">
                <a:solidFill>
                  <a:srgbClr val="0066FF"/>
                </a:solidFill>
                <a:latin typeface="微软雅黑" panose="020B0503020204020204" pitchFamily="34" charset="-122"/>
                <a:ea typeface="微软雅黑" panose="020B0503020204020204" pitchFamily="34" charset="-122"/>
                <a:cs typeface="+mn-ea"/>
                <a:sym typeface="+mn-lt"/>
              </a:rPr>
              <a:t>Qi</a:t>
            </a:r>
            <a:r>
              <a:rPr lang="zh-CN" altLang="en-US" sz="2800" b="1" dirty="0">
                <a:solidFill>
                  <a:srgbClr val="0066FF"/>
                </a:solidFill>
                <a:latin typeface="微软雅黑" panose="020B0503020204020204" pitchFamily="34" charset="-122"/>
                <a:ea typeface="微软雅黑" panose="020B0503020204020204" pitchFamily="34" charset="-122"/>
                <a:cs typeface="+mn-ea"/>
                <a:sym typeface="+mn-lt"/>
              </a:rPr>
              <a:t>：</a:t>
            </a:r>
            <a:r>
              <a:rPr lang="zh-CN" altLang="en-US" sz="2800" dirty="0">
                <a:latin typeface="微软雅黑" panose="020B0503020204020204" pitchFamily="34" charset="-122"/>
                <a:ea typeface="微软雅黑" panose="020B0503020204020204" pitchFamily="34" charset="-122"/>
                <a:cs typeface="+mn-ea"/>
                <a:sym typeface="+mn-lt"/>
              </a:rPr>
              <a:t>寄存器状态表</a:t>
            </a:r>
            <a:endParaRPr lang="en-US" altLang="zh-CN" sz="2800" dirty="0">
              <a:latin typeface="微软雅黑" panose="020B0503020204020204" pitchFamily="34" charset="-122"/>
              <a:ea typeface="微软雅黑" panose="020B0503020204020204" pitchFamily="34" charset="-122"/>
              <a:cs typeface="+mn-ea"/>
              <a:sym typeface="+mn-lt"/>
            </a:endParaRPr>
          </a:p>
          <a:p>
            <a:pPr marL="914400" lvl="1" indent="-457200" algn="just">
              <a:lnSpc>
                <a:spcPct val="150000"/>
              </a:lnSpc>
              <a:spcBef>
                <a:spcPts val="1200"/>
              </a:spcBef>
              <a:spcAft>
                <a:spcPts val="1200"/>
              </a:spcAft>
              <a:buClr>
                <a:srgbClr val="FF0066"/>
              </a:buClr>
              <a:buFont typeface="Wingdings" panose="05000000000000000000" pitchFamily="2" charset="2"/>
              <a:buChar char="ü"/>
            </a:pPr>
            <a:r>
              <a:rPr lang="zh-CN" altLang="en-US" sz="2400" dirty="0">
                <a:latin typeface="微软雅黑" panose="020B0503020204020204" pitchFamily="34" charset="-122"/>
                <a:ea typeface="微软雅黑" panose="020B0503020204020204" pitchFamily="34" charset="-122"/>
                <a:cs typeface="+mn-ea"/>
                <a:sym typeface="+mn-lt"/>
              </a:rPr>
              <a:t>每个寄存器在该表中有对应的一项，用于存放将把结果写入该寄存器的保留站的编号。</a:t>
            </a:r>
          </a:p>
          <a:p>
            <a:pPr marL="914400" lvl="1" indent="-457200" algn="just">
              <a:lnSpc>
                <a:spcPct val="150000"/>
              </a:lnSpc>
              <a:spcBef>
                <a:spcPts val="1200"/>
              </a:spcBef>
              <a:spcAft>
                <a:spcPts val="1200"/>
              </a:spcAft>
              <a:buClr>
                <a:srgbClr val="FF0066"/>
              </a:buClr>
              <a:buFont typeface="Wingdings" panose="05000000000000000000" pitchFamily="2" charset="2"/>
              <a:buChar char="ü"/>
            </a:pPr>
            <a:r>
              <a:rPr lang="zh-CN" altLang="en-US" sz="2400" dirty="0">
                <a:latin typeface="微软雅黑" panose="020B0503020204020204" pitchFamily="34" charset="-122"/>
                <a:ea typeface="微软雅黑" panose="020B0503020204020204" pitchFamily="34" charset="-122"/>
                <a:cs typeface="+mn-ea"/>
                <a:sym typeface="+mn-lt"/>
              </a:rPr>
              <a:t>“</a:t>
            </a:r>
            <a:r>
              <a:rPr lang="en-US" altLang="zh-CN" sz="2400" dirty="0">
                <a:latin typeface="微软雅黑" panose="020B0503020204020204" pitchFamily="34" charset="-122"/>
                <a:ea typeface="微软雅黑" panose="020B0503020204020204" pitchFamily="34" charset="-122"/>
                <a:cs typeface="+mn-ea"/>
                <a:sym typeface="+mn-lt"/>
              </a:rPr>
              <a:t>0</a:t>
            </a:r>
            <a:r>
              <a:rPr lang="zh-CN" altLang="en-US" sz="2400" dirty="0">
                <a:latin typeface="微软雅黑" panose="020B0503020204020204" pitchFamily="34" charset="-122"/>
                <a:ea typeface="微软雅黑" panose="020B0503020204020204" pitchFamily="34" charset="-122"/>
                <a:cs typeface="+mn-ea"/>
                <a:sym typeface="+mn-lt"/>
              </a:rPr>
              <a:t>”表示当前没有正在执行的指令要写入该寄存器，也即该寄存器中的内容就绪。</a:t>
            </a:r>
            <a:endParaRPr lang="en-US" altLang="zh-CN" sz="2400" dirty="0">
              <a:latin typeface="微软雅黑" panose="020B0503020204020204" pitchFamily="34" charset="-122"/>
              <a:ea typeface="微软雅黑" panose="020B0503020204020204" pitchFamily="34" charset="-122"/>
              <a:cs typeface="+mn-ea"/>
              <a:sym typeface="+mn-lt"/>
            </a:endParaRPr>
          </a:p>
          <a:p>
            <a:pPr marL="914400" lvl="1" indent="-457200" algn="just">
              <a:lnSpc>
                <a:spcPct val="150000"/>
              </a:lnSpc>
              <a:spcBef>
                <a:spcPts val="1200"/>
              </a:spcBef>
              <a:spcAft>
                <a:spcPts val="1200"/>
              </a:spcAft>
              <a:buClr>
                <a:srgbClr val="FF0066"/>
              </a:buClr>
              <a:buFont typeface="Wingdings" panose="05000000000000000000" pitchFamily="2" charset="2"/>
              <a:buChar char="ü"/>
            </a:pPr>
            <a:r>
              <a:rPr lang="zh-CN" altLang="en-US" sz="2400" dirty="0">
                <a:latin typeface="微软雅黑" panose="020B0503020204020204" pitchFamily="34" charset="-122"/>
                <a:ea typeface="微软雅黑" panose="020B0503020204020204" pitchFamily="34" charset="-122"/>
                <a:cs typeface="+mn-ea"/>
                <a:sym typeface="+mn-lt"/>
              </a:rPr>
              <a:t>为了节省面积，可以直接在寄存器文件中增加一项。</a:t>
            </a:r>
          </a:p>
        </p:txBody>
      </p:sp>
      <p:grpSp>
        <p:nvGrpSpPr>
          <p:cNvPr id="11" name="组合 10">
            <a:extLst>
              <a:ext uri="{FF2B5EF4-FFF2-40B4-BE49-F238E27FC236}">
                <a16:creationId xmlns:a16="http://schemas.microsoft.com/office/drawing/2014/main" id="{5B6BA6E6-613E-48A1-B856-F93CED58FBF2}"/>
              </a:ext>
            </a:extLst>
          </p:cNvPr>
          <p:cNvGrpSpPr/>
          <p:nvPr/>
        </p:nvGrpSpPr>
        <p:grpSpPr>
          <a:xfrm>
            <a:off x="635244" y="278225"/>
            <a:ext cx="6030406" cy="714073"/>
            <a:chOff x="635242" y="278221"/>
            <a:chExt cx="6030406" cy="714072"/>
          </a:xfrm>
        </p:grpSpPr>
        <p:sp>
          <p:nvSpPr>
            <p:cNvPr id="12" name="矩形 11">
              <a:extLst>
                <a:ext uri="{FF2B5EF4-FFF2-40B4-BE49-F238E27FC236}">
                  <a16:creationId xmlns:a16="http://schemas.microsoft.com/office/drawing/2014/main" id="{BD1C8C38-857E-49A2-8919-6D28811EE35B}"/>
                </a:ext>
              </a:extLst>
            </p:cNvPr>
            <p:cNvSpPr/>
            <p:nvPr/>
          </p:nvSpPr>
          <p:spPr>
            <a:xfrm>
              <a:off x="635242" y="676888"/>
              <a:ext cx="5670553" cy="315405"/>
            </a:xfrm>
            <a:prstGeom prst="rect">
              <a:avLst/>
            </a:prstGeom>
          </p:spPr>
          <p:txBody>
            <a:bodyPr wrap="square">
              <a:spAutoFit/>
            </a:bodyPr>
            <a:lstStyle/>
            <a:p>
              <a:pPr algn="ct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Tomasulo Algorithm——Register Result Status</a:t>
              </a:r>
            </a:p>
          </p:txBody>
        </p:sp>
        <p:sp>
          <p:nvSpPr>
            <p:cNvPr id="13" name="矩形 12">
              <a:extLst>
                <a:ext uri="{FF2B5EF4-FFF2-40B4-BE49-F238E27FC236}">
                  <a16:creationId xmlns:a16="http://schemas.microsoft.com/office/drawing/2014/main" id="{28EE4A49-C9AF-418A-A38E-0A1FB25D628E}"/>
                </a:ext>
              </a:extLst>
            </p:cNvPr>
            <p:cNvSpPr/>
            <p:nvPr/>
          </p:nvSpPr>
          <p:spPr>
            <a:xfrm>
              <a:off x="1197484" y="278221"/>
              <a:ext cx="5468164" cy="523219"/>
            </a:xfrm>
            <a:prstGeom prst="rect">
              <a:avLst/>
            </a:prstGeom>
          </p:spPr>
          <p:txBody>
            <a:bodyPr wrap="none">
              <a:spAutoFit/>
            </a:bodyPr>
            <a:lstStyle/>
            <a:p>
              <a:r>
                <a:rPr lang="en-US" altLang="zh-CN" sz="2800" b="1" dirty="0">
                  <a:solidFill>
                    <a:schemeClr val="tx1">
                      <a:lumMod val="85000"/>
                      <a:lumOff val="15000"/>
                    </a:schemeClr>
                  </a:solidFill>
                  <a:latin typeface="等线" panose="02010600030101010101" pitchFamily="2" charset="-122"/>
                  <a:ea typeface="等线" panose="02010600030101010101" pitchFamily="2" charset="-122"/>
                </a:rPr>
                <a:t>Tomasulo</a:t>
              </a:r>
              <a:r>
                <a:rPr lang="zh-CN" altLang="en-US" sz="2800" b="1" dirty="0">
                  <a:solidFill>
                    <a:schemeClr val="tx1">
                      <a:lumMod val="85000"/>
                      <a:lumOff val="15000"/>
                    </a:schemeClr>
                  </a:solidFill>
                  <a:latin typeface="等线" panose="02010600030101010101" pitchFamily="2" charset="-122"/>
                  <a:ea typeface="等线" panose="02010600030101010101" pitchFamily="2" charset="-122"/>
                </a:rPr>
                <a:t>算法</a:t>
              </a:r>
              <a:r>
                <a:rPr lang="en-US" altLang="zh-CN" sz="2800" b="1" dirty="0">
                  <a:solidFill>
                    <a:schemeClr val="tx1">
                      <a:lumMod val="85000"/>
                      <a:lumOff val="15000"/>
                    </a:schemeClr>
                  </a:solidFill>
                  <a:latin typeface="等线" panose="02010600030101010101" pitchFamily="2" charset="-122"/>
                  <a:ea typeface="等线" panose="02010600030101010101" pitchFamily="2" charset="-122"/>
                </a:rPr>
                <a:t>— —</a:t>
              </a:r>
              <a:r>
                <a:rPr lang="zh-CN" altLang="en-US" sz="2800" b="1" dirty="0">
                  <a:solidFill>
                    <a:schemeClr val="tx1">
                      <a:lumMod val="85000"/>
                      <a:lumOff val="15000"/>
                    </a:schemeClr>
                  </a:solidFill>
                  <a:latin typeface="等线" panose="02010600030101010101" pitchFamily="2" charset="-122"/>
                  <a:ea typeface="等线" panose="02010600030101010101" pitchFamily="2" charset="-122"/>
                </a:rPr>
                <a:t>寄存器状态表</a:t>
              </a:r>
            </a:p>
          </p:txBody>
        </p:sp>
      </p:grpSp>
    </p:spTree>
    <p:extLst>
      <p:ext uri="{BB962C8B-B14F-4D97-AF65-F5344CB8AC3E}">
        <p14:creationId xmlns:p14="http://schemas.microsoft.com/office/powerpoint/2010/main" val="1084393800"/>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自由: 形状 22"/>
          <p:cNvSpPr/>
          <p:nvPr/>
        </p:nvSpPr>
        <p:spPr bwMode="auto">
          <a:xfrm rot="12600000">
            <a:off x="628798" y="267712"/>
            <a:ext cx="166903" cy="731887"/>
          </a:xfrm>
          <a:custGeom>
            <a:avLst/>
            <a:gdLst>
              <a:gd name="connsiteX0" fmla="*/ 260214 w 260214"/>
              <a:gd name="connsiteY0" fmla="*/ 995963 h 1141060"/>
              <a:gd name="connsiteX1" fmla="*/ 0 w 260214"/>
              <a:gd name="connsiteY1" fmla="*/ 1141060 h 1141060"/>
              <a:gd name="connsiteX2" fmla="*/ 0 w 260214"/>
              <a:gd name="connsiteY2" fmla="*/ 146621 h 1141060"/>
              <a:gd name="connsiteX3" fmla="*/ 260214 w 260214"/>
              <a:gd name="connsiteY3" fmla="*/ 0 h 1141060"/>
            </a:gdLst>
            <a:ahLst/>
            <a:cxnLst>
              <a:cxn ang="0">
                <a:pos x="connsiteX0" y="connsiteY0"/>
              </a:cxn>
              <a:cxn ang="0">
                <a:pos x="connsiteX1" y="connsiteY1"/>
              </a:cxn>
              <a:cxn ang="0">
                <a:pos x="connsiteX2" y="connsiteY2"/>
              </a:cxn>
              <a:cxn ang="0">
                <a:pos x="connsiteX3" y="connsiteY3"/>
              </a:cxn>
            </a:cxnLst>
            <a:rect l="l" t="t" r="r" b="b"/>
            <a:pathLst>
              <a:path w="260214" h="1141060">
                <a:moveTo>
                  <a:pt x="260214" y="995963"/>
                </a:moveTo>
                <a:lnTo>
                  <a:pt x="0" y="1141060"/>
                </a:lnTo>
                <a:lnTo>
                  <a:pt x="0" y="146621"/>
                </a:lnTo>
                <a:lnTo>
                  <a:pt x="260214" y="0"/>
                </a:lnTo>
                <a:close/>
              </a:path>
            </a:pathLst>
          </a:custGeom>
          <a:solidFill>
            <a:srgbClr val="0075EA"/>
          </a:solidFill>
          <a:ln>
            <a:noFill/>
          </a:ln>
        </p:spPr>
        <p:txBody>
          <a:bodyPr vert="horz" wrap="square" lIns="91440" tIns="45720" rIns="91440" bIns="45720" numCol="1" anchor="t" anchorCtr="0" compatLnSpc="1">
            <a:noAutofit/>
          </a:bodyPr>
          <a:lstStyle/>
          <a:p>
            <a:endParaRPr lang="zh-CN" altLang="en-US" dirty="0"/>
          </a:p>
        </p:txBody>
      </p:sp>
      <p:sp>
        <p:nvSpPr>
          <p:cNvPr id="9" name="Rectangle 3" descr="Rectangle: Click to edit Master text styles&#10;Second level&#10;Third level&#10;Fourth level&#10;Fifth level">
            <a:extLst>
              <a:ext uri="{FF2B5EF4-FFF2-40B4-BE49-F238E27FC236}">
                <a16:creationId xmlns:a16="http://schemas.microsoft.com/office/drawing/2014/main" id="{D4287DE5-96C0-4708-9313-CFBEBF5F5739}"/>
              </a:ext>
            </a:extLst>
          </p:cNvPr>
          <p:cNvSpPr txBox="1">
            <a:spLocks noChangeArrowheads="1"/>
          </p:cNvSpPr>
          <p:nvPr/>
        </p:nvSpPr>
        <p:spPr>
          <a:xfrm>
            <a:off x="453320" y="1282642"/>
            <a:ext cx="5308167" cy="2725182"/>
          </a:xfrm>
          <a:prstGeom prst="rect">
            <a:avLst/>
          </a:prstGeom>
        </p:spPr>
        <p:txBody>
          <a:bodyPr/>
          <a:lstStyle>
            <a:lvl1pPr marL="228600" indent="-228600" algn="l" defTabSz="913765"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376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376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1241425">
              <a:buFont typeface="Wingdings" panose="05000000000000000000" pitchFamily="2" charset="2"/>
              <a:buNone/>
            </a:pPr>
            <a:r>
              <a:rPr lang="pt-BR" altLang="zh-CN" sz="2400" b="1" dirty="0">
                <a:latin typeface="微软雅黑" panose="020B0503020204020204" pitchFamily="34" charset="-122"/>
                <a:ea typeface="微软雅黑" panose="020B0503020204020204" pitchFamily="34" charset="-122"/>
              </a:rPr>
              <a:t>L.D	    F6, 34(R2)</a:t>
            </a:r>
          </a:p>
          <a:p>
            <a:pPr marL="457200" indent="1241425">
              <a:buFont typeface="Wingdings" panose="05000000000000000000" pitchFamily="2" charset="2"/>
              <a:buNone/>
            </a:pPr>
            <a:r>
              <a:rPr lang="pt-BR" altLang="zh-CN" sz="2400" b="1" dirty="0">
                <a:latin typeface="微软雅黑" panose="020B0503020204020204" pitchFamily="34" charset="-122"/>
                <a:ea typeface="微软雅黑" panose="020B0503020204020204" pitchFamily="34" charset="-122"/>
              </a:rPr>
              <a:t>L.D	    F2, 45(R3)</a:t>
            </a:r>
          </a:p>
          <a:p>
            <a:pPr marL="457200" indent="1241425">
              <a:buFont typeface="Wingdings" panose="05000000000000000000" pitchFamily="2" charset="2"/>
              <a:buNone/>
            </a:pPr>
            <a:r>
              <a:rPr lang="pt-BR" altLang="zh-CN" sz="2400" b="1" dirty="0">
                <a:latin typeface="微软雅黑" panose="020B0503020204020204" pitchFamily="34" charset="-122"/>
                <a:ea typeface="微软雅黑" panose="020B0503020204020204" pitchFamily="34" charset="-122"/>
              </a:rPr>
              <a:t>MULT.D  F0, F2, F4</a:t>
            </a:r>
            <a:endParaRPr lang="en-US" altLang="zh-CN" sz="2400" b="1" dirty="0">
              <a:latin typeface="微软雅黑" panose="020B0503020204020204" pitchFamily="34" charset="-122"/>
              <a:ea typeface="微软雅黑" panose="020B0503020204020204" pitchFamily="34" charset="-122"/>
            </a:endParaRPr>
          </a:p>
          <a:p>
            <a:pPr marL="457200" indent="1241425">
              <a:buFont typeface="Wingdings" panose="05000000000000000000" pitchFamily="2" charset="2"/>
              <a:buNone/>
            </a:pPr>
            <a:r>
              <a:rPr lang="en-US" altLang="zh-CN" sz="2400" b="1" dirty="0" err="1">
                <a:latin typeface="微软雅黑" panose="020B0503020204020204" pitchFamily="34" charset="-122"/>
                <a:ea typeface="微软雅黑" panose="020B0503020204020204" pitchFamily="34" charset="-122"/>
              </a:rPr>
              <a:t>SUB.D</a:t>
            </a:r>
            <a:r>
              <a:rPr lang="en-US" altLang="zh-CN" sz="2400" b="1" dirty="0">
                <a:latin typeface="微软雅黑" panose="020B0503020204020204" pitchFamily="34" charset="-122"/>
                <a:ea typeface="微软雅黑" panose="020B0503020204020204" pitchFamily="34" charset="-122"/>
              </a:rPr>
              <a:t>	    </a:t>
            </a:r>
            <a:r>
              <a:rPr lang="en-US" altLang="zh-CN" sz="2400" b="1" dirty="0" err="1">
                <a:latin typeface="微软雅黑" panose="020B0503020204020204" pitchFamily="34" charset="-122"/>
                <a:ea typeface="微软雅黑" panose="020B0503020204020204" pitchFamily="34" charset="-122"/>
              </a:rPr>
              <a:t>F8</a:t>
            </a:r>
            <a:r>
              <a:rPr lang="en-US" altLang="zh-CN" sz="2400" b="1" dirty="0">
                <a:latin typeface="微软雅黑" panose="020B0503020204020204" pitchFamily="34" charset="-122"/>
                <a:ea typeface="微软雅黑" panose="020B0503020204020204" pitchFamily="34" charset="-122"/>
              </a:rPr>
              <a:t>, </a:t>
            </a:r>
            <a:r>
              <a:rPr lang="en-US" altLang="zh-CN" sz="2400" b="1" dirty="0" err="1">
                <a:latin typeface="微软雅黑" panose="020B0503020204020204" pitchFamily="34" charset="-122"/>
                <a:ea typeface="微软雅黑" panose="020B0503020204020204" pitchFamily="34" charset="-122"/>
              </a:rPr>
              <a:t>F6</a:t>
            </a:r>
            <a:r>
              <a:rPr lang="en-US" altLang="zh-CN" sz="2400" b="1" dirty="0">
                <a:latin typeface="微软雅黑" panose="020B0503020204020204" pitchFamily="34" charset="-122"/>
                <a:ea typeface="微软雅黑" panose="020B0503020204020204" pitchFamily="34" charset="-122"/>
              </a:rPr>
              <a:t>, </a:t>
            </a:r>
            <a:r>
              <a:rPr lang="en-US" altLang="zh-CN" sz="2400" b="1" dirty="0" err="1">
                <a:latin typeface="微软雅黑" panose="020B0503020204020204" pitchFamily="34" charset="-122"/>
                <a:ea typeface="微软雅黑" panose="020B0503020204020204" pitchFamily="34" charset="-122"/>
              </a:rPr>
              <a:t>F2</a:t>
            </a:r>
            <a:endParaRPr lang="en-US" altLang="zh-CN" sz="2400" b="1" dirty="0">
              <a:latin typeface="微软雅黑" panose="020B0503020204020204" pitchFamily="34" charset="-122"/>
              <a:ea typeface="微软雅黑" panose="020B0503020204020204" pitchFamily="34" charset="-122"/>
            </a:endParaRPr>
          </a:p>
          <a:p>
            <a:pPr marL="457200" indent="1241425">
              <a:buFont typeface="Wingdings" panose="05000000000000000000" pitchFamily="2" charset="2"/>
              <a:buNone/>
            </a:pPr>
            <a:r>
              <a:rPr lang="en-US" altLang="zh-CN" sz="2400" b="1" dirty="0" err="1">
                <a:latin typeface="微软雅黑" panose="020B0503020204020204" pitchFamily="34" charset="-122"/>
                <a:ea typeface="微软雅黑" panose="020B0503020204020204" pitchFamily="34" charset="-122"/>
              </a:rPr>
              <a:t>DIV.D</a:t>
            </a:r>
            <a:r>
              <a:rPr lang="en-US" altLang="zh-CN" sz="2400" b="1" dirty="0">
                <a:latin typeface="微软雅黑" panose="020B0503020204020204" pitchFamily="34" charset="-122"/>
                <a:ea typeface="微软雅黑" panose="020B0503020204020204" pitchFamily="34" charset="-122"/>
              </a:rPr>
              <a:t>	    </a:t>
            </a:r>
            <a:r>
              <a:rPr lang="en-US" altLang="zh-CN" sz="2400" b="1" dirty="0" err="1">
                <a:latin typeface="微软雅黑" panose="020B0503020204020204" pitchFamily="34" charset="-122"/>
                <a:ea typeface="微软雅黑" panose="020B0503020204020204" pitchFamily="34" charset="-122"/>
              </a:rPr>
              <a:t>F10</a:t>
            </a:r>
            <a:r>
              <a:rPr lang="en-US" altLang="zh-CN" sz="2400" b="1" dirty="0">
                <a:latin typeface="微软雅黑" panose="020B0503020204020204" pitchFamily="34" charset="-122"/>
                <a:ea typeface="微软雅黑" panose="020B0503020204020204" pitchFamily="34" charset="-122"/>
              </a:rPr>
              <a:t>, </a:t>
            </a:r>
            <a:r>
              <a:rPr lang="en-US" altLang="zh-CN" sz="2400" b="1" dirty="0" err="1">
                <a:latin typeface="微软雅黑" panose="020B0503020204020204" pitchFamily="34" charset="-122"/>
                <a:ea typeface="微软雅黑" panose="020B0503020204020204" pitchFamily="34" charset="-122"/>
              </a:rPr>
              <a:t>F0</a:t>
            </a:r>
            <a:r>
              <a:rPr lang="en-US" altLang="zh-CN" sz="2400" b="1" dirty="0">
                <a:latin typeface="微软雅黑" panose="020B0503020204020204" pitchFamily="34" charset="-122"/>
                <a:ea typeface="微软雅黑" panose="020B0503020204020204" pitchFamily="34" charset="-122"/>
              </a:rPr>
              <a:t>, </a:t>
            </a:r>
            <a:r>
              <a:rPr lang="en-US" altLang="zh-CN" sz="2400" b="1" dirty="0" err="1">
                <a:latin typeface="微软雅黑" panose="020B0503020204020204" pitchFamily="34" charset="-122"/>
                <a:ea typeface="微软雅黑" panose="020B0503020204020204" pitchFamily="34" charset="-122"/>
              </a:rPr>
              <a:t>F6</a:t>
            </a:r>
            <a:endParaRPr lang="en-US" altLang="zh-CN" sz="2400" b="1" dirty="0">
              <a:latin typeface="微软雅黑" panose="020B0503020204020204" pitchFamily="34" charset="-122"/>
              <a:ea typeface="微软雅黑" panose="020B0503020204020204" pitchFamily="34" charset="-122"/>
            </a:endParaRPr>
          </a:p>
          <a:p>
            <a:pPr marL="457200" indent="1241425">
              <a:buFont typeface="Wingdings" panose="05000000000000000000" pitchFamily="2" charset="2"/>
              <a:buNone/>
            </a:pPr>
            <a:r>
              <a:rPr lang="en-US" altLang="zh-CN" sz="2400" b="1" dirty="0" err="1">
                <a:latin typeface="微软雅黑" panose="020B0503020204020204" pitchFamily="34" charset="-122"/>
                <a:ea typeface="微软雅黑" panose="020B0503020204020204" pitchFamily="34" charset="-122"/>
              </a:rPr>
              <a:t>ADD.D</a:t>
            </a:r>
            <a:r>
              <a:rPr lang="en-US" altLang="zh-CN" sz="2400" b="1" dirty="0">
                <a:latin typeface="微软雅黑" panose="020B0503020204020204" pitchFamily="34" charset="-122"/>
                <a:ea typeface="微软雅黑" panose="020B0503020204020204" pitchFamily="34" charset="-122"/>
              </a:rPr>
              <a:t>	    </a:t>
            </a:r>
            <a:r>
              <a:rPr lang="en-US" altLang="zh-CN" sz="2400" b="1" dirty="0" err="1">
                <a:latin typeface="微软雅黑" panose="020B0503020204020204" pitchFamily="34" charset="-122"/>
                <a:ea typeface="微软雅黑" panose="020B0503020204020204" pitchFamily="34" charset="-122"/>
              </a:rPr>
              <a:t>F6</a:t>
            </a:r>
            <a:r>
              <a:rPr lang="en-US" altLang="zh-CN" sz="2400" b="1" dirty="0">
                <a:latin typeface="微软雅黑" panose="020B0503020204020204" pitchFamily="34" charset="-122"/>
                <a:ea typeface="微软雅黑" panose="020B0503020204020204" pitchFamily="34" charset="-122"/>
              </a:rPr>
              <a:t>, </a:t>
            </a:r>
            <a:r>
              <a:rPr lang="en-US" altLang="zh-CN" sz="2400" b="1" dirty="0" err="1">
                <a:latin typeface="微软雅黑" panose="020B0503020204020204" pitchFamily="34" charset="-122"/>
                <a:ea typeface="微软雅黑" panose="020B0503020204020204" pitchFamily="34" charset="-122"/>
              </a:rPr>
              <a:t>F8</a:t>
            </a:r>
            <a:r>
              <a:rPr lang="en-US" altLang="zh-CN" sz="2400" b="1" dirty="0">
                <a:latin typeface="微软雅黑" panose="020B0503020204020204" pitchFamily="34" charset="-122"/>
                <a:ea typeface="微软雅黑" panose="020B0503020204020204" pitchFamily="34" charset="-122"/>
              </a:rPr>
              <a:t>, </a:t>
            </a:r>
            <a:r>
              <a:rPr lang="en-US" altLang="zh-CN" sz="2400" b="1" dirty="0" err="1">
                <a:latin typeface="微软雅黑" panose="020B0503020204020204" pitchFamily="34" charset="-122"/>
                <a:ea typeface="微软雅黑" panose="020B0503020204020204" pitchFamily="34" charset="-122"/>
              </a:rPr>
              <a:t>F2</a:t>
            </a:r>
            <a:endParaRPr lang="en-US" altLang="zh-CN" sz="2400" b="1" dirty="0">
              <a:latin typeface="微软雅黑" panose="020B0503020204020204" pitchFamily="34" charset="-122"/>
              <a:ea typeface="微软雅黑" panose="020B0503020204020204" pitchFamily="34" charset="-122"/>
            </a:endParaRPr>
          </a:p>
        </p:txBody>
      </p:sp>
      <p:sp>
        <p:nvSpPr>
          <p:cNvPr id="10" name="Text Box 4">
            <a:extLst>
              <a:ext uri="{FF2B5EF4-FFF2-40B4-BE49-F238E27FC236}">
                <a16:creationId xmlns:a16="http://schemas.microsoft.com/office/drawing/2014/main" id="{5993F89C-4757-45D0-A456-78B617774DDF}"/>
              </a:ext>
            </a:extLst>
          </p:cNvPr>
          <p:cNvSpPr txBox="1">
            <a:spLocks noChangeArrowheads="1"/>
          </p:cNvSpPr>
          <p:nvPr/>
        </p:nvSpPr>
        <p:spPr bwMode="auto">
          <a:xfrm>
            <a:off x="7208051" y="1282643"/>
            <a:ext cx="4477268" cy="2123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eaLnBrk="0" hangingPunct="0">
              <a:defRPr b="1">
                <a:solidFill>
                  <a:schemeClr val="tx1"/>
                </a:solidFill>
                <a:latin typeface="Palatino Linotype" panose="02040502050505030304" pitchFamily="18" charset="0"/>
                <a:ea typeface="楷体_GB2312" pitchFamily="49" charset="-122"/>
              </a:defRPr>
            </a:lvl1pPr>
            <a:lvl2pPr marL="742950" indent="-285750" eaLnBrk="0" hangingPunct="0">
              <a:defRPr b="1">
                <a:solidFill>
                  <a:schemeClr val="tx1"/>
                </a:solidFill>
                <a:latin typeface="Palatino Linotype" panose="02040502050505030304" pitchFamily="18" charset="0"/>
                <a:ea typeface="楷体_GB2312" pitchFamily="49" charset="-122"/>
              </a:defRPr>
            </a:lvl2pPr>
            <a:lvl3pPr marL="1143000" indent="-228600" eaLnBrk="0" hangingPunct="0">
              <a:defRPr b="1">
                <a:solidFill>
                  <a:schemeClr val="tx1"/>
                </a:solidFill>
                <a:latin typeface="Palatino Linotype" panose="02040502050505030304" pitchFamily="18" charset="0"/>
                <a:ea typeface="楷体_GB2312" pitchFamily="49" charset="-122"/>
              </a:defRPr>
            </a:lvl3pPr>
            <a:lvl4pPr marL="1600200" indent="-228600" eaLnBrk="0" hangingPunct="0">
              <a:defRPr b="1">
                <a:solidFill>
                  <a:schemeClr val="tx1"/>
                </a:solidFill>
                <a:latin typeface="Palatino Linotype" panose="02040502050505030304" pitchFamily="18" charset="0"/>
                <a:ea typeface="楷体_GB2312" pitchFamily="49" charset="-122"/>
              </a:defRPr>
            </a:lvl4pPr>
            <a:lvl5pPr marL="2057400" indent="-228600" eaLnBrk="0" hangingPunct="0">
              <a:defRPr b="1">
                <a:solidFill>
                  <a:schemeClr val="tx1"/>
                </a:solidFill>
                <a:latin typeface="Palatino Linotype" panose="02040502050505030304" pitchFamily="18" charset="0"/>
                <a:ea typeface="楷体_GB2312" pitchFamily="49" charset="-122"/>
              </a:defRPr>
            </a:lvl5pPr>
            <a:lvl6pPr marL="2514600" indent="-228600" eaLnBrk="0" fontAlgn="base" hangingPunct="0">
              <a:spcBef>
                <a:spcPct val="0"/>
              </a:spcBef>
              <a:spcAft>
                <a:spcPct val="0"/>
              </a:spcAft>
              <a:defRPr b="1">
                <a:solidFill>
                  <a:schemeClr val="tx1"/>
                </a:solidFill>
                <a:latin typeface="Palatino Linotype" panose="02040502050505030304" pitchFamily="18" charset="0"/>
                <a:ea typeface="楷体_GB2312" pitchFamily="49" charset="-122"/>
              </a:defRPr>
            </a:lvl6pPr>
            <a:lvl7pPr marL="2971800" indent="-228600" eaLnBrk="0" fontAlgn="base" hangingPunct="0">
              <a:spcBef>
                <a:spcPct val="0"/>
              </a:spcBef>
              <a:spcAft>
                <a:spcPct val="0"/>
              </a:spcAft>
              <a:defRPr b="1">
                <a:solidFill>
                  <a:schemeClr val="tx1"/>
                </a:solidFill>
                <a:latin typeface="Palatino Linotype" panose="02040502050505030304" pitchFamily="18" charset="0"/>
                <a:ea typeface="楷体_GB2312" pitchFamily="49" charset="-122"/>
              </a:defRPr>
            </a:lvl7pPr>
            <a:lvl8pPr marL="3429000" indent="-228600" eaLnBrk="0" fontAlgn="base" hangingPunct="0">
              <a:spcBef>
                <a:spcPct val="0"/>
              </a:spcBef>
              <a:spcAft>
                <a:spcPct val="0"/>
              </a:spcAft>
              <a:defRPr b="1">
                <a:solidFill>
                  <a:schemeClr val="tx1"/>
                </a:solidFill>
                <a:latin typeface="Palatino Linotype" panose="02040502050505030304" pitchFamily="18" charset="0"/>
                <a:ea typeface="楷体_GB2312" pitchFamily="49" charset="-122"/>
              </a:defRPr>
            </a:lvl8pPr>
            <a:lvl9pPr marL="3886200" indent="-228600" eaLnBrk="0" fontAlgn="base" hangingPunct="0">
              <a:spcBef>
                <a:spcPct val="0"/>
              </a:spcBef>
              <a:spcAft>
                <a:spcPct val="0"/>
              </a:spcAft>
              <a:defRPr b="1">
                <a:solidFill>
                  <a:schemeClr val="tx1"/>
                </a:solidFill>
                <a:latin typeface="Palatino Linotype" panose="02040502050505030304" pitchFamily="18" charset="0"/>
                <a:ea typeface="楷体_GB2312" pitchFamily="49" charset="-122"/>
              </a:defRPr>
            </a:lvl9pPr>
          </a:lstStyle>
          <a:p>
            <a:pPr>
              <a:spcBef>
                <a:spcPct val="50000"/>
              </a:spcBef>
            </a:pPr>
            <a:r>
              <a:rPr lang="zh-CN" altLang="en-US" sz="2400" dirty="0">
                <a:solidFill>
                  <a:srgbClr val="0066FF"/>
                </a:solidFill>
                <a:latin typeface="微软雅黑" panose="020B0503020204020204" pitchFamily="34" charset="-122"/>
                <a:ea typeface="微软雅黑" panose="020B0503020204020204" pitchFamily="34" charset="-122"/>
              </a:rPr>
              <a:t>加法指令执行需要</a:t>
            </a:r>
            <a:r>
              <a:rPr lang="en-US" altLang="zh-CN" sz="2400" dirty="0">
                <a:solidFill>
                  <a:srgbClr val="0066FF"/>
                </a:solidFill>
                <a:latin typeface="微软雅黑" panose="020B0503020204020204" pitchFamily="34" charset="-122"/>
                <a:ea typeface="微软雅黑" panose="020B0503020204020204" pitchFamily="34" charset="-122"/>
              </a:rPr>
              <a:t>2</a:t>
            </a:r>
            <a:r>
              <a:rPr lang="zh-CN" altLang="en-US" sz="2400" dirty="0">
                <a:solidFill>
                  <a:srgbClr val="0066FF"/>
                </a:solidFill>
                <a:latin typeface="微软雅黑" panose="020B0503020204020204" pitchFamily="34" charset="-122"/>
                <a:ea typeface="微软雅黑" panose="020B0503020204020204" pitchFamily="34" charset="-122"/>
              </a:rPr>
              <a:t>个周期</a:t>
            </a:r>
            <a:endParaRPr lang="en-US" altLang="zh-CN" sz="2400" dirty="0">
              <a:solidFill>
                <a:srgbClr val="0066FF"/>
              </a:solidFill>
              <a:latin typeface="微软雅黑" panose="020B0503020204020204" pitchFamily="34" charset="-122"/>
              <a:ea typeface="微软雅黑" panose="020B0503020204020204" pitchFamily="34" charset="-122"/>
            </a:endParaRPr>
          </a:p>
          <a:p>
            <a:pPr>
              <a:spcBef>
                <a:spcPct val="50000"/>
              </a:spcBef>
            </a:pPr>
            <a:r>
              <a:rPr lang="zh-CN" altLang="en-US" sz="2400" dirty="0">
                <a:solidFill>
                  <a:srgbClr val="0066FF"/>
                </a:solidFill>
                <a:latin typeface="微软雅黑" panose="020B0503020204020204" pitchFamily="34" charset="-122"/>
                <a:ea typeface="微软雅黑" panose="020B0503020204020204" pitchFamily="34" charset="-122"/>
              </a:rPr>
              <a:t>乘法指令需要</a:t>
            </a:r>
            <a:r>
              <a:rPr lang="en-US" altLang="zh-CN" sz="2400" dirty="0">
                <a:solidFill>
                  <a:srgbClr val="0066FF"/>
                </a:solidFill>
                <a:latin typeface="微软雅黑" panose="020B0503020204020204" pitchFamily="34" charset="-122"/>
                <a:ea typeface="微软雅黑" panose="020B0503020204020204" pitchFamily="34" charset="-122"/>
              </a:rPr>
              <a:t>10</a:t>
            </a:r>
            <a:r>
              <a:rPr lang="zh-CN" altLang="en-US" sz="2400" dirty="0">
                <a:solidFill>
                  <a:srgbClr val="0066FF"/>
                </a:solidFill>
                <a:latin typeface="微软雅黑" panose="020B0503020204020204" pitchFamily="34" charset="-122"/>
                <a:ea typeface="微软雅黑" panose="020B0503020204020204" pitchFamily="34" charset="-122"/>
              </a:rPr>
              <a:t>个周期</a:t>
            </a:r>
            <a:endParaRPr lang="en-US" altLang="zh-CN" sz="2400" dirty="0">
              <a:solidFill>
                <a:srgbClr val="0066FF"/>
              </a:solidFill>
              <a:latin typeface="微软雅黑" panose="020B0503020204020204" pitchFamily="34" charset="-122"/>
              <a:ea typeface="微软雅黑" panose="020B0503020204020204" pitchFamily="34" charset="-122"/>
            </a:endParaRPr>
          </a:p>
          <a:p>
            <a:pPr>
              <a:spcBef>
                <a:spcPct val="50000"/>
              </a:spcBef>
            </a:pPr>
            <a:r>
              <a:rPr lang="zh-CN" altLang="en-US" sz="2400" dirty="0">
                <a:solidFill>
                  <a:srgbClr val="0066FF"/>
                </a:solidFill>
                <a:latin typeface="微软雅黑" panose="020B0503020204020204" pitchFamily="34" charset="-122"/>
                <a:ea typeface="微软雅黑" panose="020B0503020204020204" pitchFamily="34" charset="-122"/>
              </a:rPr>
              <a:t>除法指令需要</a:t>
            </a:r>
            <a:r>
              <a:rPr lang="en-US" altLang="zh-CN" sz="2400" dirty="0">
                <a:solidFill>
                  <a:srgbClr val="0066FF"/>
                </a:solidFill>
                <a:latin typeface="微软雅黑" panose="020B0503020204020204" pitchFamily="34" charset="-122"/>
                <a:ea typeface="微软雅黑" panose="020B0503020204020204" pitchFamily="34" charset="-122"/>
              </a:rPr>
              <a:t>40</a:t>
            </a:r>
            <a:r>
              <a:rPr lang="zh-CN" altLang="en-US" sz="2400" dirty="0">
                <a:solidFill>
                  <a:srgbClr val="0066FF"/>
                </a:solidFill>
                <a:latin typeface="微软雅黑" panose="020B0503020204020204" pitchFamily="34" charset="-122"/>
                <a:ea typeface="微软雅黑" panose="020B0503020204020204" pitchFamily="34" charset="-122"/>
              </a:rPr>
              <a:t>个周期</a:t>
            </a:r>
          </a:p>
          <a:p>
            <a:pPr>
              <a:spcBef>
                <a:spcPct val="50000"/>
              </a:spcBef>
            </a:pPr>
            <a:r>
              <a:rPr lang="zh-CN" altLang="en-US" sz="2400" dirty="0">
                <a:solidFill>
                  <a:srgbClr val="0066FF"/>
                </a:solidFill>
                <a:latin typeface="微软雅黑" panose="020B0503020204020204" pitchFamily="34" charset="-122"/>
                <a:ea typeface="微软雅黑" panose="020B0503020204020204" pitchFamily="34" charset="-122"/>
              </a:rPr>
              <a:t>加载指令需要</a:t>
            </a:r>
            <a:r>
              <a:rPr lang="en-US" altLang="zh-CN" sz="2400" dirty="0">
                <a:solidFill>
                  <a:srgbClr val="0066FF"/>
                </a:solidFill>
                <a:latin typeface="微软雅黑" panose="020B0503020204020204" pitchFamily="34" charset="-122"/>
                <a:ea typeface="微软雅黑" panose="020B0503020204020204" pitchFamily="34" charset="-122"/>
              </a:rPr>
              <a:t>2</a:t>
            </a:r>
            <a:r>
              <a:rPr lang="zh-CN" altLang="en-US" sz="2400" dirty="0">
                <a:solidFill>
                  <a:srgbClr val="0066FF"/>
                </a:solidFill>
                <a:latin typeface="微软雅黑" panose="020B0503020204020204" pitchFamily="34" charset="-122"/>
                <a:ea typeface="微软雅黑" panose="020B0503020204020204" pitchFamily="34" charset="-122"/>
              </a:rPr>
              <a:t>个周期</a:t>
            </a:r>
          </a:p>
        </p:txBody>
      </p:sp>
      <p:sp>
        <p:nvSpPr>
          <p:cNvPr id="11" name="Rectangle 3" descr="Rectangle: Click to edit Master text styles&#10;Second level&#10;Third level&#10;Fourth level&#10;Fifth level">
            <a:extLst>
              <a:ext uri="{FF2B5EF4-FFF2-40B4-BE49-F238E27FC236}">
                <a16:creationId xmlns:a16="http://schemas.microsoft.com/office/drawing/2014/main" id="{E486D21B-BEE5-4CF4-BA44-2BB40F2FD366}"/>
              </a:ext>
            </a:extLst>
          </p:cNvPr>
          <p:cNvSpPr txBox="1">
            <a:spLocks noChangeArrowheads="1"/>
          </p:cNvSpPr>
          <p:nvPr/>
        </p:nvSpPr>
        <p:spPr>
          <a:xfrm>
            <a:off x="332508" y="4055324"/>
            <a:ext cx="11530941" cy="2725182"/>
          </a:xfrm>
          <a:prstGeom prst="rect">
            <a:avLst/>
          </a:prstGeom>
        </p:spPr>
        <p:txBody>
          <a:bodyPr/>
          <a:lstStyle>
            <a:lvl1pPr marL="228600" indent="-228600" algn="l" defTabSz="913765"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376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376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nSpc>
                <a:spcPts val="4000"/>
              </a:lnSpc>
              <a:spcBef>
                <a:spcPts val="0"/>
              </a:spcBef>
              <a:buFont typeface="Wingdings" panose="05000000000000000000" pitchFamily="2" charset="2"/>
              <a:buNone/>
            </a:pPr>
            <a:r>
              <a:rPr lang="zh-CN" altLang="en-US" sz="2200" b="1" dirty="0">
                <a:solidFill>
                  <a:srgbClr val="000000"/>
                </a:solidFill>
                <a:latin typeface="微软雅黑" panose="020B0503020204020204" pitchFamily="34" charset="-122"/>
                <a:ea typeface="微软雅黑" panose="020B0503020204020204" pitchFamily="34" charset="-122"/>
              </a:rPr>
              <a:t>代码段存在以下相关性</a:t>
            </a:r>
            <a:r>
              <a:rPr lang="zh-CN" altLang="en-US" sz="2200" dirty="0">
                <a:solidFill>
                  <a:srgbClr val="000000"/>
                </a:solidFill>
                <a:latin typeface="微软雅黑" panose="020B0503020204020204" pitchFamily="34" charset="-122"/>
                <a:ea typeface="微软雅黑" panose="020B0503020204020204" pitchFamily="34" charset="-122"/>
              </a:rPr>
              <a:t>：</a:t>
            </a:r>
          </a:p>
          <a:p>
            <a:pPr>
              <a:lnSpc>
                <a:spcPts val="4000"/>
              </a:lnSpc>
              <a:spcBef>
                <a:spcPts val="0"/>
              </a:spcBef>
              <a:buFont typeface="Wingdings" panose="05000000000000000000" pitchFamily="2" charset="2"/>
              <a:buChar char="ü"/>
            </a:pPr>
            <a:r>
              <a:rPr lang="zh-CN" altLang="en-US" sz="2200" b="1" dirty="0">
                <a:solidFill>
                  <a:srgbClr val="000000"/>
                </a:solidFill>
                <a:latin typeface="微软雅黑" panose="020B0503020204020204" pitchFamily="34" charset="-122"/>
                <a:ea typeface="微软雅黑" panose="020B0503020204020204" pitchFamily="34" charset="-122"/>
              </a:rPr>
              <a:t> 写后读相关：</a:t>
            </a:r>
            <a:r>
              <a:rPr lang="en-US" altLang="zh-CN" sz="2200" b="1" dirty="0" err="1">
                <a:solidFill>
                  <a:srgbClr val="9933FF"/>
                </a:solidFill>
                <a:latin typeface="微软雅黑" panose="020B0503020204020204" pitchFamily="34" charset="-122"/>
                <a:ea typeface="微软雅黑" panose="020B0503020204020204" pitchFamily="34" charset="-122"/>
              </a:rPr>
              <a:t>L.D</a:t>
            </a:r>
            <a:r>
              <a:rPr lang="zh-CN" altLang="en-US" sz="2200" b="1" dirty="0">
                <a:solidFill>
                  <a:srgbClr val="000000"/>
                </a:solidFill>
                <a:latin typeface="微软雅黑" panose="020B0503020204020204" pitchFamily="34" charset="-122"/>
                <a:ea typeface="微软雅黑" panose="020B0503020204020204" pitchFamily="34" charset="-122"/>
              </a:rPr>
              <a:t>和</a:t>
            </a:r>
            <a:r>
              <a:rPr lang="en-US" altLang="zh-CN" sz="2200" b="1" dirty="0" err="1">
                <a:solidFill>
                  <a:srgbClr val="9933FF"/>
                </a:solidFill>
                <a:latin typeface="微软雅黑" panose="020B0503020204020204" pitchFamily="34" charset="-122"/>
                <a:ea typeface="微软雅黑" panose="020B0503020204020204" pitchFamily="34" charset="-122"/>
              </a:rPr>
              <a:t>MULT.D</a:t>
            </a:r>
            <a:r>
              <a:rPr lang="zh-CN" altLang="en-US" sz="2200" b="1" dirty="0">
                <a:solidFill>
                  <a:srgbClr val="000000"/>
                </a:solidFill>
                <a:latin typeface="微软雅黑" panose="020B0503020204020204" pitchFamily="34" charset="-122"/>
                <a:ea typeface="微软雅黑" panose="020B0503020204020204" pitchFamily="34" charset="-122"/>
              </a:rPr>
              <a:t>、</a:t>
            </a:r>
            <a:r>
              <a:rPr lang="en-US" altLang="zh-CN" sz="2200" b="1" dirty="0" err="1">
                <a:solidFill>
                  <a:srgbClr val="9933FF"/>
                </a:solidFill>
                <a:latin typeface="微软雅黑" panose="020B0503020204020204" pitchFamily="34" charset="-122"/>
                <a:ea typeface="微软雅黑" panose="020B0503020204020204" pitchFamily="34" charset="-122"/>
              </a:rPr>
              <a:t>SUB.D</a:t>
            </a:r>
            <a:r>
              <a:rPr lang="zh-CN" altLang="en-US" sz="2200" b="1" dirty="0">
                <a:solidFill>
                  <a:srgbClr val="000000"/>
                </a:solidFill>
                <a:latin typeface="微软雅黑" panose="020B0503020204020204" pitchFamily="34" charset="-122"/>
                <a:ea typeface="微软雅黑" panose="020B0503020204020204" pitchFamily="34" charset="-122"/>
              </a:rPr>
              <a:t>，</a:t>
            </a:r>
            <a:r>
              <a:rPr lang="en-US" altLang="zh-CN" sz="2200" b="1" dirty="0" err="1">
                <a:solidFill>
                  <a:srgbClr val="9933FF"/>
                </a:solidFill>
                <a:latin typeface="微软雅黑" panose="020B0503020204020204" pitchFamily="34" charset="-122"/>
                <a:ea typeface="微软雅黑" panose="020B0503020204020204" pitchFamily="34" charset="-122"/>
              </a:rPr>
              <a:t>MULT.D</a:t>
            </a:r>
            <a:r>
              <a:rPr lang="zh-CN" altLang="en-US" sz="2200" b="1" dirty="0">
                <a:solidFill>
                  <a:srgbClr val="000000"/>
                </a:solidFill>
                <a:latin typeface="微软雅黑" panose="020B0503020204020204" pitchFamily="34" charset="-122"/>
                <a:ea typeface="微软雅黑" panose="020B0503020204020204" pitchFamily="34" charset="-122"/>
              </a:rPr>
              <a:t>和</a:t>
            </a:r>
            <a:r>
              <a:rPr lang="en-US" altLang="zh-CN" sz="2200" b="1" dirty="0" err="1">
                <a:solidFill>
                  <a:srgbClr val="9933FF"/>
                </a:solidFill>
                <a:latin typeface="微软雅黑" panose="020B0503020204020204" pitchFamily="34" charset="-122"/>
                <a:ea typeface="微软雅黑" panose="020B0503020204020204" pitchFamily="34" charset="-122"/>
              </a:rPr>
              <a:t>DIV.D</a:t>
            </a:r>
            <a:r>
              <a:rPr lang="zh-CN" altLang="en-US" sz="2200" b="1" dirty="0">
                <a:solidFill>
                  <a:srgbClr val="000000"/>
                </a:solidFill>
                <a:latin typeface="微软雅黑" panose="020B0503020204020204" pitchFamily="34" charset="-122"/>
                <a:ea typeface="微软雅黑" panose="020B0503020204020204" pitchFamily="34" charset="-122"/>
              </a:rPr>
              <a:t>，</a:t>
            </a:r>
            <a:r>
              <a:rPr lang="en-US" altLang="zh-CN" sz="2200" b="1" dirty="0" err="1">
                <a:solidFill>
                  <a:srgbClr val="9933FF"/>
                </a:solidFill>
                <a:latin typeface="微软雅黑" panose="020B0503020204020204" pitchFamily="34" charset="-122"/>
                <a:ea typeface="微软雅黑" panose="020B0503020204020204" pitchFamily="34" charset="-122"/>
              </a:rPr>
              <a:t>SUB.D</a:t>
            </a:r>
            <a:r>
              <a:rPr lang="zh-CN" altLang="en-US" sz="2200" b="1" dirty="0">
                <a:solidFill>
                  <a:srgbClr val="000000"/>
                </a:solidFill>
                <a:latin typeface="微软雅黑" panose="020B0503020204020204" pitchFamily="34" charset="-122"/>
                <a:ea typeface="微软雅黑" panose="020B0503020204020204" pitchFamily="34" charset="-122"/>
              </a:rPr>
              <a:t>和</a:t>
            </a:r>
            <a:r>
              <a:rPr lang="en-US" altLang="zh-CN" sz="2200" b="1" dirty="0" err="1">
                <a:solidFill>
                  <a:srgbClr val="9933FF"/>
                </a:solidFill>
                <a:latin typeface="微软雅黑" panose="020B0503020204020204" pitchFamily="34" charset="-122"/>
                <a:ea typeface="微软雅黑" panose="020B0503020204020204" pitchFamily="34" charset="-122"/>
              </a:rPr>
              <a:t>ADD.D</a:t>
            </a:r>
            <a:r>
              <a:rPr lang="zh-CN" altLang="en-US" sz="2200" b="1" dirty="0">
                <a:solidFill>
                  <a:srgbClr val="000000"/>
                </a:solidFill>
                <a:latin typeface="微软雅黑" panose="020B0503020204020204" pitchFamily="34" charset="-122"/>
                <a:ea typeface="微软雅黑" panose="020B0503020204020204" pitchFamily="34" charset="-122"/>
              </a:rPr>
              <a:t>；</a:t>
            </a:r>
          </a:p>
          <a:p>
            <a:pPr>
              <a:lnSpc>
                <a:spcPts val="4000"/>
              </a:lnSpc>
              <a:spcBef>
                <a:spcPts val="0"/>
              </a:spcBef>
              <a:buFont typeface="Wingdings" panose="05000000000000000000" pitchFamily="2" charset="2"/>
              <a:buChar char="ü"/>
            </a:pPr>
            <a:r>
              <a:rPr lang="zh-CN" altLang="en-US" sz="2200" b="1" dirty="0">
                <a:solidFill>
                  <a:srgbClr val="000000"/>
                </a:solidFill>
                <a:latin typeface="微软雅黑" panose="020B0503020204020204" pitchFamily="34" charset="-122"/>
                <a:ea typeface="微软雅黑" panose="020B0503020204020204" pitchFamily="34" charset="-122"/>
              </a:rPr>
              <a:t> 读后写相关：</a:t>
            </a:r>
            <a:r>
              <a:rPr lang="en-US" altLang="zh-CN" sz="2200" b="1" dirty="0" err="1">
                <a:solidFill>
                  <a:srgbClr val="9933FF"/>
                </a:solidFill>
                <a:latin typeface="微软雅黑" panose="020B0503020204020204" pitchFamily="34" charset="-122"/>
                <a:ea typeface="微软雅黑" panose="020B0503020204020204" pitchFamily="34" charset="-122"/>
              </a:rPr>
              <a:t>DIV.D</a:t>
            </a:r>
            <a:r>
              <a:rPr lang="zh-CN" altLang="en-US" sz="2200" b="1" dirty="0">
                <a:solidFill>
                  <a:srgbClr val="000000"/>
                </a:solidFill>
                <a:latin typeface="微软雅黑" panose="020B0503020204020204" pitchFamily="34" charset="-122"/>
                <a:ea typeface="微软雅黑" panose="020B0503020204020204" pitchFamily="34" charset="-122"/>
              </a:rPr>
              <a:t>和</a:t>
            </a:r>
            <a:r>
              <a:rPr lang="en-US" altLang="zh-CN" sz="2200" b="1" dirty="0" err="1">
                <a:solidFill>
                  <a:srgbClr val="9933FF"/>
                </a:solidFill>
                <a:latin typeface="微软雅黑" panose="020B0503020204020204" pitchFamily="34" charset="-122"/>
                <a:ea typeface="微软雅黑" panose="020B0503020204020204" pitchFamily="34" charset="-122"/>
              </a:rPr>
              <a:t>ADD.D</a:t>
            </a:r>
            <a:r>
              <a:rPr lang="zh-CN" altLang="en-US" sz="2200" b="1" dirty="0">
                <a:solidFill>
                  <a:srgbClr val="000000"/>
                </a:solidFill>
                <a:latin typeface="微软雅黑" panose="020B0503020204020204" pitchFamily="34" charset="-122"/>
                <a:ea typeface="微软雅黑" panose="020B0503020204020204" pitchFamily="34" charset="-122"/>
              </a:rPr>
              <a:t>，</a:t>
            </a:r>
            <a:r>
              <a:rPr lang="en-US" altLang="zh-CN" sz="2200" b="1" dirty="0" err="1">
                <a:solidFill>
                  <a:srgbClr val="9933FF"/>
                </a:solidFill>
                <a:latin typeface="微软雅黑" panose="020B0503020204020204" pitchFamily="34" charset="-122"/>
                <a:ea typeface="微软雅黑" panose="020B0503020204020204" pitchFamily="34" charset="-122"/>
              </a:rPr>
              <a:t>SUB.D</a:t>
            </a:r>
            <a:r>
              <a:rPr lang="zh-CN" altLang="en-US" sz="2200" b="1" dirty="0">
                <a:solidFill>
                  <a:srgbClr val="000000"/>
                </a:solidFill>
                <a:latin typeface="微软雅黑" panose="020B0503020204020204" pitchFamily="34" charset="-122"/>
                <a:ea typeface="微软雅黑" panose="020B0503020204020204" pitchFamily="34" charset="-122"/>
              </a:rPr>
              <a:t>和</a:t>
            </a:r>
            <a:r>
              <a:rPr lang="en-US" altLang="zh-CN" sz="2200" b="1" dirty="0" err="1">
                <a:solidFill>
                  <a:srgbClr val="9933FF"/>
                </a:solidFill>
                <a:latin typeface="微软雅黑" panose="020B0503020204020204" pitchFamily="34" charset="-122"/>
                <a:ea typeface="微软雅黑" panose="020B0503020204020204" pitchFamily="34" charset="-122"/>
              </a:rPr>
              <a:t>ADD.D</a:t>
            </a:r>
            <a:r>
              <a:rPr lang="zh-CN" altLang="en-US" sz="2200" b="1" dirty="0">
                <a:solidFill>
                  <a:srgbClr val="000000"/>
                </a:solidFill>
                <a:latin typeface="微软雅黑" panose="020B0503020204020204" pitchFamily="34" charset="-122"/>
                <a:ea typeface="微软雅黑" panose="020B0503020204020204" pitchFamily="34" charset="-122"/>
              </a:rPr>
              <a:t>；</a:t>
            </a:r>
            <a:endParaRPr lang="en-US" altLang="zh-CN" sz="2200" b="1" dirty="0">
              <a:solidFill>
                <a:srgbClr val="000000"/>
              </a:solidFill>
              <a:latin typeface="微软雅黑" panose="020B0503020204020204" pitchFamily="34" charset="-122"/>
              <a:ea typeface="微软雅黑" panose="020B0503020204020204" pitchFamily="34" charset="-122"/>
            </a:endParaRPr>
          </a:p>
          <a:p>
            <a:pPr>
              <a:lnSpc>
                <a:spcPts val="4000"/>
              </a:lnSpc>
              <a:spcBef>
                <a:spcPts val="0"/>
              </a:spcBef>
              <a:buFont typeface="Wingdings" panose="05000000000000000000" pitchFamily="2" charset="2"/>
              <a:buChar char="ü"/>
            </a:pPr>
            <a:r>
              <a:rPr lang="en-US" altLang="zh-CN" sz="2200" b="1" dirty="0">
                <a:solidFill>
                  <a:srgbClr val="000000"/>
                </a:solidFill>
                <a:latin typeface="微软雅黑" panose="020B0503020204020204" pitchFamily="34" charset="-122"/>
                <a:ea typeface="微软雅黑" panose="020B0503020204020204" pitchFamily="34" charset="-122"/>
              </a:rPr>
              <a:t> </a:t>
            </a:r>
            <a:r>
              <a:rPr lang="zh-CN" altLang="en-US" sz="2200" b="1" dirty="0">
                <a:solidFill>
                  <a:srgbClr val="000000"/>
                </a:solidFill>
                <a:latin typeface="微软雅黑" panose="020B0503020204020204" pitchFamily="34" charset="-122"/>
                <a:ea typeface="微软雅黑" panose="020B0503020204020204" pitchFamily="34" charset="-122"/>
              </a:rPr>
              <a:t>写后写相关：第一条</a:t>
            </a:r>
            <a:r>
              <a:rPr lang="en-US" altLang="zh-CN" sz="2200" b="1" dirty="0" err="1">
                <a:solidFill>
                  <a:srgbClr val="000000"/>
                </a:solidFill>
                <a:latin typeface="微软雅黑" panose="020B0503020204020204" pitchFamily="34" charset="-122"/>
                <a:ea typeface="微软雅黑" panose="020B0503020204020204" pitchFamily="34" charset="-122"/>
              </a:rPr>
              <a:t>L.D</a:t>
            </a:r>
            <a:r>
              <a:rPr lang="zh-CN" altLang="en-US" sz="2200" b="1" dirty="0">
                <a:solidFill>
                  <a:srgbClr val="000000"/>
                </a:solidFill>
                <a:latin typeface="微软雅黑" panose="020B0503020204020204" pitchFamily="34" charset="-122"/>
                <a:ea typeface="微软雅黑" panose="020B0503020204020204" pitchFamily="34" charset="-122"/>
              </a:rPr>
              <a:t>和</a:t>
            </a:r>
            <a:r>
              <a:rPr lang="en-US" altLang="zh-CN" sz="2200" b="1" dirty="0" err="1">
                <a:solidFill>
                  <a:srgbClr val="000000"/>
                </a:solidFill>
                <a:latin typeface="微软雅黑" panose="020B0503020204020204" pitchFamily="34" charset="-122"/>
                <a:ea typeface="微软雅黑" panose="020B0503020204020204" pitchFamily="34" charset="-122"/>
              </a:rPr>
              <a:t>ADD.D</a:t>
            </a:r>
            <a:r>
              <a:rPr lang="zh-CN" altLang="en-US" sz="2200" b="1" dirty="0">
                <a:solidFill>
                  <a:srgbClr val="000000"/>
                </a:solidFill>
                <a:latin typeface="微软雅黑" panose="020B0503020204020204" pitchFamily="34" charset="-122"/>
                <a:ea typeface="微软雅黑" panose="020B0503020204020204" pitchFamily="34" charset="-122"/>
              </a:rPr>
              <a:t>；</a:t>
            </a:r>
          </a:p>
          <a:p>
            <a:pPr>
              <a:lnSpc>
                <a:spcPts val="4000"/>
              </a:lnSpc>
              <a:spcBef>
                <a:spcPts val="0"/>
              </a:spcBef>
              <a:buFont typeface="Wingdings" panose="05000000000000000000" pitchFamily="2" charset="2"/>
              <a:buChar char="ü"/>
            </a:pPr>
            <a:r>
              <a:rPr lang="zh-CN" altLang="en-US" sz="2200" b="1" dirty="0">
                <a:solidFill>
                  <a:srgbClr val="000000"/>
                </a:solidFill>
                <a:latin typeface="微软雅黑" panose="020B0503020204020204" pitchFamily="34" charset="-122"/>
                <a:ea typeface="微软雅黑" panose="020B0503020204020204" pitchFamily="34" charset="-122"/>
              </a:rPr>
              <a:t> 结构相关：</a:t>
            </a:r>
            <a:r>
              <a:rPr lang="en-US" altLang="zh-CN" sz="2200" b="1" dirty="0" err="1">
                <a:solidFill>
                  <a:srgbClr val="9933FF"/>
                </a:solidFill>
                <a:latin typeface="微软雅黑" panose="020B0503020204020204" pitchFamily="34" charset="-122"/>
                <a:ea typeface="微软雅黑" panose="020B0503020204020204" pitchFamily="34" charset="-122"/>
              </a:rPr>
              <a:t>ADD.D</a:t>
            </a:r>
            <a:r>
              <a:rPr lang="zh-CN" altLang="en-US" sz="2200" b="1" dirty="0">
                <a:solidFill>
                  <a:srgbClr val="000000"/>
                </a:solidFill>
                <a:latin typeface="微软雅黑" panose="020B0503020204020204" pitchFamily="34" charset="-122"/>
                <a:ea typeface="微软雅黑" panose="020B0503020204020204" pitchFamily="34" charset="-122"/>
              </a:rPr>
              <a:t>和</a:t>
            </a:r>
            <a:r>
              <a:rPr lang="en-US" altLang="zh-CN" sz="2200" b="1" dirty="0" err="1">
                <a:solidFill>
                  <a:srgbClr val="9933FF"/>
                </a:solidFill>
                <a:latin typeface="微软雅黑" panose="020B0503020204020204" pitchFamily="34" charset="-122"/>
                <a:ea typeface="微软雅黑" panose="020B0503020204020204" pitchFamily="34" charset="-122"/>
              </a:rPr>
              <a:t>SUB.D</a:t>
            </a:r>
            <a:r>
              <a:rPr lang="zh-CN" altLang="en-US" sz="2200" b="1" dirty="0">
                <a:solidFill>
                  <a:srgbClr val="000000"/>
                </a:solidFill>
                <a:latin typeface="微软雅黑" panose="020B0503020204020204" pitchFamily="34" charset="-122"/>
                <a:ea typeface="微软雅黑" panose="020B0503020204020204" pitchFamily="34" charset="-122"/>
              </a:rPr>
              <a:t>指令关于浮点加法部件，两个</a:t>
            </a:r>
            <a:r>
              <a:rPr lang="en-US" altLang="zh-CN" sz="2200" b="1" dirty="0" err="1">
                <a:solidFill>
                  <a:srgbClr val="000000"/>
                </a:solidFill>
                <a:latin typeface="微软雅黑" panose="020B0503020204020204" pitchFamily="34" charset="-122"/>
                <a:ea typeface="微软雅黑" panose="020B0503020204020204" pitchFamily="34" charset="-122"/>
              </a:rPr>
              <a:t>L.D</a:t>
            </a:r>
            <a:r>
              <a:rPr lang="zh-CN" altLang="en-US" sz="2200" b="1" dirty="0">
                <a:solidFill>
                  <a:srgbClr val="000000"/>
                </a:solidFill>
                <a:latin typeface="微软雅黑" panose="020B0503020204020204" pitchFamily="34" charset="-122"/>
                <a:ea typeface="微软雅黑" panose="020B0503020204020204" pitchFamily="34" charset="-122"/>
              </a:rPr>
              <a:t>指令关于整数部件。</a:t>
            </a:r>
          </a:p>
        </p:txBody>
      </p:sp>
      <p:grpSp>
        <p:nvGrpSpPr>
          <p:cNvPr id="12" name="组合 11">
            <a:extLst>
              <a:ext uri="{FF2B5EF4-FFF2-40B4-BE49-F238E27FC236}">
                <a16:creationId xmlns:a16="http://schemas.microsoft.com/office/drawing/2014/main" id="{90635BC2-70C3-447A-ABFE-19A1FC9B20A3}"/>
              </a:ext>
            </a:extLst>
          </p:cNvPr>
          <p:cNvGrpSpPr/>
          <p:nvPr/>
        </p:nvGrpSpPr>
        <p:grpSpPr>
          <a:xfrm>
            <a:off x="635244" y="278225"/>
            <a:ext cx="4594115" cy="714073"/>
            <a:chOff x="635242" y="278221"/>
            <a:chExt cx="4594115" cy="714072"/>
          </a:xfrm>
        </p:grpSpPr>
        <p:sp>
          <p:nvSpPr>
            <p:cNvPr id="13" name="矩形 12">
              <a:extLst>
                <a:ext uri="{FF2B5EF4-FFF2-40B4-BE49-F238E27FC236}">
                  <a16:creationId xmlns:a16="http://schemas.microsoft.com/office/drawing/2014/main" id="{929789D4-43BD-46AB-A78F-1D9D719C889C}"/>
                </a:ext>
              </a:extLst>
            </p:cNvPr>
            <p:cNvSpPr/>
            <p:nvPr/>
          </p:nvSpPr>
          <p:spPr>
            <a:xfrm>
              <a:off x="635242" y="676889"/>
              <a:ext cx="4435520" cy="315404"/>
            </a:xfrm>
            <a:prstGeom prst="rect">
              <a:avLst/>
            </a:prstGeom>
          </p:spPr>
          <p:txBody>
            <a:bodyPr wrap="square">
              <a:spAutoFit/>
            </a:bodyPr>
            <a:lstStyle/>
            <a:p>
              <a:pPr algn="ct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Tomasulo Algorithm——Example</a:t>
              </a:r>
            </a:p>
          </p:txBody>
        </p:sp>
        <p:sp>
          <p:nvSpPr>
            <p:cNvPr id="14" name="矩形 13">
              <a:extLst>
                <a:ext uri="{FF2B5EF4-FFF2-40B4-BE49-F238E27FC236}">
                  <a16:creationId xmlns:a16="http://schemas.microsoft.com/office/drawing/2014/main" id="{D48B2437-B03E-4A69-9FB1-19C8AD81A978}"/>
                </a:ext>
              </a:extLst>
            </p:cNvPr>
            <p:cNvSpPr/>
            <p:nvPr/>
          </p:nvSpPr>
          <p:spPr>
            <a:xfrm>
              <a:off x="1197484" y="278221"/>
              <a:ext cx="4031873" cy="523219"/>
            </a:xfrm>
            <a:prstGeom prst="rect">
              <a:avLst/>
            </a:prstGeom>
          </p:spPr>
          <p:txBody>
            <a:bodyPr wrap="none">
              <a:spAutoFit/>
            </a:bodyPr>
            <a:lstStyle/>
            <a:p>
              <a:r>
                <a:rPr lang="en-US" altLang="zh-CN" sz="2800" b="1" dirty="0">
                  <a:solidFill>
                    <a:schemeClr val="tx1">
                      <a:lumMod val="85000"/>
                      <a:lumOff val="15000"/>
                    </a:schemeClr>
                  </a:solidFill>
                  <a:latin typeface="等线" panose="02010600030101010101" pitchFamily="2" charset="-122"/>
                  <a:ea typeface="等线" panose="02010600030101010101" pitchFamily="2" charset="-122"/>
                </a:rPr>
                <a:t>Tomasulo</a:t>
              </a:r>
              <a:r>
                <a:rPr lang="zh-CN" altLang="en-US" sz="2800" b="1" dirty="0">
                  <a:solidFill>
                    <a:schemeClr val="tx1">
                      <a:lumMod val="85000"/>
                      <a:lumOff val="15000"/>
                    </a:schemeClr>
                  </a:solidFill>
                  <a:latin typeface="等线" panose="02010600030101010101" pitchFamily="2" charset="-122"/>
                  <a:ea typeface="等线" panose="02010600030101010101" pitchFamily="2" charset="-122"/>
                </a:rPr>
                <a:t>算法</a:t>
              </a:r>
              <a:r>
                <a:rPr lang="en-US" altLang="zh-CN" sz="2800" b="1" dirty="0">
                  <a:solidFill>
                    <a:schemeClr val="tx1">
                      <a:lumMod val="85000"/>
                      <a:lumOff val="15000"/>
                    </a:schemeClr>
                  </a:solidFill>
                  <a:latin typeface="等线" panose="02010600030101010101" pitchFamily="2" charset="-122"/>
                  <a:ea typeface="等线" panose="02010600030101010101" pitchFamily="2" charset="-122"/>
                </a:rPr>
                <a:t>— —</a:t>
              </a:r>
              <a:r>
                <a:rPr lang="zh-CN" altLang="en-US" sz="2800" b="1" dirty="0">
                  <a:solidFill>
                    <a:schemeClr val="tx1">
                      <a:lumMod val="85000"/>
                      <a:lumOff val="15000"/>
                    </a:schemeClr>
                  </a:solidFill>
                  <a:latin typeface="等线" panose="02010600030101010101" pitchFamily="2" charset="-122"/>
                  <a:ea typeface="等线" panose="02010600030101010101" pitchFamily="2" charset="-122"/>
                </a:rPr>
                <a:t>示例</a:t>
              </a:r>
            </a:p>
          </p:txBody>
        </p:sp>
      </p:grpSp>
    </p:spTree>
    <p:extLst>
      <p:ext uri="{BB962C8B-B14F-4D97-AF65-F5344CB8AC3E}">
        <p14:creationId xmlns:p14="http://schemas.microsoft.com/office/powerpoint/2010/main" val="3385608078"/>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自由: 形状 22"/>
          <p:cNvSpPr/>
          <p:nvPr/>
        </p:nvSpPr>
        <p:spPr bwMode="auto">
          <a:xfrm rot="12600000">
            <a:off x="628798" y="267712"/>
            <a:ext cx="166903" cy="731887"/>
          </a:xfrm>
          <a:custGeom>
            <a:avLst/>
            <a:gdLst>
              <a:gd name="connsiteX0" fmla="*/ 260214 w 260214"/>
              <a:gd name="connsiteY0" fmla="*/ 995963 h 1141060"/>
              <a:gd name="connsiteX1" fmla="*/ 0 w 260214"/>
              <a:gd name="connsiteY1" fmla="*/ 1141060 h 1141060"/>
              <a:gd name="connsiteX2" fmla="*/ 0 w 260214"/>
              <a:gd name="connsiteY2" fmla="*/ 146621 h 1141060"/>
              <a:gd name="connsiteX3" fmla="*/ 260214 w 260214"/>
              <a:gd name="connsiteY3" fmla="*/ 0 h 1141060"/>
            </a:gdLst>
            <a:ahLst/>
            <a:cxnLst>
              <a:cxn ang="0">
                <a:pos x="connsiteX0" y="connsiteY0"/>
              </a:cxn>
              <a:cxn ang="0">
                <a:pos x="connsiteX1" y="connsiteY1"/>
              </a:cxn>
              <a:cxn ang="0">
                <a:pos x="connsiteX2" y="connsiteY2"/>
              </a:cxn>
              <a:cxn ang="0">
                <a:pos x="connsiteX3" y="connsiteY3"/>
              </a:cxn>
            </a:cxnLst>
            <a:rect l="l" t="t" r="r" b="b"/>
            <a:pathLst>
              <a:path w="260214" h="1141060">
                <a:moveTo>
                  <a:pt x="260214" y="995963"/>
                </a:moveTo>
                <a:lnTo>
                  <a:pt x="0" y="1141060"/>
                </a:lnTo>
                <a:lnTo>
                  <a:pt x="0" y="146621"/>
                </a:lnTo>
                <a:lnTo>
                  <a:pt x="260214" y="0"/>
                </a:lnTo>
                <a:close/>
              </a:path>
            </a:pathLst>
          </a:custGeom>
          <a:solidFill>
            <a:srgbClr val="0075EA"/>
          </a:solidFill>
          <a:ln>
            <a:noFill/>
          </a:ln>
        </p:spPr>
        <p:txBody>
          <a:bodyPr vert="horz" wrap="square" lIns="91440" tIns="45720" rIns="91440" bIns="45720" numCol="1" anchor="t" anchorCtr="0" compatLnSpc="1">
            <a:noAutofit/>
          </a:bodyPr>
          <a:lstStyle/>
          <a:p>
            <a:endParaRPr lang="zh-CN" altLang="en-US" dirty="0"/>
          </a:p>
        </p:txBody>
      </p:sp>
      <p:grpSp>
        <p:nvGrpSpPr>
          <p:cNvPr id="19" name="组合 18">
            <a:extLst>
              <a:ext uri="{FF2B5EF4-FFF2-40B4-BE49-F238E27FC236}">
                <a16:creationId xmlns:a16="http://schemas.microsoft.com/office/drawing/2014/main" id="{899A9F6E-9457-4F84-A192-4FD305E1E399}"/>
              </a:ext>
            </a:extLst>
          </p:cNvPr>
          <p:cNvGrpSpPr/>
          <p:nvPr/>
        </p:nvGrpSpPr>
        <p:grpSpPr>
          <a:xfrm>
            <a:off x="635245" y="278225"/>
            <a:ext cx="3426116" cy="714073"/>
            <a:chOff x="635243" y="278221"/>
            <a:chExt cx="3426116" cy="714072"/>
          </a:xfrm>
        </p:grpSpPr>
        <p:sp>
          <p:nvSpPr>
            <p:cNvPr id="21" name="矩形 20">
              <a:extLst>
                <a:ext uri="{FF2B5EF4-FFF2-40B4-BE49-F238E27FC236}">
                  <a16:creationId xmlns:a16="http://schemas.microsoft.com/office/drawing/2014/main" id="{8297BC28-DD3C-44C3-A8BA-1F5DFEE9D689}"/>
                </a:ext>
              </a:extLst>
            </p:cNvPr>
            <p:cNvSpPr/>
            <p:nvPr/>
          </p:nvSpPr>
          <p:spPr>
            <a:xfrm>
              <a:off x="635243" y="676889"/>
              <a:ext cx="3426116" cy="315404"/>
            </a:xfrm>
            <a:prstGeom prst="rect">
              <a:avLst/>
            </a:prstGeom>
          </p:spPr>
          <p:txBody>
            <a:bodyPr wrap="square">
              <a:spAutoFit/>
            </a:bodyPr>
            <a:lstStyle/>
            <a:p>
              <a:pPr algn="ct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Tomasulo Algorithm</a:t>
              </a:r>
            </a:p>
          </p:txBody>
        </p:sp>
        <p:sp>
          <p:nvSpPr>
            <p:cNvPr id="31" name="矩形 30">
              <a:extLst>
                <a:ext uri="{FF2B5EF4-FFF2-40B4-BE49-F238E27FC236}">
                  <a16:creationId xmlns:a16="http://schemas.microsoft.com/office/drawing/2014/main" id="{893B1525-3B1F-48D5-8382-8E78492CDB66}"/>
                </a:ext>
              </a:extLst>
            </p:cNvPr>
            <p:cNvSpPr/>
            <p:nvPr/>
          </p:nvSpPr>
          <p:spPr>
            <a:xfrm>
              <a:off x="1197484" y="278221"/>
              <a:ext cx="2496196" cy="523219"/>
            </a:xfrm>
            <a:prstGeom prst="rect">
              <a:avLst/>
            </a:prstGeom>
          </p:spPr>
          <p:txBody>
            <a:bodyPr wrap="none">
              <a:spAutoFit/>
            </a:bodyPr>
            <a:lstStyle/>
            <a:p>
              <a:r>
                <a:rPr lang="en-US" altLang="zh-CN" sz="2800" b="1" dirty="0">
                  <a:solidFill>
                    <a:schemeClr val="tx1">
                      <a:lumMod val="85000"/>
                      <a:lumOff val="15000"/>
                    </a:schemeClr>
                  </a:solidFill>
                  <a:latin typeface="等线" panose="02010600030101010101" pitchFamily="2" charset="-122"/>
                  <a:ea typeface="等线" panose="02010600030101010101" pitchFamily="2" charset="-122"/>
                </a:rPr>
                <a:t>Tomasulo</a:t>
              </a:r>
              <a:r>
                <a:rPr lang="zh-CN" altLang="en-US" sz="2800" b="1" dirty="0">
                  <a:solidFill>
                    <a:schemeClr val="tx1">
                      <a:lumMod val="85000"/>
                      <a:lumOff val="15000"/>
                    </a:schemeClr>
                  </a:solidFill>
                  <a:latin typeface="等线" panose="02010600030101010101" pitchFamily="2" charset="-122"/>
                  <a:ea typeface="等线" panose="02010600030101010101" pitchFamily="2" charset="-122"/>
                </a:rPr>
                <a:t>算法</a:t>
              </a:r>
            </a:p>
          </p:txBody>
        </p:sp>
      </p:grpSp>
      <p:sp>
        <p:nvSpPr>
          <p:cNvPr id="7" name="Rectangle 3" descr="Rectangle: Click to edit Master text styles&#10;Second level&#10;Third level&#10;Fourth level&#10;Fifth level">
            <a:extLst>
              <a:ext uri="{FF2B5EF4-FFF2-40B4-BE49-F238E27FC236}">
                <a16:creationId xmlns:a16="http://schemas.microsoft.com/office/drawing/2014/main" id="{5F7439A3-EB8B-44B0-B154-0699C05D3772}"/>
              </a:ext>
            </a:extLst>
          </p:cNvPr>
          <p:cNvSpPr txBox="1">
            <a:spLocks noChangeArrowheads="1"/>
          </p:cNvSpPr>
          <p:nvPr/>
        </p:nvSpPr>
        <p:spPr>
          <a:xfrm>
            <a:off x="3393373" y="1284093"/>
            <a:ext cx="5410200" cy="2460464"/>
          </a:xfrm>
          <a:prstGeom prst="rect">
            <a:avLst/>
          </a:prstGeom>
        </p:spPr>
        <p:txBody>
          <a:bodyPr/>
          <a:lstStyle>
            <a:lvl1pPr marL="228600" indent="-228600" algn="l" defTabSz="913765"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376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376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28650" lvl="1" indent="0">
              <a:lnSpc>
                <a:spcPct val="100000"/>
              </a:lnSpc>
              <a:buNone/>
            </a:pPr>
            <a:r>
              <a:rPr lang="en-US" altLang="zh-CN" sz="2800" dirty="0" err="1">
                <a:latin typeface="微软雅黑" panose="020B0503020204020204" pitchFamily="34" charset="-122"/>
                <a:ea typeface="微软雅黑" panose="020B0503020204020204" pitchFamily="34" charset="-122"/>
              </a:rPr>
              <a:t>DIV.D</a:t>
            </a:r>
            <a:r>
              <a:rPr lang="en-US" altLang="zh-CN" sz="2800" dirty="0">
                <a:latin typeface="微软雅黑" panose="020B0503020204020204" pitchFamily="34" charset="-122"/>
                <a:ea typeface="微软雅黑" panose="020B0503020204020204" pitchFamily="34" charset="-122"/>
              </a:rPr>
              <a:t>	  </a:t>
            </a:r>
            <a:r>
              <a:rPr lang="en-US" altLang="zh-CN" sz="2800" dirty="0" err="1">
                <a:latin typeface="微软雅黑" panose="020B0503020204020204" pitchFamily="34" charset="-122"/>
                <a:ea typeface="微软雅黑" panose="020B0503020204020204" pitchFamily="34" charset="-122"/>
              </a:rPr>
              <a:t>F0</a:t>
            </a:r>
            <a:r>
              <a:rPr lang="zh-CN" altLang="en-US" sz="2800" dirty="0">
                <a:latin typeface="微软雅黑" panose="020B0503020204020204" pitchFamily="34" charset="-122"/>
                <a:ea typeface="微软雅黑" panose="020B0503020204020204" pitchFamily="34" charset="-122"/>
              </a:rPr>
              <a:t>，</a:t>
            </a:r>
            <a:r>
              <a:rPr lang="en-US" altLang="zh-CN" sz="2800" dirty="0" err="1">
                <a:latin typeface="微软雅黑" panose="020B0503020204020204" pitchFamily="34" charset="-122"/>
                <a:ea typeface="微软雅黑" panose="020B0503020204020204" pitchFamily="34" charset="-122"/>
              </a:rPr>
              <a:t>F2</a:t>
            </a:r>
            <a:r>
              <a:rPr lang="zh-CN" altLang="en-US" sz="2800" dirty="0">
                <a:latin typeface="微软雅黑" panose="020B0503020204020204" pitchFamily="34" charset="-122"/>
                <a:ea typeface="微软雅黑" panose="020B0503020204020204" pitchFamily="34" charset="-122"/>
              </a:rPr>
              <a:t>，</a:t>
            </a:r>
            <a:r>
              <a:rPr lang="en-US" altLang="zh-CN" sz="2800" dirty="0" err="1">
                <a:latin typeface="微软雅黑" panose="020B0503020204020204" pitchFamily="34" charset="-122"/>
                <a:ea typeface="微软雅黑" panose="020B0503020204020204" pitchFamily="34" charset="-122"/>
              </a:rPr>
              <a:t>F4</a:t>
            </a:r>
            <a:endParaRPr lang="en-US" altLang="zh-CN" sz="2800" dirty="0">
              <a:latin typeface="微软雅黑" panose="020B0503020204020204" pitchFamily="34" charset="-122"/>
              <a:ea typeface="微软雅黑" panose="020B0503020204020204" pitchFamily="34" charset="-122"/>
            </a:endParaRPr>
          </a:p>
          <a:p>
            <a:pPr marL="628650" lvl="1" indent="0">
              <a:lnSpc>
                <a:spcPct val="100000"/>
              </a:lnSpc>
              <a:buNone/>
            </a:pPr>
            <a:r>
              <a:rPr lang="en-US" altLang="zh-CN" sz="2800" dirty="0" err="1">
                <a:latin typeface="微软雅黑" panose="020B0503020204020204" pitchFamily="34" charset="-122"/>
                <a:ea typeface="微软雅黑" panose="020B0503020204020204" pitchFamily="34" charset="-122"/>
              </a:rPr>
              <a:t>ADD.D</a:t>
            </a:r>
            <a:r>
              <a:rPr lang="en-US" altLang="zh-CN" sz="2800" dirty="0">
                <a:latin typeface="微软雅黑" panose="020B0503020204020204" pitchFamily="34" charset="-122"/>
                <a:ea typeface="微软雅黑" panose="020B0503020204020204" pitchFamily="34" charset="-122"/>
              </a:rPr>
              <a:t>	  </a:t>
            </a:r>
            <a:r>
              <a:rPr lang="en-US" altLang="zh-CN" sz="2800" dirty="0" err="1">
                <a:solidFill>
                  <a:srgbClr val="0066FF"/>
                </a:solidFill>
                <a:latin typeface="微软雅黑" panose="020B0503020204020204" pitchFamily="34" charset="-122"/>
                <a:ea typeface="微软雅黑" panose="020B0503020204020204" pitchFamily="34" charset="-122"/>
              </a:rPr>
              <a:t>F6</a:t>
            </a:r>
            <a:r>
              <a:rPr lang="zh-CN" altLang="en-US" sz="2800" dirty="0">
                <a:latin typeface="微软雅黑" panose="020B0503020204020204" pitchFamily="34" charset="-122"/>
                <a:ea typeface="微软雅黑" panose="020B0503020204020204" pitchFamily="34" charset="-122"/>
              </a:rPr>
              <a:t>，</a:t>
            </a:r>
            <a:r>
              <a:rPr lang="en-US" altLang="zh-CN" sz="2800" dirty="0" err="1">
                <a:latin typeface="微软雅黑" panose="020B0503020204020204" pitchFamily="34" charset="-122"/>
                <a:ea typeface="微软雅黑" panose="020B0503020204020204" pitchFamily="34" charset="-122"/>
              </a:rPr>
              <a:t>F0</a:t>
            </a:r>
            <a:r>
              <a:rPr lang="zh-CN" altLang="en-US" sz="2800" dirty="0">
                <a:latin typeface="微软雅黑" panose="020B0503020204020204" pitchFamily="34" charset="-122"/>
                <a:ea typeface="微软雅黑" panose="020B0503020204020204" pitchFamily="34" charset="-122"/>
              </a:rPr>
              <a:t>，</a:t>
            </a:r>
            <a:r>
              <a:rPr lang="en-US" altLang="zh-CN" sz="2800" dirty="0" err="1">
                <a:solidFill>
                  <a:srgbClr val="FF0066"/>
                </a:solidFill>
                <a:latin typeface="微软雅黑" panose="020B0503020204020204" pitchFamily="34" charset="-122"/>
                <a:ea typeface="微软雅黑" panose="020B0503020204020204" pitchFamily="34" charset="-122"/>
              </a:rPr>
              <a:t>F8</a:t>
            </a:r>
            <a:endParaRPr lang="en-US" altLang="zh-CN" sz="2800" dirty="0">
              <a:solidFill>
                <a:srgbClr val="FF0066"/>
              </a:solidFill>
              <a:latin typeface="微软雅黑" panose="020B0503020204020204" pitchFamily="34" charset="-122"/>
              <a:ea typeface="微软雅黑" panose="020B0503020204020204" pitchFamily="34" charset="-122"/>
            </a:endParaRPr>
          </a:p>
          <a:p>
            <a:pPr marL="628650" lvl="1" indent="0">
              <a:lnSpc>
                <a:spcPct val="100000"/>
              </a:lnSpc>
              <a:buNone/>
            </a:pPr>
            <a:r>
              <a:rPr lang="en-US" altLang="zh-CN" sz="2800" dirty="0" err="1">
                <a:latin typeface="微软雅黑" panose="020B0503020204020204" pitchFamily="34" charset="-122"/>
                <a:ea typeface="微软雅黑" panose="020B0503020204020204" pitchFamily="34" charset="-122"/>
              </a:rPr>
              <a:t>S.D</a:t>
            </a:r>
            <a:r>
              <a:rPr lang="en-US" altLang="zh-CN" sz="2800" dirty="0">
                <a:latin typeface="微软雅黑" panose="020B0503020204020204" pitchFamily="34" charset="-122"/>
                <a:ea typeface="微软雅黑" panose="020B0503020204020204" pitchFamily="34" charset="-122"/>
              </a:rPr>
              <a:t>	  </a:t>
            </a:r>
            <a:r>
              <a:rPr lang="en-US" altLang="zh-CN" sz="2800" dirty="0" err="1">
                <a:solidFill>
                  <a:srgbClr val="0066FF"/>
                </a:solidFill>
                <a:latin typeface="微软雅黑" panose="020B0503020204020204" pitchFamily="34" charset="-122"/>
                <a:ea typeface="微软雅黑" panose="020B0503020204020204" pitchFamily="34" charset="-122"/>
              </a:rPr>
              <a:t>F6</a:t>
            </a:r>
            <a:r>
              <a:rPr lang="zh-CN" altLang="en-US" sz="2800" dirty="0">
                <a:latin typeface="微软雅黑" panose="020B0503020204020204" pitchFamily="34" charset="-122"/>
                <a:ea typeface="微软雅黑" panose="020B0503020204020204" pitchFamily="34" charset="-122"/>
              </a:rPr>
              <a:t>，</a:t>
            </a:r>
            <a:r>
              <a:rPr lang="en-US" altLang="zh-CN" sz="2800" dirty="0">
                <a:latin typeface="微软雅黑" panose="020B0503020204020204" pitchFamily="34" charset="-122"/>
                <a:ea typeface="微软雅黑" panose="020B0503020204020204" pitchFamily="34" charset="-122"/>
              </a:rPr>
              <a:t>0</a:t>
            </a:r>
            <a:r>
              <a:rPr lang="zh-CN" altLang="en-US" sz="2800" dirty="0">
                <a:latin typeface="微软雅黑" panose="020B0503020204020204" pitchFamily="34" charset="-122"/>
                <a:ea typeface="微软雅黑" panose="020B0503020204020204" pitchFamily="34" charset="-122"/>
              </a:rPr>
              <a:t>（</a:t>
            </a:r>
            <a:r>
              <a:rPr lang="en-US" altLang="zh-CN" sz="2800" dirty="0" err="1">
                <a:latin typeface="微软雅黑" panose="020B0503020204020204" pitchFamily="34" charset="-122"/>
                <a:ea typeface="微软雅黑" panose="020B0503020204020204" pitchFamily="34" charset="-122"/>
              </a:rPr>
              <a:t>R1</a:t>
            </a:r>
            <a:r>
              <a:rPr lang="zh-CN" altLang="en-US" sz="2800" dirty="0">
                <a:latin typeface="微软雅黑" panose="020B0503020204020204" pitchFamily="34" charset="-122"/>
                <a:ea typeface="微软雅黑" panose="020B0503020204020204" pitchFamily="34" charset="-122"/>
              </a:rPr>
              <a:t>）</a:t>
            </a:r>
            <a:endParaRPr lang="en-US" altLang="zh-CN" sz="2800" dirty="0">
              <a:latin typeface="微软雅黑" panose="020B0503020204020204" pitchFamily="34" charset="-122"/>
              <a:ea typeface="微软雅黑" panose="020B0503020204020204" pitchFamily="34" charset="-122"/>
            </a:endParaRPr>
          </a:p>
          <a:p>
            <a:pPr marL="628650" lvl="1" indent="0">
              <a:lnSpc>
                <a:spcPct val="100000"/>
              </a:lnSpc>
              <a:buNone/>
            </a:pPr>
            <a:r>
              <a:rPr lang="en-US" altLang="zh-CN" sz="2800" dirty="0" err="1">
                <a:latin typeface="微软雅黑" panose="020B0503020204020204" pitchFamily="34" charset="-122"/>
                <a:ea typeface="微软雅黑" panose="020B0503020204020204" pitchFamily="34" charset="-122"/>
              </a:rPr>
              <a:t>SUB.D</a:t>
            </a:r>
            <a:r>
              <a:rPr lang="en-US" altLang="zh-CN" sz="2800" dirty="0">
                <a:latin typeface="微软雅黑" panose="020B0503020204020204" pitchFamily="34" charset="-122"/>
                <a:ea typeface="微软雅黑" panose="020B0503020204020204" pitchFamily="34" charset="-122"/>
              </a:rPr>
              <a:t>	  </a:t>
            </a:r>
            <a:r>
              <a:rPr lang="en-US" altLang="zh-CN" sz="2800" dirty="0" err="1">
                <a:solidFill>
                  <a:srgbClr val="FF0066"/>
                </a:solidFill>
                <a:latin typeface="微软雅黑" panose="020B0503020204020204" pitchFamily="34" charset="-122"/>
                <a:ea typeface="微软雅黑" panose="020B0503020204020204" pitchFamily="34" charset="-122"/>
              </a:rPr>
              <a:t>F8</a:t>
            </a:r>
            <a:r>
              <a:rPr lang="zh-CN" altLang="en-US" sz="2800" dirty="0">
                <a:latin typeface="微软雅黑" panose="020B0503020204020204" pitchFamily="34" charset="-122"/>
                <a:ea typeface="微软雅黑" panose="020B0503020204020204" pitchFamily="34" charset="-122"/>
              </a:rPr>
              <a:t>，</a:t>
            </a:r>
            <a:r>
              <a:rPr lang="en-US" altLang="zh-CN" sz="2800" dirty="0" err="1">
                <a:latin typeface="微软雅黑" panose="020B0503020204020204" pitchFamily="34" charset="-122"/>
                <a:ea typeface="微软雅黑" panose="020B0503020204020204" pitchFamily="34" charset="-122"/>
              </a:rPr>
              <a:t>F10</a:t>
            </a:r>
            <a:r>
              <a:rPr lang="zh-CN" altLang="en-US" sz="2800" dirty="0">
                <a:latin typeface="微软雅黑" panose="020B0503020204020204" pitchFamily="34" charset="-122"/>
                <a:ea typeface="微软雅黑" panose="020B0503020204020204" pitchFamily="34" charset="-122"/>
              </a:rPr>
              <a:t>，</a:t>
            </a:r>
            <a:r>
              <a:rPr lang="en-US" altLang="zh-CN" sz="2800" dirty="0" err="1">
                <a:latin typeface="微软雅黑" panose="020B0503020204020204" pitchFamily="34" charset="-122"/>
                <a:ea typeface="微软雅黑" panose="020B0503020204020204" pitchFamily="34" charset="-122"/>
              </a:rPr>
              <a:t>F14</a:t>
            </a:r>
            <a:endParaRPr lang="en-US" altLang="zh-CN" sz="2800" dirty="0">
              <a:latin typeface="微软雅黑" panose="020B0503020204020204" pitchFamily="34" charset="-122"/>
              <a:ea typeface="微软雅黑" panose="020B0503020204020204" pitchFamily="34" charset="-122"/>
            </a:endParaRPr>
          </a:p>
          <a:p>
            <a:pPr marL="628650" lvl="1" indent="0">
              <a:lnSpc>
                <a:spcPct val="100000"/>
              </a:lnSpc>
              <a:buNone/>
            </a:pPr>
            <a:r>
              <a:rPr lang="en-US" altLang="zh-CN" sz="2800" dirty="0" err="1">
                <a:latin typeface="微软雅黑" panose="020B0503020204020204" pitchFamily="34" charset="-122"/>
                <a:ea typeface="微软雅黑" panose="020B0503020204020204" pitchFamily="34" charset="-122"/>
              </a:rPr>
              <a:t>MUL.D</a:t>
            </a:r>
            <a:r>
              <a:rPr lang="en-US" altLang="zh-CN" sz="2800" dirty="0">
                <a:latin typeface="微软雅黑" panose="020B0503020204020204" pitchFamily="34" charset="-122"/>
                <a:ea typeface="微软雅黑" panose="020B0503020204020204" pitchFamily="34" charset="-122"/>
              </a:rPr>
              <a:t>	  </a:t>
            </a:r>
            <a:r>
              <a:rPr lang="en-US" altLang="zh-CN" sz="2800" dirty="0" err="1">
                <a:solidFill>
                  <a:srgbClr val="0066FF"/>
                </a:solidFill>
                <a:latin typeface="微软雅黑" panose="020B0503020204020204" pitchFamily="34" charset="-122"/>
                <a:ea typeface="微软雅黑" panose="020B0503020204020204" pitchFamily="34" charset="-122"/>
              </a:rPr>
              <a:t>F6</a:t>
            </a:r>
            <a:r>
              <a:rPr lang="zh-CN" altLang="en-US" sz="2800" dirty="0">
                <a:latin typeface="微软雅黑" panose="020B0503020204020204" pitchFamily="34" charset="-122"/>
                <a:ea typeface="微软雅黑" panose="020B0503020204020204" pitchFamily="34" charset="-122"/>
              </a:rPr>
              <a:t>， </a:t>
            </a:r>
            <a:r>
              <a:rPr lang="en-US" altLang="zh-CN" sz="2800" dirty="0" err="1">
                <a:latin typeface="微软雅黑" panose="020B0503020204020204" pitchFamily="34" charset="-122"/>
                <a:ea typeface="微软雅黑" panose="020B0503020204020204" pitchFamily="34" charset="-122"/>
              </a:rPr>
              <a:t>F10</a:t>
            </a:r>
            <a:r>
              <a:rPr lang="zh-CN" altLang="en-US" sz="2800" dirty="0">
                <a:latin typeface="微软雅黑" panose="020B0503020204020204" pitchFamily="34" charset="-122"/>
                <a:ea typeface="微软雅黑" panose="020B0503020204020204" pitchFamily="34" charset="-122"/>
              </a:rPr>
              <a:t>，</a:t>
            </a:r>
            <a:r>
              <a:rPr lang="en-US" altLang="zh-CN" sz="2800" dirty="0" err="1">
                <a:solidFill>
                  <a:srgbClr val="FF0066"/>
                </a:solidFill>
                <a:latin typeface="微软雅黑" panose="020B0503020204020204" pitchFamily="34" charset="-122"/>
                <a:ea typeface="微软雅黑" panose="020B0503020204020204" pitchFamily="34" charset="-122"/>
              </a:rPr>
              <a:t>F8</a:t>
            </a:r>
            <a:r>
              <a:rPr lang="en-US" altLang="zh-CN" sz="2800" dirty="0">
                <a:latin typeface="微软雅黑" panose="020B0503020204020204" pitchFamily="34" charset="-122"/>
                <a:ea typeface="微软雅黑" panose="020B0503020204020204" pitchFamily="34" charset="-122"/>
              </a:rPr>
              <a:t> </a:t>
            </a:r>
          </a:p>
        </p:txBody>
      </p:sp>
      <p:sp>
        <p:nvSpPr>
          <p:cNvPr id="8" name="Text Box 8">
            <a:extLst>
              <a:ext uri="{FF2B5EF4-FFF2-40B4-BE49-F238E27FC236}">
                <a16:creationId xmlns:a16="http://schemas.microsoft.com/office/drawing/2014/main" id="{31A1C9D4-0C25-4139-9081-CAE4DF5DF2EB}"/>
              </a:ext>
            </a:extLst>
          </p:cNvPr>
          <p:cNvSpPr txBox="1">
            <a:spLocks noChangeArrowheads="1"/>
          </p:cNvSpPr>
          <p:nvPr/>
        </p:nvSpPr>
        <p:spPr bwMode="auto">
          <a:xfrm>
            <a:off x="706048" y="2101513"/>
            <a:ext cx="2833255" cy="8456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0000"/>
              </a:lnSpc>
              <a:spcBef>
                <a:spcPct val="20000"/>
              </a:spcBef>
              <a:buClr>
                <a:schemeClr val="tx1"/>
              </a:buClr>
              <a:buFont typeface="Wingdings" panose="05000000000000000000" pitchFamily="2" charset="2"/>
              <a:buAutoNum type="arabicPeriod"/>
              <a:defRPr kumimoji="1" sz="24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buChar char="q"/>
              <a:defRPr kumimoji="1" sz="2000"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rgbClr val="006600"/>
              </a:buClr>
              <a:buSzPct val="6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algn="ctr" eaLnBrk="1" hangingPunct="1">
              <a:lnSpc>
                <a:spcPct val="60000"/>
              </a:lnSpc>
              <a:spcBef>
                <a:spcPct val="50000"/>
              </a:spcBef>
              <a:buClrTx/>
              <a:buFontTx/>
              <a:buNone/>
            </a:pPr>
            <a:r>
              <a:rPr lang="zh-CN" altLang="en-US" sz="2800" b="1" dirty="0">
                <a:solidFill>
                  <a:srgbClr val="FF0066"/>
                </a:solidFill>
                <a:latin typeface="微软雅黑" panose="020B0503020204020204" pitchFamily="34" charset="-122"/>
                <a:ea typeface="微软雅黑" panose="020B0503020204020204" pitchFamily="34" charset="-122"/>
              </a:rPr>
              <a:t>反相关（</a:t>
            </a:r>
            <a:r>
              <a:rPr lang="en-US" altLang="zh-CN" sz="2800" b="1" dirty="0" err="1">
                <a:solidFill>
                  <a:srgbClr val="FF0066"/>
                </a:solidFill>
                <a:latin typeface="微软雅黑" panose="020B0503020204020204" pitchFamily="34" charset="-122"/>
                <a:ea typeface="微软雅黑" panose="020B0503020204020204" pitchFamily="34" charset="-122"/>
              </a:rPr>
              <a:t>F8</a:t>
            </a:r>
            <a:r>
              <a:rPr lang="zh-CN" altLang="en-US" sz="2800" b="1" dirty="0">
                <a:solidFill>
                  <a:srgbClr val="FF0066"/>
                </a:solidFill>
                <a:latin typeface="微软雅黑" panose="020B0503020204020204" pitchFamily="34" charset="-122"/>
                <a:ea typeface="微软雅黑" panose="020B0503020204020204" pitchFamily="34" charset="-122"/>
              </a:rPr>
              <a:t>）</a:t>
            </a:r>
            <a:endParaRPr lang="en-US" altLang="zh-CN" sz="2800" b="1" dirty="0">
              <a:solidFill>
                <a:srgbClr val="FF0066"/>
              </a:solidFill>
              <a:latin typeface="微软雅黑" panose="020B0503020204020204" pitchFamily="34" charset="-122"/>
              <a:ea typeface="微软雅黑" panose="020B0503020204020204" pitchFamily="34" charset="-122"/>
            </a:endParaRPr>
          </a:p>
          <a:p>
            <a:pPr algn="ctr" eaLnBrk="1" hangingPunct="1">
              <a:lnSpc>
                <a:spcPct val="60000"/>
              </a:lnSpc>
              <a:spcBef>
                <a:spcPct val="50000"/>
              </a:spcBef>
              <a:buClrTx/>
              <a:buFontTx/>
              <a:buNone/>
            </a:pPr>
            <a:r>
              <a:rPr lang="zh-CN" altLang="en-US" sz="2800" b="1" dirty="0">
                <a:solidFill>
                  <a:srgbClr val="FF0066"/>
                </a:solidFill>
                <a:latin typeface="微软雅黑" panose="020B0503020204020204" pitchFamily="34" charset="-122"/>
                <a:ea typeface="微软雅黑" panose="020B0503020204020204" pitchFamily="34" charset="-122"/>
              </a:rPr>
              <a:t>导致</a:t>
            </a:r>
            <a:r>
              <a:rPr lang="en-US" altLang="zh-CN" sz="2800" b="1" dirty="0">
                <a:solidFill>
                  <a:srgbClr val="FF0066"/>
                </a:solidFill>
                <a:latin typeface="微软雅黑" panose="020B0503020204020204" pitchFamily="34" charset="-122"/>
                <a:ea typeface="微软雅黑" panose="020B0503020204020204" pitchFamily="34" charset="-122"/>
              </a:rPr>
              <a:t>WAR</a:t>
            </a:r>
            <a:r>
              <a:rPr lang="zh-CN" altLang="en-US" sz="2800" b="1" dirty="0">
                <a:solidFill>
                  <a:srgbClr val="FF0066"/>
                </a:solidFill>
                <a:latin typeface="微软雅黑" panose="020B0503020204020204" pitchFamily="34" charset="-122"/>
                <a:ea typeface="微软雅黑" panose="020B0503020204020204" pitchFamily="34" charset="-122"/>
              </a:rPr>
              <a:t>冲突 </a:t>
            </a:r>
          </a:p>
        </p:txBody>
      </p:sp>
      <p:sp>
        <p:nvSpPr>
          <p:cNvPr id="2" name="左大括号 1">
            <a:extLst>
              <a:ext uri="{FF2B5EF4-FFF2-40B4-BE49-F238E27FC236}">
                <a16:creationId xmlns:a16="http://schemas.microsoft.com/office/drawing/2014/main" id="{B7394556-1159-4E4C-8330-574B55262076}"/>
              </a:ext>
            </a:extLst>
          </p:cNvPr>
          <p:cNvSpPr/>
          <p:nvPr/>
        </p:nvSpPr>
        <p:spPr>
          <a:xfrm>
            <a:off x="3550720" y="1995060"/>
            <a:ext cx="380010" cy="1035264"/>
          </a:xfrm>
          <a:prstGeom prst="leftBrace">
            <a:avLst/>
          </a:prstGeom>
          <a:ln w="38100">
            <a:solidFill>
              <a:srgbClr val="FF006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 name="右大括号 2">
            <a:extLst>
              <a:ext uri="{FF2B5EF4-FFF2-40B4-BE49-F238E27FC236}">
                <a16:creationId xmlns:a16="http://schemas.microsoft.com/office/drawing/2014/main" id="{1F99D78B-AF8A-47FB-B7AD-16469F50B101}"/>
              </a:ext>
            </a:extLst>
          </p:cNvPr>
          <p:cNvSpPr/>
          <p:nvPr/>
        </p:nvSpPr>
        <p:spPr>
          <a:xfrm>
            <a:off x="8071267" y="1908103"/>
            <a:ext cx="380010" cy="1642621"/>
          </a:xfrm>
          <a:prstGeom prst="rightBrace">
            <a:avLst/>
          </a:prstGeom>
          <a:ln w="38100">
            <a:solidFill>
              <a:srgbClr val="0066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 name="Text Box 8">
            <a:extLst>
              <a:ext uri="{FF2B5EF4-FFF2-40B4-BE49-F238E27FC236}">
                <a16:creationId xmlns:a16="http://schemas.microsoft.com/office/drawing/2014/main" id="{F26FF04B-2A51-40A2-8F87-2440BDBC1F16}"/>
              </a:ext>
            </a:extLst>
          </p:cNvPr>
          <p:cNvSpPr txBox="1">
            <a:spLocks noChangeArrowheads="1"/>
          </p:cNvSpPr>
          <p:nvPr/>
        </p:nvSpPr>
        <p:spPr bwMode="auto">
          <a:xfrm>
            <a:off x="8525497" y="2314834"/>
            <a:ext cx="2833255" cy="8456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0000"/>
              </a:lnSpc>
              <a:spcBef>
                <a:spcPct val="20000"/>
              </a:spcBef>
              <a:buClr>
                <a:schemeClr val="tx1"/>
              </a:buClr>
              <a:buFont typeface="Wingdings" panose="05000000000000000000" pitchFamily="2" charset="2"/>
              <a:buAutoNum type="arabicPeriod"/>
              <a:defRPr kumimoji="1" sz="24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buChar char="q"/>
              <a:defRPr kumimoji="1" sz="2000"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rgbClr val="006600"/>
              </a:buClr>
              <a:buSzPct val="6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algn="ctr" eaLnBrk="1" hangingPunct="1">
              <a:lnSpc>
                <a:spcPct val="60000"/>
              </a:lnSpc>
              <a:spcBef>
                <a:spcPct val="50000"/>
              </a:spcBef>
              <a:buClrTx/>
              <a:buFontTx/>
              <a:buNone/>
            </a:pPr>
            <a:r>
              <a:rPr lang="zh-CN" altLang="en-US" sz="2800" b="1" dirty="0">
                <a:solidFill>
                  <a:srgbClr val="0066FF"/>
                </a:solidFill>
                <a:latin typeface="微软雅黑" panose="020B0503020204020204" pitchFamily="34" charset="-122"/>
                <a:ea typeface="微软雅黑" panose="020B0503020204020204" pitchFamily="34" charset="-122"/>
              </a:rPr>
              <a:t>输出相关（</a:t>
            </a:r>
            <a:r>
              <a:rPr lang="en-US" altLang="zh-CN" sz="2800" b="1" dirty="0" err="1">
                <a:solidFill>
                  <a:srgbClr val="0066FF"/>
                </a:solidFill>
                <a:latin typeface="微软雅黑" panose="020B0503020204020204" pitchFamily="34" charset="-122"/>
                <a:ea typeface="微软雅黑" panose="020B0503020204020204" pitchFamily="34" charset="-122"/>
              </a:rPr>
              <a:t>F6</a:t>
            </a:r>
            <a:r>
              <a:rPr lang="zh-CN" altLang="en-US" sz="2800" b="1" dirty="0">
                <a:solidFill>
                  <a:srgbClr val="0066FF"/>
                </a:solidFill>
                <a:latin typeface="微软雅黑" panose="020B0503020204020204" pitchFamily="34" charset="-122"/>
                <a:ea typeface="微软雅黑" panose="020B0503020204020204" pitchFamily="34" charset="-122"/>
              </a:rPr>
              <a:t>）</a:t>
            </a:r>
            <a:endParaRPr lang="en-US" altLang="zh-CN" sz="2800" b="1" dirty="0">
              <a:solidFill>
                <a:srgbClr val="0066FF"/>
              </a:solidFill>
              <a:latin typeface="微软雅黑" panose="020B0503020204020204" pitchFamily="34" charset="-122"/>
              <a:ea typeface="微软雅黑" panose="020B0503020204020204" pitchFamily="34" charset="-122"/>
            </a:endParaRPr>
          </a:p>
          <a:p>
            <a:pPr algn="ctr" eaLnBrk="1" hangingPunct="1">
              <a:lnSpc>
                <a:spcPct val="60000"/>
              </a:lnSpc>
              <a:spcBef>
                <a:spcPct val="50000"/>
              </a:spcBef>
              <a:buClrTx/>
              <a:buFontTx/>
              <a:buNone/>
            </a:pPr>
            <a:r>
              <a:rPr lang="zh-CN" altLang="en-US" sz="2800" b="1" dirty="0">
                <a:solidFill>
                  <a:srgbClr val="0066FF"/>
                </a:solidFill>
                <a:latin typeface="微软雅黑" panose="020B0503020204020204" pitchFamily="34" charset="-122"/>
                <a:ea typeface="微软雅黑" panose="020B0503020204020204" pitchFamily="34" charset="-122"/>
              </a:rPr>
              <a:t>导致</a:t>
            </a:r>
            <a:r>
              <a:rPr lang="en-US" altLang="zh-CN" sz="2800" b="1" dirty="0">
                <a:solidFill>
                  <a:srgbClr val="0066FF"/>
                </a:solidFill>
                <a:latin typeface="微软雅黑" panose="020B0503020204020204" pitchFamily="34" charset="-122"/>
                <a:ea typeface="微软雅黑" panose="020B0503020204020204" pitchFamily="34" charset="-122"/>
              </a:rPr>
              <a:t>WAW</a:t>
            </a:r>
            <a:r>
              <a:rPr lang="zh-CN" altLang="en-US" sz="2800" b="1" dirty="0">
                <a:solidFill>
                  <a:srgbClr val="0066FF"/>
                </a:solidFill>
                <a:latin typeface="微软雅黑" panose="020B0503020204020204" pitchFamily="34" charset="-122"/>
                <a:ea typeface="微软雅黑" panose="020B0503020204020204" pitchFamily="34" charset="-122"/>
              </a:rPr>
              <a:t>冲突</a:t>
            </a:r>
          </a:p>
        </p:txBody>
      </p:sp>
      <p:sp>
        <p:nvSpPr>
          <p:cNvPr id="12" name="Rectangle 3" descr="Rectangle: Click to edit Master text styles&#10;Second level&#10;Third level&#10;Fourth level&#10;Fifth level">
            <a:extLst>
              <a:ext uri="{FF2B5EF4-FFF2-40B4-BE49-F238E27FC236}">
                <a16:creationId xmlns:a16="http://schemas.microsoft.com/office/drawing/2014/main" id="{5358320B-08C3-48AA-B4C7-7B606A159396}"/>
              </a:ext>
            </a:extLst>
          </p:cNvPr>
          <p:cNvSpPr txBox="1">
            <a:spLocks noChangeArrowheads="1"/>
          </p:cNvSpPr>
          <p:nvPr/>
        </p:nvSpPr>
        <p:spPr>
          <a:xfrm>
            <a:off x="3391393" y="4144063"/>
            <a:ext cx="5410200" cy="2460464"/>
          </a:xfrm>
          <a:prstGeom prst="rect">
            <a:avLst/>
          </a:prstGeom>
        </p:spPr>
        <p:txBody>
          <a:bodyPr/>
          <a:lstStyle>
            <a:lvl1pPr marL="228600" indent="-228600" algn="l" defTabSz="913765"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376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376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28650" lvl="1" indent="0">
              <a:lnSpc>
                <a:spcPct val="100000"/>
              </a:lnSpc>
              <a:buNone/>
            </a:pPr>
            <a:r>
              <a:rPr lang="en-US" altLang="zh-CN" sz="2800" dirty="0" err="1">
                <a:latin typeface="微软雅黑" panose="020B0503020204020204" pitchFamily="34" charset="-122"/>
                <a:ea typeface="微软雅黑" panose="020B0503020204020204" pitchFamily="34" charset="-122"/>
              </a:rPr>
              <a:t>DIV.D</a:t>
            </a:r>
            <a:r>
              <a:rPr lang="en-US" altLang="zh-CN" sz="2800" dirty="0">
                <a:latin typeface="微软雅黑" panose="020B0503020204020204" pitchFamily="34" charset="-122"/>
                <a:ea typeface="微软雅黑" panose="020B0503020204020204" pitchFamily="34" charset="-122"/>
              </a:rPr>
              <a:t>	  </a:t>
            </a:r>
            <a:r>
              <a:rPr lang="en-US" altLang="zh-CN" sz="2800" dirty="0" err="1">
                <a:latin typeface="微软雅黑" panose="020B0503020204020204" pitchFamily="34" charset="-122"/>
                <a:ea typeface="微软雅黑" panose="020B0503020204020204" pitchFamily="34" charset="-122"/>
              </a:rPr>
              <a:t>F0</a:t>
            </a:r>
            <a:r>
              <a:rPr lang="zh-CN" altLang="en-US" sz="2800" dirty="0">
                <a:latin typeface="微软雅黑" panose="020B0503020204020204" pitchFamily="34" charset="-122"/>
                <a:ea typeface="微软雅黑" panose="020B0503020204020204" pitchFamily="34" charset="-122"/>
              </a:rPr>
              <a:t>，</a:t>
            </a:r>
            <a:r>
              <a:rPr lang="en-US" altLang="zh-CN" sz="2800" dirty="0" err="1">
                <a:latin typeface="微软雅黑" panose="020B0503020204020204" pitchFamily="34" charset="-122"/>
                <a:ea typeface="微软雅黑" panose="020B0503020204020204" pitchFamily="34" charset="-122"/>
              </a:rPr>
              <a:t>F2</a:t>
            </a:r>
            <a:r>
              <a:rPr lang="zh-CN" altLang="en-US" sz="2800" dirty="0">
                <a:latin typeface="微软雅黑" panose="020B0503020204020204" pitchFamily="34" charset="-122"/>
                <a:ea typeface="微软雅黑" panose="020B0503020204020204" pitchFamily="34" charset="-122"/>
              </a:rPr>
              <a:t>，</a:t>
            </a:r>
            <a:r>
              <a:rPr lang="en-US" altLang="zh-CN" sz="2800" dirty="0" err="1">
                <a:latin typeface="微软雅黑" panose="020B0503020204020204" pitchFamily="34" charset="-122"/>
                <a:ea typeface="微软雅黑" panose="020B0503020204020204" pitchFamily="34" charset="-122"/>
              </a:rPr>
              <a:t>F4</a:t>
            </a:r>
            <a:endParaRPr lang="en-US" altLang="zh-CN" sz="2800" dirty="0">
              <a:latin typeface="微软雅黑" panose="020B0503020204020204" pitchFamily="34" charset="-122"/>
              <a:ea typeface="微软雅黑" panose="020B0503020204020204" pitchFamily="34" charset="-122"/>
            </a:endParaRPr>
          </a:p>
          <a:p>
            <a:pPr marL="628650" lvl="1" indent="0">
              <a:lnSpc>
                <a:spcPct val="100000"/>
              </a:lnSpc>
              <a:buNone/>
            </a:pPr>
            <a:r>
              <a:rPr lang="en-US" altLang="zh-CN" sz="2800" dirty="0" err="1">
                <a:latin typeface="微软雅黑" panose="020B0503020204020204" pitchFamily="34" charset="-122"/>
                <a:ea typeface="微软雅黑" panose="020B0503020204020204" pitchFamily="34" charset="-122"/>
              </a:rPr>
              <a:t>ADD.D</a:t>
            </a:r>
            <a:r>
              <a:rPr lang="en-US" altLang="zh-CN" sz="2800" dirty="0">
                <a:latin typeface="微软雅黑" panose="020B0503020204020204" pitchFamily="34" charset="-122"/>
                <a:ea typeface="微软雅黑" panose="020B0503020204020204" pitchFamily="34" charset="-122"/>
              </a:rPr>
              <a:t>	  </a:t>
            </a:r>
            <a:r>
              <a:rPr lang="en-US" altLang="zh-CN" sz="2800" dirty="0">
                <a:solidFill>
                  <a:srgbClr val="0066FF"/>
                </a:solidFill>
                <a:latin typeface="微软雅黑" panose="020B0503020204020204" pitchFamily="34" charset="-122"/>
                <a:ea typeface="微软雅黑" panose="020B0503020204020204" pitchFamily="34" charset="-122"/>
              </a:rPr>
              <a:t>S</a:t>
            </a:r>
            <a:r>
              <a:rPr lang="zh-CN" altLang="en-US" sz="2800" dirty="0">
                <a:latin typeface="微软雅黑" panose="020B0503020204020204" pitchFamily="34" charset="-122"/>
                <a:ea typeface="微软雅黑" panose="020B0503020204020204" pitchFamily="34" charset="-122"/>
              </a:rPr>
              <a:t>，</a:t>
            </a:r>
            <a:r>
              <a:rPr lang="en-US" altLang="zh-CN" sz="2800" dirty="0" err="1">
                <a:latin typeface="微软雅黑" panose="020B0503020204020204" pitchFamily="34" charset="-122"/>
                <a:ea typeface="微软雅黑" panose="020B0503020204020204" pitchFamily="34" charset="-122"/>
              </a:rPr>
              <a:t>F0</a:t>
            </a:r>
            <a:r>
              <a:rPr lang="zh-CN" altLang="en-US" sz="2800" dirty="0">
                <a:latin typeface="微软雅黑" panose="020B0503020204020204" pitchFamily="34" charset="-122"/>
                <a:ea typeface="微软雅黑" panose="020B0503020204020204" pitchFamily="34" charset="-122"/>
              </a:rPr>
              <a:t>，</a:t>
            </a:r>
            <a:r>
              <a:rPr lang="en-US" altLang="zh-CN" sz="2800" dirty="0" err="1">
                <a:solidFill>
                  <a:srgbClr val="FF0066"/>
                </a:solidFill>
                <a:latin typeface="微软雅黑" panose="020B0503020204020204" pitchFamily="34" charset="-122"/>
                <a:ea typeface="微软雅黑" panose="020B0503020204020204" pitchFamily="34" charset="-122"/>
              </a:rPr>
              <a:t>F8</a:t>
            </a:r>
            <a:endParaRPr lang="en-US" altLang="zh-CN" sz="2800" dirty="0">
              <a:solidFill>
                <a:srgbClr val="FF0066"/>
              </a:solidFill>
              <a:latin typeface="微软雅黑" panose="020B0503020204020204" pitchFamily="34" charset="-122"/>
              <a:ea typeface="微软雅黑" panose="020B0503020204020204" pitchFamily="34" charset="-122"/>
            </a:endParaRPr>
          </a:p>
          <a:p>
            <a:pPr marL="628650" lvl="1" indent="0">
              <a:lnSpc>
                <a:spcPct val="100000"/>
              </a:lnSpc>
              <a:buNone/>
            </a:pPr>
            <a:r>
              <a:rPr lang="en-US" altLang="zh-CN" sz="2800" dirty="0" err="1">
                <a:latin typeface="微软雅黑" panose="020B0503020204020204" pitchFamily="34" charset="-122"/>
                <a:ea typeface="微软雅黑" panose="020B0503020204020204" pitchFamily="34" charset="-122"/>
              </a:rPr>
              <a:t>S.D</a:t>
            </a:r>
            <a:r>
              <a:rPr lang="en-US" altLang="zh-CN" sz="2800" dirty="0">
                <a:latin typeface="微软雅黑" panose="020B0503020204020204" pitchFamily="34" charset="-122"/>
                <a:ea typeface="微软雅黑" panose="020B0503020204020204" pitchFamily="34" charset="-122"/>
              </a:rPr>
              <a:t>	  </a:t>
            </a:r>
            <a:r>
              <a:rPr lang="en-US" altLang="zh-CN" sz="2800" dirty="0">
                <a:solidFill>
                  <a:srgbClr val="0066FF"/>
                </a:solidFill>
                <a:latin typeface="微软雅黑" panose="020B0503020204020204" pitchFamily="34" charset="-122"/>
                <a:ea typeface="微软雅黑" panose="020B0503020204020204" pitchFamily="34" charset="-122"/>
              </a:rPr>
              <a:t>S</a:t>
            </a:r>
            <a:r>
              <a:rPr lang="zh-CN" altLang="en-US" sz="2800" dirty="0">
                <a:latin typeface="微软雅黑" panose="020B0503020204020204" pitchFamily="34" charset="-122"/>
                <a:ea typeface="微软雅黑" panose="020B0503020204020204" pitchFamily="34" charset="-122"/>
              </a:rPr>
              <a:t>，</a:t>
            </a:r>
            <a:r>
              <a:rPr lang="en-US" altLang="zh-CN" sz="2800" dirty="0">
                <a:latin typeface="微软雅黑" panose="020B0503020204020204" pitchFamily="34" charset="-122"/>
                <a:ea typeface="微软雅黑" panose="020B0503020204020204" pitchFamily="34" charset="-122"/>
              </a:rPr>
              <a:t>0</a:t>
            </a:r>
            <a:r>
              <a:rPr lang="zh-CN" altLang="en-US" sz="2800" dirty="0">
                <a:latin typeface="微软雅黑" panose="020B0503020204020204" pitchFamily="34" charset="-122"/>
                <a:ea typeface="微软雅黑" panose="020B0503020204020204" pitchFamily="34" charset="-122"/>
              </a:rPr>
              <a:t>（</a:t>
            </a:r>
            <a:r>
              <a:rPr lang="en-US" altLang="zh-CN" sz="2800" dirty="0" err="1">
                <a:latin typeface="微软雅黑" panose="020B0503020204020204" pitchFamily="34" charset="-122"/>
                <a:ea typeface="微软雅黑" panose="020B0503020204020204" pitchFamily="34" charset="-122"/>
              </a:rPr>
              <a:t>R1</a:t>
            </a:r>
            <a:r>
              <a:rPr lang="zh-CN" altLang="en-US" sz="2800" dirty="0">
                <a:latin typeface="微软雅黑" panose="020B0503020204020204" pitchFamily="34" charset="-122"/>
                <a:ea typeface="微软雅黑" panose="020B0503020204020204" pitchFamily="34" charset="-122"/>
              </a:rPr>
              <a:t>）</a:t>
            </a:r>
            <a:endParaRPr lang="en-US" altLang="zh-CN" sz="2800" dirty="0">
              <a:latin typeface="微软雅黑" panose="020B0503020204020204" pitchFamily="34" charset="-122"/>
              <a:ea typeface="微软雅黑" panose="020B0503020204020204" pitchFamily="34" charset="-122"/>
            </a:endParaRPr>
          </a:p>
          <a:p>
            <a:pPr marL="628650" lvl="1" indent="0">
              <a:lnSpc>
                <a:spcPct val="100000"/>
              </a:lnSpc>
              <a:buNone/>
            </a:pPr>
            <a:r>
              <a:rPr lang="en-US" altLang="zh-CN" sz="2800" dirty="0" err="1">
                <a:latin typeface="微软雅黑" panose="020B0503020204020204" pitchFamily="34" charset="-122"/>
                <a:ea typeface="微软雅黑" panose="020B0503020204020204" pitchFamily="34" charset="-122"/>
              </a:rPr>
              <a:t>SUB.D</a:t>
            </a:r>
            <a:r>
              <a:rPr lang="en-US" altLang="zh-CN" sz="2800" dirty="0">
                <a:latin typeface="微软雅黑" panose="020B0503020204020204" pitchFamily="34" charset="-122"/>
                <a:ea typeface="微软雅黑" panose="020B0503020204020204" pitchFamily="34" charset="-122"/>
              </a:rPr>
              <a:t>	  </a:t>
            </a:r>
            <a:r>
              <a:rPr lang="en-US" altLang="zh-CN" sz="2800" dirty="0">
                <a:solidFill>
                  <a:srgbClr val="FF0066"/>
                </a:solidFill>
                <a:latin typeface="微软雅黑" panose="020B0503020204020204" pitchFamily="34" charset="-122"/>
                <a:ea typeface="微软雅黑" panose="020B0503020204020204" pitchFamily="34" charset="-122"/>
              </a:rPr>
              <a:t>T</a:t>
            </a:r>
            <a:r>
              <a:rPr lang="zh-CN" altLang="en-US" sz="2800" dirty="0">
                <a:latin typeface="微软雅黑" panose="020B0503020204020204" pitchFamily="34" charset="-122"/>
                <a:ea typeface="微软雅黑" panose="020B0503020204020204" pitchFamily="34" charset="-122"/>
              </a:rPr>
              <a:t>，</a:t>
            </a:r>
            <a:r>
              <a:rPr lang="en-US" altLang="zh-CN" sz="2800" dirty="0" err="1">
                <a:latin typeface="微软雅黑" panose="020B0503020204020204" pitchFamily="34" charset="-122"/>
                <a:ea typeface="微软雅黑" panose="020B0503020204020204" pitchFamily="34" charset="-122"/>
              </a:rPr>
              <a:t>F10</a:t>
            </a:r>
            <a:r>
              <a:rPr lang="zh-CN" altLang="en-US" sz="2800" dirty="0">
                <a:latin typeface="微软雅黑" panose="020B0503020204020204" pitchFamily="34" charset="-122"/>
                <a:ea typeface="微软雅黑" panose="020B0503020204020204" pitchFamily="34" charset="-122"/>
              </a:rPr>
              <a:t>，</a:t>
            </a:r>
            <a:r>
              <a:rPr lang="en-US" altLang="zh-CN" sz="2800" dirty="0" err="1">
                <a:latin typeface="微软雅黑" panose="020B0503020204020204" pitchFamily="34" charset="-122"/>
                <a:ea typeface="微软雅黑" panose="020B0503020204020204" pitchFamily="34" charset="-122"/>
              </a:rPr>
              <a:t>F14</a:t>
            </a:r>
            <a:endParaRPr lang="en-US" altLang="zh-CN" sz="2800" dirty="0">
              <a:latin typeface="微软雅黑" panose="020B0503020204020204" pitchFamily="34" charset="-122"/>
              <a:ea typeface="微软雅黑" panose="020B0503020204020204" pitchFamily="34" charset="-122"/>
            </a:endParaRPr>
          </a:p>
          <a:p>
            <a:pPr marL="628650" lvl="1" indent="0">
              <a:lnSpc>
                <a:spcPct val="100000"/>
              </a:lnSpc>
              <a:buNone/>
            </a:pPr>
            <a:r>
              <a:rPr lang="en-US" altLang="zh-CN" sz="2800" dirty="0" err="1">
                <a:latin typeface="微软雅黑" panose="020B0503020204020204" pitchFamily="34" charset="-122"/>
                <a:ea typeface="微软雅黑" panose="020B0503020204020204" pitchFamily="34" charset="-122"/>
              </a:rPr>
              <a:t>MUL.D</a:t>
            </a:r>
            <a:r>
              <a:rPr lang="en-US" altLang="zh-CN" sz="2800" dirty="0">
                <a:latin typeface="微软雅黑" panose="020B0503020204020204" pitchFamily="34" charset="-122"/>
                <a:ea typeface="微软雅黑" panose="020B0503020204020204" pitchFamily="34" charset="-122"/>
              </a:rPr>
              <a:t>	  </a:t>
            </a:r>
            <a:r>
              <a:rPr lang="en-US" altLang="zh-CN" sz="2800" dirty="0" err="1">
                <a:solidFill>
                  <a:srgbClr val="0066FF"/>
                </a:solidFill>
                <a:latin typeface="微软雅黑" panose="020B0503020204020204" pitchFamily="34" charset="-122"/>
                <a:ea typeface="微软雅黑" panose="020B0503020204020204" pitchFamily="34" charset="-122"/>
              </a:rPr>
              <a:t>F6</a:t>
            </a:r>
            <a:r>
              <a:rPr lang="zh-CN" altLang="en-US" sz="2800" dirty="0">
                <a:latin typeface="微软雅黑" panose="020B0503020204020204" pitchFamily="34" charset="-122"/>
                <a:ea typeface="微软雅黑" panose="020B0503020204020204" pitchFamily="34" charset="-122"/>
              </a:rPr>
              <a:t>， </a:t>
            </a:r>
            <a:r>
              <a:rPr lang="en-US" altLang="zh-CN" sz="2800" dirty="0" err="1">
                <a:latin typeface="微软雅黑" panose="020B0503020204020204" pitchFamily="34" charset="-122"/>
                <a:ea typeface="微软雅黑" panose="020B0503020204020204" pitchFamily="34" charset="-122"/>
              </a:rPr>
              <a:t>F10</a:t>
            </a:r>
            <a:r>
              <a:rPr lang="zh-CN" altLang="en-US" sz="2800" dirty="0">
                <a:latin typeface="微软雅黑" panose="020B0503020204020204" pitchFamily="34" charset="-122"/>
                <a:ea typeface="微软雅黑" panose="020B0503020204020204" pitchFamily="34" charset="-122"/>
              </a:rPr>
              <a:t>，</a:t>
            </a:r>
            <a:r>
              <a:rPr lang="en-US" altLang="zh-CN" sz="2800" dirty="0">
                <a:solidFill>
                  <a:srgbClr val="FF0066"/>
                </a:solidFill>
                <a:latin typeface="微软雅黑" panose="020B0503020204020204" pitchFamily="34" charset="-122"/>
                <a:ea typeface="微软雅黑" panose="020B0503020204020204" pitchFamily="34" charset="-122"/>
              </a:rPr>
              <a:t>T</a:t>
            </a:r>
            <a:r>
              <a:rPr lang="en-US" altLang="zh-CN" sz="2800" dirty="0">
                <a:latin typeface="微软雅黑" panose="020B0503020204020204" pitchFamily="34" charset="-122"/>
                <a:ea typeface="微软雅黑" panose="020B0503020204020204" pitchFamily="34" charset="-122"/>
              </a:rPr>
              <a:t> </a:t>
            </a:r>
          </a:p>
        </p:txBody>
      </p:sp>
      <p:sp>
        <p:nvSpPr>
          <p:cNvPr id="13" name="左大括号 12">
            <a:extLst>
              <a:ext uri="{FF2B5EF4-FFF2-40B4-BE49-F238E27FC236}">
                <a16:creationId xmlns:a16="http://schemas.microsoft.com/office/drawing/2014/main" id="{B349B8C6-DAEB-4A8A-9FC6-8D1B03E1245B}"/>
              </a:ext>
            </a:extLst>
          </p:cNvPr>
          <p:cNvSpPr/>
          <p:nvPr/>
        </p:nvSpPr>
        <p:spPr>
          <a:xfrm>
            <a:off x="3539302" y="5848595"/>
            <a:ext cx="391427" cy="564077"/>
          </a:xfrm>
          <a:prstGeom prst="leftBrace">
            <a:avLst/>
          </a:prstGeom>
          <a:ln w="38100">
            <a:solidFill>
              <a:srgbClr val="FF006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 name="Text Box 8">
            <a:extLst>
              <a:ext uri="{FF2B5EF4-FFF2-40B4-BE49-F238E27FC236}">
                <a16:creationId xmlns:a16="http://schemas.microsoft.com/office/drawing/2014/main" id="{DF12F108-A92D-40F2-AFE1-572C83621929}"/>
              </a:ext>
            </a:extLst>
          </p:cNvPr>
          <p:cNvSpPr txBox="1">
            <a:spLocks noChangeArrowheads="1"/>
          </p:cNvSpPr>
          <p:nvPr/>
        </p:nvSpPr>
        <p:spPr bwMode="auto">
          <a:xfrm>
            <a:off x="329803" y="5969717"/>
            <a:ext cx="3209499" cy="371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0000"/>
              </a:lnSpc>
              <a:spcBef>
                <a:spcPct val="20000"/>
              </a:spcBef>
              <a:buClr>
                <a:schemeClr val="tx1"/>
              </a:buClr>
              <a:buFont typeface="Wingdings" panose="05000000000000000000" pitchFamily="2" charset="2"/>
              <a:buAutoNum type="arabicPeriod"/>
              <a:defRPr kumimoji="1" sz="24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buChar char="q"/>
              <a:defRPr kumimoji="1" sz="2000"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rgbClr val="006600"/>
              </a:buClr>
              <a:buSzPct val="6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algn="ctr" eaLnBrk="1" hangingPunct="1">
              <a:lnSpc>
                <a:spcPct val="60000"/>
              </a:lnSpc>
              <a:spcBef>
                <a:spcPct val="50000"/>
              </a:spcBef>
              <a:buClrTx/>
              <a:buFontTx/>
              <a:buNone/>
            </a:pPr>
            <a:r>
              <a:rPr lang="zh-CN" altLang="en-US" sz="2800" b="1" dirty="0">
                <a:solidFill>
                  <a:srgbClr val="FF0066"/>
                </a:solidFill>
                <a:latin typeface="微软雅黑" panose="020B0503020204020204" pitchFamily="34" charset="-122"/>
                <a:ea typeface="微软雅黑" panose="020B0503020204020204" pitchFamily="34" charset="-122"/>
              </a:rPr>
              <a:t>两个</a:t>
            </a:r>
            <a:r>
              <a:rPr lang="en-US" altLang="zh-CN" sz="2800" b="1" dirty="0" err="1">
                <a:solidFill>
                  <a:srgbClr val="FF0066"/>
                </a:solidFill>
                <a:latin typeface="微软雅黑" panose="020B0503020204020204" pitchFamily="34" charset="-122"/>
                <a:ea typeface="微软雅黑" panose="020B0503020204020204" pitchFamily="34" charset="-122"/>
              </a:rPr>
              <a:t>F8</a:t>
            </a:r>
            <a:r>
              <a:rPr lang="zh-CN" altLang="en-US" sz="2800" b="1" dirty="0">
                <a:solidFill>
                  <a:srgbClr val="FF0066"/>
                </a:solidFill>
                <a:latin typeface="微软雅黑" panose="020B0503020204020204" pitchFamily="34" charset="-122"/>
                <a:ea typeface="微软雅黑" panose="020B0503020204020204" pitchFamily="34" charset="-122"/>
              </a:rPr>
              <a:t>重命名为</a:t>
            </a:r>
            <a:r>
              <a:rPr lang="en-US" altLang="zh-CN" sz="2800" b="1" dirty="0">
                <a:solidFill>
                  <a:srgbClr val="FF0066"/>
                </a:solidFill>
                <a:latin typeface="微软雅黑" panose="020B0503020204020204" pitchFamily="34" charset="-122"/>
                <a:ea typeface="微软雅黑" panose="020B0503020204020204" pitchFamily="34" charset="-122"/>
              </a:rPr>
              <a:t>T</a:t>
            </a:r>
            <a:endParaRPr lang="zh-CN" altLang="en-US" sz="2800" b="1" dirty="0">
              <a:solidFill>
                <a:srgbClr val="FF0066"/>
              </a:solidFill>
              <a:latin typeface="微软雅黑" panose="020B0503020204020204" pitchFamily="34" charset="-122"/>
              <a:ea typeface="微软雅黑" panose="020B0503020204020204" pitchFamily="34" charset="-122"/>
            </a:endParaRPr>
          </a:p>
        </p:txBody>
      </p:sp>
      <p:sp>
        <p:nvSpPr>
          <p:cNvPr id="15" name="右大括号 14">
            <a:extLst>
              <a:ext uri="{FF2B5EF4-FFF2-40B4-BE49-F238E27FC236}">
                <a16:creationId xmlns:a16="http://schemas.microsoft.com/office/drawing/2014/main" id="{25D30D82-7991-4CA6-B72B-AF5FCFA39910}"/>
              </a:ext>
            </a:extLst>
          </p:cNvPr>
          <p:cNvSpPr/>
          <p:nvPr/>
        </p:nvSpPr>
        <p:spPr>
          <a:xfrm>
            <a:off x="8141533" y="4747593"/>
            <a:ext cx="383964" cy="573843"/>
          </a:xfrm>
          <a:prstGeom prst="rightBrace">
            <a:avLst/>
          </a:prstGeom>
          <a:ln w="38100">
            <a:solidFill>
              <a:srgbClr val="0066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 name="Text Box 8">
            <a:extLst>
              <a:ext uri="{FF2B5EF4-FFF2-40B4-BE49-F238E27FC236}">
                <a16:creationId xmlns:a16="http://schemas.microsoft.com/office/drawing/2014/main" id="{2C1F9CE4-AD43-404A-B8EA-8CB7C433B068}"/>
              </a:ext>
            </a:extLst>
          </p:cNvPr>
          <p:cNvSpPr txBox="1">
            <a:spLocks noChangeArrowheads="1"/>
          </p:cNvSpPr>
          <p:nvPr/>
        </p:nvSpPr>
        <p:spPr bwMode="auto">
          <a:xfrm>
            <a:off x="8440393" y="4913537"/>
            <a:ext cx="3339664" cy="371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0000"/>
              </a:lnSpc>
              <a:spcBef>
                <a:spcPct val="20000"/>
              </a:spcBef>
              <a:buClr>
                <a:schemeClr val="tx1"/>
              </a:buClr>
              <a:buFont typeface="Wingdings" panose="05000000000000000000" pitchFamily="2" charset="2"/>
              <a:buAutoNum type="arabicPeriod"/>
              <a:defRPr kumimoji="1" sz="24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buChar char="q"/>
              <a:defRPr kumimoji="1" sz="2000"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rgbClr val="006600"/>
              </a:buClr>
              <a:buSzPct val="6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algn="ctr" eaLnBrk="1" hangingPunct="1">
              <a:lnSpc>
                <a:spcPct val="60000"/>
              </a:lnSpc>
              <a:spcBef>
                <a:spcPct val="50000"/>
              </a:spcBef>
              <a:buClrTx/>
              <a:buFontTx/>
              <a:buNone/>
            </a:pPr>
            <a:r>
              <a:rPr lang="zh-CN" altLang="en-US" sz="2800" b="1" dirty="0">
                <a:solidFill>
                  <a:srgbClr val="0066FF"/>
                </a:solidFill>
                <a:latin typeface="微软雅黑" panose="020B0503020204020204" pitchFamily="34" charset="-122"/>
                <a:ea typeface="微软雅黑" panose="020B0503020204020204" pitchFamily="34" charset="-122"/>
              </a:rPr>
              <a:t>两个</a:t>
            </a:r>
            <a:r>
              <a:rPr lang="en-US" altLang="zh-CN" sz="2800" b="1" dirty="0" err="1">
                <a:solidFill>
                  <a:srgbClr val="0066FF"/>
                </a:solidFill>
                <a:latin typeface="微软雅黑" panose="020B0503020204020204" pitchFamily="34" charset="-122"/>
                <a:ea typeface="微软雅黑" panose="020B0503020204020204" pitchFamily="34" charset="-122"/>
              </a:rPr>
              <a:t>F6</a:t>
            </a:r>
            <a:r>
              <a:rPr lang="zh-CN" altLang="en-US" sz="2800" b="1" dirty="0">
                <a:solidFill>
                  <a:srgbClr val="0066FF"/>
                </a:solidFill>
                <a:latin typeface="微软雅黑" panose="020B0503020204020204" pitchFamily="34" charset="-122"/>
                <a:ea typeface="微软雅黑" panose="020B0503020204020204" pitchFamily="34" charset="-122"/>
              </a:rPr>
              <a:t>重命名为</a:t>
            </a:r>
            <a:r>
              <a:rPr lang="en-US" altLang="zh-CN" sz="2800" b="1" dirty="0">
                <a:solidFill>
                  <a:srgbClr val="0066FF"/>
                </a:solidFill>
                <a:latin typeface="微软雅黑" panose="020B0503020204020204" pitchFamily="34" charset="-122"/>
                <a:ea typeface="微软雅黑" panose="020B0503020204020204" pitchFamily="34" charset="-122"/>
              </a:rPr>
              <a:t>S</a:t>
            </a:r>
            <a:endParaRPr lang="zh-CN" altLang="en-US" sz="2800" b="1" dirty="0">
              <a:solidFill>
                <a:srgbClr val="0066FF"/>
              </a:solidFill>
              <a:latin typeface="微软雅黑" panose="020B0503020204020204" pitchFamily="34" charset="-122"/>
              <a:ea typeface="微软雅黑" panose="020B0503020204020204" pitchFamily="34" charset="-122"/>
            </a:endParaRPr>
          </a:p>
        </p:txBody>
      </p:sp>
      <p:cxnSp>
        <p:nvCxnSpPr>
          <p:cNvPr id="5" name="直接连接符 4">
            <a:extLst>
              <a:ext uri="{FF2B5EF4-FFF2-40B4-BE49-F238E27FC236}">
                <a16:creationId xmlns:a16="http://schemas.microsoft.com/office/drawing/2014/main" id="{A0148385-F10A-43A4-B203-7DF92694393B}"/>
              </a:ext>
            </a:extLst>
          </p:cNvPr>
          <p:cNvCxnSpPr/>
          <p:nvPr/>
        </p:nvCxnSpPr>
        <p:spPr>
          <a:xfrm>
            <a:off x="0" y="3942605"/>
            <a:ext cx="12192000"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F91AAB61-8246-498C-BC4F-E40271156544}"/>
              </a:ext>
            </a:extLst>
          </p:cNvPr>
          <p:cNvSpPr txBox="1"/>
          <p:nvPr/>
        </p:nvSpPr>
        <p:spPr>
          <a:xfrm>
            <a:off x="8965870" y="570016"/>
            <a:ext cx="3028208" cy="1135054"/>
          </a:xfrm>
          <a:prstGeom prst="rect">
            <a:avLst/>
          </a:prstGeom>
          <a:noFill/>
        </p:spPr>
        <p:txBody>
          <a:bodyPr wrap="square" rtlCol="0">
            <a:spAutoFit/>
          </a:bodyPr>
          <a:lstStyle/>
          <a:p>
            <a:pPr algn="ctr">
              <a:lnSpc>
                <a:spcPct val="150000"/>
              </a:lnSpc>
            </a:pPr>
            <a:r>
              <a:rPr lang="zh-CN" altLang="en-US" sz="2400" dirty="0">
                <a:latin typeface="微软雅黑" panose="020B0503020204020204" pitchFamily="34" charset="-122"/>
                <a:ea typeface="微软雅黑" panose="020B0503020204020204" pitchFamily="34" charset="-122"/>
              </a:rPr>
              <a:t>寄存器重命名</a:t>
            </a:r>
            <a:endParaRPr lang="en-US" altLang="zh-CN" sz="2400" dirty="0">
              <a:latin typeface="微软雅黑" panose="020B0503020204020204" pitchFamily="34" charset="-122"/>
              <a:ea typeface="微软雅黑" panose="020B0503020204020204" pitchFamily="34" charset="-122"/>
            </a:endParaRPr>
          </a:p>
          <a:p>
            <a:pPr algn="ctr">
              <a:lnSpc>
                <a:spcPct val="150000"/>
              </a:lnSpc>
            </a:pPr>
            <a:r>
              <a:rPr lang="en-US" altLang="zh-CN" sz="2400" dirty="0">
                <a:latin typeface="微软雅黑" panose="020B0503020204020204" pitchFamily="34" charset="-122"/>
                <a:ea typeface="微软雅黑" panose="020B0503020204020204" pitchFamily="34" charset="-122"/>
              </a:rPr>
              <a:t>Register Renaming</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03173852"/>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自由: 形状 22"/>
          <p:cNvSpPr/>
          <p:nvPr/>
        </p:nvSpPr>
        <p:spPr bwMode="auto">
          <a:xfrm rot="12600000">
            <a:off x="628798" y="267712"/>
            <a:ext cx="166903" cy="731887"/>
          </a:xfrm>
          <a:custGeom>
            <a:avLst/>
            <a:gdLst>
              <a:gd name="connsiteX0" fmla="*/ 260214 w 260214"/>
              <a:gd name="connsiteY0" fmla="*/ 995963 h 1141060"/>
              <a:gd name="connsiteX1" fmla="*/ 0 w 260214"/>
              <a:gd name="connsiteY1" fmla="*/ 1141060 h 1141060"/>
              <a:gd name="connsiteX2" fmla="*/ 0 w 260214"/>
              <a:gd name="connsiteY2" fmla="*/ 146621 h 1141060"/>
              <a:gd name="connsiteX3" fmla="*/ 260214 w 260214"/>
              <a:gd name="connsiteY3" fmla="*/ 0 h 1141060"/>
            </a:gdLst>
            <a:ahLst/>
            <a:cxnLst>
              <a:cxn ang="0">
                <a:pos x="connsiteX0" y="connsiteY0"/>
              </a:cxn>
              <a:cxn ang="0">
                <a:pos x="connsiteX1" y="connsiteY1"/>
              </a:cxn>
              <a:cxn ang="0">
                <a:pos x="connsiteX2" y="connsiteY2"/>
              </a:cxn>
              <a:cxn ang="0">
                <a:pos x="connsiteX3" y="connsiteY3"/>
              </a:cxn>
            </a:cxnLst>
            <a:rect l="l" t="t" r="r" b="b"/>
            <a:pathLst>
              <a:path w="260214" h="1141060">
                <a:moveTo>
                  <a:pt x="260214" y="995963"/>
                </a:moveTo>
                <a:lnTo>
                  <a:pt x="0" y="1141060"/>
                </a:lnTo>
                <a:lnTo>
                  <a:pt x="0" y="146621"/>
                </a:lnTo>
                <a:lnTo>
                  <a:pt x="260214" y="0"/>
                </a:lnTo>
                <a:close/>
              </a:path>
            </a:pathLst>
          </a:custGeom>
          <a:solidFill>
            <a:srgbClr val="0075EA"/>
          </a:solidFill>
          <a:ln>
            <a:noFill/>
          </a:ln>
        </p:spPr>
        <p:txBody>
          <a:bodyPr vert="horz" wrap="square" lIns="91440" tIns="45720" rIns="91440" bIns="45720" numCol="1" anchor="t" anchorCtr="0" compatLnSpc="1">
            <a:noAutofit/>
          </a:bodyPr>
          <a:lstStyle/>
          <a:p>
            <a:endParaRPr lang="zh-CN" altLang="en-US" dirty="0"/>
          </a:p>
        </p:txBody>
      </p:sp>
      <p:grpSp>
        <p:nvGrpSpPr>
          <p:cNvPr id="12" name="组合 11">
            <a:extLst>
              <a:ext uri="{FF2B5EF4-FFF2-40B4-BE49-F238E27FC236}">
                <a16:creationId xmlns:a16="http://schemas.microsoft.com/office/drawing/2014/main" id="{90635BC2-70C3-447A-ABFE-19A1FC9B20A3}"/>
              </a:ext>
            </a:extLst>
          </p:cNvPr>
          <p:cNvGrpSpPr/>
          <p:nvPr/>
        </p:nvGrpSpPr>
        <p:grpSpPr>
          <a:xfrm>
            <a:off x="635244" y="278225"/>
            <a:ext cx="4594115" cy="714073"/>
            <a:chOff x="635242" y="278221"/>
            <a:chExt cx="4594115" cy="714072"/>
          </a:xfrm>
        </p:grpSpPr>
        <p:sp>
          <p:nvSpPr>
            <p:cNvPr id="13" name="矩形 12">
              <a:extLst>
                <a:ext uri="{FF2B5EF4-FFF2-40B4-BE49-F238E27FC236}">
                  <a16:creationId xmlns:a16="http://schemas.microsoft.com/office/drawing/2014/main" id="{929789D4-43BD-46AB-A78F-1D9D719C889C}"/>
                </a:ext>
              </a:extLst>
            </p:cNvPr>
            <p:cNvSpPr/>
            <p:nvPr/>
          </p:nvSpPr>
          <p:spPr>
            <a:xfrm>
              <a:off x="635242" y="676889"/>
              <a:ext cx="4435520" cy="315404"/>
            </a:xfrm>
            <a:prstGeom prst="rect">
              <a:avLst/>
            </a:prstGeom>
          </p:spPr>
          <p:txBody>
            <a:bodyPr wrap="square">
              <a:spAutoFit/>
            </a:bodyPr>
            <a:lstStyle/>
            <a:p>
              <a:pPr algn="ct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Tomasulo Algorithm——Example</a:t>
              </a:r>
            </a:p>
          </p:txBody>
        </p:sp>
        <p:sp>
          <p:nvSpPr>
            <p:cNvPr id="14" name="矩形 13">
              <a:extLst>
                <a:ext uri="{FF2B5EF4-FFF2-40B4-BE49-F238E27FC236}">
                  <a16:creationId xmlns:a16="http://schemas.microsoft.com/office/drawing/2014/main" id="{D48B2437-B03E-4A69-9FB1-19C8AD81A978}"/>
                </a:ext>
              </a:extLst>
            </p:cNvPr>
            <p:cNvSpPr/>
            <p:nvPr/>
          </p:nvSpPr>
          <p:spPr>
            <a:xfrm>
              <a:off x="1197484" y="278221"/>
              <a:ext cx="4031873" cy="523219"/>
            </a:xfrm>
            <a:prstGeom prst="rect">
              <a:avLst/>
            </a:prstGeom>
          </p:spPr>
          <p:txBody>
            <a:bodyPr wrap="none">
              <a:spAutoFit/>
            </a:bodyPr>
            <a:lstStyle/>
            <a:p>
              <a:r>
                <a:rPr lang="en-US" altLang="zh-CN" sz="2800" b="1" dirty="0">
                  <a:solidFill>
                    <a:schemeClr val="tx1">
                      <a:lumMod val="85000"/>
                      <a:lumOff val="15000"/>
                    </a:schemeClr>
                  </a:solidFill>
                  <a:latin typeface="等线" panose="02010600030101010101" pitchFamily="2" charset="-122"/>
                  <a:ea typeface="等线" panose="02010600030101010101" pitchFamily="2" charset="-122"/>
                </a:rPr>
                <a:t>Tomasulo</a:t>
              </a:r>
              <a:r>
                <a:rPr lang="zh-CN" altLang="en-US" sz="2800" b="1" dirty="0">
                  <a:solidFill>
                    <a:schemeClr val="tx1">
                      <a:lumMod val="85000"/>
                      <a:lumOff val="15000"/>
                    </a:schemeClr>
                  </a:solidFill>
                  <a:latin typeface="等线" panose="02010600030101010101" pitchFamily="2" charset="-122"/>
                  <a:ea typeface="等线" panose="02010600030101010101" pitchFamily="2" charset="-122"/>
                </a:rPr>
                <a:t>算法</a:t>
              </a:r>
              <a:r>
                <a:rPr lang="en-US" altLang="zh-CN" sz="2800" b="1" dirty="0">
                  <a:solidFill>
                    <a:schemeClr val="tx1">
                      <a:lumMod val="85000"/>
                      <a:lumOff val="15000"/>
                    </a:schemeClr>
                  </a:solidFill>
                  <a:latin typeface="等线" panose="02010600030101010101" pitchFamily="2" charset="-122"/>
                  <a:ea typeface="等线" panose="02010600030101010101" pitchFamily="2" charset="-122"/>
                </a:rPr>
                <a:t>— —</a:t>
              </a:r>
              <a:r>
                <a:rPr lang="zh-CN" altLang="en-US" sz="2800" b="1" dirty="0">
                  <a:solidFill>
                    <a:schemeClr val="tx1">
                      <a:lumMod val="85000"/>
                      <a:lumOff val="15000"/>
                    </a:schemeClr>
                  </a:solidFill>
                  <a:latin typeface="等线" panose="02010600030101010101" pitchFamily="2" charset="-122"/>
                  <a:ea typeface="等线" panose="02010600030101010101" pitchFamily="2" charset="-122"/>
                </a:rPr>
                <a:t>示例</a:t>
              </a:r>
            </a:p>
          </p:txBody>
        </p:sp>
      </p:grpSp>
      <p:graphicFrame>
        <p:nvGraphicFramePr>
          <p:cNvPr id="15" name="Object 2">
            <a:extLst>
              <a:ext uri="{FF2B5EF4-FFF2-40B4-BE49-F238E27FC236}">
                <a16:creationId xmlns:a16="http://schemas.microsoft.com/office/drawing/2014/main" id="{6B74A931-E824-4238-A7EB-4D5F437FDB21}"/>
              </a:ext>
            </a:extLst>
          </p:cNvPr>
          <p:cNvGraphicFramePr>
            <a:graphicFrameLocks noChangeAspect="1"/>
          </p:cNvGraphicFramePr>
          <p:nvPr>
            <p:extLst>
              <p:ext uri="{D42A27DB-BD31-4B8C-83A1-F6EECF244321}">
                <p14:modId xmlns:p14="http://schemas.microsoft.com/office/powerpoint/2010/main" val="2714367397"/>
              </p:ext>
            </p:extLst>
          </p:nvPr>
        </p:nvGraphicFramePr>
        <p:xfrm>
          <a:off x="1482493" y="1259489"/>
          <a:ext cx="9238121" cy="5260063"/>
        </p:xfrm>
        <a:graphic>
          <a:graphicData uri="http://schemas.openxmlformats.org/presentationml/2006/ole">
            <mc:AlternateContent xmlns:mc="http://schemas.openxmlformats.org/markup-compatibility/2006">
              <mc:Choice xmlns:v="urn:schemas-microsoft-com:vml" Requires="v">
                <p:oleObj spid="_x0000_s50262" r:id="rId4" imgW="9666000" imgH="6607440" progId="">
                  <p:embed/>
                </p:oleObj>
              </mc:Choice>
              <mc:Fallback>
                <p:oleObj r:id="rId4" imgW="9666000" imgH="6607440" progId="">
                  <p:embed/>
                  <p:pic>
                    <p:nvPicPr>
                      <p:cNvPr id="28674"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82493" y="1259489"/>
                        <a:ext cx="9238121" cy="5260063"/>
                      </a:xfrm>
                      <a:prstGeom prst="rect">
                        <a:avLst/>
                      </a:prstGeom>
                      <a:noFill/>
                    </p:spPr>
                  </p:pic>
                </p:oleObj>
              </mc:Fallback>
            </mc:AlternateContent>
          </a:graphicData>
        </a:graphic>
      </p:graphicFrame>
    </p:spTree>
    <p:extLst>
      <p:ext uri="{BB962C8B-B14F-4D97-AF65-F5344CB8AC3E}">
        <p14:creationId xmlns:p14="http://schemas.microsoft.com/office/powerpoint/2010/main" val="2932909050"/>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自由: 形状 22"/>
          <p:cNvSpPr/>
          <p:nvPr/>
        </p:nvSpPr>
        <p:spPr bwMode="auto">
          <a:xfrm rot="12600000">
            <a:off x="628798" y="267712"/>
            <a:ext cx="166903" cy="731887"/>
          </a:xfrm>
          <a:custGeom>
            <a:avLst/>
            <a:gdLst>
              <a:gd name="connsiteX0" fmla="*/ 260214 w 260214"/>
              <a:gd name="connsiteY0" fmla="*/ 995963 h 1141060"/>
              <a:gd name="connsiteX1" fmla="*/ 0 w 260214"/>
              <a:gd name="connsiteY1" fmla="*/ 1141060 h 1141060"/>
              <a:gd name="connsiteX2" fmla="*/ 0 w 260214"/>
              <a:gd name="connsiteY2" fmla="*/ 146621 h 1141060"/>
              <a:gd name="connsiteX3" fmla="*/ 260214 w 260214"/>
              <a:gd name="connsiteY3" fmla="*/ 0 h 1141060"/>
            </a:gdLst>
            <a:ahLst/>
            <a:cxnLst>
              <a:cxn ang="0">
                <a:pos x="connsiteX0" y="connsiteY0"/>
              </a:cxn>
              <a:cxn ang="0">
                <a:pos x="connsiteX1" y="connsiteY1"/>
              </a:cxn>
              <a:cxn ang="0">
                <a:pos x="connsiteX2" y="connsiteY2"/>
              </a:cxn>
              <a:cxn ang="0">
                <a:pos x="connsiteX3" y="connsiteY3"/>
              </a:cxn>
            </a:cxnLst>
            <a:rect l="l" t="t" r="r" b="b"/>
            <a:pathLst>
              <a:path w="260214" h="1141060">
                <a:moveTo>
                  <a:pt x="260214" y="995963"/>
                </a:moveTo>
                <a:lnTo>
                  <a:pt x="0" y="1141060"/>
                </a:lnTo>
                <a:lnTo>
                  <a:pt x="0" y="146621"/>
                </a:lnTo>
                <a:lnTo>
                  <a:pt x="260214" y="0"/>
                </a:lnTo>
                <a:close/>
              </a:path>
            </a:pathLst>
          </a:custGeom>
          <a:solidFill>
            <a:srgbClr val="0075EA"/>
          </a:solidFill>
          <a:ln>
            <a:noFill/>
          </a:ln>
        </p:spPr>
        <p:txBody>
          <a:bodyPr vert="horz" wrap="square" lIns="91440" tIns="45720" rIns="91440" bIns="45720" numCol="1" anchor="t" anchorCtr="0" compatLnSpc="1">
            <a:noAutofit/>
          </a:bodyPr>
          <a:lstStyle/>
          <a:p>
            <a:endParaRPr lang="zh-CN" altLang="en-US" dirty="0"/>
          </a:p>
        </p:txBody>
      </p:sp>
      <p:grpSp>
        <p:nvGrpSpPr>
          <p:cNvPr id="12" name="组合 11">
            <a:extLst>
              <a:ext uri="{FF2B5EF4-FFF2-40B4-BE49-F238E27FC236}">
                <a16:creationId xmlns:a16="http://schemas.microsoft.com/office/drawing/2014/main" id="{90635BC2-70C3-447A-ABFE-19A1FC9B20A3}"/>
              </a:ext>
            </a:extLst>
          </p:cNvPr>
          <p:cNvGrpSpPr/>
          <p:nvPr/>
        </p:nvGrpSpPr>
        <p:grpSpPr>
          <a:xfrm>
            <a:off x="635244" y="278225"/>
            <a:ext cx="4594115" cy="714073"/>
            <a:chOff x="635242" y="278221"/>
            <a:chExt cx="4594115" cy="714072"/>
          </a:xfrm>
        </p:grpSpPr>
        <p:sp>
          <p:nvSpPr>
            <p:cNvPr id="13" name="矩形 12">
              <a:extLst>
                <a:ext uri="{FF2B5EF4-FFF2-40B4-BE49-F238E27FC236}">
                  <a16:creationId xmlns:a16="http://schemas.microsoft.com/office/drawing/2014/main" id="{929789D4-43BD-46AB-A78F-1D9D719C889C}"/>
                </a:ext>
              </a:extLst>
            </p:cNvPr>
            <p:cNvSpPr/>
            <p:nvPr/>
          </p:nvSpPr>
          <p:spPr>
            <a:xfrm>
              <a:off x="635242" y="676889"/>
              <a:ext cx="4435520" cy="315404"/>
            </a:xfrm>
            <a:prstGeom prst="rect">
              <a:avLst/>
            </a:prstGeom>
          </p:spPr>
          <p:txBody>
            <a:bodyPr wrap="square">
              <a:spAutoFit/>
            </a:bodyPr>
            <a:lstStyle/>
            <a:p>
              <a:pPr algn="ct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Tomasulo Algorithm——Example</a:t>
              </a:r>
            </a:p>
          </p:txBody>
        </p:sp>
        <p:sp>
          <p:nvSpPr>
            <p:cNvPr id="14" name="矩形 13">
              <a:extLst>
                <a:ext uri="{FF2B5EF4-FFF2-40B4-BE49-F238E27FC236}">
                  <a16:creationId xmlns:a16="http://schemas.microsoft.com/office/drawing/2014/main" id="{D48B2437-B03E-4A69-9FB1-19C8AD81A978}"/>
                </a:ext>
              </a:extLst>
            </p:cNvPr>
            <p:cNvSpPr/>
            <p:nvPr/>
          </p:nvSpPr>
          <p:spPr>
            <a:xfrm>
              <a:off x="1197484" y="278221"/>
              <a:ext cx="4031873" cy="523219"/>
            </a:xfrm>
            <a:prstGeom prst="rect">
              <a:avLst/>
            </a:prstGeom>
          </p:spPr>
          <p:txBody>
            <a:bodyPr wrap="none">
              <a:spAutoFit/>
            </a:bodyPr>
            <a:lstStyle/>
            <a:p>
              <a:r>
                <a:rPr lang="en-US" altLang="zh-CN" sz="2800" b="1" dirty="0">
                  <a:solidFill>
                    <a:schemeClr val="tx1">
                      <a:lumMod val="85000"/>
                      <a:lumOff val="15000"/>
                    </a:schemeClr>
                  </a:solidFill>
                  <a:latin typeface="等线" panose="02010600030101010101" pitchFamily="2" charset="-122"/>
                  <a:ea typeface="等线" panose="02010600030101010101" pitchFamily="2" charset="-122"/>
                </a:rPr>
                <a:t>Tomasulo</a:t>
              </a:r>
              <a:r>
                <a:rPr lang="zh-CN" altLang="en-US" sz="2800" b="1" dirty="0">
                  <a:solidFill>
                    <a:schemeClr val="tx1">
                      <a:lumMod val="85000"/>
                      <a:lumOff val="15000"/>
                    </a:schemeClr>
                  </a:solidFill>
                  <a:latin typeface="等线" panose="02010600030101010101" pitchFamily="2" charset="-122"/>
                  <a:ea typeface="等线" panose="02010600030101010101" pitchFamily="2" charset="-122"/>
                </a:rPr>
                <a:t>算法</a:t>
              </a:r>
              <a:r>
                <a:rPr lang="en-US" altLang="zh-CN" sz="2800" b="1" dirty="0">
                  <a:solidFill>
                    <a:schemeClr val="tx1">
                      <a:lumMod val="85000"/>
                      <a:lumOff val="15000"/>
                    </a:schemeClr>
                  </a:solidFill>
                  <a:latin typeface="等线" panose="02010600030101010101" pitchFamily="2" charset="-122"/>
                  <a:ea typeface="等线" panose="02010600030101010101" pitchFamily="2" charset="-122"/>
                </a:rPr>
                <a:t>— —</a:t>
              </a:r>
              <a:r>
                <a:rPr lang="zh-CN" altLang="en-US" sz="2800" b="1" dirty="0">
                  <a:solidFill>
                    <a:schemeClr val="tx1">
                      <a:lumMod val="85000"/>
                      <a:lumOff val="15000"/>
                    </a:schemeClr>
                  </a:solidFill>
                  <a:latin typeface="等线" panose="02010600030101010101" pitchFamily="2" charset="-122"/>
                  <a:ea typeface="等线" panose="02010600030101010101" pitchFamily="2" charset="-122"/>
                </a:rPr>
                <a:t>示例</a:t>
              </a:r>
            </a:p>
          </p:txBody>
        </p:sp>
      </p:grpSp>
      <p:sp>
        <p:nvSpPr>
          <p:cNvPr id="7" name="文本框 6">
            <a:extLst>
              <a:ext uri="{FF2B5EF4-FFF2-40B4-BE49-F238E27FC236}">
                <a16:creationId xmlns:a16="http://schemas.microsoft.com/office/drawing/2014/main" id="{21AEE1C6-2356-44A9-BD2B-CC37B72D93A9}"/>
              </a:ext>
            </a:extLst>
          </p:cNvPr>
          <p:cNvSpPr txBox="1"/>
          <p:nvPr/>
        </p:nvSpPr>
        <p:spPr>
          <a:xfrm>
            <a:off x="9666514" y="801446"/>
            <a:ext cx="1890243" cy="461665"/>
          </a:xfrm>
          <a:prstGeom prst="rect">
            <a:avLst/>
          </a:prstGeom>
          <a:noFill/>
        </p:spPr>
        <p:txBody>
          <a:bodyPr wrap="square" rtlCol="0">
            <a:spAutoFit/>
          </a:bodyPr>
          <a:lstStyle/>
          <a:p>
            <a:pPr algn="ctr"/>
            <a:r>
              <a:rPr lang="zh-CN" altLang="en-US" sz="2400" b="1" dirty="0">
                <a:solidFill>
                  <a:srgbClr val="0066FF"/>
                </a:solidFill>
                <a:latin typeface="微软雅黑" panose="020B0503020204020204" pitchFamily="34" charset="-122"/>
                <a:ea typeface="微软雅黑" panose="020B0503020204020204" pitchFamily="34" charset="-122"/>
              </a:rPr>
              <a:t>第</a:t>
            </a:r>
            <a:r>
              <a:rPr lang="en-US" altLang="zh-CN" sz="2400" b="1" dirty="0">
                <a:solidFill>
                  <a:srgbClr val="0066FF"/>
                </a:solidFill>
                <a:latin typeface="微软雅黑" panose="020B0503020204020204" pitchFamily="34" charset="-122"/>
                <a:ea typeface="微软雅黑" panose="020B0503020204020204" pitchFamily="34" charset="-122"/>
              </a:rPr>
              <a:t>1</a:t>
            </a:r>
            <a:r>
              <a:rPr lang="zh-CN" altLang="en-US" sz="2400" b="1" dirty="0">
                <a:solidFill>
                  <a:srgbClr val="0066FF"/>
                </a:solidFill>
                <a:latin typeface="微软雅黑" panose="020B0503020204020204" pitchFamily="34" charset="-122"/>
                <a:ea typeface="微软雅黑" panose="020B0503020204020204" pitchFamily="34" charset="-122"/>
              </a:rPr>
              <a:t>个周期</a:t>
            </a:r>
          </a:p>
        </p:txBody>
      </p:sp>
      <p:graphicFrame>
        <p:nvGraphicFramePr>
          <p:cNvPr id="8" name="Object 2">
            <a:extLst>
              <a:ext uri="{FF2B5EF4-FFF2-40B4-BE49-F238E27FC236}">
                <a16:creationId xmlns:a16="http://schemas.microsoft.com/office/drawing/2014/main" id="{DCC3423B-8AD4-43D9-809B-FDDE07A943D6}"/>
              </a:ext>
            </a:extLst>
          </p:cNvPr>
          <p:cNvGraphicFramePr>
            <a:graphicFrameLocks noChangeAspect="1"/>
          </p:cNvGraphicFramePr>
          <p:nvPr>
            <p:extLst>
              <p:ext uri="{D42A27DB-BD31-4B8C-83A1-F6EECF244321}">
                <p14:modId xmlns:p14="http://schemas.microsoft.com/office/powerpoint/2010/main" val="2389570759"/>
              </p:ext>
            </p:extLst>
          </p:nvPr>
        </p:nvGraphicFramePr>
        <p:xfrm>
          <a:off x="1697138" y="1261259"/>
          <a:ext cx="8774113" cy="4995863"/>
        </p:xfrm>
        <a:graphic>
          <a:graphicData uri="http://schemas.openxmlformats.org/presentationml/2006/ole">
            <mc:AlternateContent xmlns:mc="http://schemas.openxmlformats.org/markup-compatibility/2006">
              <mc:Choice xmlns:v="urn:schemas-microsoft-com:vml" Requires="v">
                <p:oleObj spid="_x0000_s51286" r:id="rId4" imgW="9666000" imgH="6607440" progId="">
                  <p:embed/>
                </p:oleObj>
              </mc:Choice>
              <mc:Fallback>
                <p:oleObj r:id="rId4" imgW="9666000" imgH="6607440" progId="">
                  <p:embed/>
                  <p:pic>
                    <p:nvPicPr>
                      <p:cNvPr id="29698"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97138" y="1261259"/>
                        <a:ext cx="8774113" cy="4995863"/>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oleObj>
              </mc:Fallback>
            </mc:AlternateContent>
          </a:graphicData>
        </a:graphic>
      </p:graphicFrame>
      <p:sp>
        <p:nvSpPr>
          <p:cNvPr id="9" name="AutoShape 3">
            <a:extLst>
              <a:ext uri="{FF2B5EF4-FFF2-40B4-BE49-F238E27FC236}">
                <a16:creationId xmlns:a16="http://schemas.microsoft.com/office/drawing/2014/main" id="{8DA957F1-0605-418D-B604-4D7FC1B6D920}"/>
              </a:ext>
            </a:extLst>
          </p:cNvPr>
          <p:cNvSpPr>
            <a:spLocks noChangeArrowheads="1"/>
          </p:cNvSpPr>
          <p:nvPr/>
        </p:nvSpPr>
        <p:spPr bwMode="auto">
          <a:xfrm>
            <a:off x="4608613" y="1680359"/>
            <a:ext cx="533400" cy="457200"/>
          </a:xfrm>
          <a:prstGeom prst="roundRect">
            <a:avLst>
              <a:gd name="adj" fmla="val 16667"/>
            </a:avLst>
          </a:prstGeom>
          <a:noFill/>
          <a:ln w="57240" cap="sq">
            <a:solidFill>
              <a:srgbClr val="5B9BD5"/>
            </a:solidFill>
            <a:miter lim="800000"/>
            <a:headEnd/>
            <a:tailEnd/>
          </a:ln>
        </p:spPr>
        <p:txBody>
          <a:bodyPr wrap="none" anchor="ctr"/>
          <a:lstStyle/>
          <a:p>
            <a:pPr>
              <a:buClr>
                <a:srgbClr val="000000"/>
              </a:buClr>
              <a:buSzPct val="100000"/>
              <a:buFont typeface="Times New Roman" pitchFamily="18" charset="0"/>
              <a:buNone/>
            </a:pPr>
            <a:endParaRPr lang="zh-CN" altLang="en-US"/>
          </a:p>
        </p:txBody>
      </p:sp>
      <p:sp>
        <p:nvSpPr>
          <p:cNvPr id="10" name="AutoShape 4">
            <a:extLst>
              <a:ext uri="{FF2B5EF4-FFF2-40B4-BE49-F238E27FC236}">
                <a16:creationId xmlns:a16="http://schemas.microsoft.com/office/drawing/2014/main" id="{0527672A-710B-430E-9022-9C9D7F1FA055}"/>
              </a:ext>
            </a:extLst>
          </p:cNvPr>
          <p:cNvSpPr>
            <a:spLocks noChangeArrowheads="1"/>
          </p:cNvSpPr>
          <p:nvPr/>
        </p:nvSpPr>
        <p:spPr bwMode="auto">
          <a:xfrm>
            <a:off x="7732813" y="1680359"/>
            <a:ext cx="1676400" cy="457200"/>
          </a:xfrm>
          <a:prstGeom prst="roundRect">
            <a:avLst>
              <a:gd name="adj" fmla="val 16667"/>
            </a:avLst>
          </a:prstGeom>
          <a:noFill/>
          <a:ln w="57240" cap="sq">
            <a:solidFill>
              <a:srgbClr val="5B9BD5"/>
            </a:solidFill>
            <a:miter lim="800000"/>
            <a:headEnd/>
            <a:tailEnd/>
          </a:ln>
        </p:spPr>
        <p:txBody>
          <a:bodyPr wrap="none" anchor="ctr"/>
          <a:lstStyle/>
          <a:p>
            <a:pPr>
              <a:buClr>
                <a:srgbClr val="000000"/>
              </a:buClr>
              <a:buSzPct val="100000"/>
              <a:buFont typeface="Times New Roman" pitchFamily="18" charset="0"/>
              <a:buNone/>
            </a:pPr>
            <a:endParaRPr lang="zh-CN" altLang="en-US"/>
          </a:p>
        </p:txBody>
      </p:sp>
      <p:sp>
        <p:nvSpPr>
          <p:cNvPr id="11" name="AutoShape 5">
            <a:extLst>
              <a:ext uri="{FF2B5EF4-FFF2-40B4-BE49-F238E27FC236}">
                <a16:creationId xmlns:a16="http://schemas.microsoft.com/office/drawing/2014/main" id="{ADDD3658-7422-4C1B-B20E-E43396391CCD}"/>
              </a:ext>
            </a:extLst>
          </p:cNvPr>
          <p:cNvSpPr>
            <a:spLocks noChangeArrowheads="1"/>
          </p:cNvSpPr>
          <p:nvPr/>
        </p:nvSpPr>
        <p:spPr bwMode="auto">
          <a:xfrm>
            <a:off x="6361213" y="5490359"/>
            <a:ext cx="762000" cy="457200"/>
          </a:xfrm>
          <a:prstGeom prst="roundRect">
            <a:avLst>
              <a:gd name="adj" fmla="val 16667"/>
            </a:avLst>
          </a:prstGeom>
          <a:noFill/>
          <a:ln w="57240" cap="sq">
            <a:solidFill>
              <a:srgbClr val="5B9BD5"/>
            </a:solidFill>
            <a:miter lim="800000"/>
            <a:headEnd/>
            <a:tailEnd/>
          </a:ln>
        </p:spPr>
        <p:txBody>
          <a:bodyPr wrap="none" anchor="ctr"/>
          <a:lstStyle/>
          <a:p>
            <a:pPr>
              <a:buClr>
                <a:srgbClr val="000000"/>
              </a:buClr>
              <a:buSzPct val="100000"/>
              <a:buFont typeface="Times New Roman" pitchFamily="18" charset="0"/>
              <a:buNone/>
            </a:pPr>
            <a:endParaRPr lang="zh-CN" altLang="en-US"/>
          </a:p>
        </p:txBody>
      </p:sp>
    </p:spTree>
    <p:extLst>
      <p:ext uri="{BB962C8B-B14F-4D97-AF65-F5344CB8AC3E}">
        <p14:creationId xmlns:p14="http://schemas.microsoft.com/office/powerpoint/2010/main" val="858687230"/>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自由: 形状 22"/>
          <p:cNvSpPr/>
          <p:nvPr/>
        </p:nvSpPr>
        <p:spPr bwMode="auto">
          <a:xfrm rot="12600000">
            <a:off x="628798" y="267712"/>
            <a:ext cx="166903" cy="731887"/>
          </a:xfrm>
          <a:custGeom>
            <a:avLst/>
            <a:gdLst>
              <a:gd name="connsiteX0" fmla="*/ 260214 w 260214"/>
              <a:gd name="connsiteY0" fmla="*/ 995963 h 1141060"/>
              <a:gd name="connsiteX1" fmla="*/ 0 w 260214"/>
              <a:gd name="connsiteY1" fmla="*/ 1141060 h 1141060"/>
              <a:gd name="connsiteX2" fmla="*/ 0 w 260214"/>
              <a:gd name="connsiteY2" fmla="*/ 146621 h 1141060"/>
              <a:gd name="connsiteX3" fmla="*/ 260214 w 260214"/>
              <a:gd name="connsiteY3" fmla="*/ 0 h 1141060"/>
            </a:gdLst>
            <a:ahLst/>
            <a:cxnLst>
              <a:cxn ang="0">
                <a:pos x="connsiteX0" y="connsiteY0"/>
              </a:cxn>
              <a:cxn ang="0">
                <a:pos x="connsiteX1" y="connsiteY1"/>
              </a:cxn>
              <a:cxn ang="0">
                <a:pos x="connsiteX2" y="connsiteY2"/>
              </a:cxn>
              <a:cxn ang="0">
                <a:pos x="connsiteX3" y="connsiteY3"/>
              </a:cxn>
            </a:cxnLst>
            <a:rect l="l" t="t" r="r" b="b"/>
            <a:pathLst>
              <a:path w="260214" h="1141060">
                <a:moveTo>
                  <a:pt x="260214" y="995963"/>
                </a:moveTo>
                <a:lnTo>
                  <a:pt x="0" y="1141060"/>
                </a:lnTo>
                <a:lnTo>
                  <a:pt x="0" y="146621"/>
                </a:lnTo>
                <a:lnTo>
                  <a:pt x="260214" y="0"/>
                </a:lnTo>
                <a:close/>
              </a:path>
            </a:pathLst>
          </a:custGeom>
          <a:solidFill>
            <a:srgbClr val="0075EA"/>
          </a:solidFill>
          <a:ln>
            <a:noFill/>
          </a:ln>
        </p:spPr>
        <p:txBody>
          <a:bodyPr vert="horz" wrap="square" lIns="91440" tIns="45720" rIns="91440" bIns="45720" numCol="1" anchor="t" anchorCtr="0" compatLnSpc="1">
            <a:noAutofit/>
          </a:bodyPr>
          <a:lstStyle/>
          <a:p>
            <a:endParaRPr lang="zh-CN" altLang="en-US" dirty="0"/>
          </a:p>
        </p:txBody>
      </p:sp>
      <p:grpSp>
        <p:nvGrpSpPr>
          <p:cNvPr id="12" name="组合 11">
            <a:extLst>
              <a:ext uri="{FF2B5EF4-FFF2-40B4-BE49-F238E27FC236}">
                <a16:creationId xmlns:a16="http://schemas.microsoft.com/office/drawing/2014/main" id="{90635BC2-70C3-447A-ABFE-19A1FC9B20A3}"/>
              </a:ext>
            </a:extLst>
          </p:cNvPr>
          <p:cNvGrpSpPr/>
          <p:nvPr/>
        </p:nvGrpSpPr>
        <p:grpSpPr>
          <a:xfrm>
            <a:off x="635244" y="278225"/>
            <a:ext cx="4594115" cy="714073"/>
            <a:chOff x="635242" y="278221"/>
            <a:chExt cx="4594115" cy="714072"/>
          </a:xfrm>
        </p:grpSpPr>
        <p:sp>
          <p:nvSpPr>
            <p:cNvPr id="13" name="矩形 12">
              <a:extLst>
                <a:ext uri="{FF2B5EF4-FFF2-40B4-BE49-F238E27FC236}">
                  <a16:creationId xmlns:a16="http://schemas.microsoft.com/office/drawing/2014/main" id="{929789D4-43BD-46AB-A78F-1D9D719C889C}"/>
                </a:ext>
              </a:extLst>
            </p:cNvPr>
            <p:cNvSpPr/>
            <p:nvPr/>
          </p:nvSpPr>
          <p:spPr>
            <a:xfrm>
              <a:off x="635242" y="676889"/>
              <a:ext cx="4435520" cy="315404"/>
            </a:xfrm>
            <a:prstGeom prst="rect">
              <a:avLst/>
            </a:prstGeom>
          </p:spPr>
          <p:txBody>
            <a:bodyPr wrap="square">
              <a:spAutoFit/>
            </a:bodyPr>
            <a:lstStyle/>
            <a:p>
              <a:pPr algn="ct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Tomasulo Algorithm——Example</a:t>
              </a:r>
            </a:p>
          </p:txBody>
        </p:sp>
        <p:sp>
          <p:nvSpPr>
            <p:cNvPr id="14" name="矩形 13">
              <a:extLst>
                <a:ext uri="{FF2B5EF4-FFF2-40B4-BE49-F238E27FC236}">
                  <a16:creationId xmlns:a16="http://schemas.microsoft.com/office/drawing/2014/main" id="{D48B2437-B03E-4A69-9FB1-19C8AD81A978}"/>
                </a:ext>
              </a:extLst>
            </p:cNvPr>
            <p:cNvSpPr/>
            <p:nvPr/>
          </p:nvSpPr>
          <p:spPr>
            <a:xfrm>
              <a:off x="1197484" y="278221"/>
              <a:ext cx="4031873" cy="523219"/>
            </a:xfrm>
            <a:prstGeom prst="rect">
              <a:avLst/>
            </a:prstGeom>
          </p:spPr>
          <p:txBody>
            <a:bodyPr wrap="none">
              <a:spAutoFit/>
            </a:bodyPr>
            <a:lstStyle/>
            <a:p>
              <a:r>
                <a:rPr lang="en-US" altLang="zh-CN" sz="2800" b="1" dirty="0">
                  <a:solidFill>
                    <a:schemeClr val="tx1">
                      <a:lumMod val="85000"/>
                      <a:lumOff val="15000"/>
                    </a:schemeClr>
                  </a:solidFill>
                  <a:latin typeface="等线" panose="02010600030101010101" pitchFamily="2" charset="-122"/>
                  <a:ea typeface="等线" panose="02010600030101010101" pitchFamily="2" charset="-122"/>
                </a:rPr>
                <a:t>Tomasulo</a:t>
              </a:r>
              <a:r>
                <a:rPr lang="zh-CN" altLang="en-US" sz="2800" b="1" dirty="0">
                  <a:solidFill>
                    <a:schemeClr val="tx1">
                      <a:lumMod val="85000"/>
                      <a:lumOff val="15000"/>
                    </a:schemeClr>
                  </a:solidFill>
                  <a:latin typeface="等线" panose="02010600030101010101" pitchFamily="2" charset="-122"/>
                  <a:ea typeface="等线" panose="02010600030101010101" pitchFamily="2" charset="-122"/>
                </a:rPr>
                <a:t>算法</a:t>
              </a:r>
              <a:r>
                <a:rPr lang="en-US" altLang="zh-CN" sz="2800" b="1" dirty="0">
                  <a:solidFill>
                    <a:schemeClr val="tx1">
                      <a:lumMod val="85000"/>
                      <a:lumOff val="15000"/>
                    </a:schemeClr>
                  </a:solidFill>
                  <a:latin typeface="等线" panose="02010600030101010101" pitchFamily="2" charset="-122"/>
                  <a:ea typeface="等线" panose="02010600030101010101" pitchFamily="2" charset="-122"/>
                </a:rPr>
                <a:t>— —</a:t>
              </a:r>
              <a:r>
                <a:rPr lang="zh-CN" altLang="en-US" sz="2800" b="1" dirty="0">
                  <a:solidFill>
                    <a:schemeClr val="tx1">
                      <a:lumMod val="85000"/>
                      <a:lumOff val="15000"/>
                    </a:schemeClr>
                  </a:solidFill>
                  <a:latin typeface="等线" panose="02010600030101010101" pitchFamily="2" charset="-122"/>
                  <a:ea typeface="等线" panose="02010600030101010101" pitchFamily="2" charset="-122"/>
                </a:rPr>
                <a:t>示例</a:t>
              </a:r>
            </a:p>
          </p:txBody>
        </p:sp>
      </p:grpSp>
      <p:sp>
        <p:nvSpPr>
          <p:cNvPr id="7" name="文本框 6">
            <a:extLst>
              <a:ext uri="{FF2B5EF4-FFF2-40B4-BE49-F238E27FC236}">
                <a16:creationId xmlns:a16="http://schemas.microsoft.com/office/drawing/2014/main" id="{21AEE1C6-2356-44A9-BD2B-CC37B72D93A9}"/>
              </a:ext>
            </a:extLst>
          </p:cNvPr>
          <p:cNvSpPr txBox="1"/>
          <p:nvPr/>
        </p:nvSpPr>
        <p:spPr>
          <a:xfrm>
            <a:off x="9666514" y="801446"/>
            <a:ext cx="1890243" cy="461665"/>
          </a:xfrm>
          <a:prstGeom prst="rect">
            <a:avLst/>
          </a:prstGeom>
          <a:noFill/>
        </p:spPr>
        <p:txBody>
          <a:bodyPr wrap="square" rtlCol="0">
            <a:spAutoFit/>
          </a:bodyPr>
          <a:lstStyle/>
          <a:p>
            <a:pPr algn="ctr"/>
            <a:r>
              <a:rPr lang="zh-CN" altLang="en-US" sz="2400" b="1" dirty="0">
                <a:solidFill>
                  <a:srgbClr val="0066FF"/>
                </a:solidFill>
                <a:latin typeface="微软雅黑" panose="020B0503020204020204" pitchFamily="34" charset="-122"/>
                <a:ea typeface="微软雅黑" panose="020B0503020204020204" pitchFamily="34" charset="-122"/>
              </a:rPr>
              <a:t>第</a:t>
            </a:r>
            <a:r>
              <a:rPr lang="en-US" altLang="zh-CN" sz="2400" b="1" dirty="0">
                <a:solidFill>
                  <a:srgbClr val="0066FF"/>
                </a:solidFill>
                <a:latin typeface="微软雅黑" panose="020B0503020204020204" pitchFamily="34" charset="-122"/>
                <a:ea typeface="微软雅黑" panose="020B0503020204020204" pitchFamily="34" charset="-122"/>
              </a:rPr>
              <a:t>2</a:t>
            </a:r>
            <a:r>
              <a:rPr lang="zh-CN" altLang="en-US" sz="2400" b="1" dirty="0">
                <a:solidFill>
                  <a:srgbClr val="0066FF"/>
                </a:solidFill>
                <a:latin typeface="微软雅黑" panose="020B0503020204020204" pitchFamily="34" charset="-122"/>
                <a:ea typeface="微软雅黑" panose="020B0503020204020204" pitchFamily="34" charset="-122"/>
              </a:rPr>
              <a:t>个周期</a:t>
            </a:r>
          </a:p>
        </p:txBody>
      </p:sp>
      <p:graphicFrame>
        <p:nvGraphicFramePr>
          <p:cNvPr id="15" name="Object 1">
            <a:extLst>
              <a:ext uri="{FF2B5EF4-FFF2-40B4-BE49-F238E27FC236}">
                <a16:creationId xmlns:a16="http://schemas.microsoft.com/office/drawing/2014/main" id="{D66B0360-92C3-482B-AEDE-E4B8EEAAF69F}"/>
              </a:ext>
            </a:extLst>
          </p:cNvPr>
          <p:cNvGraphicFramePr>
            <a:graphicFrameLocks noChangeAspect="1"/>
          </p:cNvGraphicFramePr>
          <p:nvPr>
            <p:extLst>
              <p:ext uri="{D42A27DB-BD31-4B8C-83A1-F6EECF244321}">
                <p14:modId xmlns:p14="http://schemas.microsoft.com/office/powerpoint/2010/main" val="3118777772"/>
              </p:ext>
            </p:extLst>
          </p:nvPr>
        </p:nvGraphicFramePr>
        <p:xfrm>
          <a:off x="1697138" y="1154379"/>
          <a:ext cx="8774113" cy="4995863"/>
        </p:xfrm>
        <a:graphic>
          <a:graphicData uri="http://schemas.openxmlformats.org/presentationml/2006/ole">
            <mc:AlternateContent xmlns:mc="http://schemas.openxmlformats.org/markup-compatibility/2006">
              <mc:Choice xmlns:v="urn:schemas-microsoft-com:vml" Requires="v">
                <p:oleObj spid="_x0000_s52310" r:id="rId4" imgW="9666000" imgH="6607440" progId="">
                  <p:embed/>
                </p:oleObj>
              </mc:Choice>
              <mc:Fallback>
                <p:oleObj r:id="rId4" imgW="9666000" imgH="6607440" progId="">
                  <p:embed/>
                  <p:pic>
                    <p:nvPicPr>
                      <p:cNvPr id="30722"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97138" y="1154379"/>
                        <a:ext cx="8774113" cy="4995863"/>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oleObj>
              </mc:Fallback>
            </mc:AlternateContent>
          </a:graphicData>
        </a:graphic>
      </p:graphicFrame>
      <p:sp>
        <p:nvSpPr>
          <p:cNvPr id="16" name="AutoShape 2">
            <a:extLst>
              <a:ext uri="{FF2B5EF4-FFF2-40B4-BE49-F238E27FC236}">
                <a16:creationId xmlns:a16="http://schemas.microsoft.com/office/drawing/2014/main" id="{D212DB5D-1D68-4455-A9AF-84D8ADEE3A54}"/>
              </a:ext>
            </a:extLst>
          </p:cNvPr>
          <p:cNvSpPr>
            <a:spLocks noChangeArrowheads="1"/>
          </p:cNvSpPr>
          <p:nvPr/>
        </p:nvSpPr>
        <p:spPr bwMode="auto">
          <a:xfrm>
            <a:off x="4608613" y="1878279"/>
            <a:ext cx="533400" cy="304800"/>
          </a:xfrm>
          <a:prstGeom prst="roundRect">
            <a:avLst>
              <a:gd name="adj" fmla="val 16667"/>
            </a:avLst>
          </a:prstGeom>
          <a:noFill/>
          <a:ln w="57240" cap="sq">
            <a:solidFill>
              <a:srgbClr val="5B9BD5"/>
            </a:solidFill>
            <a:miter lim="800000"/>
            <a:headEnd/>
            <a:tailEnd/>
          </a:ln>
        </p:spPr>
        <p:txBody>
          <a:bodyPr wrap="none" anchor="ctr"/>
          <a:lstStyle/>
          <a:p>
            <a:pPr>
              <a:buClr>
                <a:srgbClr val="000000"/>
              </a:buClr>
              <a:buSzPct val="100000"/>
              <a:buFont typeface="Times New Roman" pitchFamily="18" charset="0"/>
              <a:buNone/>
            </a:pPr>
            <a:endParaRPr lang="zh-CN" altLang="en-US"/>
          </a:p>
        </p:txBody>
      </p:sp>
      <p:sp>
        <p:nvSpPr>
          <p:cNvPr id="17" name="AutoShape 3">
            <a:extLst>
              <a:ext uri="{FF2B5EF4-FFF2-40B4-BE49-F238E27FC236}">
                <a16:creationId xmlns:a16="http://schemas.microsoft.com/office/drawing/2014/main" id="{F2F16231-E3D3-4E92-B0EA-5B888ADE9604}"/>
              </a:ext>
            </a:extLst>
          </p:cNvPr>
          <p:cNvSpPr>
            <a:spLocks noChangeArrowheads="1"/>
          </p:cNvSpPr>
          <p:nvPr/>
        </p:nvSpPr>
        <p:spPr bwMode="auto">
          <a:xfrm>
            <a:off x="7732813" y="1802079"/>
            <a:ext cx="1676400" cy="457200"/>
          </a:xfrm>
          <a:prstGeom prst="roundRect">
            <a:avLst>
              <a:gd name="adj" fmla="val 16667"/>
            </a:avLst>
          </a:prstGeom>
          <a:noFill/>
          <a:ln w="57240" cap="sq">
            <a:solidFill>
              <a:srgbClr val="5B9BD5"/>
            </a:solidFill>
            <a:miter lim="800000"/>
            <a:headEnd/>
            <a:tailEnd/>
          </a:ln>
        </p:spPr>
        <p:txBody>
          <a:bodyPr wrap="none" anchor="ctr"/>
          <a:lstStyle/>
          <a:p>
            <a:pPr>
              <a:buClr>
                <a:srgbClr val="000000"/>
              </a:buClr>
              <a:buSzPct val="100000"/>
              <a:buFont typeface="Times New Roman" pitchFamily="18" charset="0"/>
              <a:buNone/>
            </a:pPr>
            <a:endParaRPr lang="zh-CN" altLang="en-US"/>
          </a:p>
        </p:txBody>
      </p:sp>
      <p:sp>
        <p:nvSpPr>
          <p:cNvPr id="18" name="AutoShape 4">
            <a:extLst>
              <a:ext uri="{FF2B5EF4-FFF2-40B4-BE49-F238E27FC236}">
                <a16:creationId xmlns:a16="http://schemas.microsoft.com/office/drawing/2014/main" id="{160512F4-D6F2-4CD2-A7C3-6ED702234240}"/>
              </a:ext>
            </a:extLst>
          </p:cNvPr>
          <p:cNvSpPr>
            <a:spLocks noChangeArrowheads="1"/>
          </p:cNvSpPr>
          <p:nvPr/>
        </p:nvSpPr>
        <p:spPr bwMode="auto">
          <a:xfrm>
            <a:off x="5118201" y="5334267"/>
            <a:ext cx="762000" cy="457200"/>
          </a:xfrm>
          <a:prstGeom prst="roundRect">
            <a:avLst>
              <a:gd name="adj" fmla="val 16667"/>
            </a:avLst>
          </a:prstGeom>
          <a:noFill/>
          <a:ln w="57240" cap="sq">
            <a:solidFill>
              <a:srgbClr val="5B9BD5"/>
            </a:solidFill>
            <a:miter lim="800000"/>
            <a:headEnd/>
            <a:tailEnd/>
          </a:ln>
        </p:spPr>
        <p:txBody>
          <a:bodyPr wrap="none" anchor="ctr"/>
          <a:lstStyle/>
          <a:p>
            <a:pPr>
              <a:buClr>
                <a:srgbClr val="000000"/>
              </a:buClr>
              <a:buSzPct val="100000"/>
              <a:buFont typeface="Times New Roman" pitchFamily="18" charset="0"/>
              <a:buNone/>
            </a:pPr>
            <a:endParaRPr lang="zh-CN" altLang="en-US"/>
          </a:p>
        </p:txBody>
      </p:sp>
      <p:sp>
        <p:nvSpPr>
          <p:cNvPr id="19" name="Rectangle 5">
            <a:extLst>
              <a:ext uri="{FF2B5EF4-FFF2-40B4-BE49-F238E27FC236}">
                <a16:creationId xmlns:a16="http://schemas.microsoft.com/office/drawing/2014/main" id="{2557D38C-4185-4BF1-9859-BCE270FCB34A}"/>
              </a:ext>
            </a:extLst>
          </p:cNvPr>
          <p:cNvSpPr>
            <a:spLocks noChangeArrowheads="1"/>
          </p:cNvSpPr>
          <p:nvPr/>
        </p:nvSpPr>
        <p:spPr bwMode="auto">
          <a:xfrm>
            <a:off x="1880405" y="6138940"/>
            <a:ext cx="8673592" cy="458757"/>
          </a:xfrm>
          <a:prstGeom prst="rect">
            <a:avLst/>
          </a:prstGeom>
          <a:noFill/>
          <a:ln w="9525">
            <a:noFill/>
            <a:round/>
            <a:headEnd/>
            <a:tailEnd/>
          </a:ln>
        </p:spPr>
        <p:txBody>
          <a:bodyPr wrap="none" lIns="90360" tIns="44280" rIns="90360" bIns="44280">
            <a:spAutoFit/>
          </a:bodyPr>
          <a:lstStyle/>
          <a:p>
            <a:pPr eaLnBrk="1" hangingPunct="1">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2400" b="1" dirty="0">
                <a:solidFill>
                  <a:srgbClr val="FF0066"/>
                </a:solidFill>
                <a:latin typeface="微软雅黑" panose="020B0503020204020204" pitchFamily="34" charset="-122"/>
                <a:ea typeface="微软雅黑" panose="020B0503020204020204" pitchFamily="34" charset="-122"/>
              </a:rPr>
              <a:t>不同于记分牌算法，</a:t>
            </a:r>
            <a:r>
              <a:rPr lang="en-US" altLang="zh-CN" sz="2400" b="1" dirty="0">
                <a:solidFill>
                  <a:srgbClr val="FF0066"/>
                </a:solidFill>
                <a:latin typeface="微软雅黑" panose="020B0503020204020204" pitchFamily="34" charset="-122"/>
                <a:ea typeface="微软雅黑" panose="020B0503020204020204" pitchFamily="34" charset="-122"/>
              </a:rPr>
              <a:t>Tomasulo</a:t>
            </a:r>
            <a:r>
              <a:rPr lang="zh-CN" altLang="en-US" sz="2400" b="1" dirty="0">
                <a:solidFill>
                  <a:srgbClr val="FF0066"/>
                </a:solidFill>
                <a:latin typeface="微软雅黑" panose="020B0503020204020204" pitchFamily="34" charset="-122"/>
                <a:ea typeface="微软雅黑" panose="020B0503020204020204" pitchFamily="34" charset="-122"/>
              </a:rPr>
              <a:t>中可以流出多个</a:t>
            </a:r>
            <a:r>
              <a:rPr lang="en-US" altLang="zh-CN" sz="2400" b="1" dirty="0">
                <a:solidFill>
                  <a:srgbClr val="FF0066"/>
                </a:solidFill>
                <a:latin typeface="微软雅黑" panose="020B0503020204020204" pitchFamily="34" charset="-122"/>
                <a:ea typeface="微软雅黑" panose="020B0503020204020204" pitchFamily="34" charset="-122"/>
              </a:rPr>
              <a:t>Load</a:t>
            </a:r>
            <a:r>
              <a:rPr lang="zh-CN" altLang="en-US" sz="2400" b="1" dirty="0">
                <a:solidFill>
                  <a:srgbClr val="FF0066"/>
                </a:solidFill>
                <a:latin typeface="微软雅黑" panose="020B0503020204020204" pitchFamily="34" charset="-122"/>
                <a:ea typeface="微软雅黑" panose="020B0503020204020204" pitchFamily="34" charset="-122"/>
              </a:rPr>
              <a:t>等待执行</a:t>
            </a:r>
            <a:endParaRPr lang="en-US" altLang="zh-CN" sz="2400" b="1" dirty="0">
              <a:solidFill>
                <a:srgbClr val="FF0066"/>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17416994"/>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additive="repl">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ppt_x</p:attrName>
                                        </p:attrNameLst>
                                      </p:cBhvr>
                                      <p:tavLst>
                                        <p:tav tm="100000">
                                          <p:val>
                                            <p:strVal val="1+#ppt_w/2"/>
                                          </p:val>
                                        </p:tav>
                                        <p:tav tm="100000">
                                          <p:val>
                                            <p:strVal val="#ppt_x"/>
                                          </p:val>
                                        </p:tav>
                                      </p:tavLst>
                                    </p:anim>
                                    <p:anim calcmode="lin" valueType="num">
                                      <p:cBhvr>
                                        <p:cTn id="8" dur="500" fill="hold"/>
                                        <p:tgtEl>
                                          <p:spTgt spid="19"/>
                                        </p:tgtEl>
                                        <p:attrNameLst>
                                          <p:attrName>ppt_y</p:attrName>
                                        </p:attrNameLst>
                                      </p:cBhvr>
                                      <p:tavLst>
                                        <p:tav tm="10000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自由: 形状 22"/>
          <p:cNvSpPr/>
          <p:nvPr/>
        </p:nvSpPr>
        <p:spPr bwMode="auto">
          <a:xfrm rot="12600000">
            <a:off x="628798" y="267712"/>
            <a:ext cx="166903" cy="731887"/>
          </a:xfrm>
          <a:custGeom>
            <a:avLst/>
            <a:gdLst>
              <a:gd name="connsiteX0" fmla="*/ 260214 w 260214"/>
              <a:gd name="connsiteY0" fmla="*/ 995963 h 1141060"/>
              <a:gd name="connsiteX1" fmla="*/ 0 w 260214"/>
              <a:gd name="connsiteY1" fmla="*/ 1141060 h 1141060"/>
              <a:gd name="connsiteX2" fmla="*/ 0 w 260214"/>
              <a:gd name="connsiteY2" fmla="*/ 146621 h 1141060"/>
              <a:gd name="connsiteX3" fmla="*/ 260214 w 260214"/>
              <a:gd name="connsiteY3" fmla="*/ 0 h 1141060"/>
            </a:gdLst>
            <a:ahLst/>
            <a:cxnLst>
              <a:cxn ang="0">
                <a:pos x="connsiteX0" y="connsiteY0"/>
              </a:cxn>
              <a:cxn ang="0">
                <a:pos x="connsiteX1" y="connsiteY1"/>
              </a:cxn>
              <a:cxn ang="0">
                <a:pos x="connsiteX2" y="connsiteY2"/>
              </a:cxn>
              <a:cxn ang="0">
                <a:pos x="connsiteX3" y="connsiteY3"/>
              </a:cxn>
            </a:cxnLst>
            <a:rect l="l" t="t" r="r" b="b"/>
            <a:pathLst>
              <a:path w="260214" h="1141060">
                <a:moveTo>
                  <a:pt x="260214" y="995963"/>
                </a:moveTo>
                <a:lnTo>
                  <a:pt x="0" y="1141060"/>
                </a:lnTo>
                <a:lnTo>
                  <a:pt x="0" y="146621"/>
                </a:lnTo>
                <a:lnTo>
                  <a:pt x="260214" y="0"/>
                </a:lnTo>
                <a:close/>
              </a:path>
            </a:pathLst>
          </a:custGeom>
          <a:solidFill>
            <a:srgbClr val="0075EA"/>
          </a:solidFill>
          <a:ln>
            <a:noFill/>
          </a:ln>
        </p:spPr>
        <p:txBody>
          <a:bodyPr vert="horz" wrap="square" lIns="91440" tIns="45720" rIns="91440" bIns="45720" numCol="1" anchor="t" anchorCtr="0" compatLnSpc="1">
            <a:noAutofit/>
          </a:bodyPr>
          <a:lstStyle/>
          <a:p>
            <a:endParaRPr lang="zh-CN" altLang="en-US" dirty="0"/>
          </a:p>
        </p:txBody>
      </p:sp>
      <p:grpSp>
        <p:nvGrpSpPr>
          <p:cNvPr id="12" name="组合 11">
            <a:extLst>
              <a:ext uri="{FF2B5EF4-FFF2-40B4-BE49-F238E27FC236}">
                <a16:creationId xmlns:a16="http://schemas.microsoft.com/office/drawing/2014/main" id="{90635BC2-70C3-447A-ABFE-19A1FC9B20A3}"/>
              </a:ext>
            </a:extLst>
          </p:cNvPr>
          <p:cNvGrpSpPr/>
          <p:nvPr/>
        </p:nvGrpSpPr>
        <p:grpSpPr>
          <a:xfrm>
            <a:off x="635244" y="278225"/>
            <a:ext cx="4594115" cy="714073"/>
            <a:chOff x="635242" y="278221"/>
            <a:chExt cx="4594115" cy="714072"/>
          </a:xfrm>
        </p:grpSpPr>
        <p:sp>
          <p:nvSpPr>
            <p:cNvPr id="13" name="矩形 12">
              <a:extLst>
                <a:ext uri="{FF2B5EF4-FFF2-40B4-BE49-F238E27FC236}">
                  <a16:creationId xmlns:a16="http://schemas.microsoft.com/office/drawing/2014/main" id="{929789D4-43BD-46AB-A78F-1D9D719C889C}"/>
                </a:ext>
              </a:extLst>
            </p:cNvPr>
            <p:cNvSpPr/>
            <p:nvPr/>
          </p:nvSpPr>
          <p:spPr>
            <a:xfrm>
              <a:off x="635242" y="676889"/>
              <a:ext cx="4435520" cy="315404"/>
            </a:xfrm>
            <a:prstGeom prst="rect">
              <a:avLst/>
            </a:prstGeom>
          </p:spPr>
          <p:txBody>
            <a:bodyPr wrap="square">
              <a:spAutoFit/>
            </a:bodyPr>
            <a:lstStyle/>
            <a:p>
              <a:pPr algn="ct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Tomasulo Algorithm——Example</a:t>
              </a:r>
            </a:p>
          </p:txBody>
        </p:sp>
        <p:sp>
          <p:nvSpPr>
            <p:cNvPr id="14" name="矩形 13">
              <a:extLst>
                <a:ext uri="{FF2B5EF4-FFF2-40B4-BE49-F238E27FC236}">
                  <a16:creationId xmlns:a16="http://schemas.microsoft.com/office/drawing/2014/main" id="{D48B2437-B03E-4A69-9FB1-19C8AD81A978}"/>
                </a:ext>
              </a:extLst>
            </p:cNvPr>
            <p:cNvSpPr/>
            <p:nvPr/>
          </p:nvSpPr>
          <p:spPr>
            <a:xfrm>
              <a:off x="1197484" y="278221"/>
              <a:ext cx="4031873" cy="523219"/>
            </a:xfrm>
            <a:prstGeom prst="rect">
              <a:avLst/>
            </a:prstGeom>
          </p:spPr>
          <p:txBody>
            <a:bodyPr wrap="none">
              <a:spAutoFit/>
            </a:bodyPr>
            <a:lstStyle/>
            <a:p>
              <a:r>
                <a:rPr lang="en-US" altLang="zh-CN" sz="2800" b="1" dirty="0">
                  <a:solidFill>
                    <a:schemeClr val="tx1">
                      <a:lumMod val="85000"/>
                      <a:lumOff val="15000"/>
                    </a:schemeClr>
                  </a:solidFill>
                  <a:latin typeface="等线" panose="02010600030101010101" pitchFamily="2" charset="-122"/>
                  <a:ea typeface="等线" panose="02010600030101010101" pitchFamily="2" charset="-122"/>
                </a:rPr>
                <a:t>Tomasulo</a:t>
              </a:r>
              <a:r>
                <a:rPr lang="zh-CN" altLang="en-US" sz="2800" b="1" dirty="0">
                  <a:solidFill>
                    <a:schemeClr val="tx1">
                      <a:lumMod val="85000"/>
                      <a:lumOff val="15000"/>
                    </a:schemeClr>
                  </a:solidFill>
                  <a:latin typeface="等线" panose="02010600030101010101" pitchFamily="2" charset="-122"/>
                  <a:ea typeface="等线" panose="02010600030101010101" pitchFamily="2" charset="-122"/>
                </a:rPr>
                <a:t>算法</a:t>
              </a:r>
              <a:r>
                <a:rPr lang="en-US" altLang="zh-CN" sz="2800" b="1" dirty="0">
                  <a:solidFill>
                    <a:schemeClr val="tx1">
                      <a:lumMod val="85000"/>
                      <a:lumOff val="15000"/>
                    </a:schemeClr>
                  </a:solidFill>
                  <a:latin typeface="等线" panose="02010600030101010101" pitchFamily="2" charset="-122"/>
                  <a:ea typeface="等线" panose="02010600030101010101" pitchFamily="2" charset="-122"/>
                </a:rPr>
                <a:t>— —</a:t>
              </a:r>
              <a:r>
                <a:rPr lang="zh-CN" altLang="en-US" sz="2800" b="1" dirty="0">
                  <a:solidFill>
                    <a:schemeClr val="tx1">
                      <a:lumMod val="85000"/>
                      <a:lumOff val="15000"/>
                    </a:schemeClr>
                  </a:solidFill>
                  <a:latin typeface="等线" panose="02010600030101010101" pitchFamily="2" charset="-122"/>
                  <a:ea typeface="等线" panose="02010600030101010101" pitchFamily="2" charset="-122"/>
                </a:rPr>
                <a:t>示例</a:t>
              </a:r>
            </a:p>
          </p:txBody>
        </p:sp>
      </p:grpSp>
      <p:sp>
        <p:nvSpPr>
          <p:cNvPr id="7" name="文本框 6">
            <a:extLst>
              <a:ext uri="{FF2B5EF4-FFF2-40B4-BE49-F238E27FC236}">
                <a16:creationId xmlns:a16="http://schemas.microsoft.com/office/drawing/2014/main" id="{21AEE1C6-2356-44A9-BD2B-CC37B72D93A9}"/>
              </a:ext>
            </a:extLst>
          </p:cNvPr>
          <p:cNvSpPr txBox="1"/>
          <p:nvPr/>
        </p:nvSpPr>
        <p:spPr>
          <a:xfrm>
            <a:off x="9666514" y="801446"/>
            <a:ext cx="1890243" cy="461665"/>
          </a:xfrm>
          <a:prstGeom prst="rect">
            <a:avLst/>
          </a:prstGeom>
          <a:noFill/>
        </p:spPr>
        <p:txBody>
          <a:bodyPr wrap="square" rtlCol="0">
            <a:spAutoFit/>
          </a:bodyPr>
          <a:lstStyle/>
          <a:p>
            <a:pPr algn="ctr"/>
            <a:r>
              <a:rPr lang="zh-CN" altLang="en-US" sz="2400" b="1" dirty="0">
                <a:solidFill>
                  <a:srgbClr val="0066FF"/>
                </a:solidFill>
                <a:latin typeface="微软雅黑" panose="020B0503020204020204" pitchFamily="34" charset="-122"/>
                <a:ea typeface="微软雅黑" panose="020B0503020204020204" pitchFamily="34" charset="-122"/>
              </a:rPr>
              <a:t>第</a:t>
            </a:r>
            <a:r>
              <a:rPr lang="en-US" altLang="zh-CN" sz="2400" b="1" dirty="0">
                <a:solidFill>
                  <a:srgbClr val="0066FF"/>
                </a:solidFill>
                <a:latin typeface="微软雅黑" panose="020B0503020204020204" pitchFamily="34" charset="-122"/>
                <a:ea typeface="微软雅黑" panose="020B0503020204020204" pitchFamily="34" charset="-122"/>
              </a:rPr>
              <a:t>3</a:t>
            </a:r>
            <a:r>
              <a:rPr lang="zh-CN" altLang="en-US" sz="2400" b="1" dirty="0">
                <a:solidFill>
                  <a:srgbClr val="0066FF"/>
                </a:solidFill>
                <a:latin typeface="微软雅黑" panose="020B0503020204020204" pitchFamily="34" charset="-122"/>
                <a:ea typeface="微软雅黑" panose="020B0503020204020204" pitchFamily="34" charset="-122"/>
              </a:rPr>
              <a:t>个周期</a:t>
            </a:r>
          </a:p>
        </p:txBody>
      </p:sp>
      <p:sp>
        <p:nvSpPr>
          <p:cNvPr id="19" name="Rectangle 5">
            <a:extLst>
              <a:ext uri="{FF2B5EF4-FFF2-40B4-BE49-F238E27FC236}">
                <a16:creationId xmlns:a16="http://schemas.microsoft.com/office/drawing/2014/main" id="{2557D38C-4185-4BF1-9859-BCE270FCB34A}"/>
              </a:ext>
            </a:extLst>
          </p:cNvPr>
          <p:cNvSpPr>
            <a:spLocks noChangeArrowheads="1"/>
          </p:cNvSpPr>
          <p:nvPr/>
        </p:nvSpPr>
        <p:spPr bwMode="auto">
          <a:xfrm>
            <a:off x="1708870" y="5789657"/>
            <a:ext cx="9008234" cy="828089"/>
          </a:xfrm>
          <a:prstGeom prst="rect">
            <a:avLst/>
          </a:prstGeom>
          <a:noFill/>
          <a:ln w="9525">
            <a:noFill/>
            <a:round/>
            <a:headEnd/>
            <a:tailEnd/>
          </a:ln>
        </p:spPr>
        <p:txBody>
          <a:bodyPr wrap="none" lIns="90360" tIns="44280" rIns="90360" bIns="44280">
            <a:spAutoFit/>
          </a:bodyPr>
          <a:lstStyle/>
          <a:p>
            <a:pP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2400" b="1" dirty="0" err="1">
                <a:solidFill>
                  <a:srgbClr val="FF0066"/>
                </a:solidFill>
                <a:latin typeface="微软雅黑" panose="020B0503020204020204" pitchFamily="34" charset="-122"/>
                <a:ea typeface="微软雅黑" panose="020B0503020204020204" pitchFamily="34" charset="-122"/>
              </a:rPr>
              <a:t>MULT.D</a:t>
            </a:r>
            <a:r>
              <a:rPr lang="zh-CN" altLang="en-US" sz="2400" b="1" dirty="0">
                <a:solidFill>
                  <a:srgbClr val="FF0066"/>
                </a:solidFill>
                <a:latin typeface="微软雅黑" panose="020B0503020204020204" pitchFamily="34" charset="-122"/>
                <a:ea typeface="微软雅黑" panose="020B0503020204020204" pitchFamily="34" charset="-122"/>
              </a:rPr>
              <a:t>在保留站中寄存器被重命名（</a:t>
            </a:r>
            <a:r>
              <a:rPr lang="en-US" altLang="zh-CN" sz="2400" b="1" dirty="0" err="1">
                <a:solidFill>
                  <a:srgbClr val="FF0066"/>
                </a:solidFill>
                <a:latin typeface="微软雅黑" panose="020B0503020204020204" pitchFamily="34" charset="-122"/>
                <a:ea typeface="微软雅黑" panose="020B0503020204020204" pitchFamily="34" charset="-122"/>
              </a:rPr>
              <a:t>Load2</a:t>
            </a:r>
            <a:r>
              <a:rPr lang="zh-CN" altLang="en-US" sz="2400" b="1" dirty="0">
                <a:solidFill>
                  <a:srgbClr val="FF0066"/>
                </a:solidFill>
                <a:latin typeface="微软雅黑" panose="020B0503020204020204" pitchFamily="34" charset="-122"/>
                <a:ea typeface="微软雅黑" panose="020B0503020204020204" pitchFamily="34" charset="-122"/>
              </a:rPr>
              <a:t>）。</a:t>
            </a:r>
            <a:endParaRPr lang="en-US" altLang="zh-CN" sz="2400" b="1" dirty="0">
              <a:solidFill>
                <a:srgbClr val="FF0066"/>
              </a:solidFill>
              <a:latin typeface="微软雅黑" panose="020B0503020204020204" pitchFamily="34" charset="-122"/>
              <a:ea typeface="微软雅黑" panose="020B0503020204020204" pitchFamily="34" charset="-122"/>
            </a:endParaRPr>
          </a:p>
          <a:p>
            <a:pP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2400" b="1" dirty="0" err="1">
                <a:solidFill>
                  <a:srgbClr val="FF0066"/>
                </a:solidFill>
                <a:latin typeface="微软雅黑" panose="020B0503020204020204" pitchFamily="34" charset="-122"/>
                <a:ea typeface="微软雅黑" panose="020B0503020204020204" pitchFamily="34" charset="-122"/>
              </a:rPr>
              <a:t>Load1</a:t>
            </a:r>
            <a:r>
              <a:rPr lang="zh-CN" altLang="en-US" sz="2400" b="1" dirty="0">
                <a:solidFill>
                  <a:srgbClr val="FF0066"/>
                </a:solidFill>
                <a:latin typeface="微软雅黑" panose="020B0503020204020204" pitchFamily="34" charset="-122"/>
                <a:ea typeface="微软雅黑" panose="020B0503020204020204" pitchFamily="34" charset="-122"/>
              </a:rPr>
              <a:t>（第一条</a:t>
            </a:r>
            <a:r>
              <a:rPr lang="en-US" altLang="zh-CN" sz="2400" b="1" dirty="0" err="1">
                <a:solidFill>
                  <a:srgbClr val="FF0066"/>
                </a:solidFill>
                <a:latin typeface="微软雅黑" panose="020B0503020204020204" pitchFamily="34" charset="-122"/>
                <a:ea typeface="微软雅黑" panose="020B0503020204020204" pitchFamily="34" charset="-122"/>
              </a:rPr>
              <a:t>L.D</a:t>
            </a:r>
            <a:r>
              <a:rPr lang="zh-CN" altLang="en-US" sz="2400" b="1" dirty="0">
                <a:solidFill>
                  <a:srgbClr val="FF0066"/>
                </a:solidFill>
                <a:latin typeface="微软雅黑" panose="020B0503020204020204" pitchFamily="34" charset="-122"/>
                <a:ea typeface="微软雅黑" panose="020B0503020204020204" pitchFamily="34" charset="-122"/>
              </a:rPr>
              <a:t>指令）执行结束，什么地方在等待这个结果？</a:t>
            </a:r>
            <a:endParaRPr lang="en-US" altLang="zh-CN" sz="2400" b="1" dirty="0">
              <a:solidFill>
                <a:srgbClr val="FF0066"/>
              </a:solidFill>
              <a:latin typeface="微软雅黑" panose="020B0503020204020204" pitchFamily="34" charset="-122"/>
              <a:ea typeface="微软雅黑" panose="020B0503020204020204" pitchFamily="34" charset="-122"/>
            </a:endParaRPr>
          </a:p>
        </p:txBody>
      </p:sp>
      <p:graphicFrame>
        <p:nvGraphicFramePr>
          <p:cNvPr id="20" name="Object 1">
            <a:extLst>
              <a:ext uri="{FF2B5EF4-FFF2-40B4-BE49-F238E27FC236}">
                <a16:creationId xmlns:a16="http://schemas.microsoft.com/office/drawing/2014/main" id="{98A97B76-04B6-4164-A48A-609AB8FB4B59}"/>
              </a:ext>
            </a:extLst>
          </p:cNvPr>
          <p:cNvGraphicFramePr>
            <a:graphicFrameLocks noChangeAspect="1"/>
          </p:cNvGraphicFramePr>
          <p:nvPr>
            <p:extLst>
              <p:ext uri="{D42A27DB-BD31-4B8C-83A1-F6EECF244321}">
                <p14:modId xmlns:p14="http://schemas.microsoft.com/office/powerpoint/2010/main" val="312420792"/>
              </p:ext>
            </p:extLst>
          </p:nvPr>
        </p:nvGraphicFramePr>
        <p:xfrm>
          <a:off x="1709017" y="930026"/>
          <a:ext cx="8774113" cy="4995863"/>
        </p:xfrm>
        <a:graphic>
          <a:graphicData uri="http://schemas.openxmlformats.org/presentationml/2006/ole">
            <mc:AlternateContent xmlns:mc="http://schemas.openxmlformats.org/markup-compatibility/2006">
              <mc:Choice xmlns:v="urn:schemas-microsoft-com:vml" Requires="v">
                <p:oleObj spid="_x0000_s53334" r:id="rId4" imgW="9666000" imgH="6607440" progId="">
                  <p:embed/>
                </p:oleObj>
              </mc:Choice>
              <mc:Fallback>
                <p:oleObj r:id="rId4" imgW="9666000" imgH="6607440" progId="">
                  <p:embed/>
                  <p:pic>
                    <p:nvPicPr>
                      <p:cNvPr id="31746"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09017" y="930026"/>
                        <a:ext cx="8774113" cy="4995863"/>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oleObj>
              </mc:Fallback>
            </mc:AlternateContent>
          </a:graphicData>
        </a:graphic>
      </p:graphicFrame>
      <p:sp>
        <p:nvSpPr>
          <p:cNvPr id="21" name="AutoShape 2">
            <a:extLst>
              <a:ext uri="{FF2B5EF4-FFF2-40B4-BE49-F238E27FC236}">
                <a16:creationId xmlns:a16="http://schemas.microsoft.com/office/drawing/2014/main" id="{46FF496E-6B74-4712-8258-B91631AEB2D1}"/>
              </a:ext>
            </a:extLst>
          </p:cNvPr>
          <p:cNvSpPr>
            <a:spLocks noChangeArrowheads="1"/>
          </p:cNvSpPr>
          <p:nvPr/>
        </p:nvSpPr>
        <p:spPr bwMode="auto">
          <a:xfrm>
            <a:off x="3934692" y="4016126"/>
            <a:ext cx="3962400" cy="457200"/>
          </a:xfrm>
          <a:prstGeom prst="roundRect">
            <a:avLst>
              <a:gd name="adj" fmla="val 16667"/>
            </a:avLst>
          </a:prstGeom>
          <a:noFill/>
          <a:ln w="57240" cap="sq">
            <a:solidFill>
              <a:srgbClr val="5B9BD5"/>
            </a:solidFill>
            <a:miter lim="800000"/>
            <a:headEnd/>
            <a:tailEnd/>
          </a:ln>
        </p:spPr>
        <p:txBody>
          <a:bodyPr wrap="none" anchor="ctr"/>
          <a:lstStyle/>
          <a:p>
            <a:pPr>
              <a:buClr>
                <a:srgbClr val="000000"/>
              </a:buClr>
              <a:buSzPct val="100000"/>
              <a:buFont typeface="Times New Roman" pitchFamily="18" charset="0"/>
              <a:buNone/>
            </a:pPr>
            <a:endParaRPr lang="zh-CN" altLang="en-US"/>
          </a:p>
        </p:txBody>
      </p:sp>
      <p:sp>
        <p:nvSpPr>
          <p:cNvPr id="22" name="AutoShape 3">
            <a:extLst>
              <a:ext uri="{FF2B5EF4-FFF2-40B4-BE49-F238E27FC236}">
                <a16:creationId xmlns:a16="http://schemas.microsoft.com/office/drawing/2014/main" id="{03C99D0A-FF11-4B05-96B9-ED22C871E384}"/>
              </a:ext>
            </a:extLst>
          </p:cNvPr>
          <p:cNvSpPr>
            <a:spLocks noChangeArrowheads="1"/>
          </p:cNvSpPr>
          <p:nvPr/>
        </p:nvSpPr>
        <p:spPr bwMode="auto">
          <a:xfrm>
            <a:off x="4461742" y="5109914"/>
            <a:ext cx="762000" cy="457200"/>
          </a:xfrm>
          <a:prstGeom prst="roundRect">
            <a:avLst>
              <a:gd name="adj" fmla="val 16667"/>
            </a:avLst>
          </a:prstGeom>
          <a:noFill/>
          <a:ln w="57240" cap="sq">
            <a:solidFill>
              <a:srgbClr val="0563C1"/>
            </a:solidFill>
            <a:miter lim="800000"/>
            <a:headEnd/>
            <a:tailEnd/>
          </a:ln>
        </p:spPr>
        <p:txBody>
          <a:bodyPr wrap="none" anchor="ctr"/>
          <a:lstStyle/>
          <a:p>
            <a:pPr>
              <a:buClr>
                <a:srgbClr val="000000"/>
              </a:buClr>
              <a:buSzPct val="100000"/>
              <a:buFont typeface="Times New Roman" pitchFamily="18" charset="0"/>
              <a:buNone/>
            </a:pPr>
            <a:endParaRPr lang="zh-CN" altLang="en-US"/>
          </a:p>
        </p:txBody>
      </p:sp>
    </p:spTree>
    <p:extLst>
      <p:ext uri="{BB962C8B-B14F-4D97-AF65-F5344CB8AC3E}">
        <p14:creationId xmlns:p14="http://schemas.microsoft.com/office/powerpoint/2010/main" val="2939768072"/>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additive="repl">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ppt_x</p:attrName>
                                        </p:attrNameLst>
                                      </p:cBhvr>
                                      <p:tavLst>
                                        <p:tav tm="100000">
                                          <p:val>
                                            <p:strVal val="1+#ppt_w/2"/>
                                          </p:val>
                                        </p:tav>
                                        <p:tav tm="100000">
                                          <p:val>
                                            <p:strVal val="#ppt_x"/>
                                          </p:val>
                                        </p:tav>
                                      </p:tavLst>
                                    </p:anim>
                                    <p:anim calcmode="lin" valueType="num">
                                      <p:cBhvr>
                                        <p:cTn id="8" dur="500" fill="hold"/>
                                        <p:tgtEl>
                                          <p:spTgt spid="19"/>
                                        </p:tgtEl>
                                        <p:attrNameLst>
                                          <p:attrName>ppt_y</p:attrName>
                                        </p:attrNameLst>
                                      </p:cBhvr>
                                      <p:tavLst>
                                        <p:tav tm="10000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自由: 形状 22"/>
          <p:cNvSpPr/>
          <p:nvPr/>
        </p:nvSpPr>
        <p:spPr bwMode="auto">
          <a:xfrm rot="12600000">
            <a:off x="628798" y="267712"/>
            <a:ext cx="166903" cy="731887"/>
          </a:xfrm>
          <a:custGeom>
            <a:avLst/>
            <a:gdLst>
              <a:gd name="connsiteX0" fmla="*/ 260214 w 260214"/>
              <a:gd name="connsiteY0" fmla="*/ 995963 h 1141060"/>
              <a:gd name="connsiteX1" fmla="*/ 0 w 260214"/>
              <a:gd name="connsiteY1" fmla="*/ 1141060 h 1141060"/>
              <a:gd name="connsiteX2" fmla="*/ 0 w 260214"/>
              <a:gd name="connsiteY2" fmla="*/ 146621 h 1141060"/>
              <a:gd name="connsiteX3" fmla="*/ 260214 w 260214"/>
              <a:gd name="connsiteY3" fmla="*/ 0 h 1141060"/>
            </a:gdLst>
            <a:ahLst/>
            <a:cxnLst>
              <a:cxn ang="0">
                <a:pos x="connsiteX0" y="connsiteY0"/>
              </a:cxn>
              <a:cxn ang="0">
                <a:pos x="connsiteX1" y="connsiteY1"/>
              </a:cxn>
              <a:cxn ang="0">
                <a:pos x="connsiteX2" y="connsiteY2"/>
              </a:cxn>
              <a:cxn ang="0">
                <a:pos x="connsiteX3" y="connsiteY3"/>
              </a:cxn>
            </a:cxnLst>
            <a:rect l="l" t="t" r="r" b="b"/>
            <a:pathLst>
              <a:path w="260214" h="1141060">
                <a:moveTo>
                  <a:pt x="260214" y="995963"/>
                </a:moveTo>
                <a:lnTo>
                  <a:pt x="0" y="1141060"/>
                </a:lnTo>
                <a:lnTo>
                  <a:pt x="0" y="146621"/>
                </a:lnTo>
                <a:lnTo>
                  <a:pt x="260214" y="0"/>
                </a:lnTo>
                <a:close/>
              </a:path>
            </a:pathLst>
          </a:custGeom>
          <a:solidFill>
            <a:srgbClr val="0075EA"/>
          </a:solidFill>
          <a:ln>
            <a:noFill/>
          </a:ln>
        </p:spPr>
        <p:txBody>
          <a:bodyPr vert="horz" wrap="square" lIns="91440" tIns="45720" rIns="91440" bIns="45720" numCol="1" anchor="t" anchorCtr="0" compatLnSpc="1">
            <a:noAutofit/>
          </a:bodyPr>
          <a:lstStyle/>
          <a:p>
            <a:endParaRPr lang="zh-CN" altLang="en-US" dirty="0"/>
          </a:p>
        </p:txBody>
      </p:sp>
      <p:grpSp>
        <p:nvGrpSpPr>
          <p:cNvPr id="12" name="组合 11">
            <a:extLst>
              <a:ext uri="{FF2B5EF4-FFF2-40B4-BE49-F238E27FC236}">
                <a16:creationId xmlns:a16="http://schemas.microsoft.com/office/drawing/2014/main" id="{90635BC2-70C3-447A-ABFE-19A1FC9B20A3}"/>
              </a:ext>
            </a:extLst>
          </p:cNvPr>
          <p:cNvGrpSpPr/>
          <p:nvPr/>
        </p:nvGrpSpPr>
        <p:grpSpPr>
          <a:xfrm>
            <a:off x="635244" y="278225"/>
            <a:ext cx="4594115" cy="714073"/>
            <a:chOff x="635242" y="278221"/>
            <a:chExt cx="4594115" cy="714072"/>
          </a:xfrm>
        </p:grpSpPr>
        <p:sp>
          <p:nvSpPr>
            <p:cNvPr id="13" name="矩形 12">
              <a:extLst>
                <a:ext uri="{FF2B5EF4-FFF2-40B4-BE49-F238E27FC236}">
                  <a16:creationId xmlns:a16="http://schemas.microsoft.com/office/drawing/2014/main" id="{929789D4-43BD-46AB-A78F-1D9D719C889C}"/>
                </a:ext>
              </a:extLst>
            </p:cNvPr>
            <p:cNvSpPr/>
            <p:nvPr/>
          </p:nvSpPr>
          <p:spPr>
            <a:xfrm>
              <a:off x="635242" y="676889"/>
              <a:ext cx="4435520" cy="315404"/>
            </a:xfrm>
            <a:prstGeom prst="rect">
              <a:avLst/>
            </a:prstGeom>
          </p:spPr>
          <p:txBody>
            <a:bodyPr wrap="square">
              <a:spAutoFit/>
            </a:bodyPr>
            <a:lstStyle/>
            <a:p>
              <a:pPr algn="ct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Tomasulo Algorithm——Example</a:t>
              </a:r>
            </a:p>
          </p:txBody>
        </p:sp>
        <p:sp>
          <p:nvSpPr>
            <p:cNvPr id="14" name="矩形 13">
              <a:extLst>
                <a:ext uri="{FF2B5EF4-FFF2-40B4-BE49-F238E27FC236}">
                  <a16:creationId xmlns:a16="http://schemas.microsoft.com/office/drawing/2014/main" id="{D48B2437-B03E-4A69-9FB1-19C8AD81A978}"/>
                </a:ext>
              </a:extLst>
            </p:cNvPr>
            <p:cNvSpPr/>
            <p:nvPr/>
          </p:nvSpPr>
          <p:spPr>
            <a:xfrm>
              <a:off x="1197484" y="278221"/>
              <a:ext cx="4031873" cy="523219"/>
            </a:xfrm>
            <a:prstGeom prst="rect">
              <a:avLst/>
            </a:prstGeom>
          </p:spPr>
          <p:txBody>
            <a:bodyPr wrap="none">
              <a:spAutoFit/>
            </a:bodyPr>
            <a:lstStyle/>
            <a:p>
              <a:r>
                <a:rPr lang="en-US" altLang="zh-CN" sz="2800" b="1" dirty="0">
                  <a:solidFill>
                    <a:schemeClr val="tx1">
                      <a:lumMod val="85000"/>
                      <a:lumOff val="15000"/>
                    </a:schemeClr>
                  </a:solidFill>
                  <a:latin typeface="等线" panose="02010600030101010101" pitchFamily="2" charset="-122"/>
                  <a:ea typeface="等线" panose="02010600030101010101" pitchFamily="2" charset="-122"/>
                </a:rPr>
                <a:t>Tomasulo</a:t>
              </a:r>
              <a:r>
                <a:rPr lang="zh-CN" altLang="en-US" sz="2800" b="1" dirty="0">
                  <a:solidFill>
                    <a:schemeClr val="tx1">
                      <a:lumMod val="85000"/>
                      <a:lumOff val="15000"/>
                    </a:schemeClr>
                  </a:solidFill>
                  <a:latin typeface="等线" panose="02010600030101010101" pitchFamily="2" charset="-122"/>
                  <a:ea typeface="等线" panose="02010600030101010101" pitchFamily="2" charset="-122"/>
                </a:rPr>
                <a:t>算法</a:t>
              </a:r>
              <a:r>
                <a:rPr lang="en-US" altLang="zh-CN" sz="2800" b="1" dirty="0">
                  <a:solidFill>
                    <a:schemeClr val="tx1">
                      <a:lumMod val="85000"/>
                      <a:lumOff val="15000"/>
                    </a:schemeClr>
                  </a:solidFill>
                  <a:latin typeface="等线" panose="02010600030101010101" pitchFamily="2" charset="-122"/>
                  <a:ea typeface="等线" panose="02010600030101010101" pitchFamily="2" charset="-122"/>
                </a:rPr>
                <a:t>— —</a:t>
              </a:r>
              <a:r>
                <a:rPr lang="zh-CN" altLang="en-US" sz="2800" b="1" dirty="0">
                  <a:solidFill>
                    <a:schemeClr val="tx1">
                      <a:lumMod val="85000"/>
                      <a:lumOff val="15000"/>
                    </a:schemeClr>
                  </a:solidFill>
                  <a:latin typeface="等线" panose="02010600030101010101" pitchFamily="2" charset="-122"/>
                  <a:ea typeface="等线" panose="02010600030101010101" pitchFamily="2" charset="-122"/>
                </a:rPr>
                <a:t>示例</a:t>
              </a:r>
            </a:p>
          </p:txBody>
        </p:sp>
      </p:grpSp>
      <p:sp>
        <p:nvSpPr>
          <p:cNvPr id="7" name="文本框 6">
            <a:extLst>
              <a:ext uri="{FF2B5EF4-FFF2-40B4-BE49-F238E27FC236}">
                <a16:creationId xmlns:a16="http://schemas.microsoft.com/office/drawing/2014/main" id="{21AEE1C6-2356-44A9-BD2B-CC37B72D93A9}"/>
              </a:ext>
            </a:extLst>
          </p:cNvPr>
          <p:cNvSpPr txBox="1"/>
          <p:nvPr/>
        </p:nvSpPr>
        <p:spPr>
          <a:xfrm>
            <a:off x="9666514" y="801446"/>
            <a:ext cx="1890243" cy="461665"/>
          </a:xfrm>
          <a:prstGeom prst="rect">
            <a:avLst/>
          </a:prstGeom>
          <a:noFill/>
        </p:spPr>
        <p:txBody>
          <a:bodyPr wrap="square" rtlCol="0">
            <a:spAutoFit/>
          </a:bodyPr>
          <a:lstStyle/>
          <a:p>
            <a:pPr algn="ctr"/>
            <a:r>
              <a:rPr lang="zh-CN" altLang="en-US" sz="2400" b="1" dirty="0">
                <a:solidFill>
                  <a:srgbClr val="0066FF"/>
                </a:solidFill>
                <a:latin typeface="微软雅黑" panose="020B0503020204020204" pitchFamily="34" charset="-122"/>
                <a:ea typeface="微软雅黑" panose="020B0503020204020204" pitchFamily="34" charset="-122"/>
              </a:rPr>
              <a:t>第</a:t>
            </a:r>
            <a:r>
              <a:rPr lang="en-US" altLang="zh-CN" sz="2400" b="1" dirty="0">
                <a:solidFill>
                  <a:srgbClr val="0066FF"/>
                </a:solidFill>
                <a:latin typeface="微软雅黑" panose="020B0503020204020204" pitchFamily="34" charset="-122"/>
                <a:ea typeface="微软雅黑" panose="020B0503020204020204" pitchFamily="34" charset="-122"/>
              </a:rPr>
              <a:t>4</a:t>
            </a:r>
            <a:r>
              <a:rPr lang="zh-CN" altLang="en-US" sz="2400" b="1" dirty="0">
                <a:solidFill>
                  <a:srgbClr val="0066FF"/>
                </a:solidFill>
                <a:latin typeface="微软雅黑" panose="020B0503020204020204" pitchFamily="34" charset="-122"/>
                <a:ea typeface="微软雅黑" panose="020B0503020204020204" pitchFamily="34" charset="-122"/>
              </a:rPr>
              <a:t>个周期</a:t>
            </a:r>
          </a:p>
        </p:txBody>
      </p:sp>
      <p:sp>
        <p:nvSpPr>
          <p:cNvPr id="19" name="Rectangle 5">
            <a:extLst>
              <a:ext uri="{FF2B5EF4-FFF2-40B4-BE49-F238E27FC236}">
                <a16:creationId xmlns:a16="http://schemas.microsoft.com/office/drawing/2014/main" id="{2557D38C-4185-4BF1-9859-BCE270FCB34A}"/>
              </a:ext>
            </a:extLst>
          </p:cNvPr>
          <p:cNvSpPr>
            <a:spLocks noChangeArrowheads="1"/>
          </p:cNvSpPr>
          <p:nvPr/>
        </p:nvSpPr>
        <p:spPr bwMode="auto">
          <a:xfrm>
            <a:off x="1939771" y="6138944"/>
            <a:ext cx="8774113" cy="458757"/>
          </a:xfrm>
          <a:prstGeom prst="rect">
            <a:avLst/>
          </a:prstGeom>
          <a:noFill/>
          <a:ln w="9525">
            <a:noFill/>
            <a:round/>
            <a:headEnd/>
            <a:tailEnd/>
          </a:ln>
        </p:spPr>
        <p:txBody>
          <a:bodyPr wrap="square" lIns="90360" tIns="44280" rIns="90360" bIns="44280">
            <a:spAutoFit/>
          </a:bodyPr>
          <a:lstStyle/>
          <a:p>
            <a:pP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2400" b="1" dirty="0" err="1">
                <a:solidFill>
                  <a:srgbClr val="FF0066"/>
                </a:solidFill>
                <a:latin typeface="微软雅黑" panose="020B0503020204020204" pitchFamily="34" charset="-122"/>
                <a:ea typeface="微软雅黑" panose="020B0503020204020204" pitchFamily="34" charset="-122"/>
              </a:rPr>
              <a:t>Load2</a:t>
            </a:r>
            <a:r>
              <a:rPr lang="zh-CN" altLang="en-US" sz="2400" b="1" dirty="0">
                <a:solidFill>
                  <a:srgbClr val="FF0066"/>
                </a:solidFill>
                <a:latin typeface="微软雅黑" panose="020B0503020204020204" pitchFamily="34" charset="-122"/>
                <a:ea typeface="微软雅黑" panose="020B0503020204020204" pitchFamily="34" charset="-122"/>
              </a:rPr>
              <a:t>（第二条</a:t>
            </a:r>
            <a:r>
              <a:rPr lang="en-US" altLang="zh-CN" sz="2400" b="1" dirty="0" err="1">
                <a:solidFill>
                  <a:srgbClr val="FF0066"/>
                </a:solidFill>
                <a:latin typeface="微软雅黑" panose="020B0503020204020204" pitchFamily="34" charset="-122"/>
                <a:ea typeface="微软雅黑" panose="020B0503020204020204" pitchFamily="34" charset="-122"/>
              </a:rPr>
              <a:t>L.D</a:t>
            </a:r>
            <a:r>
              <a:rPr lang="zh-CN" altLang="en-US" sz="2400" b="1" dirty="0">
                <a:solidFill>
                  <a:srgbClr val="FF0066"/>
                </a:solidFill>
                <a:latin typeface="微软雅黑" panose="020B0503020204020204" pitchFamily="34" charset="-122"/>
                <a:ea typeface="微软雅黑" panose="020B0503020204020204" pitchFamily="34" charset="-122"/>
              </a:rPr>
              <a:t>指令）执行结束，什么地方在等待这个结果？</a:t>
            </a:r>
            <a:endParaRPr lang="en-US" altLang="zh-CN" sz="2400" b="1" dirty="0">
              <a:solidFill>
                <a:srgbClr val="FF0066"/>
              </a:solidFill>
              <a:latin typeface="微软雅黑" panose="020B0503020204020204" pitchFamily="34" charset="-122"/>
              <a:ea typeface="微软雅黑" panose="020B0503020204020204" pitchFamily="34" charset="-122"/>
            </a:endParaRPr>
          </a:p>
        </p:txBody>
      </p:sp>
      <p:graphicFrame>
        <p:nvGraphicFramePr>
          <p:cNvPr id="11" name="Object 1">
            <a:extLst>
              <a:ext uri="{FF2B5EF4-FFF2-40B4-BE49-F238E27FC236}">
                <a16:creationId xmlns:a16="http://schemas.microsoft.com/office/drawing/2014/main" id="{05A1683A-B4B7-4B00-B2F1-DF0CA276E7DE}"/>
              </a:ext>
            </a:extLst>
          </p:cNvPr>
          <p:cNvGraphicFramePr>
            <a:graphicFrameLocks noChangeAspect="1"/>
          </p:cNvGraphicFramePr>
          <p:nvPr>
            <p:extLst>
              <p:ext uri="{D42A27DB-BD31-4B8C-83A1-F6EECF244321}">
                <p14:modId xmlns:p14="http://schemas.microsoft.com/office/powerpoint/2010/main" val="2878499755"/>
              </p:ext>
            </p:extLst>
          </p:nvPr>
        </p:nvGraphicFramePr>
        <p:xfrm>
          <a:off x="1706089" y="1165038"/>
          <a:ext cx="8774113" cy="4995862"/>
        </p:xfrm>
        <a:graphic>
          <a:graphicData uri="http://schemas.openxmlformats.org/presentationml/2006/ole">
            <mc:AlternateContent xmlns:mc="http://schemas.openxmlformats.org/markup-compatibility/2006">
              <mc:Choice xmlns:v="urn:schemas-microsoft-com:vml" Requires="v">
                <p:oleObj spid="_x0000_s54358" r:id="rId4" imgW="9666000" imgH="6607440" progId="">
                  <p:embed/>
                </p:oleObj>
              </mc:Choice>
              <mc:Fallback>
                <p:oleObj r:id="rId4" imgW="9666000" imgH="6607440" progId="">
                  <p:embed/>
                  <p:pic>
                    <p:nvPicPr>
                      <p:cNvPr id="3277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06089" y="1165038"/>
                        <a:ext cx="8774113" cy="4995862"/>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oleObj>
              </mc:Fallback>
            </mc:AlternateContent>
          </a:graphicData>
        </a:graphic>
      </p:graphicFrame>
    </p:spTree>
    <p:extLst>
      <p:ext uri="{BB962C8B-B14F-4D97-AF65-F5344CB8AC3E}">
        <p14:creationId xmlns:p14="http://schemas.microsoft.com/office/powerpoint/2010/main" val="719293560"/>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additive="repl">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ppt_x</p:attrName>
                                        </p:attrNameLst>
                                      </p:cBhvr>
                                      <p:tavLst>
                                        <p:tav tm="100000">
                                          <p:val>
                                            <p:strVal val="1+#ppt_w/2"/>
                                          </p:val>
                                        </p:tav>
                                        <p:tav tm="100000">
                                          <p:val>
                                            <p:strVal val="#ppt_x"/>
                                          </p:val>
                                        </p:tav>
                                      </p:tavLst>
                                    </p:anim>
                                    <p:anim calcmode="lin" valueType="num">
                                      <p:cBhvr>
                                        <p:cTn id="8" dur="500" fill="hold"/>
                                        <p:tgtEl>
                                          <p:spTgt spid="19"/>
                                        </p:tgtEl>
                                        <p:attrNameLst>
                                          <p:attrName>ppt_y</p:attrName>
                                        </p:attrNameLst>
                                      </p:cBhvr>
                                      <p:tavLst>
                                        <p:tav tm="10000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自由: 形状 22"/>
          <p:cNvSpPr/>
          <p:nvPr/>
        </p:nvSpPr>
        <p:spPr bwMode="auto">
          <a:xfrm rot="12600000">
            <a:off x="628798" y="267712"/>
            <a:ext cx="166903" cy="731887"/>
          </a:xfrm>
          <a:custGeom>
            <a:avLst/>
            <a:gdLst>
              <a:gd name="connsiteX0" fmla="*/ 260214 w 260214"/>
              <a:gd name="connsiteY0" fmla="*/ 995963 h 1141060"/>
              <a:gd name="connsiteX1" fmla="*/ 0 w 260214"/>
              <a:gd name="connsiteY1" fmla="*/ 1141060 h 1141060"/>
              <a:gd name="connsiteX2" fmla="*/ 0 w 260214"/>
              <a:gd name="connsiteY2" fmla="*/ 146621 h 1141060"/>
              <a:gd name="connsiteX3" fmla="*/ 260214 w 260214"/>
              <a:gd name="connsiteY3" fmla="*/ 0 h 1141060"/>
            </a:gdLst>
            <a:ahLst/>
            <a:cxnLst>
              <a:cxn ang="0">
                <a:pos x="connsiteX0" y="connsiteY0"/>
              </a:cxn>
              <a:cxn ang="0">
                <a:pos x="connsiteX1" y="connsiteY1"/>
              </a:cxn>
              <a:cxn ang="0">
                <a:pos x="connsiteX2" y="connsiteY2"/>
              </a:cxn>
              <a:cxn ang="0">
                <a:pos x="connsiteX3" y="connsiteY3"/>
              </a:cxn>
            </a:cxnLst>
            <a:rect l="l" t="t" r="r" b="b"/>
            <a:pathLst>
              <a:path w="260214" h="1141060">
                <a:moveTo>
                  <a:pt x="260214" y="995963"/>
                </a:moveTo>
                <a:lnTo>
                  <a:pt x="0" y="1141060"/>
                </a:lnTo>
                <a:lnTo>
                  <a:pt x="0" y="146621"/>
                </a:lnTo>
                <a:lnTo>
                  <a:pt x="260214" y="0"/>
                </a:lnTo>
                <a:close/>
              </a:path>
            </a:pathLst>
          </a:custGeom>
          <a:solidFill>
            <a:srgbClr val="0075EA"/>
          </a:solidFill>
          <a:ln>
            <a:noFill/>
          </a:ln>
        </p:spPr>
        <p:txBody>
          <a:bodyPr vert="horz" wrap="square" lIns="91440" tIns="45720" rIns="91440" bIns="45720" numCol="1" anchor="t" anchorCtr="0" compatLnSpc="1">
            <a:noAutofit/>
          </a:bodyPr>
          <a:lstStyle/>
          <a:p>
            <a:endParaRPr lang="zh-CN" altLang="en-US" dirty="0"/>
          </a:p>
        </p:txBody>
      </p:sp>
      <p:grpSp>
        <p:nvGrpSpPr>
          <p:cNvPr id="12" name="组合 11">
            <a:extLst>
              <a:ext uri="{FF2B5EF4-FFF2-40B4-BE49-F238E27FC236}">
                <a16:creationId xmlns:a16="http://schemas.microsoft.com/office/drawing/2014/main" id="{90635BC2-70C3-447A-ABFE-19A1FC9B20A3}"/>
              </a:ext>
            </a:extLst>
          </p:cNvPr>
          <p:cNvGrpSpPr/>
          <p:nvPr/>
        </p:nvGrpSpPr>
        <p:grpSpPr>
          <a:xfrm>
            <a:off x="635244" y="278225"/>
            <a:ext cx="4594115" cy="714073"/>
            <a:chOff x="635242" y="278221"/>
            <a:chExt cx="4594115" cy="714072"/>
          </a:xfrm>
        </p:grpSpPr>
        <p:sp>
          <p:nvSpPr>
            <p:cNvPr id="13" name="矩形 12">
              <a:extLst>
                <a:ext uri="{FF2B5EF4-FFF2-40B4-BE49-F238E27FC236}">
                  <a16:creationId xmlns:a16="http://schemas.microsoft.com/office/drawing/2014/main" id="{929789D4-43BD-46AB-A78F-1D9D719C889C}"/>
                </a:ext>
              </a:extLst>
            </p:cNvPr>
            <p:cNvSpPr/>
            <p:nvPr/>
          </p:nvSpPr>
          <p:spPr>
            <a:xfrm>
              <a:off x="635242" y="676889"/>
              <a:ext cx="4435520" cy="315404"/>
            </a:xfrm>
            <a:prstGeom prst="rect">
              <a:avLst/>
            </a:prstGeom>
          </p:spPr>
          <p:txBody>
            <a:bodyPr wrap="square">
              <a:spAutoFit/>
            </a:bodyPr>
            <a:lstStyle/>
            <a:p>
              <a:pPr algn="ct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Tomasulo Algorithm——Example</a:t>
              </a:r>
            </a:p>
          </p:txBody>
        </p:sp>
        <p:sp>
          <p:nvSpPr>
            <p:cNvPr id="14" name="矩形 13">
              <a:extLst>
                <a:ext uri="{FF2B5EF4-FFF2-40B4-BE49-F238E27FC236}">
                  <a16:creationId xmlns:a16="http://schemas.microsoft.com/office/drawing/2014/main" id="{D48B2437-B03E-4A69-9FB1-19C8AD81A978}"/>
                </a:ext>
              </a:extLst>
            </p:cNvPr>
            <p:cNvSpPr/>
            <p:nvPr/>
          </p:nvSpPr>
          <p:spPr>
            <a:xfrm>
              <a:off x="1197484" y="278221"/>
              <a:ext cx="4031873" cy="523219"/>
            </a:xfrm>
            <a:prstGeom prst="rect">
              <a:avLst/>
            </a:prstGeom>
          </p:spPr>
          <p:txBody>
            <a:bodyPr wrap="none">
              <a:spAutoFit/>
            </a:bodyPr>
            <a:lstStyle/>
            <a:p>
              <a:r>
                <a:rPr lang="en-US" altLang="zh-CN" sz="2800" b="1" dirty="0">
                  <a:solidFill>
                    <a:schemeClr val="tx1">
                      <a:lumMod val="85000"/>
                      <a:lumOff val="15000"/>
                    </a:schemeClr>
                  </a:solidFill>
                  <a:latin typeface="等线" panose="02010600030101010101" pitchFamily="2" charset="-122"/>
                  <a:ea typeface="等线" panose="02010600030101010101" pitchFamily="2" charset="-122"/>
                </a:rPr>
                <a:t>Tomasulo</a:t>
              </a:r>
              <a:r>
                <a:rPr lang="zh-CN" altLang="en-US" sz="2800" b="1" dirty="0">
                  <a:solidFill>
                    <a:schemeClr val="tx1">
                      <a:lumMod val="85000"/>
                      <a:lumOff val="15000"/>
                    </a:schemeClr>
                  </a:solidFill>
                  <a:latin typeface="等线" panose="02010600030101010101" pitchFamily="2" charset="-122"/>
                  <a:ea typeface="等线" panose="02010600030101010101" pitchFamily="2" charset="-122"/>
                </a:rPr>
                <a:t>算法</a:t>
              </a:r>
              <a:r>
                <a:rPr lang="en-US" altLang="zh-CN" sz="2800" b="1" dirty="0">
                  <a:solidFill>
                    <a:schemeClr val="tx1">
                      <a:lumMod val="85000"/>
                      <a:lumOff val="15000"/>
                    </a:schemeClr>
                  </a:solidFill>
                  <a:latin typeface="等线" panose="02010600030101010101" pitchFamily="2" charset="-122"/>
                  <a:ea typeface="等线" panose="02010600030101010101" pitchFamily="2" charset="-122"/>
                </a:rPr>
                <a:t>— —</a:t>
              </a:r>
              <a:r>
                <a:rPr lang="zh-CN" altLang="en-US" sz="2800" b="1" dirty="0">
                  <a:solidFill>
                    <a:schemeClr val="tx1">
                      <a:lumMod val="85000"/>
                      <a:lumOff val="15000"/>
                    </a:schemeClr>
                  </a:solidFill>
                  <a:latin typeface="等线" panose="02010600030101010101" pitchFamily="2" charset="-122"/>
                  <a:ea typeface="等线" panose="02010600030101010101" pitchFamily="2" charset="-122"/>
                </a:rPr>
                <a:t>示例</a:t>
              </a:r>
            </a:p>
          </p:txBody>
        </p:sp>
      </p:grpSp>
      <p:sp>
        <p:nvSpPr>
          <p:cNvPr id="7" name="文本框 6">
            <a:extLst>
              <a:ext uri="{FF2B5EF4-FFF2-40B4-BE49-F238E27FC236}">
                <a16:creationId xmlns:a16="http://schemas.microsoft.com/office/drawing/2014/main" id="{21AEE1C6-2356-44A9-BD2B-CC37B72D93A9}"/>
              </a:ext>
            </a:extLst>
          </p:cNvPr>
          <p:cNvSpPr txBox="1"/>
          <p:nvPr/>
        </p:nvSpPr>
        <p:spPr>
          <a:xfrm>
            <a:off x="9666514" y="801446"/>
            <a:ext cx="1890243" cy="461665"/>
          </a:xfrm>
          <a:prstGeom prst="rect">
            <a:avLst/>
          </a:prstGeom>
          <a:noFill/>
        </p:spPr>
        <p:txBody>
          <a:bodyPr wrap="square" rtlCol="0">
            <a:spAutoFit/>
          </a:bodyPr>
          <a:lstStyle/>
          <a:p>
            <a:pPr algn="ctr"/>
            <a:r>
              <a:rPr lang="zh-CN" altLang="en-US" sz="2400" b="1" dirty="0">
                <a:solidFill>
                  <a:srgbClr val="0066FF"/>
                </a:solidFill>
                <a:latin typeface="微软雅黑" panose="020B0503020204020204" pitchFamily="34" charset="-122"/>
                <a:ea typeface="微软雅黑" panose="020B0503020204020204" pitchFamily="34" charset="-122"/>
              </a:rPr>
              <a:t>第</a:t>
            </a:r>
            <a:r>
              <a:rPr lang="en-US" altLang="zh-CN" sz="2400" b="1" dirty="0">
                <a:solidFill>
                  <a:srgbClr val="0066FF"/>
                </a:solidFill>
                <a:latin typeface="微软雅黑" panose="020B0503020204020204" pitchFamily="34" charset="-122"/>
                <a:ea typeface="微软雅黑" panose="020B0503020204020204" pitchFamily="34" charset="-122"/>
              </a:rPr>
              <a:t>5</a:t>
            </a:r>
            <a:r>
              <a:rPr lang="zh-CN" altLang="en-US" sz="2400" b="1" dirty="0">
                <a:solidFill>
                  <a:srgbClr val="0066FF"/>
                </a:solidFill>
                <a:latin typeface="微软雅黑" panose="020B0503020204020204" pitchFamily="34" charset="-122"/>
                <a:ea typeface="微软雅黑" panose="020B0503020204020204" pitchFamily="34" charset="-122"/>
              </a:rPr>
              <a:t>周期</a:t>
            </a:r>
          </a:p>
        </p:txBody>
      </p:sp>
      <p:graphicFrame>
        <p:nvGraphicFramePr>
          <p:cNvPr id="9" name="Object 1">
            <a:extLst>
              <a:ext uri="{FF2B5EF4-FFF2-40B4-BE49-F238E27FC236}">
                <a16:creationId xmlns:a16="http://schemas.microsoft.com/office/drawing/2014/main" id="{8D51D3AF-1CDE-4C99-BD0E-5F130E1005F6}"/>
              </a:ext>
            </a:extLst>
          </p:cNvPr>
          <p:cNvGraphicFramePr>
            <a:graphicFrameLocks noChangeAspect="1"/>
          </p:cNvGraphicFramePr>
          <p:nvPr>
            <p:extLst>
              <p:ext uri="{D42A27DB-BD31-4B8C-83A1-F6EECF244321}">
                <p14:modId xmlns:p14="http://schemas.microsoft.com/office/powerpoint/2010/main" val="1039299186"/>
              </p:ext>
            </p:extLst>
          </p:nvPr>
        </p:nvGraphicFramePr>
        <p:xfrm>
          <a:off x="1696250" y="1263111"/>
          <a:ext cx="8774113" cy="4995863"/>
        </p:xfrm>
        <a:graphic>
          <a:graphicData uri="http://schemas.openxmlformats.org/presentationml/2006/ole">
            <mc:AlternateContent xmlns:mc="http://schemas.openxmlformats.org/markup-compatibility/2006">
              <mc:Choice xmlns:v="urn:schemas-microsoft-com:vml" Requires="v">
                <p:oleObj spid="_x0000_s55382" r:id="rId4" imgW="9666000" imgH="6607440" progId="">
                  <p:embed/>
                </p:oleObj>
              </mc:Choice>
              <mc:Fallback>
                <p:oleObj r:id="rId4" imgW="9666000" imgH="6607440" progId="">
                  <p:embed/>
                  <p:pic>
                    <p:nvPicPr>
                      <p:cNvPr id="33794"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96250" y="1263111"/>
                        <a:ext cx="8774113" cy="4995863"/>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oleObj>
              </mc:Fallback>
            </mc:AlternateContent>
          </a:graphicData>
        </a:graphic>
      </p:graphicFrame>
    </p:spTree>
    <p:extLst>
      <p:ext uri="{BB962C8B-B14F-4D97-AF65-F5344CB8AC3E}">
        <p14:creationId xmlns:p14="http://schemas.microsoft.com/office/powerpoint/2010/main" val="709244303"/>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自由: 形状 22"/>
          <p:cNvSpPr/>
          <p:nvPr/>
        </p:nvSpPr>
        <p:spPr bwMode="auto">
          <a:xfrm rot="12600000">
            <a:off x="628798" y="267712"/>
            <a:ext cx="166903" cy="731887"/>
          </a:xfrm>
          <a:custGeom>
            <a:avLst/>
            <a:gdLst>
              <a:gd name="connsiteX0" fmla="*/ 260214 w 260214"/>
              <a:gd name="connsiteY0" fmla="*/ 995963 h 1141060"/>
              <a:gd name="connsiteX1" fmla="*/ 0 w 260214"/>
              <a:gd name="connsiteY1" fmla="*/ 1141060 h 1141060"/>
              <a:gd name="connsiteX2" fmla="*/ 0 w 260214"/>
              <a:gd name="connsiteY2" fmla="*/ 146621 h 1141060"/>
              <a:gd name="connsiteX3" fmla="*/ 260214 w 260214"/>
              <a:gd name="connsiteY3" fmla="*/ 0 h 1141060"/>
            </a:gdLst>
            <a:ahLst/>
            <a:cxnLst>
              <a:cxn ang="0">
                <a:pos x="connsiteX0" y="connsiteY0"/>
              </a:cxn>
              <a:cxn ang="0">
                <a:pos x="connsiteX1" y="connsiteY1"/>
              </a:cxn>
              <a:cxn ang="0">
                <a:pos x="connsiteX2" y="connsiteY2"/>
              </a:cxn>
              <a:cxn ang="0">
                <a:pos x="connsiteX3" y="connsiteY3"/>
              </a:cxn>
            </a:cxnLst>
            <a:rect l="l" t="t" r="r" b="b"/>
            <a:pathLst>
              <a:path w="260214" h="1141060">
                <a:moveTo>
                  <a:pt x="260214" y="995963"/>
                </a:moveTo>
                <a:lnTo>
                  <a:pt x="0" y="1141060"/>
                </a:lnTo>
                <a:lnTo>
                  <a:pt x="0" y="146621"/>
                </a:lnTo>
                <a:lnTo>
                  <a:pt x="260214" y="0"/>
                </a:lnTo>
                <a:close/>
              </a:path>
            </a:pathLst>
          </a:custGeom>
          <a:solidFill>
            <a:srgbClr val="0075EA"/>
          </a:solidFill>
          <a:ln>
            <a:noFill/>
          </a:ln>
        </p:spPr>
        <p:txBody>
          <a:bodyPr vert="horz" wrap="square" lIns="91440" tIns="45720" rIns="91440" bIns="45720" numCol="1" anchor="t" anchorCtr="0" compatLnSpc="1">
            <a:noAutofit/>
          </a:bodyPr>
          <a:lstStyle/>
          <a:p>
            <a:endParaRPr lang="zh-CN" altLang="en-US" dirty="0"/>
          </a:p>
        </p:txBody>
      </p:sp>
      <p:grpSp>
        <p:nvGrpSpPr>
          <p:cNvPr id="12" name="组合 11">
            <a:extLst>
              <a:ext uri="{FF2B5EF4-FFF2-40B4-BE49-F238E27FC236}">
                <a16:creationId xmlns:a16="http://schemas.microsoft.com/office/drawing/2014/main" id="{90635BC2-70C3-447A-ABFE-19A1FC9B20A3}"/>
              </a:ext>
            </a:extLst>
          </p:cNvPr>
          <p:cNvGrpSpPr/>
          <p:nvPr/>
        </p:nvGrpSpPr>
        <p:grpSpPr>
          <a:xfrm>
            <a:off x="635244" y="278225"/>
            <a:ext cx="4594115" cy="714073"/>
            <a:chOff x="635242" y="278221"/>
            <a:chExt cx="4594115" cy="714072"/>
          </a:xfrm>
        </p:grpSpPr>
        <p:sp>
          <p:nvSpPr>
            <p:cNvPr id="13" name="矩形 12">
              <a:extLst>
                <a:ext uri="{FF2B5EF4-FFF2-40B4-BE49-F238E27FC236}">
                  <a16:creationId xmlns:a16="http://schemas.microsoft.com/office/drawing/2014/main" id="{929789D4-43BD-46AB-A78F-1D9D719C889C}"/>
                </a:ext>
              </a:extLst>
            </p:cNvPr>
            <p:cNvSpPr/>
            <p:nvPr/>
          </p:nvSpPr>
          <p:spPr>
            <a:xfrm>
              <a:off x="635242" y="676889"/>
              <a:ext cx="4435520" cy="315404"/>
            </a:xfrm>
            <a:prstGeom prst="rect">
              <a:avLst/>
            </a:prstGeom>
          </p:spPr>
          <p:txBody>
            <a:bodyPr wrap="square">
              <a:spAutoFit/>
            </a:bodyPr>
            <a:lstStyle/>
            <a:p>
              <a:pPr algn="ct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Tomasulo Algorithm——Example</a:t>
              </a:r>
            </a:p>
          </p:txBody>
        </p:sp>
        <p:sp>
          <p:nvSpPr>
            <p:cNvPr id="14" name="矩形 13">
              <a:extLst>
                <a:ext uri="{FF2B5EF4-FFF2-40B4-BE49-F238E27FC236}">
                  <a16:creationId xmlns:a16="http://schemas.microsoft.com/office/drawing/2014/main" id="{D48B2437-B03E-4A69-9FB1-19C8AD81A978}"/>
                </a:ext>
              </a:extLst>
            </p:cNvPr>
            <p:cNvSpPr/>
            <p:nvPr/>
          </p:nvSpPr>
          <p:spPr>
            <a:xfrm>
              <a:off x="1197484" y="278221"/>
              <a:ext cx="4031873" cy="523219"/>
            </a:xfrm>
            <a:prstGeom prst="rect">
              <a:avLst/>
            </a:prstGeom>
          </p:spPr>
          <p:txBody>
            <a:bodyPr wrap="none">
              <a:spAutoFit/>
            </a:bodyPr>
            <a:lstStyle/>
            <a:p>
              <a:r>
                <a:rPr lang="en-US" altLang="zh-CN" sz="2800" b="1" dirty="0">
                  <a:solidFill>
                    <a:schemeClr val="tx1">
                      <a:lumMod val="85000"/>
                      <a:lumOff val="15000"/>
                    </a:schemeClr>
                  </a:solidFill>
                  <a:latin typeface="等线" panose="02010600030101010101" pitchFamily="2" charset="-122"/>
                  <a:ea typeface="等线" panose="02010600030101010101" pitchFamily="2" charset="-122"/>
                </a:rPr>
                <a:t>Tomasulo</a:t>
              </a:r>
              <a:r>
                <a:rPr lang="zh-CN" altLang="en-US" sz="2800" b="1" dirty="0">
                  <a:solidFill>
                    <a:schemeClr val="tx1">
                      <a:lumMod val="85000"/>
                      <a:lumOff val="15000"/>
                    </a:schemeClr>
                  </a:solidFill>
                  <a:latin typeface="等线" panose="02010600030101010101" pitchFamily="2" charset="-122"/>
                  <a:ea typeface="等线" panose="02010600030101010101" pitchFamily="2" charset="-122"/>
                </a:rPr>
                <a:t>算法</a:t>
              </a:r>
              <a:r>
                <a:rPr lang="en-US" altLang="zh-CN" sz="2800" b="1" dirty="0">
                  <a:solidFill>
                    <a:schemeClr val="tx1">
                      <a:lumMod val="85000"/>
                      <a:lumOff val="15000"/>
                    </a:schemeClr>
                  </a:solidFill>
                  <a:latin typeface="等线" panose="02010600030101010101" pitchFamily="2" charset="-122"/>
                  <a:ea typeface="等线" panose="02010600030101010101" pitchFamily="2" charset="-122"/>
                </a:rPr>
                <a:t>— —</a:t>
              </a:r>
              <a:r>
                <a:rPr lang="zh-CN" altLang="en-US" sz="2800" b="1" dirty="0">
                  <a:solidFill>
                    <a:schemeClr val="tx1">
                      <a:lumMod val="85000"/>
                      <a:lumOff val="15000"/>
                    </a:schemeClr>
                  </a:solidFill>
                  <a:latin typeface="等线" panose="02010600030101010101" pitchFamily="2" charset="-122"/>
                  <a:ea typeface="等线" panose="02010600030101010101" pitchFamily="2" charset="-122"/>
                </a:rPr>
                <a:t>示例</a:t>
              </a:r>
            </a:p>
          </p:txBody>
        </p:sp>
      </p:grpSp>
      <p:sp>
        <p:nvSpPr>
          <p:cNvPr id="7" name="文本框 6">
            <a:extLst>
              <a:ext uri="{FF2B5EF4-FFF2-40B4-BE49-F238E27FC236}">
                <a16:creationId xmlns:a16="http://schemas.microsoft.com/office/drawing/2014/main" id="{21AEE1C6-2356-44A9-BD2B-CC37B72D93A9}"/>
              </a:ext>
            </a:extLst>
          </p:cNvPr>
          <p:cNvSpPr txBox="1"/>
          <p:nvPr/>
        </p:nvSpPr>
        <p:spPr>
          <a:xfrm>
            <a:off x="9666514" y="801446"/>
            <a:ext cx="1890243" cy="461665"/>
          </a:xfrm>
          <a:prstGeom prst="rect">
            <a:avLst/>
          </a:prstGeom>
          <a:noFill/>
        </p:spPr>
        <p:txBody>
          <a:bodyPr wrap="square" rtlCol="0">
            <a:spAutoFit/>
          </a:bodyPr>
          <a:lstStyle/>
          <a:p>
            <a:pPr algn="ctr"/>
            <a:r>
              <a:rPr lang="zh-CN" altLang="en-US" sz="2400" b="1" dirty="0">
                <a:solidFill>
                  <a:srgbClr val="0066FF"/>
                </a:solidFill>
                <a:latin typeface="微软雅黑" panose="020B0503020204020204" pitchFamily="34" charset="-122"/>
                <a:ea typeface="微软雅黑" panose="020B0503020204020204" pitchFamily="34" charset="-122"/>
              </a:rPr>
              <a:t>第</a:t>
            </a:r>
            <a:r>
              <a:rPr lang="en-US" altLang="zh-CN" sz="2400" b="1" dirty="0">
                <a:solidFill>
                  <a:srgbClr val="0066FF"/>
                </a:solidFill>
                <a:latin typeface="微软雅黑" panose="020B0503020204020204" pitchFamily="34" charset="-122"/>
                <a:ea typeface="微软雅黑" panose="020B0503020204020204" pitchFamily="34" charset="-122"/>
              </a:rPr>
              <a:t>6</a:t>
            </a:r>
            <a:r>
              <a:rPr lang="zh-CN" altLang="en-US" sz="2400" b="1" dirty="0">
                <a:solidFill>
                  <a:srgbClr val="0066FF"/>
                </a:solidFill>
                <a:latin typeface="微软雅黑" panose="020B0503020204020204" pitchFamily="34" charset="-122"/>
                <a:ea typeface="微软雅黑" panose="020B0503020204020204" pitchFamily="34" charset="-122"/>
              </a:rPr>
              <a:t>个周期</a:t>
            </a:r>
          </a:p>
        </p:txBody>
      </p:sp>
      <p:sp>
        <p:nvSpPr>
          <p:cNvPr id="19" name="Rectangle 5">
            <a:extLst>
              <a:ext uri="{FF2B5EF4-FFF2-40B4-BE49-F238E27FC236}">
                <a16:creationId xmlns:a16="http://schemas.microsoft.com/office/drawing/2014/main" id="{2557D38C-4185-4BF1-9859-BCE270FCB34A}"/>
              </a:ext>
            </a:extLst>
          </p:cNvPr>
          <p:cNvSpPr>
            <a:spLocks noChangeArrowheads="1"/>
          </p:cNvSpPr>
          <p:nvPr/>
        </p:nvSpPr>
        <p:spPr bwMode="auto">
          <a:xfrm>
            <a:off x="1880404" y="6138944"/>
            <a:ext cx="8427380" cy="458757"/>
          </a:xfrm>
          <a:prstGeom prst="rect">
            <a:avLst/>
          </a:prstGeom>
          <a:noFill/>
          <a:ln w="9525">
            <a:noFill/>
            <a:round/>
            <a:headEnd/>
            <a:tailEnd/>
          </a:ln>
        </p:spPr>
        <p:txBody>
          <a:bodyPr wrap="square" lIns="90360" tIns="44280" rIns="90360" bIns="44280">
            <a:spAutoFit/>
          </a:bodyPr>
          <a:lstStyle/>
          <a:p>
            <a:pPr algn="ctr" eaLnBrk="1" hangingPunct="1">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2400" b="1" dirty="0">
                <a:solidFill>
                  <a:srgbClr val="FF0066"/>
                </a:solidFill>
                <a:latin typeface="微软雅黑" panose="020B0503020204020204" pitchFamily="34" charset="-122"/>
                <a:ea typeface="微软雅黑" panose="020B0503020204020204" pitchFamily="34" charset="-122"/>
              </a:rPr>
              <a:t>流出</a:t>
            </a:r>
            <a:r>
              <a:rPr lang="en-US" altLang="zh-CN" sz="2400" b="1" dirty="0" err="1">
                <a:solidFill>
                  <a:srgbClr val="FF0066"/>
                </a:solidFill>
                <a:latin typeface="微软雅黑" panose="020B0503020204020204" pitchFamily="34" charset="-122"/>
                <a:ea typeface="微软雅黑" panose="020B0503020204020204" pitchFamily="34" charset="-122"/>
              </a:rPr>
              <a:t>ADD.D</a:t>
            </a:r>
            <a:r>
              <a:rPr lang="zh-CN" altLang="en-US" sz="2400" b="1" dirty="0">
                <a:solidFill>
                  <a:srgbClr val="FF0066"/>
                </a:solidFill>
                <a:latin typeface="微软雅黑" panose="020B0503020204020204" pitchFamily="34" charset="-122"/>
                <a:ea typeface="微软雅黑" panose="020B0503020204020204" pitchFamily="34" charset="-122"/>
              </a:rPr>
              <a:t>指令，回忆一下计分牌为什么不能流出这条指令？</a:t>
            </a:r>
            <a:endParaRPr lang="en-US" altLang="zh-CN" sz="2400" b="1" dirty="0">
              <a:solidFill>
                <a:srgbClr val="FF0066"/>
              </a:solidFill>
              <a:latin typeface="微软雅黑" panose="020B0503020204020204" pitchFamily="34" charset="-122"/>
              <a:ea typeface="微软雅黑" panose="020B0503020204020204" pitchFamily="34" charset="-122"/>
            </a:endParaRPr>
          </a:p>
        </p:txBody>
      </p:sp>
      <p:graphicFrame>
        <p:nvGraphicFramePr>
          <p:cNvPr id="9" name="Object 1">
            <a:extLst>
              <a:ext uri="{FF2B5EF4-FFF2-40B4-BE49-F238E27FC236}">
                <a16:creationId xmlns:a16="http://schemas.microsoft.com/office/drawing/2014/main" id="{9DE2412F-1D82-4E2A-AC8F-DD2582599D4F}"/>
              </a:ext>
            </a:extLst>
          </p:cNvPr>
          <p:cNvGraphicFramePr>
            <a:graphicFrameLocks noChangeAspect="1"/>
          </p:cNvGraphicFramePr>
          <p:nvPr>
            <p:extLst>
              <p:ext uri="{D42A27DB-BD31-4B8C-83A1-F6EECF244321}">
                <p14:modId xmlns:p14="http://schemas.microsoft.com/office/powerpoint/2010/main" val="3833958557"/>
              </p:ext>
            </p:extLst>
          </p:nvPr>
        </p:nvGraphicFramePr>
        <p:xfrm>
          <a:off x="1697141" y="1185243"/>
          <a:ext cx="8774113" cy="4995863"/>
        </p:xfrm>
        <a:graphic>
          <a:graphicData uri="http://schemas.openxmlformats.org/presentationml/2006/ole">
            <mc:AlternateContent xmlns:mc="http://schemas.openxmlformats.org/markup-compatibility/2006">
              <mc:Choice xmlns:v="urn:schemas-microsoft-com:vml" Requires="v">
                <p:oleObj spid="_x0000_s56406" r:id="rId4" imgW="9666000" imgH="6607440" progId="">
                  <p:embed/>
                </p:oleObj>
              </mc:Choice>
              <mc:Fallback>
                <p:oleObj r:id="rId4" imgW="9666000" imgH="6607440" progId="">
                  <p:embed/>
                  <p:pic>
                    <p:nvPicPr>
                      <p:cNvPr id="34818"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97141" y="1185243"/>
                        <a:ext cx="8774113" cy="4995863"/>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oleObj>
              </mc:Fallback>
            </mc:AlternateContent>
          </a:graphicData>
        </a:graphic>
      </p:graphicFrame>
    </p:spTree>
    <p:extLst>
      <p:ext uri="{BB962C8B-B14F-4D97-AF65-F5344CB8AC3E}">
        <p14:creationId xmlns:p14="http://schemas.microsoft.com/office/powerpoint/2010/main" val="2504239480"/>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additive="repl">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ppt_x</p:attrName>
                                        </p:attrNameLst>
                                      </p:cBhvr>
                                      <p:tavLst>
                                        <p:tav tm="100000">
                                          <p:val>
                                            <p:strVal val="1+#ppt_w/2"/>
                                          </p:val>
                                        </p:tav>
                                        <p:tav tm="100000">
                                          <p:val>
                                            <p:strVal val="#ppt_x"/>
                                          </p:val>
                                        </p:tav>
                                      </p:tavLst>
                                    </p:anim>
                                    <p:anim calcmode="lin" valueType="num">
                                      <p:cBhvr>
                                        <p:cTn id="8" dur="500" fill="hold"/>
                                        <p:tgtEl>
                                          <p:spTgt spid="19"/>
                                        </p:tgtEl>
                                        <p:attrNameLst>
                                          <p:attrName>ppt_y</p:attrName>
                                        </p:attrNameLst>
                                      </p:cBhvr>
                                      <p:tavLst>
                                        <p:tav tm="10000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自由: 形状 22"/>
          <p:cNvSpPr/>
          <p:nvPr/>
        </p:nvSpPr>
        <p:spPr bwMode="auto">
          <a:xfrm rot="12600000">
            <a:off x="628798" y="267712"/>
            <a:ext cx="166903" cy="731887"/>
          </a:xfrm>
          <a:custGeom>
            <a:avLst/>
            <a:gdLst>
              <a:gd name="connsiteX0" fmla="*/ 260214 w 260214"/>
              <a:gd name="connsiteY0" fmla="*/ 995963 h 1141060"/>
              <a:gd name="connsiteX1" fmla="*/ 0 w 260214"/>
              <a:gd name="connsiteY1" fmla="*/ 1141060 h 1141060"/>
              <a:gd name="connsiteX2" fmla="*/ 0 w 260214"/>
              <a:gd name="connsiteY2" fmla="*/ 146621 h 1141060"/>
              <a:gd name="connsiteX3" fmla="*/ 260214 w 260214"/>
              <a:gd name="connsiteY3" fmla="*/ 0 h 1141060"/>
            </a:gdLst>
            <a:ahLst/>
            <a:cxnLst>
              <a:cxn ang="0">
                <a:pos x="connsiteX0" y="connsiteY0"/>
              </a:cxn>
              <a:cxn ang="0">
                <a:pos x="connsiteX1" y="connsiteY1"/>
              </a:cxn>
              <a:cxn ang="0">
                <a:pos x="connsiteX2" y="connsiteY2"/>
              </a:cxn>
              <a:cxn ang="0">
                <a:pos x="connsiteX3" y="connsiteY3"/>
              </a:cxn>
            </a:cxnLst>
            <a:rect l="l" t="t" r="r" b="b"/>
            <a:pathLst>
              <a:path w="260214" h="1141060">
                <a:moveTo>
                  <a:pt x="260214" y="995963"/>
                </a:moveTo>
                <a:lnTo>
                  <a:pt x="0" y="1141060"/>
                </a:lnTo>
                <a:lnTo>
                  <a:pt x="0" y="146621"/>
                </a:lnTo>
                <a:lnTo>
                  <a:pt x="260214" y="0"/>
                </a:lnTo>
                <a:close/>
              </a:path>
            </a:pathLst>
          </a:custGeom>
          <a:solidFill>
            <a:srgbClr val="0075EA"/>
          </a:solidFill>
          <a:ln>
            <a:noFill/>
          </a:ln>
        </p:spPr>
        <p:txBody>
          <a:bodyPr vert="horz" wrap="square" lIns="91440" tIns="45720" rIns="91440" bIns="45720" numCol="1" anchor="t" anchorCtr="0" compatLnSpc="1">
            <a:noAutofit/>
          </a:bodyPr>
          <a:lstStyle/>
          <a:p>
            <a:endParaRPr lang="zh-CN" altLang="en-US" dirty="0"/>
          </a:p>
        </p:txBody>
      </p:sp>
      <p:grpSp>
        <p:nvGrpSpPr>
          <p:cNvPr id="12" name="组合 11">
            <a:extLst>
              <a:ext uri="{FF2B5EF4-FFF2-40B4-BE49-F238E27FC236}">
                <a16:creationId xmlns:a16="http://schemas.microsoft.com/office/drawing/2014/main" id="{90635BC2-70C3-447A-ABFE-19A1FC9B20A3}"/>
              </a:ext>
            </a:extLst>
          </p:cNvPr>
          <p:cNvGrpSpPr/>
          <p:nvPr/>
        </p:nvGrpSpPr>
        <p:grpSpPr>
          <a:xfrm>
            <a:off x="635244" y="278225"/>
            <a:ext cx="4594115" cy="714073"/>
            <a:chOff x="635242" y="278221"/>
            <a:chExt cx="4594115" cy="714072"/>
          </a:xfrm>
        </p:grpSpPr>
        <p:sp>
          <p:nvSpPr>
            <p:cNvPr id="13" name="矩形 12">
              <a:extLst>
                <a:ext uri="{FF2B5EF4-FFF2-40B4-BE49-F238E27FC236}">
                  <a16:creationId xmlns:a16="http://schemas.microsoft.com/office/drawing/2014/main" id="{929789D4-43BD-46AB-A78F-1D9D719C889C}"/>
                </a:ext>
              </a:extLst>
            </p:cNvPr>
            <p:cNvSpPr/>
            <p:nvPr/>
          </p:nvSpPr>
          <p:spPr>
            <a:xfrm>
              <a:off x="635242" y="676889"/>
              <a:ext cx="4435520" cy="315404"/>
            </a:xfrm>
            <a:prstGeom prst="rect">
              <a:avLst/>
            </a:prstGeom>
          </p:spPr>
          <p:txBody>
            <a:bodyPr wrap="square">
              <a:spAutoFit/>
            </a:bodyPr>
            <a:lstStyle/>
            <a:p>
              <a:pPr algn="ct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Tomasulo Algorithm——Example</a:t>
              </a:r>
            </a:p>
          </p:txBody>
        </p:sp>
        <p:sp>
          <p:nvSpPr>
            <p:cNvPr id="14" name="矩形 13">
              <a:extLst>
                <a:ext uri="{FF2B5EF4-FFF2-40B4-BE49-F238E27FC236}">
                  <a16:creationId xmlns:a16="http://schemas.microsoft.com/office/drawing/2014/main" id="{D48B2437-B03E-4A69-9FB1-19C8AD81A978}"/>
                </a:ext>
              </a:extLst>
            </p:cNvPr>
            <p:cNvSpPr/>
            <p:nvPr/>
          </p:nvSpPr>
          <p:spPr>
            <a:xfrm>
              <a:off x="1197484" y="278221"/>
              <a:ext cx="4031873" cy="523219"/>
            </a:xfrm>
            <a:prstGeom prst="rect">
              <a:avLst/>
            </a:prstGeom>
          </p:spPr>
          <p:txBody>
            <a:bodyPr wrap="none">
              <a:spAutoFit/>
            </a:bodyPr>
            <a:lstStyle/>
            <a:p>
              <a:r>
                <a:rPr lang="en-US" altLang="zh-CN" sz="2800" b="1" dirty="0">
                  <a:solidFill>
                    <a:schemeClr val="tx1">
                      <a:lumMod val="85000"/>
                      <a:lumOff val="15000"/>
                    </a:schemeClr>
                  </a:solidFill>
                  <a:latin typeface="等线" panose="02010600030101010101" pitchFamily="2" charset="-122"/>
                  <a:ea typeface="等线" panose="02010600030101010101" pitchFamily="2" charset="-122"/>
                </a:rPr>
                <a:t>Tomasulo</a:t>
              </a:r>
              <a:r>
                <a:rPr lang="zh-CN" altLang="en-US" sz="2800" b="1" dirty="0">
                  <a:solidFill>
                    <a:schemeClr val="tx1">
                      <a:lumMod val="85000"/>
                      <a:lumOff val="15000"/>
                    </a:schemeClr>
                  </a:solidFill>
                  <a:latin typeface="等线" panose="02010600030101010101" pitchFamily="2" charset="-122"/>
                  <a:ea typeface="等线" panose="02010600030101010101" pitchFamily="2" charset="-122"/>
                </a:rPr>
                <a:t>算法</a:t>
              </a:r>
              <a:r>
                <a:rPr lang="en-US" altLang="zh-CN" sz="2800" b="1" dirty="0">
                  <a:solidFill>
                    <a:schemeClr val="tx1">
                      <a:lumMod val="85000"/>
                      <a:lumOff val="15000"/>
                    </a:schemeClr>
                  </a:solidFill>
                  <a:latin typeface="等线" panose="02010600030101010101" pitchFamily="2" charset="-122"/>
                  <a:ea typeface="等线" panose="02010600030101010101" pitchFamily="2" charset="-122"/>
                </a:rPr>
                <a:t>— —</a:t>
              </a:r>
              <a:r>
                <a:rPr lang="zh-CN" altLang="en-US" sz="2800" b="1" dirty="0">
                  <a:solidFill>
                    <a:schemeClr val="tx1">
                      <a:lumMod val="85000"/>
                      <a:lumOff val="15000"/>
                    </a:schemeClr>
                  </a:solidFill>
                  <a:latin typeface="等线" panose="02010600030101010101" pitchFamily="2" charset="-122"/>
                  <a:ea typeface="等线" panose="02010600030101010101" pitchFamily="2" charset="-122"/>
                </a:rPr>
                <a:t>示例</a:t>
              </a:r>
            </a:p>
          </p:txBody>
        </p:sp>
      </p:grpSp>
      <p:sp>
        <p:nvSpPr>
          <p:cNvPr id="7" name="文本框 6">
            <a:extLst>
              <a:ext uri="{FF2B5EF4-FFF2-40B4-BE49-F238E27FC236}">
                <a16:creationId xmlns:a16="http://schemas.microsoft.com/office/drawing/2014/main" id="{21AEE1C6-2356-44A9-BD2B-CC37B72D93A9}"/>
              </a:ext>
            </a:extLst>
          </p:cNvPr>
          <p:cNvSpPr txBox="1"/>
          <p:nvPr/>
        </p:nvSpPr>
        <p:spPr>
          <a:xfrm>
            <a:off x="9666514" y="801446"/>
            <a:ext cx="1890243" cy="461665"/>
          </a:xfrm>
          <a:prstGeom prst="rect">
            <a:avLst/>
          </a:prstGeom>
          <a:noFill/>
        </p:spPr>
        <p:txBody>
          <a:bodyPr wrap="square" rtlCol="0">
            <a:spAutoFit/>
          </a:bodyPr>
          <a:lstStyle/>
          <a:p>
            <a:pPr algn="ctr"/>
            <a:r>
              <a:rPr lang="zh-CN" altLang="en-US" sz="2400" b="1" dirty="0">
                <a:solidFill>
                  <a:srgbClr val="0066FF"/>
                </a:solidFill>
                <a:latin typeface="微软雅黑" panose="020B0503020204020204" pitchFamily="34" charset="-122"/>
                <a:ea typeface="微软雅黑" panose="020B0503020204020204" pitchFamily="34" charset="-122"/>
              </a:rPr>
              <a:t>第</a:t>
            </a:r>
            <a:r>
              <a:rPr lang="en-US" altLang="zh-CN" sz="2400" b="1" dirty="0">
                <a:solidFill>
                  <a:srgbClr val="0066FF"/>
                </a:solidFill>
                <a:latin typeface="微软雅黑" panose="020B0503020204020204" pitchFamily="34" charset="-122"/>
                <a:ea typeface="微软雅黑" panose="020B0503020204020204" pitchFamily="34" charset="-122"/>
              </a:rPr>
              <a:t>7</a:t>
            </a:r>
            <a:r>
              <a:rPr lang="zh-CN" altLang="en-US" sz="2400" b="1" dirty="0">
                <a:solidFill>
                  <a:srgbClr val="0066FF"/>
                </a:solidFill>
                <a:latin typeface="微软雅黑" panose="020B0503020204020204" pitchFamily="34" charset="-122"/>
                <a:ea typeface="微软雅黑" panose="020B0503020204020204" pitchFamily="34" charset="-122"/>
              </a:rPr>
              <a:t>个周期</a:t>
            </a:r>
          </a:p>
        </p:txBody>
      </p:sp>
      <p:sp>
        <p:nvSpPr>
          <p:cNvPr id="19" name="Rectangle 5">
            <a:extLst>
              <a:ext uri="{FF2B5EF4-FFF2-40B4-BE49-F238E27FC236}">
                <a16:creationId xmlns:a16="http://schemas.microsoft.com/office/drawing/2014/main" id="{2557D38C-4185-4BF1-9859-BCE270FCB34A}"/>
              </a:ext>
            </a:extLst>
          </p:cNvPr>
          <p:cNvSpPr>
            <a:spLocks noChangeArrowheads="1"/>
          </p:cNvSpPr>
          <p:nvPr/>
        </p:nvSpPr>
        <p:spPr bwMode="auto">
          <a:xfrm>
            <a:off x="1880404" y="6138944"/>
            <a:ext cx="8427380" cy="458757"/>
          </a:xfrm>
          <a:prstGeom prst="rect">
            <a:avLst/>
          </a:prstGeom>
          <a:noFill/>
          <a:ln w="9525">
            <a:noFill/>
            <a:round/>
            <a:headEnd/>
            <a:tailEnd/>
          </a:ln>
        </p:spPr>
        <p:txBody>
          <a:bodyPr wrap="square" lIns="90360" tIns="44280" rIns="90360" bIns="44280">
            <a:spAutoFit/>
          </a:bodyPr>
          <a:lstStyle/>
          <a:p>
            <a:pPr algn="ctr" eaLnBrk="1" hangingPunct="1">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2400" b="1" dirty="0" err="1">
                <a:solidFill>
                  <a:srgbClr val="FF0066"/>
                </a:solidFill>
                <a:latin typeface="微软雅黑" panose="020B0503020204020204" pitchFamily="34" charset="-122"/>
                <a:ea typeface="微软雅黑" panose="020B0503020204020204" pitchFamily="34" charset="-122"/>
              </a:rPr>
              <a:t>ADD1</a:t>
            </a:r>
            <a:r>
              <a:rPr lang="zh-CN" altLang="en-US" sz="2400" b="1" dirty="0">
                <a:solidFill>
                  <a:srgbClr val="FF0066"/>
                </a:solidFill>
                <a:latin typeface="微软雅黑" panose="020B0503020204020204" pitchFamily="34" charset="-122"/>
                <a:ea typeface="微软雅黑" panose="020B0503020204020204" pitchFamily="34" charset="-122"/>
              </a:rPr>
              <a:t>（</a:t>
            </a:r>
            <a:r>
              <a:rPr lang="en-US" altLang="zh-CN" sz="2400" b="1" dirty="0" err="1">
                <a:solidFill>
                  <a:srgbClr val="FF0066"/>
                </a:solidFill>
                <a:latin typeface="微软雅黑" panose="020B0503020204020204" pitchFamily="34" charset="-122"/>
                <a:ea typeface="微软雅黑" panose="020B0503020204020204" pitchFamily="34" charset="-122"/>
              </a:rPr>
              <a:t>SUB.D</a:t>
            </a:r>
            <a:r>
              <a:rPr lang="zh-CN" altLang="en-US" sz="2400" b="1" dirty="0">
                <a:solidFill>
                  <a:srgbClr val="FF0066"/>
                </a:solidFill>
                <a:latin typeface="微软雅黑" panose="020B0503020204020204" pitchFamily="34" charset="-122"/>
                <a:ea typeface="微软雅黑" panose="020B0503020204020204" pitchFamily="34" charset="-122"/>
              </a:rPr>
              <a:t>指令）执行结束，什么地方在等待这个结果？</a:t>
            </a:r>
            <a:endParaRPr lang="en-US" altLang="zh-CN" sz="2400" b="1" dirty="0">
              <a:solidFill>
                <a:srgbClr val="FF0066"/>
              </a:solidFill>
              <a:latin typeface="微软雅黑" panose="020B0503020204020204" pitchFamily="34" charset="-122"/>
              <a:ea typeface="微软雅黑" panose="020B0503020204020204" pitchFamily="34" charset="-122"/>
            </a:endParaRPr>
          </a:p>
        </p:txBody>
      </p:sp>
      <p:graphicFrame>
        <p:nvGraphicFramePr>
          <p:cNvPr id="10" name="Object 1">
            <a:extLst>
              <a:ext uri="{FF2B5EF4-FFF2-40B4-BE49-F238E27FC236}">
                <a16:creationId xmlns:a16="http://schemas.microsoft.com/office/drawing/2014/main" id="{D935DA37-2D5C-4A3E-BE58-788843046AFF}"/>
              </a:ext>
            </a:extLst>
          </p:cNvPr>
          <p:cNvGraphicFramePr>
            <a:graphicFrameLocks noChangeAspect="1"/>
          </p:cNvGraphicFramePr>
          <p:nvPr>
            <p:extLst>
              <p:ext uri="{D42A27DB-BD31-4B8C-83A1-F6EECF244321}">
                <p14:modId xmlns:p14="http://schemas.microsoft.com/office/powerpoint/2010/main" val="484453205"/>
              </p:ext>
            </p:extLst>
          </p:nvPr>
        </p:nvGraphicFramePr>
        <p:xfrm>
          <a:off x="1699924" y="1194177"/>
          <a:ext cx="8774113" cy="4995863"/>
        </p:xfrm>
        <a:graphic>
          <a:graphicData uri="http://schemas.openxmlformats.org/presentationml/2006/ole">
            <mc:AlternateContent xmlns:mc="http://schemas.openxmlformats.org/markup-compatibility/2006">
              <mc:Choice xmlns:v="urn:schemas-microsoft-com:vml" Requires="v">
                <p:oleObj spid="_x0000_s57430" r:id="rId4" imgW="9666000" imgH="6607440" progId="">
                  <p:embed/>
                </p:oleObj>
              </mc:Choice>
              <mc:Fallback>
                <p:oleObj r:id="rId4" imgW="9666000" imgH="6607440" progId="">
                  <p:embed/>
                  <p:pic>
                    <p:nvPicPr>
                      <p:cNvPr id="35842"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99924" y="1194177"/>
                        <a:ext cx="8774113" cy="4995863"/>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oleObj>
              </mc:Fallback>
            </mc:AlternateContent>
          </a:graphicData>
        </a:graphic>
      </p:graphicFrame>
    </p:spTree>
    <p:extLst>
      <p:ext uri="{BB962C8B-B14F-4D97-AF65-F5344CB8AC3E}">
        <p14:creationId xmlns:p14="http://schemas.microsoft.com/office/powerpoint/2010/main" val="251837192"/>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additive="repl">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ppt_x</p:attrName>
                                        </p:attrNameLst>
                                      </p:cBhvr>
                                      <p:tavLst>
                                        <p:tav tm="100000">
                                          <p:val>
                                            <p:strVal val="1+#ppt_w/2"/>
                                          </p:val>
                                        </p:tav>
                                        <p:tav tm="100000">
                                          <p:val>
                                            <p:strVal val="#ppt_x"/>
                                          </p:val>
                                        </p:tav>
                                      </p:tavLst>
                                    </p:anim>
                                    <p:anim calcmode="lin" valueType="num">
                                      <p:cBhvr>
                                        <p:cTn id="8" dur="500" fill="hold"/>
                                        <p:tgtEl>
                                          <p:spTgt spid="19"/>
                                        </p:tgtEl>
                                        <p:attrNameLst>
                                          <p:attrName>ppt_y</p:attrName>
                                        </p:attrNameLst>
                                      </p:cBhvr>
                                      <p:tavLst>
                                        <p:tav tm="10000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自由: 形状 22"/>
          <p:cNvSpPr/>
          <p:nvPr/>
        </p:nvSpPr>
        <p:spPr bwMode="auto">
          <a:xfrm rot="12600000">
            <a:off x="628798" y="267712"/>
            <a:ext cx="166903" cy="731887"/>
          </a:xfrm>
          <a:custGeom>
            <a:avLst/>
            <a:gdLst>
              <a:gd name="connsiteX0" fmla="*/ 260214 w 260214"/>
              <a:gd name="connsiteY0" fmla="*/ 995963 h 1141060"/>
              <a:gd name="connsiteX1" fmla="*/ 0 w 260214"/>
              <a:gd name="connsiteY1" fmla="*/ 1141060 h 1141060"/>
              <a:gd name="connsiteX2" fmla="*/ 0 w 260214"/>
              <a:gd name="connsiteY2" fmla="*/ 146621 h 1141060"/>
              <a:gd name="connsiteX3" fmla="*/ 260214 w 260214"/>
              <a:gd name="connsiteY3" fmla="*/ 0 h 1141060"/>
            </a:gdLst>
            <a:ahLst/>
            <a:cxnLst>
              <a:cxn ang="0">
                <a:pos x="connsiteX0" y="connsiteY0"/>
              </a:cxn>
              <a:cxn ang="0">
                <a:pos x="connsiteX1" y="connsiteY1"/>
              </a:cxn>
              <a:cxn ang="0">
                <a:pos x="connsiteX2" y="connsiteY2"/>
              </a:cxn>
              <a:cxn ang="0">
                <a:pos x="connsiteX3" y="connsiteY3"/>
              </a:cxn>
            </a:cxnLst>
            <a:rect l="l" t="t" r="r" b="b"/>
            <a:pathLst>
              <a:path w="260214" h="1141060">
                <a:moveTo>
                  <a:pt x="260214" y="995963"/>
                </a:moveTo>
                <a:lnTo>
                  <a:pt x="0" y="1141060"/>
                </a:lnTo>
                <a:lnTo>
                  <a:pt x="0" y="146621"/>
                </a:lnTo>
                <a:lnTo>
                  <a:pt x="260214" y="0"/>
                </a:lnTo>
                <a:close/>
              </a:path>
            </a:pathLst>
          </a:custGeom>
          <a:solidFill>
            <a:srgbClr val="0075EA"/>
          </a:solidFill>
          <a:ln>
            <a:noFill/>
          </a:ln>
        </p:spPr>
        <p:txBody>
          <a:bodyPr vert="horz" wrap="square" lIns="91440" tIns="45720" rIns="91440" bIns="45720" numCol="1" anchor="t" anchorCtr="0" compatLnSpc="1">
            <a:noAutofit/>
          </a:bodyPr>
          <a:lstStyle/>
          <a:p>
            <a:endParaRPr lang="zh-CN" altLang="en-US" dirty="0"/>
          </a:p>
        </p:txBody>
      </p:sp>
      <p:grpSp>
        <p:nvGrpSpPr>
          <p:cNvPr id="12" name="组合 11">
            <a:extLst>
              <a:ext uri="{FF2B5EF4-FFF2-40B4-BE49-F238E27FC236}">
                <a16:creationId xmlns:a16="http://schemas.microsoft.com/office/drawing/2014/main" id="{90635BC2-70C3-447A-ABFE-19A1FC9B20A3}"/>
              </a:ext>
            </a:extLst>
          </p:cNvPr>
          <p:cNvGrpSpPr/>
          <p:nvPr/>
        </p:nvGrpSpPr>
        <p:grpSpPr>
          <a:xfrm>
            <a:off x="635244" y="278225"/>
            <a:ext cx="4594115" cy="714073"/>
            <a:chOff x="635242" y="278221"/>
            <a:chExt cx="4594115" cy="714072"/>
          </a:xfrm>
        </p:grpSpPr>
        <p:sp>
          <p:nvSpPr>
            <p:cNvPr id="13" name="矩形 12">
              <a:extLst>
                <a:ext uri="{FF2B5EF4-FFF2-40B4-BE49-F238E27FC236}">
                  <a16:creationId xmlns:a16="http://schemas.microsoft.com/office/drawing/2014/main" id="{929789D4-43BD-46AB-A78F-1D9D719C889C}"/>
                </a:ext>
              </a:extLst>
            </p:cNvPr>
            <p:cNvSpPr/>
            <p:nvPr/>
          </p:nvSpPr>
          <p:spPr>
            <a:xfrm>
              <a:off x="635242" y="676889"/>
              <a:ext cx="4435520" cy="315404"/>
            </a:xfrm>
            <a:prstGeom prst="rect">
              <a:avLst/>
            </a:prstGeom>
          </p:spPr>
          <p:txBody>
            <a:bodyPr wrap="square">
              <a:spAutoFit/>
            </a:bodyPr>
            <a:lstStyle/>
            <a:p>
              <a:pPr algn="ct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Tomasulo Algorithm——Example</a:t>
              </a:r>
            </a:p>
          </p:txBody>
        </p:sp>
        <p:sp>
          <p:nvSpPr>
            <p:cNvPr id="14" name="矩形 13">
              <a:extLst>
                <a:ext uri="{FF2B5EF4-FFF2-40B4-BE49-F238E27FC236}">
                  <a16:creationId xmlns:a16="http://schemas.microsoft.com/office/drawing/2014/main" id="{D48B2437-B03E-4A69-9FB1-19C8AD81A978}"/>
                </a:ext>
              </a:extLst>
            </p:cNvPr>
            <p:cNvSpPr/>
            <p:nvPr/>
          </p:nvSpPr>
          <p:spPr>
            <a:xfrm>
              <a:off x="1197484" y="278221"/>
              <a:ext cx="4031873" cy="523219"/>
            </a:xfrm>
            <a:prstGeom prst="rect">
              <a:avLst/>
            </a:prstGeom>
          </p:spPr>
          <p:txBody>
            <a:bodyPr wrap="none">
              <a:spAutoFit/>
            </a:bodyPr>
            <a:lstStyle/>
            <a:p>
              <a:r>
                <a:rPr lang="en-US" altLang="zh-CN" sz="2800" b="1" dirty="0">
                  <a:solidFill>
                    <a:schemeClr val="tx1">
                      <a:lumMod val="85000"/>
                      <a:lumOff val="15000"/>
                    </a:schemeClr>
                  </a:solidFill>
                  <a:latin typeface="等线" panose="02010600030101010101" pitchFamily="2" charset="-122"/>
                  <a:ea typeface="等线" panose="02010600030101010101" pitchFamily="2" charset="-122"/>
                </a:rPr>
                <a:t>Tomasulo</a:t>
              </a:r>
              <a:r>
                <a:rPr lang="zh-CN" altLang="en-US" sz="2800" b="1" dirty="0">
                  <a:solidFill>
                    <a:schemeClr val="tx1">
                      <a:lumMod val="85000"/>
                      <a:lumOff val="15000"/>
                    </a:schemeClr>
                  </a:solidFill>
                  <a:latin typeface="等线" panose="02010600030101010101" pitchFamily="2" charset="-122"/>
                  <a:ea typeface="等线" panose="02010600030101010101" pitchFamily="2" charset="-122"/>
                </a:rPr>
                <a:t>算法</a:t>
              </a:r>
              <a:r>
                <a:rPr lang="en-US" altLang="zh-CN" sz="2800" b="1" dirty="0">
                  <a:solidFill>
                    <a:schemeClr val="tx1">
                      <a:lumMod val="85000"/>
                      <a:lumOff val="15000"/>
                    </a:schemeClr>
                  </a:solidFill>
                  <a:latin typeface="等线" panose="02010600030101010101" pitchFamily="2" charset="-122"/>
                  <a:ea typeface="等线" panose="02010600030101010101" pitchFamily="2" charset="-122"/>
                </a:rPr>
                <a:t>— —</a:t>
              </a:r>
              <a:r>
                <a:rPr lang="zh-CN" altLang="en-US" sz="2800" b="1" dirty="0">
                  <a:solidFill>
                    <a:schemeClr val="tx1">
                      <a:lumMod val="85000"/>
                      <a:lumOff val="15000"/>
                    </a:schemeClr>
                  </a:solidFill>
                  <a:latin typeface="等线" panose="02010600030101010101" pitchFamily="2" charset="-122"/>
                  <a:ea typeface="等线" panose="02010600030101010101" pitchFamily="2" charset="-122"/>
                </a:rPr>
                <a:t>示例</a:t>
              </a:r>
            </a:p>
          </p:txBody>
        </p:sp>
      </p:grpSp>
      <p:sp>
        <p:nvSpPr>
          <p:cNvPr id="7" name="文本框 6">
            <a:extLst>
              <a:ext uri="{FF2B5EF4-FFF2-40B4-BE49-F238E27FC236}">
                <a16:creationId xmlns:a16="http://schemas.microsoft.com/office/drawing/2014/main" id="{21AEE1C6-2356-44A9-BD2B-CC37B72D93A9}"/>
              </a:ext>
            </a:extLst>
          </p:cNvPr>
          <p:cNvSpPr txBox="1"/>
          <p:nvPr/>
        </p:nvSpPr>
        <p:spPr>
          <a:xfrm>
            <a:off x="9666514" y="801446"/>
            <a:ext cx="1890243" cy="461665"/>
          </a:xfrm>
          <a:prstGeom prst="rect">
            <a:avLst/>
          </a:prstGeom>
          <a:noFill/>
        </p:spPr>
        <p:txBody>
          <a:bodyPr wrap="square" rtlCol="0">
            <a:spAutoFit/>
          </a:bodyPr>
          <a:lstStyle/>
          <a:p>
            <a:pPr algn="ctr"/>
            <a:r>
              <a:rPr lang="zh-CN" altLang="en-US" sz="2400" b="1" dirty="0">
                <a:solidFill>
                  <a:srgbClr val="0066FF"/>
                </a:solidFill>
                <a:latin typeface="微软雅黑" panose="020B0503020204020204" pitchFamily="34" charset="-122"/>
                <a:ea typeface="微软雅黑" panose="020B0503020204020204" pitchFamily="34" charset="-122"/>
              </a:rPr>
              <a:t>第</a:t>
            </a:r>
            <a:r>
              <a:rPr lang="en-US" altLang="zh-CN" sz="2400" b="1" dirty="0">
                <a:solidFill>
                  <a:srgbClr val="0066FF"/>
                </a:solidFill>
                <a:latin typeface="微软雅黑" panose="020B0503020204020204" pitchFamily="34" charset="-122"/>
                <a:ea typeface="微软雅黑" panose="020B0503020204020204" pitchFamily="34" charset="-122"/>
              </a:rPr>
              <a:t>8</a:t>
            </a:r>
            <a:r>
              <a:rPr lang="zh-CN" altLang="en-US" sz="2400" b="1" dirty="0">
                <a:solidFill>
                  <a:srgbClr val="0066FF"/>
                </a:solidFill>
                <a:latin typeface="微软雅黑" panose="020B0503020204020204" pitchFamily="34" charset="-122"/>
                <a:ea typeface="微软雅黑" panose="020B0503020204020204" pitchFamily="34" charset="-122"/>
              </a:rPr>
              <a:t>个周期</a:t>
            </a:r>
          </a:p>
        </p:txBody>
      </p:sp>
      <p:graphicFrame>
        <p:nvGraphicFramePr>
          <p:cNvPr id="9" name="Object 1">
            <a:extLst>
              <a:ext uri="{FF2B5EF4-FFF2-40B4-BE49-F238E27FC236}">
                <a16:creationId xmlns:a16="http://schemas.microsoft.com/office/drawing/2014/main" id="{CDABA129-EB2A-4774-A651-37E02DE56449}"/>
              </a:ext>
            </a:extLst>
          </p:cNvPr>
          <p:cNvGraphicFramePr>
            <a:graphicFrameLocks noChangeAspect="1"/>
          </p:cNvGraphicFramePr>
          <p:nvPr>
            <p:extLst>
              <p:ext uri="{D42A27DB-BD31-4B8C-83A1-F6EECF244321}">
                <p14:modId xmlns:p14="http://schemas.microsoft.com/office/powerpoint/2010/main" val="2252900145"/>
              </p:ext>
            </p:extLst>
          </p:nvPr>
        </p:nvGraphicFramePr>
        <p:xfrm>
          <a:off x="1709019" y="1273131"/>
          <a:ext cx="8774113" cy="4995863"/>
        </p:xfrm>
        <a:graphic>
          <a:graphicData uri="http://schemas.openxmlformats.org/presentationml/2006/ole">
            <mc:AlternateContent xmlns:mc="http://schemas.openxmlformats.org/markup-compatibility/2006">
              <mc:Choice xmlns:v="urn:schemas-microsoft-com:vml" Requires="v">
                <p:oleObj spid="_x0000_s58454" r:id="rId4" imgW="9666000" imgH="6607440" progId="">
                  <p:embed/>
                </p:oleObj>
              </mc:Choice>
              <mc:Fallback>
                <p:oleObj r:id="rId4" imgW="9666000" imgH="6607440" progId="">
                  <p:embed/>
                  <p:pic>
                    <p:nvPicPr>
                      <p:cNvPr id="36866"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09019" y="1273131"/>
                        <a:ext cx="8774113" cy="4995863"/>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oleObj>
              </mc:Fallback>
            </mc:AlternateContent>
          </a:graphicData>
        </a:graphic>
      </p:graphicFrame>
    </p:spTree>
    <p:extLst>
      <p:ext uri="{BB962C8B-B14F-4D97-AF65-F5344CB8AC3E}">
        <p14:creationId xmlns:p14="http://schemas.microsoft.com/office/powerpoint/2010/main" val="2866659707"/>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自由: 形状 22"/>
          <p:cNvSpPr/>
          <p:nvPr/>
        </p:nvSpPr>
        <p:spPr bwMode="auto">
          <a:xfrm rot="12600000">
            <a:off x="628798" y="267712"/>
            <a:ext cx="166903" cy="731887"/>
          </a:xfrm>
          <a:custGeom>
            <a:avLst/>
            <a:gdLst>
              <a:gd name="connsiteX0" fmla="*/ 260214 w 260214"/>
              <a:gd name="connsiteY0" fmla="*/ 995963 h 1141060"/>
              <a:gd name="connsiteX1" fmla="*/ 0 w 260214"/>
              <a:gd name="connsiteY1" fmla="*/ 1141060 h 1141060"/>
              <a:gd name="connsiteX2" fmla="*/ 0 w 260214"/>
              <a:gd name="connsiteY2" fmla="*/ 146621 h 1141060"/>
              <a:gd name="connsiteX3" fmla="*/ 260214 w 260214"/>
              <a:gd name="connsiteY3" fmla="*/ 0 h 1141060"/>
            </a:gdLst>
            <a:ahLst/>
            <a:cxnLst>
              <a:cxn ang="0">
                <a:pos x="connsiteX0" y="connsiteY0"/>
              </a:cxn>
              <a:cxn ang="0">
                <a:pos x="connsiteX1" y="connsiteY1"/>
              </a:cxn>
              <a:cxn ang="0">
                <a:pos x="connsiteX2" y="connsiteY2"/>
              </a:cxn>
              <a:cxn ang="0">
                <a:pos x="connsiteX3" y="connsiteY3"/>
              </a:cxn>
            </a:cxnLst>
            <a:rect l="l" t="t" r="r" b="b"/>
            <a:pathLst>
              <a:path w="260214" h="1141060">
                <a:moveTo>
                  <a:pt x="260214" y="995963"/>
                </a:moveTo>
                <a:lnTo>
                  <a:pt x="0" y="1141060"/>
                </a:lnTo>
                <a:lnTo>
                  <a:pt x="0" y="146621"/>
                </a:lnTo>
                <a:lnTo>
                  <a:pt x="260214" y="0"/>
                </a:lnTo>
                <a:close/>
              </a:path>
            </a:pathLst>
          </a:custGeom>
          <a:solidFill>
            <a:srgbClr val="0075EA"/>
          </a:solidFill>
          <a:ln>
            <a:noFill/>
          </a:ln>
        </p:spPr>
        <p:txBody>
          <a:bodyPr vert="horz" wrap="square" lIns="91440" tIns="45720" rIns="91440" bIns="45720" numCol="1" anchor="t" anchorCtr="0" compatLnSpc="1">
            <a:noAutofit/>
          </a:bodyPr>
          <a:lstStyle/>
          <a:p>
            <a:endParaRPr lang="zh-CN" altLang="en-US" dirty="0"/>
          </a:p>
        </p:txBody>
      </p:sp>
      <p:grpSp>
        <p:nvGrpSpPr>
          <p:cNvPr id="12" name="组合 11">
            <a:extLst>
              <a:ext uri="{FF2B5EF4-FFF2-40B4-BE49-F238E27FC236}">
                <a16:creationId xmlns:a16="http://schemas.microsoft.com/office/drawing/2014/main" id="{90635BC2-70C3-447A-ABFE-19A1FC9B20A3}"/>
              </a:ext>
            </a:extLst>
          </p:cNvPr>
          <p:cNvGrpSpPr/>
          <p:nvPr/>
        </p:nvGrpSpPr>
        <p:grpSpPr>
          <a:xfrm>
            <a:off x="635244" y="278225"/>
            <a:ext cx="4594115" cy="714073"/>
            <a:chOff x="635242" y="278221"/>
            <a:chExt cx="4594115" cy="714072"/>
          </a:xfrm>
        </p:grpSpPr>
        <p:sp>
          <p:nvSpPr>
            <p:cNvPr id="13" name="矩形 12">
              <a:extLst>
                <a:ext uri="{FF2B5EF4-FFF2-40B4-BE49-F238E27FC236}">
                  <a16:creationId xmlns:a16="http://schemas.microsoft.com/office/drawing/2014/main" id="{929789D4-43BD-46AB-A78F-1D9D719C889C}"/>
                </a:ext>
              </a:extLst>
            </p:cNvPr>
            <p:cNvSpPr/>
            <p:nvPr/>
          </p:nvSpPr>
          <p:spPr>
            <a:xfrm>
              <a:off x="635242" y="676889"/>
              <a:ext cx="4435520" cy="315404"/>
            </a:xfrm>
            <a:prstGeom prst="rect">
              <a:avLst/>
            </a:prstGeom>
          </p:spPr>
          <p:txBody>
            <a:bodyPr wrap="square">
              <a:spAutoFit/>
            </a:bodyPr>
            <a:lstStyle/>
            <a:p>
              <a:pPr algn="ct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Tomasulo Algorithm——Example</a:t>
              </a:r>
            </a:p>
          </p:txBody>
        </p:sp>
        <p:sp>
          <p:nvSpPr>
            <p:cNvPr id="14" name="矩形 13">
              <a:extLst>
                <a:ext uri="{FF2B5EF4-FFF2-40B4-BE49-F238E27FC236}">
                  <a16:creationId xmlns:a16="http://schemas.microsoft.com/office/drawing/2014/main" id="{D48B2437-B03E-4A69-9FB1-19C8AD81A978}"/>
                </a:ext>
              </a:extLst>
            </p:cNvPr>
            <p:cNvSpPr/>
            <p:nvPr/>
          </p:nvSpPr>
          <p:spPr>
            <a:xfrm>
              <a:off x="1197484" y="278221"/>
              <a:ext cx="4031873" cy="523219"/>
            </a:xfrm>
            <a:prstGeom prst="rect">
              <a:avLst/>
            </a:prstGeom>
          </p:spPr>
          <p:txBody>
            <a:bodyPr wrap="none">
              <a:spAutoFit/>
            </a:bodyPr>
            <a:lstStyle/>
            <a:p>
              <a:r>
                <a:rPr lang="en-US" altLang="zh-CN" sz="2800" b="1" dirty="0">
                  <a:solidFill>
                    <a:schemeClr val="tx1">
                      <a:lumMod val="85000"/>
                      <a:lumOff val="15000"/>
                    </a:schemeClr>
                  </a:solidFill>
                  <a:latin typeface="等线" panose="02010600030101010101" pitchFamily="2" charset="-122"/>
                  <a:ea typeface="等线" panose="02010600030101010101" pitchFamily="2" charset="-122"/>
                </a:rPr>
                <a:t>Tomasulo</a:t>
              </a:r>
              <a:r>
                <a:rPr lang="zh-CN" altLang="en-US" sz="2800" b="1" dirty="0">
                  <a:solidFill>
                    <a:schemeClr val="tx1">
                      <a:lumMod val="85000"/>
                      <a:lumOff val="15000"/>
                    </a:schemeClr>
                  </a:solidFill>
                  <a:latin typeface="等线" panose="02010600030101010101" pitchFamily="2" charset="-122"/>
                  <a:ea typeface="等线" panose="02010600030101010101" pitchFamily="2" charset="-122"/>
                </a:rPr>
                <a:t>算法</a:t>
              </a:r>
              <a:r>
                <a:rPr lang="en-US" altLang="zh-CN" sz="2800" b="1" dirty="0">
                  <a:solidFill>
                    <a:schemeClr val="tx1">
                      <a:lumMod val="85000"/>
                      <a:lumOff val="15000"/>
                    </a:schemeClr>
                  </a:solidFill>
                  <a:latin typeface="等线" panose="02010600030101010101" pitchFamily="2" charset="-122"/>
                  <a:ea typeface="等线" panose="02010600030101010101" pitchFamily="2" charset="-122"/>
                </a:rPr>
                <a:t>— —</a:t>
              </a:r>
              <a:r>
                <a:rPr lang="zh-CN" altLang="en-US" sz="2800" b="1" dirty="0">
                  <a:solidFill>
                    <a:schemeClr val="tx1">
                      <a:lumMod val="85000"/>
                      <a:lumOff val="15000"/>
                    </a:schemeClr>
                  </a:solidFill>
                  <a:latin typeface="等线" panose="02010600030101010101" pitchFamily="2" charset="-122"/>
                  <a:ea typeface="等线" panose="02010600030101010101" pitchFamily="2" charset="-122"/>
                </a:rPr>
                <a:t>示例</a:t>
              </a:r>
            </a:p>
          </p:txBody>
        </p:sp>
      </p:grpSp>
      <p:sp>
        <p:nvSpPr>
          <p:cNvPr id="7" name="文本框 6">
            <a:extLst>
              <a:ext uri="{FF2B5EF4-FFF2-40B4-BE49-F238E27FC236}">
                <a16:creationId xmlns:a16="http://schemas.microsoft.com/office/drawing/2014/main" id="{21AEE1C6-2356-44A9-BD2B-CC37B72D93A9}"/>
              </a:ext>
            </a:extLst>
          </p:cNvPr>
          <p:cNvSpPr txBox="1"/>
          <p:nvPr/>
        </p:nvSpPr>
        <p:spPr>
          <a:xfrm>
            <a:off x="9666514" y="801446"/>
            <a:ext cx="1890243" cy="461665"/>
          </a:xfrm>
          <a:prstGeom prst="rect">
            <a:avLst/>
          </a:prstGeom>
          <a:noFill/>
        </p:spPr>
        <p:txBody>
          <a:bodyPr wrap="square" rtlCol="0">
            <a:spAutoFit/>
          </a:bodyPr>
          <a:lstStyle/>
          <a:p>
            <a:pPr algn="ctr"/>
            <a:r>
              <a:rPr lang="zh-CN" altLang="en-US" sz="2400" b="1" dirty="0">
                <a:solidFill>
                  <a:srgbClr val="0066FF"/>
                </a:solidFill>
                <a:latin typeface="微软雅黑" panose="020B0503020204020204" pitchFamily="34" charset="-122"/>
                <a:ea typeface="微软雅黑" panose="020B0503020204020204" pitchFamily="34" charset="-122"/>
              </a:rPr>
              <a:t>第</a:t>
            </a:r>
            <a:r>
              <a:rPr lang="en-US" altLang="zh-CN" sz="2400" b="1" dirty="0">
                <a:solidFill>
                  <a:srgbClr val="0066FF"/>
                </a:solidFill>
                <a:latin typeface="微软雅黑" panose="020B0503020204020204" pitchFamily="34" charset="-122"/>
                <a:ea typeface="微软雅黑" panose="020B0503020204020204" pitchFamily="34" charset="-122"/>
              </a:rPr>
              <a:t>9</a:t>
            </a:r>
            <a:r>
              <a:rPr lang="zh-CN" altLang="en-US" sz="2400" b="1" dirty="0">
                <a:solidFill>
                  <a:srgbClr val="0066FF"/>
                </a:solidFill>
                <a:latin typeface="微软雅黑" panose="020B0503020204020204" pitchFamily="34" charset="-122"/>
                <a:ea typeface="微软雅黑" panose="020B0503020204020204" pitchFamily="34" charset="-122"/>
              </a:rPr>
              <a:t>个周期</a:t>
            </a:r>
          </a:p>
        </p:txBody>
      </p:sp>
      <p:graphicFrame>
        <p:nvGraphicFramePr>
          <p:cNvPr id="8" name="Object 1">
            <a:extLst>
              <a:ext uri="{FF2B5EF4-FFF2-40B4-BE49-F238E27FC236}">
                <a16:creationId xmlns:a16="http://schemas.microsoft.com/office/drawing/2014/main" id="{32353EAB-33B8-42C8-B399-BD8A4866BD61}"/>
              </a:ext>
            </a:extLst>
          </p:cNvPr>
          <p:cNvGraphicFramePr>
            <a:graphicFrameLocks noChangeAspect="1"/>
          </p:cNvGraphicFramePr>
          <p:nvPr>
            <p:extLst>
              <p:ext uri="{D42A27DB-BD31-4B8C-83A1-F6EECF244321}">
                <p14:modId xmlns:p14="http://schemas.microsoft.com/office/powerpoint/2010/main" val="752123093"/>
              </p:ext>
            </p:extLst>
          </p:nvPr>
        </p:nvGraphicFramePr>
        <p:xfrm>
          <a:off x="1709017" y="1273132"/>
          <a:ext cx="8774113" cy="4995863"/>
        </p:xfrm>
        <a:graphic>
          <a:graphicData uri="http://schemas.openxmlformats.org/presentationml/2006/ole">
            <mc:AlternateContent xmlns:mc="http://schemas.openxmlformats.org/markup-compatibility/2006">
              <mc:Choice xmlns:v="urn:schemas-microsoft-com:vml" Requires="v">
                <p:oleObj spid="_x0000_s59478" r:id="rId4" imgW="9666000" imgH="6607440" progId="">
                  <p:embed/>
                </p:oleObj>
              </mc:Choice>
              <mc:Fallback>
                <p:oleObj r:id="rId4" imgW="9666000" imgH="6607440" progId="">
                  <p:embed/>
                  <p:pic>
                    <p:nvPicPr>
                      <p:cNvPr id="3789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09017" y="1273132"/>
                        <a:ext cx="8774113" cy="4995863"/>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oleObj>
              </mc:Fallback>
            </mc:AlternateContent>
          </a:graphicData>
        </a:graphic>
      </p:graphicFrame>
    </p:spTree>
    <p:extLst>
      <p:ext uri="{BB962C8B-B14F-4D97-AF65-F5344CB8AC3E}">
        <p14:creationId xmlns:p14="http://schemas.microsoft.com/office/powerpoint/2010/main" val="2143123062"/>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自由: 形状 22"/>
          <p:cNvSpPr/>
          <p:nvPr/>
        </p:nvSpPr>
        <p:spPr bwMode="auto">
          <a:xfrm rot="12600000">
            <a:off x="628798" y="267712"/>
            <a:ext cx="166903" cy="731887"/>
          </a:xfrm>
          <a:custGeom>
            <a:avLst/>
            <a:gdLst>
              <a:gd name="connsiteX0" fmla="*/ 260214 w 260214"/>
              <a:gd name="connsiteY0" fmla="*/ 995963 h 1141060"/>
              <a:gd name="connsiteX1" fmla="*/ 0 w 260214"/>
              <a:gd name="connsiteY1" fmla="*/ 1141060 h 1141060"/>
              <a:gd name="connsiteX2" fmla="*/ 0 w 260214"/>
              <a:gd name="connsiteY2" fmla="*/ 146621 h 1141060"/>
              <a:gd name="connsiteX3" fmla="*/ 260214 w 260214"/>
              <a:gd name="connsiteY3" fmla="*/ 0 h 1141060"/>
            </a:gdLst>
            <a:ahLst/>
            <a:cxnLst>
              <a:cxn ang="0">
                <a:pos x="connsiteX0" y="connsiteY0"/>
              </a:cxn>
              <a:cxn ang="0">
                <a:pos x="connsiteX1" y="connsiteY1"/>
              </a:cxn>
              <a:cxn ang="0">
                <a:pos x="connsiteX2" y="connsiteY2"/>
              </a:cxn>
              <a:cxn ang="0">
                <a:pos x="connsiteX3" y="connsiteY3"/>
              </a:cxn>
            </a:cxnLst>
            <a:rect l="l" t="t" r="r" b="b"/>
            <a:pathLst>
              <a:path w="260214" h="1141060">
                <a:moveTo>
                  <a:pt x="260214" y="995963"/>
                </a:moveTo>
                <a:lnTo>
                  <a:pt x="0" y="1141060"/>
                </a:lnTo>
                <a:lnTo>
                  <a:pt x="0" y="146621"/>
                </a:lnTo>
                <a:lnTo>
                  <a:pt x="260214" y="0"/>
                </a:lnTo>
                <a:close/>
              </a:path>
            </a:pathLst>
          </a:custGeom>
          <a:solidFill>
            <a:srgbClr val="0075EA"/>
          </a:solidFill>
          <a:ln>
            <a:noFill/>
          </a:ln>
        </p:spPr>
        <p:txBody>
          <a:bodyPr vert="horz" wrap="square" lIns="91440" tIns="45720" rIns="91440" bIns="45720" numCol="1" anchor="t" anchorCtr="0" compatLnSpc="1">
            <a:noAutofit/>
          </a:bodyPr>
          <a:lstStyle/>
          <a:p>
            <a:endParaRPr lang="zh-CN" altLang="en-US" dirty="0"/>
          </a:p>
        </p:txBody>
      </p:sp>
      <p:grpSp>
        <p:nvGrpSpPr>
          <p:cNvPr id="19" name="组合 18">
            <a:extLst>
              <a:ext uri="{FF2B5EF4-FFF2-40B4-BE49-F238E27FC236}">
                <a16:creationId xmlns:a16="http://schemas.microsoft.com/office/drawing/2014/main" id="{899A9F6E-9457-4F84-A192-4FD305E1E399}"/>
              </a:ext>
            </a:extLst>
          </p:cNvPr>
          <p:cNvGrpSpPr/>
          <p:nvPr/>
        </p:nvGrpSpPr>
        <p:grpSpPr>
          <a:xfrm>
            <a:off x="635245" y="278225"/>
            <a:ext cx="5460755" cy="714073"/>
            <a:chOff x="635243" y="278221"/>
            <a:chExt cx="5460755" cy="714072"/>
          </a:xfrm>
        </p:grpSpPr>
        <p:sp>
          <p:nvSpPr>
            <p:cNvPr id="21" name="矩形 20">
              <a:extLst>
                <a:ext uri="{FF2B5EF4-FFF2-40B4-BE49-F238E27FC236}">
                  <a16:creationId xmlns:a16="http://schemas.microsoft.com/office/drawing/2014/main" id="{8297BC28-DD3C-44C3-A8BA-1F5DFEE9D689}"/>
                </a:ext>
              </a:extLst>
            </p:cNvPr>
            <p:cNvSpPr/>
            <p:nvPr/>
          </p:nvSpPr>
          <p:spPr>
            <a:xfrm>
              <a:off x="635243" y="676889"/>
              <a:ext cx="5460755" cy="315404"/>
            </a:xfrm>
            <a:prstGeom prst="rect">
              <a:avLst/>
            </a:prstGeom>
          </p:spPr>
          <p:txBody>
            <a:bodyPr wrap="square">
              <a:spAutoFit/>
            </a:bodyPr>
            <a:lstStyle/>
            <a:p>
              <a:pPr algn="ct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Tomasulo Algorithm— —Target Architecture</a:t>
              </a:r>
            </a:p>
          </p:txBody>
        </p:sp>
        <p:sp>
          <p:nvSpPr>
            <p:cNvPr id="31" name="矩形 30">
              <a:extLst>
                <a:ext uri="{FF2B5EF4-FFF2-40B4-BE49-F238E27FC236}">
                  <a16:creationId xmlns:a16="http://schemas.microsoft.com/office/drawing/2014/main" id="{893B1525-3B1F-48D5-8382-8E78492CDB66}"/>
                </a:ext>
              </a:extLst>
            </p:cNvPr>
            <p:cNvSpPr/>
            <p:nvPr/>
          </p:nvSpPr>
          <p:spPr>
            <a:xfrm>
              <a:off x="1197484" y="278221"/>
              <a:ext cx="4750018" cy="523219"/>
            </a:xfrm>
            <a:prstGeom prst="rect">
              <a:avLst/>
            </a:prstGeom>
          </p:spPr>
          <p:txBody>
            <a:bodyPr wrap="none">
              <a:spAutoFit/>
            </a:bodyPr>
            <a:lstStyle/>
            <a:p>
              <a:r>
                <a:rPr lang="en-US" altLang="zh-CN" sz="2800" b="1" dirty="0">
                  <a:solidFill>
                    <a:schemeClr val="tx1">
                      <a:lumMod val="85000"/>
                      <a:lumOff val="15000"/>
                    </a:schemeClr>
                  </a:solidFill>
                  <a:latin typeface="等线" panose="02010600030101010101" pitchFamily="2" charset="-122"/>
                  <a:ea typeface="等线" panose="02010600030101010101" pitchFamily="2" charset="-122"/>
                </a:rPr>
                <a:t>Tomasulo</a:t>
              </a:r>
              <a:r>
                <a:rPr lang="zh-CN" altLang="en-US" sz="2800" b="1" dirty="0">
                  <a:solidFill>
                    <a:schemeClr val="tx1">
                      <a:lumMod val="85000"/>
                      <a:lumOff val="15000"/>
                    </a:schemeClr>
                  </a:solidFill>
                  <a:latin typeface="等线" panose="02010600030101010101" pitchFamily="2" charset="-122"/>
                  <a:ea typeface="等线" panose="02010600030101010101" pitchFamily="2" charset="-122"/>
                </a:rPr>
                <a:t>算法</a:t>
              </a:r>
              <a:r>
                <a:rPr lang="en-US" altLang="zh-CN" sz="2800" b="1" dirty="0">
                  <a:solidFill>
                    <a:schemeClr val="tx1">
                      <a:lumMod val="85000"/>
                      <a:lumOff val="15000"/>
                    </a:schemeClr>
                  </a:solidFill>
                  <a:latin typeface="等线" panose="02010600030101010101" pitchFamily="2" charset="-122"/>
                  <a:ea typeface="等线" panose="02010600030101010101" pitchFamily="2" charset="-122"/>
                </a:rPr>
                <a:t>— —</a:t>
              </a:r>
              <a:r>
                <a:rPr lang="zh-CN" altLang="en-US" sz="2800" b="1" dirty="0">
                  <a:solidFill>
                    <a:schemeClr val="tx1">
                      <a:lumMod val="85000"/>
                      <a:lumOff val="15000"/>
                    </a:schemeClr>
                  </a:solidFill>
                  <a:latin typeface="等线" panose="02010600030101010101" pitchFamily="2" charset="-122"/>
                  <a:ea typeface="等线" panose="02010600030101010101" pitchFamily="2" charset="-122"/>
                </a:rPr>
                <a:t>目标架构</a:t>
              </a:r>
            </a:p>
          </p:txBody>
        </p:sp>
      </p:grpSp>
      <p:graphicFrame>
        <p:nvGraphicFramePr>
          <p:cNvPr id="18" name="Object 4">
            <a:extLst>
              <a:ext uri="{FF2B5EF4-FFF2-40B4-BE49-F238E27FC236}">
                <a16:creationId xmlns:a16="http://schemas.microsoft.com/office/drawing/2014/main" id="{EF224CE4-44BA-4832-8BC1-07A99CF368D1}"/>
              </a:ext>
            </a:extLst>
          </p:cNvPr>
          <p:cNvGraphicFramePr>
            <a:graphicFrameLocks noChangeAspect="1"/>
          </p:cNvGraphicFramePr>
          <p:nvPr>
            <p:extLst>
              <p:ext uri="{D42A27DB-BD31-4B8C-83A1-F6EECF244321}">
                <p14:modId xmlns:p14="http://schemas.microsoft.com/office/powerpoint/2010/main" val="1712862737"/>
              </p:ext>
            </p:extLst>
          </p:nvPr>
        </p:nvGraphicFramePr>
        <p:xfrm>
          <a:off x="2202480" y="1111051"/>
          <a:ext cx="7770521" cy="5456003"/>
        </p:xfrm>
        <a:graphic>
          <a:graphicData uri="http://schemas.openxmlformats.org/presentationml/2006/ole">
            <mc:AlternateContent xmlns:mc="http://schemas.openxmlformats.org/markup-compatibility/2006">
              <mc:Choice xmlns:v="urn:schemas-microsoft-com:vml" Requires="v">
                <p:oleObj spid="_x0000_s45153" name="图片" r:id="rId4" imgW="5137079" imgH="3318553" progId="Word.Picture.8">
                  <p:embed/>
                </p:oleObj>
              </mc:Choice>
              <mc:Fallback>
                <p:oleObj name="图片" r:id="rId4" imgW="5137079" imgH="3318553" progId="Word.Picture.8">
                  <p:embed/>
                  <p:pic>
                    <p:nvPicPr>
                      <p:cNvPr id="49155" name="Object 4">
                        <a:extLst>
                          <a:ext uri="{FF2B5EF4-FFF2-40B4-BE49-F238E27FC236}">
                            <a16:creationId xmlns:a16="http://schemas.microsoft.com/office/drawing/2014/main" id="{F126C7BC-8CC0-4097-B895-AEE0F60090F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2480" y="1111051"/>
                        <a:ext cx="7770521" cy="5456003"/>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1941663951"/>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自由: 形状 22"/>
          <p:cNvSpPr/>
          <p:nvPr/>
        </p:nvSpPr>
        <p:spPr bwMode="auto">
          <a:xfrm rot="12600000">
            <a:off x="628798" y="267712"/>
            <a:ext cx="166903" cy="731887"/>
          </a:xfrm>
          <a:custGeom>
            <a:avLst/>
            <a:gdLst>
              <a:gd name="connsiteX0" fmla="*/ 260214 w 260214"/>
              <a:gd name="connsiteY0" fmla="*/ 995963 h 1141060"/>
              <a:gd name="connsiteX1" fmla="*/ 0 w 260214"/>
              <a:gd name="connsiteY1" fmla="*/ 1141060 h 1141060"/>
              <a:gd name="connsiteX2" fmla="*/ 0 w 260214"/>
              <a:gd name="connsiteY2" fmla="*/ 146621 h 1141060"/>
              <a:gd name="connsiteX3" fmla="*/ 260214 w 260214"/>
              <a:gd name="connsiteY3" fmla="*/ 0 h 1141060"/>
            </a:gdLst>
            <a:ahLst/>
            <a:cxnLst>
              <a:cxn ang="0">
                <a:pos x="connsiteX0" y="connsiteY0"/>
              </a:cxn>
              <a:cxn ang="0">
                <a:pos x="connsiteX1" y="connsiteY1"/>
              </a:cxn>
              <a:cxn ang="0">
                <a:pos x="connsiteX2" y="connsiteY2"/>
              </a:cxn>
              <a:cxn ang="0">
                <a:pos x="connsiteX3" y="connsiteY3"/>
              </a:cxn>
            </a:cxnLst>
            <a:rect l="l" t="t" r="r" b="b"/>
            <a:pathLst>
              <a:path w="260214" h="1141060">
                <a:moveTo>
                  <a:pt x="260214" y="995963"/>
                </a:moveTo>
                <a:lnTo>
                  <a:pt x="0" y="1141060"/>
                </a:lnTo>
                <a:lnTo>
                  <a:pt x="0" y="146621"/>
                </a:lnTo>
                <a:lnTo>
                  <a:pt x="260214" y="0"/>
                </a:lnTo>
                <a:close/>
              </a:path>
            </a:pathLst>
          </a:custGeom>
          <a:solidFill>
            <a:srgbClr val="0075EA"/>
          </a:solidFill>
          <a:ln>
            <a:noFill/>
          </a:ln>
        </p:spPr>
        <p:txBody>
          <a:bodyPr vert="horz" wrap="square" lIns="91440" tIns="45720" rIns="91440" bIns="45720" numCol="1" anchor="t" anchorCtr="0" compatLnSpc="1">
            <a:noAutofit/>
          </a:bodyPr>
          <a:lstStyle/>
          <a:p>
            <a:endParaRPr lang="zh-CN" altLang="en-US" dirty="0"/>
          </a:p>
        </p:txBody>
      </p:sp>
      <p:grpSp>
        <p:nvGrpSpPr>
          <p:cNvPr id="12" name="组合 11">
            <a:extLst>
              <a:ext uri="{FF2B5EF4-FFF2-40B4-BE49-F238E27FC236}">
                <a16:creationId xmlns:a16="http://schemas.microsoft.com/office/drawing/2014/main" id="{90635BC2-70C3-447A-ABFE-19A1FC9B20A3}"/>
              </a:ext>
            </a:extLst>
          </p:cNvPr>
          <p:cNvGrpSpPr/>
          <p:nvPr/>
        </p:nvGrpSpPr>
        <p:grpSpPr>
          <a:xfrm>
            <a:off x="635244" y="278225"/>
            <a:ext cx="4594115" cy="714073"/>
            <a:chOff x="635242" y="278221"/>
            <a:chExt cx="4594115" cy="714072"/>
          </a:xfrm>
        </p:grpSpPr>
        <p:sp>
          <p:nvSpPr>
            <p:cNvPr id="13" name="矩形 12">
              <a:extLst>
                <a:ext uri="{FF2B5EF4-FFF2-40B4-BE49-F238E27FC236}">
                  <a16:creationId xmlns:a16="http://schemas.microsoft.com/office/drawing/2014/main" id="{929789D4-43BD-46AB-A78F-1D9D719C889C}"/>
                </a:ext>
              </a:extLst>
            </p:cNvPr>
            <p:cNvSpPr/>
            <p:nvPr/>
          </p:nvSpPr>
          <p:spPr>
            <a:xfrm>
              <a:off x="635242" y="676889"/>
              <a:ext cx="4435520" cy="315404"/>
            </a:xfrm>
            <a:prstGeom prst="rect">
              <a:avLst/>
            </a:prstGeom>
          </p:spPr>
          <p:txBody>
            <a:bodyPr wrap="square">
              <a:spAutoFit/>
            </a:bodyPr>
            <a:lstStyle/>
            <a:p>
              <a:pPr algn="ct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Tomasulo Algorithm——Example</a:t>
              </a:r>
            </a:p>
          </p:txBody>
        </p:sp>
        <p:sp>
          <p:nvSpPr>
            <p:cNvPr id="14" name="矩形 13">
              <a:extLst>
                <a:ext uri="{FF2B5EF4-FFF2-40B4-BE49-F238E27FC236}">
                  <a16:creationId xmlns:a16="http://schemas.microsoft.com/office/drawing/2014/main" id="{D48B2437-B03E-4A69-9FB1-19C8AD81A978}"/>
                </a:ext>
              </a:extLst>
            </p:cNvPr>
            <p:cNvSpPr/>
            <p:nvPr/>
          </p:nvSpPr>
          <p:spPr>
            <a:xfrm>
              <a:off x="1197484" y="278221"/>
              <a:ext cx="4031873" cy="523219"/>
            </a:xfrm>
            <a:prstGeom prst="rect">
              <a:avLst/>
            </a:prstGeom>
          </p:spPr>
          <p:txBody>
            <a:bodyPr wrap="none">
              <a:spAutoFit/>
            </a:bodyPr>
            <a:lstStyle/>
            <a:p>
              <a:r>
                <a:rPr lang="en-US" altLang="zh-CN" sz="2800" b="1" dirty="0">
                  <a:solidFill>
                    <a:schemeClr val="tx1">
                      <a:lumMod val="85000"/>
                      <a:lumOff val="15000"/>
                    </a:schemeClr>
                  </a:solidFill>
                  <a:latin typeface="等线" panose="02010600030101010101" pitchFamily="2" charset="-122"/>
                  <a:ea typeface="等线" panose="02010600030101010101" pitchFamily="2" charset="-122"/>
                </a:rPr>
                <a:t>Tomasulo</a:t>
              </a:r>
              <a:r>
                <a:rPr lang="zh-CN" altLang="en-US" sz="2800" b="1" dirty="0">
                  <a:solidFill>
                    <a:schemeClr val="tx1">
                      <a:lumMod val="85000"/>
                      <a:lumOff val="15000"/>
                    </a:schemeClr>
                  </a:solidFill>
                  <a:latin typeface="等线" panose="02010600030101010101" pitchFamily="2" charset="-122"/>
                  <a:ea typeface="等线" panose="02010600030101010101" pitchFamily="2" charset="-122"/>
                </a:rPr>
                <a:t>算法</a:t>
              </a:r>
              <a:r>
                <a:rPr lang="en-US" altLang="zh-CN" sz="2800" b="1" dirty="0">
                  <a:solidFill>
                    <a:schemeClr val="tx1">
                      <a:lumMod val="85000"/>
                      <a:lumOff val="15000"/>
                    </a:schemeClr>
                  </a:solidFill>
                  <a:latin typeface="等线" panose="02010600030101010101" pitchFamily="2" charset="-122"/>
                  <a:ea typeface="等线" panose="02010600030101010101" pitchFamily="2" charset="-122"/>
                </a:rPr>
                <a:t>— —</a:t>
              </a:r>
              <a:r>
                <a:rPr lang="zh-CN" altLang="en-US" sz="2800" b="1" dirty="0">
                  <a:solidFill>
                    <a:schemeClr val="tx1">
                      <a:lumMod val="85000"/>
                      <a:lumOff val="15000"/>
                    </a:schemeClr>
                  </a:solidFill>
                  <a:latin typeface="等线" panose="02010600030101010101" pitchFamily="2" charset="-122"/>
                  <a:ea typeface="等线" panose="02010600030101010101" pitchFamily="2" charset="-122"/>
                </a:rPr>
                <a:t>示例</a:t>
              </a:r>
            </a:p>
          </p:txBody>
        </p:sp>
      </p:grpSp>
      <p:sp>
        <p:nvSpPr>
          <p:cNvPr id="7" name="文本框 6">
            <a:extLst>
              <a:ext uri="{FF2B5EF4-FFF2-40B4-BE49-F238E27FC236}">
                <a16:creationId xmlns:a16="http://schemas.microsoft.com/office/drawing/2014/main" id="{21AEE1C6-2356-44A9-BD2B-CC37B72D93A9}"/>
              </a:ext>
            </a:extLst>
          </p:cNvPr>
          <p:cNvSpPr txBox="1"/>
          <p:nvPr/>
        </p:nvSpPr>
        <p:spPr>
          <a:xfrm>
            <a:off x="9666514" y="801446"/>
            <a:ext cx="1890243" cy="461665"/>
          </a:xfrm>
          <a:prstGeom prst="rect">
            <a:avLst/>
          </a:prstGeom>
          <a:noFill/>
        </p:spPr>
        <p:txBody>
          <a:bodyPr wrap="square" rtlCol="0">
            <a:spAutoFit/>
          </a:bodyPr>
          <a:lstStyle/>
          <a:p>
            <a:pPr algn="ctr"/>
            <a:r>
              <a:rPr lang="zh-CN" altLang="en-US" sz="2400" b="1" dirty="0">
                <a:solidFill>
                  <a:srgbClr val="0066FF"/>
                </a:solidFill>
                <a:latin typeface="微软雅黑" panose="020B0503020204020204" pitchFamily="34" charset="-122"/>
                <a:ea typeface="微软雅黑" panose="020B0503020204020204" pitchFamily="34" charset="-122"/>
              </a:rPr>
              <a:t>第</a:t>
            </a:r>
            <a:r>
              <a:rPr lang="en-US" altLang="zh-CN" sz="2400" b="1" dirty="0">
                <a:solidFill>
                  <a:srgbClr val="0066FF"/>
                </a:solidFill>
                <a:latin typeface="微软雅黑" panose="020B0503020204020204" pitchFamily="34" charset="-122"/>
                <a:ea typeface="微软雅黑" panose="020B0503020204020204" pitchFamily="34" charset="-122"/>
              </a:rPr>
              <a:t>10</a:t>
            </a:r>
            <a:r>
              <a:rPr lang="zh-CN" altLang="en-US" sz="2400" b="1" dirty="0">
                <a:solidFill>
                  <a:srgbClr val="0066FF"/>
                </a:solidFill>
                <a:latin typeface="微软雅黑" panose="020B0503020204020204" pitchFamily="34" charset="-122"/>
                <a:ea typeface="微软雅黑" panose="020B0503020204020204" pitchFamily="34" charset="-122"/>
              </a:rPr>
              <a:t>个周期</a:t>
            </a:r>
          </a:p>
        </p:txBody>
      </p:sp>
      <p:sp>
        <p:nvSpPr>
          <p:cNvPr id="9" name="Rectangle 5">
            <a:extLst>
              <a:ext uri="{FF2B5EF4-FFF2-40B4-BE49-F238E27FC236}">
                <a16:creationId xmlns:a16="http://schemas.microsoft.com/office/drawing/2014/main" id="{DC042F78-940E-46D6-A710-42A9E39555FD}"/>
              </a:ext>
            </a:extLst>
          </p:cNvPr>
          <p:cNvSpPr>
            <a:spLocks noChangeArrowheads="1"/>
          </p:cNvSpPr>
          <p:nvPr/>
        </p:nvSpPr>
        <p:spPr bwMode="auto">
          <a:xfrm>
            <a:off x="1880404" y="6138944"/>
            <a:ext cx="8427380" cy="458757"/>
          </a:xfrm>
          <a:prstGeom prst="rect">
            <a:avLst/>
          </a:prstGeom>
          <a:noFill/>
          <a:ln w="9525">
            <a:noFill/>
            <a:round/>
            <a:headEnd/>
            <a:tailEnd/>
          </a:ln>
        </p:spPr>
        <p:txBody>
          <a:bodyPr wrap="square" lIns="90360" tIns="44280" rIns="90360" bIns="44280">
            <a:spAutoFit/>
          </a:bodyPr>
          <a:lstStyle/>
          <a:p>
            <a:pPr algn="ctr" eaLnBrk="1" hangingPunct="1">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2400" b="1" dirty="0" err="1">
                <a:solidFill>
                  <a:srgbClr val="FF0066"/>
                </a:solidFill>
                <a:latin typeface="微软雅黑" panose="020B0503020204020204" pitchFamily="34" charset="-122"/>
                <a:ea typeface="微软雅黑" panose="020B0503020204020204" pitchFamily="34" charset="-122"/>
              </a:rPr>
              <a:t>ADD2</a:t>
            </a:r>
            <a:r>
              <a:rPr lang="zh-CN" altLang="en-US" sz="2400" b="1" dirty="0">
                <a:solidFill>
                  <a:srgbClr val="FF0066"/>
                </a:solidFill>
                <a:latin typeface="微软雅黑" panose="020B0503020204020204" pitchFamily="34" charset="-122"/>
                <a:ea typeface="微软雅黑" panose="020B0503020204020204" pitchFamily="34" charset="-122"/>
              </a:rPr>
              <a:t>（</a:t>
            </a:r>
            <a:r>
              <a:rPr lang="en-US" altLang="zh-CN" sz="2400" b="1" dirty="0" err="1">
                <a:solidFill>
                  <a:srgbClr val="FF0066"/>
                </a:solidFill>
                <a:latin typeface="微软雅黑" panose="020B0503020204020204" pitchFamily="34" charset="-122"/>
                <a:ea typeface="微软雅黑" panose="020B0503020204020204" pitchFamily="34" charset="-122"/>
              </a:rPr>
              <a:t>ADD.D</a:t>
            </a:r>
            <a:r>
              <a:rPr lang="zh-CN" altLang="en-US" sz="2400" b="1" dirty="0">
                <a:solidFill>
                  <a:srgbClr val="FF0066"/>
                </a:solidFill>
                <a:latin typeface="微软雅黑" panose="020B0503020204020204" pitchFamily="34" charset="-122"/>
                <a:ea typeface="微软雅黑" panose="020B0503020204020204" pitchFamily="34" charset="-122"/>
              </a:rPr>
              <a:t>指令）执行结束，什么地方在等待这个结果？</a:t>
            </a:r>
            <a:endParaRPr lang="en-US" altLang="zh-CN" sz="2400" b="1" dirty="0">
              <a:solidFill>
                <a:srgbClr val="FF0066"/>
              </a:solidFill>
              <a:latin typeface="微软雅黑" panose="020B0503020204020204" pitchFamily="34" charset="-122"/>
              <a:ea typeface="微软雅黑" panose="020B0503020204020204" pitchFamily="34" charset="-122"/>
            </a:endParaRPr>
          </a:p>
        </p:txBody>
      </p:sp>
      <p:graphicFrame>
        <p:nvGraphicFramePr>
          <p:cNvPr id="11" name="Object 1">
            <a:extLst>
              <a:ext uri="{FF2B5EF4-FFF2-40B4-BE49-F238E27FC236}">
                <a16:creationId xmlns:a16="http://schemas.microsoft.com/office/drawing/2014/main" id="{38982C7C-BB69-4D19-B78D-6F20CA261471}"/>
              </a:ext>
            </a:extLst>
          </p:cNvPr>
          <p:cNvGraphicFramePr>
            <a:graphicFrameLocks noChangeAspect="1"/>
          </p:cNvGraphicFramePr>
          <p:nvPr>
            <p:extLst>
              <p:ext uri="{D42A27DB-BD31-4B8C-83A1-F6EECF244321}">
                <p14:modId xmlns:p14="http://schemas.microsoft.com/office/powerpoint/2010/main" val="2462062669"/>
              </p:ext>
            </p:extLst>
          </p:nvPr>
        </p:nvGraphicFramePr>
        <p:xfrm>
          <a:off x="1709017" y="1190004"/>
          <a:ext cx="8774113" cy="4995863"/>
        </p:xfrm>
        <a:graphic>
          <a:graphicData uri="http://schemas.openxmlformats.org/presentationml/2006/ole">
            <mc:AlternateContent xmlns:mc="http://schemas.openxmlformats.org/markup-compatibility/2006">
              <mc:Choice xmlns:v="urn:schemas-microsoft-com:vml" Requires="v">
                <p:oleObj spid="_x0000_s60502" r:id="rId4" imgW="9666000" imgH="6607440" progId="">
                  <p:embed/>
                </p:oleObj>
              </mc:Choice>
              <mc:Fallback>
                <p:oleObj r:id="rId4" imgW="9666000" imgH="6607440" progId="">
                  <p:embed/>
                  <p:pic>
                    <p:nvPicPr>
                      <p:cNvPr id="38914"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09017" y="1190004"/>
                        <a:ext cx="8774113" cy="4995863"/>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oleObj>
              </mc:Fallback>
            </mc:AlternateContent>
          </a:graphicData>
        </a:graphic>
      </p:graphicFrame>
    </p:spTree>
    <p:extLst>
      <p:ext uri="{BB962C8B-B14F-4D97-AF65-F5344CB8AC3E}">
        <p14:creationId xmlns:p14="http://schemas.microsoft.com/office/powerpoint/2010/main" val="1355299323"/>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additive="repl">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ppt_x</p:attrName>
                                        </p:attrNameLst>
                                      </p:cBhvr>
                                      <p:tavLst>
                                        <p:tav tm="100000">
                                          <p:val>
                                            <p:strVal val="1+#ppt_w/2"/>
                                          </p:val>
                                        </p:tav>
                                        <p:tav tm="100000">
                                          <p:val>
                                            <p:strVal val="#ppt_x"/>
                                          </p:val>
                                        </p:tav>
                                      </p:tavLst>
                                    </p:anim>
                                    <p:anim calcmode="lin" valueType="num">
                                      <p:cBhvr>
                                        <p:cTn id="8" dur="500" fill="hold"/>
                                        <p:tgtEl>
                                          <p:spTgt spid="9"/>
                                        </p:tgtEl>
                                        <p:attrNameLst>
                                          <p:attrName>ppt_y</p:attrName>
                                        </p:attrNameLst>
                                      </p:cBhvr>
                                      <p:tavLst>
                                        <p:tav tm="10000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自由: 形状 22"/>
          <p:cNvSpPr/>
          <p:nvPr/>
        </p:nvSpPr>
        <p:spPr bwMode="auto">
          <a:xfrm rot="12600000">
            <a:off x="628798" y="267712"/>
            <a:ext cx="166903" cy="731887"/>
          </a:xfrm>
          <a:custGeom>
            <a:avLst/>
            <a:gdLst>
              <a:gd name="connsiteX0" fmla="*/ 260214 w 260214"/>
              <a:gd name="connsiteY0" fmla="*/ 995963 h 1141060"/>
              <a:gd name="connsiteX1" fmla="*/ 0 w 260214"/>
              <a:gd name="connsiteY1" fmla="*/ 1141060 h 1141060"/>
              <a:gd name="connsiteX2" fmla="*/ 0 w 260214"/>
              <a:gd name="connsiteY2" fmla="*/ 146621 h 1141060"/>
              <a:gd name="connsiteX3" fmla="*/ 260214 w 260214"/>
              <a:gd name="connsiteY3" fmla="*/ 0 h 1141060"/>
            </a:gdLst>
            <a:ahLst/>
            <a:cxnLst>
              <a:cxn ang="0">
                <a:pos x="connsiteX0" y="connsiteY0"/>
              </a:cxn>
              <a:cxn ang="0">
                <a:pos x="connsiteX1" y="connsiteY1"/>
              </a:cxn>
              <a:cxn ang="0">
                <a:pos x="connsiteX2" y="connsiteY2"/>
              </a:cxn>
              <a:cxn ang="0">
                <a:pos x="connsiteX3" y="connsiteY3"/>
              </a:cxn>
            </a:cxnLst>
            <a:rect l="l" t="t" r="r" b="b"/>
            <a:pathLst>
              <a:path w="260214" h="1141060">
                <a:moveTo>
                  <a:pt x="260214" y="995963"/>
                </a:moveTo>
                <a:lnTo>
                  <a:pt x="0" y="1141060"/>
                </a:lnTo>
                <a:lnTo>
                  <a:pt x="0" y="146621"/>
                </a:lnTo>
                <a:lnTo>
                  <a:pt x="260214" y="0"/>
                </a:lnTo>
                <a:close/>
              </a:path>
            </a:pathLst>
          </a:custGeom>
          <a:solidFill>
            <a:srgbClr val="0075EA"/>
          </a:solidFill>
          <a:ln>
            <a:noFill/>
          </a:ln>
        </p:spPr>
        <p:txBody>
          <a:bodyPr vert="horz" wrap="square" lIns="91440" tIns="45720" rIns="91440" bIns="45720" numCol="1" anchor="t" anchorCtr="0" compatLnSpc="1">
            <a:noAutofit/>
          </a:bodyPr>
          <a:lstStyle/>
          <a:p>
            <a:endParaRPr lang="zh-CN" altLang="en-US" dirty="0"/>
          </a:p>
        </p:txBody>
      </p:sp>
      <p:grpSp>
        <p:nvGrpSpPr>
          <p:cNvPr id="12" name="组合 11">
            <a:extLst>
              <a:ext uri="{FF2B5EF4-FFF2-40B4-BE49-F238E27FC236}">
                <a16:creationId xmlns:a16="http://schemas.microsoft.com/office/drawing/2014/main" id="{90635BC2-70C3-447A-ABFE-19A1FC9B20A3}"/>
              </a:ext>
            </a:extLst>
          </p:cNvPr>
          <p:cNvGrpSpPr/>
          <p:nvPr/>
        </p:nvGrpSpPr>
        <p:grpSpPr>
          <a:xfrm>
            <a:off x="635244" y="278225"/>
            <a:ext cx="4594115" cy="714073"/>
            <a:chOff x="635242" y="278221"/>
            <a:chExt cx="4594115" cy="714072"/>
          </a:xfrm>
        </p:grpSpPr>
        <p:sp>
          <p:nvSpPr>
            <p:cNvPr id="13" name="矩形 12">
              <a:extLst>
                <a:ext uri="{FF2B5EF4-FFF2-40B4-BE49-F238E27FC236}">
                  <a16:creationId xmlns:a16="http://schemas.microsoft.com/office/drawing/2014/main" id="{929789D4-43BD-46AB-A78F-1D9D719C889C}"/>
                </a:ext>
              </a:extLst>
            </p:cNvPr>
            <p:cNvSpPr/>
            <p:nvPr/>
          </p:nvSpPr>
          <p:spPr>
            <a:xfrm>
              <a:off x="635242" y="676889"/>
              <a:ext cx="4435520" cy="315404"/>
            </a:xfrm>
            <a:prstGeom prst="rect">
              <a:avLst/>
            </a:prstGeom>
          </p:spPr>
          <p:txBody>
            <a:bodyPr wrap="square">
              <a:spAutoFit/>
            </a:bodyPr>
            <a:lstStyle/>
            <a:p>
              <a:pPr algn="ct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Tomasulo Algorithm——Example</a:t>
              </a:r>
            </a:p>
          </p:txBody>
        </p:sp>
        <p:sp>
          <p:nvSpPr>
            <p:cNvPr id="14" name="矩形 13">
              <a:extLst>
                <a:ext uri="{FF2B5EF4-FFF2-40B4-BE49-F238E27FC236}">
                  <a16:creationId xmlns:a16="http://schemas.microsoft.com/office/drawing/2014/main" id="{D48B2437-B03E-4A69-9FB1-19C8AD81A978}"/>
                </a:ext>
              </a:extLst>
            </p:cNvPr>
            <p:cNvSpPr/>
            <p:nvPr/>
          </p:nvSpPr>
          <p:spPr>
            <a:xfrm>
              <a:off x="1197484" y="278221"/>
              <a:ext cx="4031873" cy="523219"/>
            </a:xfrm>
            <a:prstGeom prst="rect">
              <a:avLst/>
            </a:prstGeom>
          </p:spPr>
          <p:txBody>
            <a:bodyPr wrap="none">
              <a:spAutoFit/>
            </a:bodyPr>
            <a:lstStyle/>
            <a:p>
              <a:r>
                <a:rPr lang="en-US" altLang="zh-CN" sz="2800" b="1" dirty="0">
                  <a:solidFill>
                    <a:schemeClr val="tx1">
                      <a:lumMod val="85000"/>
                      <a:lumOff val="15000"/>
                    </a:schemeClr>
                  </a:solidFill>
                  <a:latin typeface="等线" panose="02010600030101010101" pitchFamily="2" charset="-122"/>
                  <a:ea typeface="等线" panose="02010600030101010101" pitchFamily="2" charset="-122"/>
                </a:rPr>
                <a:t>Tomasulo</a:t>
              </a:r>
              <a:r>
                <a:rPr lang="zh-CN" altLang="en-US" sz="2800" b="1" dirty="0">
                  <a:solidFill>
                    <a:schemeClr val="tx1">
                      <a:lumMod val="85000"/>
                      <a:lumOff val="15000"/>
                    </a:schemeClr>
                  </a:solidFill>
                  <a:latin typeface="等线" panose="02010600030101010101" pitchFamily="2" charset="-122"/>
                  <a:ea typeface="等线" panose="02010600030101010101" pitchFamily="2" charset="-122"/>
                </a:rPr>
                <a:t>算法</a:t>
              </a:r>
              <a:r>
                <a:rPr lang="en-US" altLang="zh-CN" sz="2800" b="1" dirty="0">
                  <a:solidFill>
                    <a:schemeClr val="tx1">
                      <a:lumMod val="85000"/>
                      <a:lumOff val="15000"/>
                    </a:schemeClr>
                  </a:solidFill>
                  <a:latin typeface="等线" panose="02010600030101010101" pitchFamily="2" charset="-122"/>
                  <a:ea typeface="等线" panose="02010600030101010101" pitchFamily="2" charset="-122"/>
                </a:rPr>
                <a:t>— —</a:t>
              </a:r>
              <a:r>
                <a:rPr lang="zh-CN" altLang="en-US" sz="2800" b="1" dirty="0">
                  <a:solidFill>
                    <a:schemeClr val="tx1">
                      <a:lumMod val="85000"/>
                      <a:lumOff val="15000"/>
                    </a:schemeClr>
                  </a:solidFill>
                  <a:latin typeface="等线" panose="02010600030101010101" pitchFamily="2" charset="-122"/>
                  <a:ea typeface="等线" panose="02010600030101010101" pitchFamily="2" charset="-122"/>
                </a:rPr>
                <a:t>示例</a:t>
              </a:r>
            </a:p>
          </p:txBody>
        </p:sp>
      </p:grpSp>
      <p:sp>
        <p:nvSpPr>
          <p:cNvPr id="7" name="文本框 6">
            <a:extLst>
              <a:ext uri="{FF2B5EF4-FFF2-40B4-BE49-F238E27FC236}">
                <a16:creationId xmlns:a16="http://schemas.microsoft.com/office/drawing/2014/main" id="{21AEE1C6-2356-44A9-BD2B-CC37B72D93A9}"/>
              </a:ext>
            </a:extLst>
          </p:cNvPr>
          <p:cNvSpPr txBox="1"/>
          <p:nvPr/>
        </p:nvSpPr>
        <p:spPr>
          <a:xfrm>
            <a:off x="9666514" y="801446"/>
            <a:ext cx="1890243" cy="461665"/>
          </a:xfrm>
          <a:prstGeom prst="rect">
            <a:avLst/>
          </a:prstGeom>
          <a:noFill/>
        </p:spPr>
        <p:txBody>
          <a:bodyPr wrap="square" rtlCol="0">
            <a:spAutoFit/>
          </a:bodyPr>
          <a:lstStyle/>
          <a:p>
            <a:pPr algn="ctr"/>
            <a:r>
              <a:rPr lang="zh-CN" altLang="en-US" sz="2400" b="1" dirty="0">
                <a:solidFill>
                  <a:srgbClr val="0066FF"/>
                </a:solidFill>
                <a:latin typeface="微软雅黑" panose="020B0503020204020204" pitchFamily="34" charset="-122"/>
                <a:ea typeface="微软雅黑" panose="020B0503020204020204" pitchFamily="34" charset="-122"/>
              </a:rPr>
              <a:t>第</a:t>
            </a:r>
            <a:r>
              <a:rPr lang="en-US" altLang="zh-CN" sz="2400" b="1" dirty="0">
                <a:solidFill>
                  <a:srgbClr val="0066FF"/>
                </a:solidFill>
                <a:latin typeface="微软雅黑" panose="020B0503020204020204" pitchFamily="34" charset="-122"/>
                <a:ea typeface="微软雅黑" panose="020B0503020204020204" pitchFamily="34" charset="-122"/>
              </a:rPr>
              <a:t>11</a:t>
            </a:r>
            <a:r>
              <a:rPr lang="zh-CN" altLang="en-US" sz="2400" b="1" dirty="0">
                <a:solidFill>
                  <a:srgbClr val="0066FF"/>
                </a:solidFill>
                <a:latin typeface="微软雅黑" panose="020B0503020204020204" pitchFamily="34" charset="-122"/>
                <a:ea typeface="微软雅黑" panose="020B0503020204020204" pitchFamily="34" charset="-122"/>
              </a:rPr>
              <a:t>个周期</a:t>
            </a:r>
          </a:p>
        </p:txBody>
      </p:sp>
      <p:sp>
        <p:nvSpPr>
          <p:cNvPr id="9" name="Rectangle 5">
            <a:extLst>
              <a:ext uri="{FF2B5EF4-FFF2-40B4-BE49-F238E27FC236}">
                <a16:creationId xmlns:a16="http://schemas.microsoft.com/office/drawing/2014/main" id="{DC042F78-940E-46D6-A710-42A9E39555FD}"/>
              </a:ext>
            </a:extLst>
          </p:cNvPr>
          <p:cNvSpPr>
            <a:spLocks noChangeArrowheads="1"/>
          </p:cNvSpPr>
          <p:nvPr/>
        </p:nvSpPr>
        <p:spPr bwMode="auto">
          <a:xfrm>
            <a:off x="1880404" y="6138944"/>
            <a:ext cx="8427380" cy="458757"/>
          </a:xfrm>
          <a:prstGeom prst="rect">
            <a:avLst/>
          </a:prstGeom>
          <a:noFill/>
          <a:ln w="9525">
            <a:noFill/>
            <a:round/>
            <a:headEnd/>
            <a:tailEnd/>
          </a:ln>
        </p:spPr>
        <p:txBody>
          <a:bodyPr wrap="square" lIns="90360" tIns="44280" rIns="90360" bIns="44280">
            <a:spAutoFit/>
          </a:bodyPr>
          <a:lstStyle/>
          <a:p>
            <a:pPr algn="ctr" eaLnBrk="1" hangingPunct="1">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2400" b="1" dirty="0" err="1">
                <a:solidFill>
                  <a:srgbClr val="FF0066"/>
                </a:solidFill>
                <a:latin typeface="微软雅黑" panose="020B0503020204020204" pitchFamily="34" charset="-122"/>
                <a:ea typeface="微软雅黑" panose="020B0503020204020204" pitchFamily="34" charset="-122"/>
              </a:rPr>
              <a:t>ADD.D</a:t>
            </a:r>
            <a:r>
              <a:rPr lang="zh-CN" altLang="en-US" sz="2400" b="1" dirty="0">
                <a:solidFill>
                  <a:srgbClr val="FF0066"/>
                </a:solidFill>
                <a:latin typeface="微软雅黑" panose="020B0503020204020204" pitchFamily="34" charset="-122"/>
                <a:ea typeface="微软雅黑" panose="020B0503020204020204" pitchFamily="34" charset="-122"/>
              </a:rPr>
              <a:t>指令写回结果，所有速度快的指令都已完成</a:t>
            </a:r>
            <a:endParaRPr lang="en-US" altLang="zh-CN" sz="2400" b="1" dirty="0">
              <a:solidFill>
                <a:srgbClr val="FF0066"/>
              </a:solidFill>
              <a:latin typeface="微软雅黑" panose="020B0503020204020204" pitchFamily="34" charset="-122"/>
              <a:ea typeface="微软雅黑" panose="020B0503020204020204" pitchFamily="34" charset="-122"/>
            </a:endParaRPr>
          </a:p>
        </p:txBody>
      </p:sp>
      <p:graphicFrame>
        <p:nvGraphicFramePr>
          <p:cNvPr id="10" name="Object 1">
            <a:extLst>
              <a:ext uri="{FF2B5EF4-FFF2-40B4-BE49-F238E27FC236}">
                <a16:creationId xmlns:a16="http://schemas.microsoft.com/office/drawing/2014/main" id="{24AB1D2A-597C-4799-80A4-6CF0E7E03AFD}"/>
              </a:ext>
            </a:extLst>
          </p:cNvPr>
          <p:cNvGraphicFramePr>
            <a:graphicFrameLocks noChangeAspect="1"/>
          </p:cNvGraphicFramePr>
          <p:nvPr>
            <p:extLst>
              <p:ext uri="{D42A27DB-BD31-4B8C-83A1-F6EECF244321}">
                <p14:modId xmlns:p14="http://schemas.microsoft.com/office/powerpoint/2010/main" val="1644792054"/>
              </p:ext>
            </p:extLst>
          </p:nvPr>
        </p:nvGraphicFramePr>
        <p:xfrm>
          <a:off x="1709020" y="1190004"/>
          <a:ext cx="8774113" cy="4995863"/>
        </p:xfrm>
        <a:graphic>
          <a:graphicData uri="http://schemas.openxmlformats.org/presentationml/2006/ole">
            <mc:AlternateContent xmlns:mc="http://schemas.openxmlformats.org/markup-compatibility/2006">
              <mc:Choice xmlns:v="urn:schemas-microsoft-com:vml" Requires="v">
                <p:oleObj spid="_x0000_s61526" r:id="rId4" imgW="9666000" imgH="6607440" progId="">
                  <p:embed/>
                </p:oleObj>
              </mc:Choice>
              <mc:Fallback>
                <p:oleObj r:id="rId4" imgW="9666000" imgH="6607440" progId="">
                  <p:embed/>
                  <p:pic>
                    <p:nvPicPr>
                      <p:cNvPr id="39938"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09020" y="1190004"/>
                        <a:ext cx="8774113" cy="4995863"/>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oleObj>
              </mc:Fallback>
            </mc:AlternateContent>
          </a:graphicData>
        </a:graphic>
      </p:graphicFrame>
    </p:spTree>
    <p:extLst>
      <p:ext uri="{BB962C8B-B14F-4D97-AF65-F5344CB8AC3E}">
        <p14:creationId xmlns:p14="http://schemas.microsoft.com/office/powerpoint/2010/main" val="3130908790"/>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additive="repl">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ppt_x</p:attrName>
                                        </p:attrNameLst>
                                      </p:cBhvr>
                                      <p:tavLst>
                                        <p:tav tm="100000">
                                          <p:val>
                                            <p:strVal val="1+#ppt_w/2"/>
                                          </p:val>
                                        </p:tav>
                                        <p:tav tm="100000">
                                          <p:val>
                                            <p:strVal val="#ppt_x"/>
                                          </p:val>
                                        </p:tav>
                                      </p:tavLst>
                                    </p:anim>
                                    <p:anim calcmode="lin" valueType="num">
                                      <p:cBhvr>
                                        <p:cTn id="8" dur="500" fill="hold"/>
                                        <p:tgtEl>
                                          <p:spTgt spid="9"/>
                                        </p:tgtEl>
                                        <p:attrNameLst>
                                          <p:attrName>ppt_y</p:attrName>
                                        </p:attrNameLst>
                                      </p:cBhvr>
                                      <p:tavLst>
                                        <p:tav tm="10000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自由: 形状 22"/>
          <p:cNvSpPr/>
          <p:nvPr/>
        </p:nvSpPr>
        <p:spPr bwMode="auto">
          <a:xfrm rot="12600000">
            <a:off x="628798" y="267712"/>
            <a:ext cx="166903" cy="731887"/>
          </a:xfrm>
          <a:custGeom>
            <a:avLst/>
            <a:gdLst>
              <a:gd name="connsiteX0" fmla="*/ 260214 w 260214"/>
              <a:gd name="connsiteY0" fmla="*/ 995963 h 1141060"/>
              <a:gd name="connsiteX1" fmla="*/ 0 w 260214"/>
              <a:gd name="connsiteY1" fmla="*/ 1141060 h 1141060"/>
              <a:gd name="connsiteX2" fmla="*/ 0 w 260214"/>
              <a:gd name="connsiteY2" fmla="*/ 146621 h 1141060"/>
              <a:gd name="connsiteX3" fmla="*/ 260214 w 260214"/>
              <a:gd name="connsiteY3" fmla="*/ 0 h 1141060"/>
            </a:gdLst>
            <a:ahLst/>
            <a:cxnLst>
              <a:cxn ang="0">
                <a:pos x="connsiteX0" y="connsiteY0"/>
              </a:cxn>
              <a:cxn ang="0">
                <a:pos x="connsiteX1" y="connsiteY1"/>
              </a:cxn>
              <a:cxn ang="0">
                <a:pos x="connsiteX2" y="connsiteY2"/>
              </a:cxn>
              <a:cxn ang="0">
                <a:pos x="connsiteX3" y="connsiteY3"/>
              </a:cxn>
            </a:cxnLst>
            <a:rect l="l" t="t" r="r" b="b"/>
            <a:pathLst>
              <a:path w="260214" h="1141060">
                <a:moveTo>
                  <a:pt x="260214" y="995963"/>
                </a:moveTo>
                <a:lnTo>
                  <a:pt x="0" y="1141060"/>
                </a:lnTo>
                <a:lnTo>
                  <a:pt x="0" y="146621"/>
                </a:lnTo>
                <a:lnTo>
                  <a:pt x="260214" y="0"/>
                </a:lnTo>
                <a:close/>
              </a:path>
            </a:pathLst>
          </a:custGeom>
          <a:solidFill>
            <a:srgbClr val="0075EA"/>
          </a:solidFill>
          <a:ln>
            <a:noFill/>
          </a:ln>
        </p:spPr>
        <p:txBody>
          <a:bodyPr vert="horz" wrap="square" lIns="91440" tIns="45720" rIns="91440" bIns="45720" numCol="1" anchor="t" anchorCtr="0" compatLnSpc="1">
            <a:noAutofit/>
          </a:bodyPr>
          <a:lstStyle/>
          <a:p>
            <a:endParaRPr lang="zh-CN" altLang="en-US" dirty="0"/>
          </a:p>
        </p:txBody>
      </p:sp>
      <p:grpSp>
        <p:nvGrpSpPr>
          <p:cNvPr id="12" name="组合 11">
            <a:extLst>
              <a:ext uri="{FF2B5EF4-FFF2-40B4-BE49-F238E27FC236}">
                <a16:creationId xmlns:a16="http://schemas.microsoft.com/office/drawing/2014/main" id="{90635BC2-70C3-447A-ABFE-19A1FC9B20A3}"/>
              </a:ext>
            </a:extLst>
          </p:cNvPr>
          <p:cNvGrpSpPr/>
          <p:nvPr/>
        </p:nvGrpSpPr>
        <p:grpSpPr>
          <a:xfrm>
            <a:off x="635244" y="278225"/>
            <a:ext cx="4594115" cy="714073"/>
            <a:chOff x="635242" y="278221"/>
            <a:chExt cx="4594115" cy="714072"/>
          </a:xfrm>
        </p:grpSpPr>
        <p:sp>
          <p:nvSpPr>
            <p:cNvPr id="13" name="矩形 12">
              <a:extLst>
                <a:ext uri="{FF2B5EF4-FFF2-40B4-BE49-F238E27FC236}">
                  <a16:creationId xmlns:a16="http://schemas.microsoft.com/office/drawing/2014/main" id="{929789D4-43BD-46AB-A78F-1D9D719C889C}"/>
                </a:ext>
              </a:extLst>
            </p:cNvPr>
            <p:cNvSpPr/>
            <p:nvPr/>
          </p:nvSpPr>
          <p:spPr>
            <a:xfrm>
              <a:off x="635242" y="676889"/>
              <a:ext cx="4435520" cy="315404"/>
            </a:xfrm>
            <a:prstGeom prst="rect">
              <a:avLst/>
            </a:prstGeom>
          </p:spPr>
          <p:txBody>
            <a:bodyPr wrap="square">
              <a:spAutoFit/>
            </a:bodyPr>
            <a:lstStyle/>
            <a:p>
              <a:pPr algn="ct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Tomasulo Algorithm——Example</a:t>
              </a:r>
            </a:p>
          </p:txBody>
        </p:sp>
        <p:sp>
          <p:nvSpPr>
            <p:cNvPr id="14" name="矩形 13">
              <a:extLst>
                <a:ext uri="{FF2B5EF4-FFF2-40B4-BE49-F238E27FC236}">
                  <a16:creationId xmlns:a16="http://schemas.microsoft.com/office/drawing/2014/main" id="{D48B2437-B03E-4A69-9FB1-19C8AD81A978}"/>
                </a:ext>
              </a:extLst>
            </p:cNvPr>
            <p:cNvSpPr/>
            <p:nvPr/>
          </p:nvSpPr>
          <p:spPr>
            <a:xfrm>
              <a:off x="1197484" y="278221"/>
              <a:ext cx="4031873" cy="523219"/>
            </a:xfrm>
            <a:prstGeom prst="rect">
              <a:avLst/>
            </a:prstGeom>
          </p:spPr>
          <p:txBody>
            <a:bodyPr wrap="none">
              <a:spAutoFit/>
            </a:bodyPr>
            <a:lstStyle/>
            <a:p>
              <a:r>
                <a:rPr lang="en-US" altLang="zh-CN" sz="2800" b="1" dirty="0">
                  <a:solidFill>
                    <a:schemeClr val="tx1">
                      <a:lumMod val="85000"/>
                      <a:lumOff val="15000"/>
                    </a:schemeClr>
                  </a:solidFill>
                  <a:latin typeface="等线" panose="02010600030101010101" pitchFamily="2" charset="-122"/>
                  <a:ea typeface="等线" panose="02010600030101010101" pitchFamily="2" charset="-122"/>
                </a:rPr>
                <a:t>Tomasulo</a:t>
              </a:r>
              <a:r>
                <a:rPr lang="zh-CN" altLang="en-US" sz="2800" b="1" dirty="0">
                  <a:solidFill>
                    <a:schemeClr val="tx1">
                      <a:lumMod val="85000"/>
                      <a:lumOff val="15000"/>
                    </a:schemeClr>
                  </a:solidFill>
                  <a:latin typeface="等线" panose="02010600030101010101" pitchFamily="2" charset="-122"/>
                  <a:ea typeface="等线" panose="02010600030101010101" pitchFamily="2" charset="-122"/>
                </a:rPr>
                <a:t>算法</a:t>
              </a:r>
              <a:r>
                <a:rPr lang="en-US" altLang="zh-CN" sz="2800" b="1" dirty="0">
                  <a:solidFill>
                    <a:schemeClr val="tx1">
                      <a:lumMod val="85000"/>
                      <a:lumOff val="15000"/>
                    </a:schemeClr>
                  </a:solidFill>
                  <a:latin typeface="等线" panose="02010600030101010101" pitchFamily="2" charset="-122"/>
                  <a:ea typeface="等线" panose="02010600030101010101" pitchFamily="2" charset="-122"/>
                </a:rPr>
                <a:t>— —</a:t>
              </a:r>
              <a:r>
                <a:rPr lang="zh-CN" altLang="en-US" sz="2800" b="1" dirty="0">
                  <a:solidFill>
                    <a:schemeClr val="tx1">
                      <a:lumMod val="85000"/>
                      <a:lumOff val="15000"/>
                    </a:schemeClr>
                  </a:solidFill>
                  <a:latin typeface="等线" panose="02010600030101010101" pitchFamily="2" charset="-122"/>
                  <a:ea typeface="等线" panose="02010600030101010101" pitchFamily="2" charset="-122"/>
                </a:rPr>
                <a:t>示例</a:t>
              </a:r>
            </a:p>
          </p:txBody>
        </p:sp>
      </p:grpSp>
      <p:sp>
        <p:nvSpPr>
          <p:cNvPr id="7" name="文本框 6">
            <a:extLst>
              <a:ext uri="{FF2B5EF4-FFF2-40B4-BE49-F238E27FC236}">
                <a16:creationId xmlns:a16="http://schemas.microsoft.com/office/drawing/2014/main" id="{21AEE1C6-2356-44A9-BD2B-CC37B72D93A9}"/>
              </a:ext>
            </a:extLst>
          </p:cNvPr>
          <p:cNvSpPr txBox="1"/>
          <p:nvPr/>
        </p:nvSpPr>
        <p:spPr>
          <a:xfrm>
            <a:off x="9666514" y="801446"/>
            <a:ext cx="1890243" cy="461665"/>
          </a:xfrm>
          <a:prstGeom prst="rect">
            <a:avLst/>
          </a:prstGeom>
          <a:noFill/>
        </p:spPr>
        <p:txBody>
          <a:bodyPr wrap="square" rtlCol="0">
            <a:spAutoFit/>
          </a:bodyPr>
          <a:lstStyle/>
          <a:p>
            <a:pPr algn="ctr"/>
            <a:r>
              <a:rPr lang="zh-CN" altLang="en-US" sz="2400" b="1" dirty="0">
                <a:solidFill>
                  <a:srgbClr val="0066FF"/>
                </a:solidFill>
                <a:latin typeface="微软雅黑" panose="020B0503020204020204" pitchFamily="34" charset="-122"/>
                <a:ea typeface="微软雅黑" panose="020B0503020204020204" pitchFamily="34" charset="-122"/>
              </a:rPr>
              <a:t>第</a:t>
            </a:r>
            <a:r>
              <a:rPr lang="en-US" altLang="zh-CN" sz="2400" b="1" dirty="0">
                <a:solidFill>
                  <a:srgbClr val="0066FF"/>
                </a:solidFill>
                <a:latin typeface="微软雅黑" panose="020B0503020204020204" pitchFamily="34" charset="-122"/>
                <a:ea typeface="微软雅黑" panose="020B0503020204020204" pitchFamily="34" charset="-122"/>
              </a:rPr>
              <a:t>12</a:t>
            </a:r>
            <a:r>
              <a:rPr lang="zh-CN" altLang="en-US" sz="2400" b="1" dirty="0">
                <a:solidFill>
                  <a:srgbClr val="0066FF"/>
                </a:solidFill>
                <a:latin typeface="微软雅黑" panose="020B0503020204020204" pitchFamily="34" charset="-122"/>
                <a:ea typeface="微软雅黑" panose="020B0503020204020204" pitchFamily="34" charset="-122"/>
              </a:rPr>
              <a:t>个周期</a:t>
            </a:r>
          </a:p>
        </p:txBody>
      </p:sp>
      <p:graphicFrame>
        <p:nvGraphicFramePr>
          <p:cNvPr id="11" name="Object 1">
            <a:extLst>
              <a:ext uri="{FF2B5EF4-FFF2-40B4-BE49-F238E27FC236}">
                <a16:creationId xmlns:a16="http://schemas.microsoft.com/office/drawing/2014/main" id="{804553F6-1A30-4DFC-B7AE-61D2E5307456}"/>
              </a:ext>
            </a:extLst>
          </p:cNvPr>
          <p:cNvGraphicFramePr>
            <a:graphicFrameLocks noChangeAspect="1"/>
          </p:cNvGraphicFramePr>
          <p:nvPr>
            <p:extLst>
              <p:ext uri="{D42A27DB-BD31-4B8C-83A1-F6EECF244321}">
                <p14:modId xmlns:p14="http://schemas.microsoft.com/office/powerpoint/2010/main" val="1372062740"/>
              </p:ext>
            </p:extLst>
          </p:nvPr>
        </p:nvGraphicFramePr>
        <p:xfrm>
          <a:off x="1708943" y="1263111"/>
          <a:ext cx="8774113" cy="4995863"/>
        </p:xfrm>
        <a:graphic>
          <a:graphicData uri="http://schemas.openxmlformats.org/presentationml/2006/ole">
            <mc:AlternateContent xmlns:mc="http://schemas.openxmlformats.org/markup-compatibility/2006">
              <mc:Choice xmlns:v="urn:schemas-microsoft-com:vml" Requires="v">
                <p:oleObj spid="_x0000_s62547" r:id="rId4" imgW="9666000" imgH="6607440" progId="">
                  <p:embed/>
                </p:oleObj>
              </mc:Choice>
              <mc:Fallback>
                <p:oleObj r:id="rId4" imgW="9666000" imgH="6607440" progId="">
                  <p:embed/>
                  <p:pic>
                    <p:nvPicPr>
                      <p:cNvPr id="40962"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08943" y="1263111"/>
                        <a:ext cx="8774113" cy="4995863"/>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oleObj>
              </mc:Fallback>
            </mc:AlternateContent>
          </a:graphicData>
        </a:graphic>
      </p:graphicFrame>
    </p:spTree>
    <p:extLst>
      <p:ext uri="{BB962C8B-B14F-4D97-AF65-F5344CB8AC3E}">
        <p14:creationId xmlns:p14="http://schemas.microsoft.com/office/powerpoint/2010/main" val="2083112274"/>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自由: 形状 22"/>
          <p:cNvSpPr/>
          <p:nvPr/>
        </p:nvSpPr>
        <p:spPr bwMode="auto">
          <a:xfrm rot="12600000">
            <a:off x="628798" y="267712"/>
            <a:ext cx="166903" cy="731887"/>
          </a:xfrm>
          <a:custGeom>
            <a:avLst/>
            <a:gdLst>
              <a:gd name="connsiteX0" fmla="*/ 260214 w 260214"/>
              <a:gd name="connsiteY0" fmla="*/ 995963 h 1141060"/>
              <a:gd name="connsiteX1" fmla="*/ 0 w 260214"/>
              <a:gd name="connsiteY1" fmla="*/ 1141060 h 1141060"/>
              <a:gd name="connsiteX2" fmla="*/ 0 w 260214"/>
              <a:gd name="connsiteY2" fmla="*/ 146621 h 1141060"/>
              <a:gd name="connsiteX3" fmla="*/ 260214 w 260214"/>
              <a:gd name="connsiteY3" fmla="*/ 0 h 1141060"/>
            </a:gdLst>
            <a:ahLst/>
            <a:cxnLst>
              <a:cxn ang="0">
                <a:pos x="connsiteX0" y="connsiteY0"/>
              </a:cxn>
              <a:cxn ang="0">
                <a:pos x="connsiteX1" y="connsiteY1"/>
              </a:cxn>
              <a:cxn ang="0">
                <a:pos x="connsiteX2" y="connsiteY2"/>
              </a:cxn>
              <a:cxn ang="0">
                <a:pos x="connsiteX3" y="connsiteY3"/>
              </a:cxn>
            </a:cxnLst>
            <a:rect l="l" t="t" r="r" b="b"/>
            <a:pathLst>
              <a:path w="260214" h="1141060">
                <a:moveTo>
                  <a:pt x="260214" y="995963"/>
                </a:moveTo>
                <a:lnTo>
                  <a:pt x="0" y="1141060"/>
                </a:lnTo>
                <a:lnTo>
                  <a:pt x="0" y="146621"/>
                </a:lnTo>
                <a:lnTo>
                  <a:pt x="260214" y="0"/>
                </a:lnTo>
                <a:close/>
              </a:path>
            </a:pathLst>
          </a:custGeom>
          <a:solidFill>
            <a:srgbClr val="0075EA"/>
          </a:solidFill>
          <a:ln>
            <a:noFill/>
          </a:ln>
        </p:spPr>
        <p:txBody>
          <a:bodyPr vert="horz" wrap="square" lIns="91440" tIns="45720" rIns="91440" bIns="45720" numCol="1" anchor="t" anchorCtr="0" compatLnSpc="1">
            <a:noAutofit/>
          </a:bodyPr>
          <a:lstStyle/>
          <a:p>
            <a:endParaRPr lang="zh-CN" altLang="en-US" dirty="0"/>
          </a:p>
        </p:txBody>
      </p:sp>
      <p:grpSp>
        <p:nvGrpSpPr>
          <p:cNvPr id="12" name="组合 11">
            <a:extLst>
              <a:ext uri="{FF2B5EF4-FFF2-40B4-BE49-F238E27FC236}">
                <a16:creationId xmlns:a16="http://schemas.microsoft.com/office/drawing/2014/main" id="{90635BC2-70C3-447A-ABFE-19A1FC9B20A3}"/>
              </a:ext>
            </a:extLst>
          </p:cNvPr>
          <p:cNvGrpSpPr/>
          <p:nvPr/>
        </p:nvGrpSpPr>
        <p:grpSpPr>
          <a:xfrm>
            <a:off x="635244" y="278225"/>
            <a:ext cx="4594115" cy="714073"/>
            <a:chOff x="635242" y="278221"/>
            <a:chExt cx="4594115" cy="714072"/>
          </a:xfrm>
        </p:grpSpPr>
        <p:sp>
          <p:nvSpPr>
            <p:cNvPr id="13" name="矩形 12">
              <a:extLst>
                <a:ext uri="{FF2B5EF4-FFF2-40B4-BE49-F238E27FC236}">
                  <a16:creationId xmlns:a16="http://schemas.microsoft.com/office/drawing/2014/main" id="{929789D4-43BD-46AB-A78F-1D9D719C889C}"/>
                </a:ext>
              </a:extLst>
            </p:cNvPr>
            <p:cNvSpPr/>
            <p:nvPr/>
          </p:nvSpPr>
          <p:spPr>
            <a:xfrm>
              <a:off x="635242" y="676889"/>
              <a:ext cx="4435520" cy="315404"/>
            </a:xfrm>
            <a:prstGeom prst="rect">
              <a:avLst/>
            </a:prstGeom>
          </p:spPr>
          <p:txBody>
            <a:bodyPr wrap="square">
              <a:spAutoFit/>
            </a:bodyPr>
            <a:lstStyle/>
            <a:p>
              <a:pPr algn="ct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Tomasulo Algorithm——Example</a:t>
              </a:r>
            </a:p>
          </p:txBody>
        </p:sp>
        <p:sp>
          <p:nvSpPr>
            <p:cNvPr id="14" name="矩形 13">
              <a:extLst>
                <a:ext uri="{FF2B5EF4-FFF2-40B4-BE49-F238E27FC236}">
                  <a16:creationId xmlns:a16="http://schemas.microsoft.com/office/drawing/2014/main" id="{D48B2437-B03E-4A69-9FB1-19C8AD81A978}"/>
                </a:ext>
              </a:extLst>
            </p:cNvPr>
            <p:cNvSpPr/>
            <p:nvPr/>
          </p:nvSpPr>
          <p:spPr>
            <a:xfrm>
              <a:off x="1197484" y="278221"/>
              <a:ext cx="4031873" cy="523219"/>
            </a:xfrm>
            <a:prstGeom prst="rect">
              <a:avLst/>
            </a:prstGeom>
          </p:spPr>
          <p:txBody>
            <a:bodyPr wrap="none">
              <a:spAutoFit/>
            </a:bodyPr>
            <a:lstStyle/>
            <a:p>
              <a:r>
                <a:rPr lang="en-US" altLang="zh-CN" sz="2800" b="1" dirty="0">
                  <a:solidFill>
                    <a:schemeClr val="tx1">
                      <a:lumMod val="85000"/>
                      <a:lumOff val="15000"/>
                    </a:schemeClr>
                  </a:solidFill>
                  <a:latin typeface="等线" panose="02010600030101010101" pitchFamily="2" charset="-122"/>
                  <a:ea typeface="等线" panose="02010600030101010101" pitchFamily="2" charset="-122"/>
                </a:rPr>
                <a:t>Tomasulo</a:t>
              </a:r>
              <a:r>
                <a:rPr lang="zh-CN" altLang="en-US" sz="2800" b="1" dirty="0">
                  <a:solidFill>
                    <a:schemeClr val="tx1">
                      <a:lumMod val="85000"/>
                      <a:lumOff val="15000"/>
                    </a:schemeClr>
                  </a:solidFill>
                  <a:latin typeface="等线" panose="02010600030101010101" pitchFamily="2" charset="-122"/>
                  <a:ea typeface="等线" panose="02010600030101010101" pitchFamily="2" charset="-122"/>
                </a:rPr>
                <a:t>算法</a:t>
              </a:r>
              <a:r>
                <a:rPr lang="en-US" altLang="zh-CN" sz="2800" b="1" dirty="0">
                  <a:solidFill>
                    <a:schemeClr val="tx1">
                      <a:lumMod val="85000"/>
                      <a:lumOff val="15000"/>
                    </a:schemeClr>
                  </a:solidFill>
                  <a:latin typeface="等线" panose="02010600030101010101" pitchFamily="2" charset="-122"/>
                  <a:ea typeface="等线" panose="02010600030101010101" pitchFamily="2" charset="-122"/>
                </a:rPr>
                <a:t>— —</a:t>
              </a:r>
              <a:r>
                <a:rPr lang="zh-CN" altLang="en-US" sz="2800" b="1" dirty="0">
                  <a:solidFill>
                    <a:schemeClr val="tx1">
                      <a:lumMod val="85000"/>
                      <a:lumOff val="15000"/>
                    </a:schemeClr>
                  </a:solidFill>
                  <a:latin typeface="等线" panose="02010600030101010101" pitchFamily="2" charset="-122"/>
                  <a:ea typeface="等线" panose="02010600030101010101" pitchFamily="2" charset="-122"/>
                </a:rPr>
                <a:t>示例</a:t>
              </a:r>
            </a:p>
          </p:txBody>
        </p:sp>
      </p:grpSp>
      <p:sp>
        <p:nvSpPr>
          <p:cNvPr id="7" name="文本框 6">
            <a:extLst>
              <a:ext uri="{FF2B5EF4-FFF2-40B4-BE49-F238E27FC236}">
                <a16:creationId xmlns:a16="http://schemas.microsoft.com/office/drawing/2014/main" id="{21AEE1C6-2356-44A9-BD2B-CC37B72D93A9}"/>
              </a:ext>
            </a:extLst>
          </p:cNvPr>
          <p:cNvSpPr txBox="1"/>
          <p:nvPr/>
        </p:nvSpPr>
        <p:spPr>
          <a:xfrm>
            <a:off x="9666514" y="801446"/>
            <a:ext cx="1890243" cy="461665"/>
          </a:xfrm>
          <a:prstGeom prst="rect">
            <a:avLst/>
          </a:prstGeom>
          <a:noFill/>
        </p:spPr>
        <p:txBody>
          <a:bodyPr wrap="square" rtlCol="0">
            <a:spAutoFit/>
          </a:bodyPr>
          <a:lstStyle/>
          <a:p>
            <a:pPr algn="ctr"/>
            <a:r>
              <a:rPr lang="zh-CN" altLang="en-US" sz="2400" b="1" dirty="0">
                <a:solidFill>
                  <a:srgbClr val="0066FF"/>
                </a:solidFill>
                <a:latin typeface="微软雅黑" panose="020B0503020204020204" pitchFamily="34" charset="-122"/>
                <a:ea typeface="微软雅黑" panose="020B0503020204020204" pitchFamily="34" charset="-122"/>
              </a:rPr>
              <a:t>第</a:t>
            </a:r>
            <a:r>
              <a:rPr lang="en-US" altLang="zh-CN" sz="2400" b="1" dirty="0">
                <a:solidFill>
                  <a:srgbClr val="0066FF"/>
                </a:solidFill>
                <a:latin typeface="微软雅黑" panose="020B0503020204020204" pitchFamily="34" charset="-122"/>
                <a:ea typeface="微软雅黑" panose="020B0503020204020204" pitchFamily="34" charset="-122"/>
              </a:rPr>
              <a:t>13</a:t>
            </a:r>
            <a:r>
              <a:rPr lang="zh-CN" altLang="en-US" sz="2400" b="1" dirty="0">
                <a:solidFill>
                  <a:srgbClr val="0066FF"/>
                </a:solidFill>
                <a:latin typeface="微软雅黑" panose="020B0503020204020204" pitchFamily="34" charset="-122"/>
                <a:ea typeface="微软雅黑" panose="020B0503020204020204" pitchFamily="34" charset="-122"/>
              </a:rPr>
              <a:t>个周期</a:t>
            </a:r>
          </a:p>
        </p:txBody>
      </p:sp>
      <p:graphicFrame>
        <p:nvGraphicFramePr>
          <p:cNvPr id="8" name="Object 1">
            <a:extLst>
              <a:ext uri="{FF2B5EF4-FFF2-40B4-BE49-F238E27FC236}">
                <a16:creationId xmlns:a16="http://schemas.microsoft.com/office/drawing/2014/main" id="{E22D27BB-0657-4709-9343-4C5DE9E3E6EE}"/>
              </a:ext>
            </a:extLst>
          </p:cNvPr>
          <p:cNvGraphicFramePr>
            <a:graphicFrameLocks noChangeAspect="1"/>
          </p:cNvGraphicFramePr>
          <p:nvPr>
            <p:extLst>
              <p:ext uri="{D42A27DB-BD31-4B8C-83A1-F6EECF244321}">
                <p14:modId xmlns:p14="http://schemas.microsoft.com/office/powerpoint/2010/main" val="3930788888"/>
              </p:ext>
            </p:extLst>
          </p:nvPr>
        </p:nvGraphicFramePr>
        <p:xfrm>
          <a:off x="1709017" y="1273134"/>
          <a:ext cx="8774113" cy="4995863"/>
        </p:xfrm>
        <a:graphic>
          <a:graphicData uri="http://schemas.openxmlformats.org/presentationml/2006/ole">
            <mc:AlternateContent xmlns:mc="http://schemas.openxmlformats.org/markup-compatibility/2006">
              <mc:Choice xmlns:v="urn:schemas-microsoft-com:vml" Requires="v">
                <p:oleObj spid="_x0000_s63571" r:id="rId4" imgW="9666000" imgH="6607440" progId="">
                  <p:embed/>
                </p:oleObj>
              </mc:Choice>
              <mc:Fallback>
                <p:oleObj r:id="rId4" imgW="9666000" imgH="6607440" progId="">
                  <p:embed/>
                  <p:pic>
                    <p:nvPicPr>
                      <p:cNvPr id="41986"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09017" y="1273134"/>
                        <a:ext cx="8774113" cy="4995863"/>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oleObj>
              </mc:Fallback>
            </mc:AlternateContent>
          </a:graphicData>
        </a:graphic>
      </p:graphicFrame>
    </p:spTree>
    <p:extLst>
      <p:ext uri="{BB962C8B-B14F-4D97-AF65-F5344CB8AC3E}">
        <p14:creationId xmlns:p14="http://schemas.microsoft.com/office/powerpoint/2010/main" val="309403438"/>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自由: 形状 22"/>
          <p:cNvSpPr/>
          <p:nvPr/>
        </p:nvSpPr>
        <p:spPr bwMode="auto">
          <a:xfrm rot="12600000">
            <a:off x="628798" y="267712"/>
            <a:ext cx="166903" cy="731887"/>
          </a:xfrm>
          <a:custGeom>
            <a:avLst/>
            <a:gdLst>
              <a:gd name="connsiteX0" fmla="*/ 260214 w 260214"/>
              <a:gd name="connsiteY0" fmla="*/ 995963 h 1141060"/>
              <a:gd name="connsiteX1" fmla="*/ 0 w 260214"/>
              <a:gd name="connsiteY1" fmla="*/ 1141060 h 1141060"/>
              <a:gd name="connsiteX2" fmla="*/ 0 w 260214"/>
              <a:gd name="connsiteY2" fmla="*/ 146621 h 1141060"/>
              <a:gd name="connsiteX3" fmla="*/ 260214 w 260214"/>
              <a:gd name="connsiteY3" fmla="*/ 0 h 1141060"/>
            </a:gdLst>
            <a:ahLst/>
            <a:cxnLst>
              <a:cxn ang="0">
                <a:pos x="connsiteX0" y="connsiteY0"/>
              </a:cxn>
              <a:cxn ang="0">
                <a:pos x="connsiteX1" y="connsiteY1"/>
              </a:cxn>
              <a:cxn ang="0">
                <a:pos x="connsiteX2" y="connsiteY2"/>
              </a:cxn>
              <a:cxn ang="0">
                <a:pos x="connsiteX3" y="connsiteY3"/>
              </a:cxn>
            </a:cxnLst>
            <a:rect l="l" t="t" r="r" b="b"/>
            <a:pathLst>
              <a:path w="260214" h="1141060">
                <a:moveTo>
                  <a:pt x="260214" y="995963"/>
                </a:moveTo>
                <a:lnTo>
                  <a:pt x="0" y="1141060"/>
                </a:lnTo>
                <a:lnTo>
                  <a:pt x="0" y="146621"/>
                </a:lnTo>
                <a:lnTo>
                  <a:pt x="260214" y="0"/>
                </a:lnTo>
                <a:close/>
              </a:path>
            </a:pathLst>
          </a:custGeom>
          <a:solidFill>
            <a:srgbClr val="0075EA"/>
          </a:solidFill>
          <a:ln>
            <a:noFill/>
          </a:ln>
        </p:spPr>
        <p:txBody>
          <a:bodyPr vert="horz" wrap="square" lIns="91440" tIns="45720" rIns="91440" bIns="45720" numCol="1" anchor="t" anchorCtr="0" compatLnSpc="1">
            <a:noAutofit/>
          </a:bodyPr>
          <a:lstStyle/>
          <a:p>
            <a:endParaRPr lang="zh-CN" altLang="en-US" dirty="0"/>
          </a:p>
        </p:txBody>
      </p:sp>
      <p:grpSp>
        <p:nvGrpSpPr>
          <p:cNvPr id="12" name="组合 11">
            <a:extLst>
              <a:ext uri="{FF2B5EF4-FFF2-40B4-BE49-F238E27FC236}">
                <a16:creationId xmlns:a16="http://schemas.microsoft.com/office/drawing/2014/main" id="{90635BC2-70C3-447A-ABFE-19A1FC9B20A3}"/>
              </a:ext>
            </a:extLst>
          </p:cNvPr>
          <p:cNvGrpSpPr/>
          <p:nvPr/>
        </p:nvGrpSpPr>
        <p:grpSpPr>
          <a:xfrm>
            <a:off x="635244" y="278225"/>
            <a:ext cx="4594115" cy="714073"/>
            <a:chOff x="635242" y="278221"/>
            <a:chExt cx="4594115" cy="714072"/>
          </a:xfrm>
        </p:grpSpPr>
        <p:sp>
          <p:nvSpPr>
            <p:cNvPr id="13" name="矩形 12">
              <a:extLst>
                <a:ext uri="{FF2B5EF4-FFF2-40B4-BE49-F238E27FC236}">
                  <a16:creationId xmlns:a16="http://schemas.microsoft.com/office/drawing/2014/main" id="{929789D4-43BD-46AB-A78F-1D9D719C889C}"/>
                </a:ext>
              </a:extLst>
            </p:cNvPr>
            <p:cNvSpPr/>
            <p:nvPr/>
          </p:nvSpPr>
          <p:spPr>
            <a:xfrm>
              <a:off x="635242" y="676889"/>
              <a:ext cx="4435520" cy="315404"/>
            </a:xfrm>
            <a:prstGeom prst="rect">
              <a:avLst/>
            </a:prstGeom>
          </p:spPr>
          <p:txBody>
            <a:bodyPr wrap="square">
              <a:spAutoFit/>
            </a:bodyPr>
            <a:lstStyle/>
            <a:p>
              <a:pPr algn="ct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Tomasulo Algorithm——Example</a:t>
              </a:r>
            </a:p>
          </p:txBody>
        </p:sp>
        <p:sp>
          <p:nvSpPr>
            <p:cNvPr id="14" name="矩形 13">
              <a:extLst>
                <a:ext uri="{FF2B5EF4-FFF2-40B4-BE49-F238E27FC236}">
                  <a16:creationId xmlns:a16="http://schemas.microsoft.com/office/drawing/2014/main" id="{D48B2437-B03E-4A69-9FB1-19C8AD81A978}"/>
                </a:ext>
              </a:extLst>
            </p:cNvPr>
            <p:cNvSpPr/>
            <p:nvPr/>
          </p:nvSpPr>
          <p:spPr>
            <a:xfrm>
              <a:off x="1197484" y="278221"/>
              <a:ext cx="4031873" cy="523219"/>
            </a:xfrm>
            <a:prstGeom prst="rect">
              <a:avLst/>
            </a:prstGeom>
          </p:spPr>
          <p:txBody>
            <a:bodyPr wrap="none">
              <a:spAutoFit/>
            </a:bodyPr>
            <a:lstStyle/>
            <a:p>
              <a:r>
                <a:rPr lang="en-US" altLang="zh-CN" sz="2800" b="1" dirty="0">
                  <a:solidFill>
                    <a:schemeClr val="tx1">
                      <a:lumMod val="85000"/>
                      <a:lumOff val="15000"/>
                    </a:schemeClr>
                  </a:solidFill>
                  <a:latin typeface="等线" panose="02010600030101010101" pitchFamily="2" charset="-122"/>
                  <a:ea typeface="等线" panose="02010600030101010101" pitchFamily="2" charset="-122"/>
                </a:rPr>
                <a:t>Tomasulo</a:t>
              </a:r>
              <a:r>
                <a:rPr lang="zh-CN" altLang="en-US" sz="2800" b="1" dirty="0">
                  <a:solidFill>
                    <a:schemeClr val="tx1">
                      <a:lumMod val="85000"/>
                      <a:lumOff val="15000"/>
                    </a:schemeClr>
                  </a:solidFill>
                  <a:latin typeface="等线" panose="02010600030101010101" pitchFamily="2" charset="-122"/>
                  <a:ea typeface="等线" panose="02010600030101010101" pitchFamily="2" charset="-122"/>
                </a:rPr>
                <a:t>算法</a:t>
              </a:r>
              <a:r>
                <a:rPr lang="en-US" altLang="zh-CN" sz="2800" b="1" dirty="0">
                  <a:solidFill>
                    <a:schemeClr val="tx1">
                      <a:lumMod val="85000"/>
                      <a:lumOff val="15000"/>
                    </a:schemeClr>
                  </a:solidFill>
                  <a:latin typeface="等线" panose="02010600030101010101" pitchFamily="2" charset="-122"/>
                  <a:ea typeface="等线" panose="02010600030101010101" pitchFamily="2" charset="-122"/>
                </a:rPr>
                <a:t>— —</a:t>
              </a:r>
              <a:r>
                <a:rPr lang="zh-CN" altLang="en-US" sz="2800" b="1" dirty="0">
                  <a:solidFill>
                    <a:schemeClr val="tx1">
                      <a:lumMod val="85000"/>
                      <a:lumOff val="15000"/>
                    </a:schemeClr>
                  </a:solidFill>
                  <a:latin typeface="等线" panose="02010600030101010101" pitchFamily="2" charset="-122"/>
                  <a:ea typeface="等线" panose="02010600030101010101" pitchFamily="2" charset="-122"/>
                </a:rPr>
                <a:t>示例</a:t>
              </a:r>
            </a:p>
          </p:txBody>
        </p:sp>
      </p:grpSp>
      <p:sp>
        <p:nvSpPr>
          <p:cNvPr id="7" name="文本框 6">
            <a:extLst>
              <a:ext uri="{FF2B5EF4-FFF2-40B4-BE49-F238E27FC236}">
                <a16:creationId xmlns:a16="http://schemas.microsoft.com/office/drawing/2014/main" id="{21AEE1C6-2356-44A9-BD2B-CC37B72D93A9}"/>
              </a:ext>
            </a:extLst>
          </p:cNvPr>
          <p:cNvSpPr txBox="1"/>
          <p:nvPr/>
        </p:nvSpPr>
        <p:spPr>
          <a:xfrm>
            <a:off x="9666514" y="801446"/>
            <a:ext cx="1890243" cy="461665"/>
          </a:xfrm>
          <a:prstGeom prst="rect">
            <a:avLst/>
          </a:prstGeom>
          <a:noFill/>
        </p:spPr>
        <p:txBody>
          <a:bodyPr wrap="square" rtlCol="0">
            <a:spAutoFit/>
          </a:bodyPr>
          <a:lstStyle/>
          <a:p>
            <a:pPr algn="ctr"/>
            <a:r>
              <a:rPr lang="zh-CN" altLang="en-US" sz="2400" b="1" dirty="0">
                <a:solidFill>
                  <a:srgbClr val="0066FF"/>
                </a:solidFill>
                <a:latin typeface="微软雅黑" panose="020B0503020204020204" pitchFamily="34" charset="-122"/>
                <a:ea typeface="微软雅黑" panose="020B0503020204020204" pitchFamily="34" charset="-122"/>
              </a:rPr>
              <a:t>第</a:t>
            </a:r>
            <a:r>
              <a:rPr lang="en-US" altLang="zh-CN" sz="2400" b="1" dirty="0">
                <a:solidFill>
                  <a:srgbClr val="0066FF"/>
                </a:solidFill>
                <a:latin typeface="微软雅黑" panose="020B0503020204020204" pitchFamily="34" charset="-122"/>
                <a:ea typeface="微软雅黑" panose="020B0503020204020204" pitchFamily="34" charset="-122"/>
              </a:rPr>
              <a:t>14</a:t>
            </a:r>
            <a:r>
              <a:rPr lang="zh-CN" altLang="en-US" sz="2400" b="1" dirty="0">
                <a:solidFill>
                  <a:srgbClr val="0066FF"/>
                </a:solidFill>
                <a:latin typeface="微软雅黑" panose="020B0503020204020204" pitchFamily="34" charset="-122"/>
                <a:ea typeface="微软雅黑" panose="020B0503020204020204" pitchFamily="34" charset="-122"/>
              </a:rPr>
              <a:t>个周期</a:t>
            </a:r>
          </a:p>
        </p:txBody>
      </p:sp>
      <p:graphicFrame>
        <p:nvGraphicFramePr>
          <p:cNvPr id="9" name="Object 1">
            <a:extLst>
              <a:ext uri="{FF2B5EF4-FFF2-40B4-BE49-F238E27FC236}">
                <a16:creationId xmlns:a16="http://schemas.microsoft.com/office/drawing/2014/main" id="{743EE605-3B4A-4740-8C26-CD06F796A455}"/>
              </a:ext>
            </a:extLst>
          </p:cNvPr>
          <p:cNvGraphicFramePr>
            <a:graphicFrameLocks noChangeAspect="1"/>
          </p:cNvGraphicFramePr>
          <p:nvPr>
            <p:extLst>
              <p:ext uri="{D42A27DB-BD31-4B8C-83A1-F6EECF244321}">
                <p14:modId xmlns:p14="http://schemas.microsoft.com/office/powerpoint/2010/main" val="826672430"/>
              </p:ext>
            </p:extLst>
          </p:nvPr>
        </p:nvGraphicFramePr>
        <p:xfrm>
          <a:off x="1709017" y="1273131"/>
          <a:ext cx="8774113" cy="4995863"/>
        </p:xfrm>
        <a:graphic>
          <a:graphicData uri="http://schemas.openxmlformats.org/presentationml/2006/ole">
            <mc:AlternateContent xmlns:mc="http://schemas.openxmlformats.org/markup-compatibility/2006">
              <mc:Choice xmlns:v="urn:schemas-microsoft-com:vml" Requires="v">
                <p:oleObj spid="_x0000_s64595" r:id="rId4" imgW="9666000" imgH="6607440" progId="">
                  <p:embed/>
                </p:oleObj>
              </mc:Choice>
              <mc:Fallback>
                <p:oleObj r:id="rId4" imgW="9666000" imgH="6607440" progId="">
                  <p:embed/>
                  <p:pic>
                    <p:nvPicPr>
                      <p:cNvPr id="4301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09017" y="1273131"/>
                        <a:ext cx="8774113" cy="4995863"/>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oleObj>
              </mc:Fallback>
            </mc:AlternateContent>
          </a:graphicData>
        </a:graphic>
      </p:graphicFrame>
    </p:spTree>
    <p:extLst>
      <p:ext uri="{BB962C8B-B14F-4D97-AF65-F5344CB8AC3E}">
        <p14:creationId xmlns:p14="http://schemas.microsoft.com/office/powerpoint/2010/main" val="4063249446"/>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自由: 形状 22"/>
          <p:cNvSpPr/>
          <p:nvPr/>
        </p:nvSpPr>
        <p:spPr bwMode="auto">
          <a:xfrm rot="12600000">
            <a:off x="628798" y="267712"/>
            <a:ext cx="166903" cy="731887"/>
          </a:xfrm>
          <a:custGeom>
            <a:avLst/>
            <a:gdLst>
              <a:gd name="connsiteX0" fmla="*/ 260214 w 260214"/>
              <a:gd name="connsiteY0" fmla="*/ 995963 h 1141060"/>
              <a:gd name="connsiteX1" fmla="*/ 0 w 260214"/>
              <a:gd name="connsiteY1" fmla="*/ 1141060 h 1141060"/>
              <a:gd name="connsiteX2" fmla="*/ 0 w 260214"/>
              <a:gd name="connsiteY2" fmla="*/ 146621 h 1141060"/>
              <a:gd name="connsiteX3" fmla="*/ 260214 w 260214"/>
              <a:gd name="connsiteY3" fmla="*/ 0 h 1141060"/>
            </a:gdLst>
            <a:ahLst/>
            <a:cxnLst>
              <a:cxn ang="0">
                <a:pos x="connsiteX0" y="connsiteY0"/>
              </a:cxn>
              <a:cxn ang="0">
                <a:pos x="connsiteX1" y="connsiteY1"/>
              </a:cxn>
              <a:cxn ang="0">
                <a:pos x="connsiteX2" y="connsiteY2"/>
              </a:cxn>
              <a:cxn ang="0">
                <a:pos x="connsiteX3" y="connsiteY3"/>
              </a:cxn>
            </a:cxnLst>
            <a:rect l="l" t="t" r="r" b="b"/>
            <a:pathLst>
              <a:path w="260214" h="1141060">
                <a:moveTo>
                  <a:pt x="260214" y="995963"/>
                </a:moveTo>
                <a:lnTo>
                  <a:pt x="0" y="1141060"/>
                </a:lnTo>
                <a:lnTo>
                  <a:pt x="0" y="146621"/>
                </a:lnTo>
                <a:lnTo>
                  <a:pt x="260214" y="0"/>
                </a:lnTo>
                <a:close/>
              </a:path>
            </a:pathLst>
          </a:custGeom>
          <a:solidFill>
            <a:srgbClr val="0075EA"/>
          </a:solidFill>
          <a:ln>
            <a:noFill/>
          </a:ln>
        </p:spPr>
        <p:txBody>
          <a:bodyPr vert="horz" wrap="square" lIns="91440" tIns="45720" rIns="91440" bIns="45720" numCol="1" anchor="t" anchorCtr="0" compatLnSpc="1">
            <a:noAutofit/>
          </a:bodyPr>
          <a:lstStyle/>
          <a:p>
            <a:endParaRPr lang="zh-CN" altLang="en-US" dirty="0"/>
          </a:p>
        </p:txBody>
      </p:sp>
      <p:grpSp>
        <p:nvGrpSpPr>
          <p:cNvPr id="12" name="组合 11">
            <a:extLst>
              <a:ext uri="{FF2B5EF4-FFF2-40B4-BE49-F238E27FC236}">
                <a16:creationId xmlns:a16="http://schemas.microsoft.com/office/drawing/2014/main" id="{90635BC2-70C3-447A-ABFE-19A1FC9B20A3}"/>
              </a:ext>
            </a:extLst>
          </p:cNvPr>
          <p:cNvGrpSpPr/>
          <p:nvPr/>
        </p:nvGrpSpPr>
        <p:grpSpPr>
          <a:xfrm>
            <a:off x="635244" y="278225"/>
            <a:ext cx="4594115" cy="714073"/>
            <a:chOff x="635242" y="278221"/>
            <a:chExt cx="4594115" cy="714072"/>
          </a:xfrm>
        </p:grpSpPr>
        <p:sp>
          <p:nvSpPr>
            <p:cNvPr id="13" name="矩形 12">
              <a:extLst>
                <a:ext uri="{FF2B5EF4-FFF2-40B4-BE49-F238E27FC236}">
                  <a16:creationId xmlns:a16="http://schemas.microsoft.com/office/drawing/2014/main" id="{929789D4-43BD-46AB-A78F-1D9D719C889C}"/>
                </a:ext>
              </a:extLst>
            </p:cNvPr>
            <p:cNvSpPr/>
            <p:nvPr/>
          </p:nvSpPr>
          <p:spPr>
            <a:xfrm>
              <a:off x="635242" y="676889"/>
              <a:ext cx="4435520" cy="315404"/>
            </a:xfrm>
            <a:prstGeom prst="rect">
              <a:avLst/>
            </a:prstGeom>
          </p:spPr>
          <p:txBody>
            <a:bodyPr wrap="square">
              <a:spAutoFit/>
            </a:bodyPr>
            <a:lstStyle/>
            <a:p>
              <a:pPr algn="ct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Tomasulo Algorithm——Example</a:t>
              </a:r>
            </a:p>
          </p:txBody>
        </p:sp>
        <p:sp>
          <p:nvSpPr>
            <p:cNvPr id="14" name="矩形 13">
              <a:extLst>
                <a:ext uri="{FF2B5EF4-FFF2-40B4-BE49-F238E27FC236}">
                  <a16:creationId xmlns:a16="http://schemas.microsoft.com/office/drawing/2014/main" id="{D48B2437-B03E-4A69-9FB1-19C8AD81A978}"/>
                </a:ext>
              </a:extLst>
            </p:cNvPr>
            <p:cNvSpPr/>
            <p:nvPr/>
          </p:nvSpPr>
          <p:spPr>
            <a:xfrm>
              <a:off x="1197484" y="278221"/>
              <a:ext cx="4031873" cy="523219"/>
            </a:xfrm>
            <a:prstGeom prst="rect">
              <a:avLst/>
            </a:prstGeom>
          </p:spPr>
          <p:txBody>
            <a:bodyPr wrap="none">
              <a:spAutoFit/>
            </a:bodyPr>
            <a:lstStyle/>
            <a:p>
              <a:r>
                <a:rPr lang="en-US" altLang="zh-CN" sz="2800" b="1" dirty="0">
                  <a:solidFill>
                    <a:schemeClr val="tx1">
                      <a:lumMod val="85000"/>
                      <a:lumOff val="15000"/>
                    </a:schemeClr>
                  </a:solidFill>
                  <a:latin typeface="等线" panose="02010600030101010101" pitchFamily="2" charset="-122"/>
                  <a:ea typeface="等线" panose="02010600030101010101" pitchFamily="2" charset="-122"/>
                </a:rPr>
                <a:t>Tomasulo</a:t>
              </a:r>
              <a:r>
                <a:rPr lang="zh-CN" altLang="en-US" sz="2800" b="1" dirty="0">
                  <a:solidFill>
                    <a:schemeClr val="tx1">
                      <a:lumMod val="85000"/>
                      <a:lumOff val="15000"/>
                    </a:schemeClr>
                  </a:solidFill>
                  <a:latin typeface="等线" panose="02010600030101010101" pitchFamily="2" charset="-122"/>
                  <a:ea typeface="等线" panose="02010600030101010101" pitchFamily="2" charset="-122"/>
                </a:rPr>
                <a:t>算法</a:t>
              </a:r>
              <a:r>
                <a:rPr lang="en-US" altLang="zh-CN" sz="2800" b="1" dirty="0">
                  <a:solidFill>
                    <a:schemeClr val="tx1">
                      <a:lumMod val="85000"/>
                      <a:lumOff val="15000"/>
                    </a:schemeClr>
                  </a:solidFill>
                  <a:latin typeface="等线" panose="02010600030101010101" pitchFamily="2" charset="-122"/>
                  <a:ea typeface="等线" panose="02010600030101010101" pitchFamily="2" charset="-122"/>
                </a:rPr>
                <a:t>— —</a:t>
              </a:r>
              <a:r>
                <a:rPr lang="zh-CN" altLang="en-US" sz="2800" b="1" dirty="0">
                  <a:solidFill>
                    <a:schemeClr val="tx1">
                      <a:lumMod val="85000"/>
                      <a:lumOff val="15000"/>
                    </a:schemeClr>
                  </a:solidFill>
                  <a:latin typeface="等线" panose="02010600030101010101" pitchFamily="2" charset="-122"/>
                  <a:ea typeface="等线" panose="02010600030101010101" pitchFamily="2" charset="-122"/>
                </a:rPr>
                <a:t>示例</a:t>
              </a:r>
            </a:p>
          </p:txBody>
        </p:sp>
      </p:grpSp>
      <p:sp>
        <p:nvSpPr>
          <p:cNvPr id="7" name="文本框 6">
            <a:extLst>
              <a:ext uri="{FF2B5EF4-FFF2-40B4-BE49-F238E27FC236}">
                <a16:creationId xmlns:a16="http://schemas.microsoft.com/office/drawing/2014/main" id="{21AEE1C6-2356-44A9-BD2B-CC37B72D93A9}"/>
              </a:ext>
            </a:extLst>
          </p:cNvPr>
          <p:cNvSpPr txBox="1"/>
          <p:nvPr/>
        </p:nvSpPr>
        <p:spPr>
          <a:xfrm>
            <a:off x="9666514" y="801446"/>
            <a:ext cx="1890243" cy="461665"/>
          </a:xfrm>
          <a:prstGeom prst="rect">
            <a:avLst/>
          </a:prstGeom>
          <a:noFill/>
        </p:spPr>
        <p:txBody>
          <a:bodyPr wrap="square" rtlCol="0">
            <a:spAutoFit/>
          </a:bodyPr>
          <a:lstStyle/>
          <a:p>
            <a:pPr algn="ctr"/>
            <a:r>
              <a:rPr lang="zh-CN" altLang="en-US" sz="2400" b="1" dirty="0">
                <a:solidFill>
                  <a:srgbClr val="0066FF"/>
                </a:solidFill>
                <a:latin typeface="微软雅黑" panose="020B0503020204020204" pitchFamily="34" charset="-122"/>
                <a:ea typeface="微软雅黑" panose="020B0503020204020204" pitchFamily="34" charset="-122"/>
              </a:rPr>
              <a:t>第</a:t>
            </a:r>
            <a:r>
              <a:rPr lang="en-US" altLang="zh-CN" sz="2400" b="1" dirty="0">
                <a:solidFill>
                  <a:srgbClr val="0066FF"/>
                </a:solidFill>
                <a:latin typeface="微软雅黑" panose="020B0503020204020204" pitchFamily="34" charset="-122"/>
                <a:ea typeface="微软雅黑" panose="020B0503020204020204" pitchFamily="34" charset="-122"/>
              </a:rPr>
              <a:t>15</a:t>
            </a:r>
            <a:r>
              <a:rPr lang="zh-CN" altLang="en-US" sz="2400" b="1" dirty="0">
                <a:solidFill>
                  <a:srgbClr val="0066FF"/>
                </a:solidFill>
                <a:latin typeface="微软雅黑" panose="020B0503020204020204" pitchFamily="34" charset="-122"/>
                <a:ea typeface="微软雅黑" panose="020B0503020204020204" pitchFamily="34" charset="-122"/>
              </a:rPr>
              <a:t>个周期</a:t>
            </a:r>
          </a:p>
        </p:txBody>
      </p:sp>
      <p:graphicFrame>
        <p:nvGraphicFramePr>
          <p:cNvPr id="8" name="Object 1">
            <a:extLst>
              <a:ext uri="{FF2B5EF4-FFF2-40B4-BE49-F238E27FC236}">
                <a16:creationId xmlns:a16="http://schemas.microsoft.com/office/drawing/2014/main" id="{94335D12-6DF6-479C-8755-B3FB665DA2A7}"/>
              </a:ext>
            </a:extLst>
          </p:cNvPr>
          <p:cNvGraphicFramePr>
            <a:graphicFrameLocks noChangeAspect="1"/>
          </p:cNvGraphicFramePr>
          <p:nvPr>
            <p:extLst>
              <p:ext uri="{D42A27DB-BD31-4B8C-83A1-F6EECF244321}">
                <p14:modId xmlns:p14="http://schemas.microsoft.com/office/powerpoint/2010/main" val="2062260552"/>
              </p:ext>
            </p:extLst>
          </p:nvPr>
        </p:nvGraphicFramePr>
        <p:xfrm>
          <a:off x="1709014" y="1273133"/>
          <a:ext cx="8774113" cy="4995863"/>
        </p:xfrm>
        <a:graphic>
          <a:graphicData uri="http://schemas.openxmlformats.org/presentationml/2006/ole">
            <mc:AlternateContent xmlns:mc="http://schemas.openxmlformats.org/markup-compatibility/2006">
              <mc:Choice xmlns:v="urn:schemas-microsoft-com:vml" Requires="v">
                <p:oleObj spid="_x0000_s65619" r:id="rId4" imgW="9666000" imgH="6607440" progId="">
                  <p:embed/>
                </p:oleObj>
              </mc:Choice>
              <mc:Fallback>
                <p:oleObj r:id="rId4" imgW="9666000" imgH="6607440" progId="">
                  <p:embed/>
                  <p:pic>
                    <p:nvPicPr>
                      <p:cNvPr id="44034"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09014" y="1273133"/>
                        <a:ext cx="8774113" cy="4995863"/>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oleObj>
              </mc:Fallback>
            </mc:AlternateContent>
          </a:graphicData>
        </a:graphic>
      </p:graphicFrame>
    </p:spTree>
    <p:extLst>
      <p:ext uri="{BB962C8B-B14F-4D97-AF65-F5344CB8AC3E}">
        <p14:creationId xmlns:p14="http://schemas.microsoft.com/office/powerpoint/2010/main" val="3036491074"/>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自由: 形状 22"/>
          <p:cNvSpPr/>
          <p:nvPr/>
        </p:nvSpPr>
        <p:spPr bwMode="auto">
          <a:xfrm rot="12600000">
            <a:off x="628798" y="267712"/>
            <a:ext cx="166903" cy="731887"/>
          </a:xfrm>
          <a:custGeom>
            <a:avLst/>
            <a:gdLst>
              <a:gd name="connsiteX0" fmla="*/ 260214 w 260214"/>
              <a:gd name="connsiteY0" fmla="*/ 995963 h 1141060"/>
              <a:gd name="connsiteX1" fmla="*/ 0 w 260214"/>
              <a:gd name="connsiteY1" fmla="*/ 1141060 h 1141060"/>
              <a:gd name="connsiteX2" fmla="*/ 0 w 260214"/>
              <a:gd name="connsiteY2" fmla="*/ 146621 h 1141060"/>
              <a:gd name="connsiteX3" fmla="*/ 260214 w 260214"/>
              <a:gd name="connsiteY3" fmla="*/ 0 h 1141060"/>
            </a:gdLst>
            <a:ahLst/>
            <a:cxnLst>
              <a:cxn ang="0">
                <a:pos x="connsiteX0" y="connsiteY0"/>
              </a:cxn>
              <a:cxn ang="0">
                <a:pos x="connsiteX1" y="connsiteY1"/>
              </a:cxn>
              <a:cxn ang="0">
                <a:pos x="connsiteX2" y="connsiteY2"/>
              </a:cxn>
              <a:cxn ang="0">
                <a:pos x="connsiteX3" y="connsiteY3"/>
              </a:cxn>
            </a:cxnLst>
            <a:rect l="l" t="t" r="r" b="b"/>
            <a:pathLst>
              <a:path w="260214" h="1141060">
                <a:moveTo>
                  <a:pt x="260214" y="995963"/>
                </a:moveTo>
                <a:lnTo>
                  <a:pt x="0" y="1141060"/>
                </a:lnTo>
                <a:lnTo>
                  <a:pt x="0" y="146621"/>
                </a:lnTo>
                <a:lnTo>
                  <a:pt x="260214" y="0"/>
                </a:lnTo>
                <a:close/>
              </a:path>
            </a:pathLst>
          </a:custGeom>
          <a:solidFill>
            <a:srgbClr val="0075EA"/>
          </a:solidFill>
          <a:ln>
            <a:noFill/>
          </a:ln>
        </p:spPr>
        <p:txBody>
          <a:bodyPr vert="horz" wrap="square" lIns="91440" tIns="45720" rIns="91440" bIns="45720" numCol="1" anchor="t" anchorCtr="0" compatLnSpc="1">
            <a:noAutofit/>
          </a:bodyPr>
          <a:lstStyle/>
          <a:p>
            <a:endParaRPr lang="zh-CN" altLang="en-US" dirty="0"/>
          </a:p>
        </p:txBody>
      </p:sp>
      <p:grpSp>
        <p:nvGrpSpPr>
          <p:cNvPr id="12" name="组合 11">
            <a:extLst>
              <a:ext uri="{FF2B5EF4-FFF2-40B4-BE49-F238E27FC236}">
                <a16:creationId xmlns:a16="http://schemas.microsoft.com/office/drawing/2014/main" id="{90635BC2-70C3-447A-ABFE-19A1FC9B20A3}"/>
              </a:ext>
            </a:extLst>
          </p:cNvPr>
          <p:cNvGrpSpPr/>
          <p:nvPr/>
        </p:nvGrpSpPr>
        <p:grpSpPr>
          <a:xfrm>
            <a:off x="635244" y="278225"/>
            <a:ext cx="4594115" cy="714073"/>
            <a:chOff x="635242" y="278221"/>
            <a:chExt cx="4594115" cy="714072"/>
          </a:xfrm>
        </p:grpSpPr>
        <p:sp>
          <p:nvSpPr>
            <p:cNvPr id="13" name="矩形 12">
              <a:extLst>
                <a:ext uri="{FF2B5EF4-FFF2-40B4-BE49-F238E27FC236}">
                  <a16:creationId xmlns:a16="http://schemas.microsoft.com/office/drawing/2014/main" id="{929789D4-43BD-46AB-A78F-1D9D719C889C}"/>
                </a:ext>
              </a:extLst>
            </p:cNvPr>
            <p:cNvSpPr/>
            <p:nvPr/>
          </p:nvSpPr>
          <p:spPr>
            <a:xfrm>
              <a:off x="635242" y="676889"/>
              <a:ext cx="4435520" cy="315404"/>
            </a:xfrm>
            <a:prstGeom prst="rect">
              <a:avLst/>
            </a:prstGeom>
          </p:spPr>
          <p:txBody>
            <a:bodyPr wrap="square">
              <a:spAutoFit/>
            </a:bodyPr>
            <a:lstStyle/>
            <a:p>
              <a:pPr algn="ct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Tomasulo Algorithm——Example</a:t>
              </a:r>
            </a:p>
          </p:txBody>
        </p:sp>
        <p:sp>
          <p:nvSpPr>
            <p:cNvPr id="14" name="矩形 13">
              <a:extLst>
                <a:ext uri="{FF2B5EF4-FFF2-40B4-BE49-F238E27FC236}">
                  <a16:creationId xmlns:a16="http://schemas.microsoft.com/office/drawing/2014/main" id="{D48B2437-B03E-4A69-9FB1-19C8AD81A978}"/>
                </a:ext>
              </a:extLst>
            </p:cNvPr>
            <p:cNvSpPr/>
            <p:nvPr/>
          </p:nvSpPr>
          <p:spPr>
            <a:xfrm>
              <a:off x="1197484" y="278221"/>
              <a:ext cx="4031873" cy="523219"/>
            </a:xfrm>
            <a:prstGeom prst="rect">
              <a:avLst/>
            </a:prstGeom>
          </p:spPr>
          <p:txBody>
            <a:bodyPr wrap="none">
              <a:spAutoFit/>
            </a:bodyPr>
            <a:lstStyle/>
            <a:p>
              <a:r>
                <a:rPr lang="en-US" altLang="zh-CN" sz="2800" b="1" dirty="0">
                  <a:solidFill>
                    <a:schemeClr val="tx1">
                      <a:lumMod val="85000"/>
                      <a:lumOff val="15000"/>
                    </a:schemeClr>
                  </a:solidFill>
                  <a:latin typeface="等线" panose="02010600030101010101" pitchFamily="2" charset="-122"/>
                  <a:ea typeface="等线" panose="02010600030101010101" pitchFamily="2" charset="-122"/>
                </a:rPr>
                <a:t>Tomasulo</a:t>
              </a:r>
              <a:r>
                <a:rPr lang="zh-CN" altLang="en-US" sz="2800" b="1" dirty="0">
                  <a:solidFill>
                    <a:schemeClr val="tx1">
                      <a:lumMod val="85000"/>
                      <a:lumOff val="15000"/>
                    </a:schemeClr>
                  </a:solidFill>
                  <a:latin typeface="等线" panose="02010600030101010101" pitchFamily="2" charset="-122"/>
                  <a:ea typeface="等线" panose="02010600030101010101" pitchFamily="2" charset="-122"/>
                </a:rPr>
                <a:t>算法</a:t>
              </a:r>
              <a:r>
                <a:rPr lang="en-US" altLang="zh-CN" sz="2800" b="1" dirty="0">
                  <a:solidFill>
                    <a:schemeClr val="tx1">
                      <a:lumMod val="85000"/>
                      <a:lumOff val="15000"/>
                    </a:schemeClr>
                  </a:solidFill>
                  <a:latin typeface="等线" panose="02010600030101010101" pitchFamily="2" charset="-122"/>
                  <a:ea typeface="等线" panose="02010600030101010101" pitchFamily="2" charset="-122"/>
                </a:rPr>
                <a:t>— —</a:t>
              </a:r>
              <a:r>
                <a:rPr lang="zh-CN" altLang="en-US" sz="2800" b="1" dirty="0">
                  <a:solidFill>
                    <a:schemeClr val="tx1">
                      <a:lumMod val="85000"/>
                      <a:lumOff val="15000"/>
                    </a:schemeClr>
                  </a:solidFill>
                  <a:latin typeface="等线" panose="02010600030101010101" pitchFamily="2" charset="-122"/>
                  <a:ea typeface="等线" panose="02010600030101010101" pitchFamily="2" charset="-122"/>
                </a:rPr>
                <a:t>示例</a:t>
              </a:r>
            </a:p>
          </p:txBody>
        </p:sp>
      </p:grpSp>
      <p:sp>
        <p:nvSpPr>
          <p:cNvPr id="7" name="文本框 6">
            <a:extLst>
              <a:ext uri="{FF2B5EF4-FFF2-40B4-BE49-F238E27FC236}">
                <a16:creationId xmlns:a16="http://schemas.microsoft.com/office/drawing/2014/main" id="{21AEE1C6-2356-44A9-BD2B-CC37B72D93A9}"/>
              </a:ext>
            </a:extLst>
          </p:cNvPr>
          <p:cNvSpPr txBox="1"/>
          <p:nvPr/>
        </p:nvSpPr>
        <p:spPr>
          <a:xfrm>
            <a:off x="9666514" y="801446"/>
            <a:ext cx="1890243" cy="461665"/>
          </a:xfrm>
          <a:prstGeom prst="rect">
            <a:avLst/>
          </a:prstGeom>
          <a:noFill/>
        </p:spPr>
        <p:txBody>
          <a:bodyPr wrap="square" rtlCol="0">
            <a:spAutoFit/>
          </a:bodyPr>
          <a:lstStyle/>
          <a:p>
            <a:pPr algn="ctr"/>
            <a:r>
              <a:rPr lang="zh-CN" altLang="en-US" sz="2400" b="1" dirty="0">
                <a:solidFill>
                  <a:srgbClr val="0066FF"/>
                </a:solidFill>
                <a:latin typeface="微软雅黑" panose="020B0503020204020204" pitchFamily="34" charset="-122"/>
                <a:ea typeface="微软雅黑" panose="020B0503020204020204" pitchFamily="34" charset="-122"/>
              </a:rPr>
              <a:t>第</a:t>
            </a:r>
            <a:r>
              <a:rPr lang="en-US" altLang="zh-CN" sz="2400" b="1" dirty="0">
                <a:solidFill>
                  <a:srgbClr val="0066FF"/>
                </a:solidFill>
                <a:latin typeface="微软雅黑" panose="020B0503020204020204" pitchFamily="34" charset="-122"/>
                <a:ea typeface="微软雅黑" panose="020B0503020204020204" pitchFamily="34" charset="-122"/>
              </a:rPr>
              <a:t>16</a:t>
            </a:r>
            <a:r>
              <a:rPr lang="zh-CN" altLang="en-US" sz="2400" b="1" dirty="0">
                <a:solidFill>
                  <a:srgbClr val="0066FF"/>
                </a:solidFill>
                <a:latin typeface="微软雅黑" panose="020B0503020204020204" pitchFamily="34" charset="-122"/>
                <a:ea typeface="微软雅黑" panose="020B0503020204020204" pitchFamily="34" charset="-122"/>
              </a:rPr>
              <a:t>个周期</a:t>
            </a:r>
          </a:p>
        </p:txBody>
      </p:sp>
      <p:graphicFrame>
        <p:nvGraphicFramePr>
          <p:cNvPr id="9" name="Object 1">
            <a:extLst>
              <a:ext uri="{FF2B5EF4-FFF2-40B4-BE49-F238E27FC236}">
                <a16:creationId xmlns:a16="http://schemas.microsoft.com/office/drawing/2014/main" id="{2531A830-54DF-49D2-AC69-52E15ECEEDBC}"/>
              </a:ext>
            </a:extLst>
          </p:cNvPr>
          <p:cNvGraphicFramePr>
            <a:graphicFrameLocks noChangeAspect="1"/>
          </p:cNvGraphicFramePr>
          <p:nvPr>
            <p:extLst>
              <p:ext uri="{D42A27DB-BD31-4B8C-83A1-F6EECF244321}">
                <p14:modId xmlns:p14="http://schemas.microsoft.com/office/powerpoint/2010/main" val="3523237165"/>
              </p:ext>
            </p:extLst>
          </p:nvPr>
        </p:nvGraphicFramePr>
        <p:xfrm>
          <a:off x="1732767" y="1263111"/>
          <a:ext cx="8774113" cy="4995863"/>
        </p:xfrm>
        <a:graphic>
          <a:graphicData uri="http://schemas.openxmlformats.org/presentationml/2006/ole">
            <mc:AlternateContent xmlns:mc="http://schemas.openxmlformats.org/markup-compatibility/2006">
              <mc:Choice xmlns:v="urn:schemas-microsoft-com:vml" Requires="v">
                <p:oleObj spid="_x0000_s66643" r:id="rId4" imgW="9666000" imgH="6607440" progId="">
                  <p:embed/>
                </p:oleObj>
              </mc:Choice>
              <mc:Fallback>
                <p:oleObj r:id="rId4" imgW="9666000" imgH="6607440" progId="">
                  <p:embed/>
                  <p:pic>
                    <p:nvPicPr>
                      <p:cNvPr id="45058"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32767" y="1263111"/>
                        <a:ext cx="8774113" cy="4995863"/>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oleObj>
              </mc:Fallback>
            </mc:AlternateContent>
          </a:graphicData>
        </a:graphic>
      </p:graphicFrame>
    </p:spTree>
    <p:extLst>
      <p:ext uri="{BB962C8B-B14F-4D97-AF65-F5344CB8AC3E}">
        <p14:creationId xmlns:p14="http://schemas.microsoft.com/office/powerpoint/2010/main" val="2642343455"/>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自由: 形状 22"/>
          <p:cNvSpPr/>
          <p:nvPr/>
        </p:nvSpPr>
        <p:spPr bwMode="auto">
          <a:xfrm rot="12600000">
            <a:off x="628798" y="267712"/>
            <a:ext cx="166903" cy="731887"/>
          </a:xfrm>
          <a:custGeom>
            <a:avLst/>
            <a:gdLst>
              <a:gd name="connsiteX0" fmla="*/ 260214 w 260214"/>
              <a:gd name="connsiteY0" fmla="*/ 995963 h 1141060"/>
              <a:gd name="connsiteX1" fmla="*/ 0 w 260214"/>
              <a:gd name="connsiteY1" fmla="*/ 1141060 h 1141060"/>
              <a:gd name="connsiteX2" fmla="*/ 0 w 260214"/>
              <a:gd name="connsiteY2" fmla="*/ 146621 h 1141060"/>
              <a:gd name="connsiteX3" fmla="*/ 260214 w 260214"/>
              <a:gd name="connsiteY3" fmla="*/ 0 h 1141060"/>
            </a:gdLst>
            <a:ahLst/>
            <a:cxnLst>
              <a:cxn ang="0">
                <a:pos x="connsiteX0" y="connsiteY0"/>
              </a:cxn>
              <a:cxn ang="0">
                <a:pos x="connsiteX1" y="connsiteY1"/>
              </a:cxn>
              <a:cxn ang="0">
                <a:pos x="connsiteX2" y="connsiteY2"/>
              </a:cxn>
              <a:cxn ang="0">
                <a:pos x="connsiteX3" y="connsiteY3"/>
              </a:cxn>
            </a:cxnLst>
            <a:rect l="l" t="t" r="r" b="b"/>
            <a:pathLst>
              <a:path w="260214" h="1141060">
                <a:moveTo>
                  <a:pt x="260214" y="995963"/>
                </a:moveTo>
                <a:lnTo>
                  <a:pt x="0" y="1141060"/>
                </a:lnTo>
                <a:lnTo>
                  <a:pt x="0" y="146621"/>
                </a:lnTo>
                <a:lnTo>
                  <a:pt x="260214" y="0"/>
                </a:lnTo>
                <a:close/>
              </a:path>
            </a:pathLst>
          </a:custGeom>
          <a:solidFill>
            <a:srgbClr val="0075EA"/>
          </a:solidFill>
          <a:ln>
            <a:noFill/>
          </a:ln>
        </p:spPr>
        <p:txBody>
          <a:bodyPr vert="horz" wrap="square" lIns="91440" tIns="45720" rIns="91440" bIns="45720" numCol="1" anchor="t" anchorCtr="0" compatLnSpc="1">
            <a:noAutofit/>
          </a:bodyPr>
          <a:lstStyle/>
          <a:p>
            <a:endParaRPr lang="zh-CN" altLang="en-US" dirty="0"/>
          </a:p>
        </p:txBody>
      </p:sp>
      <p:sp>
        <p:nvSpPr>
          <p:cNvPr id="8" name="Text Box 4">
            <a:extLst>
              <a:ext uri="{FF2B5EF4-FFF2-40B4-BE49-F238E27FC236}">
                <a16:creationId xmlns:a16="http://schemas.microsoft.com/office/drawing/2014/main" id="{FF52C881-47D3-48E7-8C43-384DC2CCCDE9}"/>
              </a:ext>
            </a:extLst>
          </p:cNvPr>
          <p:cNvSpPr txBox="1">
            <a:spLocks noChangeArrowheads="1"/>
          </p:cNvSpPr>
          <p:nvPr/>
        </p:nvSpPr>
        <p:spPr bwMode="auto">
          <a:xfrm>
            <a:off x="3597232" y="2714500"/>
            <a:ext cx="5029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b="1">
                <a:solidFill>
                  <a:schemeClr val="tx1"/>
                </a:solidFill>
                <a:latin typeface="Palatino Linotype" panose="02040502050505030304" pitchFamily="18" charset="0"/>
                <a:ea typeface="楷体_GB2312" pitchFamily="49" charset="-122"/>
              </a:defRPr>
            </a:lvl1pPr>
            <a:lvl2pPr marL="742950" indent="-285750" eaLnBrk="0" hangingPunct="0">
              <a:defRPr b="1">
                <a:solidFill>
                  <a:schemeClr val="tx1"/>
                </a:solidFill>
                <a:latin typeface="Palatino Linotype" panose="02040502050505030304" pitchFamily="18" charset="0"/>
                <a:ea typeface="楷体_GB2312" pitchFamily="49" charset="-122"/>
              </a:defRPr>
            </a:lvl2pPr>
            <a:lvl3pPr marL="1143000" indent="-228600" eaLnBrk="0" hangingPunct="0">
              <a:defRPr b="1">
                <a:solidFill>
                  <a:schemeClr val="tx1"/>
                </a:solidFill>
                <a:latin typeface="Palatino Linotype" panose="02040502050505030304" pitchFamily="18" charset="0"/>
                <a:ea typeface="楷体_GB2312" pitchFamily="49" charset="-122"/>
              </a:defRPr>
            </a:lvl3pPr>
            <a:lvl4pPr marL="1600200" indent="-228600" eaLnBrk="0" hangingPunct="0">
              <a:defRPr b="1">
                <a:solidFill>
                  <a:schemeClr val="tx1"/>
                </a:solidFill>
                <a:latin typeface="Palatino Linotype" panose="02040502050505030304" pitchFamily="18" charset="0"/>
                <a:ea typeface="楷体_GB2312" pitchFamily="49" charset="-122"/>
              </a:defRPr>
            </a:lvl4pPr>
            <a:lvl5pPr marL="2057400" indent="-228600" eaLnBrk="0" hangingPunct="0">
              <a:defRPr b="1">
                <a:solidFill>
                  <a:schemeClr val="tx1"/>
                </a:solidFill>
                <a:latin typeface="Palatino Linotype" panose="02040502050505030304" pitchFamily="18" charset="0"/>
                <a:ea typeface="楷体_GB2312" pitchFamily="49" charset="-122"/>
              </a:defRPr>
            </a:lvl5pPr>
            <a:lvl6pPr marL="2514600" indent="-228600" eaLnBrk="0" fontAlgn="base" hangingPunct="0">
              <a:spcBef>
                <a:spcPct val="0"/>
              </a:spcBef>
              <a:spcAft>
                <a:spcPct val="0"/>
              </a:spcAft>
              <a:defRPr b="1">
                <a:solidFill>
                  <a:schemeClr val="tx1"/>
                </a:solidFill>
                <a:latin typeface="Palatino Linotype" panose="02040502050505030304" pitchFamily="18" charset="0"/>
                <a:ea typeface="楷体_GB2312" pitchFamily="49" charset="-122"/>
              </a:defRPr>
            </a:lvl6pPr>
            <a:lvl7pPr marL="2971800" indent="-228600" eaLnBrk="0" fontAlgn="base" hangingPunct="0">
              <a:spcBef>
                <a:spcPct val="0"/>
              </a:spcBef>
              <a:spcAft>
                <a:spcPct val="0"/>
              </a:spcAft>
              <a:defRPr b="1">
                <a:solidFill>
                  <a:schemeClr val="tx1"/>
                </a:solidFill>
                <a:latin typeface="Palatino Linotype" panose="02040502050505030304" pitchFamily="18" charset="0"/>
                <a:ea typeface="楷体_GB2312" pitchFamily="49" charset="-122"/>
              </a:defRPr>
            </a:lvl7pPr>
            <a:lvl8pPr marL="3429000" indent="-228600" eaLnBrk="0" fontAlgn="base" hangingPunct="0">
              <a:spcBef>
                <a:spcPct val="0"/>
              </a:spcBef>
              <a:spcAft>
                <a:spcPct val="0"/>
              </a:spcAft>
              <a:defRPr b="1">
                <a:solidFill>
                  <a:schemeClr val="tx1"/>
                </a:solidFill>
                <a:latin typeface="Palatino Linotype" panose="02040502050505030304" pitchFamily="18" charset="0"/>
                <a:ea typeface="楷体_GB2312" pitchFamily="49" charset="-122"/>
              </a:defRPr>
            </a:lvl8pPr>
            <a:lvl9pPr marL="3886200" indent="-228600" eaLnBrk="0" fontAlgn="base" hangingPunct="0">
              <a:spcBef>
                <a:spcPct val="0"/>
              </a:spcBef>
              <a:spcAft>
                <a:spcPct val="0"/>
              </a:spcAft>
              <a:defRPr b="1">
                <a:solidFill>
                  <a:schemeClr val="tx1"/>
                </a:solidFill>
                <a:latin typeface="Palatino Linotype" panose="02040502050505030304" pitchFamily="18" charset="0"/>
                <a:ea typeface="楷体_GB2312" pitchFamily="49" charset="-122"/>
              </a:defRPr>
            </a:lvl9pPr>
          </a:lstStyle>
          <a:p>
            <a:pPr>
              <a:spcBef>
                <a:spcPct val="50000"/>
              </a:spcBef>
            </a:pPr>
            <a:r>
              <a:rPr lang="en-US" altLang="zh-CN" sz="3200" dirty="0">
                <a:solidFill>
                  <a:srgbClr val="FF0066"/>
                </a:solidFill>
                <a:latin typeface="Arial" panose="020B0604020202020204" pitchFamily="34" charset="0"/>
                <a:ea typeface="宋体" panose="02010600030101010101" pitchFamily="2" charset="-122"/>
              </a:rPr>
              <a:t>Continue…….</a:t>
            </a:r>
          </a:p>
        </p:txBody>
      </p:sp>
      <p:grpSp>
        <p:nvGrpSpPr>
          <p:cNvPr id="7" name="组合 6">
            <a:extLst>
              <a:ext uri="{FF2B5EF4-FFF2-40B4-BE49-F238E27FC236}">
                <a16:creationId xmlns:a16="http://schemas.microsoft.com/office/drawing/2014/main" id="{3B74E899-BAA7-4D42-83AC-253BFE4D2A9E}"/>
              </a:ext>
            </a:extLst>
          </p:cNvPr>
          <p:cNvGrpSpPr/>
          <p:nvPr/>
        </p:nvGrpSpPr>
        <p:grpSpPr>
          <a:xfrm>
            <a:off x="635244" y="278225"/>
            <a:ext cx="4594115" cy="714073"/>
            <a:chOff x="635242" y="278221"/>
            <a:chExt cx="4594115" cy="714072"/>
          </a:xfrm>
        </p:grpSpPr>
        <p:sp>
          <p:nvSpPr>
            <p:cNvPr id="9" name="矩形 8">
              <a:extLst>
                <a:ext uri="{FF2B5EF4-FFF2-40B4-BE49-F238E27FC236}">
                  <a16:creationId xmlns:a16="http://schemas.microsoft.com/office/drawing/2014/main" id="{EF140B73-1D16-430E-AED2-6626D7C13C7A}"/>
                </a:ext>
              </a:extLst>
            </p:cNvPr>
            <p:cNvSpPr/>
            <p:nvPr/>
          </p:nvSpPr>
          <p:spPr>
            <a:xfrm>
              <a:off x="635242" y="676889"/>
              <a:ext cx="4435520" cy="315404"/>
            </a:xfrm>
            <a:prstGeom prst="rect">
              <a:avLst/>
            </a:prstGeom>
          </p:spPr>
          <p:txBody>
            <a:bodyPr wrap="square">
              <a:spAutoFit/>
            </a:bodyPr>
            <a:lstStyle/>
            <a:p>
              <a:pPr algn="ct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Tomasulo Algorithm——Example</a:t>
              </a:r>
            </a:p>
          </p:txBody>
        </p:sp>
        <p:sp>
          <p:nvSpPr>
            <p:cNvPr id="13" name="矩形 12">
              <a:extLst>
                <a:ext uri="{FF2B5EF4-FFF2-40B4-BE49-F238E27FC236}">
                  <a16:creationId xmlns:a16="http://schemas.microsoft.com/office/drawing/2014/main" id="{934D2B54-0342-4DF1-B9BD-3FB803EB5874}"/>
                </a:ext>
              </a:extLst>
            </p:cNvPr>
            <p:cNvSpPr/>
            <p:nvPr/>
          </p:nvSpPr>
          <p:spPr>
            <a:xfrm>
              <a:off x="1197484" y="278221"/>
              <a:ext cx="4031873" cy="523219"/>
            </a:xfrm>
            <a:prstGeom prst="rect">
              <a:avLst/>
            </a:prstGeom>
          </p:spPr>
          <p:txBody>
            <a:bodyPr wrap="none">
              <a:spAutoFit/>
            </a:bodyPr>
            <a:lstStyle/>
            <a:p>
              <a:r>
                <a:rPr lang="en-US" altLang="zh-CN" sz="2800" b="1" dirty="0">
                  <a:solidFill>
                    <a:schemeClr val="tx1">
                      <a:lumMod val="85000"/>
                      <a:lumOff val="15000"/>
                    </a:schemeClr>
                  </a:solidFill>
                  <a:latin typeface="等线" panose="02010600030101010101" pitchFamily="2" charset="-122"/>
                  <a:ea typeface="等线" panose="02010600030101010101" pitchFamily="2" charset="-122"/>
                </a:rPr>
                <a:t>Tomasulo</a:t>
              </a:r>
              <a:r>
                <a:rPr lang="zh-CN" altLang="en-US" sz="2800" b="1" dirty="0">
                  <a:solidFill>
                    <a:schemeClr val="tx1">
                      <a:lumMod val="85000"/>
                      <a:lumOff val="15000"/>
                    </a:schemeClr>
                  </a:solidFill>
                  <a:latin typeface="等线" panose="02010600030101010101" pitchFamily="2" charset="-122"/>
                  <a:ea typeface="等线" panose="02010600030101010101" pitchFamily="2" charset="-122"/>
                </a:rPr>
                <a:t>算法</a:t>
              </a:r>
              <a:r>
                <a:rPr lang="en-US" altLang="zh-CN" sz="2800" b="1" dirty="0">
                  <a:solidFill>
                    <a:schemeClr val="tx1">
                      <a:lumMod val="85000"/>
                      <a:lumOff val="15000"/>
                    </a:schemeClr>
                  </a:solidFill>
                  <a:latin typeface="等线" panose="02010600030101010101" pitchFamily="2" charset="-122"/>
                  <a:ea typeface="等线" panose="02010600030101010101" pitchFamily="2" charset="-122"/>
                </a:rPr>
                <a:t>— —</a:t>
              </a:r>
              <a:r>
                <a:rPr lang="zh-CN" altLang="en-US" sz="2800" b="1" dirty="0">
                  <a:solidFill>
                    <a:schemeClr val="tx1">
                      <a:lumMod val="85000"/>
                      <a:lumOff val="15000"/>
                    </a:schemeClr>
                  </a:solidFill>
                  <a:latin typeface="等线" panose="02010600030101010101" pitchFamily="2" charset="-122"/>
                  <a:ea typeface="等线" panose="02010600030101010101" pitchFamily="2" charset="-122"/>
                </a:rPr>
                <a:t>示例</a:t>
              </a:r>
            </a:p>
          </p:txBody>
        </p:sp>
      </p:grpSp>
    </p:spTree>
    <p:extLst>
      <p:ext uri="{BB962C8B-B14F-4D97-AF65-F5344CB8AC3E}">
        <p14:creationId xmlns:p14="http://schemas.microsoft.com/office/powerpoint/2010/main" val="2675804370"/>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自由: 形状 22"/>
          <p:cNvSpPr/>
          <p:nvPr/>
        </p:nvSpPr>
        <p:spPr bwMode="auto">
          <a:xfrm rot="12600000">
            <a:off x="628798" y="267712"/>
            <a:ext cx="166903" cy="731887"/>
          </a:xfrm>
          <a:custGeom>
            <a:avLst/>
            <a:gdLst>
              <a:gd name="connsiteX0" fmla="*/ 260214 w 260214"/>
              <a:gd name="connsiteY0" fmla="*/ 995963 h 1141060"/>
              <a:gd name="connsiteX1" fmla="*/ 0 w 260214"/>
              <a:gd name="connsiteY1" fmla="*/ 1141060 h 1141060"/>
              <a:gd name="connsiteX2" fmla="*/ 0 w 260214"/>
              <a:gd name="connsiteY2" fmla="*/ 146621 h 1141060"/>
              <a:gd name="connsiteX3" fmla="*/ 260214 w 260214"/>
              <a:gd name="connsiteY3" fmla="*/ 0 h 1141060"/>
            </a:gdLst>
            <a:ahLst/>
            <a:cxnLst>
              <a:cxn ang="0">
                <a:pos x="connsiteX0" y="connsiteY0"/>
              </a:cxn>
              <a:cxn ang="0">
                <a:pos x="connsiteX1" y="connsiteY1"/>
              </a:cxn>
              <a:cxn ang="0">
                <a:pos x="connsiteX2" y="connsiteY2"/>
              </a:cxn>
              <a:cxn ang="0">
                <a:pos x="connsiteX3" y="connsiteY3"/>
              </a:cxn>
            </a:cxnLst>
            <a:rect l="l" t="t" r="r" b="b"/>
            <a:pathLst>
              <a:path w="260214" h="1141060">
                <a:moveTo>
                  <a:pt x="260214" y="995963"/>
                </a:moveTo>
                <a:lnTo>
                  <a:pt x="0" y="1141060"/>
                </a:lnTo>
                <a:lnTo>
                  <a:pt x="0" y="146621"/>
                </a:lnTo>
                <a:lnTo>
                  <a:pt x="260214" y="0"/>
                </a:lnTo>
                <a:close/>
              </a:path>
            </a:pathLst>
          </a:custGeom>
          <a:solidFill>
            <a:srgbClr val="0075EA"/>
          </a:solidFill>
          <a:ln>
            <a:noFill/>
          </a:ln>
        </p:spPr>
        <p:txBody>
          <a:bodyPr vert="horz" wrap="square" lIns="91440" tIns="45720" rIns="91440" bIns="45720" numCol="1" anchor="t" anchorCtr="0" compatLnSpc="1">
            <a:noAutofit/>
          </a:bodyPr>
          <a:lstStyle/>
          <a:p>
            <a:endParaRPr lang="zh-CN" altLang="en-US" dirty="0"/>
          </a:p>
        </p:txBody>
      </p:sp>
      <p:grpSp>
        <p:nvGrpSpPr>
          <p:cNvPr id="12" name="组合 11">
            <a:extLst>
              <a:ext uri="{FF2B5EF4-FFF2-40B4-BE49-F238E27FC236}">
                <a16:creationId xmlns:a16="http://schemas.microsoft.com/office/drawing/2014/main" id="{90635BC2-70C3-447A-ABFE-19A1FC9B20A3}"/>
              </a:ext>
            </a:extLst>
          </p:cNvPr>
          <p:cNvGrpSpPr/>
          <p:nvPr/>
        </p:nvGrpSpPr>
        <p:grpSpPr>
          <a:xfrm>
            <a:off x="635244" y="278225"/>
            <a:ext cx="4594115" cy="714073"/>
            <a:chOff x="635242" y="278221"/>
            <a:chExt cx="4594115" cy="714072"/>
          </a:xfrm>
        </p:grpSpPr>
        <p:sp>
          <p:nvSpPr>
            <p:cNvPr id="13" name="矩形 12">
              <a:extLst>
                <a:ext uri="{FF2B5EF4-FFF2-40B4-BE49-F238E27FC236}">
                  <a16:creationId xmlns:a16="http://schemas.microsoft.com/office/drawing/2014/main" id="{929789D4-43BD-46AB-A78F-1D9D719C889C}"/>
                </a:ext>
              </a:extLst>
            </p:cNvPr>
            <p:cNvSpPr/>
            <p:nvPr/>
          </p:nvSpPr>
          <p:spPr>
            <a:xfrm>
              <a:off x="635242" y="676889"/>
              <a:ext cx="4435520" cy="315404"/>
            </a:xfrm>
            <a:prstGeom prst="rect">
              <a:avLst/>
            </a:prstGeom>
          </p:spPr>
          <p:txBody>
            <a:bodyPr wrap="square">
              <a:spAutoFit/>
            </a:bodyPr>
            <a:lstStyle/>
            <a:p>
              <a:pPr algn="ct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Tomasulo Algorithm——Example</a:t>
              </a:r>
            </a:p>
          </p:txBody>
        </p:sp>
        <p:sp>
          <p:nvSpPr>
            <p:cNvPr id="14" name="矩形 13">
              <a:extLst>
                <a:ext uri="{FF2B5EF4-FFF2-40B4-BE49-F238E27FC236}">
                  <a16:creationId xmlns:a16="http://schemas.microsoft.com/office/drawing/2014/main" id="{D48B2437-B03E-4A69-9FB1-19C8AD81A978}"/>
                </a:ext>
              </a:extLst>
            </p:cNvPr>
            <p:cNvSpPr/>
            <p:nvPr/>
          </p:nvSpPr>
          <p:spPr>
            <a:xfrm>
              <a:off x="1197484" y="278221"/>
              <a:ext cx="4031873" cy="523219"/>
            </a:xfrm>
            <a:prstGeom prst="rect">
              <a:avLst/>
            </a:prstGeom>
          </p:spPr>
          <p:txBody>
            <a:bodyPr wrap="none">
              <a:spAutoFit/>
            </a:bodyPr>
            <a:lstStyle/>
            <a:p>
              <a:r>
                <a:rPr lang="en-US" altLang="zh-CN" sz="2800" b="1" dirty="0">
                  <a:solidFill>
                    <a:schemeClr val="tx1">
                      <a:lumMod val="85000"/>
                      <a:lumOff val="15000"/>
                    </a:schemeClr>
                  </a:solidFill>
                  <a:latin typeface="等线" panose="02010600030101010101" pitchFamily="2" charset="-122"/>
                  <a:ea typeface="等线" panose="02010600030101010101" pitchFamily="2" charset="-122"/>
                </a:rPr>
                <a:t>Tomasulo</a:t>
              </a:r>
              <a:r>
                <a:rPr lang="zh-CN" altLang="en-US" sz="2800" b="1" dirty="0">
                  <a:solidFill>
                    <a:schemeClr val="tx1">
                      <a:lumMod val="85000"/>
                      <a:lumOff val="15000"/>
                    </a:schemeClr>
                  </a:solidFill>
                  <a:latin typeface="等线" panose="02010600030101010101" pitchFamily="2" charset="-122"/>
                  <a:ea typeface="等线" panose="02010600030101010101" pitchFamily="2" charset="-122"/>
                </a:rPr>
                <a:t>算法</a:t>
              </a:r>
              <a:r>
                <a:rPr lang="en-US" altLang="zh-CN" sz="2800" b="1" dirty="0">
                  <a:solidFill>
                    <a:schemeClr val="tx1">
                      <a:lumMod val="85000"/>
                      <a:lumOff val="15000"/>
                    </a:schemeClr>
                  </a:solidFill>
                  <a:latin typeface="等线" panose="02010600030101010101" pitchFamily="2" charset="-122"/>
                  <a:ea typeface="等线" panose="02010600030101010101" pitchFamily="2" charset="-122"/>
                </a:rPr>
                <a:t>— —</a:t>
              </a:r>
              <a:r>
                <a:rPr lang="zh-CN" altLang="en-US" sz="2800" b="1" dirty="0">
                  <a:solidFill>
                    <a:schemeClr val="tx1">
                      <a:lumMod val="85000"/>
                      <a:lumOff val="15000"/>
                    </a:schemeClr>
                  </a:solidFill>
                  <a:latin typeface="等线" panose="02010600030101010101" pitchFamily="2" charset="-122"/>
                  <a:ea typeface="等线" panose="02010600030101010101" pitchFamily="2" charset="-122"/>
                </a:rPr>
                <a:t>示例</a:t>
              </a:r>
            </a:p>
          </p:txBody>
        </p:sp>
      </p:grpSp>
      <p:sp>
        <p:nvSpPr>
          <p:cNvPr id="7" name="文本框 6">
            <a:extLst>
              <a:ext uri="{FF2B5EF4-FFF2-40B4-BE49-F238E27FC236}">
                <a16:creationId xmlns:a16="http://schemas.microsoft.com/office/drawing/2014/main" id="{21AEE1C6-2356-44A9-BD2B-CC37B72D93A9}"/>
              </a:ext>
            </a:extLst>
          </p:cNvPr>
          <p:cNvSpPr txBox="1"/>
          <p:nvPr/>
        </p:nvSpPr>
        <p:spPr>
          <a:xfrm>
            <a:off x="9666514" y="801446"/>
            <a:ext cx="1890243" cy="461665"/>
          </a:xfrm>
          <a:prstGeom prst="rect">
            <a:avLst/>
          </a:prstGeom>
          <a:noFill/>
        </p:spPr>
        <p:txBody>
          <a:bodyPr wrap="square" rtlCol="0">
            <a:spAutoFit/>
          </a:bodyPr>
          <a:lstStyle/>
          <a:p>
            <a:pPr algn="ctr"/>
            <a:r>
              <a:rPr lang="zh-CN" altLang="en-US" sz="2400" b="1" dirty="0">
                <a:solidFill>
                  <a:srgbClr val="0066FF"/>
                </a:solidFill>
                <a:latin typeface="微软雅黑" panose="020B0503020204020204" pitchFamily="34" charset="-122"/>
                <a:ea typeface="微软雅黑" panose="020B0503020204020204" pitchFamily="34" charset="-122"/>
              </a:rPr>
              <a:t>第</a:t>
            </a:r>
            <a:r>
              <a:rPr lang="en-US" altLang="zh-CN" sz="2400" b="1" dirty="0">
                <a:solidFill>
                  <a:srgbClr val="0066FF"/>
                </a:solidFill>
                <a:latin typeface="微软雅黑" panose="020B0503020204020204" pitchFamily="34" charset="-122"/>
                <a:ea typeface="微软雅黑" panose="020B0503020204020204" pitchFamily="34" charset="-122"/>
              </a:rPr>
              <a:t>55</a:t>
            </a:r>
            <a:r>
              <a:rPr lang="zh-CN" altLang="en-US" sz="2400" b="1" dirty="0">
                <a:solidFill>
                  <a:srgbClr val="0066FF"/>
                </a:solidFill>
                <a:latin typeface="微软雅黑" panose="020B0503020204020204" pitchFamily="34" charset="-122"/>
                <a:ea typeface="微软雅黑" panose="020B0503020204020204" pitchFamily="34" charset="-122"/>
              </a:rPr>
              <a:t>个周期</a:t>
            </a:r>
          </a:p>
        </p:txBody>
      </p:sp>
      <p:graphicFrame>
        <p:nvGraphicFramePr>
          <p:cNvPr id="9" name="Object 1">
            <a:extLst>
              <a:ext uri="{FF2B5EF4-FFF2-40B4-BE49-F238E27FC236}">
                <a16:creationId xmlns:a16="http://schemas.microsoft.com/office/drawing/2014/main" id="{B67D9B3D-52AD-4370-911D-4336C2276CE2}"/>
              </a:ext>
            </a:extLst>
          </p:cNvPr>
          <p:cNvGraphicFramePr>
            <a:graphicFrameLocks noChangeAspect="1"/>
          </p:cNvGraphicFramePr>
          <p:nvPr>
            <p:extLst>
              <p:ext uri="{D42A27DB-BD31-4B8C-83A1-F6EECF244321}">
                <p14:modId xmlns:p14="http://schemas.microsoft.com/office/powerpoint/2010/main" val="2664591916"/>
              </p:ext>
            </p:extLst>
          </p:nvPr>
        </p:nvGraphicFramePr>
        <p:xfrm>
          <a:off x="1709017" y="1273134"/>
          <a:ext cx="8774113" cy="4995863"/>
        </p:xfrm>
        <a:graphic>
          <a:graphicData uri="http://schemas.openxmlformats.org/presentationml/2006/ole">
            <mc:AlternateContent xmlns:mc="http://schemas.openxmlformats.org/markup-compatibility/2006">
              <mc:Choice xmlns:v="urn:schemas-microsoft-com:vml" Requires="v">
                <p:oleObj spid="_x0000_s67666" r:id="rId4" imgW="9666000" imgH="6607440" progId="">
                  <p:embed/>
                </p:oleObj>
              </mc:Choice>
              <mc:Fallback>
                <p:oleObj r:id="rId4" imgW="9666000" imgH="6607440" progId="">
                  <p:embed/>
                  <p:pic>
                    <p:nvPicPr>
                      <p:cNvPr id="46082"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09017" y="1273134"/>
                        <a:ext cx="8774113" cy="4995863"/>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oleObj>
              </mc:Fallback>
            </mc:AlternateContent>
          </a:graphicData>
        </a:graphic>
      </p:graphicFrame>
    </p:spTree>
    <p:extLst>
      <p:ext uri="{BB962C8B-B14F-4D97-AF65-F5344CB8AC3E}">
        <p14:creationId xmlns:p14="http://schemas.microsoft.com/office/powerpoint/2010/main" val="3386391800"/>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自由: 形状 22"/>
          <p:cNvSpPr/>
          <p:nvPr/>
        </p:nvSpPr>
        <p:spPr bwMode="auto">
          <a:xfrm rot="12600000">
            <a:off x="628798" y="267712"/>
            <a:ext cx="166903" cy="731887"/>
          </a:xfrm>
          <a:custGeom>
            <a:avLst/>
            <a:gdLst>
              <a:gd name="connsiteX0" fmla="*/ 260214 w 260214"/>
              <a:gd name="connsiteY0" fmla="*/ 995963 h 1141060"/>
              <a:gd name="connsiteX1" fmla="*/ 0 w 260214"/>
              <a:gd name="connsiteY1" fmla="*/ 1141060 h 1141060"/>
              <a:gd name="connsiteX2" fmla="*/ 0 w 260214"/>
              <a:gd name="connsiteY2" fmla="*/ 146621 h 1141060"/>
              <a:gd name="connsiteX3" fmla="*/ 260214 w 260214"/>
              <a:gd name="connsiteY3" fmla="*/ 0 h 1141060"/>
            </a:gdLst>
            <a:ahLst/>
            <a:cxnLst>
              <a:cxn ang="0">
                <a:pos x="connsiteX0" y="connsiteY0"/>
              </a:cxn>
              <a:cxn ang="0">
                <a:pos x="connsiteX1" y="connsiteY1"/>
              </a:cxn>
              <a:cxn ang="0">
                <a:pos x="connsiteX2" y="connsiteY2"/>
              </a:cxn>
              <a:cxn ang="0">
                <a:pos x="connsiteX3" y="connsiteY3"/>
              </a:cxn>
            </a:cxnLst>
            <a:rect l="l" t="t" r="r" b="b"/>
            <a:pathLst>
              <a:path w="260214" h="1141060">
                <a:moveTo>
                  <a:pt x="260214" y="995963"/>
                </a:moveTo>
                <a:lnTo>
                  <a:pt x="0" y="1141060"/>
                </a:lnTo>
                <a:lnTo>
                  <a:pt x="0" y="146621"/>
                </a:lnTo>
                <a:lnTo>
                  <a:pt x="260214" y="0"/>
                </a:lnTo>
                <a:close/>
              </a:path>
            </a:pathLst>
          </a:custGeom>
          <a:solidFill>
            <a:srgbClr val="0075EA"/>
          </a:solidFill>
          <a:ln>
            <a:noFill/>
          </a:ln>
        </p:spPr>
        <p:txBody>
          <a:bodyPr vert="horz" wrap="square" lIns="91440" tIns="45720" rIns="91440" bIns="45720" numCol="1" anchor="t" anchorCtr="0" compatLnSpc="1">
            <a:noAutofit/>
          </a:bodyPr>
          <a:lstStyle/>
          <a:p>
            <a:endParaRPr lang="zh-CN" altLang="en-US" dirty="0"/>
          </a:p>
        </p:txBody>
      </p:sp>
      <p:grpSp>
        <p:nvGrpSpPr>
          <p:cNvPr id="12" name="组合 11">
            <a:extLst>
              <a:ext uri="{FF2B5EF4-FFF2-40B4-BE49-F238E27FC236}">
                <a16:creationId xmlns:a16="http://schemas.microsoft.com/office/drawing/2014/main" id="{90635BC2-70C3-447A-ABFE-19A1FC9B20A3}"/>
              </a:ext>
            </a:extLst>
          </p:cNvPr>
          <p:cNvGrpSpPr/>
          <p:nvPr/>
        </p:nvGrpSpPr>
        <p:grpSpPr>
          <a:xfrm>
            <a:off x="635244" y="278225"/>
            <a:ext cx="4594115" cy="714073"/>
            <a:chOff x="635242" y="278221"/>
            <a:chExt cx="4594115" cy="714072"/>
          </a:xfrm>
        </p:grpSpPr>
        <p:sp>
          <p:nvSpPr>
            <p:cNvPr id="13" name="矩形 12">
              <a:extLst>
                <a:ext uri="{FF2B5EF4-FFF2-40B4-BE49-F238E27FC236}">
                  <a16:creationId xmlns:a16="http://schemas.microsoft.com/office/drawing/2014/main" id="{929789D4-43BD-46AB-A78F-1D9D719C889C}"/>
                </a:ext>
              </a:extLst>
            </p:cNvPr>
            <p:cNvSpPr/>
            <p:nvPr/>
          </p:nvSpPr>
          <p:spPr>
            <a:xfrm>
              <a:off x="635242" y="676889"/>
              <a:ext cx="4435520" cy="315404"/>
            </a:xfrm>
            <a:prstGeom prst="rect">
              <a:avLst/>
            </a:prstGeom>
          </p:spPr>
          <p:txBody>
            <a:bodyPr wrap="square">
              <a:spAutoFit/>
            </a:bodyPr>
            <a:lstStyle/>
            <a:p>
              <a:pPr algn="ct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Tomasulo Algorithm——Example</a:t>
              </a:r>
            </a:p>
          </p:txBody>
        </p:sp>
        <p:sp>
          <p:nvSpPr>
            <p:cNvPr id="14" name="矩形 13">
              <a:extLst>
                <a:ext uri="{FF2B5EF4-FFF2-40B4-BE49-F238E27FC236}">
                  <a16:creationId xmlns:a16="http://schemas.microsoft.com/office/drawing/2014/main" id="{D48B2437-B03E-4A69-9FB1-19C8AD81A978}"/>
                </a:ext>
              </a:extLst>
            </p:cNvPr>
            <p:cNvSpPr/>
            <p:nvPr/>
          </p:nvSpPr>
          <p:spPr>
            <a:xfrm>
              <a:off x="1197484" y="278221"/>
              <a:ext cx="4031873" cy="523219"/>
            </a:xfrm>
            <a:prstGeom prst="rect">
              <a:avLst/>
            </a:prstGeom>
          </p:spPr>
          <p:txBody>
            <a:bodyPr wrap="none">
              <a:spAutoFit/>
            </a:bodyPr>
            <a:lstStyle/>
            <a:p>
              <a:r>
                <a:rPr lang="en-US" altLang="zh-CN" sz="2800" b="1" dirty="0">
                  <a:solidFill>
                    <a:schemeClr val="tx1">
                      <a:lumMod val="85000"/>
                      <a:lumOff val="15000"/>
                    </a:schemeClr>
                  </a:solidFill>
                  <a:latin typeface="等线" panose="02010600030101010101" pitchFamily="2" charset="-122"/>
                  <a:ea typeface="等线" panose="02010600030101010101" pitchFamily="2" charset="-122"/>
                </a:rPr>
                <a:t>Tomasulo</a:t>
              </a:r>
              <a:r>
                <a:rPr lang="zh-CN" altLang="en-US" sz="2800" b="1" dirty="0">
                  <a:solidFill>
                    <a:schemeClr val="tx1">
                      <a:lumMod val="85000"/>
                      <a:lumOff val="15000"/>
                    </a:schemeClr>
                  </a:solidFill>
                  <a:latin typeface="等线" panose="02010600030101010101" pitchFamily="2" charset="-122"/>
                  <a:ea typeface="等线" panose="02010600030101010101" pitchFamily="2" charset="-122"/>
                </a:rPr>
                <a:t>算法</a:t>
              </a:r>
              <a:r>
                <a:rPr lang="en-US" altLang="zh-CN" sz="2800" b="1" dirty="0">
                  <a:solidFill>
                    <a:schemeClr val="tx1">
                      <a:lumMod val="85000"/>
                      <a:lumOff val="15000"/>
                    </a:schemeClr>
                  </a:solidFill>
                  <a:latin typeface="等线" panose="02010600030101010101" pitchFamily="2" charset="-122"/>
                  <a:ea typeface="等线" panose="02010600030101010101" pitchFamily="2" charset="-122"/>
                </a:rPr>
                <a:t>— —</a:t>
              </a:r>
              <a:r>
                <a:rPr lang="zh-CN" altLang="en-US" sz="2800" b="1" dirty="0">
                  <a:solidFill>
                    <a:schemeClr val="tx1">
                      <a:lumMod val="85000"/>
                      <a:lumOff val="15000"/>
                    </a:schemeClr>
                  </a:solidFill>
                  <a:latin typeface="等线" panose="02010600030101010101" pitchFamily="2" charset="-122"/>
                  <a:ea typeface="等线" panose="02010600030101010101" pitchFamily="2" charset="-122"/>
                </a:rPr>
                <a:t>示例</a:t>
              </a:r>
            </a:p>
          </p:txBody>
        </p:sp>
      </p:grpSp>
      <p:sp>
        <p:nvSpPr>
          <p:cNvPr id="7" name="文本框 6">
            <a:extLst>
              <a:ext uri="{FF2B5EF4-FFF2-40B4-BE49-F238E27FC236}">
                <a16:creationId xmlns:a16="http://schemas.microsoft.com/office/drawing/2014/main" id="{21AEE1C6-2356-44A9-BD2B-CC37B72D93A9}"/>
              </a:ext>
            </a:extLst>
          </p:cNvPr>
          <p:cNvSpPr txBox="1"/>
          <p:nvPr/>
        </p:nvSpPr>
        <p:spPr>
          <a:xfrm>
            <a:off x="9666514" y="801446"/>
            <a:ext cx="1890243" cy="461665"/>
          </a:xfrm>
          <a:prstGeom prst="rect">
            <a:avLst/>
          </a:prstGeom>
          <a:noFill/>
        </p:spPr>
        <p:txBody>
          <a:bodyPr wrap="square" rtlCol="0">
            <a:spAutoFit/>
          </a:bodyPr>
          <a:lstStyle/>
          <a:p>
            <a:pPr algn="ctr"/>
            <a:r>
              <a:rPr lang="zh-CN" altLang="en-US" sz="2400" b="1" dirty="0">
                <a:solidFill>
                  <a:srgbClr val="0066FF"/>
                </a:solidFill>
                <a:latin typeface="微软雅黑" panose="020B0503020204020204" pitchFamily="34" charset="-122"/>
                <a:ea typeface="微软雅黑" panose="020B0503020204020204" pitchFamily="34" charset="-122"/>
              </a:rPr>
              <a:t>第</a:t>
            </a:r>
            <a:r>
              <a:rPr lang="en-US" altLang="zh-CN" sz="2400" b="1" dirty="0">
                <a:solidFill>
                  <a:srgbClr val="0066FF"/>
                </a:solidFill>
                <a:latin typeface="微软雅黑" panose="020B0503020204020204" pitchFamily="34" charset="-122"/>
                <a:ea typeface="微软雅黑" panose="020B0503020204020204" pitchFamily="34" charset="-122"/>
              </a:rPr>
              <a:t>56</a:t>
            </a:r>
            <a:r>
              <a:rPr lang="zh-CN" altLang="en-US" sz="2400" b="1" dirty="0">
                <a:solidFill>
                  <a:srgbClr val="0066FF"/>
                </a:solidFill>
                <a:latin typeface="微软雅黑" panose="020B0503020204020204" pitchFamily="34" charset="-122"/>
                <a:ea typeface="微软雅黑" panose="020B0503020204020204" pitchFamily="34" charset="-122"/>
              </a:rPr>
              <a:t>个周期</a:t>
            </a:r>
          </a:p>
        </p:txBody>
      </p:sp>
      <p:graphicFrame>
        <p:nvGraphicFramePr>
          <p:cNvPr id="8" name="Object 1">
            <a:extLst>
              <a:ext uri="{FF2B5EF4-FFF2-40B4-BE49-F238E27FC236}">
                <a16:creationId xmlns:a16="http://schemas.microsoft.com/office/drawing/2014/main" id="{77E09398-083F-44B3-A0C6-3F7659FE1291}"/>
              </a:ext>
            </a:extLst>
          </p:cNvPr>
          <p:cNvGraphicFramePr>
            <a:graphicFrameLocks noChangeAspect="1"/>
          </p:cNvGraphicFramePr>
          <p:nvPr>
            <p:extLst>
              <p:ext uri="{D42A27DB-BD31-4B8C-83A1-F6EECF244321}">
                <p14:modId xmlns:p14="http://schemas.microsoft.com/office/powerpoint/2010/main" val="3146227658"/>
              </p:ext>
            </p:extLst>
          </p:nvPr>
        </p:nvGraphicFramePr>
        <p:xfrm>
          <a:off x="1708943" y="1263111"/>
          <a:ext cx="8774113" cy="4995863"/>
        </p:xfrm>
        <a:graphic>
          <a:graphicData uri="http://schemas.openxmlformats.org/presentationml/2006/ole">
            <mc:AlternateContent xmlns:mc="http://schemas.openxmlformats.org/markup-compatibility/2006">
              <mc:Choice xmlns:v="urn:schemas-microsoft-com:vml" Requires="v">
                <p:oleObj spid="_x0000_s68689" r:id="rId4" imgW="9666000" imgH="6607440" progId="">
                  <p:embed/>
                </p:oleObj>
              </mc:Choice>
              <mc:Fallback>
                <p:oleObj r:id="rId4" imgW="9666000" imgH="6607440" progId="">
                  <p:embed/>
                  <p:pic>
                    <p:nvPicPr>
                      <p:cNvPr id="47106"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08943" y="1263111"/>
                        <a:ext cx="8774113" cy="4995863"/>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oleObj>
              </mc:Fallback>
            </mc:AlternateContent>
          </a:graphicData>
        </a:graphic>
      </p:graphicFrame>
      <p:sp>
        <p:nvSpPr>
          <p:cNvPr id="10" name="Rectangle 5">
            <a:extLst>
              <a:ext uri="{FF2B5EF4-FFF2-40B4-BE49-F238E27FC236}">
                <a16:creationId xmlns:a16="http://schemas.microsoft.com/office/drawing/2014/main" id="{379D87A7-8D2F-4C92-93BA-9617437EBB8A}"/>
              </a:ext>
            </a:extLst>
          </p:cNvPr>
          <p:cNvSpPr>
            <a:spLocks noChangeArrowheads="1"/>
          </p:cNvSpPr>
          <p:nvPr/>
        </p:nvSpPr>
        <p:spPr bwMode="auto">
          <a:xfrm>
            <a:off x="1880404" y="6138944"/>
            <a:ext cx="8427380" cy="458757"/>
          </a:xfrm>
          <a:prstGeom prst="rect">
            <a:avLst/>
          </a:prstGeom>
          <a:noFill/>
          <a:ln w="9525">
            <a:noFill/>
            <a:round/>
            <a:headEnd/>
            <a:tailEnd/>
          </a:ln>
        </p:spPr>
        <p:txBody>
          <a:bodyPr wrap="square" lIns="90360" tIns="44280" rIns="90360" bIns="44280">
            <a:spAutoFit/>
          </a:bodyPr>
          <a:lstStyle/>
          <a:p>
            <a:pPr algn="ct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2400" b="1" dirty="0" err="1">
                <a:solidFill>
                  <a:srgbClr val="FF0066"/>
                </a:solidFill>
                <a:latin typeface="微软雅黑" panose="020B0503020204020204" pitchFamily="34" charset="-122"/>
                <a:ea typeface="微软雅黑" panose="020B0503020204020204" pitchFamily="34" charset="-122"/>
              </a:rPr>
              <a:t>Mult2</a:t>
            </a:r>
            <a:r>
              <a:rPr lang="zh-CN" altLang="en-US" sz="2400" b="1" dirty="0">
                <a:solidFill>
                  <a:srgbClr val="FF0066"/>
                </a:solidFill>
                <a:latin typeface="微软雅黑" panose="020B0503020204020204" pitchFamily="34" charset="-122"/>
                <a:ea typeface="微软雅黑" panose="020B0503020204020204" pitchFamily="34" charset="-122"/>
              </a:rPr>
              <a:t>（</a:t>
            </a:r>
            <a:r>
              <a:rPr lang="en-US" altLang="zh-CN" sz="2400" b="1" dirty="0" err="1">
                <a:solidFill>
                  <a:srgbClr val="FF0066"/>
                </a:solidFill>
                <a:latin typeface="微软雅黑" panose="020B0503020204020204" pitchFamily="34" charset="-122"/>
                <a:ea typeface="微软雅黑" panose="020B0503020204020204" pitchFamily="34" charset="-122"/>
              </a:rPr>
              <a:t>DIV.D</a:t>
            </a:r>
            <a:r>
              <a:rPr lang="zh-CN" altLang="en-US" sz="2400" b="1" dirty="0">
                <a:solidFill>
                  <a:srgbClr val="FF0066"/>
                </a:solidFill>
                <a:latin typeface="微软雅黑" panose="020B0503020204020204" pitchFamily="34" charset="-122"/>
                <a:ea typeface="微软雅黑" panose="020B0503020204020204" pitchFamily="34" charset="-122"/>
              </a:rPr>
              <a:t>指令执行结束，什么地方在等待这个结果？ ）</a:t>
            </a:r>
            <a:endParaRPr lang="en-US" altLang="zh-CN" sz="2400" b="1" dirty="0">
              <a:solidFill>
                <a:srgbClr val="FF0066"/>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23496638"/>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additive="repl">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ppt_x</p:attrName>
                                        </p:attrNameLst>
                                      </p:cBhvr>
                                      <p:tavLst>
                                        <p:tav tm="100000">
                                          <p:val>
                                            <p:strVal val="1+#ppt_w/2"/>
                                          </p:val>
                                        </p:tav>
                                        <p:tav tm="100000">
                                          <p:val>
                                            <p:strVal val="#ppt_x"/>
                                          </p:val>
                                        </p:tav>
                                      </p:tavLst>
                                    </p:anim>
                                    <p:anim calcmode="lin" valueType="num">
                                      <p:cBhvr>
                                        <p:cTn id="8" dur="500" fill="hold"/>
                                        <p:tgtEl>
                                          <p:spTgt spid="10"/>
                                        </p:tgtEl>
                                        <p:attrNameLst>
                                          <p:attrName>ppt_y</p:attrName>
                                        </p:attrNameLst>
                                      </p:cBhvr>
                                      <p:tavLst>
                                        <p:tav tm="10000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自由: 形状 22"/>
          <p:cNvSpPr/>
          <p:nvPr/>
        </p:nvSpPr>
        <p:spPr bwMode="auto">
          <a:xfrm rot="12600000">
            <a:off x="628798" y="267712"/>
            <a:ext cx="166903" cy="731887"/>
          </a:xfrm>
          <a:custGeom>
            <a:avLst/>
            <a:gdLst>
              <a:gd name="connsiteX0" fmla="*/ 260214 w 260214"/>
              <a:gd name="connsiteY0" fmla="*/ 995963 h 1141060"/>
              <a:gd name="connsiteX1" fmla="*/ 0 w 260214"/>
              <a:gd name="connsiteY1" fmla="*/ 1141060 h 1141060"/>
              <a:gd name="connsiteX2" fmla="*/ 0 w 260214"/>
              <a:gd name="connsiteY2" fmla="*/ 146621 h 1141060"/>
              <a:gd name="connsiteX3" fmla="*/ 260214 w 260214"/>
              <a:gd name="connsiteY3" fmla="*/ 0 h 1141060"/>
            </a:gdLst>
            <a:ahLst/>
            <a:cxnLst>
              <a:cxn ang="0">
                <a:pos x="connsiteX0" y="connsiteY0"/>
              </a:cxn>
              <a:cxn ang="0">
                <a:pos x="connsiteX1" y="connsiteY1"/>
              </a:cxn>
              <a:cxn ang="0">
                <a:pos x="connsiteX2" y="connsiteY2"/>
              </a:cxn>
              <a:cxn ang="0">
                <a:pos x="connsiteX3" y="connsiteY3"/>
              </a:cxn>
            </a:cxnLst>
            <a:rect l="l" t="t" r="r" b="b"/>
            <a:pathLst>
              <a:path w="260214" h="1141060">
                <a:moveTo>
                  <a:pt x="260214" y="995963"/>
                </a:moveTo>
                <a:lnTo>
                  <a:pt x="0" y="1141060"/>
                </a:lnTo>
                <a:lnTo>
                  <a:pt x="0" y="146621"/>
                </a:lnTo>
                <a:lnTo>
                  <a:pt x="260214" y="0"/>
                </a:lnTo>
                <a:close/>
              </a:path>
            </a:pathLst>
          </a:custGeom>
          <a:solidFill>
            <a:srgbClr val="0075EA"/>
          </a:solidFill>
          <a:ln>
            <a:noFill/>
          </a:ln>
        </p:spPr>
        <p:txBody>
          <a:bodyPr vert="horz" wrap="square" lIns="91440" tIns="45720" rIns="91440" bIns="45720" numCol="1" anchor="t" anchorCtr="0" compatLnSpc="1">
            <a:noAutofit/>
          </a:bodyPr>
          <a:lstStyle/>
          <a:p>
            <a:endParaRPr lang="zh-CN" altLang="en-US" dirty="0"/>
          </a:p>
        </p:txBody>
      </p:sp>
      <p:grpSp>
        <p:nvGrpSpPr>
          <p:cNvPr id="13" name="组合 12">
            <a:extLst>
              <a:ext uri="{FF2B5EF4-FFF2-40B4-BE49-F238E27FC236}">
                <a16:creationId xmlns:a16="http://schemas.microsoft.com/office/drawing/2014/main" id="{257BC564-4E86-4797-B5CB-8BDE6E904E22}"/>
              </a:ext>
            </a:extLst>
          </p:cNvPr>
          <p:cNvGrpSpPr/>
          <p:nvPr/>
        </p:nvGrpSpPr>
        <p:grpSpPr>
          <a:xfrm>
            <a:off x="635245" y="278225"/>
            <a:ext cx="5563674" cy="706446"/>
            <a:chOff x="635243" y="278221"/>
            <a:chExt cx="5563674" cy="706445"/>
          </a:xfrm>
        </p:grpSpPr>
        <p:sp>
          <p:nvSpPr>
            <p:cNvPr id="14" name="矩形 13">
              <a:extLst>
                <a:ext uri="{FF2B5EF4-FFF2-40B4-BE49-F238E27FC236}">
                  <a16:creationId xmlns:a16="http://schemas.microsoft.com/office/drawing/2014/main" id="{383ADEE3-09C9-4063-B666-DBAA12B1D04D}"/>
                </a:ext>
              </a:extLst>
            </p:cNvPr>
            <p:cNvSpPr/>
            <p:nvPr/>
          </p:nvSpPr>
          <p:spPr>
            <a:xfrm>
              <a:off x="635243" y="676889"/>
              <a:ext cx="5563674" cy="307777"/>
            </a:xfrm>
            <a:prstGeom prst="rect">
              <a:avLst/>
            </a:prstGeom>
          </p:spPr>
          <p:txBody>
            <a:bodyPr wrap="square">
              <a:spAutoFit/>
            </a:bodyPr>
            <a:lstStyle/>
            <a:p>
              <a:pPr algn="ct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Tomasulo Algorithm— —Reservation Station</a:t>
              </a:r>
            </a:p>
          </p:txBody>
        </p:sp>
        <p:sp>
          <p:nvSpPr>
            <p:cNvPr id="15" name="矩形 14">
              <a:extLst>
                <a:ext uri="{FF2B5EF4-FFF2-40B4-BE49-F238E27FC236}">
                  <a16:creationId xmlns:a16="http://schemas.microsoft.com/office/drawing/2014/main" id="{94A4EB1D-9FD5-4440-ABAF-B2BB9EBA4CB2}"/>
                </a:ext>
              </a:extLst>
            </p:cNvPr>
            <p:cNvSpPr/>
            <p:nvPr/>
          </p:nvSpPr>
          <p:spPr>
            <a:xfrm>
              <a:off x="1197484" y="278221"/>
              <a:ext cx="4390946" cy="523219"/>
            </a:xfrm>
            <a:prstGeom prst="rect">
              <a:avLst/>
            </a:prstGeom>
          </p:spPr>
          <p:txBody>
            <a:bodyPr wrap="none">
              <a:spAutoFit/>
            </a:bodyPr>
            <a:lstStyle/>
            <a:p>
              <a:r>
                <a:rPr lang="en-US" altLang="zh-CN" sz="2800" b="1" dirty="0">
                  <a:solidFill>
                    <a:schemeClr val="tx1">
                      <a:lumMod val="85000"/>
                      <a:lumOff val="15000"/>
                    </a:schemeClr>
                  </a:solidFill>
                  <a:latin typeface="等线" panose="02010600030101010101" pitchFamily="2" charset="-122"/>
                  <a:ea typeface="等线" panose="02010600030101010101" pitchFamily="2" charset="-122"/>
                </a:rPr>
                <a:t>Tomasulo</a:t>
              </a:r>
              <a:r>
                <a:rPr lang="zh-CN" altLang="en-US" sz="2800" b="1" dirty="0">
                  <a:solidFill>
                    <a:schemeClr val="tx1">
                      <a:lumMod val="85000"/>
                      <a:lumOff val="15000"/>
                    </a:schemeClr>
                  </a:solidFill>
                  <a:latin typeface="等线" panose="02010600030101010101" pitchFamily="2" charset="-122"/>
                  <a:ea typeface="等线" panose="02010600030101010101" pitchFamily="2" charset="-122"/>
                </a:rPr>
                <a:t>算法</a:t>
              </a:r>
              <a:r>
                <a:rPr lang="en-US" altLang="zh-CN" sz="2800" b="1" dirty="0">
                  <a:solidFill>
                    <a:schemeClr val="tx1">
                      <a:lumMod val="85000"/>
                      <a:lumOff val="15000"/>
                    </a:schemeClr>
                  </a:solidFill>
                  <a:latin typeface="等线" panose="02010600030101010101" pitchFamily="2" charset="-122"/>
                  <a:ea typeface="等线" panose="02010600030101010101" pitchFamily="2" charset="-122"/>
                </a:rPr>
                <a:t>— —</a:t>
              </a:r>
              <a:r>
                <a:rPr lang="zh-CN" altLang="en-US" sz="2800" b="1" dirty="0">
                  <a:solidFill>
                    <a:schemeClr val="tx1">
                      <a:lumMod val="85000"/>
                      <a:lumOff val="15000"/>
                    </a:schemeClr>
                  </a:solidFill>
                  <a:latin typeface="等线" panose="02010600030101010101" pitchFamily="2" charset="-122"/>
                  <a:ea typeface="等线" panose="02010600030101010101" pitchFamily="2" charset="-122"/>
                </a:rPr>
                <a:t>保留站</a:t>
              </a:r>
            </a:p>
          </p:txBody>
        </p:sp>
      </p:grpSp>
      <p:sp>
        <p:nvSpPr>
          <p:cNvPr id="16" name="矩形 15">
            <a:extLst>
              <a:ext uri="{FF2B5EF4-FFF2-40B4-BE49-F238E27FC236}">
                <a16:creationId xmlns:a16="http://schemas.microsoft.com/office/drawing/2014/main" id="{78CA7E75-E8BE-4719-BAD4-D682DDC122FE}"/>
              </a:ext>
            </a:extLst>
          </p:cNvPr>
          <p:cNvSpPr/>
          <p:nvPr/>
        </p:nvSpPr>
        <p:spPr>
          <a:xfrm>
            <a:off x="1056904" y="1268813"/>
            <a:ext cx="10070275" cy="4828373"/>
          </a:xfrm>
          <a:prstGeom prst="rect">
            <a:avLst/>
          </a:prstGeom>
          <a:ln>
            <a:solidFill>
              <a:schemeClr val="accent1"/>
            </a:solidFill>
          </a:ln>
        </p:spPr>
        <p:txBody>
          <a:bodyPr wrap="square" lIns="72000" rIns="72000">
            <a:spAutoFit/>
          </a:bodyPr>
          <a:lstStyle/>
          <a:p>
            <a:pPr marL="342900" indent="-342900" algn="just">
              <a:lnSpc>
                <a:spcPct val="150000"/>
              </a:lnSpc>
              <a:buClr>
                <a:srgbClr val="FF0066"/>
              </a:buClr>
              <a:buFont typeface="Wingdings" panose="05000000000000000000" pitchFamily="2" charset="2"/>
              <a:buChar char="p"/>
            </a:pPr>
            <a:r>
              <a:rPr lang="zh-CN" altLang="en-US" sz="2400" dirty="0">
                <a:latin typeface="微软雅黑" panose="020B0503020204020204" pitchFamily="34" charset="-122"/>
                <a:ea typeface="微软雅黑" panose="020B0503020204020204" pitchFamily="34" charset="-122"/>
                <a:cs typeface="+mn-ea"/>
                <a:sym typeface="+mn-lt"/>
              </a:rPr>
              <a:t>每个保留站中保存一条已流出并等待本功能部件执行的指令及相关信息。</a:t>
            </a:r>
            <a:endParaRPr lang="en-US" altLang="zh-CN" sz="2400" dirty="0">
              <a:latin typeface="微软雅黑" panose="020B0503020204020204" pitchFamily="34" charset="-122"/>
              <a:ea typeface="微软雅黑" panose="020B0503020204020204" pitchFamily="34" charset="-122"/>
              <a:cs typeface="+mn-ea"/>
              <a:sym typeface="+mn-lt"/>
            </a:endParaRPr>
          </a:p>
          <a:p>
            <a:pPr marL="342900" indent="-342900" algn="just">
              <a:lnSpc>
                <a:spcPct val="150000"/>
              </a:lnSpc>
              <a:buClr>
                <a:srgbClr val="FF0066"/>
              </a:buClr>
              <a:buFont typeface="Wingdings" panose="05000000000000000000" pitchFamily="2" charset="2"/>
              <a:buChar char="p"/>
            </a:pPr>
            <a:r>
              <a:rPr lang="zh-CN" altLang="en-US" sz="2400" dirty="0">
                <a:latin typeface="微软雅黑" panose="020B0503020204020204" pitchFamily="34" charset="-122"/>
                <a:ea typeface="微软雅黑" panose="020B0503020204020204" pitchFamily="34" charset="-122"/>
                <a:cs typeface="+mn-ea"/>
                <a:sym typeface="+mn-lt"/>
              </a:rPr>
              <a:t>保留站中的信息包括：操作码、操作数以及用于检测和解决冲突的信息。</a:t>
            </a:r>
            <a:endParaRPr lang="en-US" altLang="zh-CN" sz="2400" dirty="0">
              <a:latin typeface="微软雅黑" panose="020B0503020204020204" pitchFamily="34" charset="-122"/>
              <a:ea typeface="微软雅黑" panose="020B0503020204020204" pitchFamily="34" charset="-122"/>
              <a:cs typeface="+mn-ea"/>
              <a:sym typeface="+mn-lt"/>
            </a:endParaRPr>
          </a:p>
          <a:p>
            <a:pPr marL="800100" lvl="1" indent="-342900" algn="just">
              <a:lnSpc>
                <a:spcPct val="150000"/>
              </a:lnSpc>
              <a:buClr>
                <a:srgbClr val="FF0066"/>
              </a:buClr>
              <a:buFont typeface="Wingdings" panose="05000000000000000000" pitchFamily="2" charset="2"/>
              <a:buChar char="ü"/>
            </a:pPr>
            <a:r>
              <a:rPr lang="zh-CN" altLang="en-US" sz="2200" dirty="0">
                <a:latin typeface="微软雅黑" panose="020B0503020204020204" pitchFamily="34" charset="-122"/>
                <a:ea typeface="微软雅黑" panose="020B0503020204020204" pitchFamily="34" charset="-122"/>
                <a:cs typeface="+mn-ea"/>
                <a:sym typeface="+mn-lt"/>
              </a:rPr>
              <a:t>当一条指令流出的到保留站的时候，如果该指令的源操作数已经在寄存器中就绪，则将之取到该保留站中。</a:t>
            </a:r>
          </a:p>
          <a:p>
            <a:pPr marL="800100" lvl="1" indent="-342900" algn="just">
              <a:lnSpc>
                <a:spcPct val="150000"/>
              </a:lnSpc>
              <a:buClr>
                <a:srgbClr val="FF0066"/>
              </a:buClr>
              <a:buFont typeface="Wingdings" panose="05000000000000000000" pitchFamily="2" charset="2"/>
              <a:buChar char="ü"/>
            </a:pPr>
            <a:r>
              <a:rPr lang="zh-CN" altLang="en-US" sz="2200" dirty="0">
                <a:latin typeface="微软雅黑" panose="020B0503020204020204" pitchFamily="34" charset="-122"/>
                <a:ea typeface="微软雅黑" panose="020B0503020204020204" pitchFamily="34" charset="-122"/>
                <a:cs typeface="+mn-ea"/>
                <a:sym typeface="+mn-lt"/>
              </a:rPr>
              <a:t>如果操作数还没有计算出来，则在该保留站中记录将产生这个操作数的保留站的标识，即进行了</a:t>
            </a:r>
            <a:r>
              <a:rPr lang="zh-CN" altLang="en-US" sz="2200" b="1" dirty="0">
                <a:solidFill>
                  <a:srgbClr val="FF0066"/>
                </a:solidFill>
                <a:latin typeface="微软雅黑" panose="020B0503020204020204" pitchFamily="34" charset="-122"/>
                <a:ea typeface="微软雅黑" panose="020B0503020204020204" pitchFamily="34" charset="-122"/>
                <a:cs typeface="+mn-ea"/>
                <a:sym typeface="+mn-lt"/>
              </a:rPr>
              <a:t>寄存器重命名</a:t>
            </a:r>
            <a:r>
              <a:rPr lang="zh-CN" altLang="en-US" sz="2200" dirty="0">
                <a:latin typeface="微软雅黑" panose="020B0503020204020204" pitchFamily="34" charset="-122"/>
                <a:ea typeface="微软雅黑" panose="020B0503020204020204" pitchFamily="34" charset="-122"/>
                <a:cs typeface="+mn-ea"/>
                <a:sym typeface="+mn-lt"/>
              </a:rPr>
              <a:t>。</a:t>
            </a:r>
            <a:endParaRPr lang="en-US" altLang="zh-CN" sz="2200" dirty="0">
              <a:latin typeface="微软雅黑" panose="020B0503020204020204" pitchFamily="34" charset="-122"/>
              <a:ea typeface="微软雅黑" panose="020B0503020204020204" pitchFamily="34" charset="-122"/>
              <a:cs typeface="+mn-ea"/>
              <a:sym typeface="+mn-lt"/>
            </a:endParaRPr>
          </a:p>
          <a:p>
            <a:pPr marL="342900" indent="-342900" algn="just">
              <a:lnSpc>
                <a:spcPct val="150000"/>
              </a:lnSpc>
              <a:buClr>
                <a:srgbClr val="FF0066"/>
              </a:buClr>
              <a:buFont typeface="Wingdings" panose="05000000000000000000" pitchFamily="2" charset="2"/>
              <a:buChar char="p"/>
            </a:pPr>
            <a:r>
              <a:rPr lang="zh-CN" altLang="en-US" sz="2400" dirty="0">
                <a:latin typeface="微软雅黑" panose="020B0503020204020204" pitchFamily="34" charset="-122"/>
                <a:ea typeface="微软雅黑" panose="020B0503020204020204" pitchFamily="34" charset="-122"/>
                <a:cs typeface="+mn-ea"/>
                <a:sym typeface="+mn-lt"/>
              </a:rPr>
              <a:t>上图架构中，浮点加法器有</a:t>
            </a:r>
            <a:r>
              <a:rPr lang="en-US" altLang="zh-CN" sz="2400" b="1" dirty="0">
                <a:solidFill>
                  <a:srgbClr val="0066FF"/>
                </a:solidFill>
                <a:latin typeface="微软雅黑" panose="020B0503020204020204" pitchFamily="34" charset="-122"/>
                <a:ea typeface="微软雅黑" panose="020B0503020204020204" pitchFamily="34" charset="-122"/>
                <a:cs typeface="+mn-ea"/>
                <a:sym typeface="+mn-lt"/>
              </a:rPr>
              <a:t>3</a:t>
            </a:r>
            <a:r>
              <a:rPr lang="zh-CN" altLang="en-US" sz="2400" dirty="0">
                <a:latin typeface="微软雅黑" panose="020B0503020204020204" pitchFamily="34" charset="-122"/>
                <a:ea typeface="微软雅黑" panose="020B0503020204020204" pitchFamily="34" charset="-122"/>
                <a:cs typeface="+mn-ea"/>
                <a:sym typeface="+mn-lt"/>
              </a:rPr>
              <a:t>个保留站（</a:t>
            </a:r>
            <a:r>
              <a:rPr lang="en-US" altLang="zh-CN" sz="2400" dirty="0" err="1">
                <a:latin typeface="微软雅黑" panose="020B0503020204020204" pitchFamily="34" charset="-122"/>
                <a:ea typeface="微软雅黑" panose="020B0503020204020204" pitchFamily="34" charset="-122"/>
                <a:cs typeface="+mn-ea"/>
                <a:sym typeface="+mn-lt"/>
              </a:rPr>
              <a:t>ADD1</a:t>
            </a:r>
            <a:r>
              <a:rPr lang="zh-CN" altLang="en-US" sz="2400" dirty="0">
                <a:latin typeface="微软雅黑" panose="020B0503020204020204" pitchFamily="34" charset="-122"/>
                <a:ea typeface="微软雅黑" panose="020B0503020204020204" pitchFamily="34" charset="-122"/>
                <a:cs typeface="+mn-ea"/>
                <a:sym typeface="+mn-lt"/>
              </a:rPr>
              <a:t>、</a:t>
            </a:r>
            <a:r>
              <a:rPr lang="en-US" altLang="zh-CN" sz="2400" dirty="0" err="1">
                <a:latin typeface="微软雅黑" panose="020B0503020204020204" pitchFamily="34" charset="-122"/>
                <a:ea typeface="微软雅黑" panose="020B0503020204020204" pitchFamily="34" charset="-122"/>
                <a:cs typeface="+mn-ea"/>
                <a:sym typeface="+mn-lt"/>
              </a:rPr>
              <a:t>ADD2</a:t>
            </a:r>
            <a:r>
              <a:rPr lang="zh-CN" altLang="en-US" sz="2400" dirty="0">
                <a:latin typeface="微软雅黑" panose="020B0503020204020204" pitchFamily="34" charset="-122"/>
                <a:ea typeface="微软雅黑" panose="020B0503020204020204" pitchFamily="34" charset="-122"/>
                <a:cs typeface="+mn-ea"/>
                <a:sym typeface="+mn-lt"/>
              </a:rPr>
              <a:t>和</a:t>
            </a:r>
            <a:r>
              <a:rPr lang="en-US" altLang="zh-CN" sz="2400" dirty="0" err="1">
                <a:latin typeface="微软雅黑" panose="020B0503020204020204" pitchFamily="34" charset="-122"/>
                <a:ea typeface="微软雅黑" panose="020B0503020204020204" pitchFamily="34" charset="-122"/>
                <a:cs typeface="+mn-ea"/>
                <a:sym typeface="+mn-lt"/>
              </a:rPr>
              <a:t>ADD3</a:t>
            </a:r>
            <a:r>
              <a:rPr lang="zh-CN" altLang="en-US" sz="2400" dirty="0">
                <a:latin typeface="微软雅黑" panose="020B0503020204020204" pitchFamily="34" charset="-122"/>
                <a:ea typeface="微软雅黑" panose="020B0503020204020204" pitchFamily="34" charset="-122"/>
                <a:cs typeface="+mn-ea"/>
                <a:sym typeface="+mn-lt"/>
              </a:rPr>
              <a:t>）；浮点乘法器有</a:t>
            </a:r>
            <a:r>
              <a:rPr lang="en-US" altLang="zh-CN" sz="2400" b="1" dirty="0">
                <a:solidFill>
                  <a:srgbClr val="0066FF"/>
                </a:solidFill>
                <a:latin typeface="微软雅黑" panose="020B0503020204020204" pitchFamily="34" charset="-122"/>
                <a:ea typeface="微软雅黑" panose="020B0503020204020204" pitchFamily="34" charset="-122"/>
                <a:cs typeface="+mn-ea"/>
                <a:sym typeface="+mn-lt"/>
              </a:rPr>
              <a:t>2</a:t>
            </a:r>
            <a:r>
              <a:rPr lang="zh-CN" altLang="en-US" sz="2400" dirty="0">
                <a:latin typeface="微软雅黑" panose="020B0503020204020204" pitchFamily="34" charset="-122"/>
                <a:ea typeface="微软雅黑" panose="020B0503020204020204" pitchFamily="34" charset="-122"/>
                <a:cs typeface="+mn-ea"/>
                <a:sym typeface="+mn-lt"/>
              </a:rPr>
              <a:t>个保留站（</a:t>
            </a:r>
            <a:r>
              <a:rPr lang="en-US" altLang="zh-CN" sz="2400" dirty="0" err="1">
                <a:latin typeface="微软雅黑" panose="020B0503020204020204" pitchFamily="34" charset="-122"/>
                <a:ea typeface="微软雅黑" panose="020B0503020204020204" pitchFamily="34" charset="-122"/>
                <a:cs typeface="+mn-ea"/>
                <a:sym typeface="+mn-lt"/>
              </a:rPr>
              <a:t>MULT1</a:t>
            </a:r>
            <a:r>
              <a:rPr lang="zh-CN" altLang="en-US" sz="2400" dirty="0">
                <a:latin typeface="微软雅黑" panose="020B0503020204020204" pitchFamily="34" charset="-122"/>
                <a:ea typeface="微软雅黑" panose="020B0503020204020204" pitchFamily="34" charset="-122"/>
                <a:cs typeface="+mn-ea"/>
                <a:sym typeface="+mn-lt"/>
              </a:rPr>
              <a:t>，</a:t>
            </a:r>
            <a:r>
              <a:rPr lang="en-US" altLang="zh-CN" sz="2400" dirty="0" err="1">
                <a:latin typeface="微软雅黑" panose="020B0503020204020204" pitchFamily="34" charset="-122"/>
                <a:ea typeface="微软雅黑" panose="020B0503020204020204" pitchFamily="34" charset="-122"/>
                <a:cs typeface="+mn-ea"/>
                <a:sym typeface="+mn-lt"/>
              </a:rPr>
              <a:t>MULT2</a:t>
            </a:r>
            <a:r>
              <a:rPr lang="zh-CN" altLang="en-US" sz="2400" dirty="0">
                <a:latin typeface="微软雅黑" panose="020B0503020204020204" pitchFamily="34" charset="-122"/>
                <a:ea typeface="微软雅黑" panose="020B0503020204020204" pitchFamily="34" charset="-122"/>
                <a:cs typeface="+mn-ea"/>
                <a:sym typeface="+mn-lt"/>
              </a:rPr>
              <a:t>）。</a:t>
            </a:r>
            <a:endParaRPr lang="en-US" altLang="zh-CN" sz="2400" dirty="0">
              <a:latin typeface="微软雅黑" panose="020B0503020204020204" pitchFamily="34" charset="-122"/>
              <a:ea typeface="微软雅黑" panose="020B0503020204020204" pitchFamily="34" charset="-122"/>
              <a:cs typeface="+mn-ea"/>
              <a:sym typeface="+mn-lt"/>
            </a:endParaRPr>
          </a:p>
          <a:p>
            <a:pPr marL="342900" indent="-342900" algn="just">
              <a:lnSpc>
                <a:spcPct val="150000"/>
              </a:lnSpc>
              <a:buClr>
                <a:srgbClr val="FF0066"/>
              </a:buClr>
              <a:buFont typeface="Wingdings" panose="05000000000000000000" pitchFamily="2" charset="2"/>
              <a:buChar char="p"/>
            </a:pPr>
            <a:r>
              <a:rPr lang="zh-CN" altLang="en-US" sz="2400" dirty="0">
                <a:latin typeface="微软雅黑" panose="020B0503020204020204" pitchFamily="34" charset="-122"/>
                <a:ea typeface="微软雅黑" panose="020B0503020204020204" pitchFamily="34" charset="-122"/>
                <a:cs typeface="+mn-ea"/>
                <a:sym typeface="+mn-lt"/>
              </a:rPr>
              <a:t>每个保留站都有一个标识字段，唯一地标识了该保留站。 </a:t>
            </a:r>
          </a:p>
        </p:txBody>
      </p:sp>
    </p:spTree>
    <p:extLst>
      <p:ext uri="{BB962C8B-B14F-4D97-AF65-F5344CB8AC3E}">
        <p14:creationId xmlns:p14="http://schemas.microsoft.com/office/powerpoint/2010/main" val="44712577"/>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自由: 形状 22"/>
          <p:cNvSpPr/>
          <p:nvPr/>
        </p:nvSpPr>
        <p:spPr bwMode="auto">
          <a:xfrm rot="12600000">
            <a:off x="628798" y="267712"/>
            <a:ext cx="166903" cy="731887"/>
          </a:xfrm>
          <a:custGeom>
            <a:avLst/>
            <a:gdLst>
              <a:gd name="connsiteX0" fmla="*/ 260214 w 260214"/>
              <a:gd name="connsiteY0" fmla="*/ 995963 h 1141060"/>
              <a:gd name="connsiteX1" fmla="*/ 0 w 260214"/>
              <a:gd name="connsiteY1" fmla="*/ 1141060 h 1141060"/>
              <a:gd name="connsiteX2" fmla="*/ 0 w 260214"/>
              <a:gd name="connsiteY2" fmla="*/ 146621 h 1141060"/>
              <a:gd name="connsiteX3" fmla="*/ 260214 w 260214"/>
              <a:gd name="connsiteY3" fmla="*/ 0 h 1141060"/>
            </a:gdLst>
            <a:ahLst/>
            <a:cxnLst>
              <a:cxn ang="0">
                <a:pos x="connsiteX0" y="connsiteY0"/>
              </a:cxn>
              <a:cxn ang="0">
                <a:pos x="connsiteX1" y="connsiteY1"/>
              </a:cxn>
              <a:cxn ang="0">
                <a:pos x="connsiteX2" y="connsiteY2"/>
              </a:cxn>
              <a:cxn ang="0">
                <a:pos x="connsiteX3" y="connsiteY3"/>
              </a:cxn>
            </a:cxnLst>
            <a:rect l="l" t="t" r="r" b="b"/>
            <a:pathLst>
              <a:path w="260214" h="1141060">
                <a:moveTo>
                  <a:pt x="260214" y="995963"/>
                </a:moveTo>
                <a:lnTo>
                  <a:pt x="0" y="1141060"/>
                </a:lnTo>
                <a:lnTo>
                  <a:pt x="0" y="146621"/>
                </a:lnTo>
                <a:lnTo>
                  <a:pt x="260214" y="0"/>
                </a:lnTo>
                <a:close/>
              </a:path>
            </a:pathLst>
          </a:custGeom>
          <a:solidFill>
            <a:srgbClr val="0075EA"/>
          </a:solidFill>
          <a:ln>
            <a:noFill/>
          </a:ln>
        </p:spPr>
        <p:txBody>
          <a:bodyPr vert="horz" wrap="square" lIns="91440" tIns="45720" rIns="91440" bIns="45720" numCol="1" anchor="t" anchorCtr="0" compatLnSpc="1">
            <a:noAutofit/>
          </a:bodyPr>
          <a:lstStyle/>
          <a:p>
            <a:endParaRPr lang="zh-CN" altLang="en-US" dirty="0"/>
          </a:p>
        </p:txBody>
      </p:sp>
      <p:grpSp>
        <p:nvGrpSpPr>
          <p:cNvPr id="12" name="组合 11">
            <a:extLst>
              <a:ext uri="{FF2B5EF4-FFF2-40B4-BE49-F238E27FC236}">
                <a16:creationId xmlns:a16="http://schemas.microsoft.com/office/drawing/2014/main" id="{90635BC2-70C3-447A-ABFE-19A1FC9B20A3}"/>
              </a:ext>
            </a:extLst>
          </p:cNvPr>
          <p:cNvGrpSpPr/>
          <p:nvPr/>
        </p:nvGrpSpPr>
        <p:grpSpPr>
          <a:xfrm>
            <a:off x="635244" y="278225"/>
            <a:ext cx="4594115" cy="714073"/>
            <a:chOff x="635242" y="278221"/>
            <a:chExt cx="4594115" cy="714072"/>
          </a:xfrm>
        </p:grpSpPr>
        <p:sp>
          <p:nvSpPr>
            <p:cNvPr id="13" name="矩形 12">
              <a:extLst>
                <a:ext uri="{FF2B5EF4-FFF2-40B4-BE49-F238E27FC236}">
                  <a16:creationId xmlns:a16="http://schemas.microsoft.com/office/drawing/2014/main" id="{929789D4-43BD-46AB-A78F-1D9D719C889C}"/>
                </a:ext>
              </a:extLst>
            </p:cNvPr>
            <p:cNvSpPr/>
            <p:nvPr/>
          </p:nvSpPr>
          <p:spPr>
            <a:xfrm>
              <a:off x="635242" y="676889"/>
              <a:ext cx="4435520" cy="315404"/>
            </a:xfrm>
            <a:prstGeom prst="rect">
              <a:avLst/>
            </a:prstGeom>
          </p:spPr>
          <p:txBody>
            <a:bodyPr wrap="square">
              <a:spAutoFit/>
            </a:bodyPr>
            <a:lstStyle/>
            <a:p>
              <a:pPr algn="ct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Tomasulo Algorithm——Example</a:t>
              </a:r>
            </a:p>
          </p:txBody>
        </p:sp>
        <p:sp>
          <p:nvSpPr>
            <p:cNvPr id="14" name="矩形 13">
              <a:extLst>
                <a:ext uri="{FF2B5EF4-FFF2-40B4-BE49-F238E27FC236}">
                  <a16:creationId xmlns:a16="http://schemas.microsoft.com/office/drawing/2014/main" id="{D48B2437-B03E-4A69-9FB1-19C8AD81A978}"/>
                </a:ext>
              </a:extLst>
            </p:cNvPr>
            <p:cNvSpPr/>
            <p:nvPr/>
          </p:nvSpPr>
          <p:spPr>
            <a:xfrm>
              <a:off x="1197484" y="278221"/>
              <a:ext cx="4031873" cy="523219"/>
            </a:xfrm>
            <a:prstGeom prst="rect">
              <a:avLst/>
            </a:prstGeom>
          </p:spPr>
          <p:txBody>
            <a:bodyPr wrap="none">
              <a:spAutoFit/>
            </a:bodyPr>
            <a:lstStyle/>
            <a:p>
              <a:r>
                <a:rPr lang="en-US" altLang="zh-CN" sz="2800" b="1" dirty="0">
                  <a:solidFill>
                    <a:schemeClr val="tx1">
                      <a:lumMod val="85000"/>
                      <a:lumOff val="15000"/>
                    </a:schemeClr>
                  </a:solidFill>
                  <a:latin typeface="等线" panose="02010600030101010101" pitchFamily="2" charset="-122"/>
                  <a:ea typeface="等线" panose="02010600030101010101" pitchFamily="2" charset="-122"/>
                </a:rPr>
                <a:t>Tomasulo</a:t>
              </a:r>
              <a:r>
                <a:rPr lang="zh-CN" altLang="en-US" sz="2800" b="1" dirty="0">
                  <a:solidFill>
                    <a:schemeClr val="tx1">
                      <a:lumMod val="85000"/>
                      <a:lumOff val="15000"/>
                    </a:schemeClr>
                  </a:solidFill>
                  <a:latin typeface="等线" panose="02010600030101010101" pitchFamily="2" charset="-122"/>
                  <a:ea typeface="等线" panose="02010600030101010101" pitchFamily="2" charset="-122"/>
                </a:rPr>
                <a:t>算法</a:t>
              </a:r>
              <a:r>
                <a:rPr lang="en-US" altLang="zh-CN" sz="2800" b="1" dirty="0">
                  <a:solidFill>
                    <a:schemeClr val="tx1">
                      <a:lumMod val="85000"/>
                      <a:lumOff val="15000"/>
                    </a:schemeClr>
                  </a:solidFill>
                  <a:latin typeface="等线" panose="02010600030101010101" pitchFamily="2" charset="-122"/>
                  <a:ea typeface="等线" panose="02010600030101010101" pitchFamily="2" charset="-122"/>
                </a:rPr>
                <a:t>— —</a:t>
              </a:r>
              <a:r>
                <a:rPr lang="zh-CN" altLang="en-US" sz="2800" b="1" dirty="0">
                  <a:solidFill>
                    <a:schemeClr val="tx1">
                      <a:lumMod val="85000"/>
                      <a:lumOff val="15000"/>
                    </a:schemeClr>
                  </a:solidFill>
                  <a:latin typeface="等线" panose="02010600030101010101" pitchFamily="2" charset="-122"/>
                  <a:ea typeface="等线" panose="02010600030101010101" pitchFamily="2" charset="-122"/>
                </a:rPr>
                <a:t>示例</a:t>
              </a:r>
            </a:p>
          </p:txBody>
        </p:sp>
      </p:grpSp>
      <p:sp>
        <p:nvSpPr>
          <p:cNvPr id="7" name="文本框 6">
            <a:extLst>
              <a:ext uri="{FF2B5EF4-FFF2-40B4-BE49-F238E27FC236}">
                <a16:creationId xmlns:a16="http://schemas.microsoft.com/office/drawing/2014/main" id="{21AEE1C6-2356-44A9-BD2B-CC37B72D93A9}"/>
              </a:ext>
            </a:extLst>
          </p:cNvPr>
          <p:cNvSpPr txBox="1"/>
          <p:nvPr/>
        </p:nvSpPr>
        <p:spPr>
          <a:xfrm>
            <a:off x="9666514" y="801446"/>
            <a:ext cx="1890243" cy="461665"/>
          </a:xfrm>
          <a:prstGeom prst="rect">
            <a:avLst/>
          </a:prstGeom>
          <a:noFill/>
        </p:spPr>
        <p:txBody>
          <a:bodyPr wrap="square" rtlCol="0">
            <a:spAutoFit/>
          </a:bodyPr>
          <a:lstStyle/>
          <a:p>
            <a:pPr algn="ctr"/>
            <a:r>
              <a:rPr lang="zh-CN" altLang="en-US" sz="2400" b="1" dirty="0">
                <a:solidFill>
                  <a:srgbClr val="0066FF"/>
                </a:solidFill>
                <a:latin typeface="微软雅黑" panose="020B0503020204020204" pitchFamily="34" charset="-122"/>
                <a:ea typeface="微软雅黑" panose="020B0503020204020204" pitchFamily="34" charset="-122"/>
              </a:rPr>
              <a:t>第</a:t>
            </a:r>
            <a:r>
              <a:rPr lang="en-US" altLang="zh-CN" sz="2400" b="1" dirty="0">
                <a:solidFill>
                  <a:srgbClr val="0066FF"/>
                </a:solidFill>
                <a:latin typeface="微软雅黑" panose="020B0503020204020204" pitchFamily="34" charset="-122"/>
                <a:ea typeface="微软雅黑" panose="020B0503020204020204" pitchFamily="34" charset="-122"/>
              </a:rPr>
              <a:t>57</a:t>
            </a:r>
            <a:r>
              <a:rPr lang="zh-CN" altLang="en-US" sz="2400" b="1" dirty="0">
                <a:solidFill>
                  <a:srgbClr val="0066FF"/>
                </a:solidFill>
                <a:latin typeface="微软雅黑" panose="020B0503020204020204" pitchFamily="34" charset="-122"/>
                <a:ea typeface="微软雅黑" panose="020B0503020204020204" pitchFamily="34" charset="-122"/>
              </a:rPr>
              <a:t>个周期</a:t>
            </a:r>
          </a:p>
        </p:txBody>
      </p:sp>
      <p:sp>
        <p:nvSpPr>
          <p:cNvPr id="8" name="Rectangle 5">
            <a:extLst>
              <a:ext uri="{FF2B5EF4-FFF2-40B4-BE49-F238E27FC236}">
                <a16:creationId xmlns:a16="http://schemas.microsoft.com/office/drawing/2014/main" id="{E26E6DBC-A53F-4C41-99CD-48BE86B30386}"/>
              </a:ext>
            </a:extLst>
          </p:cNvPr>
          <p:cNvSpPr>
            <a:spLocks noChangeArrowheads="1"/>
          </p:cNvSpPr>
          <p:nvPr/>
        </p:nvSpPr>
        <p:spPr bwMode="auto">
          <a:xfrm>
            <a:off x="1880404" y="6138944"/>
            <a:ext cx="8427380" cy="458757"/>
          </a:xfrm>
          <a:prstGeom prst="rect">
            <a:avLst/>
          </a:prstGeom>
          <a:noFill/>
          <a:ln w="9525">
            <a:noFill/>
            <a:round/>
            <a:headEnd/>
            <a:tailEnd/>
          </a:ln>
        </p:spPr>
        <p:txBody>
          <a:bodyPr wrap="square" lIns="90360" tIns="44280" rIns="90360" bIns="44280">
            <a:spAutoFit/>
          </a:bodyPr>
          <a:lstStyle/>
          <a:p>
            <a:pPr algn="ct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2400" b="1" dirty="0">
                <a:solidFill>
                  <a:srgbClr val="FF0066"/>
                </a:solidFill>
                <a:latin typeface="微软雅黑" panose="020B0503020204020204" pitchFamily="34" charset="-122"/>
                <a:ea typeface="微软雅黑" panose="020B0503020204020204" pitchFamily="34" charset="-122"/>
              </a:rPr>
              <a:t>顺序流出（发射），乱序执行和提交</a:t>
            </a:r>
            <a:endParaRPr lang="en-US" altLang="zh-CN" sz="2400" b="1" dirty="0">
              <a:solidFill>
                <a:srgbClr val="FF0066"/>
              </a:solidFill>
              <a:latin typeface="微软雅黑" panose="020B0503020204020204" pitchFamily="34" charset="-122"/>
              <a:ea typeface="微软雅黑" panose="020B0503020204020204" pitchFamily="34" charset="-122"/>
            </a:endParaRPr>
          </a:p>
        </p:txBody>
      </p:sp>
      <p:graphicFrame>
        <p:nvGraphicFramePr>
          <p:cNvPr id="15" name="Object 1">
            <a:extLst>
              <a:ext uri="{FF2B5EF4-FFF2-40B4-BE49-F238E27FC236}">
                <a16:creationId xmlns:a16="http://schemas.microsoft.com/office/drawing/2014/main" id="{1C514CD2-BEA0-4134-ADE6-C06E3A09758A}"/>
              </a:ext>
            </a:extLst>
          </p:cNvPr>
          <p:cNvGraphicFramePr>
            <a:graphicFrameLocks noChangeAspect="1"/>
          </p:cNvGraphicFramePr>
          <p:nvPr>
            <p:extLst>
              <p:ext uri="{D42A27DB-BD31-4B8C-83A1-F6EECF244321}">
                <p14:modId xmlns:p14="http://schemas.microsoft.com/office/powerpoint/2010/main" val="3280257060"/>
              </p:ext>
            </p:extLst>
          </p:nvPr>
        </p:nvGraphicFramePr>
        <p:xfrm>
          <a:off x="1709016" y="1201883"/>
          <a:ext cx="8774113" cy="4995863"/>
        </p:xfrm>
        <a:graphic>
          <a:graphicData uri="http://schemas.openxmlformats.org/presentationml/2006/ole">
            <mc:AlternateContent xmlns:mc="http://schemas.openxmlformats.org/markup-compatibility/2006">
              <mc:Choice xmlns:v="urn:schemas-microsoft-com:vml" Requires="v">
                <p:oleObj spid="_x0000_s69713" r:id="rId4" imgW="9666000" imgH="6607440" progId="">
                  <p:embed/>
                </p:oleObj>
              </mc:Choice>
              <mc:Fallback>
                <p:oleObj r:id="rId4" imgW="9666000" imgH="6607440" progId="">
                  <p:embed/>
                  <p:pic>
                    <p:nvPicPr>
                      <p:cNvPr id="4813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09016" y="1201883"/>
                        <a:ext cx="8774113" cy="4995863"/>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oleObj>
              </mc:Fallback>
            </mc:AlternateContent>
          </a:graphicData>
        </a:graphic>
      </p:graphicFrame>
      <p:sp>
        <p:nvSpPr>
          <p:cNvPr id="16" name="AutoShape 4">
            <a:extLst>
              <a:ext uri="{FF2B5EF4-FFF2-40B4-BE49-F238E27FC236}">
                <a16:creationId xmlns:a16="http://schemas.microsoft.com/office/drawing/2014/main" id="{0A72E5A5-2993-493B-801D-6D995098B1D8}"/>
              </a:ext>
            </a:extLst>
          </p:cNvPr>
          <p:cNvSpPr>
            <a:spLocks noChangeArrowheads="1"/>
          </p:cNvSpPr>
          <p:nvPr/>
        </p:nvSpPr>
        <p:spPr bwMode="auto">
          <a:xfrm>
            <a:off x="4620491" y="1544783"/>
            <a:ext cx="457200" cy="1676400"/>
          </a:xfrm>
          <a:prstGeom prst="roundRect">
            <a:avLst>
              <a:gd name="adj" fmla="val 16667"/>
            </a:avLst>
          </a:prstGeom>
          <a:noFill/>
          <a:ln w="57240" cap="sq">
            <a:solidFill>
              <a:srgbClr val="5B9BD5"/>
            </a:solidFill>
            <a:miter lim="800000"/>
            <a:headEnd/>
            <a:tailEnd/>
          </a:ln>
        </p:spPr>
        <p:txBody>
          <a:bodyPr wrap="none" anchor="ctr"/>
          <a:lstStyle/>
          <a:p>
            <a:pPr>
              <a:buClr>
                <a:srgbClr val="000000"/>
              </a:buClr>
              <a:buSzPct val="100000"/>
              <a:buFont typeface="Times New Roman" pitchFamily="18" charset="0"/>
              <a:buNone/>
            </a:pPr>
            <a:endParaRPr lang="zh-CN" altLang="en-US"/>
          </a:p>
        </p:txBody>
      </p:sp>
      <p:sp>
        <p:nvSpPr>
          <p:cNvPr id="17" name="AutoShape 5">
            <a:extLst>
              <a:ext uri="{FF2B5EF4-FFF2-40B4-BE49-F238E27FC236}">
                <a16:creationId xmlns:a16="http://schemas.microsoft.com/office/drawing/2014/main" id="{11515EE7-7C5D-4C22-AEEB-AB90425D2F97}"/>
              </a:ext>
            </a:extLst>
          </p:cNvPr>
          <p:cNvSpPr>
            <a:spLocks noChangeArrowheads="1"/>
          </p:cNvSpPr>
          <p:nvPr/>
        </p:nvSpPr>
        <p:spPr bwMode="auto">
          <a:xfrm>
            <a:off x="5306291" y="2154383"/>
            <a:ext cx="457200" cy="1066800"/>
          </a:xfrm>
          <a:prstGeom prst="roundRect">
            <a:avLst>
              <a:gd name="adj" fmla="val 16667"/>
            </a:avLst>
          </a:prstGeom>
          <a:noFill/>
          <a:ln w="57240" cap="sq">
            <a:solidFill>
              <a:srgbClr val="5B9BD5"/>
            </a:solidFill>
            <a:miter lim="800000"/>
            <a:headEnd/>
            <a:tailEnd/>
          </a:ln>
        </p:spPr>
        <p:txBody>
          <a:bodyPr wrap="none" anchor="ctr"/>
          <a:lstStyle/>
          <a:p>
            <a:pPr>
              <a:buClr>
                <a:srgbClr val="000000"/>
              </a:buClr>
              <a:buSzPct val="100000"/>
              <a:buFont typeface="Times New Roman" pitchFamily="18" charset="0"/>
              <a:buNone/>
            </a:pPr>
            <a:endParaRPr lang="zh-CN" altLang="en-US"/>
          </a:p>
        </p:txBody>
      </p:sp>
      <p:sp>
        <p:nvSpPr>
          <p:cNvPr id="18" name="AutoShape 6">
            <a:extLst>
              <a:ext uri="{FF2B5EF4-FFF2-40B4-BE49-F238E27FC236}">
                <a16:creationId xmlns:a16="http://schemas.microsoft.com/office/drawing/2014/main" id="{9643920C-0C75-405E-B308-428E49124F31}"/>
              </a:ext>
            </a:extLst>
          </p:cNvPr>
          <p:cNvSpPr>
            <a:spLocks noChangeArrowheads="1"/>
          </p:cNvSpPr>
          <p:nvPr/>
        </p:nvSpPr>
        <p:spPr bwMode="auto">
          <a:xfrm>
            <a:off x="5915891" y="1544783"/>
            <a:ext cx="457200" cy="1676400"/>
          </a:xfrm>
          <a:prstGeom prst="roundRect">
            <a:avLst>
              <a:gd name="adj" fmla="val 16667"/>
            </a:avLst>
          </a:prstGeom>
          <a:noFill/>
          <a:ln w="57240" cap="sq">
            <a:solidFill>
              <a:srgbClr val="5B9BD5"/>
            </a:solidFill>
            <a:miter lim="800000"/>
            <a:headEnd/>
            <a:tailEnd/>
          </a:ln>
        </p:spPr>
        <p:txBody>
          <a:bodyPr wrap="none" anchor="ctr"/>
          <a:lstStyle/>
          <a:p>
            <a:pPr>
              <a:buClr>
                <a:srgbClr val="000000"/>
              </a:buClr>
              <a:buSzPct val="100000"/>
              <a:buFont typeface="Times New Roman" pitchFamily="18" charset="0"/>
              <a:buNone/>
            </a:pPr>
            <a:endParaRPr lang="zh-CN" altLang="en-US"/>
          </a:p>
        </p:txBody>
      </p:sp>
    </p:spTree>
    <p:extLst>
      <p:ext uri="{BB962C8B-B14F-4D97-AF65-F5344CB8AC3E}">
        <p14:creationId xmlns:p14="http://schemas.microsoft.com/office/powerpoint/2010/main" val="839129539"/>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additive="repl">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ppt_x</p:attrName>
                                        </p:attrNameLst>
                                      </p:cBhvr>
                                      <p:tavLst>
                                        <p:tav tm="100000">
                                          <p:val>
                                            <p:strVal val="1+#ppt_w/2"/>
                                          </p:val>
                                        </p:tav>
                                        <p:tav tm="100000">
                                          <p:val>
                                            <p:strVal val="#ppt_x"/>
                                          </p:val>
                                        </p:tav>
                                      </p:tavLst>
                                    </p:anim>
                                    <p:anim calcmode="lin" valueType="num">
                                      <p:cBhvr>
                                        <p:cTn id="8" dur="500" fill="hold"/>
                                        <p:tgtEl>
                                          <p:spTgt spid="8"/>
                                        </p:tgtEl>
                                        <p:attrNameLst>
                                          <p:attrName>ppt_y</p:attrName>
                                        </p:attrNameLst>
                                      </p:cBhvr>
                                      <p:tavLst>
                                        <p:tav tm="10000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自由: 形状 22"/>
          <p:cNvSpPr/>
          <p:nvPr/>
        </p:nvSpPr>
        <p:spPr bwMode="auto">
          <a:xfrm rot="12600000">
            <a:off x="628798" y="267712"/>
            <a:ext cx="166903" cy="731887"/>
          </a:xfrm>
          <a:custGeom>
            <a:avLst/>
            <a:gdLst>
              <a:gd name="connsiteX0" fmla="*/ 260214 w 260214"/>
              <a:gd name="connsiteY0" fmla="*/ 995963 h 1141060"/>
              <a:gd name="connsiteX1" fmla="*/ 0 w 260214"/>
              <a:gd name="connsiteY1" fmla="*/ 1141060 h 1141060"/>
              <a:gd name="connsiteX2" fmla="*/ 0 w 260214"/>
              <a:gd name="connsiteY2" fmla="*/ 146621 h 1141060"/>
              <a:gd name="connsiteX3" fmla="*/ 260214 w 260214"/>
              <a:gd name="connsiteY3" fmla="*/ 0 h 1141060"/>
            </a:gdLst>
            <a:ahLst/>
            <a:cxnLst>
              <a:cxn ang="0">
                <a:pos x="connsiteX0" y="connsiteY0"/>
              </a:cxn>
              <a:cxn ang="0">
                <a:pos x="connsiteX1" y="connsiteY1"/>
              </a:cxn>
              <a:cxn ang="0">
                <a:pos x="connsiteX2" y="connsiteY2"/>
              </a:cxn>
              <a:cxn ang="0">
                <a:pos x="connsiteX3" y="connsiteY3"/>
              </a:cxn>
            </a:cxnLst>
            <a:rect l="l" t="t" r="r" b="b"/>
            <a:pathLst>
              <a:path w="260214" h="1141060">
                <a:moveTo>
                  <a:pt x="260214" y="995963"/>
                </a:moveTo>
                <a:lnTo>
                  <a:pt x="0" y="1141060"/>
                </a:lnTo>
                <a:lnTo>
                  <a:pt x="0" y="146621"/>
                </a:lnTo>
                <a:lnTo>
                  <a:pt x="260214" y="0"/>
                </a:lnTo>
                <a:close/>
              </a:path>
            </a:pathLst>
          </a:custGeom>
          <a:solidFill>
            <a:srgbClr val="0075EA"/>
          </a:solidFill>
          <a:ln>
            <a:noFill/>
          </a:ln>
        </p:spPr>
        <p:txBody>
          <a:bodyPr vert="horz" wrap="square" lIns="91440" tIns="45720" rIns="91440" bIns="45720" numCol="1" anchor="t" anchorCtr="0" compatLnSpc="1">
            <a:noAutofit/>
          </a:bodyPr>
          <a:lstStyle/>
          <a:p>
            <a:endParaRPr lang="zh-CN" altLang="en-US" dirty="0"/>
          </a:p>
        </p:txBody>
      </p:sp>
      <p:grpSp>
        <p:nvGrpSpPr>
          <p:cNvPr id="12" name="组合 11">
            <a:extLst>
              <a:ext uri="{FF2B5EF4-FFF2-40B4-BE49-F238E27FC236}">
                <a16:creationId xmlns:a16="http://schemas.microsoft.com/office/drawing/2014/main" id="{90635BC2-70C3-447A-ABFE-19A1FC9B20A3}"/>
              </a:ext>
            </a:extLst>
          </p:cNvPr>
          <p:cNvGrpSpPr/>
          <p:nvPr/>
        </p:nvGrpSpPr>
        <p:grpSpPr>
          <a:xfrm>
            <a:off x="635244" y="278225"/>
            <a:ext cx="4834565" cy="714073"/>
            <a:chOff x="635242" y="278221"/>
            <a:chExt cx="4834565" cy="714072"/>
          </a:xfrm>
        </p:grpSpPr>
        <p:sp>
          <p:nvSpPr>
            <p:cNvPr id="13" name="矩形 12">
              <a:extLst>
                <a:ext uri="{FF2B5EF4-FFF2-40B4-BE49-F238E27FC236}">
                  <a16:creationId xmlns:a16="http://schemas.microsoft.com/office/drawing/2014/main" id="{929789D4-43BD-46AB-A78F-1D9D719C889C}"/>
                </a:ext>
              </a:extLst>
            </p:cNvPr>
            <p:cNvSpPr/>
            <p:nvPr/>
          </p:nvSpPr>
          <p:spPr>
            <a:xfrm>
              <a:off x="635242" y="676889"/>
              <a:ext cx="3782377" cy="315404"/>
            </a:xfrm>
            <a:prstGeom prst="rect">
              <a:avLst/>
            </a:prstGeom>
          </p:spPr>
          <p:txBody>
            <a:bodyPr wrap="square">
              <a:spAutoFit/>
            </a:bodyPr>
            <a:lstStyle/>
            <a:p>
              <a:pPr algn="ct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Tomasulo vs. Scoreboard</a:t>
              </a:r>
            </a:p>
          </p:txBody>
        </p:sp>
        <p:sp>
          <p:nvSpPr>
            <p:cNvPr id="14" name="矩形 13">
              <a:extLst>
                <a:ext uri="{FF2B5EF4-FFF2-40B4-BE49-F238E27FC236}">
                  <a16:creationId xmlns:a16="http://schemas.microsoft.com/office/drawing/2014/main" id="{D48B2437-B03E-4A69-9FB1-19C8AD81A978}"/>
                </a:ext>
              </a:extLst>
            </p:cNvPr>
            <p:cNvSpPr/>
            <p:nvPr/>
          </p:nvSpPr>
          <p:spPr>
            <a:xfrm>
              <a:off x="1197484" y="278221"/>
              <a:ext cx="4272323" cy="523219"/>
            </a:xfrm>
            <a:prstGeom prst="rect">
              <a:avLst/>
            </a:prstGeom>
          </p:spPr>
          <p:txBody>
            <a:bodyPr wrap="none">
              <a:spAutoFit/>
            </a:bodyPr>
            <a:lstStyle/>
            <a:p>
              <a:r>
                <a:rPr lang="en-US" altLang="zh-CN" sz="2800" b="1" dirty="0">
                  <a:solidFill>
                    <a:schemeClr val="tx1">
                      <a:lumMod val="85000"/>
                      <a:lumOff val="15000"/>
                    </a:schemeClr>
                  </a:solidFill>
                  <a:latin typeface="等线" panose="02010600030101010101" pitchFamily="2" charset="-122"/>
                  <a:ea typeface="等线" panose="02010600030101010101" pitchFamily="2" charset="-122"/>
                </a:rPr>
                <a:t>Tomasulo vs. Scoreboard</a:t>
              </a:r>
              <a:endParaRPr lang="zh-CN" altLang="en-US" sz="2800" b="1" dirty="0">
                <a:solidFill>
                  <a:schemeClr val="tx1">
                    <a:lumMod val="85000"/>
                    <a:lumOff val="15000"/>
                  </a:schemeClr>
                </a:solidFill>
                <a:latin typeface="等线" panose="02010600030101010101" pitchFamily="2" charset="-122"/>
                <a:ea typeface="等线" panose="02010600030101010101" pitchFamily="2" charset="-122"/>
              </a:endParaRPr>
            </a:p>
          </p:txBody>
        </p:sp>
      </p:grpSp>
      <p:graphicFrame>
        <p:nvGraphicFramePr>
          <p:cNvPr id="19" name="Object 1">
            <a:extLst>
              <a:ext uri="{FF2B5EF4-FFF2-40B4-BE49-F238E27FC236}">
                <a16:creationId xmlns:a16="http://schemas.microsoft.com/office/drawing/2014/main" id="{6D6A77C0-CCA3-41D9-AF02-F622600D0E21}"/>
              </a:ext>
            </a:extLst>
          </p:cNvPr>
          <p:cNvGraphicFramePr>
            <a:graphicFrameLocks noChangeAspect="1"/>
          </p:cNvGraphicFramePr>
          <p:nvPr>
            <p:extLst>
              <p:ext uri="{D42A27DB-BD31-4B8C-83A1-F6EECF244321}">
                <p14:modId xmlns:p14="http://schemas.microsoft.com/office/powerpoint/2010/main" val="4084303425"/>
              </p:ext>
            </p:extLst>
          </p:nvPr>
        </p:nvGraphicFramePr>
        <p:xfrm>
          <a:off x="2084121" y="1267691"/>
          <a:ext cx="8031163" cy="2217738"/>
        </p:xfrm>
        <a:graphic>
          <a:graphicData uri="http://schemas.openxmlformats.org/presentationml/2006/ole">
            <mc:AlternateContent xmlns:mc="http://schemas.openxmlformats.org/markup-compatibility/2006">
              <mc:Choice xmlns:v="urn:schemas-microsoft-com:vml" Requires="v">
                <p:oleObj spid="_x0000_s70736" r:id="rId4" imgW="8944200" imgH="2464920" progId="">
                  <p:embed/>
                </p:oleObj>
              </mc:Choice>
              <mc:Fallback>
                <p:oleObj r:id="rId4" imgW="8944200" imgH="2464920" progId="">
                  <p:embed/>
                  <p:pic>
                    <p:nvPicPr>
                      <p:cNvPr id="49154"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84121" y="1267691"/>
                        <a:ext cx="8031163" cy="2217738"/>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oleObj>
              </mc:Fallback>
            </mc:AlternateContent>
          </a:graphicData>
        </a:graphic>
      </p:graphicFrame>
      <p:sp>
        <p:nvSpPr>
          <p:cNvPr id="20" name="AutoShape 2">
            <a:extLst>
              <a:ext uri="{FF2B5EF4-FFF2-40B4-BE49-F238E27FC236}">
                <a16:creationId xmlns:a16="http://schemas.microsoft.com/office/drawing/2014/main" id="{CFB1028D-61F1-4C73-9B8D-29E6B26D8A08}"/>
              </a:ext>
            </a:extLst>
          </p:cNvPr>
          <p:cNvSpPr>
            <a:spLocks noChangeArrowheads="1"/>
          </p:cNvSpPr>
          <p:nvPr/>
        </p:nvSpPr>
        <p:spPr bwMode="auto">
          <a:xfrm>
            <a:off x="4674921" y="1877291"/>
            <a:ext cx="461963" cy="1600200"/>
          </a:xfrm>
          <a:prstGeom prst="roundRect">
            <a:avLst>
              <a:gd name="adj" fmla="val 16667"/>
            </a:avLst>
          </a:prstGeom>
          <a:noFill/>
          <a:ln w="57240" cap="sq">
            <a:solidFill>
              <a:srgbClr val="5B9BD5"/>
            </a:solidFill>
            <a:miter lim="800000"/>
            <a:headEnd/>
            <a:tailEnd/>
          </a:ln>
        </p:spPr>
        <p:txBody>
          <a:bodyPr wrap="none" anchor="ctr"/>
          <a:lstStyle/>
          <a:p>
            <a:pPr>
              <a:buClr>
                <a:srgbClr val="000000"/>
              </a:buClr>
              <a:buSzPct val="100000"/>
              <a:buFont typeface="Times New Roman" pitchFamily="18" charset="0"/>
              <a:buNone/>
            </a:pPr>
            <a:endParaRPr lang="zh-CN" altLang="en-US"/>
          </a:p>
        </p:txBody>
      </p:sp>
      <p:sp>
        <p:nvSpPr>
          <p:cNvPr id="21" name="AutoShape 3">
            <a:extLst>
              <a:ext uri="{FF2B5EF4-FFF2-40B4-BE49-F238E27FC236}">
                <a16:creationId xmlns:a16="http://schemas.microsoft.com/office/drawing/2014/main" id="{06447853-39E8-4C90-BB18-7C7C30F451D8}"/>
              </a:ext>
            </a:extLst>
          </p:cNvPr>
          <p:cNvSpPr>
            <a:spLocks noChangeArrowheads="1"/>
          </p:cNvSpPr>
          <p:nvPr/>
        </p:nvSpPr>
        <p:spPr bwMode="auto">
          <a:xfrm>
            <a:off x="5284521" y="2410691"/>
            <a:ext cx="1066800" cy="1066800"/>
          </a:xfrm>
          <a:prstGeom prst="roundRect">
            <a:avLst>
              <a:gd name="adj" fmla="val 16667"/>
            </a:avLst>
          </a:prstGeom>
          <a:noFill/>
          <a:ln w="57240" cap="sq">
            <a:solidFill>
              <a:srgbClr val="5B9BD5"/>
            </a:solidFill>
            <a:miter lim="800000"/>
            <a:headEnd/>
            <a:tailEnd/>
          </a:ln>
        </p:spPr>
        <p:txBody>
          <a:bodyPr wrap="none" anchor="ctr"/>
          <a:lstStyle/>
          <a:p>
            <a:pPr>
              <a:buClr>
                <a:srgbClr val="000000"/>
              </a:buClr>
              <a:buSzPct val="100000"/>
              <a:buFont typeface="Times New Roman" pitchFamily="18" charset="0"/>
              <a:buNone/>
            </a:pPr>
            <a:endParaRPr lang="zh-CN" altLang="en-US"/>
          </a:p>
        </p:txBody>
      </p:sp>
      <p:sp>
        <p:nvSpPr>
          <p:cNvPr id="22" name="AutoShape 4">
            <a:extLst>
              <a:ext uri="{FF2B5EF4-FFF2-40B4-BE49-F238E27FC236}">
                <a16:creationId xmlns:a16="http://schemas.microsoft.com/office/drawing/2014/main" id="{8CE0DB45-8320-494F-A3C4-949CF1C6C1DF}"/>
              </a:ext>
            </a:extLst>
          </p:cNvPr>
          <p:cNvSpPr>
            <a:spLocks noChangeArrowheads="1"/>
          </p:cNvSpPr>
          <p:nvPr/>
        </p:nvSpPr>
        <p:spPr bwMode="auto">
          <a:xfrm>
            <a:off x="6503721" y="1877291"/>
            <a:ext cx="461963" cy="1600200"/>
          </a:xfrm>
          <a:prstGeom prst="roundRect">
            <a:avLst>
              <a:gd name="adj" fmla="val 16667"/>
            </a:avLst>
          </a:prstGeom>
          <a:noFill/>
          <a:ln w="57240" cap="sq">
            <a:solidFill>
              <a:srgbClr val="5B9BD5"/>
            </a:solidFill>
            <a:miter lim="800000"/>
            <a:headEnd/>
            <a:tailEnd/>
          </a:ln>
        </p:spPr>
        <p:txBody>
          <a:bodyPr wrap="none" anchor="ctr"/>
          <a:lstStyle/>
          <a:p>
            <a:pPr>
              <a:buClr>
                <a:srgbClr val="000000"/>
              </a:buClr>
              <a:buSzPct val="100000"/>
              <a:buFont typeface="Times New Roman" pitchFamily="18" charset="0"/>
              <a:buNone/>
            </a:pPr>
            <a:endParaRPr lang="zh-CN" altLang="en-US"/>
          </a:p>
        </p:txBody>
      </p:sp>
      <p:sp>
        <p:nvSpPr>
          <p:cNvPr id="23" name="AutoShape 6">
            <a:extLst>
              <a:ext uri="{FF2B5EF4-FFF2-40B4-BE49-F238E27FC236}">
                <a16:creationId xmlns:a16="http://schemas.microsoft.com/office/drawing/2014/main" id="{CFB3FF32-510B-414A-8EBE-A03D0E22AFB7}"/>
              </a:ext>
            </a:extLst>
          </p:cNvPr>
          <p:cNvSpPr>
            <a:spLocks noChangeArrowheads="1"/>
          </p:cNvSpPr>
          <p:nvPr/>
        </p:nvSpPr>
        <p:spPr bwMode="auto">
          <a:xfrm>
            <a:off x="7646721" y="1877291"/>
            <a:ext cx="461963" cy="1600200"/>
          </a:xfrm>
          <a:prstGeom prst="roundRect">
            <a:avLst>
              <a:gd name="adj" fmla="val 16667"/>
            </a:avLst>
          </a:prstGeom>
          <a:noFill/>
          <a:ln w="57240" cap="sq">
            <a:solidFill>
              <a:srgbClr val="5B9BD5"/>
            </a:solidFill>
            <a:miter lim="800000"/>
            <a:headEnd/>
            <a:tailEnd/>
          </a:ln>
        </p:spPr>
        <p:txBody>
          <a:bodyPr wrap="none" anchor="ctr"/>
          <a:lstStyle/>
          <a:p>
            <a:pPr>
              <a:buClr>
                <a:srgbClr val="000000"/>
              </a:buClr>
              <a:buSzPct val="100000"/>
              <a:buFont typeface="Times New Roman" pitchFamily="18" charset="0"/>
              <a:buNone/>
            </a:pPr>
            <a:endParaRPr lang="zh-CN" altLang="en-US"/>
          </a:p>
        </p:txBody>
      </p:sp>
      <p:sp>
        <p:nvSpPr>
          <p:cNvPr id="24" name="AutoShape 7">
            <a:extLst>
              <a:ext uri="{FF2B5EF4-FFF2-40B4-BE49-F238E27FC236}">
                <a16:creationId xmlns:a16="http://schemas.microsoft.com/office/drawing/2014/main" id="{4E542A58-6C92-4661-89F9-97BFDCD18040}"/>
              </a:ext>
            </a:extLst>
          </p:cNvPr>
          <p:cNvSpPr>
            <a:spLocks noChangeArrowheads="1"/>
          </p:cNvSpPr>
          <p:nvPr/>
        </p:nvSpPr>
        <p:spPr bwMode="auto">
          <a:xfrm>
            <a:off x="8942121" y="1877291"/>
            <a:ext cx="461963" cy="1600200"/>
          </a:xfrm>
          <a:prstGeom prst="roundRect">
            <a:avLst>
              <a:gd name="adj" fmla="val 16667"/>
            </a:avLst>
          </a:prstGeom>
          <a:noFill/>
          <a:ln w="57240" cap="sq">
            <a:solidFill>
              <a:srgbClr val="5B9BD5"/>
            </a:solidFill>
            <a:miter lim="800000"/>
            <a:headEnd/>
            <a:tailEnd/>
          </a:ln>
        </p:spPr>
        <p:txBody>
          <a:bodyPr wrap="none" anchor="ctr"/>
          <a:lstStyle/>
          <a:p>
            <a:pPr>
              <a:buClr>
                <a:srgbClr val="000000"/>
              </a:buClr>
              <a:buSzPct val="100000"/>
              <a:buFont typeface="Times New Roman" pitchFamily="18" charset="0"/>
              <a:buNone/>
            </a:pPr>
            <a:endParaRPr lang="zh-CN" altLang="en-US"/>
          </a:p>
        </p:txBody>
      </p:sp>
      <p:sp>
        <p:nvSpPr>
          <p:cNvPr id="25" name="AutoShape 8">
            <a:extLst>
              <a:ext uri="{FF2B5EF4-FFF2-40B4-BE49-F238E27FC236}">
                <a16:creationId xmlns:a16="http://schemas.microsoft.com/office/drawing/2014/main" id="{E55F7D4B-B062-4396-876A-6966F44A216C}"/>
              </a:ext>
            </a:extLst>
          </p:cNvPr>
          <p:cNvSpPr>
            <a:spLocks noChangeArrowheads="1"/>
          </p:cNvSpPr>
          <p:nvPr/>
        </p:nvSpPr>
        <p:spPr bwMode="auto">
          <a:xfrm>
            <a:off x="8332521" y="2410691"/>
            <a:ext cx="461963" cy="1066800"/>
          </a:xfrm>
          <a:prstGeom prst="roundRect">
            <a:avLst>
              <a:gd name="adj" fmla="val 16667"/>
            </a:avLst>
          </a:prstGeom>
          <a:noFill/>
          <a:ln w="57240" cap="sq">
            <a:solidFill>
              <a:srgbClr val="5B9BD5"/>
            </a:solidFill>
            <a:miter lim="800000"/>
            <a:headEnd/>
            <a:tailEnd/>
          </a:ln>
        </p:spPr>
        <p:txBody>
          <a:bodyPr wrap="none" anchor="ctr"/>
          <a:lstStyle/>
          <a:p>
            <a:pPr>
              <a:buClr>
                <a:srgbClr val="000000"/>
              </a:buClr>
              <a:buSzPct val="100000"/>
              <a:buFont typeface="Times New Roman" pitchFamily="18" charset="0"/>
              <a:buNone/>
            </a:pPr>
            <a:endParaRPr lang="zh-CN" altLang="en-US"/>
          </a:p>
        </p:txBody>
      </p:sp>
      <p:sp>
        <p:nvSpPr>
          <p:cNvPr id="26" name="Rectangle 5">
            <a:extLst>
              <a:ext uri="{FF2B5EF4-FFF2-40B4-BE49-F238E27FC236}">
                <a16:creationId xmlns:a16="http://schemas.microsoft.com/office/drawing/2014/main" id="{555CA608-E298-4595-BB1F-5A08BE87A212}"/>
              </a:ext>
            </a:extLst>
          </p:cNvPr>
          <p:cNvSpPr>
            <a:spLocks noChangeArrowheads="1"/>
          </p:cNvSpPr>
          <p:nvPr/>
        </p:nvSpPr>
        <p:spPr bwMode="auto">
          <a:xfrm>
            <a:off x="2214750" y="4003961"/>
            <a:ext cx="7772400" cy="1921824"/>
          </a:xfrm>
          <a:prstGeom prst="rect">
            <a:avLst/>
          </a:prstGeom>
          <a:noFill/>
          <a:ln w="9525">
            <a:noFill/>
            <a:round/>
            <a:headEnd/>
            <a:tailEnd/>
          </a:ln>
        </p:spPr>
        <p:txBody>
          <a:bodyPr lIns="90360" tIns="44280" rIns="90360" bIns="44280"/>
          <a:lstStyle/>
          <a:p>
            <a:pPr marL="457200" indent="-457200" eaLnBrk="1" hangingPunct="1">
              <a:lnSpc>
                <a:spcPct val="150000"/>
              </a:lnSpc>
              <a:buClr>
                <a:srgbClr val="FF0066"/>
              </a:buClr>
              <a:buSzPct val="100000"/>
              <a:buFont typeface="Wingdings" panose="05000000000000000000" pitchFamily="2" charset="2"/>
              <a:buChar char="p"/>
              <a:tabLst>
                <a:tab pos="284163" algn="l"/>
                <a:tab pos="1198563" algn="l"/>
                <a:tab pos="2112963" algn="l"/>
                <a:tab pos="3027363" algn="l"/>
                <a:tab pos="3941763" algn="l"/>
                <a:tab pos="4856163" algn="l"/>
                <a:tab pos="5770563" algn="l"/>
                <a:tab pos="6684963" algn="l"/>
                <a:tab pos="7599363" algn="l"/>
                <a:tab pos="8513763" algn="l"/>
                <a:tab pos="9428163" algn="l"/>
                <a:tab pos="10342563" algn="l"/>
              </a:tabLst>
            </a:pPr>
            <a:r>
              <a:rPr lang="zh-CN" altLang="zh-CN" sz="2800" dirty="0">
                <a:latin typeface="微软雅黑" panose="020B0503020204020204" pitchFamily="34" charset="-122"/>
                <a:ea typeface="微软雅黑" panose="020B0503020204020204" pitchFamily="34" charset="-122"/>
              </a:rPr>
              <a:t>为什么</a:t>
            </a:r>
            <a:r>
              <a:rPr lang="en-US" altLang="zh-CN" sz="2800" dirty="0">
                <a:latin typeface="微软雅黑" panose="020B0503020204020204" pitchFamily="34" charset="-122"/>
                <a:ea typeface="微软雅黑" panose="020B0503020204020204" pitchFamily="34" charset="-122"/>
              </a:rPr>
              <a:t>scoreboard/6600</a:t>
            </a:r>
            <a:r>
              <a:rPr lang="zh-CN" altLang="zh-CN" sz="2800" dirty="0">
                <a:latin typeface="微软雅黑" panose="020B0503020204020204" pitchFamily="34" charset="-122"/>
                <a:ea typeface="微软雅黑" panose="020B0503020204020204" pitchFamily="34" charset="-122"/>
              </a:rPr>
              <a:t>所需时间较长?</a:t>
            </a:r>
          </a:p>
          <a:p>
            <a:pPr marL="800100" lvl="1" indent="-342900" eaLnBrk="1" hangingPunct="1">
              <a:lnSpc>
                <a:spcPct val="150000"/>
              </a:lnSpc>
              <a:buClr>
                <a:srgbClr val="FF0066"/>
              </a:buClr>
              <a:buSzPct val="100000"/>
              <a:buFont typeface="Wingdings" panose="05000000000000000000" pitchFamily="2" charset="2"/>
              <a:buChar char="ü"/>
              <a:tabLst>
                <a:tab pos="284163" algn="l"/>
                <a:tab pos="1198563" algn="l"/>
                <a:tab pos="2112963" algn="l"/>
                <a:tab pos="3027363" algn="l"/>
                <a:tab pos="3941763" algn="l"/>
                <a:tab pos="4856163" algn="l"/>
                <a:tab pos="5770563" algn="l"/>
                <a:tab pos="6684963" algn="l"/>
                <a:tab pos="7599363" algn="l"/>
                <a:tab pos="8513763" algn="l"/>
                <a:tab pos="9428163" algn="l"/>
                <a:tab pos="10342563" algn="l"/>
              </a:tabLst>
            </a:pPr>
            <a:r>
              <a:rPr lang="zh-CN" altLang="zh-CN" sz="2400" dirty="0">
                <a:latin typeface="微软雅黑" panose="020B0503020204020204" pitchFamily="34" charset="-122"/>
                <a:ea typeface="微软雅黑" panose="020B0503020204020204" pitchFamily="34" charset="-122"/>
              </a:rPr>
              <a:t>结构冲突</a:t>
            </a:r>
          </a:p>
          <a:p>
            <a:pPr marL="800100" lvl="1" indent="-342900" eaLnBrk="1" hangingPunct="1">
              <a:lnSpc>
                <a:spcPct val="150000"/>
              </a:lnSpc>
              <a:buClr>
                <a:srgbClr val="FF0066"/>
              </a:buClr>
              <a:buSzPct val="100000"/>
              <a:buFont typeface="Wingdings" panose="05000000000000000000" pitchFamily="2" charset="2"/>
              <a:buChar char="ü"/>
              <a:tabLst>
                <a:tab pos="284163" algn="l"/>
                <a:tab pos="1198563" algn="l"/>
                <a:tab pos="2112963" algn="l"/>
                <a:tab pos="3027363" algn="l"/>
                <a:tab pos="3941763" algn="l"/>
                <a:tab pos="4856163" algn="l"/>
                <a:tab pos="5770563" algn="l"/>
                <a:tab pos="6684963" algn="l"/>
                <a:tab pos="7599363" algn="l"/>
                <a:tab pos="8513763" algn="l"/>
                <a:tab pos="9428163" algn="l"/>
                <a:tab pos="10342563" algn="l"/>
              </a:tabLst>
            </a:pPr>
            <a:r>
              <a:rPr lang="zh-CN" altLang="zh-CN" sz="2400" dirty="0">
                <a:latin typeface="微软雅黑" panose="020B0503020204020204" pitchFamily="34" charset="-122"/>
                <a:ea typeface="微软雅黑" panose="020B0503020204020204" pitchFamily="34" charset="-122"/>
              </a:rPr>
              <a:t>没有定向技术</a:t>
            </a:r>
            <a:r>
              <a:rPr lang="en-US" altLang="zh-CN" sz="2400" dirty="0">
                <a:latin typeface="微软雅黑" panose="020B0503020204020204" pitchFamily="34" charset="-122"/>
                <a:ea typeface="微软雅黑" panose="020B0503020204020204" pitchFamily="34" charset="-122"/>
              </a:rPr>
              <a:t> </a:t>
            </a:r>
          </a:p>
          <a:p>
            <a:pPr marL="800100" lvl="1" indent="-342900" eaLnBrk="1" hangingPunct="1">
              <a:lnSpc>
                <a:spcPct val="150000"/>
              </a:lnSpc>
              <a:buClr>
                <a:srgbClr val="FF0066"/>
              </a:buClr>
              <a:buSzPct val="100000"/>
              <a:buFont typeface="Wingdings" panose="05000000000000000000" pitchFamily="2" charset="2"/>
              <a:buChar char="ü"/>
              <a:tabLst>
                <a:tab pos="284163" algn="l"/>
                <a:tab pos="1198563" algn="l"/>
                <a:tab pos="2112963" algn="l"/>
                <a:tab pos="3027363" algn="l"/>
                <a:tab pos="3941763" algn="l"/>
                <a:tab pos="4856163" algn="l"/>
                <a:tab pos="5770563" algn="l"/>
                <a:tab pos="6684963" algn="l"/>
                <a:tab pos="7599363" algn="l"/>
                <a:tab pos="8513763" algn="l"/>
                <a:tab pos="9428163" algn="l"/>
                <a:tab pos="10342563" algn="l"/>
              </a:tabLst>
            </a:pPr>
            <a:r>
              <a:rPr lang="zh-CN" altLang="en-US" sz="2400" dirty="0">
                <a:latin typeface="微软雅黑" panose="020B0503020204020204" pitchFamily="34" charset="-122"/>
                <a:ea typeface="微软雅黑" panose="020B0503020204020204" pitchFamily="34" charset="-122"/>
              </a:rPr>
              <a:t>没有重命名技术</a:t>
            </a:r>
            <a:endParaRPr lang="en-US" altLang="zh-CN"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96354631"/>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additive="repl">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100000">
                                          <p:val>
                                            <p:strVal val="1+#ppt_w/2"/>
                                          </p:val>
                                        </p:tav>
                                        <p:tav tm="100000">
                                          <p:val>
                                            <p:strVal val="#ppt_x"/>
                                          </p:val>
                                        </p:tav>
                                      </p:tavLst>
                                    </p:anim>
                                    <p:anim calcmode="lin" valueType="num">
                                      <p:cBhvr>
                                        <p:cTn id="8" dur="500" fill="hold"/>
                                        <p:tgtEl>
                                          <p:spTgt spid="26"/>
                                        </p:tgtEl>
                                        <p:attrNameLst>
                                          <p:attrName>ppt_y</p:attrName>
                                        </p:attrNameLst>
                                      </p:cBhvr>
                                      <p:tavLst>
                                        <p:tav tm="10000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自由: 形状 22"/>
          <p:cNvSpPr/>
          <p:nvPr/>
        </p:nvSpPr>
        <p:spPr bwMode="auto">
          <a:xfrm rot="12600000">
            <a:off x="628798" y="267712"/>
            <a:ext cx="166903" cy="731887"/>
          </a:xfrm>
          <a:custGeom>
            <a:avLst/>
            <a:gdLst>
              <a:gd name="connsiteX0" fmla="*/ 260214 w 260214"/>
              <a:gd name="connsiteY0" fmla="*/ 995963 h 1141060"/>
              <a:gd name="connsiteX1" fmla="*/ 0 w 260214"/>
              <a:gd name="connsiteY1" fmla="*/ 1141060 h 1141060"/>
              <a:gd name="connsiteX2" fmla="*/ 0 w 260214"/>
              <a:gd name="connsiteY2" fmla="*/ 146621 h 1141060"/>
              <a:gd name="connsiteX3" fmla="*/ 260214 w 260214"/>
              <a:gd name="connsiteY3" fmla="*/ 0 h 1141060"/>
            </a:gdLst>
            <a:ahLst/>
            <a:cxnLst>
              <a:cxn ang="0">
                <a:pos x="connsiteX0" y="connsiteY0"/>
              </a:cxn>
              <a:cxn ang="0">
                <a:pos x="connsiteX1" y="connsiteY1"/>
              </a:cxn>
              <a:cxn ang="0">
                <a:pos x="connsiteX2" y="connsiteY2"/>
              </a:cxn>
              <a:cxn ang="0">
                <a:pos x="connsiteX3" y="connsiteY3"/>
              </a:cxn>
            </a:cxnLst>
            <a:rect l="l" t="t" r="r" b="b"/>
            <a:pathLst>
              <a:path w="260214" h="1141060">
                <a:moveTo>
                  <a:pt x="260214" y="995963"/>
                </a:moveTo>
                <a:lnTo>
                  <a:pt x="0" y="1141060"/>
                </a:lnTo>
                <a:lnTo>
                  <a:pt x="0" y="146621"/>
                </a:lnTo>
                <a:lnTo>
                  <a:pt x="260214" y="0"/>
                </a:lnTo>
                <a:close/>
              </a:path>
            </a:pathLst>
          </a:custGeom>
          <a:solidFill>
            <a:srgbClr val="0075EA"/>
          </a:solidFill>
          <a:ln>
            <a:noFill/>
          </a:ln>
        </p:spPr>
        <p:txBody>
          <a:bodyPr vert="horz" wrap="square" lIns="91440" tIns="45720" rIns="91440" bIns="45720" numCol="1" anchor="t" anchorCtr="0" compatLnSpc="1">
            <a:noAutofit/>
          </a:bodyPr>
          <a:lstStyle/>
          <a:p>
            <a:endParaRPr lang="zh-CN" altLang="en-US" dirty="0"/>
          </a:p>
        </p:txBody>
      </p:sp>
      <p:grpSp>
        <p:nvGrpSpPr>
          <p:cNvPr id="12" name="组合 11">
            <a:extLst>
              <a:ext uri="{FF2B5EF4-FFF2-40B4-BE49-F238E27FC236}">
                <a16:creationId xmlns:a16="http://schemas.microsoft.com/office/drawing/2014/main" id="{90635BC2-70C3-447A-ABFE-19A1FC9B20A3}"/>
              </a:ext>
            </a:extLst>
          </p:cNvPr>
          <p:cNvGrpSpPr/>
          <p:nvPr/>
        </p:nvGrpSpPr>
        <p:grpSpPr>
          <a:xfrm>
            <a:off x="635244" y="278225"/>
            <a:ext cx="4834565" cy="714073"/>
            <a:chOff x="635242" y="278221"/>
            <a:chExt cx="4834565" cy="714072"/>
          </a:xfrm>
        </p:grpSpPr>
        <p:sp>
          <p:nvSpPr>
            <p:cNvPr id="13" name="矩形 12">
              <a:extLst>
                <a:ext uri="{FF2B5EF4-FFF2-40B4-BE49-F238E27FC236}">
                  <a16:creationId xmlns:a16="http://schemas.microsoft.com/office/drawing/2014/main" id="{929789D4-43BD-46AB-A78F-1D9D719C889C}"/>
                </a:ext>
              </a:extLst>
            </p:cNvPr>
            <p:cNvSpPr/>
            <p:nvPr/>
          </p:nvSpPr>
          <p:spPr>
            <a:xfrm>
              <a:off x="635242" y="676889"/>
              <a:ext cx="3782377" cy="315404"/>
            </a:xfrm>
            <a:prstGeom prst="rect">
              <a:avLst/>
            </a:prstGeom>
          </p:spPr>
          <p:txBody>
            <a:bodyPr wrap="square">
              <a:spAutoFit/>
            </a:bodyPr>
            <a:lstStyle/>
            <a:p>
              <a:pPr algn="ct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Tomasulo vs. Scoreboard</a:t>
              </a:r>
            </a:p>
          </p:txBody>
        </p:sp>
        <p:sp>
          <p:nvSpPr>
            <p:cNvPr id="14" name="矩形 13">
              <a:extLst>
                <a:ext uri="{FF2B5EF4-FFF2-40B4-BE49-F238E27FC236}">
                  <a16:creationId xmlns:a16="http://schemas.microsoft.com/office/drawing/2014/main" id="{D48B2437-B03E-4A69-9FB1-19C8AD81A978}"/>
                </a:ext>
              </a:extLst>
            </p:cNvPr>
            <p:cNvSpPr/>
            <p:nvPr/>
          </p:nvSpPr>
          <p:spPr>
            <a:xfrm>
              <a:off x="1197484" y="278221"/>
              <a:ext cx="4272323" cy="523219"/>
            </a:xfrm>
            <a:prstGeom prst="rect">
              <a:avLst/>
            </a:prstGeom>
          </p:spPr>
          <p:txBody>
            <a:bodyPr wrap="none">
              <a:spAutoFit/>
            </a:bodyPr>
            <a:lstStyle/>
            <a:p>
              <a:r>
                <a:rPr lang="en-US" altLang="zh-CN" sz="2800" b="1" dirty="0">
                  <a:solidFill>
                    <a:schemeClr val="tx1">
                      <a:lumMod val="85000"/>
                      <a:lumOff val="15000"/>
                    </a:schemeClr>
                  </a:solidFill>
                  <a:latin typeface="等线" panose="02010600030101010101" pitchFamily="2" charset="-122"/>
                  <a:ea typeface="等线" panose="02010600030101010101" pitchFamily="2" charset="-122"/>
                </a:rPr>
                <a:t>Tomasulo vs. Scoreboard</a:t>
              </a:r>
              <a:endParaRPr lang="zh-CN" altLang="en-US" sz="2800" b="1" dirty="0">
                <a:solidFill>
                  <a:schemeClr val="tx1">
                    <a:lumMod val="85000"/>
                    <a:lumOff val="15000"/>
                  </a:schemeClr>
                </a:solidFill>
                <a:latin typeface="等线" panose="02010600030101010101" pitchFamily="2" charset="-122"/>
                <a:ea typeface="等线" panose="02010600030101010101" pitchFamily="2" charset="-122"/>
              </a:endParaRPr>
            </a:p>
          </p:txBody>
        </p:sp>
      </p:grpSp>
      <p:sp>
        <p:nvSpPr>
          <p:cNvPr id="15" name="矩形 14">
            <a:extLst>
              <a:ext uri="{FF2B5EF4-FFF2-40B4-BE49-F238E27FC236}">
                <a16:creationId xmlns:a16="http://schemas.microsoft.com/office/drawing/2014/main" id="{4D57F334-B9CC-44AE-8732-D68D5F1CA4E3}"/>
              </a:ext>
            </a:extLst>
          </p:cNvPr>
          <p:cNvSpPr/>
          <p:nvPr/>
        </p:nvSpPr>
        <p:spPr>
          <a:xfrm>
            <a:off x="967493" y="1268813"/>
            <a:ext cx="4993920" cy="4785926"/>
          </a:xfrm>
          <a:prstGeom prst="rect">
            <a:avLst/>
          </a:prstGeom>
          <a:ln>
            <a:solidFill>
              <a:schemeClr val="accent1"/>
            </a:solidFill>
          </a:ln>
        </p:spPr>
        <p:txBody>
          <a:bodyPr wrap="square" lIns="72000" rIns="72000">
            <a:spAutoFit/>
          </a:bodyPr>
          <a:lstStyle/>
          <a:p>
            <a:pPr marL="342900" indent="-342900" algn="just">
              <a:spcBef>
                <a:spcPts val="1200"/>
              </a:spcBef>
              <a:spcAft>
                <a:spcPts val="1200"/>
              </a:spcAft>
              <a:buClr>
                <a:srgbClr val="FF0066"/>
              </a:buClr>
              <a:buFont typeface="Wingdings" panose="05000000000000000000" pitchFamily="2" charset="2"/>
              <a:buChar char="p"/>
            </a:pPr>
            <a:r>
              <a:rPr lang="en-US" altLang="zh-CN" sz="2800" dirty="0">
                <a:latin typeface="微软雅黑" panose="020B0503020204020204" pitchFamily="34" charset="-122"/>
                <a:ea typeface="微软雅黑" panose="020B0503020204020204" pitchFamily="34" charset="-122"/>
                <a:cs typeface="+mn-ea"/>
                <a:sym typeface="+mn-lt"/>
              </a:rPr>
              <a:t>Tomasulo</a:t>
            </a:r>
            <a:r>
              <a:rPr lang="zh-CN" altLang="en-US" sz="2800" dirty="0">
                <a:latin typeface="微软雅黑" panose="020B0503020204020204" pitchFamily="34" charset="-122"/>
                <a:ea typeface="微软雅黑" panose="020B0503020204020204" pitchFamily="34" charset="-122"/>
                <a:cs typeface="+mn-ea"/>
                <a:sym typeface="+mn-lt"/>
              </a:rPr>
              <a:t>（</a:t>
            </a:r>
            <a:r>
              <a:rPr lang="en-US" altLang="zh-CN" sz="2800" dirty="0" err="1">
                <a:latin typeface="微软雅黑" panose="020B0503020204020204" pitchFamily="34" charset="-122"/>
                <a:ea typeface="微软雅黑" panose="020B0503020204020204" pitchFamily="34" charset="-122"/>
                <a:cs typeface="+mn-ea"/>
                <a:sym typeface="+mn-lt"/>
              </a:rPr>
              <a:t>IBM360</a:t>
            </a:r>
            <a:r>
              <a:rPr lang="en-US" altLang="zh-CN" sz="2800" dirty="0">
                <a:latin typeface="微软雅黑" panose="020B0503020204020204" pitchFamily="34" charset="-122"/>
                <a:ea typeface="微软雅黑" panose="020B0503020204020204" pitchFamily="34" charset="-122"/>
                <a:cs typeface="+mn-ea"/>
                <a:sym typeface="+mn-lt"/>
              </a:rPr>
              <a:t>/91</a:t>
            </a:r>
            <a:r>
              <a:rPr lang="zh-CN" altLang="en-US" sz="2800" dirty="0">
                <a:latin typeface="微软雅黑" panose="020B0503020204020204" pitchFamily="34" charset="-122"/>
                <a:ea typeface="微软雅黑" panose="020B0503020204020204" pitchFamily="34" charset="-122"/>
                <a:cs typeface="+mn-ea"/>
                <a:sym typeface="+mn-lt"/>
              </a:rPr>
              <a:t>）</a:t>
            </a:r>
            <a:endParaRPr lang="en-US" altLang="zh-CN" sz="2800" dirty="0">
              <a:latin typeface="微软雅黑" panose="020B0503020204020204" pitchFamily="34" charset="-122"/>
              <a:ea typeface="微软雅黑" panose="020B0503020204020204" pitchFamily="34" charset="-122"/>
              <a:cs typeface="+mn-ea"/>
              <a:sym typeface="+mn-lt"/>
            </a:endParaRPr>
          </a:p>
          <a:p>
            <a:pPr marL="914400" lvl="1" indent="-457200" algn="just">
              <a:spcBef>
                <a:spcPts val="600"/>
              </a:spcBef>
              <a:spcAft>
                <a:spcPts val="600"/>
              </a:spcAft>
              <a:buClr>
                <a:srgbClr val="FF0066"/>
              </a:buClr>
              <a:buFont typeface="Wingdings" panose="05000000000000000000" pitchFamily="2" charset="2"/>
              <a:buChar char="ü"/>
            </a:pPr>
            <a:r>
              <a:rPr lang="zh-CN" altLang="en-US" sz="2400" dirty="0">
                <a:latin typeface="微软雅黑" panose="020B0503020204020204" pitchFamily="34" charset="-122"/>
                <a:ea typeface="微软雅黑" panose="020B0503020204020204" pitchFamily="34" charset="-122"/>
                <a:cs typeface="+mn-ea"/>
                <a:sym typeface="+mn-lt"/>
              </a:rPr>
              <a:t>流水化的功能部件</a:t>
            </a:r>
            <a:endParaRPr lang="en-US" altLang="zh-CN" sz="2400" dirty="0">
              <a:latin typeface="微软雅黑" panose="020B0503020204020204" pitchFamily="34" charset="-122"/>
              <a:ea typeface="微软雅黑" panose="020B0503020204020204" pitchFamily="34" charset="-122"/>
              <a:cs typeface="+mn-ea"/>
              <a:sym typeface="+mn-lt"/>
            </a:endParaRPr>
          </a:p>
          <a:p>
            <a:pPr marL="914400" lvl="1" indent="-457200" algn="just">
              <a:spcBef>
                <a:spcPts val="600"/>
              </a:spcBef>
              <a:spcAft>
                <a:spcPts val="600"/>
              </a:spcAft>
              <a:buClr>
                <a:srgbClr val="FF0066"/>
              </a:buClr>
              <a:buFont typeface="Wingdings" panose="05000000000000000000" pitchFamily="2" charset="2"/>
              <a:buChar char="ü"/>
            </a:pPr>
            <a:r>
              <a:rPr lang="en-US" altLang="zh-CN" sz="2400" dirty="0">
                <a:latin typeface="微软雅黑" panose="020B0503020204020204" pitchFamily="34" charset="-122"/>
                <a:ea typeface="微软雅黑" panose="020B0503020204020204" pitchFamily="34" charset="-122"/>
                <a:cs typeface="+mn-ea"/>
                <a:sym typeface="+mn-lt"/>
              </a:rPr>
              <a:t>6</a:t>
            </a:r>
            <a:r>
              <a:rPr lang="zh-CN" altLang="en-US" sz="2400" dirty="0">
                <a:latin typeface="微软雅黑" panose="020B0503020204020204" pitchFamily="34" charset="-122"/>
                <a:ea typeface="微软雅黑" panose="020B0503020204020204" pitchFamily="34" charset="-122"/>
                <a:cs typeface="+mn-ea"/>
                <a:sym typeface="+mn-lt"/>
              </a:rPr>
              <a:t>个</a:t>
            </a:r>
            <a:r>
              <a:rPr lang="en-US" altLang="zh-CN" sz="2400" dirty="0">
                <a:latin typeface="微软雅黑" panose="020B0503020204020204" pitchFamily="34" charset="-122"/>
                <a:ea typeface="微软雅黑" panose="020B0503020204020204" pitchFamily="34" charset="-122"/>
                <a:cs typeface="+mn-ea"/>
                <a:sym typeface="+mn-lt"/>
              </a:rPr>
              <a:t>load/store</a:t>
            </a:r>
          </a:p>
          <a:p>
            <a:pPr marL="914400" lvl="1" indent="-457200" algn="just">
              <a:spcBef>
                <a:spcPts val="600"/>
              </a:spcBef>
              <a:spcAft>
                <a:spcPts val="600"/>
              </a:spcAft>
              <a:buClr>
                <a:srgbClr val="FF0066"/>
              </a:buClr>
              <a:buFont typeface="Wingdings" panose="05000000000000000000" pitchFamily="2" charset="2"/>
              <a:buChar char="ü"/>
            </a:pPr>
            <a:r>
              <a:rPr lang="en-US" altLang="zh-CN" sz="2400" dirty="0">
                <a:latin typeface="微软雅黑" panose="020B0503020204020204" pitchFamily="34" charset="-122"/>
                <a:ea typeface="微软雅黑" panose="020B0503020204020204" pitchFamily="34" charset="-122"/>
                <a:cs typeface="+mn-ea"/>
                <a:sym typeface="+mn-lt"/>
              </a:rPr>
              <a:t>3</a:t>
            </a:r>
            <a:r>
              <a:rPr lang="zh-CN" altLang="en-US" sz="2400" dirty="0">
                <a:latin typeface="微软雅黑" panose="020B0503020204020204" pitchFamily="34" charset="-122"/>
                <a:ea typeface="微软雅黑" panose="020B0503020204020204" pitchFamily="34" charset="-122"/>
                <a:cs typeface="+mn-ea"/>
                <a:sym typeface="+mn-lt"/>
              </a:rPr>
              <a:t>个加法，</a:t>
            </a:r>
            <a:r>
              <a:rPr lang="en-US" altLang="zh-CN" sz="2400" dirty="0">
                <a:latin typeface="微软雅黑" panose="020B0503020204020204" pitchFamily="34" charset="-122"/>
                <a:ea typeface="微软雅黑" panose="020B0503020204020204" pitchFamily="34" charset="-122"/>
                <a:cs typeface="+mn-ea"/>
                <a:sym typeface="+mn-lt"/>
              </a:rPr>
              <a:t>2</a:t>
            </a:r>
            <a:r>
              <a:rPr lang="zh-CN" altLang="en-US" sz="2400" dirty="0">
                <a:latin typeface="微软雅黑" panose="020B0503020204020204" pitchFamily="34" charset="-122"/>
                <a:ea typeface="微软雅黑" panose="020B0503020204020204" pitchFamily="34" charset="-122"/>
                <a:cs typeface="+mn-ea"/>
                <a:sym typeface="+mn-lt"/>
              </a:rPr>
              <a:t>个乘除法</a:t>
            </a:r>
            <a:endParaRPr lang="en-US" altLang="zh-CN" sz="2400" dirty="0">
              <a:latin typeface="微软雅黑" panose="020B0503020204020204" pitchFamily="34" charset="-122"/>
              <a:ea typeface="微软雅黑" panose="020B0503020204020204" pitchFamily="34" charset="-122"/>
              <a:cs typeface="+mn-ea"/>
              <a:sym typeface="+mn-lt"/>
            </a:endParaRPr>
          </a:p>
          <a:p>
            <a:pPr marL="914400" lvl="1" indent="-457200" algn="just">
              <a:spcBef>
                <a:spcPts val="600"/>
              </a:spcBef>
              <a:spcAft>
                <a:spcPts val="600"/>
              </a:spcAft>
              <a:buClr>
                <a:srgbClr val="FF0066"/>
              </a:buClr>
              <a:buFont typeface="Wingdings" panose="05000000000000000000" pitchFamily="2" charset="2"/>
              <a:buChar char="ü"/>
            </a:pPr>
            <a:r>
              <a:rPr lang="zh-CN" altLang="en-US" sz="2400" dirty="0">
                <a:latin typeface="微软雅黑" panose="020B0503020204020204" pitchFamily="34" charset="-122"/>
                <a:ea typeface="微软雅黑" panose="020B0503020204020204" pitchFamily="34" charset="-122"/>
                <a:cs typeface="+mn-ea"/>
                <a:sym typeface="+mn-lt"/>
              </a:rPr>
              <a:t>有结构冲突时不发射</a:t>
            </a:r>
            <a:endParaRPr lang="en-US" altLang="zh-CN" sz="2400" dirty="0">
              <a:latin typeface="微软雅黑" panose="020B0503020204020204" pitchFamily="34" charset="-122"/>
              <a:ea typeface="微软雅黑" panose="020B0503020204020204" pitchFamily="34" charset="-122"/>
              <a:cs typeface="+mn-ea"/>
              <a:sym typeface="+mn-lt"/>
            </a:endParaRPr>
          </a:p>
          <a:p>
            <a:pPr marL="914400" lvl="1" indent="-457200" algn="just">
              <a:spcBef>
                <a:spcPts val="600"/>
              </a:spcBef>
              <a:spcAft>
                <a:spcPts val="600"/>
              </a:spcAft>
              <a:buClr>
                <a:srgbClr val="FF0066"/>
              </a:buClr>
              <a:buFont typeface="Wingdings" panose="05000000000000000000" pitchFamily="2" charset="2"/>
              <a:buChar char="ü"/>
            </a:pPr>
            <a:r>
              <a:rPr lang="en-US" altLang="zh-CN" sz="2400" dirty="0">
                <a:latin typeface="微软雅黑" panose="020B0503020204020204" pitchFamily="34" charset="-122"/>
                <a:ea typeface="微软雅黑" panose="020B0503020204020204" pitchFamily="34" charset="-122"/>
                <a:cs typeface="+mn-ea"/>
                <a:sym typeface="+mn-lt"/>
              </a:rPr>
              <a:t>WAR</a:t>
            </a:r>
            <a:r>
              <a:rPr lang="zh-CN" altLang="en-US" sz="2400" dirty="0">
                <a:latin typeface="微软雅黑" panose="020B0503020204020204" pitchFamily="34" charset="-122"/>
                <a:ea typeface="微软雅黑" panose="020B0503020204020204" pitchFamily="34" charset="-122"/>
                <a:cs typeface="+mn-ea"/>
                <a:sym typeface="+mn-lt"/>
              </a:rPr>
              <a:t>：寄存器重命名避免</a:t>
            </a:r>
            <a:endParaRPr lang="en-US" altLang="zh-CN" sz="2400" dirty="0">
              <a:latin typeface="微软雅黑" panose="020B0503020204020204" pitchFamily="34" charset="-122"/>
              <a:ea typeface="微软雅黑" panose="020B0503020204020204" pitchFamily="34" charset="-122"/>
              <a:cs typeface="+mn-ea"/>
              <a:sym typeface="+mn-lt"/>
            </a:endParaRPr>
          </a:p>
          <a:p>
            <a:pPr marL="914400" lvl="1" indent="-457200" algn="just">
              <a:spcBef>
                <a:spcPts val="600"/>
              </a:spcBef>
              <a:spcAft>
                <a:spcPts val="600"/>
              </a:spcAft>
              <a:buClr>
                <a:srgbClr val="FF0066"/>
              </a:buClr>
              <a:buFont typeface="Wingdings" panose="05000000000000000000" pitchFamily="2" charset="2"/>
              <a:buChar char="ü"/>
            </a:pPr>
            <a:r>
              <a:rPr lang="en-US" altLang="zh-CN" sz="2400" dirty="0">
                <a:latin typeface="微软雅黑" panose="020B0503020204020204" pitchFamily="34" charset="-122"/>
                <a:ea typeface="微软雅黑" panose="020B0503020204020204" pitchFamily="34" charset="-122"/>
                <a:cs typeface="+mn-ea"/>
                <a:sym typeface="+mn-lt"/>
              </a:rPr>
              <a:t>WAW</a:t>
            </a:r>
            <a:r>
              <a:rPr lang="zh-CN" altLang="en-US" sz="2400" dirty="0">
                <a:latin typeface="微软雅黑" panose="020B0503020204020204" pitchFamily="34" charset="-122"/>
                <a:ea typeface="微软雅黑" panose="020B0503020204020204" pitchFamily="34" charset="-122"/>
                <a:cs typeface="+mn-ea"/>
                <a:sym typeface="+mn-lt"/>
              </a:rPr>
              <a:t>：寄存器重命名避免</a:t>
            </a:r>
            <a:endParaRPr lang="en-US" altLang="zh-CN" sz="2400" dirty="0">
              <a:latin typeface="微软雅黑" panose="020B0503020204020204" pitchFamily="34" charset="-122"/>
              <a:ea typeface="微软雅黑" panose="020B0503020204020204" pitchFamily="34" charset="-122"/>
              <a:cs typeface="+mn-ea"/>
              <a:sym typeface="+mn-lt"/>
            </a:endParaRPr>
          </a:p>
          <a:p>
            <a:pPr marL="914400" lvl="1" indent="-457200" algn="just">
              <a:spcBef>
                <a:spcPts val="600"/>
              </a:spcBef>
              <a:spcAft>
                <a:spcPts val="600"/>
              </a:spcAft>
              <a:buClr>
                <a:srgbClr val="FF0066"/>
              </a:buClr>
              <a:buFont typeface="Wingdings" panose="05000000000000000000" pitchFamily="2" charset="2"/>
              <a:buChar char="ü"/>
            </a:pPr>
            <a:r>
              <a:rPr lang="en-US" altLang="zh-CN" sz="2400" dirty="0" err="1">
                <a:latin typeface="微软雅黑" panose="020B0503020204020204" pitchFamily="34" charset="-122"/>
                <a:ea typeface="微软雅黑" panose="020B0503020204020204" pitchFamily="34" charset="-122"/>
                <a:cs typeface="+mn-ea"/>
                <a:sym typeface="+mn-lt"/>
              </a:rPr>
              <a:t>CDB</a:t>
            </a:r>
            <a:r>
              <a:rPr lang="zh-CN" altLang="en-US" sz="2400" dirty="0">
                <a:latin typeface="微软雅黑" panose="020B0503020204020204" pitchFamily="34" charset="-122"/>
                <a:ea typeface="微软雅黑" panose="020B0503020204020204" pitchFamily="34" charset="-122"/>
                <a:cs typeface="+mn-ea"/>
                <a:sym typeface="+mn-lt"/>
              </a:rPr>
              <a:t>广播结果</a:t>
            </a:r>
            <a:endParaRPr lang="en-US" altLang="zh-CN" sz="2400" dirty="0">
              <a:latin typeface="微软雅黑" panose="020B0503020204020204" pitchFamily="34" charset="-122"/>
              <a:ea typeface="微软雅黑" panose="020B0503020204020204" pitchFamily="34" charset="-122"/>
              <a:cs typeface="+mn-ea"/>
              <a:sym typeface="+mn-lt"/>
            </a:endParaRPr>
          </a:p>
          <a:p>
            <a:pPr marL="914400" lvl="1" indent="-457200" algn="just">
              <a:spcBef>
                <a:spcPts val="600"/>
              </a:spcBef>
              <a:spcAft>
                <a:spcPts val="600"/>
              </a:spcAft>
              <a:buClr>
                <a:srgbClr val="FF0066"/>
              </a:buClr>
              <a:buFont typeface="Wingdings" panose="05000000000000000000" pitchFamily="2" charset="2"/>
              <a:buChar char="ü"/>
            </a:pPr>
            <a:r>
              <a:rPr lang="zh-CN" altLang="en-US" sz="2400" dirty="0">
                <a:latin typeface="微软雅黑" panose="020B0503020204020204" pitchFamily="34" charset="-122"/>
                <a:ea typeface="微软雅黑" panose="020B0503020204020204" pitchFamily="34" charset="-122"/>
                <a:cs typeface="+mn-ea"/>
                <a:sym typeface="+mn-lt"/>
              </a:rPr>
              <a:t>分布式控制（保留站）</a:t>
            </a:r>
          </a:p>
        </p:txBody>
      </p:sp>
      <p:sp>
        <p:nvSpPr>
          <p:cNvPr id="17" name="矩形 16">
            <a:extLst>
              <a:ext uri="{FF2B5EF4-FFF2-40B4-BE49-F238E27FC236}">
                <a16:creationId xmlns:a16="http://schemas.microsoft.com/office/drawing/2014/main" id="{AB5C1CCF-F0F0-4D95-84B7-F7BB4A7AA44B}"/>
              </a:ext>
            </a:extLst>
          </p:cNvPr>
          <p:cNvSpPr/>
          <p:nvPr/>
        </p:nvSpPr>
        <p:spPr>
          <a:xfrm>
            <a:off x="6230586" y="1268813"/>
            <a:ext cx="5015345" cy="4785926"/>
          </a:xfrm>
          <a:prstGeom prst="rect">
            <a:avLst/>
          </a:prstGeom>
          <a:ln>
            <a:solidFill>
              <a:schemeClr val="accent1"/>
            </a:solidFill>
          </a:ln>
        </p:spPr>
        <p:txBody>
          <a:bodyPr wrap="square" lIns="72000" rIns="72000">
            <a:spAutoFit/>
          </a:bodyPr>
          <a:lstStyle/>
          <a:p>
            <a:pPr marL="342900" indent="-342900" algn="just">
              <a:spcBef>
                <a:spcPts val="1200"/>
              </a:spcBef>
              <a:spcAft>
                <a:spcPts val="1200"/>
              </a:spcAft>
              <a:buClr>
                <a:srgbClr val="FF0066"/>
              </a:buClr>
              <a:buFont typeface="Wingdings" panose="05000000000000000000" pitchFamily="2" charset="2"/>
              <a:buChar char="p"/>
            </a:pPr>
            <a:r>
              <a:rPr lang="en-US" altLang="zh-CN" sz="2800" dirty="0">
                <a:latin typeface="微软雅黑" panose="020B0503020204020204" pitchFamily="34" charset="-122"/>
                <a:ea typeface="微软雅黑" panose="020B0503020204020204" pitchFamily="34" charset="-122"/>
                <a:cs typeface="+mn-ea"/>
                <a:sym typeface="+mn-lt"/>
              </a:rPr>
              <a:t>Scoreboard</a:t>
            </a:r>
            <a:r>
              <a:rPr lang="zh-CN" altLang="en-US" sz="2800" dirty="0">
                <a:latin typeface="微软雅黑" panose="020B0503020204020204" pitchFamily="34" charset="-122"/>
                <a:ea typeface="微软雅黑" panose="020B0503020204020204" pitchFamily="34" charset="-122"/>
                <a:cs typeface="+mn-ea"/>
                <a:sym typeface="+mn-lt"/>
              </a:rPr>
              <a:t>（</a:t>
            </a:r>
            <a:r>
              <a:rPr lang="en-US" altLang="zh-CN" sz="2800" dirty="0" err="1">
                <a:latin typeface="微软雅黑" panose="020B0503020204020204" pitchFamily="34" charset="-122"/>
                <a:ea typeface="微软雅黑" panose="020B0503020204020204" pitchFamily="34" charset="-122"/>
                <a:cs typeface="+mn-ea"/>
                <a:sym typeface="+mn-lt"/>
              </a:rPr>
              <a:t>CDC6600</a:t>
            </a:r>
            <a:r>
              <a:rPr lang="zh-CN" altLang="en-US" sz="2800" dirty="0">
                <a:latin typeface="微软雅黑" panose="020B0503020204020204" pitchFamily="34" charset="-122"/>
                <a:ea typeface="微软雅黑" panose="020B0503020204020204" pitchFamily="34" charset="-122"/>
                <a:cs typeface="+mn-ea"/>
                <a:sym typeface="+mn-lt"/>
              </a:rPr>
              <a:t>）</a:t>
            </a:r>
            <a:endParaRPr lang="en-US" altLang="zh-CN" sz="2800" dirty="0">
              <a:latin typeface="微软雅黑" panose="020B0503020204020204" pitchFamily="34" charset="-122"/>
              <a:ea typeface="微软雅黑" panose="020B0503020204020204" pitchFamily="34" charset="-122"/>
              <a:cs typeface="+mn-ea"/>
              <a:sym typeface="+mn-lt"/>
            </a:endParaRPr>
          </a:p>
          <a:p>
            <a:pPr marL="914400" lvl="1" indent="-457200" algn="just">
              <a:spcBef>
                <a:spcPts val="600"/>
              </a:spcBef>
              <a:spcAft>
                <a:spcPts val="600"/>
              </a:spcAft>
              <a:buClr>
                <a:srgbClr val="FF0066"/>
              </a:buClr>
              <a:buFont typeface="Wingdings" panose="05000000000000000000" pitchFamily="2" charset="2"/>
              <a:buChar char="ü"/>
            </a:pPr>
            <a:r>
              <a:rPr lang="zh-CN" altLang="en-US" sz="2400" dirty="0">
                <a:latin typeface="微软雅黑" panose="020B0503020204020204" pitchFamily="34" charset="-122"/>
                <a:ea typeface="微软雅黑" panose="020B0503020204020204" pitchFamily="34" charset="-122"/>
                <a:cs typeface="+mn-ea"/>
                <a:sym typeface="+mn-lt"/>
              </a:rPr>
              <a:t>多个功能部件</a:t>
            </a:r>
            <a:endParaRPr lang="en-US" altLang="zh-CN" sz="2400" dirty="0">
              <a:latin typeface="微软雅黑" panose="020B0503020204020204" pitchFamily="34" charset="-122"/>
              <a:ea typeface="微软雅黑" panose="020B0503020204020204" pitchFamily="34" charset="-122"/>
              <a:cs typeface="+mn-ea"/>
              <a:sym typeface="+mn-lt"/>
            </a:endParaRPr>
          </a:p>
          <a:p>
            <a:pPr marL="914400" lvl="1" indent="-457200" algn="just">
              <a:spcBef>
                <a:spcPts val="600"/>
              </a:spcBef>
              <a:spcAft>
                <a:spcPts val="600"/>
              </a:spcAft>
              <a:buClr>
                <a:srgbClr val="FF0066"/>
              </a:buClr>
              <a:buFont typeface="Wingdings" panose="05000000000000000000" pitchFamily="2" charset="2"/>
              <a:buChar char="ü"/>
            </a:pPr>
            <a:r>
              <a:rPr lang="en-US" altLang="zh-CN" sz="2400" dirty="0">
                <a:latin typeface="微软雅黑" panose="020B0503020204020204" pitchFamily="34" charset="-122"/>
                <a:ea typeface="微软雅黑" panose="020B0503020204020204" pitchFamily="34" charset="-122"/>
                <a:cs typeface="+mn-ea"/>
                <a:sym typeface="+mn-lt"/>
              </a:rPr>
              <a:t>1</a:t>
            </a:r>
            <a:r>
              <a:rPr lang="zh-CN" altLang="en-US" sz="2400" dirty="0">
                <a:latin typeface="微软雅黑" panose="020B0503020204020204" pitchFamily="34" charset="-122"/>
                <a:ea typeface="微软雅黑" panose="020B0503020204020204" pitchFamily="34" charset="-122"/>
                <a:cs typeface="+mn-ea"/>
                <a:sym typeface="+mn-lt"/>
              </a:rPr>
              <a:t>个</a:t>
            </a:r>
            <a:r>
              <a:rPr lang="en-US" altLang="zh-CN" sz="2400" dirty="0">
                <a:latin typeface="微软雅黑" panose="020B0503020204020204" pitchFamily="34" charset="-122"/>
                <a:ea typeface="微软雅黑" panose="020B0503020204020204" pitchFamily="34" charset="-122"/>
                <a:cs typeface="+mn-ea"/>
                <a:sym typeface="+mn-lt"/>
              </a:rPr>
              <a:t>load/store</a:t>
            </a:r>
          </a:p>
          <a:p>
            <a:pPr marL="914400" lvl="1" indent="-457200" algn="just">
              <a:spcBef>
                <a:spcPts val="600"/>
              </a:spcBef>
              <a:spcAft>
                <a:spcPts val="600"/>
              </a:spcAft>
              <a:buClr>
                <a:srgbClr val="FF0066"/>
              </a:buClr>
              <a:buFont typeface="Wingdings" panose="05000000000000000000" pitchFamily="2" charset="2"/>
              <a:buChar char="ü"/>
            </a:pPr>
            <a:r>
              <a:rPr lang="en-US" altLang="zh-CN" sz="2400" dirty="0">
                <a:latin typeface="微软雅黑" panose="020B0503020204020204" pitchFamily="34" charset="-122"/>
                <a:ea typeface="微软雅黑" panose="020B0503020204020204" pitchFamily="34" charset="-122"/>
                <a:cs typeface="+mn-ea"/>
                <a:sym typeface="+mn-lt"/>
              </a:rPr>
              <a:t>1</a:t>
            </a:r>
            <a:r>
              <a:rPr lang="zh-CN" altLang="en-US" sz="2400" dirty="0">
                <a:latin typeface="微软雅黑" panose="020B0503020204020204" pitchFamily="34" charset="-122"/>
                <a:ea typeface="微软雅黑" panose="020B0503020204020204" pitchFamily="34" charset="-122"/>
                <a:cs typeface="+mn-ea"/>
                <a:sym typeface="+mn-lt"/>
              </a:rPr>
              <a:t>个加法，</a:t>
            </a:r>
            <a:r>
              <a:rPr lang="en-US" altLang="zh-CN" sz="2400" dirty="0">
                <a:latin typeface="微软雅黑" panose="020B0503020204020204" pitchFamily="34" charset="-122"/>
                <a:ea typeface="微软雅黑" panose="020B0503020204020204" pitchFamily="34" charset="-122"/>
                <a:cs typeface="+mn-ea"/>
                <a:sym typeface="+mn-lt"/>
              </a:rPr>
              <a:t>2</a:t>
            </a:r>
            <a:r>
              <a:rPr lang="zh-CN" altLang="en-US" sz="2400" dirty="0">
                <a:latin typeface="微软雅黑" panose="020B0503020204020204" pitchFamily="34" charset="-122"/>
                <a:ea typeface="微软雅黑" panose="020B0503020204020204" pitchFamily="34" charset="-122"/>
                <a:cs typeface="+mn-ea"/>
                <a:sym typeface="+mn-lt"/>
              </a:rPr>
              <a:t>个乘法，</a:t>
            </a:r>
            <a:r>
              <a:rPr lang="en-US" altLang="zh-CN" sz="2400" dirty="0">
                <a:latin typeface="微软雅黑" panose="020B0503020204020204" pitchFamily="34" charset="-122"/>
                <a:ea typeface="微软雅黑" panose="020B0503020204020204" pitchFamily="34" charset="-122"/>
                <a:cs typeface="+mn-ea"/>
                <a:sym typeface="+mn-lt"/>
              </a:rPr>
              <a:t>1</a:t>
            </a:r>
            <a:r>
              <a:rPr lang="zh-CN" altLang="en-US" sz="2400" dirty="0">
                <a:latin typeface="微软雅黑" panose="020B0503020204020204" pitchFamily="34" charset="-122"/>
                <a:ea typeface="微软雅黑" panose="020B0503020204020204" pitchFamily="34" charset="-122"/>
                <a:cs typeface="+mn-ea"/>
                <a:sym typeface="+mn-lt"/>
              </a:rPr>
              <a:t>个除法</a:t>
            </a:r>
            <a:endParaRPr lang="en-US" altLang="zh-CN" sz="2400" dirty="0">
              <a:latin typeface="微软雅黑" panose="020B0503020204020204" pitchFamily="34" charset="-122"/>
              <a:ea typeface="微软雅黑" panose="020B0503020204020204" pitchFamily="34" charset="-122"/>
              <a:cs typeface="+mn-ea"/>
              <a:sym typeface="+mn-lt"/>
            </a:endParaRPr>
          </a:p>
          <a:p>
            <a:pPr marL="914400" lvl="1" indent="-457200" algn="just">
              <a:spcBef>
                <a:spcPts val="600"/>
              </a:spcBef>
              <a:spcAft>
                <a:spcPts val="600"/>
              </a:spcAft>
              <a:buClr>
                <a:srgbClr val="FF0066"/>
              </a:buClr>
              <a:buFont typeface="Wingdings" panose="05000000000000000000" pitchFamily="2" charset="2"/>
              <a:buChar char="ü"/>
            </a:pPr>
            <a:r>
              <a:rPr lang="zh-CN" altLang="en-US" sz="2400" dirty="0">
                <a:latin typeface="微软雅黑" panose="020B0503020204020204" pitchFamily="34" charset="-122"/>
                <a:ea typeface="微软雅黑" panose="020B0503020204020204" pitchFamily="34" charset="-122"/>
                <a:cs typeface="+mn-ea"/>
                <a:sym typeface="+mn-lt"/>
              </a:rPr>
              <a:t>有结构冲突时不发射</a:t>
            </a:r>
            <a:endParaRPr lang="en-US" altLang="zh-CN" sz="2400" dirty="0">
              <a:latin typeface="微软雅黑" panose="020B0503020204020204" pitchFamily="34" charset="-122"/>
              <a:ea typeface="微软雅黑" panose="020B0503020204020204" pitchFamily="34" charset="-122"/>
              <a:cs typeface="+mn-ea"/>
              <a:sym typeface="+mn-lt"/>
            </a:endParaRPr>
          </a:p>
          <a:p>
            <a:pPr marL="914400" lvl="1" indent="-457200" algn="just">
              <a:spcBef>
                <a:spcPts val="600"/>
              </a:spcBef>
              <a:spcAft>
                <a:spcPts val="600"/>
              </a:spcAft>
              <a:buClr>
                <a:srgbClr val="FF0066"/>
              </a:buClr>
              <a:buFont typeface="Wingdings" panose="05000000000000000000" pitchFamily="2" charset="2"/>
              <a:buChar char="ü"/>
            </a:pPr>
            <a:r>
              <a:rPr lang="en-US" altLang="zh-CN" sz="2400" dirty="0">
                <a:latin typeface="微软雅黑" panose="020B0503020204020204" pitchFamily="34" charset="-122"/>
                <a:ea typeface="微软雅黑" panose="020B0503020204020204" pitchFamily="34" charset="-122"/>
                <a:cs typeface="+mn-ea"/>
                <a:sym typeface="+mn-lt"/>
              </a:rPr>
              <a:t>WAR</a:t>
            </a:r>
            <a:r>
              <a:rPr lang="zh-CN" altLang="en-US" sz="2400" dirty="0">
                <a:latin typeface="微软雅黑" panose="020B0503020204020204" pitchFamily="34" charset="-122"/>
                <a:ea typeface="微软雅黑" panose="020B0503020204020204" pitchFamily="34" charset="-122"/>
                <a:cs typeface="+mn-ea"/>
                <a:sym typeface="+mn-lt"/>
              </a:rPr>
              <a:t>：停止发射</a:t>
            </a:r>
            <a:endParaRPr lang="en-US" altLang="zh-CN" sz="2400" dirty="0">
              <a:latin typeface="微软雅黑" panose="020B0503020204020204" pitchFamily="34" charset="-122"/>
              <a:ea typeface="微软雅黑" panose="020B0503020204020204" pitchFamily="34" charset="-122"/>
              <a:cs typeface="+mn-ea"/>
              <a:sym typeface="+mn-lt"/>
            </a:endParaRPr>
          </a:p>
          <a:p>
            <a:pPr marL="914400" lvl="1" indent="-457200" algn="just">
              <a:spcBef>
                <a:spcPts val="600"/>
              </a:spcBef>
              <a:spcAft>
                <a:spcPts val="600"/>
              </a:spcAft>
              <a:buClr>
                <a:srgbClr val="FF0066"/>
              </a:buClr>
              <a:buFont typeface="Wingdings" panose="05000000000000000000" pitchFamily="2" charset="2"/>
              <a:buChar char="ü"/>
            </a:pPr>
            <a:r>
              <a:rPr lang="en-US" altLang="zh-CN" sz="2400" dirty="0">
                <a:latin typeface="微软雅黑" panose="020B0503020204020204" pitchFamily="34" charset="-122"/>
                <a:ea typeface="微软雅黑" panose="020B0503020204020204" pitchFamily="34" charset="-122"/>
                <a:cs typeface="+mn-ea"/>
                <a:sym typeface="+mn-lt"/>
              </a:rPr>
              <a:t>WAW</a:t>
            </a:r>
            <a:r>
              <a:rPr lang="zh-CN" altLang="en-US" sz="2400" dirty="0">
                <a:latin typeface="微软雅黑" panose="020B0503020204020204" pitchFamily="34" charset="-122"/>
                <a:ea typeface="微软雅黑" panose="020B0503020204020204" pitchFamily="34" charset="-122"/>
                <a:cs typeface="+mn-ea"/>
                <a:sym typeface="+mn-lt"/>
              </a:rPr>
              <a:t>：停止发射</a:t>
            </a:r>
            <a:endParaRPr lang="en-US" altLang="zh-CN" sz="2400" dirty="0">
              <a:latin typeface="微软雅黑" panose="020B0503020204020204" pitchFamily="34" charset="-122"/>
              <a:ea typeface="微软雅黑" panose="020B0503020204020204" pitchFamily="34" charset="-122"/>
              <a:cs typeface="+mn-ea"/>
              <a:sym typeface="+mn-lt"/>
            </a:endParaRPr>
          </a:p>
          <a:p>
            <a:pPr marL="914400" lvl="1" indent="-457200" algn="just">
              <a:spcBef>
                <a:spcPts val="600"/>
              </a:spcBef>
              <a:spcAft>
                <a:spcPts val="600"/>
              </a:spcAft>
              <a:buClr>
                <a:srgbClr val="FF0066"/>
              </a:buClr>
              <a:buFont typeface="Wingdings" panose="05000000000000000000" pitchFamily="2" charset="2"/>
              <a:buChar char="ü"/>
            </a:pPr>
            <a:r>
              <a:rPr lang="zh-CN" altLang="en-US" sz="2400" dirty="0">
                <a:latin typeface="微软雅黑" panose="020B0503020204020204" pitchFamily="34" charset="-122"/>
                <a:ea typeface="微软雅黑" panose="020B0503020204020204" pitchFamily="34" charset="-122"/>
                <a:cs typeface="+mn-ea"/>
                <a:sym typeface="+mn-lt"/>
              </a:rPr>
              <a:t>无定向前推技术</a:t>
            </a:r>
            <a:endParaRPr lang="en-US" altLang="zh-CN" sz="2400" dirty="0">
              <a:latin typeface="微软雅黑" panose="020B0503020204020204" pitchFamily="34" charset="-122"/>
              <a:ea typeface="微软雅黑" panose="020B0503020204020204" pitchFamily="34" charset="-122"/>
              <a:cs typeface="+mn-ea"/>
              <a:sym typeface="+mn-lt"/>
            </a:endParaRPr>
          </a:p>
          <a:p>
            <a:pPr marL="914400" lvl="1" indent="-457200" algn="just">
              <a:spcBef>
                <a:spcPts val="600"/>
              </a:spcBef>
              <a:spcAft>
                <a:spcPts val="600"/>
              </a:spcAft>
              <a:buClr>
                <a:srgbClr val="FF0066"/>
              </a:buClr>
              <a:buFont typeface="Wingdings" panose="05000000000000000000" pitchFamily="2" charset="2"/>
              <a:buChar char="ü"/>
            </a:pPr>
            <a:r>
              <a:rPr lang="zh-CN" altLang="en-US" sz="2400" dirty="0">
                <a:latin typeface="微软雅黑" panose="020B0503020204020204" pitchFamily="34" charset="-122"/>
                <a:ea typeface="微软雅黑" panose="020B0503020204020204" pitchFamily="34" charset="-122"/>
                <a:cs typeface="+mn-ea"/>
                <a:sym typeface="+mn-lt"/>
              </a:rPr>
              <a:t>集中控制</a:t>
            </a:r>
          </a:p>
        </p:txBody>
      </p:sp>
    </p:spTree>
    <p:extLst>
      <p:ext uri="{BB962C8B-B14F-4D97-AF65-F5344CB8AC3E}">
        <p14:creationId xmlns:p14="http://schemas.microsoft.com/office/powerpoint/2010/main" val="1293651667"/>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自由: 形状 22"/>
          <p:cNvSpPr/>
          <p:nvPr/>
        </p:nvSpPr>
        <p:spPr bwMode="auto">
          <a:xfrm rot="12600000">
            <a:off x="628798" y="267712"/>
            <a:ext cx="166903" cy="731887"/>
          </a:xfrm>
          <a:custGeom>
            <a:avLst/>
            <a:gdLst>
              <a:gd name="connsiteX0" fmla="*/ 260214 w 260214"/>
              <a:gd name="connsiteY0" fmla="*/ 995963 h 1141060"/>
              <a:gd name="connsiteX1" fmla="*/ 0 w 260214"/>
              <a:gd name="connsiteY1" fmla="*/ 1141060 h 1141060"/>
              <a:gd name="connsiteX2" fmla="*/ 0 w 260214"/>
              <a:gd name="connsiteY2" fmla="*/ 146621 h 1141060"/>
              <a:gd name="connsiteX3" fmla="*/ 260214 w 260214"/>
              <a:gd name="connsiteY3" fmla="*/ 0 h 1141060"/>
            </a:gdLst>
            <a:ahLst/>
            <a:cxnLst>
              <a:cxn ang="0">
                <a:pos x="connsiteX0" y="connsiteY0"/>
              </a:cxn>
              <a:cxn ang="0">
                <a:pos x="connsiteX1" y="connsiteY1"/>
              </a:cxn>
              <a:cxn ang="0">
                <a:pos x="connsiteX2" y="connsiteY2"/>
              </a:cxn>
              <a:cxn ang="0">
                <a:pos x="connsiteX3" y="connsiteY3"/>
              </a:cxn>
            </a:cxnLst>
            <a:rect l="l" t="t" r="r" b="b"/>
            <a:pathLst>
              <a:path w="260214" h="1141060">
                <a:moveTo>
                  <a:pt x="260214" y="995963"/>
                </a:moveTo>
                <a:lnTo>
                  <a:pt x="0" y="1141060"/>
                </a:lnTo>
                <a:lnTo>
                  <a:pt x="0" y="146621"/>
                </a:lnTo>
                <a:lnTo>
                  <a:pt x="260214" y="0"/>
                </a:lnTo>
                <a:close/>
              </a:path>
            </a:pathLst>
          </a:custGeom>
          <a:solidFill>
            <a:srgbClr val="0075EA"/>
          </a:solidFill>
          <a:ln>
            <a:noFill/>
          </a:ln>
        </p:spPr>
        <p:txBody>
          <a:bodyPr vert="horz" wrap="square" lIns="91440" tIns="45720" rIns="91440" bIns="45720" numCol="1" anchor="t" anchorCtr="0" compatLnSpc="1">
            <a:noAutofit/>
          </a:bodyPr>
          <a:lstStyle/>
          <a:p>
            <a:endParaRPr lang="zh-CN" altLang="en-US" dirty="0"/>
          </a:p>
        </p:txBody>
      </p:sp>
      <p:grpSp>
        <p:nvGrpSpPr>
          <p:cNvPr id="19" name="组合 18">
            <a:extLst>
              <a:ext uri="{FF2B5EF4-FFF2-40B4-BE49-F238E27FC236}">
                <a16:creationId xmlns:a16="http://schemas.microsoft.com/office/drawing/2014/main" id="{899A9F6E-9457-4F84-A192-4FD305E1E399}"/>
              </a:ext>
            </a:extLst>
          </p:cNvPr>
          <p:cNvGrpSpPr/>
          <p:nvPr/>
        </p:nvGrpSpPr>
        <p:grpSpPr>
          <a:xfrm>
            <a:off x="635243" y="278225"/>
            <a:ext cx="5671334" cy="714073"/>
            <a:chOff x="635241" y="278221"/>
            <a:chExt cx="5671334" cy="714072"/>
          </a:xfrm>
        </p:grpSpPr>
        <p:sp>
          <p:nvSpPr>
            <p:cNvPr id="21" name="矩形 20">
              <a:extLst>
                <a:ext uri="{FF2B5EF4-FFF2-40B4-BE49-F238E27FC236}">
                  <a16:creationId xmlns:a16="http://schemas.microsoft.com/office/drawing/2014/main" id="{8297BC28-DD3C-44C3-A8BA-1F5DFEE9D689}"/>
                </a:ext>
              </a:extLst>
            </p:cNvPr>
            <p:cNvSpPr/>
            <p:nvPr/>
          </p:nvSpPr>
          <p:spPr>
            <a:xfrm>
              <a:off x="635241" y="676888"/>
              <a:ext cx="5373671" cy="315405"/>
            </a:xfrm>
            <a:prstGeom prst="rect">
              <a:avLst/>
            </a:prstGeom>
          </p:spPr>
          <p:txBody>
            <a:bodyPr wrap="square">
              <a:spAutoFit/>
            </a:bodyPr>
            <a:lstStyle/>
            <a:p>
              <a:pPr algn="ct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Tomasulo Algorithm——Formal Description</a:t>
              </a:r>
            </a:p>
          </p:txBody>
        </p:sp>
        <p:sp>
          <p:nvSpPr>
            <p:cNvPr id="31" name="矩形 30">
              <a:extLst>
                <a:ext uri="{FF2B5EF4-FFF2-40B4-BE49-F238E27FC236}">
                  <a16:creationId xmlns:a16="http://schemas.microsoft.com/office/drawing/2014/main" id="{893B1525-3B1F-48D5-8382-8E78492CDB66}"/>
                </a:ext>
              </a:extLst>
            </p:cNvPr>
            <p:cNvSpPr/>
            <p:nvPr/>
          </p:nvSpPr>
          <p:spPr>
            <a:xfrm>
              <a:off x="1197484" y="278221"/>
              <a:ext cx="5109091" cy="523219"/>
            </a:xfrm>
            <a:prstGeom prst="rect">
              <a:avLst/>
            </a:prstGeom>
          </p:spPr>
          <p:txBody>
            <a:bodyPr wrap="none">
              <a:spAutoFit/>
            </a:bodyPr>
            <a:lstStyle/>
            <a:p>
              <a:r>
                <a:rPr lang="en-US" altLang="zh-CN" sz="2800" b="1" dirty="0">
                  <a:solidFill>
                    <a:schemeClr val="tx1">
                      <a:lumMod val="85000"/>
                      <a:lumOff val="15000"/>
                    </a:schemeClr>
                  </a:solidFill>
                  <a:latin typeface="等线" panose="02010600030101010101" pitchFamily="2" charset="-122"/>
                  <a:ea typeface="等线" panose="02010600030101010101" pitchFamily="2" charset="-122"/>
                </a:rPr>
                <a:t>Tomasulo</a:t>
              </a:r>
              <a:r>
                <a:rPr lang="zh-CN" altLang="en-US" sz="2800" b="1" dirty="0">
                  <a:solidFill>
                    <a:schemeClr val="tx1">
                      <a:lumMod val="85000"/>
                      <a:lumOff val="15000"/>
                    </a:schemeClr>
                  </a:solidFill>
                  <a:latin typeface="等线" panose="02010600030101010101" pitchFamily="2" charset="-122"/>
                  <a:ea typeface="等线" panose="02010600030101010101" pitchFamily="2" charset="-122"/>
                </a:rPr>
                <a:t>算法</a:t>
              </a:r>
              <a:r>
                <a:rPr lang="en-US" altLang="zh-CN" sz="2800" b="1" dirty="0">
                  <a:solidFill>
                    <a:schemeClr val="tx1">
                      <a:lumMod val="85000"/>
                      <a:lumOff val="15000"/>
                    </a:schemeClr>
                  </a:solidFill>
                  <a:latin typeface="等线" panose="02010600030101010101" pitchFamily="2" charset="-122"/>
                  <a:ea typeface="等线" panose="02010600030101010101" pitchFamily="2" charset="-122"/>
                </a:rPr>
                <a:t>— —</a:t>
              </a:r>
              <a:r>
                <a:rPr lang="zh-CN" altLang="en-US" sz="2800" b="1" dirty="0">
                  <a:solidFill>
                    <a:schemeClr val="tx1">
                      <a:lumMod val="85000"/>
                      <a:lumOff val="15000"/>
                    </a:schemeClr>
                  </a:solidFill>
                  <a:latin typeface="等线" panose="02010600030101010101" pitchFamily="2" charset="-122"/>
                  <a:ea typeface="等线" panose="02010600030101010101" pitchFamily="2" charset="-122"/>
                </a:rPr>
                <a:t>形式化描述</a:t>
              </a:r>
            </a:p>
          </p:txBody>
        </p:sp>
      </p:grpSp>
      <p:sp>
        <p:nvSpPr>
          <p:cNvPr id="15" name="矩形 14">
            <a:extLst>
              <a:ext uri="{FF2B5EF4-FFF2-40B4-BE49-F238E27FC236}">
                <a16:creationId xmlns:a16="http://schemas.microsoft.com/office/drawing/2014/main" id="{29CD7C7A-0048-41D3-A4B4-6D60AE25E818}"/>
              </a:ext>
            </a:extLst>
          </p:cNvPr>
          <p:cNvSpPr/>
          <p:nvPr/>
        </p:nvSpPr>
        <p:spPr>
          <a:xfrm>
            <a:off x="1056904" y="1268813"/>
            <a:ext cx="10070275" cy="5105372"/>
          </a:xfrm>
          <a:prstGeom prst="rect">
            <a:avLst/>
          </a:prstGeom>
          <a:ln>
            <a:solidFill>
              <a:schemeClr val="accent1"/>
            </a:solidFill>
          </a:ln>
        </p:spPr>
        <p:txBody>
          <a:bodyPr wrap="square" lIns="72000" rIns="72000">
            <a:spAutoFit/>
          </a:bodyPr>
          <a:lstStyle/>
          <a:p>
            <a:pPr marL="342900" indent="-342900" algn="just">
              <a:lnSpc>
                <a:spcPct val="150000"/>
              </a:lnSpc>
              <a:buClr>
                <a:srgbClr val="FF0066"/>
              </a:buClr>
              <a:buFont typeface="Wingdings" panose="05000000000000000000" pitchFamily="2" charset="2"/>
              <a:buChar char="p"/>
            </a:pPr>
            <a:r>
              <a:rPr lang="zh-CN" altLang="en-US" sz="2800" dirty="0">
                <a:latin typeface="微软雅黑" panose="020B0503020204020204" pitchFamily="34" charset="-122"/>
                <a:ea typeface="微软雅黑" panose="020B0503020204020204" pitchFamily="34" charset="-122"/>
                <a:cs typeface="+mn-ea"/>
                <a:sym typeface="+mn-lt"/>
              </a:rPr>
              <a:t>符号约定</a:t>
            </a:r>
            <a:endParaRPr lang="en-US" altLang="zh-CN" sz="2800" dirty="0">
              <a:latin typeface="微软雅黑" panose="020B0503020204020204" pitchFamily="34" charset="-122"/>
              <a:ea typeface="微软雅黑" panose="020B0503020204020204" pitchFamily="34" charset="-122"/>
              <a:cs typeface="+mn-ea"/>
              <a:sym typeface="+mn-lt"/>
            </a:endParaRPr>
          </a:p>
          <a:p>
            <a:pPr marL="914400" lvl="1" indent="-457200" algn="just">
              <a:lnSpc>
                <a:spcPct val="150000"/>
              </a:lnSpc>
              <a:buClr>
                <a:srgbClr val="FF0066"/>
              </a:buClr>
              <a:buFont typeface="Wingdings" panose="05000000000000000000" pitchFamily="2" charset="2"/>
              <a:buChar char="ü"/>
            </a:pPr>
            <a:r>
              <a:rPr lang="en-US" altLang="zh-CN" sz="2400" b="1" dirty="0">
                <a:solidFill>
                  <a:srgbClr val="FF0066"/>
                </a:solidFill>
                <a:latin typeface="微软雅黑" panose="020B0503020204020204" pitchFamily="34" charset="-122"/>
                <a:ea typeface="微软雅黑" panose="020B0503020204020204" pitchFamily="34" charset="-122"/>
                <a:cs typeface="+mn-ea"/>
                <a:sym typeface="+mn-lt"/>
              </a:rPr>
              <a:t>r</a:t>
            </a:r>
            <a:r>
              <a:rPr lang="zh-CN" altLang="en-US" sz="2400" b="1" dirty="0">
                <a:solidFill>
                  <a:srgbClr val="FF0066"/>
                </a:solidFill>
                <a:latin typeface="微软雅黑" panose="020B0503020204020204" pitchFamily="34" charset="-122"/>
                <a:ea typeface="微软雅黑" panose="020B0503020204020204" pitchFamily="34" charset="-122"/>
                <a:cs typeface="+mn-ea"/>
                <a:sym typeface="+mn-lt"/>
              </a:rPr>
              <a:t>：</a:t>
            </a:r>
            <a:r>
              <a:rPr lang="zh-CN" altLang="en-US" sz="2400" dirty="0">
                <a:latin typeface="微软雅黑" panose="020B0503020204020204" pitchFamily="34" charset="-122"/>
                <a:ea typeface="微软雅黑" panose="020B0503020204020204" pitchFamily="34" charset="-122"/>
                <a:cs typeface="+mn-ea"/>
                <a:sym typeface="+mn-lt"/>
              </a:rPr>
              <a:t>分配给当前指令的保留站或者缓冲器单元编号；</a:t>
            </a:r>
          </a:p>
          <a:p>
            <a:pPr marL="914400" lvl="1" indent="-457200" algn="just">
              <a:lnSpc>
                <a:spcPct val="150000"/>
              </a:lnSpc>
              <a:buClr>
                <a:srgbClr val="FF0066"/>
              </a:buClr>
              <a:buFont typeface="Wingdings" panose="05000000000000000000" pitchFamily="2" charset="2"/>
              <a:buChar char="ü"/>
            </a:pPr>
            <a:r>
              <a:rPr lang="en-US" altLang="zh-CN" sz="2400" b="1" dirty="0" err="1">
                <a:solidFill>
                  <a:srgbClr val="FF0066"/>
                </a:solidFill>
                <a:latin typeface="微软雅黑" panose="020B0503020204020204" pitchFamily="34" charset="-122"/>
                <a:ea typeface="微软雅黑" panose="020B0503020204020204" pitchFamily="34" charset="-122"/>
                <a:cs typeface="+mn-ea"/>
                <a:sym typeface="+mn-lt"/>
              </a:rPr>
              <a:t>rd</a:t>
            </a:r>
            <a:r>
              <a:rPr lang="zh-CN" altLang="en-US" sz="2400" b="1" dirty="0">
                <a:solidFill>
                  <a:srgbClr val="FF0066"/>
                </a:solidFill>
                <a:latin typeface="微软雅黑" panose="020B0503020204020204" pitchFamily="34" charset="-122"/>
                <a:ea typeface="微软雅黑" panose="020B0503020204020204" pitchFamily="34" charset="-122"/>
                <a:cs typeface="+mn-ea"/>
                <a:sym typeface="+mn-lt"/>
              </a:rPr>
              <a:t>：</a:t>
            </a:r>
            <a:r>
              <a:rPr lang="zh-CN" altLang="en-US" sz="2400" dirty="0">
                <a:latin typeface="微软雅黑" panose="020B0503020204020204" pitchFamily="34" charset="-122"/>
                <a:ea typeface="微软雅黑" panose="020B0503020204020204" pitchFamily="34" charset="-122"/>
                <a:cs typeface="+mn-ea"/>
                <a:sym typeface="+mn-lt"/>
              </a:rPr>
              <a:t>目标寄存器编号；				</a:t>
            </a:r>
          </a:p>
          <a:p>
            <a:pPr marL="914400" lvl="1" indent="-457200" algn="just">
              <a:lnSpc>
                <a:spcPct val="150000"/>
              </a:lnSpc>
              <a:buClr>
                <a:srgbClr val="FF0066"/>
              </a:buClr>
              <a:buFont typeface="Wingdings" panose="05000000000000000000" pitchFamily="2" charset="2"/>
              <a:buChar char="ü"/>
            </a:pPr>
            <a:r>
              <a:rPr lang="en-US" altLang="zh-CN" sz="2400" b="1" dirty="0" err="1">
                <a:solidFill>
                  <a:srgbClr val="FF0066"/>
                </a:solidFill>
                <a:latin typeface="微软雅黑" panose="020B0503020204020204" pitchFamily="34" charset="-122"/>
                <a:ea typeface="微软雅黑" panose="020B0503020204020204" pitchFamily="34" charset="-122"/>
                <a:cs typeface="+mn-ea"/>
                <a:sym typeface="+mn-lt"/>
              </a:rPr>
              <a:t>rs</a:t>
            </a:r>
            <a:r>
              <a:rPr lang="zh-CN" altLang="en-US" sz="2400" b="1" dirty="0">
                <a:solidFill>
                  <a:srgbClr val="FF0066"/>
                </a:solidFill>
                <a:latin typeface="微软雅黑" panose="020B0503020204020204" pitchFamily="34" charset="-122"/>
                <a:ea typeface="微软雅黑" panose="020B0503020204020204" pitchFamily="34" charset="-122"/>
                <a:cs typeface="+mn-ea"/>
                <a:sym typeface="+mn-lt"/>
              </a:rPr>
              <a:t>、</a:t>
            </a:r>
            <a:r>
              <a:rPr lang="en-US" altLang="zh-CN" sz="2400" b="1" dirty="0">
                <a:solidFill>
                  <a:srgbClr val="FF0066"/>
                </a:solidFill>
                <a:latin typeface="微软雅黑" panose="020B0503020204020204" pitchFamily="34" charset="-122"/>
                <a:ea typeface="微软雅黑" panose="020B0503020204020204" pitchFamily="34" charset="-122"/>
                <a:cs typeface="+mn-ea"/>
                <a:sym typeface="+mn-lt"/>
              </a:rPr>
              <a:t>rt</a:t>
            </a:r>
            <a:r>
              <a:rPr lang="zh-CN" altLang="en-US" sz="2400" b="1" dirty="0">
                <a:solidFill>
                  <a:srgbClr val="FF0066"/>
                </a:solidFill>
                <a:latin typeface="微软雅黑" panose="020B0503020204020204" pitchFamily="34" charset="-122"/>
                <a:ea typeface="微软雅黑" panose="020B0503020204020204" pitchFamily="34" charset="-122"/>
                <a:cs typeface="+mn-ea"/>
                <a:sym typeface="+mn-lt"/>
              </a:rPr>
              <a:t>：</a:t>
            </a:r>
            <a:r>
              <a:rPr lang="zh-CN" altLang="en-US" sz="2400" dirty="0">
                <a:latin typeface="微软雅黑" panose="020B0503020204020204" pitchFamily="34" charset="-122"/>
                <a:ea typeface="微软雅黑" panose="020B0503020204020204" pitchFamily="34" charset="-122"/>
                <a:cs typeface="+mn-ea"/>
                <a:sym typeface="+mn-lt"/>
              </a:rPr>
              <a:t>操作数寄存器编号；</a:t>
            </a:r>
          </a:p>
          <a:p>
            <a:pPr marL="914400" lvl="1" indent="-457200" algn="just">
              <a:lnSpc>
                <a:spcPct val="150000"/>
              </a:lnSpc>
              <a:buClr>
                <a:srgbClr val="FF0066"/>
              </a:buClr>
              <a:buFont typeface="Wingdings" panose="05000000000000000000" pitchFamily="2" charset="2"/>
              <a:buChar char="ü"/>
            </a:pPr>
            <a:r>
              <a:rPr lang="en-US" altLang="zh-CN" sz="2400" b="1" dirty="0" err="1">
                <a:solidFill>
                  <a:srgbClr val="FF0066"/>
                </a:solidFill>
                <a:latin typeface="微软雅黑" panose="020B0503020204020204" pitchFamily="34" charset="-122"/>
                <a:ea typeface="微软雅黑" panose="020B0503020204020204" pitchFamily="34" charset="-122"/>
                <a:cs typeface="+mn-ea"/>
                <a:sym typeface="+mn-lt"/>
              </a:rPr>
              <a:t>imm</a:t>
            </a:r>
            <a:r>
              <a:rPr lang="zh-CN" altLang="en-US" sz="2400" b="1" dirty="0">
                <a:solidFill>
                  <a:srgbClr val="FF0066"/>
                </a:solidFill>
                <a:latin typeface="微软雅黑" panose="020B0503020204020204" pitchFamily="34" charset="-122"/>
                <a:ea typeface="微软雅黑" panose="020B0503020204020204" pitchFamily="34" charset="-122"/>
                <a:cs typeface="+mn-ea"/>
                <a:sym typeface="+mn-lt"/>
              </a:rPr>
              <a:t>：</a:t>
            </a:r>
            <a:r>
              <a:rPr lang="zh-CN" altLang="en-US" sz="2400" dirty="0">
                <a:latin typeface="微软雅黑" panose="020B0503020204020204" pitchFamily="34" charset="-122"/>
                <a:ea typeface="微软雅黑" panose="020B0503020204020204" pitchFamily="34" charset="-122"/>
                <a:cs typeface="+mn-ea"/>
                <a:sym typeface="+mn-lt"/>
              </a:rPr>
              <a:t>符号扩展后的立即数；			</a:t>
            </a:r>
          </a:p>
          <a:p>
            <a:pPr marL="914400" lvl="1" indent="-457200" algn="just">
              <a:lnSpc>
                <a:spcPct val="150000"/>
              </a:lnSpc>
              <a:buClr>
                <a:srgbClr val="FF0066"/>
              </a:buClr>
              <a:buFont typeface="Wingdings" panose="05000000000000000000" pitchFamily="2" charset="2"/>
              <a:buChar char="ü"/>
            </a:pPr>
            <a:r>
              <a:rPr lang="en-US" altLang="zh-CN" sz="2400" b="1" dirty="0">
                <a:solidFill>
                  <a:srgbClr val="FF0066"/>
                </a:solidFill>
                <a:latin typeface="微软雅黑" panose="020B0503020204020204" pitchFamily="34" charset="-122"/>
                <a:ea typeface="微软雅黑" panose="020B0503020204020204" pitchFamily="34" charset="-122"/>
                <a:cs typeface="+mn-ea"/>
                <a:sym typeface="+mn-lt"/>
              </a:rPr>
              <a:t>RS</a:t>
            </a:r>
            <a:r>
              <a:rPr lang="zh-CN" altLang="en-US" sz="2400" b="1" dirty="0">
                <a:solidFill>
                  <a:srgbClr val="FF0066"/>
                </a:solidFill>
                <a:latin typeface="微软雅黑" panose="020B0503020204020204" pitchFamily="34" charset="-122"/>
                <a:ea typeface="微软雅黑" panose="020B0503020204020204" pitchFamily="34" charset="-122"/>
                <a:cs typeface="+mn-ea"/>
                <a:sym typeface="+mn-lt"/>
              </a:rPr>
              <a:t>：</a:t>
            </a:r>
            <a:r>
              <a:rPr lang="zh-CN" altLang="en-US" sz="2400" dirty="0">
                <a:latin typeface="微软雅黑" panose="020B0503020204020204" pitchFamily="34" charset="-122"/>
                <a:ea typeface="微软雅黑" panose="020B0503020204020204" pitchFamily="34" charset="-122"/>
                <a:cs typeface="+mn-ea"/>
                <a:sym typeface="+mn-lt"/>
              </a:rPr>
              <a:t>保留站；</a:t>
            </a:r>
          </a:p>
          <a:p>
            <a:pPr marL="914400" lvl="1" indent="-457200" algn="just">
              <a:lnSpc>
                <a:spcPct val="150000"/>
              </a:lnSpc>
              <a:buClr>
                <a:srgbClr val="FF0066"/>
              </a:buClr>
              <a:buFont typeface="Wingdings" panose="05000000000000000000" pitchFamily="2" charset="2"/>
              <a:buChar char="ü"/>
            </a:pPr>
            <a:r>
              <a:rPr lang="en-US" altLang="zh-CN" sz="2400" b="1" dirty="0">
                <a:solidFill>
                  <a:srgbClr val="FF0066"/>
                </a:solidFill>
                <a:latin typeface="微软雅黑" panose="020B0503020204020204" pitchFamily="34" charset="-122"/>
                <a:ea typeface="微软雅黑" panose="020B0503020204020204" pitchFamily="34" charset="-122"/>
                <a:cs typeface="+mn-ea"/>
                <a:sym typeface="+mn-lt"/>
              </a:rPr>
              <a:t>result</a:t>
            </a:r>
            <a:r>
              <a:rPr lang="zh-CN" altLang="en-US" sz="2400" b="1" dirty="0">
                <a:solidFill>
                  <a:srgbClr val="FF0066"/>
                </a:solidFill>
                <a:latin typeface="微软雅黑" panose="020B0503020204020204" pitchFamily="34" charset="-122"/>
                <a:ea typeface="微软雅黑" panose="020B0503020204020204" pitchFamily="34" charset="-122"/>
                <a:cs typeface="+mn-ea"/>
                <a:sym typeface="+mn-lt"/>
              </a:rPr>
              <a:t>：</a:t>
            </a:r>
            <a:r>
              <a:rPr lang="zh-CN" altLang="en-US" sz="2400" dirty="0">
                <a:latin typeface="微软雅黑" panose="020B0503020204020204" pitchFamily="34" charset="-122"/>
                <a:ea typeface="微软雅黑" panose="020B0503020204020204" pitchFamily="34" charset="-122"/>
                <a:cs typeface="+mn-ea"/>
                <a:sym typeface="+mn-lt"/>
              </a:rPr>
              <a:t>浮点部件或</a:t>
            </a:r>
            <a:r>
              <a:rPr lang="en-US" altLang="zh-CN" sz="2400" dirty="0">
                <a:latin typeface="微软雅黑" panose="020B0503020204020204" pitchFamily="34" charset="-122"/>
                <a:ea typeface="微软雅黑" panose="020B0503020204020204" pitchFamily="34" charset="-122"/>
                <a:cs typeface="+mn-ea"/>
                <a:sym typeface="+mn-lt"/>
              </a:rPr>
              <a:t>load</a:t>
            </a:r>
            <a:r>
              <a:rPr lang="zh-CN" altLang="en-US" sz="2400" dirty="0">
                <a:latin typeface="微软雅黑" panose="020B0503020204020204" pitchFamily="34" charset="-122"/>
                <a:ea typeface="微软雅黑" panose="020B0503020204020204" pitchFamily="34" charset="-122"/>
                <a:cs typeface="+mn-ea"/>
                <a:sym typeface="+mn-lt"/>
              </a:rPr>
              <a:t>缓冲器返回的结果； </a:t>
            </a:r>
          </a:p>
          <a:p>
            <a:pPr marL="914400" lvl="1" indent="-457200" algn="just">
              <a:lnSpc>
                <a:spcPct val="150000"/>
              </a:lnSpc>
              <a:buClr>
                <a:srgbClr val="FF0066"/>
              </a:buClr>
              <a:buFont typeface="Wingdings" panose="05000000000000000000" pitchFamily="2" charset="2"/>
              <a:buChar char="ü"/>
            </a:pPr>
            <a:r>
              <a:rPr lang="en-US" altLang="zh-CN" sz="2400" b="1" dirty="0">
                <a:solidFill>
                  <a:srgbClr val="FF0066"/>
                </a:solidFill>
                <a:latin typeface="微软雅黑" panose="020B0503020204020204" pitchFamily="34" charset="-122"/>
                <a:ea typeface="微软雅黑" panose="020B0503020204020204" pitchFamily="34" charset="-122"/>
                <a:cs typeface="+mn-ea"/>
                <a:sym typeface="+mn-lt"/>
              </a:rPr>
              <a:t>Qi</a:t>
            </a:r>
            <a:r>
              <a:rPr lang="zh-CN" altLang="en-US" sz="2400" b="1" dirty="0">
                <a:solidFill>
                  <a:srgbClr val="FF0066"/>
                </a:solidFill>
                <a:latin typeface="微软雅黑" panose="020B0503020204020204" pitchFamily="34" charset="-122"/>
                <a:ea typeface="微软雅黑" panose="020B0503020204020204" pitchFamily="34" charset="-122"/>
                <a:cs typeface="+mn-ea"/>
                <a:sym typeface="+mn-lt"/>
              </a:rPr>
              <a:t>：</a:t>
            </a:r>
            <a:r>
              <a:rPr lang="zh-CN" altLang="en-US" sz="2400" dirty="0">
                <a:latin typeface="微软雅黑" panose="020B0503020204020204" pitchFamily="34" charset="-122"/>
                <a:ea typeface="微软雅黑" panose="020B0503020204020204" pitchFamily="34" charset="-122"/>
                <a:cs typeface="+mn-ea"/>
                <a:sym typeface="+mn-lt"/>
              </a:rPr>
              <a:t>寄存器状态表；</a:t>
            </a:r>
          </a:p>
          <a:p>
            <a:pPr marL="914400" lvl="1" indent="-457200" algn="just">
              <a:lnSpc>
                <a:spcPct val="150000"/>
              </a:lnSpc>
              <a:buClr>
                <a:srgbClr val="FF0066"/>
              </a:buClr>
              <a:buFont typeface="Wingdings" panose="05000000000000000000" pitchFamily="2" charset="2"/>
              <a:buChar char="ü"/>
            </a:pPr>
            <a:r>
              <a:rPr lang="en-US" altLang="zh-CN" sz="2400" b="1" dirty="0">
                <a:solidFill>
                  <a:srgbClr val="FF0066"/>
                </a:solidFill>
                <a:latin typeface="微软雅黑" panose="020B0503020204020204" pitchFamily="34" charset="-122"/>
                <a:ea typeface="微软雅黑" panose="020B0503020204020204" pitchFamily="34" charset="-122"/>
                <a:cs typeface="+mn-ea"/>
                <a:sym typeface="+mn-lt"/>
              </a:rPr>
              <a:t>Regs[ ]</a:t>
            </a:r>
            <a:r>
              <a:rPr lang="zh-CN" altLang="en-US" sz="2400" b="1" dirty="0">
                <a:solidFill>
                  <a:srgbClr val="FF0066"/>
                </a:solidFill>
                <a:latin typeface="微软雅黑" panose="020B0503020204020204" pitchFamily="34" charset="-122"/>
                <a:ea typeface="微软雅黑" panose="020B0503020204020204" pitchFamily="34" charset="-122"/>
                <a:cs typeface="+mn-ea"/>
                <a:sym typeface="+mn-lt"/>
              </a:rPr>
              <a:t>：</a:t>
            </a:r>
            <a:r>
              <a:rPr lang="zh-CN" altLang="en-US" sz="2400" dirty="0">
                <a:latin typeface="微软雅黑" panose="020B0503020204020204" pitchFamily="34" charset="-122"/>
                <a:ea typeface="微软雅黑" panose="020B0503020204020204" pitchFamily="34" charset="-122"/>
                <a:cs typeface="+mn-ea"/>
                <a:sym typeface="+mn-lt"/>
              </a:rPr>
              <a:t>寄存器文件； </a:t>
            </a:r>
          </a:p>
        </p:txBody>
      </p:sp>
    </p:spTree>
    <p:extLst>
      <p:ext uri="{BB962C8B-B14F-4D97-AF65-F5344CB8AC3E}">
        <p14:creationId xmlns:p14="http://schemas.microsoft.com/office/powerpoint/2010/main" val="3915149754"/>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自由: 形状 22"/>
          <p:cNvSpPr/>
          <p:nvPr/>
        </p:nvSpPr>
        <p:spPr bwMode="auto">
          <a:xfrm rot="12600000">
            <a:off x="628798" y="267712"/>
            <a:ext cx="166903" cy="731887"/>
          </a:xfrm>
          <a:custGeom>
            <a:avLst/>
            <a:gdLst>
              <a:gd name="connsiteX0" fmla="*/ 260214 w 260214"/>
              <a:gd name="connsiteY0" fmla="*/ 995963 h 1141060"/>
              <a:gd name="connsiteX1" fmla="*/ 0 w 260214"/>
              <a:gd name="connsiteY1" fmla="*/ 1141060 h 1141060"/>
              <a:gd name="connsiteX2" fmla="*/ 0 w 260214"/>
              <a:gd name="connsiteY2" fmla="*/ 146621 h 1141060"/>
              <a:gd name="connsiteX3" fmla="*/ 260214 w 260214"/>
              <a:gd name="connsiteY3" fmla="*/ 0 h 1141060"/>
            </a:gdLst>
            <a:ahLst/>
            <a:cxnLst>
              <a:cxn ang="0">
                <a:pos x="connsiteX0" y="connsiteY0"/>
              </a:cxn>
              <a:cxn ang="0">
                <a:pos x="connsiteX1" y="connsiteY1"/>
              </a:cxn>
              <a:cxn ang="0">
                <a:pos x="connsiteX2" y="connsiteY2"/>
              </a:cxn>
              <a:cxn ang="0">
                <a:pos x="connsiteX3" y="connsiteY3"/>
              </a:cxn>
            </a:cxnLst>
            <a:rect l="l" t="t" r="r" b="b"/>
            <a:pathLst>
              <a:path w="260214" h="1141060">
                <a:moveTo>
                  <a:pt x="260214" y="995963"/>
                </a:moveTo>
                <a:lnTo>
                  <a:pt x="0" y="1141060"/>
                </a:lnTo>
                <a:lnTo>
                  <a:pt x="0" y="146621"/>
                </a:lnTo>
                <a:lnTo>
                  <a:pt x="260214" y="0"/>
                </a:lnTo>
                <a:close/>
              </a:path>
            </a:pathLst>
          </a:custGeom>
          <a:solidFill>
            <a:srgbClr val="0075EA"/>
          </a:solidFill>
          <a:ln>
            <a:noFill/>
          </a:ln>
        </p:spPr>
        <p:txBody>
          <a:bodyPr vert="horz" wrap="square" lIns="91440" tIns="45720" rIns="91440" bIns="45720" numCol="1" anchor="t" anchorCtr="0" compatLnSpc="1">
            <a:noAutofit/>
          </a:bodyPr>
          <a:lstStyle/>
          <a:p>
            <a:endParaRPr lang="zh-CN" altLang="en-US" dirty="0"/>
          </a:p>
        </p:txBody>
      </p:sp>
      <p:grpSp>
        <p:nvGrpSpPr>
          <p:cNvPr id="19" name="组合 18">
            <a:extLst>
              <a:ext uri="{FF2B5EF4-FFF2-40B4-BE49-F238E27FC236}">
                <a16:creationId xmlns:a16="http://schemas.microsoft.com/office/drawing/2014/main" id="{899A9F6E-9457-4F84-A192-4FD305E1E399}"/>
              </a:ext>
            </a:extLst>
          </p:cNvPr>
          <p:cNvGrpSpPr/>
          <p:nvPr/>
        </p:nvGrpSpPr>
        <p:grpSpPr>
          <a:xfrm>
            <a:off x="635243" y="278225"/>
            <a:ext cx="5671334" cy="714073"/>
            <a:chOff x="635241" y="278221"/>
            <a:chExt cx="5671334" cy="714072"/>
          </a:xfrm>
        </p:grpSpPr>
        <p:sp>
          <p:nvSpPr>
            <p:cNvPr id="21" name="矩形 20">
              <a:extLst>
                <a:ext uri="{FF2B5EF4-FFF2-40B4-BE49-F238E27FC236}">
                  <a16:creationId xmlns:a16="http://schemas.microsoft.com/office/drawing/2014/main" id="{8297BC28-DD3C-44C3-A8BA-1F5DFEE9D689}"/>
                </a:ext>
              </a:extLst>
            </p:cNvPr>
            <p:cNvSpPr/>
            <p:nvPr/>
          </p:nvSpPr>
          <p:spPr>
            <a:xfrm>
              <a:off x="635241" y="676888"/>
              <a:ext cx="5373671" cy="315405"/>
            </a:xfrm>
            <a:prstGeom prst="rect">
              <a:avLst/>
            </a:prstGeom>
          </p:spPr>
          <p:txBody>
            <a:bodyPr wrap="square">
              <a:spAutoFit/>
            </a:bodyPr>
            <a:lstStyle/>
            <a:p>
              <a:pPr algn="ct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Tomasulo Algorithm——Formal Description</a:t>
              </a:r>
            </a:p>
          </p:txBody>
        </p:sp>
        <p:sp>
          <p:nvSpPr>
            <p:cNvPr id="31" name="矩形 30">
              <a:extLst>
                <a:ext uri="{FF2B5EF4-FFF2-40B4-BE49-F238E27FC236}">
                  <a16:creationId xmlns:a16="http://schemas.microsoft.com/office/drawing/2014/main" id="{893B1525-3B1F-48D5-8382-8E78492CDB66}"/>
                </a:ext>
              </a:extLst>
            </p:cNvPr>
            <p:cNvSpPr/>
            <p:nvPr/>
          </p:nvSpPr>
          <p:spPr>
            <a:xfrm>
              <a:off x="1197484" y="278221"/>
              <a:ext cx="5109091" cy="523219"/>
            </a:xfrm>
            <a:prstGeom prst="rect">
              <a:avLst/>
            </a:prstGeom>
          </p:spPr>
          <p:txBody>
            <a:bodyPr wrap="none">
              <a:spAutoFit/>
            </a:bodyPr>
            <a:lstStyle/>
            <a:p>
              <a:r>
                <a:rPr lang="en-US" altLang="zh-CN" sz="2800" b="1" dirty="0">
                  <a:solidFill>
                    <a:schemeClr val="tx1">
                      <a:lumMod val="85000"/>
                      <a:lumOff val="15000"/>
                    </a:schemeClr>
                  </a:solidFill>
                  <a:latin typeface="等线" panose="02010600030101010101" pitchFamily="2" charset="-122"/>
                  <a:ea typeface="等线" panose="02010600030101010101" pitchFamily="2" charset="-122"/>
                </a:rPr>
                <a:t>Tomasulo</a:t>
              </a:r>
              <a:r>
                <a:rPr lang="zh-CN" altLang="en-US" sz="2800" b="1" dirty="0">
                  <a:solidFill>
                    <a:schemeClr val="tx1">
                      <a:lumMod val="85000"/>
                      <a:lumOff val="15000"/>
                    </a:schemeClr>
                  </a:solidFill>
                  <a:latin typeface="等线" panose="02010600030101010101" pitchFamily="2" charset="-122"/>
                  <a:ea typeface="等线" panose="02010600030101010101" pitchFamily="2" charset="-122"/>
                </a:rPr>
                <a:t>算法</a:t>
              </a:r>
              <a:r>
                <a:rPr lang="en-US" altLang="zh-CN" sz="2800" b="1" dirty="0">
                  <a:solidFill>
                    <a:schemeClr val="tx1">
                      <a:lumMod val="85000"/>
                      <a:lumOff val="15000"/>
                    </a:schemeClr>
                  </a:solidFill>
                  <a:latin typeface="等线" panose="02010600030101010101" pitchFamily="2" charset="-122"/>
                  <a:ea typeface="等线" panose="02010600030101010101" pitchFamily="2" charset="-122"/>
                </a:rPr>
                <a:t>— —</a:t>
              </a:r>
              <a:r>
                <a:rPr lang="zh-CN" altLang="en-US" sz="2800" b="1" dirty="0">
                  <a:solidFill>
                    <a:schemeClr val="tx1">
                      <a:lumMod val="85000"/>
                      <a:lumOff val="15000"/>
                    </a:schemeClr>
                  </a:solidFill>
                  <a:latin typeface="等线" panose="02010600030101010101" pitchFamily="2" charset="-122"/>
                  <a:ea typeface="等线" panose="02010600030101010101" pitchFamily="2" charset="-122"/>
                </a:rPr>
                <a:t>形式化描述</a:t>
              </a:r>
            </a:p>
          </p:txBody>
        </p:sp>
      </p:grpSp>
      <p:sp>
        <p:nvSpPr>
          <p:cNvPr id="15" name="矩形 14">
            <a:extLst>
              <a:ext uri="{FF2B5EF4-FFF2-40B4-BE49-F238E27FC236}">
                <a16:creationId xmlns:a16="http://schemas.microsoft.com/office/drawing/2014/main" id="{29CD7C7A-0048-41D3-A4B4-6D60AE25E818}"/>
              </a:ext>
            </a:extLst>
          </p:cNvPr>
          <p:cNvSpPr/>
          <p:nvPr/>
        </p:nvSpPr>
        <p:spPr>
          <a:xfrm>
            <a:off x="1056904" y="1268813"/>
            <a:ext cx="10070275" cy="4654608"/>
          </a:xfrm>
          <a:prstGeom prst="rect">
            <a:avLst/>
          </a:prstGeom>
          <a:ln>
            <a:solidFill>
              <a:schemeClr val="accent1"/>
            </a:solidFill>
          </a:ln>
        </p:spPr>
        <p:txBody>
          <a:bodyPr wrap="square" lIns="72000" rIns="72000">
            <a:spAutoFit/>
          </a:bodyPr>
          <a:lstStyle/>
          <a:p>
            <a:pPr marL="342900" indent="-342900" algn="just">
              <a:lnSpc>
                <a:spcPct val="150000"/>
              </a:lnSpc>
              <a:spcBef>
                <a:spcPts val="600"/>
              </a:spcBef>
              <a:spcAft>
                <a:spcPts val="600"/>
              </a:spcAft>
              <a:buClr>
                <a:srgbClr val="FF0066"/>
              </a:buClr>
              <a:buFont typeface="Wingdings" panose="05000000000000000000" pitchFamily="2" charset="2"/>
              <a:buChar char="p"/>
            </a:pPr>
            <a:r>
              <a:rPr lang="zh-CN" altLang="en-US" sz="2800" dirty="0">
                <a:latin typeface="微软雅黑" panose="020B0503020204020204" pitchFamily="34" charset="-122"/>
                <a:ea typeface="微软雅黑" panose="020B0503020204020204" pitchFamily="34" charset="-122"/>
                <a:cs typeface="+mn-ea"/>
                <a:sym typeface="+mn-lt"/>
              </a:rPr>
              <a:t>符号约定</a:t>
            </a:r>
            <a:endParaRPr lang="en-US" altLang="zh-CN" sz="2800" dirty="0">
              <a:latin typeface="微软雅黑" panose="020B0503020204020204" pitchFamily="34" charset="-122"/>
              <a:ea typeface="微软雅黑" panose="020B0503020204020204" pitchFamily="34" charset="-122"/>
              <a:cs typeface="+mn-ea"/>
              <a:sym typeface="+mn-lt"/>
            </a:endParaRPr>
          </a:p>
          <a:p>
            <a:pPr marL="914400" lvl="1" indent="-457200" algn="just">
              <a:lnSpc>
                <a:spcPct val="150000"/>
              </a:lnSpc>
              <a:spcBef>
                <a:spcPts val="600"/>
              </a:spcBef>
              <a:spcAft>
                <a:spcPts val="600"/>
              </a:spcAft>
              <a:buClr>
                <a:srgbClr val="FF0066"/>
              </a:buClr>
              <a:buFont typeface="Wingdings" panose="05000000000000000000" pitchFamily="2" charset="2"/>
              <a:buChar char="ü"/>
            </a:pPr>
            <a:r>
              <a:rPr lang="en-US" altLang="zh-CN" sz="2400" dirty="0" err="1">
                <a:latin typeface="微软雅黑" panose="020B0503020204020204" pitchFamily="34" charset="-122"/>
                <a:ea typeface="微软雅黑" panose="020B0503020204020204" pitchFamily="34" charset="-122"/>
                <a:cs typeface="+mn-ea"/>
                <a:sym typeface="+mn-lt"/>
              </a:rPr>
              <a:t>Vj</a:t>
            </a:r>
            <a:r>
              <a:rPr lang="en-US" altLang="zh-CN" sz="2400" dirty="0">
                <a:latin typeface="微软雅黑" panose="020B0503020204020204" pitchFamily="34" charset="-122"/>
                <a:ea typeface="微软雅黑" panose="020B0503020204020204" pitchFamily="34" charset="-122"/>
                <a:cs typeface="+mn-ea"/>
                <a:sym typeface="+mn-lt"/>
              </a:rPr>
              <a:t>,</a:t>
            </a:r>
            <a:r>
              <a:rPr lang="zh-CN" altLang="en-US" sz="2400" dirty="0">
                <a:latin typeface="微软雅黑" panose="020B0503020204020204" pitchFamily="34" charset="-122"/>
                <a:ea typeface="微软雅黑" panose="020B0503020204020204" pitchFamily="34" charset="-122"/>
                <a:cs typeface="+mn-ea"/>
                <a:sym typeface="+mn-lt"/>
              </a:rPr>
              <a:t> </a:t>
            </a:r>
            <a:r>
              <a:rPr lang="en-US" altLang="zh-CN" sz="2400" dirty="0" err="1">
                <a:latin typeface="微软雅黑" panose="020B0503020204020204" pitchFamily="34" charset="-122"/>
                <a:ea typeface="微软雅黑" panose="020B0503020204020204" pitchFamily="34" charset="-122"/>
                <a:cs typeface="+mn-ea"/>
                <a:sym typeface="+mn-lt"/>
              </a:rPr>
              <a:t>Qj</a:t>
            </a:r>
            <a:r>
              <a:rPr lang="zh-CN" altLang="en-US" sz="2400" dirty="0">
                <a:latin typeface="微软雅黑" panose="020B0503020204020204" pitchFamily="34" charset="-122"/>
                <a:ea typeface="微软雅黑" panose="020B0503020204020204" pitchFamily="34" charset="-122"/>
                <a:cs typeface="+mn-ea"/>
                <a:sym typeface="+mn-lt"/>
              </a:rPr>
              <a:t>：与</a:t>
            </a:r>
            <a:r>
              <a:rPr lang="en-US" altLang="zh-CN" sz="2400" dirty="0" err="1">
                <a:latin typeface="微软雅黑" panose="020B0503020204020204" pitchFamily="34" charset="-122"/>
                <a:ea typeface="微软雅黑" panose="020B0503020204020204" pitchFamily="34" charset="-122"/>
                <a:cs typeface="+mn-ea"/>
                <a:sym typeface="+mn-lt"/>
              </a:rPr>
              <a:t>rs</a:t>
            </a:r>
            <a:r>
              <a:rPr lang="zh-CN" altLang="en-US" sz="2400" dirty="0">
                <a:latin typeface="微软雅黑" panose="020B0503020204020204" pitchFamily="34" charset="-122"/>
                <a:ea typeface="微软雅黑" panose="020B0503020204020204" pitchFamily="34" charset="-122"/>
                <a:cs typeface="+mn-ea"/>
                <a:sym typeface="+mn-lt"/>
              </a:rPr>
              <a:t>对应的保留站字段；</a:t>
            </a:r>
            <a:endParaRPr lang="en-US" altLang="zh-CN" sz="2400" dirty="0">
              <a:latin typeface="微软雅黑" panose="020B0503020204020204" pitchFamily="34" charset="-122"/>
              <a:ea typeface="微软雅黑" panose="020B0503020204020204" pitchFamily="34" charset="-122"/>
              <a:cs typeface="+mn-ea"/>
              <a:sym typeface="+mn-lt"/>
            </a:endParaRPr>
          </a:p>
          <a:p>
            <a:pPr marL="914400" lvl="1" indent="-457200" algn="just">
              <a:lnSpc>
                <a:spcPct val="150000"/>
              </a:lnSpc>
              <a:spcBef>
                <a:spcPts val="600"/>
              </a:spcBef>
              <a:spcAft>
                <a:spcPts val="600"/>
              </a:spcAft>
              <a:buClr>
                <a:srgbClr val="FF0066"/>
              </a:buClr>
              <a:buFont typeface="Wingdings" panose="05000000000000000000" pitchFamily="2" charset="2"/>
              <a:buChar char="ü"/>
            </a:pPr>
            <a:r>
              <a:rPr lang="en-US" altLang="zh-CN" sz="2400" dirty="0" err="1">
                <a:latin typeface="微软雅黑" panose="020B0503020204020204" pitchFamily="34" charset="-122"/>
                <a:ea typeface="微软雅黑" panose="020B0503020204020204" pitchFamily="34" charset="-122"/>
                <a:cs typeface="+mn-ea"/>
                <a:sym typeface="+mn-lt"/>
              </a:rPr>
              <a:t>Vk</a:t>
            </a:r>
            <a:r>
              <a:rPr lang="en-US" altLang="zh-CN" sz="2400" dirty="0">
                <a:latin typeface="微软雅黑" panose="020B0503020204020204" pitchFamily="34" charset="-122"/>
                <a:ea typeface="微软雅黑" panose="020B0503020204020204" pitchFamily="34" charset="-122"/>
                <a:cs typeface="+mn-ea"/>
                <a:sym typeface="+mn-lt"/>
              </a:rPr>
              <a:t>,</a:t>
            </a:r>
            <a:r>
              <a:rPr lang="zh-CN" altLang="en-US" sz="2400" dirty="0">
                <a:latin typeface="微软雅黑" panose="020B0503020204020204" pitchFamily="34" charset="-122"/>
                <a:ea typeface="微软雅黑" panose="020B0503020204020204" pitchFamily="34" charset="-122"/>
                <a:cs typeface="+mn-ea"/>
                <a:sym typeface="+mn-lt"/>
              </a:rPr>
              <a:t> </a:t>
            </a:r>
            <a:r>
              <a:rPr lang="en-US" altLang="zh-CN" sz="2400" dirty="0" err="1">
                <a:latin typeface="微软雅黑" panose="020B0503020204020204" pitchFamily="34" charset="-122"/>
                <a:ea typeface="微软雅黑" panose="020B0503020204020204" pitchFamily="34" charset="-122"/>
                <a:cs typeface="+mn-ea"/>
                <a:sym typeface="+mn-lt"/>
              </a:rPr>
              <a:t>Qk</a:t>
            </a:r>
            <a:r>
              <a:rPr lang="zh-CN" altLang="en-US" sz="2400" dirty="0">
                <a:latin typeface="微软雅黑" panose="020B0503020204020204" pitchFamily="34" charset="-122"/>
                <a:ea typeface="微软雅黑" panose="020B0503020204020204" pitchFamily="34" charset="-122"/>
                <a:cs typeface="+mn-ea"/>
                <a:sym typeface="+mn-lt"/>
              </a:rPr>
              <a:t>：与</a:t>
            </a:r>
            <a:r>
              <a:rPr lang="en-US" altLang="zh-CN" sz="2400" dirty="0">
                <a:latin typeface="微软雅黑" panose="020B0503020204020204" pitchFamily="34" charset="-122"/>
                <a:ea typeface="微软雅黑" panose="020B0503020204020204" pitchFamily="34" charset="-122"/>
                <a:cs typeface="+mn-ea"/>
                <a:sym typeface="+mn-lt"/>
              </a:rPr>
              <a:t>rt</a:t>
            </a:r>
            <a:r>
              <a:rPr lang="zh-CN" altLang="en-US" sz="2400" dirty="0">
                <a:latin typeface="微软雅黑" panose="020B0503020204020204" pitchFamily="34" charset="-122"/>
                <a:ea typeface="微软雅黑" panose="020B0503020204020204" pitchFamily="34" charset="-122"/>
                <a:cs typeface="+mn-ea"/>
                <a:sym typeface="+mn-lt"/>
              </a:rPr>
              <a:t>对应的保留站字段；</a:t>
            </a:r>
            <a:endParaRPr lang="en-US" altLang="zh-CN" sz="2400" dirty="0">
              <a:latin typeface="微软雅黑" panose="020B0503020204020204" pitchFamily="34" charset="-122"/>
              <a:ea typeface="微软雅黑" panose="020B0503020204020204" pitchFamily="34" charset="-122"/>
              <a:cs typeface="+mn-ea"/>
              <a:sym typeface="+mn-lt"/>
            </a:endParaRPr>
          </a:p>
          <a:p>
            <a:pPr marL="914400" lvl="1" indent="-457200" algn="just">
              <a:lnSpc>
                <a:spcPct val="150000"/>
              </a:lnSpc>
              <a:spcBef>
                <a:spcPts val="600"/>
              </a:spcBef>
              <a:spcAft>
                <a:spcPts val="600"/>
              </a:spcAft>
              <a:buClr>
                <a:srgbClr val="FF0066"/>
              </a:buClr>
              <a:buFont typeface="Wingdings" panose="05000000000000000000" pitchFamily="2" charset="2"/>
              <a:buChar char="ü"/>
            </a:pPr>
            <a:r>
              <a:rPr lang="en-US" altLang="zh-CN" sz="2400" dirty="0">
                <a:latin typeface="微软雅黑" panose="020B0503020204020204" pitchFamily="34" charset="-122"/>
                <a:ea typeface="微软雅黑" panose="020B0503020204020204" pitchFamily="34" charset="-122"/>
                <a:cs typeface="+mn-ea"/>
                <a:sym typeface="+mn-lt"/>
              </a:rPr>
              <a:t>Qi</a:t>
            </a:r>
            <a:r>
              <a:rPr lang="zh-CN" altLang="en-US" sz="2400" dirty="0">
                <a:latin typeface="微软雅黑" panose="020B0503020204020204" pitchFamily="34" charset="-122"/>
                <a:ea typeface="微软雅黑" panose="020B0503020204020204" pitchFamily="34" charset="-122"/>
                <a:cs typeface="+mn-ea"/>
                <a:sym typeface="+mn-lt"/>
              </a:rPr>
              <a:t>、</a:t>
            </a:r>
            <a:r>
              <a:rPr lang="en-US" altLang="zh-CN" sz="2400" dirty="0" err="1">
                <a:latin typeface="微软雅黑" panose="020B0503020204020204" pitchFamily="34" charset="-122"/>
                <a:ea typeface="微软雅黑" panose="020B0503020204020204" pitchFamily="34" charset="-122"/>
                <a:cs typeface="+mn-ea"/>
                <a:sym typeface="+mn-lt"/>
              </a:rPr>
              <a:t>Qj</a:t>
            </a:r>
            <a:r>
              <a:rPr lang="zh-CN" altLang="en-US" sz="2400" dirty="0">
                <a:latin typeface="微软雅黑" panose="020B0503020204020204" pitchFamily="34" charset="-122"/>
                <a:ea typeface="微软雅黑" panose="020B0503020204020204" pitchFamily="34" charset="-122"/>
                <a:cs typeface="+mn-ea"/>
                <a:sym typeface="+mn-lt"/>
              </a:rPr>
              <a:t>、</a:t>
            </a:r>
            <a:r>
              <a:rPr lang="en-US" altLang="zh-CN" sz="2400" dirty="0" err="1">
                <a:latin typeface="微软雅黑" panose="020B0503020204020204" pitchFamily="34" charset="-122"/>
                <a:ea typeface="微软雅黑" panose="020B0503020204020204" pitchFamily="34" charset="-122"/>
                <a:cs typeface="+mn-ea"/>
                <a:sym typeface="+mn-lt"/>
              </a:rPr>
              <a:t>Qk</a:t>
            </a:r>
            <a:r>
              <a:rPr lang="zh-CN" altLang="en-US" sz="2400" dirty="0">
                <a:latin typeface="微软雅黑" panose="020B0503020204020204" pitchFamily="34" charset="-122"/>
                <a:ea typeface="微软雅黑" panose="020B0503020204020204" pitchFamily="34" charset="-122"/>
                <a:cs typeface="+mn-ea"/>
                <a:sym typeface="+mn-lt"/>
              </a:rPr>
              <a:t>的内容或者为</a:t>
            </a:r>
            <a:r>
              <a:rPr lang="en-US" altLang="zh-CN" sz="2400" dirty="0">
                <a:latin typeface="微软雅黑" panose="020B0503020204020204" pitchFamily="34" charset="-122"/>
                <a:ea typeface="微软雅黑" panose="020B0503020204020204" pitchFamily="34" charset="-122"/>
                <a:cs typeface="+mn-ea"/>
                <a:sym typeface="+mn-lt"/>
              </a:rPr>
              <a:t>0</a:t>
            </a:r>
            <a:r>
              <a:rPr lang="zh-CN" altLang="en-US" sz="2400" dirty="0">
                <a:latin typeface="微软雅黑" panose="020B0503020204020204" pitchFamily="34" charset="-122"/>
                <a:ea typeface="微软雅黑" panose="020B0503020204020204" pitchFamily="34" charset="-122"/>
                <a:cs typeface="+mn-ea"/>
                <a:sym typeface="+mn-lt"/>
              </a:rPr>
              <a:t>，或者是一个大于</a:t>
            </a:r>
            <a:r>
              <a:rPr lang="en-US" altLang="zh-CN" sz="2400" dirty="0">
                <a:latin typeface="微软雅黑" panose="020B0503020204020204" pitchFamily="34" charset="-122"/>
                <a:ea typeface="微软雅黑" panose="020B0503020204020204" pitchFamily="34" charset="-122"/>
                <a:cs typeface="+mn-ea"/>
                <a:sym typeface="+mn-lt"/>
              </a:rPr>
              <a:t>0</a:t>
            </a:r>
            <a:r>
              <a:rPr lang="zh-CN" altLang="en-US" sz="2400" dirty="0">
                <a:latin typeface="微软雅黑" panose="020B0503020204020204" pitchFamily="34" charset="-122"/>
                <a:ea typeface="微软雅黑" panose="020B0503020204020204" pitchFamily="34" charset="-122"/>
                <a:cs typeface="+mn-ea"/>
                <a:sym typeface="+mn-lt"/>
              </a:rPr>
              <a:t>的整数。</a:t>
            </a:r>
            <a:endParaRPr lang="en-US" altLang="zh-CN" sz="2400" dirty="0">
              <a:latin typeface="微软雅黑" panose="020B0503020204020204" pitchFamily="34" charset="-122"/>
              <a:ea typeface="微软雅黑" panose="020B0503020204020204" pitchFamily="34" charset="-122"/>
              <a:cs typeface="+mn-ea"/>
              <a:sym typeface="+mn-lt"/>
            </a:endParaRPr>
          </a:p>
          <a:p>
            <a:pPr marL="1257300" lvl="2" indent="-342900" algn="just">
              <a:lnSpc>
                <a:spcPct val="150000"/>
              </a:lnSpc>
              <a:spcBef>
                <a:spcPts val="600"/>
              </a:spcBef>
              <a:spcAft>
                <a:spcPts val="600"/>
              </a:spcAft>
              <a:buClr>
                <a:srgbClr val="FF0066"/>
              </a:buClr>
              <a:buFont typeface="Wingdings" panose="05000000000000000000" pitchFamily="2" charset="2"/>
              <a:buChar char="Ø"/>
            </a:pPr>
            <a:r>
              <a:rPr lang="en-US" altLang="zh-CN" sz="2000" dirty="0">
                <a:latin typeface="微软雅黑" panose="020B0503020204020204" pitchFamily="34" charset="-122"/>
                <a:ea typeface="微软雅黑" panose="020B0503020204020204" pitchFamily="34" charset="-122"/>
                <a:cs typeface="+mn-ea"/>
                <a:sym typeface="+mn-lt"/>
              </a:rPr>
              <a:t>Qi</a:t>
            </a:r>
            <a:r>
              <a:rPr lang="zh-CN" altLang="en-US" sz="2000" dirty="0">
                <a:latin typeface="微软雅黑" panose="020B0503020204020204" pitchFamily="34" charset="-122"/>
                <a:ea typeface="微软雅黑" panose="020B0503020204020204" pitchFamily="34" charset="-122"/>
                <a:cs typeface="+mn-ea"/>
                <a:sym typeface="+mn-lt"/>
              </a:rPr>
              <a:t>为</a:t>
            </a:r>
            <a:r>
              <a:rPr lang="en-US" altLang="zh-CN" sz="2000" dirty="0">
                <a:latin typeface="微软雅黑" panose="020B0503020204020204" pitchFamily="34" charset="-122"/>
                <a:ea typeface="微软雅黑" panose="020B0503020204020204" pitchFamily="34" charset="-122"/>
                <a:cs typeface="+mn-ea"/>
                <a:sym typeface="+mn-lt"/>
              </a:rPr>
              <a:t>0</a:t>
            </a:r>
            <a:r>
              <a:rPr lang="zh-CN" altLang="en-US" sz="2000" dirty="0">
                <a:latin typeface="微软雅黑" panose="020B0503020204020204" pitchFamily="34" charset="-122"/>
                <a:ea typeface="微软雅黑" panose="020B0503020204020204" pitchFamily="34" charset="-122"/>
                <a:cs typeface="+mn-ea"/>
                <a:sym typeface="+mn-lt"/>
              </a:rPr>
              <a:t>表示相应寄存器中的数据就绪。</a:t>
            </a:r>
          </a:p>
          <a:p>
            <a:pPr marL="1257300" lvl="2" indent="-342900" algn="just">
              <a:lnSpc>
                <a:spcPct val="150000"/>
              </a:lnSpc>
              <a:spcBef>
                <a:spcPts val="600"/>
              </a:spcBef>
              <a:spcAft>
                <a:spcPts val="600"/>
              </a:spcAft>
              <a:buClr>
                <a:srgbClr val="FF0066"/>
              </a:buClr>
              <a:buFont typeface="Wingdings" panose="05000000000000000000" pitchFamily="2" charset="2"/>
              <a:buChar char="Ø"/>
            </a:pPr>
            <a:r>
              <a:rPr lang="en-US" altLang="zh-CN" sz="2000" dirty="0" err="1">
                <a:latin typeface="微软雅黑" panose="020B0503020204020204" pitchFamily="34" charset="-122"/>
                <a:ea typeface="微软雅黑" panose="020B0503020204020204" pitchFamily="34" charset="-122"/>
                <a:cs typeface="+mn-ea"/>
                <a:sym typeface="+mn-lt"/>
              </a:rPr>
              <a:t>Qj</a:t>
            </a:r>
            <a:r>
              <a:rPr lang="zh-CN" altLang="en-US" sz="2000" dirty="0">
                <a:latin typeface="微软雅黑" panose="020B0503020204020204" pitchFamily="34" charset="-122"/>
                <a:ea typeface="微软雅黑" panose="020B0503020204020204" pitchFamily="34" charset="-122"/>
                <a:cs typeface="+mn-ea"/>
                <a:sym typeface="+mn-lt"/>
              </a:rPr>
              <a:t>、</a:t>
            </a:r>
            <a:r>
              <a:rPr lang="en-US" altLang="zh-CN" sz="2000" dirty="0" err="1">
                <a:latin typeface="微软雅黑" panose="020B0503020204020204" pitchFamily="34" charset="-122"/>
                <a:ea typeface="微软雅黑" panose="020B0503020204020204" pitchFamily="34" charset="-122"/>
                <a:cs typeface="+mn-ea"/>
                <a:sym typeface="+mn-lt"/>
              </a:rPr>
              <a:t>Qk</a:t>
            </a:r>
            <a:r>
              <a:rPr lang="zh-CN" altLang="en-US" sz="2000" dirty="0">
                <a:latin typeface="微软雅黑" panose="020B0503020204020204" pitchFamily="34" charset="-122"/>
                <a:ea typeface="微软雅黑" panose="020B0503020204020204" pitchFamily="34" charset="-122"/>
                <a:cs typeface="+mn-ea"/>
                <a:sym typeface="+mn-lt"/>
              </a:rPr>
              <a:t>为</a:t>
            </a:r>
            <a:r>
              <a:rPr lang="en-US" altLang="zh-CN" sz="2000" dirty="0">
                <a:latin typeface="微软雅黑" panose="020B0503020204020204" pitchFamily="34" charset="-122"/>
                <a:ea typeface="微软雅黑" panose="020B0503020204020204" pitchFamily="34" charset="-122"/>
                <a:cs typeface="+mn-ea"/>
                <a:sym typeface="+mn-lt"/>
              </a:rPr>
              <a:t>0</a:t>
            </a:r>
            <a:r>
              <a:rPr lang="zh-CN" altLang="en-US" sz="2000" dirty="0">
                <a:latin typeface="微软雅黑" panose="020B0503020204020204" pitchFamily="34" charset="-122"/>
                <a:ea typeface="微软雅黑" panose="020B0503020204020204" pitchFamily="34" charset="-122"/>
                <a:cs typeface="+mn-ea"/>
                <a:sym typeface="+mn-lt"/>
              </a:rPr>
              <a:t>表示保留站或缓冲器单元中的</a:t>
            </a:r>
            <a:r>
              <a:rPr lang="en-US" altLang="zh-CN" sz="2000" dirty="0" err="1">
                <a:latin typeface="微软雅黑" panose="020B0503020204020204" pitchFamily="34" charset="-122"/>
                <a:ea typeface="微软雅黑" panose="020B0503020204020204" pitchFamily="34" charset="-122"/>
                <a:cs typeface="+mn-ea"/>
                <a:sym typeface="+mn-lt"/>
              </a:rPr>
              <a:t>Vj</a:t>
            </a:r>
            <a:r>
              <a:rPr lang="zh-CN" altLang="en-US" sz="2000" dirty="0">
                <a:latin typeface="微软雅黑" panose="020B0503020204020204" pitchFamily="34" charset="-122"/>
                <a:ea typeface="微软雅黑" panose="020B0503020204020204" pitchFamily="34" charset="-122"/>
                <a:cs typeface="+mn-ea"/>
                <a:sym typeface="+mn-lt"/>
              </a:rPr>
              <a:t>或</a:t>
            </a:r>
            <a:r>
              <a:rPr lang="en-US" altLang="zh-CN" sz="2000" dirty="0" err="1">
                <a:latin typeface="微软雅黑" panose="020B0503020204020204" pitchFamily="34" charset="-122"/>
                <a:ea typeface="微软雅黑" panose="020B0503020204020204" pitchFamily="34" charset="-122"/>
                <a:cs typeface="+mn-ea"/>
                <a:sym typeface="+mn-lt"/>
              </a:rPr>
              <a:t>Vk</a:t>
            </a:r>
            <a:r>
              <a:rPr lang="zh-CN" altLang="en-US" sz="2000" dirty="0">
                <a:latin typeface="微软雅黑" panose="020B0503020204020204" pitchFamily="34" charset="-122"/>
                <a:ea typeface="微软雅黑" panose="020B0503020204020204" pitchFamily="34" charset="-122"/>
                <a:cs typeface="+mn-ea"/>
                <a:sym typeface="+mn-lt"/>
              </a:rPr>
              <a:t>字段中的数据就绪。</a:t>
            </a:r>
          </a:p>
          <a:p>
            <a:pPr marL="1257300" lvl="2" indent="-342900" algn="just">
              <a:lnSpc>
                <a:spcPct val="150000"/>
              </a:lnSpc>
              <a:spcBef>
                <a:spcPts val="600"/>
              </a:spcBef>
              <a:spcAft>
                <a:spcPts val="600"/>
              </a:spcAft>
              <a:buClr>
                <a:srgbClr val="FF0066"/>
              </a:buClr>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cs typeface="+mn-ea"/>
                <a:sym typeface="+mn-lt"/>
              </a:rPr>
              <a:t>当它们为正整数时，表示相应的寄存器、保留站或缓冲器单元正在等待结果。</a:t>
            </a:r>
          </a:p>
        </p:txBody>
      </p:sp>
    </p:spTree>
    <p:extLst>
      <p:ext uri="{BB962C8B-B14F-4D97-AF65-F5344CB8AC3E}">
        <p14:creationId xmlns:p14="http://schemas.microsoft.com/office/powerpoint/2010/main" val="3948492256"/>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自由: 形状 22"/>
          <p:cNvSpPr/>
          <p:nvPr/>
        </p:nvSpPr>
        <p:spPr bwMode="auto">
          <a:xfrm rot="12600000">
            <a:off x="628798" y="267712"/>
            <a:ext cx="166903" cy="731887"/>
          </a:xfrm>
          <a:custGeom>
            <a:avLst/>
            <a:gdLst>
              <a:gd name="connsiteX0" fmla="*/ 260214 w 260214"/>
              <a:gd name="connsiteY0" fmla="*/ 995963 h 1141060"/>
              <a:gd name="connsiteX1" fmla="*/ 0 w 260214"/>
              <a:gd name="connsiteY1" fmla="*/ 1141060 h 1141060"/>
              <a:gd name="connsiteX2" fmla="*/ 0 w 260214"/>
              <a:gd name="connsiteY2" fmla="*/ 146621 h 1141060"/>
              <a:gd name="connsiteX3" fmla="*/ 260214 w 260214"/>
              <a:gd name="connsiteY3" fmla="*/ 0 h 1141060"/>
            </a:gdLst>
            <a:ahLst/>
            <a:cxnLst>
              <a:cxn ang="0">
                <a:pos x="connsiteX0" y="connsiteY0"/>
              </a:cxn>
              <a:cxn ang="0">
                <a:pos x="connsiteX1" y="connsiteY1"/>
              </a:cxn>
              <a:cxn ang="0">
                <a:pos x="connsiteX2" y="connsiteY2"/>
              </a:cxn>
              <a:cxn ang="0">
                <a:pos x="connsiteX3" y="connsiteY3"/>
              </a:cxn>
            </a:cxnLst>
            <a:rect l="l" t="t" r="r" b="b"/>
            <a:pathLst>
              <a:path w="260214" h="1141060">
                <a:moveTo>
                  <a:pt x="260214" y="995963"/>
                </a:moveTo>
                <a:lnTo>
                  <a:pt x="0" y="1141060"/>
                </a:lnTo>
                <a:lnTo>
                  <a:pt x="0" y="146621"/>
                </a:lnTo>
                <a:lnTo>
                  <a:pt x="260214" y="0"/>
                </a:lnTo>
                <a:close/>
              </a:path>
            </a:pathLst>
          </a:custGeom>
          <a:solidFill>
            <a:srgbClr val="0075EA"/>
          </a:solidFill>
          <a:ln>
            <a:noFill/>
          </a:ln>
        </p:spPr>
        <p:txBody>
          <a:bodyPr vert="horz" wrap="square" lIns="91440" tIns="45720" rIns="91440" bIns="45720" numCol="1" anchor="t" anchorCtr="0" compatLnSpc="1">
            <a:noAutofit/>
          </a:bodyPr>
          <a:lstStyle/>
          <a:p>
            <a:endParaRPr lang="zh-CN" altLang="en-US" dirty="0"/>
          </a:p>
        </p:txBody>
      </p:sp>
      <p:sp>
        <p:nvSpPr>
          <p:cNvPr id="15" name="矩形 14">
            <a:extLst>
              <a:ext uri="{FF2B5EF4-FFF2-40B4-BE49-F238E27FC236}">
                <a16:creationId xmlns:a16="http://schemas.microsoft.com/office/drawing/2014/main" id="{29CD7C7A-0048-41D3-A4B4-6D60AE25E818}"/>
              </a:ext>
            </a:extLst>
          </p:cNvPr>
          <p:cNvSpPr/>
          <p:nvPr/>
        </p:nvSpPr>
        <p:spPr>
          <a:xfrm>
            <a:off x="332510" y="1268813"/>
            <a:ext cx="11495314" cy="5115759"/>
          </a:xfrm>
          <a:prstGeom prst="rect">
            <a:avLst/>
          </a:prstGeom>
          <a:ln>
            <a:solidFill>
              <a:schemeClr val="accent1"/>
            </a:solidFill>
          </a:ln>
        </p:spPr>
        <p:txBody>
          <a:bodyPr wrap="square" lIns="72000" rIns="72000">
            <a:spAutoFit/>
          </a:bodyPr>
          <a:lstStyle/>
          <a:p>
            <a:pPr marL="342900" indent="-342900" algn="just">
              <a:lnSpc>
                <a:spcPct val="150000"/>
              </a:lnSpc>
              <a:buClr>
                <a:srgbClr val="FF0066"/>
              </a:buClr>
              <a:buFont typeface="Wingdings" panose="05000000000000000000" pitchFamily="2" charset="2"/>
              <a:buChar char="p"/>
            </a:pPr>
            <a:r>
              <a:rPr lang="zh-CN" altLang="en-US" sz="2800" dirty="0">
                <a:latin typeface="微软雅黑" panose="020B0503020204020204" pitchFamily="34" charset="-122"/>
                <a:ea typeface="微软雅黑" panose="020B0503020204020204" pitchFamily="34" charset="-122"/>
                <a:cs typeface="+mn-ea"/>
                <a:sym typeface="+mn-lt"/>
              </a:rPr>
              <a:t>指令流出（</a:t>
            </a:r>
            <a:r>
              <a:rPr lang="en-US" altLang="zh-CN" sz="2800" dirty="0">
                <a:latin typeface="微软雅黑" panose="020B0503020204020204" pitchFamily="34" charset="-122"/>
                <a:ea typeface="微软雅黑" panose="020B0503020204020204" pitchFamily="34" charset="-122"/>
                <a:cs typeface="+mn-ea"/>
                <a:sym typeface="+mn-lt"/>
              </a:rPr>
              <a:t>Issue</a:t>
            </a:r>
            <a:r>
              <a:rPr lang="zh-CN" altLang="en-US" sz="2800" dirty="0">
                <a:latin typeface="微软雅黑" panose="020B0503020204020204" pitchFamily="34" charset="-122"/>
                <a:ea typeface="微软雅黑" panose="020B0503020204020204" pitchFamily="34" charset="-122"/>
                <a:cs typeface="+mn-ea"/>
                <a:sym typeface="+mn-lt"/>
              </a:rPr>
              <a:t>）</a:t>
            </a:r>
            <a:endParaRPr lang="en-US" altLang="zh-CN" sz="2800" dirty="0">
              <a:latin typeface="微软雅黑" panose="020B0503020204020204" pitchFamily="34" charset="-122"/>
              <a:ea typeface="微软雅黑" panose="020B0503020204020204" pitchFamily="34" charset="-122"/>
              <a:cs typeface="+mn-ea"/>
              <a:sym typeface="+mn-lt"/>
            </a:endParaRPr>
          </a:p>
          <a:p>
            <a:pPr marL="800100" lvl="1" indent="-342900" algn="just">
              <a:lnSpc>
                <a:spcPct val="150000"/>
              </a:lnSpc>
              <a:buClr>
                <a:srgbClr val="FF0066"/>
              </a:buClr>
              <a:buFont typeface="Wingdings" panose="05000000000000000000" pitchFamily="2" charset="2"/>
              <a:buChar char="ü"/>
            </a:pPr>
            <a:r>
              <a:rPr lang="zh-CN" altLang="en-US" sz="2400" b="1" dirty="0">
                <a:solidFill>
                  <a:srgbClr val="FF0066"/>
                </a:solidFill>
                <a:latin typeface="微软雅黑" panose="020B0503020204020204" pitchFamily="34" charset="-122"/>
                <a:ea typeface="微软雅黑" panose="020B0503020204020204" pitchFamily="34" charset="-122"/>
                <a:cs typeface="+mn-ea"/>
                <a:sym typeface="+mn-lt"/>
              </a:rPr>
              <a:t>浮点运算指令</a:t>
            </a:r>
            <a:endParaRPr lang="en-US" altLang="zh-CN" sz="2400" b="1" dirty="0">
              <a:solidFill>
                <a:srgbClr val="FF0066"/>
              </a:solidFill>
              <a:latin typeface="微软雅黑" panose="020B0503020204020204" pitchFamily="34" charset="-122"/>
              <a:ea typeface="微软雅黑" panose="020B0503020204020204" pitchFamily="34" charset="-122"/>
              <a:cs typeface="+mn-ea"/>
              <a:sym typeface="+mn-lt"/>
            </a:endParaRPr>
          </a:p>
          <a:p>
            <a:pPr lvl="1" algn="just">
              <a:lnSpc>
                <a:spcPct val="150000"/>
              </a:lnSpc>
              <a:buClr>
                <a:srgbClr val="FF0066"/>
              </a:buClr>
            </a:pPr>
            <a:r>
              <a:rPr lang="zh-CN" altLang="en-US" sz="2400" b="1" dirty="0">
                <a:solidFill>
                  <a:srgbClr val="0066FF"/>
                </a:solidFill>
                <a:latin typeface="微软雅黑" panose="020B0503020204020204" pitchFamily="34" charset="-122"/>
                <a:ea typeface="微软雅黑" panose="020B0503020204020204" pitchFamily="34" charset="-122"/>
                <a:cs typeface="+mn-ea"/>
                <a:sym typeface="+mn-lt"/>
              </a:rPr>
              <a:t>进入条件：</a:t>
            </a:r>
          </a:p>
          <a:p>
            <a:pPr lvl="1" algn="just">
              <a:lnSpc>
                <a:spcPct val="150000"/>
              </a:lnSpc>
              <a:buClr>
                <a:srgbClr val="FF0066"/>
              </a:buClr>
            </a:pPr>
            <a:r>
              <a:rPr lang="zh-CN" altLang="en-US" sz="2000" dirty="0">
                <a:latin typeface="微软雅黑" panose="020B0503020204020204" pitchFamily="34" charset="-122"/>
                <a:ea typeface="微软雅黑" panose="020B0503020204020204" pitchFamily="34" charset="-122"/>
                <a:cs typeface="+mn-ea"/>
                <a:sym typeface="+mn-lt"/>
              </a:rPr>
              <a:t>保留站有空闲表项（设为</a:t>
            </a:r>
            <a:r>
              <a:rPr lang="en-US" altLang="zh-CN" sz="2000" b="1" dirty="0">
                <a:solidFill>
                  <a:srgbClr val="FF9900"/>
                </a:solidFill>
                <a:latin typeface="微软雅黑" panose="020B0503020204020204" pitchFamily="34" charset="-122"/>
                <a:ea typeface="微软雅黑" panose="020B0503020204020204" pitchFamily="34" charset="-122"/>
                <a:cs typeface="+mn-ea"/>
                <a:sym typeface="+mn-lt"/>
              </a:rPr>
              <a:t>r</a:t>
            </a:r>
            <a:r>
              <a:rPr lang="zh-CN" altLang="en-US" sz="2000" dirty="0">
                <a:latin typeface="微软雅黑" panose="020B0503020204020204" pitchFamily="34" charset="-122"/>
                <a:ea typeface="微软雅黑" panose="020B0503020204020204" pitchFamily="34" charset="-122"/>
                <a:cs typeface="+mn-ea"/>
                <a:sym typeface="+mn-lt"/>
              </a:rPr>
              <a:t>）</a:t>
            </a:r>
          </a:p>
          <a:p>
            <a:pPr lvl="1" algn="just">
              <a:lnSpc>
                <a:spcPct val="150000"/>
              </a:lnSpc>
              <a:buClr>
                <a:srgbClr val="FF0066"/>
              </a:buClr>
            </a:pPr>
            <a:r>
              <a:rPr lang="zh-CN" altLang="en-US" sz="2400" b="1" dirty="0">
                <a:solidFill>
                  <a:srgbClr val="0066FF"/>
                </a:solidFill>
                <a:latin typeface="微软雅黑" panose="020B0503020204020204" pitchFamily="34" charset="-122"/>
                <a:ea typeface="微软雅黑" panose="020B0503020204020204" pitchFamily="34" charset="-122"/>
                <a:cs typeface="+mn-ea"/>
                <a:sym typeface="+mn-lt"/>
              </a:rPr>
              <a:t>操作和各状态表内容修改：</a:t>
            </a:r>
          </a:p>
          <a:p>
            <a:pPr lvl="1" algn="just">
              <a:lnSpc>
                <a:spcPct val="150000"/>
              </a:lnSpc>
              <a:buClr>
                <a:srgbClr val="FF0066"/>
              </a:buClr>
            </a:pPr>
            <a:r>
              <a:rPr lang="en-US" altLang="zh-CN" sz="2000" dirty="0">
                <a:latin typeface="微软雅黑" panose="020B0503020204020204" pitchFamily="34" charset="-122"/>
                <a:ea typeface="微软雅黑" panose="020B0503020204020204" pitchFamily="34" charset="-122"/>
                <a:cs typeface="+mn-ea"/>
                <a:sym typeface="+mn-lt"/>
              </a:rPr>
              <a:t>if (Qi[</a:t>
            </a:r>
            <a:r>
              <a:rPr lang="en-US" altLang="zh-CN" sz="2000" b="1" dirty="0" err="1">
                <a:solidFill>
                  <a:srgbClr val="7030A0"/>
                </a:solidFill>
                <a:latin typeface="微软雅黑" panose="020B0503020204020204" pitchFamily="34" charset="-122"/>
                <a:ea typeface="微软雅黑" panose="020B0503020204020204" pitchFamily="34" charset="-122"/>
                <a:cs typeface="+mn-ea"/>
                <a:sym typeface="+mn-lt"/>
              </a:rPr>
              <a:t>rs</a:t>
            </a:r>
            <a:r>
              <a:rPr lang="en-US" altLang="zh-CN" sz="2000" dirty="0">
                <a:latin typeface="微软雅黑" panose="020B0503020204020204" pitchFamily="34" charset="-122"/>
                <a:ea typeface="微软雅黑" panose="020B0503020204020204" pitchFamily="34" charset="-122"/>
                <a:cs typeface="+mn-ea"/>
                <a:sym typeface="+mn-lt"/>
              </a:rPr>
              <a:t>] ≠ 0)             // </a:t>
            </a:r>
            <a:r>
              <a:rPr lang="zh-CN" altLang="en-US" sz="2000" dirty="0">
                <a:latin typeface="微软雅黑" panose="020B0503020204020204" pitchFamily="34" charset="-122"/>
                <a:ea typeface="微软雅黑" panose="020B0503020204020204" pitchFamily="34" charset="-122"/>
                <a:cs typeface="+mn-ea"/>
                <a:sym typeface="+mn-lt"/>
              </a:rPr>
              <a:t>检测第一操作数是否就绪</a:t>
            </a:r>
          </a:p>
          <a:p>
            <a:pPr lvl="1" algn="just">
              <a:lnSpc>
                <a:spcPct val="150000"/>
              </a:lnSpc>
              <a:buClr>
                <a:srgbClr val="FF0066"/>
              </a:buClr>
            </a:pPr>
            <a:r>
              <a:rPr lang="zh-CN" altLang="en-US" sz="2000" dirty="0">
                <a:latin typeface="微软雅黑" panose="020B0503020204020204" pitchFamily="34" charset="-122"/>
                <a:ea typeface="微软雅黑" panose="020B0503020204020204" pitchFamily="34" charset="-122"/>
                <a:cs typeface="+mn-ea"/>
                <a:sym typeface="+mn-lt"/>
              </a:rPr>
              <a:t>   </a:t>
            </a:r>
            <a:r>
              <a:rPr lang="en-US" altLang="zh-CN" sz="2000" dirty="0">
                <a:latin typeface="微软雅黑" panose="020B0503020204020204" pitchFamily="34" charset="-122"/>
                <a:ea typeface="微软雅黑" panose="020B0503020204020204" pitchFamily="34" charset="-122"/>
                <a:cs typeface="+mn-ea"/>
                <a:sym typeface="+mn-lt"/>
              </a:rPr>
              <a:t>{ RS[</a:t>
            </a:r>
            <a:r>
              <a:rPr lang="en-US" altLang="zh-CN" sz="2000" b="1" dirty="0">
                <a:solidFill>
                  <a:srgbClr val="FF9900"/>
                </a:solidFill>
                <a:latin typeface="微软雅黑" panose="020B0503020204020204" pitchFamily="34" charset="-122"/>
                <a:ea typeface="微软雅黑" panose="020B0503020204020204" pitchFamily="34" charset="-122"/>
                <a:cs typeface="+mn-ea"/>
                <a:sym typeface="+mn-lt"/>
              </a:rPr>
              <a:t>r</a:t>
            </a:r>
            <a:r>
              <a:rPr lang="en-US" altLang="zh-CN" sz="2000" dirty="0">
                <a:latin typeface="微软雅黑" panose="020B0503020204020204" pitchFamily="34" charset="-122"/>
                <a:ea typeface="微软雅黑" panose="020B0503020204020204" pitchFamily="34" charset="-122"/>
                <a:cs typeface="+mn-ea"/>
                <a:sym typeface="+mn-lt"/>
              </a:rPr>
              <a:t>].</a:t>
            </a:r>
            <a:r>
              <a:rPr lang="en-US" altLang="zh-CN" sz="2000" dirty="0" err="1">
                <a:latin typeface="微软雅黑" panose="020B0503020204020204" pitchFamily="34" charset="-122"/>
                <a:ea typeface="微软雅黑" panose="020B0503020204020204" pitchFamily="34" charset="-122"/>
                <a:cs typeface="+mn-ea"/>
                <a:sym typeface="+mn-lt"/>
              </a:rPr>
              <a:t>Qj</a:t>
            </a:r>
            <a:r>
              <a:rPr lang="en-US" altLang="zh-CN" sz="2000" dirty="0" err="1">
                <a:latin typeface="微软雅黑" panose="020B0503020204020204" pitchFamily="34" charset="-122"/>
                <a:ea typeface="微软雅黑" panose="020B0503020204020204" pitchFamily="34" charset="-122"/>
                <a:cs typeface="+mn-ea"/>
                <a:sym typeface="Wingdings" panose="05000000000000000000" pitchFamily="2" charset="2"/>
              </a:rPr>
              <a:t></a:t>
            </a:r>
            <a:r>
              <a:rPr lang="en-US" altLang="zh-CN" sz="2000" dirty="0" err="1">
                <a:latin typeface="微软雅黑" panose="020B0503020204020204" pitchFamily="34" charset="-122"/>
                <a:ea typeface="微软雅黑" panose="020B0503020204020204" pitchFamily="34" charset="-122"/>
                <a:cs typeface="+mn-ea"/>
                <a:sym typeface="+mn-lt"/>
              </a:rPr>
              <a:t>Qi</a:t>
            </a:r>
            <a:r>
              <a:rPr lang="en-US" altLang="zh-CN" sz="2000" dirty="0">
                <a:latin typeface="微软雅黑" panose="020B0503020204020204" pitchFamily="34" charset="-122"/>
                <a:ea typeface="微软雅黑" panose="020B0503020204020204" pitchFamily="34" charset="-122"/>
                <a:cs typeface="+mn-ea"/>
                <a:sym typeface="+mn-lt"/>
              </a:rPr>
              <a:t>[</a:t>
            </a:r>
            <a:r>
              <a:rPr lang="en-US" altLang="zh-CN" sz="2000" b="1" dirty="0" err="1">
                <a:solidFill>
                  <a:srgbClr val="7030A0"/>
                </a:solidFill>
                <a:latin typeface="微软雅黑" panose="020B0503020204020204" pitchFamily="34" charset="-122"/>
                <a:ea typeface="微软雅黑" panose="020B0503020204020204" pitchFamily="34" charset="-122"/>
                <a:cs typeface="+mn-ea"/>
                <a:sym typeface="+mn-lt"/>
              </a:rPr>
              <a:t>rs</a:t>
            </a:r>
            <a:r>
              <a:rPr lang="en-US" altLang="zh-CN" sz="2000" dirty="0">
                <a:latin typeface="微软雅黑" panose="020B0503020204020204" pitchFamily="34" charset="-122"/>
                <a:ea typeface="微软雅黑" panose="020B0503020204020204" pitchFamily="34" charset="-122"/>
                <a:cs typeface="+mn-ea"/>
                <a:sym typeface="+mn-lt"/>
              </a:rPr>
              <a:t>] };</a:t>
            </a:r>
            <a:r>
              <a:rPr lang="zh-CN" altLang="en-US" sz="2000" dirty="0">
                <a:latin typeface="微软雅黑" panose="020B0503020204020204" pitchFamily="34" charset="-122"/>
                <a:ea typeface="微软雅黑" panose="020B0503020204020204" pitchFamily="34" charset="-122"/>
                <a:cs typeface="+mn-ea"/>
                <a:sym typeface="+mn-lt"/>
              </a:rPr>
              <a:t> </a:t>
            </a:r>
            <a:r>
              <a:rPr lang="en-US" altLang="zh-CN" sz="2000" dirty="0">
                <a:latin typeface="微软雅黑" panose="020B0503020204020204" pitchFamily="34" charset="-122"/>
                <a:ea typeface="微软雅黑" panose="020B0503020204020204" pitchFamily="34" charset="-122"/>
                <a:cs typeface="+mn-ea"/>
                <a:sym typeface="+mn-lt"/>
              </a:rPr>
              <a:t>// </a:t>
            </a:r>
            <a:r>
              <a:rPr lang="zh-CN" altLang="en-US" sz="2000" dirty="0">
                <a:latin typeface="微软雅黑" panose="020B0503020204020204" pitchFamily="34" charset="-122"/>
                <a:ea typeface="微软雅黑" panose="020B0503020204020204" pitchFamily="34" charset="-122"/>
                <a:cs typeface="+mn-ea"/>
                <a:sym typeface="+mn-lt"/>
              </a:rPr>
              <a:t>第一操作数没有就绪，进行寄存器换名，把将产生该操作数的保留站的   </a:t>
            </a:r>
            <a:endParaRPr lang="en-US" altLang="zh-CN" sz="2000" dirty="0">
              <a:latin typeface="微软雅黑" panose="020B0503020204020204" pitchFamily="34" charset="-122"/>
              <a:ea typeface="微软雅黑" panose="020B0503020204020204" pitchFamily="34" charset="-122"/>
              <a:cs typeface="+mn-ea"/>
              <a:sym typeface="+mn-lt"/>
            </a:endParaRPr>
          </a:p>
          <a:p>
            <a:pPr lvl="1" algn="just">
              <a:lnSpc>
                <a:spcPct val="150000"/>
              </a:lnSpc>
              <a:buClr>
                <a:srgbClr val="FF0066"/>
              </a:buClr>
            </a:pPr>
            <a:r>
              <a:rPr lang="en-US" altLang="zh-CN" sz="2000" dirty="0">
                <a:latin typeface="微软雅黑" panose="020B0503020204020204" pitchFamily="34" charset="-122"/>
                <a:ea typeface="微软雅黑" panose="020B0503020204020204" pitchFamily="34" charset="-122"/>
                <a:cs typeface="+mn-ea"/>
                <a:sym typeface="+mn-lt"/>
              </a:rPr>
              <a:t>                               // </a:t>
            </a:r>
            <a:r>
              <a:rPr lang="zh-CN" altLang="en-US" sz="2000" dirty="0">
                <a:latin typeface="微软雅黑" panose="020B0503020204020204" pitchFamily="34" charset="-122"/>
                <a:ea typeface="微软雅黑" panose="020B0503020204020204" pitchFamily="34" charset="-122"/>
                <a:cs typeface="+mn-ea"/>
                <a:sym typeface="+mn-lt"/>
              </a:rPr>
              <a:t>编号放入当前保留站的</a:t>
            </a:r>
            <a:r>
              <a:rPr lang="en-US" altLang="zh-CN" sz="2000" dirty="0" err="1">
                <a:latin typeface="微软雅黑" panose="020B0503020204020204" pitchFamily="34" charset="-122"/>
                <a:ea typeface="微软雅黑" panose="020B0503020204020204" pitchFamily="34" charset="-122"/>
                <a:cs typeface="+mn-ea"/>
                <a:sym typeface="+mn-lt"/>
              </a:rPr>
              <a:t>Qj</a:t>
            </a:r>
            <a:r>
              <a:rPr lang="zh-CN" altLang="en-US" sz="2000" dirty="0">
                <a:latin typeface="微软雅黑" panose="020B0503020204020204" pitchFamily="34" charset="-122"/>
                <a:ea typeface="微软雅黑" panose="020B0503020204020204" pitchFamily="34" charset="-122"/>
                <a:cs typeface="+mn-ea"/>
                <a:sym typeface="+mn-lt"/>
              </a:rPr>
              <a:t>。该编号是一个大于</a:t>
            </a:r>
            <a:r>
              <a:rPr lang="en-US" altLang="zh-CN" sz="2000" dirty="0">
                <a:latin typeface="微软雅黑" panose="020B0503020204020204" pitchFamily="34" charset="-122"/>
                <a:ea typeface="微软雅黑" panose="020B0503020204020204" pitchFamily="34" charset="-122"/>
                <a:cs typeface="+mn-ea"/>
                <a:sym typeface="+mn-lt"/>
              </a:rPr>
              <a:t>0</a:t>
            </a:r>
            <a:r>
              <a:rPr lang="zh-CN" altLang="en-US" sz="2000" dirty="0">
                <a:latin typeface="微软雅黑" panose="020B0503020204020204" pitchFamily="34" charset="-122"/>
                <a:ea typeface="微软雅黑" panose="020B0503020204020204" pitchFamily="34" charset="-122"/>
                <a:cs typeface="+mn-ea"/>
                <a:sym typeface="+mn-lt"/>
              </a:rPr>
              <a:t>的整数。</a:t>
            </a:r>
          </a:p>
          <a:p>
            <a:pPr lvl="1" algn="just">
              <a:lnSpc>
                <a:spcPct val="150000"/>
              </a:lnSpc>
              <a:buClr>
                <a:srgbClr val="FF0066"/>
              </a:buClr>
            </a:pPr>
            <a:r>
              <a:rPr lang="en-US" altLang="zh-CN" sz="2000" dirty="0">
                <a:latin typeface="微软雅黑" panose="020B0503020204020204" pitchFamily="34" charset="-122"/>
                <a:ea typeface="微软雅黑" panose="020B0503020204020204" pitchFamily="34" charset="-122"/>
                <a:cs typeface="+mn-ea"/>
                <a:sym typeface="+mn-lt"/>
              </a:rPr>
              <a:t>else { RS[</a:t>
            </a:r>
            <a:r>
              <a:rPr lang="en-US" altLang="zh-CN" sz="2000" b="1" dirty="0">
                <a:solidFill>
                  <a:srgbClr val="FF9900"/>
                </a:solidFill>
                <a:latin typeface="微软雅黑" panose="020B0503020204020204" pitchFamily="34" charset="-122"/>
                <a:ea typeface="微软雅黑" panose="020B0503020204020204" pitchFamily="34" charset="-122"/>
                <a:cs typeface="+mn-ea"/>
                <a:sym typeface="+mn-lt"/>
              </a:rPr>
              <a:t>r</a:t>
            </a:r>
            <a:r>
              <a:rPr lang="en-US" altLang="zh-CN" sz="2000" dirty="0">
                <a:latin typeface="微软雅黑" panose="020B0503020204020204" pitchFamily="34" charset="-122"/>
                <a:ea typeface="微软雅黑" panose="020B0503020204020204" pitchFamily="34" charset="-122"/>
                <a:cs typeface="+mn-ea"/>
                <a:sym typeface="+mn-lt"/>
              </a:rPr>
              <a:t>].</a:t>
            </a:r>
            <a:r>
              <a:rPr lang="en-US" altLang="zh-CN" sz="2000" dirty="0" err="1">
                <a:latin typeface="微软雅黑" panose="020B0503020204020204" pitchFamily="34" charset="-122"/>
                <a:ea typeface="微软雅黑" panose="020B0503020204020204" pitchFamily="34" charset="-122"/>
                <a:cs typeface="+mn-ea"/>
                <a:sym typeface="+mn-lt"/>
              </a:rPr>
              <a:t>Vj</a:t>
            </a:r>
            <a:r>
              <a:rPr lang="en-US" altLang="zh-CN" sz="2000" dirty="0" err="1">
                <a:latin typeface="微软雅黑" panose="020B0503020204020204" pitchFamily="34" charset="-122"/>
                <a:ea typeface="微软雅黑" panose="020B0503020204020204" pitchFamily="34" charset="-122"/>
                <a:cs typeface="+mn-ea"/>
                <a:sym typeface="Wingdings" panose="05000000000000000000" pitchFamily="2" charset="2"/>
              </a:rPr>
              <a:t></a:t>
            </a:r>
            <a:r>
              <a:rPr lang="en-US" altLang="zh-CN" sz="2000" dirty="0" err="1">
                <a:latin typeface="微软雅黑" panose="020B0503020204020204" pitchFamily="34" charset="-122"/>
                <a:ea typeface="微软雅黑" panose="020B0503020204020204" pitchFamily="34" charset="-122"/>
                <a:cs typeface="+mn-ea"/>
                <a:sym typeface="+mn-lt"/>
              </a:rPr>
              <a:t>Regs</a:t>
            </a:r>
            <a:r>
              <a:rPr lang="en-US" altLang="zh-CN" sz="2000" dirty="0">
                <a:latin typeface="微软雅黑" panose="020B0503020204020204" pitchFamily="34" charset="-122"/>
                <a:ea typeface="微软雅黑" panose="020B0503020204020204" pitchFamily="34" charset="-122"/>
                <a:cs typeface="+mn-ea"/>
                <a:sym typeface="+mn-lt"/>
              </a:rPr>
              <a:t>[</a:t>
            </a:r>
            <a:r>
              <a:rPr lang="en-US" altLang="zh-CN" sz="2000" b="1" dirty="0" err="1">
                <a:solidFill>
                  <a:srgbClr val="7030A0"/>
                </a:solidFill>
                <a:latin typeface="微软雅黑" panose="020B0503020204020204" pitchFamily="34" charset="-122"/>
                <a:ea typeface="微软雅黑" panose="020B0503020204020204" pitchFamily="34" charset="-122"/>
                <a:cs typeface="+mn-ea"/>
                <a:sym typeface="+mn-lt"/>
              </a:rPr>
              <a:t>rs</a:t>
            </a:r>
            <a:r>
              <a:rPr lang="en-US" altLang="zh-CN" sz="2000" dirty="0">
                <a:latin typeface="微软雅黑" panose="020B0503020204020204" pitchFamily="34" charset="-122"/>
                <a:ea typeface="微软雅黑" panose="020B0503020204020204" pitchFamily="34" charset="-122"/>
                <a:cs typeface="+mn-ea"/>
                <a:sym typeface="+mn-lt"/>
              </a:rPr>
              <a:t>];</a:t>
            </a:r>
            <a:r>
              <a:rPr lang="zh-CN" altLang="en-US" sz="2000" dirty="0">
                <a:latin typeface="微软雅黑" panose="020B0503020204020204" pitchFamily="34" charset="-122"/>
                <a:ea typeface="微软雅黑" panose="020B0503020204020204" pitchFamily="34" charset="-122"/>
                <a:cs typeface="+mn-ea"/>
                <a:sym typeface="+mn-lt"/>
              </a:rPr>
              <a:t>  </a:t>
            </a:r>
            <a:r>
              <a:rPr lang="en-US" altLang="zh-CN" sz="2000" dirty="0">
                <a:latin typeface="微软雅黑" panose="020B0503020204020204" pitchFamily="34" charset="-122"/>
                <a:ea typeface="微软雅黑" panose="020B0503020204020204" pitchFamily="34" charset="-122"/>
                <a:cs typeface="+mn-ea"/>
                <a:sym typeface="+mn-lt"/>
              </a:rPr>
              <a:t>//</a:t>
            </a:r>
            <a:r>
              <a:rPr lang="zh-CN" altLang="en-US" sz="2000" dirty="0">
                <a:latin typeface="微软雅黑" panose="020B0503020204020204" pitchFamily="34" charset="-122"/>
                <a:ea typeface="微软雅黑" panose="020B0503020204020204" pitchFamily="34" charset="-122"/>
                <a:cs typeface="+mn-ea"/>
                <a:sym typeface="+mn-lt"/>
              </a:rPr>
              <a:t>第一操作数就绪。把寄存器</a:t>
            </a:r>
            <a:r>
              <a:rPr lang="en-US" altLang="zh-CN" sz="2000" dirty="0" err="1">
                <a:latin typeface="微软雅黑" panose="020B0503020204020204" pitchFamily="34" charset="-122"/>
                <a:ea typeface="微软雅黑" panose="020B0503020204020204" pitchFamily="34" charset="-122"/>
                <a:cs typeface="+mn-ea"/>
                <a:sym typeface="+mn-lt"/>
              </a:rPr>
              <a:t>rs</a:t>
            </a:r>
            <a:r>
              <a:rPr lang="zh-CN" altLang="en-US" sz="2000" dirty="0">
                <a:latin typeface="微软雅黑" panose="020B0503020204020204" pitchFamily="34" charset="-122"/>
                <a:ea typeface="微软雅黑" panose="020B0503020204020204" pitchFamily="34" charset="-122"/>
                <a:cs typeface="+mn-ea"/>
                <a:sym typeface="+mn-lt"/>
              </a:rPr>
              <a:t>中的操作数取到当前保留站的</a:t>
            </a:r>
            <a:r>
              <a:rPr lang="en-US" altLang="zh-CN" sz="2000" dirty="0" err="1">
                <a:latin typeface="微软雅黑" panose="020B0503020204020204" pitchFamily="34" charset="-122"/>
                <a:ea typeface="微软雅黑" panose="020B0503020204020204" pitchFamily="34" charset="-122"/>
                <a:cs typeface="+mn-ea"/>
                <a:sym typeface="+mn-lt"/>
              </a:rPr>
              <a:t>Vj</a:t>
            </a:r>
            <a:r>
              <a:rPr lang="zh-CN" altLang="en-US" sz="2000" dirty="0">
                <a:latin typeface="微软雅黑" panose="020B0503020204020204" pitchFamily="34" charset="-122"/>
                <a:ea typeface="微软雅黑" panose="020B0503020204020204" pitchFamily="34" charset="-122"/>
                <a:cs typeface="+mn-ea"/>
                <a:sym typeface="+mn-lt"/>
              </a:rPr>
              <a:t>。 </a:t>
            </a:r>
          </a:p>
          <a:p>
            <a:pPr lvl="1" algn="just">
              <a:lnSpc>
                <a:spcPct val="150000"/>
              </a:lnSpc>
              <a:buClr>
                <a:srgbClr val="FF0066"/>
              </a:buClr>
            </a:pPr>
            <a:r>
              <a:rPr lang="zh-CN" altLang="en-US" sz="2000" dirty="0">
                <a:latin typeface="微软雅黑" panose="020B0503020204020204" pitchFamily="34" charset="-122"/>
                <a:ea typeface="微软雅黑" panose="020B0503020204020204" pitchFamily="34" charset="-122"/>
                <a:cs typeface="+mn-ea"/>
                <a:sym typeface="+mn-lt"/>
              </a:rPr>
              <a:t>         </a:t>
            </a:r>
            <a:r>
              <a:rPr lang="en-US" altLang="zh-CN" sz="2000" dirty="0">
                <a:latin typeface="微软雅黑" panose="020B0503020204020204" pitchFamily="34" charset="-122"/>
                <a:ea typeface="微软雅黑" panose="020B0503020204020204" pitchFamily="34" charset="-122"/>
                <a:cs typeface="+mn-ea"/>
                <a:sym typeface="+mn-lt"/>
              </a:rPr>
              <a:t>RS[</a:t>
            </a:r>
            <a:r>
              <a:rPr lang="en-US" altLang="zh-CN" sz="2000" b="1" dirty="0">
                <a:solidFill>
                  <a:srgbClr val="FF9900"/>
                </a:solidFill>
                <a:latin typeface="微软雅黑" panose="020B0503020204020204" pitchFamily="34" charset="-122"/>
                <a:ea typeface="微软雅黑" panose="020B0503020204020204" pitchFamily="34" charset="-122"/>
                <a:cs typeface="+mn-ea"/>
                <a:sym typeface="+mn-lt"/>
              </a:rPr>
              <a:t>r</a:t>
            </a:r>
            <a:r>
              <a:rPr lang="en-US" altLang="zh-CN" sz="2000" dirty="0">
                <a:latin typeface="微软雅黑" panose="020B0503020204020204" pitchFamily="34" charset="-122"/>
                <a:ea typeface="微软雅黑" panose="020B0503020204020204" pitchFamily="34" charset="-122"/>
                <a:cs typeface="+mn-ea"/>
                <a:sym typeface="+mn-lt"/>
              </a:rPr>
              <a:t>].</a:t>
            </a:r>
            <a:r>
              <a:rPr lang="en-US" altLang="zh-CN" sz="2000" dirty="0" err="1">
                <a:latin typeface="微软雅黑" panose="020B0503020204020204" pitchFamily="34" charset="-122"/>
                <a:ea typeface="微软雅黑" panose="020B0503020204020204" pitchFamily="34" charset="-122"/>
                <a:cs typeface="+mn-ea"/>
                <a:sym typeface="+mn-lt"/>
              </a:rPr>
              <a:t>Qj</a:t>
            </a:r>
            <a:r>
              <a:rPr lang="en-US" altLang="zh-CN" sz="2000" dirty="0" err="1">
                <a:latin typeface="微软雅黑" panose="020B0503020204020204" pitchFamily="34" charset="-122"/>
                <a:ea typeface="微软雅黑" panose="020B0503020204020204" pitchFamily="34" charset="-122"/>
                <a:cs typeface="+mn-ea"/>
                <a:sym typeface="Wingdings" panose="05000000000000000000" pitchFamily="2" charset="2"/>
              </a:rPr>
              <a:t></a:t>
            </a:r>
            <a:r>
              <a:rPr lang="en-US" altLang="zh-CN" sz="2000" dirty="0" err="1">
                <a:latin typeface="微软雅黑" panose="020B0503020204020204" pitchFamily="34" charset="-122"/>
                <a:ea typeface="微软雅黑" panose="020B0503020204020204" pitchFamily="34" charset="-122"/>
                <a:cs typeface="+mn-ea"/>
                <a:sym typeface="+mn-lt"/>
              </a:rPr>
              <a:t>0</a:t>
            </a:r>
            <a:r>
              <a:rPr lang="en-US" altLang="zh-CN" sz="2000" dirty="0">
                <a:latin typeface="微软雅黑" panose="020B0503020204020204" pitchFamily="34" charset="-122"/>
                <a:ea typeface="微软雅黑" panose="020B0503020204020204" pitchFamily="34" charset="-122"/>
                <a:cs typeface="+mn-ea"/>
                <a:sym typeface="+mn-lt"/>
              </a:rPr>
              <a:t>; }	      //</a:t>
            </a:r>
            <a:r>
              <a:rPr lang="zh-CN" altLang="en-US" sz="2000" dirty="0">
                <a:latin typeface="微软雅黑" panose="020B0503020204020204" pitchFamily="34" charset="-122"/>
                <a:ea typeface="微软雅黑" panose="020B0503020204020204" pitchFamily="34" charset="-122"/>
                <a:cs typeface="+mn-ea"/>
                <a:sym typeface="+mn-lt"/>
              </a:rPr>
              <a:t>置</a:t>
            </a:r>
            <a:r>
              <a:rPr lang="en-US" altLang="zh-CN" sz="2000" dirty="0" err="1">
                <a:latin typeface="微软雅黑" panose="020B0503020204020204" pitchFamily="34" charset="-122"/>
                <a:ea typeface="微软雅黑" panose="020B0503020204020204" pitchFamily="34" charset="-122"/>
                <a:cs typeface="+mn-ea"/>
                <a:sym typeface="+mn-lt"/>
              </a:rPr>
              <a:t>Qj</a:t>
            </a:r>
            <a:r>
              <a:rPr lang="zh-CN" altLang="en-US" sz="2000" dirty="0">
                <a:latin typeface="微软雅黑" panose="020B0503020204020204" pitchFamily="34" charset="-122"/>
                <a:ea typeface="微软雅黑" panose="020B0503020204020204" pitchFamily="34" charset="-122"/>
                <a:cs typeface="+mn-ea"/>
                <a:sym typeface="+mn-lt"/>
              </a:rPr>
              <a:t>为</a:t>
            </a:r>
            <a:r>
              <a:rPr lang="en-US" altLang="zh-CN" sz="2000" dirty="0">
                <a:latin typeface="微软雅黑" panose="020B0503020204020204" pitchFamily="34" charset="-122"/>
                <a:ea typeface="微软雅黑" panose="020B0503020204020204" pitchFamily="34" charset="-122"/>
                <a:cs typeface="+mn-ea"/>
                <a:sym typeface="+mn-lt"/>
              </a:rPr>
              <a:t>0</a:t>
            </a:r>
            <a:r>
              <a:rPr lang="zh-CN" altLang="en-US" sz="2000" dirty="0">
                <a:latin typeface="微软雅黑" panose="020B0503020204020204" pitchFamily="34" charset="-122"/>
                <a:ea typeface="微软雅黑" panose="020B0503020204020204" pitchFamily="34" charset="-122"/>
                <a:cs typeface="+mn-ea"/>
                <a:sym typeface="+mn-lt"/>
              </a:rPr>
              <a:t>，表示当前保留站的</a:t>
            </a:r>
            <a:r>
              <a:rPr lang="en-US" altLang="zh-CN" sz="2000" dirty="0" err="1">
                <a:latin typeface="微软雅黑" panose="020B0503020204020204" pitchFamily="34" charset="-122"/>
                <a:ea typeface="微软雅黑" panose="020B0503020204020204" pitchFamily="34" charset="-122"/>
                <a:cs typeface="+mn-ea"/>
                <a:sym typeface="+mn-lt"/>
              </a:rPr>
              <a:t>Vj</a:t>
            </a:r>
            <a:r>
              <a:rPr lang="zh-CN" altLang="en-US" sz="2000" dirty="0">
                <a:latin typeface="微软雅黑" panose="020B0503020204020204" pitchFamily="34" charset="-122"/>
                <a:ea typeface="微软雅黑" panose="020B0503020204020204" pitchFamily="34" charset="-122"/>
                <a:cs typeface="+mn-ea"/>
                <a:sym typeface="+mn-lt"/>
              </a:rPr>
              <a:t>的操作数就绪 。</a:t>
            </a:r>
            <a:endParaRPr lang="en-US" altLang="zh-CN" sz="2400" dirty="0">
              <a:latin typeface="微软雅黑" panose="020B0503020204020204" pitchFamily="34" charset="-122"/>
              <a:ea typeface="微软雅黑" panose="020B0503020204020204" pitchFamily="34" charset="-122"/>
              <a:cs typeface="+mn-ea"/>
              <a:sym typeface="+mn-lt"/>
            </a:endParaRPr>
          </a:p>
        </p:txBody>
      </p:sp>
      <p:grpSp>
        <p:nvGrpSpPr>
          <p:cNvPr id="7" name="组合 6">
            <a:extLst>
              <a:ext uri="{FF2B5EF4-FFF2-40B4-BE49-F238E27FC236}">
                <a16:creationId xmlns:a16="http://schemas.microsoft.com/office/drawing/2014/main" id="{72850BBE-0F72-47D6-BCED-CEF5212B1803}"/>
              </a:ext>
            </a:extLst>
          </p:cNvPr>
          <p:cNvGrpSpPr/>
          <p:nvPr/>
        </p:nvGrpSpPr>
        <p:grpSpPr>
          <a:xfrm>
            <a:off x="635243" y="278225"/>
            <a:ext cx="5671334" cy="714073"/>
            <a:chOff x="635241" y="278221"/>
            <a:chExt cx="5671334" cy="714072"/>
          </a:xfrm>
        </p:grpSpPr>
        <p:sp>
          <p:nvSpPr>
            <p:cNvPr id="8" name="矩形 7">
              <a:extLst>
                <a:ext uri="{FF2B5EF4-FFF2-40B4-BE49-F238E27FC236}">
                  <a16:creationId xmlns:a16="http://schemas.microsoft.com/office/drawing/2014/main" id="{4E785F2D-CFF4-4F33-975F-BAE55E20D367}"/>
                </a:ext>
              </a:extLst>
            </p:cNvPr>
            <p:cNvSpPr/>
            <p:nvPr/>
          </p:nvSpPr>
          <p:spPr>
            <a:xfrm>
              <a:off x="635241" y="676888"/>
              <a:ext cx="5373671" cy="315405"/>
            </a:xfrm>
            <a:prstGeom prst="rect">
              <a:avLst/>
            </a:prstGeom>
          </p:spPr>
          <p:txBody>
            <a:bodyPr wrap="square">
              <a:spAutoFit/>
            </a:bodyPr>
            <a:lstStyle/>
            <a:p>
              <a:pPr algn="ct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Tomasulo Algorithm——Formal Description</a:t>
              </a:r>
            </a:p>
          </p:txBody>
        </p:sp>
        <p:sp>
          <p:nvSpPr>
            <p:cNvPr id="9" name="矩形 8">
              <a:extLst>
                <a:ext uri="{FF2B5EF4-FFF2-40B4-BE49-F238E27FC236}">
                  <a16:creationId xmlns:a16="http://schemas.microsoft.com/office/drawing/2014/main" id="{FB11632E-5A1B-4217-A9D3-9B50E42FB384}"/>
                </a:ext>
              </a:extLst>
            </p:cNvPr>
            <p:cNvSpPr/>
            <p:nvPr/>
          </p:nvSpPr>
          <p:spPr>
            <a:xfrm>
              <a:off x="1197484" y="278221"/>
              <a:ext cx="5109091" cy="523219"/>
            </a:xfrm>
            <a:prstGeom prst="rect">
              <a:avLst/>
            </a:prstGeom>
          </p:spPr>
          <p:txBody>
            <a:bodyPr wrap="none">
              <a:spAutoFit/>
            </a:bodyPr>
            <a:lstStyle/>
            <a:p>
              <a:r>
                <a:rPr lang="en-US" altLang="zh-CN" sz="2800" b="1" dirty="0">
                  <a:solidFill>
                    <a:schemeClr val="tx1">
                      <a:lumMod val="85000"/>
                      <a:lumOff val="15000"/>
                    </a:schemeClr>
                  </a:solidFill>
                  <a:latin typeface="等线" panose="02010600030101010101" pitchFamily="2" charset="-122"/>
                  <a:ea typeface="等线" panose="02010600030101010101" pitchFamily="2" charset="-122"/>
                </a:rPr>
                <a:t>Tomasulo</a:t>
              </a:r>
              <a:r>
                <a:rPr lang="zh-CN" altLang="en-US" sz="2800" b="1" dirty="0">
                  <a:solidFill>
                    <a:schemeClr val="tx1">
                      <a:lumMod val="85000"/>
                      <a:lumOff val="15000"/>
                    </a:schemeClr>
                  </a:solidFill>
                  <a:latin typeface="等线" panose="02010600030101010101" pitchFamily="2" charset="-122"/>
                  <a:ea typeface="等线" panose="02010600030101010101" pitchFamily="2" charset="-122"/>
                </a:rPr>
                <a:t>算法</a:t>
              </a:r>
              <a:r>
                <a:rPr lang="en-US" altLang="zh-CN" sz="2800" b="1" dirty="0">
                  <a:solidFill>
                    <a:schemeClr val="tx1">
                      <a:lumMod val="85000"/>
                      <a:lumOff val="15000"/>
                    </a:schemeClr>
                  </a:solidFill>
                  <a:latin typeface="等线" panose="02010600030101010101" pitchFamily="2" charset="-122"/>
                  <a:ea typeface="等线" panose="02010600030101010101" pitchFamily="2" charset="-122"/>
                </a:rPr>
                <a:t>— —</a:t>
              </a:r>
              <a:r>
                <a:rPr lang="zh-CN" altLang="en-US" sz="2800" b="1" dirty="0">
                  <a:solidFill>
                    <a:schemeClr val="tx1">
                      <a:lumMod val="85000"/>
                      <a:lumOff val="15000"/>
                    </a:schemeClr>
                  </a:solidFill>
                  <a:latin typeface="等线" panose="02010600030101010101" pitchFamily="2" charset="-122"/>
                  <a:ea typeface="等线" panose="02010600030101010101" pitchFamily="2" charset="-122"/>
                </a:rPr>
                <a:t>形式化描述</a:t>
              </a:r>
            </a:p>
          </p:txBody>
        </p:sp>
      </p:grpSp>
    </p:spTree>
    <p:extLst>
      <p:ext uri="{BB962C8B-B14F-4D97-AF65-F5344CB8AC3E}">
        <p14:creationId xmlns:p14="http://schemas.microsoft.com/office/powerpoint/2010/main" val="2262834582"/>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自由: 形状 22"/>
          <p:cNvSpPr/>
          <p:nvPr/>
        </p:nvSpPr>
        <p:spPr bwMode="auto">
          <a:xfrm rot="12600000">
            <a:off x="628798" y="267712"/>
            <a:ext cx="166903" cy="731887"/>
          </a:xfrm>
          <a:custGeom>
            <a:avLst/>
            <a:gdLst>
              <a:gd name="connsiteX0" fmla="*/ 260214 w 260214"/>
              <a:gd name="connsiteY0" fmla="*/ 995963 h 1141060"/>
              <a:gd name="connsiteX1" fmla="*/ 0 w 260214"/>
              <a:gd name="connsiteY1" fmla="*/ 1141060 h 1141060"/>
              <a:gd name="connsiteX2" fmla="*/ 0 w 260214"/>
              <a:gd name="connsiteY2" fmla="*/ 146621 h 1141060"/>
              <a:gd name="connsiteX3" fmla="*/ 260214 w 260214"/>
              <a:gd name="connsiteY3" fmla="*/ 0 h 1141060"/>
            </a:gdLst>
            <a:ahLst/>
            <a:cxnLst>
              <a:cxn ang="0">
                <a:pos x="connsiteX0" y="connsiteY0"/>
              </a:cxn>
              <a:cxn ang="0">
                <a:pos x="connsiteX1" y="connsiteY1"/>
              </a:cxn>
              <a:cxn ang="0">
                <a:pos x="connsiteX2" y="connsiteY2"/>
              </a:cxn>
              <a:cxn ang="0">
                <a:pos x="connsiteX3" y="connsiteY3"/>
              </a:cxn>
            </a:cxnLst>
            <a:rect l="l" t="t" r="r" b="b"/>
            <a:pathLst>
              <a:path w="260214" h="1141060">
                <a:moveTo>
                  <a:pt x="260214" y="995963"/>
                </a:moveTo>
                <a:lnTo>
                  <a:pt x="0" y="1141060"/>
                </a:lnTo>
                <a:lnTo>
                  <a:pt x="0" y="146621"/>
                </a:lnTo>
                <a:lnTo>
                  <a:pt x="260214" y="0"/>
                </a:lnTo>
                <a:close/>
              </a:path>
            </a:pathLst>
          </a:custGeom>
          <a:solidFill>
            <a:srgbClr val="0075EA"/>
          </a:solidFill>
          <a:ln>
            <a:noFill/>
          </a:ln>
        </p:spPr>
        <p:txBody>
          <a:bodyPr vert="horz" wrap="square" lIns="91440" tIns="45720" rIns="91440" bIns="45720" numCol="1" anchor="t" anchorCtr="0" compatLnSpc="1">
            <a:noAutofit/>
          </a:bodyPr>
          <a:lstStyle/>
          <a:p>
            <a:endParaRPr lang="zh-CN" altLang="en-US" dirty="0"/>
          </a:p>
        </p:txBody>
      </p:sp>
      <p:sp>
        <p:nvSpPr>
          <p:cNvPr id="15" name="矩形 14">
            <a:extLst>
              <a:ext uri="{FF2B5EF4-FFF2-40B4-BE49-F238E27FC236}">
                <a16:creationId xmlns:a16="http://schemas.microsoft.com/office/drawing/2014/main" id="{29CD7C7A-0048-41D3-A4B4-6D60AE25E818}"/>
              </a:ext>
            </a:extLst>
          </p:cNvPr>
          <p:cNvSpPr/>
          <p:nvPr/>
        </p:nvSpPr>
        <p:spPr>
          <a:xfrm>
            <a:off x="332510" y="1268813"/>
            <a:ext cx="11495314" cy="4807342"/>
          </a:xfrm>
          <a:prstGeom prst="rect">
            <a:avLst/>
          </a:prstGeom>
          <a:ln>
            <a:solidFill>
              <a:schemeClr val="accent1"/>
            </a:solidFill>
          </a:ln>
        </p:spPr>
        <p:txBody>
          <a:bodyPr wrap="square" lIns="72000" rIns="72000">
            <a:spAutoFit/>
          </a:bodyPr>
          <a:lstStyle/>
          <a:p>
            <a:pPr marL="457200" indent="-457200" eaLnBrk="1" hangingPunct="1">
              <a:lnSpc>
                <a:spcPct val="150000"/>
              </a:lnSpc>
              <a:spcBef>
                <a:spcPts val="600"/>
              </a:spcBef>
              <a:spcAft>
                <a:spcPts val="600"/>
              </a:spcAft>
              <a:buFont typeface="Wingdings" panose="05000000000000000000" pitchFamily="2" charset="2"/>
              <a:buNone/>
              <a:tabLst>
                <a:tab pos="3521075" algn="l"/>
              </a:tabLst>
            </a:pPr>
            <a:r>
              <a:rPr lang="en-US" altLang="zh-CN" sz="2000" dirty="0">
                <a:solidFill>
                  <a:schemeClr val="tx1"/>
                </a:solidFill>
                <a:latin typeface="微软雅黑" panose="020B0503020204020204" pitchFamily="34" charset="-122"/>
                <a:ea typeface="微软雅黑" panose="020B0503020204020204" pitchFamily="34" charset="-122"/>
              </a:rPr>
              <a:t>if </a:t>
            </a:r>
            <a:r>
              <a:rPr lang="zh-CN" altLang="en-US" sz="2000" dirty="0">
                <a:solidFill>
                  <a:schemeClr val="tx1"/>
                </a:solidFill>
                <a:latin typeface="微软雅黑" panose="020B0503020204020204" pitchFamily="34" charset="-122"/>
                <a:ea typeface="微软雅黑" panose="020B0503020204020204" pitchFamily="34" charset="-122"/>
              </a:rPr>
              <a:t>（</a:t>
            </a:r>
            <a:r>
              <a:rPr lang="en-US" altLang="zh-CN" sz="2000" dirty="0">
                <a:solidFill>
                  <a:schemeClr val="tx1"/>
                </a:solidFill>
                <a:latin typeface="微软雅黑" panose="020B0503020204020204" pitchFamily="34" charset="-122"/>
                <a:ea typeface="微软雅黑" panose="020B0503020204020204" pitchFamily="34" charset="-122"/>
              </a:rPr>
              <a:t>Qi[</a:t>
            </a:r>
            <a:r>
              <a:rPr lang="en-US" altLang="zh-CN" sz="2000" b="1" dirty="0">
                <a:solidFill>
                  <a:srgbClr val="7030A0"/>
                </a:solidFill>
                <a:latin typeface="微软雅黑" panose="020B0503020204020204" pitchFamily="34" charset="-122"/>
                <a:ea typeface="微软雅黑" panose="020B0503020204020204" pitchFamily="34" charset="-122"/>
              </a:rPr>
              <a:t>rt</a:t>
            </a:r>
            <a:r>
              <a:rPr lang="en-US" altLang="zh-CN" sz="2000" dirty="0">
                <a:solidFill>
                  <a:schemeClr val="tx1"/>
                </a:solidFill>
                <a:latin typeface="微软雅黑" panose="020B0503020204020204" pitchFamily="34" charset="-122"/>
                <a:ea typeface="微软雅黑" panose="020B0503020204020204" pitchFamily="34" charset="-122"/>
              </a:rPr>
              <a:t>] ≠ 0</a:t>
            </a:r>
            <a:r>
              <a:rPr lang="zh-CN" altLang="en-US" sz="2000" dirty="0">
                <a:solidFill>
                  <a:schemeClr val="tx1"/>
                </a:solidFill>
                <a:latin typeface="微软雅黑" panose="020B0503020204020204" pitchFamily="34" charset="-122"/>
                <a:ea typeface="微软雅黑" panose="020B0503020204020204" pitchFamily="34" charset="-122"/>
              </a:rPr>
              <a:t>）	</a:t>
            </a:r>
            <a:r>
              <a:rPr lang="en-US" altLang="zh-CN" sz="2000" dirty="0">
                <a:solidFill>
                  <a:srgbClr val="000000"/>
                </a:solidFill>
                <a:latin typeface="微软雅黑" panose="020B0503020204020204" pitchFamily="34" charset="-122"/>
                <a:ea typeface="微软雅黑" panose="020B0503020204020204" pitchFamily="34" charset="-122"/>
              </a:rPr>
              <a:t>// </a:t>
            </a:r>
            <a:r>
              <a:rPr lang="zh-CN" altLang="en-US" sz="2000" dirty="0">
                <a:solidFill>
                  <a:srgbClr val="000000"/>
                </a:solidFill>
                <a:latin typeface="微软雅黑" panose="020B0503020204020204" pitchFamily="34" charset="-122"/>
                <a:ea typeface="微软雅黑" panose="020B0503020204020204" pitchFamily="34" charset="-122"/>
              </a:rPr>
              <a:t>检测第二操作数是否就绪</a:t>
            </a:r>
            <a:endParaRPr lang="zh-CN" altLang="en-US" sz="2000" dirty="0">
              <a:solidFill>
                <a:srgbClr val="000000"/>
              </a:solidFill>
              <a:latin typeface="微软雅黑" panose="020B0503020204020204" pitchFamily="34" charset="-122"/>
              <a:ea typeface="微软雅黑" panose="020B0503020204020204" pitchFamily="34" charset="-122"/>
              <a:sym typeface="Symbol" panose="05050102010706020507" pitchFamily="18" charset="2"/>
            </a:endParaRPr>
          </a:p>
          <a:p>
            <a:pPr marL="457200" indent="-457200" eaLnBrk="1" hangingPunct="1">
              <a:lnSpc>
                <a:spcPct val="150000"/>
              </a:lnSpc>
              <a:spcBef>
                <a:spcPts val="600"/>
              </a:spcBef>
              <a:spcAft>
                <a:spcPts val="600"/>
              </a:spcAft>
              <a:buFont typeface="Wingdings" panose="05000000000000000000" pitchFamily="2" charset="2"/>
              <a:buNone/>
              <a:tabLst>
                <a:tab pos="3521075" algn="l"/>
              </a:tabLst>
            </a:pPr>
            <a:r>
              <a:rPr lang="zh-CN" altLang="en-US" sz="2000" dirty="0">
                <a:solidFill>
                  <a:schemeClr val="tx1"/>
                </a:solidFill>
                <a:latin typeface="微软雅黑" panose="020B0503020204020204" pitchFamily="34" charset="-122"/>
                <a:ea typeface="微软雅黑" panose="020B0503020204020204" pitchFamily="34" charset="-122"/>
                <a:sym typeface="Symbol" panose="05050102010706020507" pitchFamily="18" charset="2"/>
              </a:rPr>
              <a:t>  </a:t>
            </a:r>
            <a:r>
              <a:rPr lang="en-US" altLang="zh-CN" sz="2000" dirty="0">
                <a:solidFill>
                  <a:schemeClr val="tx1"/>
                </a:solidFill>
                <a:latin typeface="微软雅黑" panose="020B0503020204020204" pitchFamily="34" charset="-122"/>
                <a:ea typeface="微软雅黑" panose="020B0503020204020204" pitchFamily="34" charset="-122"/>
                <a:sym typeface="Symbol" panose="05050102010706020507" pitchFamily="18" charset="2"/>
              </a:rPr>
              <a:t>{ </a:t>
            </a:r>
            <a:r>
              <a:rPr lang="en-US" altLang="zh-CN" sz="2000" dirty="0">
                <a:solidFill>
                  <a:schemeClr val="tx1"/>
                </a:solidFill>
                <a:latin typeface="微软雅黑" panose="020B0503020204020204" pitchFamily="34" charset="-122"/>
                <a:ea typeface="微软雅黑" panose="020B0503020204020204" pitchFamily="34" charset="-122"/>
              </a:rPr>
              <a:t>RS[</a:t>
            </a:r>
            <a:r>
              <a:rPr lang="en-US" altLang="zh-CN" sz="2000" b="1" dirty="0">
                <a:solidFill>
                  <a:srgbClr val="FF9900"/>
                </a:solidFill>
                <a:latin typeface="微软雅黑" panose="020B0503020204020204" pitchFamily="34" charset="-122"/>
                <a:ea typeface="微软雅黑" panose="020B0503020204020204" pitchFamily="34" charset="-122"/>
              </a:rPr>
              <a:t>r</a:t>
            </a:r>
            <a:r>
              <a:rPr lang="en-US" altLang="zh-CN" sz="2000" dirty="0">
                <a:solidFill>
                  <a:schemeClr val="tx1"/>
                </a:solidFill>
                <a:latin typeface="微软雅黑" panose="020B0503020204020204" pitchFamily="34" charset="-122"/>
                <a:ea typeface="微软雅黑" panose="020B0503020204020204" pitchFamily="34" charset="-122"/>
              </a:rPr>
              <a:t>].</a:t>
            </a:r>
            <a:r>
              <a:rPr lang="en-US" altLang="zh-CN" sz="2000" dirty="0" err="1">
                <a:solidFill>
                  <a:schemeClr val="tx1"/>
                </a:solidFill>
                <a:latin typeface="微软雅黑" panose="020B0503020204020204" pitchFamily="34" charset="-122"/>
                <a:ea typeface="微软雅黑" panose="020B0503020204020204" pitchFamily="34" charset="-122"/>
              </a:rPr>
              <a:t>Qk</a:t>
            </a:r>
            <a:r>
              <a:rPr lang="en-US" altLang="zh-CN" sz="2000" dirty="0">
                <a:solidFill>
                  <a:schemeClr val="tx1"/>
                </a:solidFill>
                <a:latin typeface="微软雅黑" panose="020B0503020204020204" pitchFamily="34" charset="-122"/>
                <a:ea typeface="微软雅黑" panose="020B0503020204020204" pitchFamily="34" charset="-122"/>
              </a:rPr>
              <a:t> </a:t>
            </a:r>
            <a:r>
              <a:rPr lang="en-US" altLang="zh-CN" sz="2000" dirty="0">
                <a:solidFill>
                  <a:schemeClr val="tx1"/>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2000" dirty="0">
                <a:solidFill>
                  <a:schemeClr val="tx1"/>
                </a:solidFill>
                <a:latin typeface="微软雅黑" panose="020B0503020204020204" pitchFamily="34" charset="-122"/>
                <a:ea typeface="微软雅黑" panose="020B0503020204020204" pitchFamily="34" charset="-122"/>
              </a:rPr>
              <a:t> Qi[</a:t>
            </a:r>
            <a:r>
              <a:rPr lang="en-US" altLang="zh-CN" sz="2000" b="1" dirty="0">
                <a:solidFill>
                  <a:srgbClr val="7030A0"/>
                </a:solidFill>
                <a:latin typeface="微软雅黑" panose="020B0503020204020204" pitchFamily="34" charset="-122"/>
                <a:ea typeface="微软雅黑" panose="020B0503020204020204" pitchFamily="34" charset="-122"/>
              </a:rPr>
              <a:t>rt</a:t>
            </a:r>
            <a:r>
              <a:rPr lang="en-US" altLang="zh-CN" sz="2000" dirty="0">
                <a:solidFill>
                  <a:schemeClr val="tx1"/>
                </a:solidFill>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a:t>
            </a:r>
            <a:r>
              <a:rPr lang="zh-CN" altLang="en-US" sz="2000" dirty="0">
                <a:solidFill>
                  <a:schemeClr val="tx1"/>
                </a:solidFill>
                <a:latin typeface="微软雅黑" panose="020B0503020204020204" pitchFamily="34" charset="-122"/>
                <a:ea typeface="微软雅黑" panose="020B0503020204020204" pitchFamily="34" charset="-122"/>
              </a:rPr>
              <a:t>	</a:t>
            </a:r>
            <a:r>
              <a:rPr lang="en-US" altLang="zh-CN" sz="2000" dirty="0">
                <a:solidFill>
                  <a:srgbClr val="000000"/>
                </a:solidFill>
                <a:latin typeface="微软雅黑" panose="020B0503020204020204" pitchFamily="34" charset="-122"/>
                <a:ea typeface="微软雅黑" panose="020B0503020204020204" pitchFamily="34" charset="-122"/>
              </a:rPr>
              <a:t>// </a:t>
            </a:r>
            <a:r>
              <a:rPr lang="zh-CN" altLang="en-US" sz="2000" dirty="0">
                <a:solidFill>
                  <a:srgbClr val="000000"/>
                </a:solidFill>
                <a:latin typeface="微软雅黑" panose="020B0503020204020204" pitchFamily="34" charset="-122"/>
                <a:ea typeface="微软雅黑" panose="020B0503020204020204" pitchFamily="34" charset="-122"/>
              </a:rPr>
              <a:t>第二操作数没有就绪，进行寄存器换名，即把将产生该操作数的保</a:t>
            </a:r>
            <a:endParaRPr lang="en-US" altLang="zh-CN" sz="2000" dirty="0">
              <a:solidFill>
                <a:srgbClr val="000000"/>
              </a:solidFill>
              <a:latin typeface="微软雅黑" panose="020B0503020204020204" pitchFamily="34" charset="-122"/>
              <a:ea typeface="微软雅黑" panose="020B0503020204020204" pitchFamily="34" charset="-122"/>
            </a:endParaRPr>
          </a:p>
          <a:p>
            <a:pPr marL="457200" indent="-457200" eaLnBrk="1" hangingPunct="1">
              <a:lnSpc>
                <a:spcPct val="150000"/>
              </a:lnSpc>
              <a:spcBef>
                <a:spcPts val="600"/>
              </a:spcBef>
              <a:spcAft>
                <a:spcPts val="600"/>
              </a:spcAft>
              <a:buFont typeface="Wingdings" panose="05000000000000000000" pitchFamily="2" charset="2"/>
              <a:buNone/>
              <a:tabLst>
                <a:tab pos="3521075" algn="l"/>
              </a:tabLst>
            </a:pPr>
            <a:r>
              <a:rPr lang="en-US" altLang="zh-CN" sz="2000" dirty="0">
                <a:solidFill>
                  <a:srgbClr val="000000"/>
                </a:solidFill>
                <a:latin typeface="微软雅黑" panose="020B0503020204020204" pitchFamily="34" charset="-122"/>
                <a:ea typeface="微软雅黑" panose="020B0503020204020204" pitchFamily="34" charset="-122"/>
              </a:rPr>
              <a:t>                                               // </a:t>
            </a:r>
            <a:r>
              <a:rPr lang="zh-CN" altLang="en-US" sz="2000" dirty="0">
                <a:solidFill>
                  <a:srgbClr val="000000"/>
                </a:solidFill>
                <a:latin typeface="微软雅黑" panose="020B0503020204020204" pitchFamily="34" charset="-122"/>
                <a:ea typeface="微软雅黑" panose="020B0503020204020204" pitchFamily="34" charset="-122"/>
              </a:rPr>
              <a:t>留站的编号放入当前保留站的</a:t>
            </a:r>
            <a:r>
              <a:rPr lang="en-US" altLang="zh-CN" sz="2000" dirty="0" err="1">
                <a:solidFill>
                  <a:srgbClr val="000000"/>
                </a:solidFill>
                <a:latin typeface="微软雅黑" panose="020B0503020204020204" pitchFamily="34" charset="-122"/>
                <a:ea typeface="微软雅黑" panose="020B0503020204020204" pitchFamily="34" charset="-122"/>
              </a:rPr>
              <a:t>Qk</a:t>
            </a:r>
            <a:r>
              <a:rPr lang="zh-CN" altLang="en-US" sz="2000" dirty="0">
                <a:solidFill>
                  <a:srgbClr val="000000"/>
                </a:solidFill>
                <a:latin typeface="微软雅黑" panose="020B0503020204020204" pitchFamily="34" charset="-122"/>
                <a:ea typeface="微软雅黑" panose="020B0503020204020204" pitchFamily="34" charset="-122"/>
              </a:rPr>
              <a:t>。该编号是一个大于</a:t>
            </a:r>
            <a:r>
              <a:rPr lang="en-US" altLang="zh-CN" sz="2000" dirty="0">
                <a:solidFill>
                  <a:srgbClr val="000000"/>
                </a:solidFill>
                <a:latin typeface="微软雅黑" panose="020B0503020204020204" pitchFamily="34" charset="-122"/>
                <a:ea typeface="微软雅黑" panose="020B0503020204020204" pitchFamily="34" charset="-122"/>
              </a:rPr>
              <a:t>0</a:t>
            </a:r>
            <a:r>
              <a:rPr lang="zh-CN" altLang="en-US" sz="2000" dirty="0">
                <a:solidFill>
                  <a:srgbClr val="000000"/>
                </a:solidFill>
                <a:latin typeface="微软雅黑" panose="020B0503020204020204" pitchFamily="34" charset="-122"/>
                <a:ea typeface="微软雅黑" panose="020B0503020204020204" pitchFamily="34" charset="-122"/>
              </a:rPr>
              <a:t>的整数。</a:t>
            </a:r>
          </a:p>
          <a:p>
            <a:pPr marL="457200" indent="-457200" eaLnBrk="1" hangingPunct="1">
              <a:lnSpc>
                <a:spcPct val="150000"/>
              </a:lnSpc>
              <a:spcBef>
                <a:spcPts val="600"/>
              </a:spcBef>
              <a:spcAft>
                <a:spcPts val="600"/>
              </a:spcAft>
              <a:buFont typeface="Wingdings" panose="05000000000000000000" pitchFamily="2" charset="2"/>
              <a:buNone/>
              <a:tabLst>
                <a:tab pos="3521075" algn="l"/>
              </a:tabLst>
            </a:pPr>
            <a:r>
              <a:rPr lang="en-US" altLang="zh-CN" sz="2000" dirty="0">
                <a:solidFill>
                  <a:schemeClr val="tx1"/>
                </a:solidFill>
                <a:latin typeface="微软雅黑" panose="020B0503020204020204" pitchFamily="34" charset="-122"/>
                <a:ea typeface="微软雅黑" panose="020B0503020204020204" pitchFamily="34" charset="-122"/>
              </a:rPr>
              <a:t>else </a:t>
            </a:r>
            <a:r>
              <a:rPr lang="en-US" altLang="zh-CN" sz="2000" dirty="0">
                <a:latin typeface="微软雅黑" panose="020B0503020204020204" pitchFamily="34" charset="-122"/>
                <a:ea typeface="微软雅黑" panose="020B0503020204020204" pitchFamily="34" charset="-122"/>
                <a:sym typeface="Symbol" panose="05050102010706020507" pitchFamily="18" charset="2"/>
              </a:rPr>
              <a:t>{ </a:t>
            </a:r>
            <a:r>
              <a:rPr lang="en-US" altLang="zh-CN" sz="2000" dirty="0">
                <a:solidFill>
                  <a:schemeClr val="tx1"/>
                </a:solidFill>
                <a:latin typeface="微软雅黑" panose="020B0503020204020204" pitchFamily="34" charset="-122"/>
                <a:ea typeface="微软雅黑" panose="020B0503020204020204" pitchFamily="34" charset="-122"/>
              </a:rPr>
              <a:t>RS[</a:t>
            </a:r>
            <a:r>
              <a:rPr lang="en-US" altLang="zh-CN" sz="2000" b="1" dirty="0">
                <a:solidFill>
                  <a:srgbClr val="FF9900"/>
                </a:solidFill>
                <a:latin typeface="微软雅黑" panose="020B0503020204020204" pitchFamily="34" charset="-122"/>
                <a:ea typeface="微软雅黑" panose="020B0503020204020204" pitchFamily="34" charset="-122"/>
              </a:rPr>
              <a:t>r</a:t>
            </a:r>
            <a:r>
              <a:rPr lang="en-US" altLang="zh-CN" sz="2000" dirty="0">
                <a:solidFill>
                  <a:schemeClr val="tx1"/>
                </a:solidFill>
                <a:latin typeface="微软雅黑" panose="020B0503020204020204" pitchFamily="34" charset="-122"/>
                <a:ea typeface="微软雅黑" panose="020B0503020204020204" pitchFamily="34" charset="-122"/>
              </a:rPr>
              <a:t>].</a:t>
            </a:r>
            <a:r>
              <a:rPr lang="en-US" altLang="zh-CN" sz="2000" dirty="0" err="1">
                <a:latin typeface="微软雅黑" panose="020B0503020204020204" pitchFamily="34" charset="-122"/>
                <a:ea typeface="微软雅黑" panose="020B0503020204020204" pitchFamily="34" charset="-122"/>
              </a:rPr>
              <a:t>Vk</a:t>
            </a:r>
            <a:r>
              <a:rPr lang="en-US" altLang="zh-CN" sz="2000" dirty="0">
                <a:solidFill>
                  <a:schemeClr val="tx1"/>
                </a:solidFill>
                <a:latin typeface="微软雅黑" panose="020B0503020204020204" pitchFamily="34" charset="-122"/>
                <a:ea typeface="微软雅黑" panose="020B0503020204020204" pitchFamily="34" charset="-122"/>
              </a:rPr>
              <a:t> </a:t>
            </a:r>
            <a:r>
              <a:rPr lang="en-US" altLang="zh-CN" sz="2000" dirty="0">
                <a:solidFill>
                  <a:schemeClr val="tx1"/>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2000" dirty="0">
                <a:solidFill>
                  <a:schemeClr val="tx1"/>
                </a:solidFill>
                <a:latin typeface="微软雅黑" panose="020B0503020204020204" pitchFamily="34" charset="-122"/>
                <a:ea typeface="微软雅黑" panose="020B0503020204020204" pitchFamily="34" charset="-122"/>
              </a:rPr>
              <a:t> Regs[</a:t>
            </a:r>
            <a:r>
              <a:rPr lang="en-US" altLang="zh-CN" sz="2000" b="1" dirty="0">
                <a:solidFill>
                  <a:srgbClr val="7030A0"/>
                </a:solidFill>
                <a:latin typeface="微软雅黑" panose="020B0503020204020204" pitchFamily="34" charset="-122"/>
                <a:ea typeface="微软雅黑" panose="020B0503020204020204" pitchFamily="34" charset="-122"/>
              </a:rPr>
              <a:t>rt</a:t>
            </a:r>
            <a:r>
              <a:rPr lang="en-US" altLang="zh-CN" sz="2000" dirty="0">
                <a:solidFill>
                  <a:schemeClr val="tx1"/>
                </a:solidFill>
                <a:latin typeface="微软雅黑" panose="020B0503020204020204" pitchFamily="34" charset="-122"/>
                <a:ea typeface="微软雅黑" panose="020B0503020204020204" pitchFamily="34" charset="-122"/>
              </a:rPr>
              <a:t>]</a:t>
            </a:r>
            <a:r>
              <a:rPr lang="en-US" altLang="zh-CN" sz="2000" dirty="0">
                <a:solidFill>
                  <a:schemeClr val="tx1"/>
                </a:solidFill>
                <a:latin typeface="微软雅黑" panose="020B0503020204020204" pitchFamily="34" charset="-122"/>
                <a:ea typeface="微软雅黑" panose="020B0503020204020204" pitchFamily="34" charset="-122"/>
                <a:sym typeface="Symbol" panose="05050102010706020507" pitchFamily="18" charset="2"/>
              </a:rPr>
              <a:t> </a:t>
            </a:r>
            <a:r>
              <a:rPr lang="zh-CN" altLang="en-US" sz="2000" dirty="0">
                <a:solidFill>
                  <a:schemeClr val="tx1"/>
                </a:solidFill>
                <a:latin typeface="微软雅黑" panose="020B0503020204020204" pitchFamily="34" charset="-122"/>
                <a:ea typeface="微软雅黑" panose="020B0503020204020204" pitchFamily="34" charset="-122"/>
              </a:rPr>
              <a:t>；</a:t>
            </a:r>
            <a:r>
              <a:rPr lang="zh-CN" altLang="en-US" sz="2000" dirty="0">
                <a:solidFill>
                  <a:schemeClr val="tx1"/>
                </a:solidFill>
                <a:latin typeface="微软雅黑" panose="020B0503020204020204" pitchFamily="34" charset="-122"/>
                <a:ea typeface="微软雅黑" panose="020B0503020204020204" pitchFamily="34" charset="-122"/>
                <a:sym typeface="Symbol" panose="05050102010706020507" pitchFamily="18" charset="2"/>
              </a:rPr>
              <a:t>  </a:t>
            </a:r>
            <a:r>
              <a:rPr lang="en-US" altLang="zh-CN" sz="2000" dirty="0">
                <a:solidFill>
                  <a:srgbClr val="000000"/>
                </a:solidFill>
                <a:latin typeface="微软雅黑" panose="020B0503020204020204" pitchFamily="34" charset="-122"/>
                <a:ea typeface="微软雅黑" panose="020B0503020204020204" pitchFamily="34" charset="-122"/>
              </a:rPr>
              <a:t>// </a:t>
            </a:r>
            <a:r>
              <a:rPr lang="zh-CN" altLang="en-US" sz="2000" dirty="0">
                <a:solidFill>
                  <a:srgbClr val="000000"/>
                </a:solidFill>
                <a:latin typeface="微软雅黑" panose="020B0503020204020204" pitchFamily="34" charset="-122"/>
                <a:ea typeface="微软雅黑" panose="020B0503020204020204" pitchFamily="34" charset="-122"/>
                <a:sym typeface="Symbol" panose="05050102010706020507" pitchFamily="18" charset="2"/>
              </a:rPr>
              <a:t>第二操作数就绪。把寄存器</a:t>
            </a:r>
            <a:r>
              <a:rPr lang="en-US" altLang="zh-CN" sz="2000" dirty="0">
                <a:solidFill>
                  <a:srgbClr val="000000"/>
                </a:solidFill>
                <a:latin typeface="微软雅黑" panose="020B0503020204020204" pitchFamily="34" charset="-122"/>
                <a:ea typeface="微软雅黑" panose="020B0503020204020204" pitchFamily="34" charset="-122"/>
                <a:sym typeface="Symbol" panose="05050102010706020507" pitchFamily="18" charset="2"/>
              </a:rPr>
              <a:t>rt</a:t>
            </a:r>
            <a:r>
              <a:rPr lang="zh-CN" altLang="en-US" sz="2000" dirty="0">
                <a:solidFill>
                  <a:srgbClr val="000000"/>
                </a:solidFill>
                <a:latin typeface="微软雅黑" panose="020B0503020204020204" pitchFamily="34" charset="-122"/>
                <a:ea typeface="微软雅黑" panose="020B0503020204020204" pitchFamily="34" charset="-122"/>
                <a:sym typeface="Symbol" panose="05050102010706020507" pitchFamily="18" charset="2"/>
              </a:rPr>
              <a:t>中的操作数取到当前保留站的</a:t>
            </a:r>
            <a:r>
              <a:rPr lang="en-US" altLang="zh-CN" sz="2000" dirty="0" err="1">
                <a:solidFill>
                  <a:srgbClr val="000000"/>
                </a:solidFill>
                <a:latin typeface="微软雅黑" panose="020B0503020204020204" pitchFamily="34" charset="-122"/>
                <a:ea typeface="微软雅黑" panose="020B0503020204020204" pitchFamily="34" charset="-122"/>
                <a:sym typeface="Symbol" panose="05050102010706020507" pitchFamily="18" charset="2"/>
              </a:rPr>
              <a:t>Vk</a:t>
            </a:r>
            <a:r>
              <a:rPr lang="zh-CN" altLang="en-US" sz="2000" dirty="0">
                <a:solidFill>
                  <a:srgbClr val="000000"/>
                </a:solidFill>
                <a:latin typeface="微软雅黑" panose="020B0503020204020204" pitchFamily="34" charset="-122"/>
                <a:ea typeface="微软雅黑" panose="020B0503020204020204" pitchFamily="34" charset="-122"/>
                <a:sym typeface="Symbol" panose="05050102010706020507" pitchFamily="18" charset="2"/>
              </a:rPr>
              <a:t>。 </a:t>
            </a:r>
            <a:endParaRPr lang="zh-CN" altLang="en-US" sz="2000" dirty="0">
              <a:solidFill>
                <a:srgbClr val="000000"/>
              </a:solidFill>
              <a:latin typeface="微软雅黑" panose="020B0503020204020204" pitchFamily="34" charset="-122"/>
              <a:ea typeface="微软雅黑" panose="020B0503020204020204" pitchFamily="34" charset="-122"/>
            </a:endParaRPr>
          </a:p>
          <a:p>
            <a:pPr marL="457200" indent="-457200" eaLnBrk="1" hangingPunct="1">
              <a:lnSpc>
                <a:spcPct val="150000"/>
              </a:lnSpc>
              <a:spcBef>
                <a:spcPts val="600"/>
              </a:spcBef>
              <a:spcAft>
                <a:spcPts val="600"/>
              </a:spcAft>
              <a:buFont typeface="Wingdings" panose="05000000000000000000" pitchFamily="2" charset="2"/>
              <a:buNone/>
              <a:tabLst>
                <a:tab pos="3521075" algn="l"/>
              </a:tabLst>
            </a:pPr>
            <a:r>
              <a:rPr lang="zh-CN" altLang="en-US" sz="2000" dirty="0">
                <a:solidFill>
                  <a:schemeClr val="tx1"/>
                </a:solidFill>
                <a:latin typeface="微软雅黑" panose="020B0503020204020204" pitchFamily="34" charset="-122"/>
                <a:ea typeface="微软雅黑" panose="020B0503020204020204" pitchFamily="34" charset="-122"/>
              </a:rPr>
              <a:t>       </a:t>
            </a:r>
            <a:r>
              <a:rPr lang="en-US" altLang="zh-CN" sz="2000" dirty="0">
                <a:solidFill>
                  <a:schemeClr val="tx1"/>
                </a:solidFill>
                <a:latin typeface="微软雅黑" panose="020B0503020204020204" pitchFamily="34" charset="-122"/>
                <a:ea typeface="微软雅黑" panose="020B0503020204020204" pitchFamily="34" charset="-122"/>
              </a:rPr>
              <a:t>RS[</a:t>
            </a:r>
            <a:r>
              <a:rPr lang="en-US" altLang="zh-CN" sz="2000" b="1" dirty="0">
                <a:solidFill>
                  <a:srgbClr val="FF9900"/>
                </a:solidFill>
                <a:latin typeface="微软雅黑" panose="020B0503020204020204" pitchFamily="34" charset="-122"/>
                <a:ea typeface="微软雅黑" panose="020B0503020204020204" pitchFamily="34" charset="-122"/>
              </a:rPr>
              <a:t>r</a:t>
            </a:r>
            <a:r>
              <a:rPr lang="en-US" altLang="zh-CN" sz="2000" dirty="0">
                <a:solidFill>
                  <a:schemeClr val="tx1"/>
                </a:solidFill>
                <a:latin typeface="微软雅黑" panose="020B0503020204020204" pitchFamily="34" charset="-122"/>
                <a:ea typeface="微软雅黑" panose="020B0503020204020204" pitchFamily="34" charset="-122"/>
              </a:rPr>
              <a:t>].</a:t>
            </a:r>
            <a:r>
              <a:rPr lang="en-US" altLang="zh-CN" sz="2000" dirty="0" err="1">
                <a:solidFill>
                  <a:schemeClr val="tx1"/>
                </a:solidFill>
                <a:latin typeface="微软雅黑" panose="020B0503020204020204" pitchFamily="34" charset="-122"/>
                <a:ea typeface="微软雅黑" panose="020B0503020204020204" pitchFamily="34" charset="-122"/>
              </a:rPr>
              <a:t>Qk</a:t>
            </a:r>
            <a:r>
              <a:rPr lang="en-US" altLang="zh-CN" sz="2000" dirty="0">
                <a:solidFill>
                  <a:schemeClr val="tx1"/>
                </a:solidFill>
                <a:latin typeface="微软雅黑" panose="020B0503020204020204" pitchFamily="34" charset="-122"/>
                <a:ea typeface="微软雅黑" panose="020B0503020204020204" pitchFamily="34" charset="-122"/>
              </a:rPr>
              <a:t> </a:t>
            </a:r>
            <a:r>
              <a:rPr lang="en-US" altLang="zh-CN" sz="2000" dirty="0">
                <a:solidFill>
                  <a:schemeClr val="tx1"/>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2000" dirty="0">
                <a:solidFill>
                  <a:schemeClr val="tx1"/>
                </a:solidFill>
                <a:latin typeface="微软雅黑" panose="020B0503020204020204" pitchFamily="34" charset="-122"/>
                <a:ea typeface="微软雅黑" panose="020B0503020204020204" pitchFamily="34" charset="-122"/>
              </a:rPr>
              <a:t> 0; }</a:t>
            </a:r>
            <a:r>
              <a:rPr lang="en-US" altLang="zh-CN" sz="2000" dirty="0">
                <a:solidFill>
                  <a:schemeClr val="tx1"/>
                </a:solidFill>
                <a:latin typeface="微软雅黑" panose="020B0503020204020204" pitchFamily="34" charset="-122"/>
                <a:ea typeface="微软雅黑" panose="020B0503020204020204" pitchFamily="34" charset="-122"/>
                <a:sym typeface="Symbol" panose="05050102010706020507" pitchFamily="18" charset="2"/>
              </a:rPr>
              <a:t>                </a:t>
            </a:r>
            <a:r>
              <a:rPr lang="en-US" altLang="zh-CN" sz="2000" dirty="0">
                <a:solidFill>
                  <a:srgbClr val="000000"/>
                </a:solidFill>
                <a:latin typeface="微软雅黑" panose="020B0503020204020204" pitchFamily="34" charset="-122"/>
                <a:ea typeface="微软雅黑" panose="020B0503020204020204" pitchFamily="34" charset="-122"/>
              </a:rPr>
              <a:t>// </a:t>
            </a:r>
            <a:r>
              <a:rPr lang="zh-CN" altLang="en-US" sz="2000" dirty="0">
                <a:solidFill>
                  <a:srgbClr val="000000"/>
                </a:solidFill>
                <a:latin typeface="微软雅黑" panose="020B0503020204020204" pitchFamily="34" charset="-122"/>
                <a:ea typeface="微软雅黑" panose="020B0503020204020204" pitchFamily="34" charset="-122"/>
              </a:rPr>
              <a:t>置</a:t>
            </a:r>
            <a:r>
              <a:rPr lang="en-US" altLang="zh-CN" sz="2000" dirty="0" err="1">
                <a:solidFill>
                  <a:srgbClr val="000000"/>
                </a:solidFill>
                <a:latin typeface="微软雅黑" panose="020B0503020204020204" pitchFamily="34" charset="-122"/>
                <a:ea typeface="微软雅黑" panose="020B0503020204020204" pitchFamily="34" charset="-122"/>
              </a:rPr>
              <a:t>Qk</a:t>
            </a:r>
            <a:r>
              <a:rPr lang="zh-CN" altLang="en-US" sz="2000" dirty="0">
                <a:solidFill>
                  <a:srgbClr val="000000"/>
                </a:solidFill>
                <a:latin typeface="微软雅黑" panose="020B0503020204020204" pitchFamily="34" charset="-122"/>
                <a:ea typeface="微软雅黑" panose="020B0503020204020204" pitchFamily="34" charset="-122"/>
              </a:rPr>
              <a:t>为</a:t>
            </a:r>
            <a:r>
              <a:rPr lang="en-US" altLang="zh-CN" sz="2000" dirty="0">
                <a:solidFill>
                  <a:srgbClr val="000000"/>
                </a:solidFill>
                <a:latin typeface="微软雅黑" panose="020B0503020204020204" pitchFamily="34" charset="-122"/>
                <a:ea typeface="微软雅黑" panose="020B0503020204020204" pitchFamily="34" charset="-122"/>
              </a:rPr>
              <a:t>0</a:t>
            </a:r>
            <a:r>
              <a:rPr lang="zh-CN" altLang="en-US" sz="2000" dirty="0">
                <a:solidFill>
                  <a:srgbClr val="000000"/>
                </a:solidFill>
                <a:latin typeface="微软雅黑" panose="020B0503020204020204" pitchFamily="34" charset="-122"/>
                <a:ea typeface="微软雅黑" panose="020B0503020204020204" pitchFamily="34" charset="-122"/>
              </a:rPr>
              <a:t>，表示当前保留站的</a:t>
            </a:r>
            <a:r>
              <a:rPr lang="en-US" altLang="zh-CN" sz="2000" dirty="0" err="1">
                <a:latin typeface="微软雅黑" panose="020B0503020204020204" pitchFamily="34" charset="-122"/>
                <a:ea typeface="微软雅黑" panose="020B0503020204020204" pitchFamily="34" charset="-122"/>
              </a:rPr>
              <a:t>Vk</a:t>
            </a:r>
            <a:r>
              <a:rPr lang="zh-CN" altLang="en-US" sz="2000" dirty="0">
                <a:solidFill>
                  <a:srgbClr val="000000"/>
                </a:solidFill>
                <a:latin typeface="微软雅黑" panose="020B0503020204020204" pitchFamily="34" charset="-122"/>
                <a:ea typeface="微软雅黑" panose="020B0503020204020204" pitchFamily="34" charset="-122"/>
              </a:rPr>
              <a:t>中的操作数就绪。</a:t>
            </a:r>
            <a:endParaRPr lang="zh-CN" altLang="en-US" sz="2000" dirty="0">
              <a:solidFill>
                <a:schemeClr val="tx1"/>
              </a:solidFill>
              <a:latin typeface="微软雅黑" panose="020B0503020204020204" pitchFamily="34" charset="-122"/>
              <a:ea typeface="微软雅黑" panose="020B0503020204020204" pitchFamily="34" charset="-122"/>
            </a:endParaRPr>
          </a:p>
          <a:p>
            <a:pPr marL="457200" indent="-457200" eaLnBrk="1" hangingPunct="1">
              <a:lnSpc>
                <a:spcPct val="150000"/>
              </a:lnSpc>
              <a:spcBef>
                <a:spcPts val="600"/>
              </a:spcBef>
              <a:spcAft>
                <a:spcPts val="600"/>
              </a:spcAft>
              <a:buFont typeface="Wingdings" panose="05000000000000000000" pitchFamily="2" charset="2"/>
              <a:buNone/>
              <a:tabLst>
                <a:tab pos="3521075" algn="l"/>
              </a:tabLst>
            </a:pPr>
            <a:r>
              <a:rPr lang="en-US" altLang="zh-CN" sz="2000" dirty="0">
                <a:solidFill>
                  <a:schemeClr val="tx1"/>
                </a:solidFill>
                <a:latin typeface="微软雅黑" panose="020B0503020204020204" pitchFamily="34" charset="-122"/>
                <a:ea typeface="微软雅黑" panose="020B0503020204020204" pitchFamily="34" charset="-122"/>
              </a:rPr>
              <a:t>RS[</a:t>
            </a:r>
            <a:r>
              <a:rPr lang="en-US" altLang="zh-CN" sz="2000" b="1" dirty="0">
                <a:solidFill>
                  <a:srgbClr val="FF9900"/>
                </a:solidFill>
                <a:latin typeface="微软雅黑" panose="020B0503020204020204" pitchFamily="34" charset="-122"/>
                <a:ea typeface="微软雅黑" panose="020B0503020204020204" pitchFamily="34" charset="-122"/>
              </a:rPr>
              <a:t>r</a:t>
            </a:r>
            <a:r>
              <a:rPr lang="en-US" altLang="zh-CN" sz="2000" dirty="0">
                <a:solidFill>
                  <a:schemeClr val="tx1"/>
                </a:solidFill>
                <a:latin typeface="微软雅黑" panose="020B0503020204020204" pitchFamily="34" charset="-122"/>
                <a:ea typeface="微软雅黑" panose="020B0503020204020204" pitchFamily="34" charset="-122"/>
              </a:rPr>
              <a:t>].Busy </a:t>
            </a:r>
            <a:r>
              <a:rPr lang="en-US" altLang="zh-CN" sz="2000" dirty="0">
                <a:solidFill>
                  <a:schemeClr val="tx1"/>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2000" dirty="0">
                <a:solidFill>
                  <a:schemeClr val="tx1"/>
                </a:solidFill>
                <a:latin typeface="微软雅黑" panose="020B0503020204020204" pitchFamily="34" charset="-122"/>
                <a:ea typeface="微软雅黑" panose="020B0503020204020204" pitchFamily="34" charset="-122"/>
              </a:rPr>
              <a:t> yes</a:t>
            </a:r>
            <a:r>
              <a:rPr lang="zh-CN" altLang="en-US" sz="2000" dirty="0">
                <a:solidFill>
                  <a:schemeClr val="tx1"/>
                </a:solidFill>
                <a:latin typeface="微软雅黑" panose="020B0503020204020204" pitchFamily="34" charset="-122"/>
                <a:ea typeface="微软雅黑" panose="020B0503020204020204" pitchFamily="34" charset="-122"/>
              </a:rPr>
              <a:t>；	</a:t>
            </a:r>
            <a:r>
              <a:rPr lang="en-US" altLang="zh-CN" sz="2000" dirty="0">
                <a:solidFill>
                  <a:srgbClr val="000000"/>
                </a:solidFill>
                <a:latin typeface="微软雅黑" panose="020B0503020204020204" pitchFamily="34" charset="-122"/>
                <a:ea typeface="微软雅黑" panose="020B0503020204020204" pitchFamily="34" charset="-122"/>
              </a:rPr>
              <a:t>//</a:t>
            </a:r>
            <a:r>
              <a:rPr lang="zh-CN" altLang="en-US" sz="2000" dirty="0">
                <a:solidFill>
                  <a:srgbClr val="000000"/>
                </a:solidFill>
                <a:latin typeface="微软雅黑" panose="020B0503020204020204" pitchFamily="34" charset="-122"/>
                <a:ea typeface="微软雅黑" panose="020B0503020204020204" pitchFamily="34" charset="-122"/>
              </a:rPr>
              <a:t>置当前保留站为“忙”</a:t>
            </a:r>
          </a:p>
          <a:p>
            <a:pPr marL="457200" indent="-457200" eaLnBrk="1" hangingPunct="1">
              <a:lnSpc>
                <a:spcPct val="150000"/>
              </a:lnSpc>
              <a:spcBef>
                <a:spcPts val="600"/>
              </a:spcBef>
              <a:spcAft>
                <a:spcPts val="600"/>
              </a:spcAft>
              <a:buFont typeface="Wingdings" panose="05000000000000000000" pitchFamily="2" charset="2"/>
              <a:buNone/>
              <a:tabLst>
                <a:tab pos="3521075" algn="l"/>
              </a:tabLst>
            </a:pPr>
            <a:r>
              <a:rPr lang="en-US" altLang="zh-CN" sz="2000" dirty="0">
                <a:solidFill>
                  <a:schemeClr val="tx1"/>
                </a:solidFill>
                <a:latin typeface="微软雅黑" panose="020B0503020204020204" pitchFamily="34" charset="-122"/>
                <a:ea typeface="微软雅黑" panose="020B0503020204020204" pitchFamily="34" charset="-122"/>
              </a:rPr>
              <a:t>RS[</a:t>
            </a:r>
            <a:r>
              <a:rPr lang="en-US" altLang="zh-CN" sz="2000" b="1" dirty="0">
                <a:solidFill>
                  <a:srgbClr val="FF9900"/>
                </a:solidFill>
                <a:latin typeface="微软雅黑" panose="020B0503020204020204" pitchFamily="34" charset="-122"/>
                <a:ea typeface="微软雅黑" panose="020B0503020204020204" pitchFamily="34" charset="-122"/>
              </a:rPr>
              <a:t>r</a:t>
            </a:r>
            <a:r>
              <a:rPr lang="en-US" altLang="zh-CN" sz="2000" dirty="0">
                <a:solidFill>
                  <a:schemeClr val="tx1"/>
                </a:solidFill>
                <a:latin typeface="微软雅黑" panose="020B0503020204020204" pitchFamily="34" charset="-122"/>
                <a:ea typeface="微软雅黑" panose="020B0503020204020204" pitchFamily="34" charset="-122"/>
              </a:rPr>
              <a:t>].Op </a:t>
            </a:r>
            <a:r>
              <a:rPr lang="en-US" altLang="zh-CN" sz="2000" dirty="0">
                <a:solidFill>
                  <a:schemeClr val="tx1"/>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2000" dirty="0">
                <a:solidFill>
                  <a:schemeClr val="tx1"/>
                </a:solidFill>
                <a:latin typeface="微软雅黑" panose="020B0503020204020204" pitchFamily="34" charset="-122"/>
                <a:ea typeface="微软雅黑" panose="020B0503020204020204" pitchFamily="34" charset="-122"/>
              </a:rPr>
              <a:t> Op</a:t>
            </a:r>
            <a:r>
              <a:rPr lang="zh-CN" altLang="en-US" sz="2000" dirty="0">
                <a:solidFill>
                  <a:schemeClr val="tx1"/>
                </a:solidFill>
                <a:latin typeface="微软雅黑" panose="020B0503020204020204" pitchFamily="34" charset="-122"/>
                <a:ea typeface="微软雅黑" panose="020B0503020204020204" pitchFamily="34" charset="-122"/>
              </a:rPr>
              <a:t>；  	</a:t>
            </a:r>
            <a:r>
              <a:rPr lang="en-US" altLang="zh-CN" sz="2000" dirty="0">
                <a:solidFill>
                  <a:srgbClr val="000000"/>
                </a:solidFill>
                <a:latin typeface="微软雅黑" panose="020B0503020204020204" pitchFamily="34" charset="-122"/>
                <a:ea typeface="微软雅黑" panose="020B0503020204020204" pitchFamily="34" charset="-122"/>
              </a:rPr>
              <a:t>//</a:t>
            </a:r>
            <a:r>
              <a:rPr lang="zh-CN" altLang="en-US" sz="2000" dirty="0">
                <a:solidFill>
                  <a:srgbClr val="000000"/>
                </a:solidFill>
                <a:latin typeface="微软雅黑" panose="020B0503020204020204" pitchFamily="34" charset="-122"/>
                <a:ea typeface="微软雅黑" panose="020B0503020204020204" pitchFamily="34" charset="-122"/>
              </a:rPr>
              <a:t>设置操作码</a:t>
            </a:r>
          </a:p>
          <a:p>
            <a:pPr marL="457200" indent="-457200" eaLnBrk="1" hangingPunct="1">
              <a:lnSpc>
                <a:spcPct val="150000"/>
              </a:lnSpc>
              <a:spcBef>
                <a:spcPts val="600"/>
              </a:spcBef>
              <a:spcAft>
                <a:spcPts val="600"/>
              </a:spcAft>
              <a:buFont typeface="Wingdings" panose="05000000000000000000" pitchFamily="2" charset="2"/>
              <a:buNone/>
              <a:tabLst>
                <a:tab pos="3521075" algn="l"/>
              </a:tabLst>
            </a:pPr>
            <a:r>
              <a:rPr lang="en-US" altLang="zh-CN" sz="2000" dirty="0">
                <a:solidFill>
                  <a:schemeClr val="tx1"/>
                </a:solidFill>
                <a:latin typeface="微软雅黑" panose="020B0503020204020204" pitchFamily="34" charset="-122"/>
                <a:ea typeface="微软雅黑" panose="020B0503020204020204" pitchFamily="34" charset="-122"/>
              </a:rPr>
              <a:t>Qi[</a:t>
            </a:r>
            <a:r>
              <a:rPr lang="en-US" altLang="zh-CN" sz="2000" b="1" dirty="0" err="1">
                <a:solidFill>
                  <a:srgbClr val="7030A0"/>
                </a:solidFill>
                <a:latin typeface="微软雅黑" panose="020B0503020204020204" pitchFamily="34" charset="-122"/>
                <a:ea typeface="微软雅黑" panose="020B0503020204020204" pitchFamily="34" charset="-122"/>
              </a:rPr>
              <a:t>rd</a:t>
            </a:r>
            <a:r>
              <a:rPr lang="en-US" altLang="zh-CN" sz="2000" dirty="0">
                <a:solidFill>
                  <a:schemeClr val="tx1"/>
                </a:solidFill>
                <a:latin typeface="微软雅黑" panose="020B0503020204020204" pitchFamily="34" charset="-122"/>
                <a:ea typeface="微软雅黑" panose="020B0503020204020204" pitchFamily="34" charset="-122"/>
              </a:rPr>
              <a:t>] </a:t>
            </a:r>
            <a:r>
              <a:rPr lang="en-US" altLang="zh-CN" sz="2000" dirty="0">
                <a:solidFill>
                  <a:schemeClr val="tx1"/>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2000" dirty="0">
                <a:solidFill>
                  <a:schemeClr val="tx1"/>
                </a:solidFill>
                <a:latin typeface="微软雅黑" panose="020B0503020204020204" pitchFamily="34" charset="-122"/>
                <a:ea typeface="微软雅黑" panose="020B0503020204020204" pitchFamily="34" charset="-122"/>
              </a:rPr>
              <a:t> </a:t>
            </a:r>
            <a:r>
              <a:rPr lang="en-US" altLang="zh-CN" sz="2000" b="1" dirty="0">
                <a:solidFill>
                  <a:srgbClr val="FF9900"/>
                </a:solidFill>
                <a:latin typeface="微软雅黑" panose="020B0503020204020204" pitchFamily="34" charset="-122"/>
                <a:ea typeface="微软雅黑" panose="020B0503020204020204" pitchFamily="34" charset="-122"/>
              </a:rPr>
              <a:t>r</a:t>
            </a:r>
            <a:r>
              <a:rPr lang="zh-CN" altLang="en-US" sz="2000" dirty="0">
                <a:solidFill>
                  <a:schemeClr val="tx1"/>
                </a:solidFill>
                <a:latin typeface="微软雅黑" panose="020B0503020204020204" pitchFamily="34" charset="-122"/>
                <a:ea typeface="微软雅黑" panose="020B0503020204020204" pitchFamily="34" charset="-122"/>
              </a:rPr>
              <a:t>；	</a:t>
            </a:r>
            <a:r>
              <a:rPr lang="en-US" altLang="zh-CN" sz="2000" dirty="0">
                <a:solidFill>
                  <a:srgbClr val="000000"/>
                </a:solidFill>
                <a:latin typeface="微软雅黑" panose="020B0503020204020204" pitchFamily="34" charset="-122"/>
                <a:ea typeface="微软雅黑" panose="020B0503020204020204" pitchFamily="34" charset="-122"/>
              </a:rPr>
              <a:t>// </a:t>
            </a:r>
            <a:r>
              <a:rPr lang="zh-CN" altLang="en-US" sz="2000" dirty="0">
                <a:solidFill>
                  <a:srgbClr val="000000"/>
                </a:solidFill>
                <a:latin typeface="微软雅黑" panose="020B0503020204020204" pitchFamily="34" charset="-122"/>
                <a:ea typeface="微软雅黑" panose="020B0503020204020204" pitchFamily="34" charset="-122"/>
              </a:rPr>
              <a:t>把当前保留站编号</a:t>
            </a:r>
            <a:r>
              <a:rPr lang="en-US" altLang="zh-CN" sz="2000" dirty="0">
                <a:latin typeface="微软雅黑" panose="020B0503020204020204" pitchFamily="34" charset="-122"/>
                <a:ea typeface="微软雅黑" panose="020B0503020204020204" pitchFamily="34" charset="-122"/>
              </a:rPr>
              <a:t>r</a:t>
            </a:r>
            <a:r>
              <a:rPr lang="zh-CN" altLang="en-US" sz="2000" dirty="0">
                <a:solidFill>
                  <a:srgbClr val="000000"/>
                </a:solidFill>
                <a:latin typeface="微软雅黑" panose="020B0503020204020204" pitchFamily="34" charset="-122"/>
                <a:ea typeface="微软雅黑" panose="020B0503020204020204" pitchFamily="34" charset="-122"/>
              </a:rPr>
              <a:t>放</a:t>
            </a:r>
            <a:r>
              <a:rPr lang="zh-CN" altLang="en-US" sz="2000" dirty="0">
                <a:latin typeface="微软雅黑" panose="020B0503020204020204" pitchFamily="34" charset="-122"/>
                <a:ea typeface="微软雅黑" panose="020B0503020204020204" pitchFamily="34" charset="-122"/>
              </a:rPr>
              <a:t>入</a:t>
            </a:r>
            <a:r>
              <a:rPr lang="en-US" altLang="zh-CN" sz="2000" dirty="0" err="1">
                <a:latin typeface="微软雅黑" panose="020B0503020204020204" pitchFamily="34" charset="-122"/>
                <a:ea typeface="微软雅黑" panose="020B0503020204020204" pitchFamily="34" charset="-122"/>
              </a:rPr>
              <a:t>rd</a:t>
            </a:r>
            <a:r>
              <a:rPr lang="zh-CN" altLang="en-US" sz="2000" dirty="0">
                <a:latin typeface="微软雅黑" panose="020B0503020204020204" pitchFamily="34" charset="-122"/>
                <a:ea typeface="微软雅黑" panose="020B0503020204020204" pitchFamily="34" charset="-122"/>
              </a:rPr>
              <a:t>对应的寄存器状态</a:t>
            </a:r>
            <a:r>
              <a:rPr lang="zh-CN" altLang="en-US" sz="2000" dirty="0">
                <a:solidFill>
                  <a:srgbClr val="000000"/>
                </a:solidFill>
                <a:latin typeface="微软雅黑" panose="020B0503020204020204" pitchFamily="34" charset="-122"/>
                <a:ea typeface="微软雅黑" panose="020B0503020204020204" pitchFamily="34" charset="-122"/>
              </a:rPr>
              <a:t>表项，将来接收结果。</a:t>
            </a:r>
            <a:endParaRPr lang="en-US" altLang="zh-CN" sz="2000" dirty="0">
              <a:latin typeface="微软雅黑" panose="020B0503020204020204" pitchFamily="34" charset="-122"/>
              <a:ea typeface="微软雅黑" panose="020B0503020204020204" pitchFamily="34" charset="-122"/>
              <a:cs typeface="+mn-ea"/>
              <a:sym typeface="+mn-lt"/>
            </a:endParaRPr>
          </a:p>
        </p:txBody>
      </p:sp>
      <p:grpSp>
        <p:nvGrpSpPr>
          <p:cNvPr id="7" name="组合 6">
            <a:extLst>
              <a:ext uri="{FF2B5EF4-FFF2-40B4-BE49-F238E27FC236}">
                <a16:creationId xmlns:a16="http://schemas.microsoft.com/office/drawing/2014/main" id="{72850BBE-0F72-47D6-BCED-CEF5212B1803}"/>
              </a:ext>
            </a:extLst>
          </p:cNvPr>
          <p:cNvGrpSpPr/>
          <p:nvPr/>
        </p:nvGrpSpPr>
        <p:grpSpPr>
          <a:xfrm>
            <a:off x="635243" y="278225"/>
            <a:ext cx="5671334" cy="714073"/>
            <a:chOff x="635241" y="278221"/>
            <a:chExt cx="5671334" cy="714072"/>
          </a:xfrm>
        </p:grpSpPr>
        <p:sp>
          <p:nvSpPr>
            <p:cNvPr id="8" name="矩形 7">
              <a:extLst>
                <a:ext uri="{FF2B5EF4-FFF2-40B4-BE49-F238E27FC236}">
                  <a16:creationId xmlns:a16="http://schemas.microsoft.com/office/drawing/2014/main" id="{4E785F2D-CFF4-4F33-975F-BAE55E20D367}"/>
                </a:ext>
              </a:extLst>
            </p:cNvPr>
            <p:cNvSpPr/>
            <p:nvPr/>
          </p:nvSpPr>
          <p:spPr>
            <a:xfrm>
              <a:off x="635241" y="676888"/>
              <a:ext cx="5373671" cy="315405"/>
            </a:xfrm>
            <a:prstGeom prst="rect">
              <a:avLst/>
            </a:prstGeom>
          </p:spPr>
          <p:txBody>
            <a:bodyPr wrap="square">
              <a:spAutoFit/>
            </a:bodyPr>
            <a:lstStyle/>
            <a:p>
              <a:pPr algn="ct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Tomasulo Algorithm——Formal Description</a:t>
              </a:r>
            </a:p>
          </p:txBody>
        </p:sp>
        <p:sp>
          <p:nvSpPr>
            <p:cNvPr id="9" name="矩形 8">
              <a:extLst>
                <a:ext uri="{FF2B5EF4-FFF2-40B4-BE49-F238E27FC236}">
                  <a16:creationId xmlns:a16="http://schemas.microsoft.com/office/drawing/2014/main" id="{FB11632E-5A1B-4217-A9D3-9B50E42FB384}"/>
                </a:ext>
              </a:extLst>
            </p:cNvPr>
            <p:cNvSpPr/>
            <p:nvPr/>
          </p:nvSpPr>
          <p:spPr>
            <a:xfrm>
              <a:off x="1197484" y="278221"/>
              <a:ext cx="5109091" cy="523219"/>
            </a:xfrm>
            <a:prstGeom prst="rect">
              <a:avLst/>
            </a:prstGeom>
          </p:spPr>
          <p:txBody>
            <a:bodyPr wrap="none">
              <a:spAutoFit/>
            </a:bodyPr>
            <a:lstStyle/>
            <a:p>
              <a:r>
                <a:rPr lang="en-US" altLang="zh-CN" sz="2800" b="1" dirty="0">
                  <a:solidFill>
                    <a:schemeClr val="tx1">
                      <a:lumMod val="85000"/>
                      <a:lumOff val="15000"/>
                    </a:schemeClr>
                  </a:solidFill>
                  <a:latin typeface="等线" panose="02010600030101010101" pitchFamily="2" charset="-122"/>
                  <a:ea typeface="等线" panose="02010600030101010101" pitchFamily="2" charset="-122"/>
                </a:rPr>
                <a:t>Tomasulo</a:t>
              </a:r>
              <a:r>
                <a:rPr lang="zh-CN" altLang="en-US" sz="2800" b="1" dirty="0">
                  <a:solidFill>
                    <a:schemeClr val="tx1">
                      <a:lumMod val="85000"/>
                      <a:lumOff val="15000"/>
                    </a:schemeClr>
                  </a:solidFill>
                  <a:latin typeface="等线" panose="02010600030101010101" pitchFamily="2" charset="-122"/>
                  <a:ea typeface="等线" panose="02010600030101010101" pitchFamily="2" charset="-122"/>
                </a:rPr>
                <a:t>算法</a:t>
              </a:r>
              <a:r>
                <a:rPr lang="en-US" altLang="zh-CN" sz="2800" b="1" dirty="0">
                  <a:solidFill>
                    <a:schemeClr val="tx1">
                      <a:lumMod val="85000"/>
                      <a:lumOff val="15000"/>
                    </a:schemeClr>
                  </a:solidFill>
                  <a:latin typeface="等线" panose="02010600030101010101" pitchFamily="2" charset="-122"/>
                  <a:ea typeface="等线" panose="02010600030101010101" pitchFamily="2" charset="-122"/>
                </a:rPr>
                <a:t>— —</a:t>
              </a:r>
              <a:r>
                <a:rPr lang="zh-CN" altLang="en-US" sz="2800" b="1" dirty="0">
                  <a:solidFill>
                    <a:schemeClr val="tx1">
                      <a:lumMod val="85000"/>
                      <a:lumOff val="15000"/>
                    </a:schemeClr>
                  </a:solidFill>
                  <a:latin typeface="等线" panose="02010600030101010101" pitchFamily="2" charset="-122"/>
                  <a:ea typeface="等线" panose="02010600030101010101" pitchFamily="2" charset="-122"/>
                </a:rPr>
                <a:t>形式化描述</a:t>
              </a:r>
            </a:p>
          </p:txBody>
        </p:sp>
      </p:grpSp>
    </p:spTree>
    <p:extLst>
      <p:ext uri="{BB962C8B-B14F-4D97-AF65-F5344CB8AC3E}">
        <p14:creationId xmlns:p14="http://schemas.microsoft.com/office/powerpoint/2010/main" val="4030530711"/>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自由: 形状 22"/>
          <p:cNvSpPr/>
          <p:nvPr/>
        </p:nvSpPr>
        <p:spPr bwMode="auto">
          <a:xfrm rot="12600000">
            <a:off x="628798" y="267712"/>
            <a:ext cx="166903" cy="731887"/>
          </a:xfrm>
          <a:custGeom>
            <a:avLst/>
            <a:gdLst>
              <a:gd name="connsiteX0" fmla="*/ 260214 w 260214"/>
              <a:gd name="connsiteY0" fmla="*/ 995963 h 1141060"/>
              <a:gd name="connsiteX1" fmla="*/ 0 w 260214"/>
              <a:gd name="connsiteY1" fmla="*/ 1141060 h 1141060"/>
              <a:gd name="connsiteX2" fmla="*/ 0 w 260214"/>
              <a:gd name="connsiteY2" fmla="*/ 146621 h 1141060"/>
              <a:gd name="connsiteX3" fmla="*/ 260214 w 260214"/>
              <a:gd name="connsiteY3" fmla="*/ 0 h 1141060"/>
            </a:gdLst>
            <a:ahLst/>
            <a:cxnLst>
              <a:cxn ang="0">
                <a:pos x="connsiteX0" y="connsiteY0"/>
              </a:cxn>
              <a:cxn ang="0">
                <a:pos x="connsiteX1" y="connsiteY1"/>
              </a:cxn>
              <a:cxn ang="0">
                <a:pos x="connsiteX2" y="connsiteY2"/>
              </a:cxn>
              <a:cxn ang="0">
                <a:pos x="connsiteX3" y="connsiteY3"/>
              </a:cxn>
            </a:cxnLst>
            <a:rect l="l" t="t" r="r" b="b"/>
            <a:pathLst>
              <a:path w="260214" h="1141060">
                <a:moveTo>
                  <a:pt x="260214" y="995963"/>
                </a:moveTo>
                <a:lnTo>
                  <a:pt x="0" y="1141060"/>
                </a:lnTo>
                <a:lnTo>
                  <a:pt x="0" y="146621"/>
                </a:lnTo>
                <a:lnTo>
                  <a:pt x="260214" y="0"/>
                </a:lnTo>
                <a:close/>
              </a:path>
            </a:pathLst>
          </a:custGeom>
          <a:solidFill>
            <a:srgbClr val="0075EA"/>
          </a:solidFill>
          <a:ln>
            <a:noFill/>
          </a:ln>
        </p:spPr>
        <p:txBody>
          <a:bodyPr vert="horz" wrap="square" lIns="91440" tIns="45720" rIns="91440" bIns="45720" numCol="1" anchor="t" anchorCtr="0" compatLnSpc="1">
            <a:noAutofit/>
          </a:bodyPr>
          <a:lstStyle/>
          <a:p>
            <a:endParaRPr lang="zh-CN" altLang="en-US" dirty="0"/>
          </a:p>
        </p:txBody>
      </p:sp>
      <p:sp>
        <p:nvSpPr>
          <p:cNvPr id="15" name="矩形 14">
            <a:extLst>
              <a:ext uri="{FF2B5EF4-FFF2-40B4-BE49-F238E27FC236}">
                <a16:creationId xmlns:a16="http://schemas.microsoft.com/office/drawing/2014/main" id="{29CD7C7A-0048-41D3-A4B4-6D60AE25E818}"/>
              </a:ext>
            </a:extLst>
          </p:cNvPr>
          <p:cNvSpPr/>
          <p:nvPr/>
        </p:nvSpPr>
        <p:spPr>
          <a:xfrm>
            <a:off x="332510" y="1268813"/>
            <a:ext cx="11495314" cy="4931093"/>
          </a:xfrm>
          <a:prstGeom prst="rect">
            <a:avLst/>
          </a:prstGeom>
          <a:ln>
            <a:solidFill>
              <a:schemeClr val="accent1"/>
            </a:solidFill>
          </a:ln>
        </p:spPr>
        <p:txBody>
          <a:bodyPr wrap="square" lIns="72000" rIns="72000">
            <a:spAutoFit/>
          </a:bodyPr>
          <a:lstStyle/>
          <a:p>
            <a:pPr marL="800100" lvl="1" indent="-342900" algn="just">
              <a:lnSpc>
                <a:spcPct val="150000"/>
              </a:lnSpc>
              <a:buClr>
                <a:srgbClr val="FF0066"/>
              </a:buClr>
              <a:buFont typeface="Wingdings" panose="05000000000000000000" pitchFamily="2" charset="2"/>
              <a:buChar char="ü"/>
            </a:pPr>
            <a:r>
              <a:rPr lang="en-US" altLang="zh-CN" sz="2400" b="1" dirty="0">
                <a:solidFill>
                  <a:srgbClr val="FF0066"/>
                </a:solidFill>
                <a:latin typeface="微软雅黑" panose="020B0503020204020204" pitchFamily="34" charset="-122"/>
                <a:ea typeface="微软雅黑" panose="020B0503020204020204" pitchFamily="34" charset="-122"/>
                <a:cs typeface="+mn-ea"/>
                <a:sym typeface="+mn-lt"/>
              </a:rPr>
              <a:t>load</a:t>
            </a:r>
            <a:r>
              <a:rPr lang="zh-CN" altLang="en-US" sz="2400" b="1" dirty="0">
                <a:solidFill>
                  <a:srgbClr val="FF0066"/>
                </a:solidFill>
                <a:latin typeface="微软雅黑" panose="020B0503020204020204" pitchFamily="34" charset="-122"/>
                <a:ea typeface="微软雅黑" panose="020B0503020204020204" pitchFamily="34" charset="-122"/>
                <a:cs typeface="+mn-ea"/>
                <a:sym typeface="+mn-lt"/>
              </a:rPr>
              <a:t>和</a:t>
            </a:r>
            <a:r>
              <a:rPr lang="en-US" altLang="zh-CN" sz="2400" b="1" dirty="0">
                <a:solidFill>
                  <a:srgbClr val="FF0066"/>
                </a:solidFill>
                <a:latin typeface="微软雅黑" panose="020B0503020204020204" pitchFamily="34" charset="-122"/>
                <a:ea typeface="微软雅黑" panose="020B0503020204020204" pitchFamily="34" charset="-122"/>
                <a:cs typeface="+mn-ea"/>
                <a:sym typeface="+mn-lt"/>
              </a:rPr>
              <a:t>store</a:t>
            </a:r>
            <a:r>
              <a:rPr lang="zh-CN" altLang="en-US" sz="2400" b="1" dirty="0">
                <a:solidFill>
                  <a:srgbClr val="FF0066"/>
                </a:solidFill>
                <a:latin typeface="微软雅黑" panose="020B0503020204020204" pitchFamily="34" charset="-122"/>
                <a:ea typeface="微软雅黑" panose="020B0503020204020204" pitchFamily="34" charset="-122"/>
                <a:cs typeface="+mn-ea"/>
                <a:sym typeface="+mn-lt"/>
              </a:rPr>
              <a:t>指令</a:t>
            </a:r>
            <a:endParaRPr lang="en-US" altLang="zh-CN" sz="2400" b="1" dirty="0">
              <a:solidFill>
                <a:srgbClr val="FF0066"/>
              </a:solidFill>
              <a:latin typeface="微软雅黑" panose="020B0503020204020204" pitchFamily="34" charset="-122"/>
              <a:ea typeface="微软雅黑" panose="020B0503020204020204" pitchFamily="34" charset="-122"/>
              <a:cs typeface="+mn-ea"/>
              <a:sym typeface="+mn-lt"/>
            </a:endParaRPr>
          </a:p>
          <a:p>
            <a:pPr lvl="1" algn="just">
              <a:lnSpc>
                <a:spcPct val="150000"/>
              </a:lnSpc>
              <a:buClr>
                <a:srgbClr val="FF0066"/>
              </a:buClr>
            </a:pPr>
            <a:r>
              <a:rPr lang="zh-CN" altLang="en-US" sz="2400" b="1" dirty="0">
                <a:solidFill>
                  <a:srgbClr val="0066FF"/>
                </a:solidFill>
                <a:latin typeface="微软雅黑" panose="020B0503020204020204" pitchFamily="34" charset="-122"/>
                <a:ea typeface="微软雅黑" panose="020B0503020204020204" pitchFamily="34" charset="-122"/>
                <a:cs typeface="+mn-ea"/>
                <a:sym typeface="+mn-lt"/>
              </a:rPr>
              <a:t>进入条件：</a:t>
            </a:r>
          </a:p>
          <a:p>
            <a:pPr lvl="1" algn="just">
              <a:lnSpc>
                <a:spcPct val="150000"/>
              </a:lnSpc>
              <a:buClr>
                <a:srgbClr val="FF0066"/>
              </a:buClr>
            </a:pPr>
            <a:r>
              <a:rPr lang="zh-CN" altLang="en-US" sz="2000" dirty="0">
                <a:latin typeface="微软雅黑" panose="020B0503020204020204" pitchFamily="34" charset="-122"/>
                <a:ea typeface="微软雅黑" panose="020B0503020204020204" pitchFamily="34" charset="-122"/>
                <a:cs typeface="+mn-ea"/>
                <a:sym typeface="+mn-lt"/>
              </a:rPr>
              <a:t>缓冲器有空闲表项（设为</a:t>
            </a:r>
            <a:r>
              <a:rPr lang="en-US" altLang="zh-CN" sz="2000" b="1" dirty="0">
                <a:solidFill>
                  <a:srgbClr val="FF9900"/>
                </a:solidFill>
                <a:latin typeface="微软雅黑" panose="020B0503020204020204" pitchFamily="34" charset="-122"/>
                <a:ea typeface="微软雅黑" panose="020B0503020204020204" pitchFamily="34" charset="-122"/>
                <a:cs typeface="+mn-ea"/>
                <a:sym typeface="+mn-lt"/>
              </a:rPr>
              <a:t>r</a:t>
            </a:r>
            <a:r>
              <a:rPr lang="zh-CN" altLang="en-US" sz="2000" dirty="0">
                <a:latin typeface="微软雅黑" panose="020B0503020204020204" pitchFamily="34" charset="-122"/>
                <a:ea typeface="微软雅黑" panose="020B0503020204020204" pitchFamily="34" charset="-122"/>
                <a:cs typeface="+mn-ea"/>
                <a:sym typeface="+mn-lt"/>
              </a:rPr>
              <a:t>）</a:t>
            </a:r>
          </a:p>
          <a:p>
            <a:pPr lvl="1" algn="just">
              <a:lnSpc>
                <a:spcPct val="150000"/>
              </a:lnSpc>
              <a:buClr>
                <a:srgbClr val="FF0066"/>
              </a:buClr>
            </a:pPr>
            <a:r>
              <a:rPr lang="zh-CN" altLang="en-US" sz="2400" b="1" dirty="0">
                <a:solidFill>
                  <a:srgbClr val="0066FF"/>
                </a:solidFill>
                <a:latin typeface="微软雅黑" panose="020B0503020204020204" pitchFamily="34" charset="-122"/>
                <a:ea typeface="微软雅黑" panose="020B0503020204020204" pitchFamily="34" charset="-122"/>
                <a:cs typeface="+mn-ea"/>
                <a:sym typeface="+mn-lt"/>
              </a:rPr>
              <a:t>操作和各状态表内容修改：</a:t>
            </a:r>
          </a:p>
          <a:p>
            <a:pPr lvl="1" algn="just">
              <a:lnSpc>
                <a:spcPct val="150000"/>
              </a:lnSpc>
              <a:buClr>
                <a:srgbClr val="FF0066"/>
              </a:buClr>
            </a:pPr>
            <a:r>
              <a:rPr lang="en-US" altLang="zh-CN" sz="2000" dirty="0">
                <a:latin typeface="微软雅黑" panose="020B0503020204020204" pitchFamily="34" charset="-122"/>
                <a:ea typeface="微软雅黑" panose="020B0503020204020204" pitchFamily="34" charset="-122"/>
                <a:cs typeface="+mn-ea"/>
                <a:sym typeface="+mn-lt"/>
              </a:rPr>
              <a:t>if (Qi[</a:t>
            </a:r>
            <a:r>
              <a:rPr lang="en-US" altLang="zh-CN" sz="2000" b="1" dirty="0" err="1">
                <a:solidFill>
                  <a:srgbClr val="7030A0"/>
                </a:solidFill>
                <a:latin typeface="微软雅黑" panose="020B0503020204020204" pitchFamily="34" charset="-122"/>
                <a:ea typeface="微软雅黑" panose="020B0503020204020204" pitchFamily="34" charset="-122"/>
                <a:sym typeface="+mn-lt"/>
              </a:rPr>
              <a:t>rs</a:t>
            </a:r>
            <a:r>
              <a:rPr lang="en-US" altLang="zh-CN" sz="2000" dirty="0">
                <a:latin typeface="微软雅黑" panose="020B0503020204020204" pitchFamily="34" charset="-122"/>
                <a:ea typeface="微软雅黑" panose="020B0503020204020204" pitchFamily="34" charset="-122"/>
                <a:cs typeface="+mn-ea"/>
                <a:sym typeface="+mn-lt"/>
              </a:rPr>
              <a:t>] ≠ 0)</a:t>
            </a:r>
            <a:r>
              <a:rPr lang="zh-CN" altLang="en-US" sz="2000" dirty="0">
                <a:latin typeface="微软雅黑" panose="020B0503020204020204" pitchFamily="34" charset="-122"/>
                <a:ea typeface="微软雅黑" panose="020B0503020204020204" pitchFamily="34" charset="-122"/>
                <a:cs typeface="+mn-ea"/>
                <a:sym typeface="+mn-lt"/>
              </a:rPr>
              <a:t>	    </a:t>
            </a:r>
            <a:r>
              <a:rPr lang="en-US" altLang="zh-CN" sz="2000" dirty="0">
                <a:latin typeface="微软雅黑" panose="020B0503020204020204" pitchFamily="34" charset="-122"/>
                <a:ea typeface="微软雅黑" panose="020B0503020204020204" pitchFamily="34" charset="-122"/>
                <a:cs typeface="+mn-ea"/>
                <a:sym typeface="+mn-lt"/>
              </a:rPr>
              <a:t>// </a:t>
            </a:r>
            <a:r>
              <a:rPr lang="zh-CN" altLang="en-US" sz="2000" dirty="0">
                <a:latin typeface="微软雅黑" panose="020B0503020204020204" pitchFamily="34" charset="-122"/>
                <a:ea typeface="微软雅黑" panose="020B0503020204020204" pitchFamily="34" charset="-122"/>
                <a:cs typeface="+mn-ea"/>
                <a:sym typeface="+mn-lt"/>
              </a:rPr>
              <a:t>检测第一操作数是否就绪。</a:t>
            </a:r>
          </a:p>
          <a:p>
            <a:pPr lvl="1" algn="just">
              <a:lnSpc>
                <a:spcPct val="150000"/>
              </a:lnSpc>
              <a:buClr>
                <a:srgbClr val="FF0066"/>
              </a:buClr>
            </a:pPr>
            <a:r>
              <a:rPr lang="zh-CN" altLang="en-US" sz="2000" dirty="0">
                <a:latin typeface="微软雅黑" panose="020B0503020204020204" pitchFamily="34" charset="-122"/>
                <a:ea typeface="微软雅黑" panose="020B0503020204020204" pitchFamily="34" charset="-122"/>
                <a:cs typeface="+mn-ea"/>
                <a:sym typeface="+mn-lt"/>
              </a:rPr>
              <a:t>   </a:t>
            </a:r>
            <a:r>
              <a:rPr lang="en-US" altLang="zh-CN" sz="2000" dirty="0">
                <a:latin typeface="微软雅黑" panose="020B0503020204020204" pitchFamily="34" charset="-122"/>
                <a:ea typeface="微软雅黑" panose="020B0503020204020204" pitchFamily="34" charset="-122"/>
                <a:cs typeface="+mn-ea"/>
                <a:sym typeface="+mn-lt"/>
              </a:rPr>
              <a:t>{ RS[</a:t>
            </a:r>
            <a:r>
              <a:rPr lang="en-US" altLang="zh-CN" sz="2000" b="1" dirty="0">
                <a:solidFill>
                  <a:srgbClr val="FF9900"/>
                </a:solidFill>
                <a:latin typeface="微软雅黑" panose="020B0503020204020204" pitchFamily="34" charset="-122"/>
                <a:ea typeface="微软雅黑" panose="020B0503020204020204" pitchFamily="34" charset="-122"/>
                <a:cs typeface="+mn-ea"/>
                <a:sym typeface="+mn-lt"/>
              </a:rPr>
              <a:t>r</a:t>
            </a:r>
            <a:r>
              <a:rPr lang="en-US" altLang="zh-CN" sz="2000" dirty="0">
                <a:latin typeface="微软雅黑" panose="020B0503020204020204" pitchFamily="34" charset="-122"/>
                <a:ea typeface="微软雅黑" panose="020B0503020204020204" pitchFamily="34" charset="-122"/>
                <a:cs typeface="+mn-ea"/>
                <a:sym typeface="+mn-lt"/>
              </a:rPr>
              <a:t>].</a:t>
            </a:r>
            <a:r>
              <a:rPr lang="en-US" altLang="zh-CN" sz="2000" dirty="0" err="1">
                <a:latin typeface="微软雅黑" panose="020B0503020204020204" pitchFamily="34" charset="-122"/>
                <a:ea typeface="微软雅黑" panose="020B0503020204020204" pitchFamily="34" charset="-122"/>
                <a:cs typeface="+mn-ea"/>
                <a:sym typeface="+mn-lt"/>
              </a:rPr>
              <a:t>Qj</a:t>
            </a:r>
            <a:r>
              <a:rPr lang="en-US" altLang="zh-CN" sz="2000" dirty="0" err="1">
                <a:latin typeface="微软雅黑" panose="020B0503020204020204" pitchFamily="34" charset="-122"/>
                <a:ea typeface="微软雅黑" panose="020B0503020204020204" pitchFamily="34" charset="-122"/>
                <a:cs typeface="+mn-ea"/>
                <a:sym typeface="Wingdings" panose="05000000000000000000" pitchFamily="2" charset="2"/>
              </a:rPr>
              <a:t></a:t>
            </a:r>
            <a:r>
              <a:rPr lang="en-US" altLang="zh-CN" sz="2000" dirty="0" err="1">
                <a:latin typeface="微软雅黑" panose="020B0503020204020204" pitchFamily="34" charset="-122"/>
                <a:ea typeface="微软雅黑" panose="020B0503020204020204" pitchFamily="34" charset="-122"/>
                <a:cs typeface="+mn-ea"/>
                <a:sym typeface="+mn-lt"/>
              </a:rPr>
              <a:t>Qi</a:t>
            </a:r>
            <a:r>
              <a:rPr lang="en-US" altLang="zh-CN" sz="2000" dirty="0">
                <a:latin typeface="微软雅黑" panose="020B0503020204020204" pitchFamily="34" charset="-122"/>
                <a:ea typeface="微软雅黑" panose="020B0503020204020204" pitchFamily="34" charset="-122"/>
                <a:cs typeface="+mn-ea"/>
                <a:sym typeface="+mn-lt"/>
              </a:rPr>
              <a:t>[</a:t>
            </a:r>
            <a:r>
              <a:rPr lang="en-US" altLang="zh-CN" sz="2000" b="1" dirty="0" err="1">
                <a:solidFill>
                  <a:srgbClr val="7030A0"/>
                </a:solidFill>
                <a:latin typeface="微软雅黑" panose="020B0503020204020204" pitchFamily="34" charset="-122"/>
                <a:ea typeface="微软雅黑" panose="020B0503020204020204" pitchFamily="34" charset="-122"/>
                <a:sym typeface="+mn-lt"/>
              </a:rPr>
              <a:t>rs</a:t>
            </a:r>
            <a:r>
              <a:rPr lang="en-US" altLang="zh-CN" sz="2000" dirty="0">
                <a:latin typeface="微软雅黑" panose="020B0503020204020204" pitchFamily="34" charset="-122"/>
                <a:ea typeface="微软雅黑" panose="020B0503020204020204" pitchFamily="34" charset="-122"/>
                <a:cs typeface="+mn-ea"/>
                <a:sym typeface="+mn-lt"/>
              </a:rPr>
              <a:t>] }  // </a:t>
            </a:r>
            <a:r>
              <a:rPr lang="zh-CN" altLang="en-US" sz="2000" dirty="0">
                <a:latin typeface="微软雅黑" panose="020B0503020204020204" pitchFamily="34" charset="-122"/>
                <a:ea typeface="微软雅黑" panose="020B0503020204020204" pitchFamily="34" charset="-122"/>
                <a:cs typeface="+mn-ea"/>
                <a:sym typeface="+mn-lt"/>
              </a:rPr>
              <a:t>第一操作数没有就绪，进行寄存器换名，把将产生该操作数的保留站的</a:t>
            </a:r>
            <a:endParaRPr lang="en-US" altLang="zh-CN" sz="2000" dirty="0">
              <a:latin typeface="微软雅黑" panose="020B0503020204020204" pitchFamily="34" charset="-122"/>
              <a:ea typeface="微软雅黑" panose="020B0503020204020204" pitchFamily="34" charset="-122"/>
              <a:cs typeface="+mn-ea"/>
              <a:sym typeface="+mn-lt"/>
            </a:endParaRPr>
          </a:p>
          <a:p>
            <a:pPr lvl="1" algn="just">
              <a:lnSpc>
                <a:spcPct val="150000"/>
              </a:lnSpc>
              <a:buClr>
                <a:srgbClr val="FF0066"/>
              </a:buClr>
            </a:pPr>
            <a:r>
              <a:rPr lang="en-US" altLang="zh-CN" sz="2000" dirty="0">
                <a:latin typeface="微软雅黑" panose="020B0503020204020204" pitchFamily="34" charset="-122"/>
                <a:ea typeface="微软雅黑" panose="020B0503020204020204" pitchFamily="34" charset="-122"/>
                <a:cs typeface="+mn-ea"/>
                <a:sym typeface="+mn-lt"/>
              </a:rPr>
              <a:t>                                  // </a:t>
            </a:r>
            <a:r>
              <a:rPr lang="zh-CN" altLang="en-US" sz="2000" dirty="0">
                <a:latin typeface="微软雅黑" panose="020B0503020204020204" pitchFamily="34" charset="-122"/>
                <a:ea typeface="微软雅黑" panose="020B0503020204020204" pitchFamily="34" charset="-122"/>
                <a:cs typeface="+mn-ea"/>
                <a:sym typeface="+mn-lt"/>
              </a:rPr>
              <a:t>编号存入当前缓冲器单元的</a:t>
            </a:r>
            <a:r>
              <a:rPr lang="en-US" altLang="zh-CN" sz="2000" dirty="0" err="1">
                <a:latin typeface="微软雅黑" panose="020B0503020204020204" pitchFamily="34" charset="-122"/>
                <a:ea typeface="微软雅黑" panose="020B0503020204020204" pitchFamily="34" charset="-122"/>
                <a:cs typeface="+mn-ea"/>
                <a:sym typeface="+mn-lt"/>
              </a:rPr>
              <a:t>Qj</a:t>
            </a:r>
            <a:r>
              <a:rPr lang="zh-CN" altLang="en-US" sz="2000" dirty="0">
                <a:latin typeface="微软雅黑" panose="020B0503020204020204" pitchFamily="34" charset="-122"/>
                <a:ea typeface="微软雅黑" panose="020B0503020204020204" pitchFamily="34" charset="-122"/>
                <a:cs typeface="+mn-ea"/>
                <a:sym typeface="+mn-lt"/>
              </a:rPr>
              <a:t>。</a:t>
            </a:r>
          </a:p>
          <a:p>
            <a:pPr lvl="1" algn="just">
              <a:lnSpc>
                <a:spcPct val="150000"/>
              </a:lnSpc>
              <a:buClr>
                <a:srgbClr val="FF0066"/>
              </a:buClr>
            </a:pPr>
            <a:r>
              <a:rPr lang="en-US" altLang="zh-CN" sz="2000" dirty="0">
                <a:latin typeface="微软雅黑" panose="020B0503020204020204" pitchFamily="34" charset="-122"/>
                <a:ea typeface="微软雅黑" panose="020B0503020204020204" pitchFamily="34" charset="-122"/>
                <a:cs typeface="+mn-ea"/>
                <a:sym typeface="+mn-lt"/>
              </a:rPr>
              <a:t>else	</a:t>
            </a:r>
          </a:p>
          <a:p>
            <a:pPr lvl="1" algn="just">
              <a:lnSpc>
                <a:spcPct val="150000"/>
              </a:lnSpc>
              <a:buClr>
                <a:srgbClr val="FF0066"/>
              </a:buClr>
            </a:pPr>
            <a:r>
              <a:rPr lang="en-US" altLang="zh-CN" sz="2000" dirty="0">
                <a:latin typeface="微软雅黑" panose="020B0503020204020204" pitchFamily="34" charset="-122"/>
                <a:ea typeface="微软雅黑" panose="020B0503020204020204" pitchFamily="34" charset="-122"/>
                <a:cs typeface="+mn-ea"/>
                <a:sym typeface="+mn-lt"/>
              </a:rPr>
              <a:t>   { RS[</a:t>
            </a:r>
            <a:r>
              <a:rPr lang="en-US" altLang="zh-CN" sz="2000" b="1" dirty="0">
                <a:solidFill>
                  <a:srgbClr val="FF9900"/>
                </a:solidFill>
                <a:latin typeface="微软雅黑" panose="020B0503020204020204" pitchFamily="34" charset="-122"/>
                <a:ea typeface="微软雅黑" panose="020B0503020204020204" pitchFamily="34" charset="-122"/>
                <a:cs typeface="+mn-ea"/>
                <a:sym typeface="+mn-lt"/>
              </a:rPr>
              <a:t>r</a:t>
            </a:r>
            <a:r>
              <a:rPr lang="en-US" altLang="zh-CN" sz="2000" dirty="0">
                <a:latin typeface="微软雅黑" panose="020B0503020204020204" pitchFamily="34" charset="-122"/>
                <a:ea typeface="微软雅黑" panose="020B0503020204020204" pitchFamily="34" charset="-122"/>
                <a:cs typeface="+mn-ea"/>
                <a:sym typeface="+mn-lt"/>
              </a:rPr>
              <a:t>].</a:t>
            </a:r>
            <a:r>
              <a:rPr lang="en-US" altLang="zh-CN" sz="2000" dirty="0" err="1">
                <a:latin typeface="微软雅黑" panose="020B0503020204020204" pitchFamily="34" charset="-122"/>
                <a:ea typeface="微软雅黑" panose="020B0503020204020204" pitchFamily="34" charset="-122"/>
                <a:cs typeface="+mn-ea"/>
                <a:sym typeface="+mn-lt"/>
              </a:rPr>
              <a:t>Vj</a:t>
            </a:r>
            <a:r>
              <a:rPr lang="en-US" altLang="zh-CN" sz="2000" dirty="0" err="1">
                <a:latin typeface="微软雅黑" panose="020B0503020204020204" pitchFamily="34" charset="-122"/>
                <a:ea typeface="微软雅黑" panose="020B0503020204020204" pitchFamily="34" charset="-122"/>
                <a:cs typeface="+mn-ea"/>
                <a:sym typeface="Wingdings" panose="05000000000000000000" pitchFamily="2" charset="2"/>
              </a:rPr>
              <a:t></a:t>
            </a:r>
            <a:r>
              <a:rPr lang="en-US" altLang="zh-CN" sz="2000" dirty="0" err="1">
                <a:latin typeface="微软雅黑" panose="020B0503020204020204" pitchFamily="34" charset="-122"/>
                <a:ea typeface="微软雅黑" panose="020B0503020204020204" pitchFamily="34" charset="-122"/>
                <a:cs typeface="+mn-ea"/>
                <a:sym typeface="+mn-lt"/>
              </a:rPr>
              <a:t>Regs</a:t>
            </a:r>
            <a:r>
              <a:rPr lang="en-US" altLang="zh-CN" sz="2000" dirty="0">
                <a:latin typeface="微软雅黑" panose="020B0503020204020204" pitchFamily="34" charset="-122"/>
                <a:ea typeface="微软雅黑" panose="020B0503020204020204" pitchFamily="34" charset="-122"/>
                <a:cs typeface="+mn-ea"/>
                <a:sym typeface="+mn-lt"/>
              </a:rPr>
              <a:t>[</a:t>
            </a:r>
            <a:r>
              <a:rPr lang="en-US" altLang="zh-CN" sz="2000" b="1" dirty="0" err="1">
                <a:solidFill>
                  <a:srgbClr val="7030A0"/>
                </a:solidFill>
                <a:latin typeface="微软雅黑" panose="020B0503020204020204" pitchFamily="34" charset="-122"/>
                <a:ea typeface="微软雅黑" panose="020B0503020204020204" pitchFamily="34" charset="-122"/>
                <a:sym typeface="+mn-lt"/>
              </a:rPr>
              <a:t>rs</a:t>
            </a:r>
            <a:r>
              <a:rPr lang="en-US" altLang="zh-CN" sz="2000" dirty="0">
                <a:latin typeface="微软雅黑" panose="020B0503020204020204" pitchFamily="34" charset="-122"/>
                <a:ea typeface="微软雅黑" panose="020B0503020204020204" pitchFamily="34" charset="-122"/>
                <a:cs typeface="+mn-ea"/>
                <a:sym typeface="+mn-lt"/>
              </a:rPr>
              <a:t>];</a:t>
            </a:r>
            <a:r>
              <a:rPr lang="zh-CN" altLang="en-US" sz="2000" dirty="0">
                <a:latin typeface="微软雅黑" panose="020B0503020204020204" pitchFamily="34" charset="-122"/>
                <a:ea typeface="微软雅黑" panose="020B0503020204020204" pitchFamily="34" charset="-122"/>
                <a:cs typeface="+mn-ea"/>
                <a:sym typeface="+mn-lt"/>
              </a:rPr>
              <a:t> </a:t>
            </a:r>
            <a:r>
              <a:rPr lang="en-US" altLang="zh-CN" sz="2000" dirty="0">
                <a:latin typeface="微软雅黑" panose="020B0503020204020204" pitchFamily="34" charset="-122"/>
                <a:ea typeface="微软雅黑" panose="020B0503020204020204" pitchFamily="34" charset="-122"/>
                <a:cs typeface="+mn-ea"/>
                <a:sym typeface="+mn-lt"/>
              </a:rPr>
              <a:t>// </a:t>
            </a:r>
            <a:r>
              <a:rPr lang="zh-CN" altLang="en-US" sz="2000" dirty="0">
                <a:latin typeface="微软雅黑" panose="020B0503020204020204" pitchFamily="34" charset="-122"/>
                <a:ea typeface="微软雅黑" panose="020B0503020204020204" pitchFamily="34" charset="-122"/>
                <a:cs typeface="+mn-ea"/>
                <a:sym typeface="+mn-lt"/>
              </a:rPr>
              <a:t>第一操作数就绪，把寄存器</a:t>
            </a:r>
            <a:r>
              <a:rPr lang="en-US" altLang="zh-CN" sz="2000" dirty="0" err="1">
                <a:latin typeface="微软雅黑" panose="020B0503020204020204" pitchFamily="34" charset="-122"/>
                <a:ea typeface="微软雅黑" panose="020B0503020204020204" pitchFamily="34" charset="-122"/>
                <a:cs typeface="+mn-ea"/>
                <a:sym typeface="+mn-lt"/>
              </a:rPr>
              <a:t>rs</a:t>
            </a:r>
            <a:r>
              <a:rPr lang="zh-CN" altLang="en-US" sz="2000" dirty="0">
                <a:latin typeface="微软雅黑" panose="020B0503020204020204" pitchFamily="34" charset="-122"/>
                <a:ea typeface="微软雅黑" panose="020B0503020204020204" pitchFamily="34" charset="-122"/>
                <a:cs typeface="+mn-ea"/>
                <a:sym typeface="+mn-lt"/>
              </a:rPr>
              <a:t>中的操作数取到当前缓冲器单元的</a:t>
            </a:r>
            <a:r>
              <a:rPr lang="en-US" altLang="zh-CN" sz="2000" dirty="0" err="1">
                <a:latin typeface="微软雅黑" panose="020B0503020204020204" pitchFamily="34" charset="-122"/>
                <a:ea typeface="微软雅黑" panose="020B0503020204020204" pitchFamily="34" charset="-122"/>
                <a:cs typeface="+mn-ea"/>
                <a:sym typeface="+mn-lt"/>
              </a:rPr>
              <a:t>Vj</a:t>
            </a:r>
            <a:endParaRPr lang="en-US" altLang="zh-CN" sz="2000" dirty="0">
              <a:latin typeface="微软雅黑" panose="020B0503020204020204" pitchFamily="34" charset="-122"/>
              <a:ea typeface="微软雅黑" panose="020B0503020204020204" pitchFamily="34" charset="-122"/>
              <a:cs typeface="+mn-ea"/>
              <a:sym typeface="+mn-lt"/>
            </a:endParaRPr>
          </a:p>
          <a:p>
            <a:pPr lvl="1" algn="just">
              <a:lnSpc>
                <a:spcPct val="150000"/>
              </a:lnSpc>
              <a:buClr>
                <a:srgbClr val="FF0066"/>
              </a:buClr>
            </a:pPr>
            <a:r>
              <a:rPr lang="en-US" altLang="zh-CN" sz="2000" dirty="0">
                <a:latin typeface="微软雅黑" panose="020B0503020204020204" pitchFamily="34" charset="-122"/>
                <a:ea typeface="微软雅黑" panose="020B0503020204020204" pitchFamily="34" charset="-122"/>
                <a:cs typeface="+mn-ea"/>
                <a:sym typeface="+mn-lt"/>
              </a:rPr>
              <a:t>     RS[</a:t>
            </a:r>
            <a:r>
              <a:rPr lang="en-US" altLang="zh-CN" sz="2000" b="1" dirty="0">
                <a:solidFill>
                  <a:srgbClr val="FF9900"/>
                </a:solidFill>
                <a:latin typeface="微软雅黑" panose="020B0503020204020204" pitchFamily="34" charset="-122"/>
                <a:ea typeface="微软雅黑" panose="020B0503020204020204" pitchFamily="34" charset="-122"/>
                <a:cs typeface="+mn-ea"/>
                <a:sym typeface="+mn-lt"/>
              </a:rPr>
              <a:t>r</a:t>
            </a:r>
            <a:r>
              <a:rPr lang="en-US" altLang="zh-CN" sz="2000" dirty="0">
                <a:latin typeface="微软雅黑" panose="020B0503020204020204" pitchFamily="34" charset="-122"/>
                <a:ea typeface="微软雅黑" panose="020B0503020204020204" pitchFamily="34" charset="-122"/>
                <a:cs typeface="+mn-ea"/>
                <a:sym typeface="+mn-lt"/>
              </a:rPr>
              <a:t>].</a:t>
            </a:r>
            <a:r>
              <a:rPr lang="en-US" altLang="zh-CN" sz="2000" dirty="0" err="1">
                <a:latin typeface="微软雅黑" panose="020B0503020204020204" pitchFamily="34" charset="-122"/>
                <a:ea typeface="微软雅黑" panose="020B0503020204020204" pitchFamily="34" charset="-122"/>
                <a:cs typeface="+mn-ea"/>
                <a:sym typeface="+mn-lt"/>
              </a:rPr>
              <a:t>Qj</a:t>
            </a:r>
            <a:r>
              <a:rPr lang="en-US" altLang="zh-CN" sz="2000" dirty="0" err="1">
                <a:latin typeface="微软雅黑" panose="020B0503020204020204" pitchFamily="34" charset="-122"/>
                <a:ea typeface="微软雅黑" panose="020B0503020204020204" pitchFamily="34" charset="-122"/>
                <a:cs typeface="+mn-ea"/>
                <a:sym typeface="Wingdings" panose="05000000000000000000" pitchFamily="2" charset="2"/>
              </a:rPr>
              <a:t></a:t>
            </a:r>
            <a:r>
              <a:rPr lang="en-US" altLang="zh-CN" sz="2000" dirty="0" err="1">
                <a:latin typeface="微软雅黑" panose="020B0503020204020204" pitchFamily="34" charset="-122"/>
                <a:ea typeface="微软雅黑" panose="020B0503020204020204" pitchFamily="34" charset="-122"/>
                <a:cs typeface="+mn-ea"/>
                <a:sym typeface="+mn-lt"/>
              </a:rPr>
              <a:t>0</a:t>
            </a:r>
            <a:r>
              <a:rPr lang="en-US" altLang="zh-CN" sz="2000" dirty="0">
                <a:latin typeface="微软雅黑" panose="020B0503020204020204" pitchFamily="34" charset="-122"/>
                <a:ea typeface="微软雅黑" panose="020B0503020204020204" pitchFamily="34" charset="-122"/>
                <a:cs typeface="+mn-ea"/>
                <a:sym typeface="+mn-lt"/>
              </a:rPr>
              <a:t>;</a:t>
            </a:r>
            <a:r>
              <a:rPr lang="zh-CN" altLang="en-US" sz="2000" dirty="0">
                <a:latin typeface="微软雅黑" panose="020B0503020204020204" pitchFamily="34" charset="-122"/>
                <a:ea typeface="微软雅黑" panose="020B0503020204020204" pitchFamily="34" charset="-122"/>
                <a:cs typeface="+mn-ea"/>
                <a:sym typeface="+mn-lt"/>
              </a:rPr>
              <a:t> </a:t>
            </a:r>
            <a:r>
              <a:rPr lang="en-US" altLang="zh-CN" sz="2000" dirty="0">
                <a:latin typeface="微软雅黑" panose="020B0503020204020204" pitchFamily="34" charset="-122"/>
                <a:ea typeface="微软雅黑" panose="020B0503020204020204" pitchFamily="34" charset="-122"/>
                <a:cs typeface="+mn-ea"/>
                <a:sym typeface="+mn-lt"/>
              </a:rPr>
              <a:t>}</a:t>
            </a:r>
            <a:r>
              <a:rPr lang="zh-CN" altLang="en-US" sz="2000" dirty="0">
                <a:latin typeface="微软雅黑" panose="020B0503020204020204" pitchFamily="34" charset="-122"/>
                <a:ea typeface="微软雅黑" panose="020B0503020204020204" pitchFamily="34" charset="-122"/>
                <a:cs typeface="+mn-ea"/>
                <a:sym typeface="+mn-lt"/>
              </a:rPr>
              <a:t>	    </a:t>
            </a:r>
            <a:r>
              <a:rPr lang="en-US" altLang="zh-CN" sz="2000" dirty="0">
                <a:latin typeface="微软雅黑" panose="020B0503020204020204" pitchFamily="34" charset="-122"/>
                <a:ea typeface="微软雅黑" panose="020B0503020204020204" pitchFamily="34" charset="-122"/>
                <a:cs typeface="+mn-ea"/>
                <a:sym typeface="+mn-lt"/>
              </a:rPr>
              <a:t>// </a:t>
            </a:r>
            <a:r>
              <a:rPr lang="zh-CN" altLang="en-US" sz="2000" dirty="0">
                <a:latin typeface="微软雅黑" panose="020B0503020204020204" pitchFamily="34" charset="-122"/>
                <a:ea typeface="微软雅黑" panose="020B0503020204020204" pitchFamily="34" charset="-122"/>
                <a:cs typeface="+mn-ea"/>
                <a:sym typeface="+mn-lt"/>
              </a:rPr>
              <a:t>置</a:t>
            </a:r>
            <a:r>
              <a:rPr lang="en-US" altLang="zh-CN" sz="2000" dirty="0" err="1">
                <a:latin typeface="微软雅黑" panose="020B0503020204020204" pitchFamily="34" charset="-122"/>
                <a:ea typeface="微软雅黑" panose="020B0503020204020204" pitchFamily="34" charset="-122"/>
                <a:cs typeface="+mn-ea"/>
                <a:sym typeface="+mn-lt"/>
              </a:rPr>
              <a:t>Qj</a:t>
            </a:r>
            <a:r>
              <a:rPr lang="zh-CN" altLang="en-US" sz="2000" dirty="0">
                <a:latin typeface="微软雅黑" panose="020B0503020204020204" pitchFamily="34" charset="-122"/>
                <a:ea typeface="微软雅黑" panose="020B0503020204020204" pitchFamily="34" charset="-122"/>
                <a:cs typeface="+mn-ea"/>
                <a:sym typeface="+mn-lt"/>
              </a:rPr>
              <a:t>为</a:t>
            </a:r>
            <a:r>
              <a:rPr lang="en-US" altLang="zh-CN" sz="2000" dirty="0">
                <a:latin typeface="微软雅黑" panose="020B0503020204020204" pitchFamily="34" charset="-122"/>
                <a:ea typeface="微软雅黑" panose="020B0503020204020204" pitchFamily="34" charset="-122"/>
                <a:cs typeface="+mn-ea"/>
                <a:sym typeface="+mn-lt"/>
              </a:rPr>
              <a:t>0</a:t>
            </a:r>
            <a:r>
              <a:rPr lang="zh-CN" altLang="en-US" sz="2000" dirty="0">
                <a:latin typeface="微软雅黑" panose="020B0503020204020204" pitchFamily="34" charset="-122"/>
                <a:ea typeface="微软雅黑" panose="020B0503020204020204" pitchFamily="34" charset="-122"/>
                <a:cs typeface="+mn-ea"/>
                <a:sym typeface="+mn-lt"/>
              </a:rPr>
              <a:t>，表示当前缓冲器单元的</a:t>
            </a:r>
            <a:r>
              <a:rPr lang="en-US" altLang="zh-CN" sz="2000" dirty="0" err="1">
                <a:latin typeface="微软雅黑" panose="020B0503020204020204" pitchFamily="34" charset="-122"/>
                <a:ea typeface="微软雅黑" panose="020B0503020204020204" pitchFamily="34" charset="-122"/>
                <a:cs typeface="+mn-ea"/>
                <a:sym typeface="+mn-lt"/>
              </a:rPr>
              <a:t>Vj</a:t>
            </a:r>
            <a:r>
              <a:rPr lang="zh-CN" altLang="en-US" sz="2000" dirty="0">
                <a:latin typeface="微软雅黑" panose="020B0503020204020204" pitchFamily="34" charset="-122"/>
                <a:ea typeface="微软雅黑" panose="020B0503020204020204" pitchFamily="34" charset="-122"/>
                <a:cs typeface="+mn-ea"/>
                <a:sym typeface="+mn-lt"/>
              </a:rPr>
              <a:t>中的操作数就绪。</a:t>
            </a:r>
          </a:p>
        </p:txBody>
      </p:sp>
      <p:grpSp>
        <p:nvGrpSpPr>
          <p:cNvPr id="7" name="组合 6">
            <a:extLst>
              <a:ext uri="{FF2B5EF4-FFF2-40B4-BE49-F238E27FC236}">
                <a16:creationId xmlns:a16="http://schemas.microsoft.com/office/drawing/2014/main" id="{72850BBE-0F72-47D6-BCED-CEF5212B1803}"/>
              </a:ext>
            </a:extLst>
          </p:cNvPr>
          <p:cNvGrpSpPr/>
          <p:nvPr/>
        </p:nvGrpSpPr>
        <p:grpSpPr>
          <a:xfrm>
            <a:off x="635243" y="278225"/>
            <a:ext cx="5671334" cy="714073"/>
            <a:chOff x="635241" y="278221"/>
            <a:chExt cx="5671334" cy="714072"/>
          </a:xfrm>
        </p:grpSpPr>
        <p:sp>
          <p:nvSpPr>
            <p:cNvPr id="8" name="矩形 7">
              <a:extLst>
                <a:ext uri="{FF2B5EF4-FFF2-40B4-BE49-F238E27FC236}">
                  <a16:creationId xmlns:a16="http://schemas.microsoft.com/office/drawing/2014/main" id="{4E785F2D-CFF4-4F33-975F-BAE55E20D367}"/>
                </a:ext>
              </a:extLst>
            </p:cNvPr>
            <p:cNvSpPr/>
            <p:nvPr/>
          </p:nvSpPr>
          <p:spPr>
            <a:xfrm>
              <a:off x="635241" y="676888"/>
              <a:ext cx="5373671" cy="315405"/>
            </a:xfrm>
            <a:prstGeom prst="rect">
              <a:avLst/>
            </a:prstGeom>
          </p:spPr>
          <p:txBody>
            <a:bodyPr wrap="square">
              <a:spAutoFit/>
            </a:bodyPr>
            <a:lstStyle/>
            <a:p>
              <a:pPr algn="ct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Tomasulo Algorithm——Formal Description</a:t>
              </a:r>
            </a:p>
          </p:txBody>
        </p:sp>
        <p:sp>
          <p:nvSpPr>
            <p:cNvPr id="9" name="矩形 8">
              <a:extLst>
                <a:ext uri="{FF2B5EF4-FFF2-40B4-BE49-F238E27FC236}">
                  <a16:creationId xmlns:a16="http://schemas.microsoft.com/office/drawing/2014/main" id="{FB11632E-5A1B-4217-A9D3-9B50E42FB384}"/>
                </a:ext>
              </a:extLst>
            </p:cNvPr>
            <p:cNvSpPr/>
            <p:nvPr/>
          </p:nvSpPr>
          <p:spPr>
            <a:xfrm>
              <a:off x="1197484" y="278221"/>
              <a:ext cx="5109091" cy="523219"/>
            </a:xfrm>
            <a:prstGeom prst="rect">
              <a:avLst/>
            </a:prstGeom>
          </p:spPr>
          <p:txBody>
            <a:bodyPr wrap="none">
              <a:spAutoFit/>
            </a:bodyPr>
            <a:lstStyle/>
            <a:p>
              <a:r>
                <a:rPr lang="en-US" altLang="zh-CN" sz="2800" b="1" dirty="0">
                  <a:solidFill>
                    <a:schemeClr val="tx1">
                      <a:lumMod val="85000"/>
                      <a:lumOff val="15000"/>
                    </a:schemeClr>
                  </a:solidFill>
                  <a:latin typeface="等线" panose="02010600030101010101" pitchFamily="2" charset="-122"/>
                  <a:ea typeface="等线" panose="02010600030101010101" pitchFamily="2" charset="-122"/>
                </a:rPr>
                <a:t>Tomasulo</a:t>
              </a:r>
              <a:r>
                <a:rPr lang="zh-CN" altLang="en-US" sz="2800" b="1" dirty="0">
                  <a:solidFill>
                    <a:schemeClr val="tx1">
                      <a:lumMod val="85000"/>
                      <a:lumOff val="15000"/>
                    </a:schemeClr>
                  </a:solidFill>
                  <a:latin typeface="等线" panose="02010600030101010101" pitchFamily="2" charset="-122"/>
                  <a:ea typeface="等线" panose="02010600030101010101" pitchFamily="2" charset="-122"/>
                </a:rPr>
                <a:t>算法</a:t>
              </a:r>
              <a:r>
                <a:rPr lang="en-US" altLang="zh-CN" sz="2800" b="1" dirty="0">
                  <a:solidFill>
                    <a:schemeClr val="tx1">
                      <a:lumMod val="85000"/>
                      <a:lumOff val="15000"/>
                    </a:schemeClr>
                  </a:solidFill>
                  <a:latin typeface="等线" panose="02010600030101010101" pitchFamily="2" charset="-122"/>
                  <a:ea typeface="等线" panose="02010600030101010101" pitchFamily="2" charset="-122"/>
                </a:rPr>
                <a:t>— —</a:t>
              </a:r>
              <a:r>
                <a:rPr lang="zh-CN" altLang="en-US" sz="2800" b="1" dirty="0">
                  <a:solidFill>
                    <a:schemeClr val="tx1">
                      <a:lumMod val="85000"/>
                      <a:lumOff val="15000"/>
                    </a:schemeClr>
                  </a:solidFill>
                  <a:latin typeface="等线" panose="02010600030101010101" pitchFamily="2" charset="-122"/>
                  <a:ea typeface="等线" panose="02010600030101010101" pitchFamily="2" charset="-122"/>
                </a:rPr>
                <a:t>形式化描述</a:t>
              </a:r>
            </a:p>
          </p:txBody>
        </p:sp>
      </p:grpSp>
    </p:spTree>
    <p:extLst>
      <p:ext uri="{BB962C8B-B14F-4D97-AF65-F5344CB8AC3E}">
        <p14:creationId xmlns:p14="http://schemas.microsoft.com/office/powerpoint/2010/main" val="3523648974"/>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自由: 形状 22"/>
          <p:cNvSpPr/>
          <p:nvPr/>
        </p:nvSpPr>
        <p:spPr bwMode="auto">
          <a:xfrm rot="12600000">
            <a:off x="628798" y="267712"/>
            <a:ext cx="166903" cy="731887"/>
          </a:xfrm>
          <a:custGeom>
            <a:avLst/>
            <a:gdLst>
              <a:gd name="connsiteX0" fmla="*/ 260214 w 260214"/>
              <a:gd name="connsiteY0" fmla="*/ 995963 h 1141060"/>
              <a:gd name="connsiteX1" fmla="*/ 0 w 260214"/>
              <a:gd name="connsiteY1" fmla="*/ 1141060 h 1141060"/>
              <a:gd name="connsiteX2" fmla="*/ 0 w 260214"/>
              <a:gd name="connsiteY2" fmla="*/ 146621 h 1141060"/>
              <a:gd name="connsiteX3" fmla="*/ 260214 w 260214"/>
              <a:gd name="connsiteY3" fmla="*/ 0 h 1141060"/>
            </a:gdLst>
            <a:ahLst/>
            <a:cxnLst>
              <a:cxn ang="0">
                <a:pos x="connsiteX0" y="connsiteY0"/>
              </a:cxn>
              <a:cxn ang="0">
                <a:pos x="connsiteX1" y="connsiteY1"/>
              </a:cxn>
              <a:cxn ang="0">
                <a:pos x="connsiteX2" y="connsiteY2"/>
              </a:cxn>
              <a:cxn ang="0">
                <a:pos x="connsiteX3" y="connsiteY3"/>
              </a:cxn>
            </a:cxnLst>
            <a:rect l="l" t="t" r="r" b="b"/>
            <a:pathLst>
              <a:path w="260214" h="1141060">
                <a:moveTo>
                  <a:pt x="260214" y="995963"/>
                </a:moveTo>
                <a:lnTo>
                  <a:pt x="0" y="1141060"/>
                </a:lnTo>
                <a:lnTo>
                  <a:pt x="0" y="146621"/>
                </a:lnTo>
                <a:lnTo>
                  <a:pt x="260214" y="0"/>
                </a:lnTo>
                <a:close/>
              </a:path>
            </a:pathLst>
          </a:custGeom>
          <a:solidFill>
            <a:srgbClr val="0075EA"/>
          </a:solidFill>
          <a:ln>
            <a:noFill/>
          </a:ln>
        </p:spPr>
        <p:txBody>
          <a:bodyPr vert="horz" wrap="square" lIns="91440" tIns="45720" rIns="91440" bIns="45720" numCol="1" anchor="t" anchorCtr="0" compatLnSpc="1">
            <a:noAutofit/>
          </a:bodyPr>
          <a:lstStyle/>
          <a:p>
            <a:endParaRPr lang="zh-CN" altLang="en-US" dirty="0"/>
          </a:p>
        </p:txBody>
      </p:sp>
      <p:sp>
        <p:nvSpPr>
          <p:cNvPr id="15" name="矩形 14">
            <a:extLst>
              <a:ext uri="{FF2B5EF4-FFF2-40B4-BE49-F238E27FC236}">
                <a16:creationId xmlns:a16="http://schemas.microsoft.com/office/drawing/2014/main" id="{29CD7C7A-0048-41D3-A4B4-6D60AE25E818}"/>
              </a:ext>
            </a:extLst>
          </p:cNvPr>
          <p:cNvSpPr/>
          <p:nvPr/>
        </p:nvSpPr>
        <p:spPr>
          <a:xfrm>
            <a:off x="332510" y="1268813"/>
            <a:ext cx="11495314" cy="4974695"/>
          </a:xfrm>
          <a:prstGeom prst="rect">
            <a:avLst/>
          </a:prstGeom>
          <a:ln>
            <a:solidFill>
              <a:schemeClr val="accent1"/>
            </a:solidFill>
          </a:ln>
        </p:spPr>
        <p:txBody>
          <a:bodyPr wrap="square" lIns="72000" rIns="72000">
            <a:spAutoFit/>
          </a:bodyPr>
          <a:lstStyle/>
          <a:p>
            <a:pPr algn="just">
              <a:lnSpc>
                <a:spcPts val="3200"/>
              </a:lnSpc>
              <a:buClr>
                <a:srgbClr val="FF0066"/>
              </a:buClr>
            </a:pPr>
            <a:r>
              <a:rPr lang="en-US" altLang="zh-CN" sz="2000" dirty="0">
                <a:latin typeface="微软雅黑" panose="020B0503020204020204" pitchFamily="34" charset="-122"/>
                <a:ea typeface="微软雅黑" panose="020B0503020204020204" pitchFamily="34" charset="-122"/>
                <a:cs typeface="+mn-ea"/>
                <a:sym typeface="+mn-lt"/>
              </a:rPr>
              <a:t>RS[</a:t>
            </a:r>
            <a:r>
              <a:rPr lang="en-US" altLang="zh-CN" sz="2000" b="1" dirty="0">
                <a:solidFill>
                  <a:srgbClr val="FF9900"/>
                </a:solidFill>
                <a:latin typeface="微软雅黑" panose="020B0503020204020204" pitchFamily="34" charset="-122"/>
                <a:ea typeface="微软雅黑" panose="020B0503020204020204" pitchFamily="34" charset="-122"/>
                <a:cs typeface="+mn-ea"/>
                <a:sym typeface="+mn-lt"/>
              </a:rPr>
              <a:t>r</a:t>
            </a:r>
            <a:r>
              <a:rPr lang="en-US" altLang="zh-CN" sz="2000" dirty="0">
                <a:latin typeface="微软雅黑" panose="020B0503020204020204" pitchFamily="34" charset="-122"/>
                <a:ea typeface="微软雅黑" panose="020B0503020204020204" pitchFamily="34" charset="-122"/>
                <a:cs typeface="+mn-ea"/>
                <a:sym typeface="+mn-lt"/>
              </a:rPr>
              <a:t>].Busy </a:t>
            </a:r>
            <a:r>
              <a:rPr lang="en-US" altLang="zh-CN" sz="2000" dirty="0">
                <a:latin typeface="微软雅黑" panose="020B0503020204020204" pitchFamily="34" charset="-122"/>
                <a:ea typeface="微软雅黑" panose="020B0503020204020204" pitchFamily="34" charset="-122"/>
                <a:cs typeface="+mn-ea"/>
                <a:sym typeface="Wingdings" panose="05000000000000000000" pitchFamily="2" charset="2"/>
              </a:rPr>
              <a:t> </a:t>
            </a:r>
            <a:r>
              <a:rPr lang="en-US" altLang="zh-CN" sz="2000" dirty="0">
                <a:latin typeface="微软雅黑" panose="020B0503020204020204" pitchFamily="34" charset="-122"/>
                <a:ea typeface="微软雅黑" panose="020B0503020204020204" pitchFamily="34" charset="-122"/>
                <a:cs typeface="+mn-ea"/>
                <a:sym typeface="+mn-lt"/>
              </a:rPr>
              <a:t>yes</a:t>
            </a:r>
            <a:r>
              <a:rPr lang="zh-CN" altLang="en-US" sz="2000" dirty="0">
                <a:latin typeface="微软雅黑" panose="020B0503020204020204" pitchFamily="34" charset="-122"/>
                <a:ea typeface="微软雅黑" panose="020B0503020204020204" pitchFamily="34" charset="-122"/>
                <a:cs typeface="+mn-ea"/>
                <a:sym typeface="+mn-lt"/>
              </a:rPr>
              <a:t>；	</a:t>
            </a:r>
            <a:r>
              <a:rPr lang="en-US" altLang="zh-CN" sz="2000" dirty="0">
                <a:latin typeface="微软雅黑" panose="020B0503020204020204" pitchFamily="34" charset="-122"/>
                <a:ea typeface="微软雅黑" panose="020B0503020204020204" pitchFamily="34" charset="-122"/>
                <a:cs typeface="+mn-ea"/>
                <a:sym typeface="+mn-lt"/>
              </a:rPr>
              <a:t>// </a:t>
            </a:r>
            <a:r>
              <a:rPr lang="zh-CN" altLang="en-US" sz="2000" dirty="0">
                <a:latin typeface="微软雅黑" panose="020B0503020204020204" pitchFamily="34" charset="-122"/>
                <a:ea typeface="微软雅黑" panose="020B0503020204020204" pitchFamily="34" charset="-122"/>
                <a:cs typeface="+mn-ea"/>
                <a:sym typeface="+mn-lt"/>
              </a:rPr>
              <a:t>置当前缓冲器单元为“忙”</a:t>
            </a:r>
          </a:p>
          <a:p>
            <a:pPr algn="just">
              <a:lnSpc>
                <a:spcPts val="3200"/>
              </a:lnSpc>
              <a:buClr>
                <a:srgbClr val="FF0066"/>
              </a:buClr>
            </a:pPr>
            <a:r>
              <a:rPr lang="en-US" altLang="zh-CN" sz="2000" dirty="0">
                <a:latin typeface="微软雅黑" panose="020B0503020204020204" pitchFamily="34" charset="-122"/>
                <a:ea typeface="微软雅黑" panose="020B0503020204020204" pitchFamily="34" charset="-122"/>
                <a:cs typeface="+mn-ea"/>
                <a:sym typeface="+mn-lt"/>
              </a:rPr>
              <a:t>RS[</a:t>
            </a:r>
            <a:r>
              <a:rPr lang="en-US" altLang="zh-CN" sz="2000" b="1" dirty="0">
                <a:solidFill>
                  <a:srgbClr val="FF9900"/>
                </a:solidFill>
                <a:latin typeface="微软雅黑" panose="020B0503020204020204" pitchFamily="34" charset="-122"/>
                <a:ea typeface="微软雅黑" panose="020B0503020204020204" pitchFamily="34" charset="-122"/>
                <a:cs typeface="+mn-ea"/>
                <a:sym typeface="+mn-lt"/>
              </a:rPr>
              <a:t>r</a:t>
            </a:r>
            <a:r>
              <a:rPr lang="en-US" altLang="zh-CN" sz="2000" dirty="0">
                <a:latin typeface="微软雅黑" panose="020B0503020204020204" pitchFamily="34" charset="-122"/>
                <a:ea typeface="微软雅黑" panose="020B0503020204020204" pitchFamily="34" charset="-122"/>
                <a:cs typeface="+mn-ea"/>
                <a:sym typeface="+mn-lt"/>
              </a:rPr>
              <a:t>].A </a:t>
            </a:r>
            <a:r>
              <a:rPr lang="en-US" altLang="zh-CN" sz="2000" dirty="0">
                <a:latin typeface="微软雅黑" panose="020B0503020204020204" pitchFamily="34" charset="-122"/>
                <a:ea typeface="微软雅黑" panose="020B0503020204020204" pitchFamily="34" charset="-122"/>
                <a:cs typeface="+mn-ea"/>
                <a:sym typeface="Wingdings" panose="05000000000000000000" pitchFamily="2" charset="2"/>
              </a:rPr>
              <a:t> </a:t>
            </a:r>
            <a:r>
              <a:rPr lang="en-US" altLang="zh-CN" sz="2000" dirty="0" err="1">
                <a:latin typeface="微软雅黑" panose="020B0503020204020204" pitchFamily="34" charset="-122"/>
                <a:ea typeface="微软雅黑" panose="020B0503020204020204" pitchFamily="34" charset="-122"/>
                <a:cs typeface="+mn-ea"/>
                <a:sym typeface="+mn-lt"/>
              </a:rPr>
              <a:t>Imm</a:t>
            </a:r>
            <a:r>
              <a:rPr lang="zh-CN" altLang="en-US" sz="2000" dirty="0">
                <a:latin typeface="微软雅黑" panose="020B0503020204020204" pitchFamily="34" charset="-122"/>
                <a:ea typeface="微软雅黑" panose="020B0503020204020204" pitchFamily="34" charset="-122"/>
                <a:cs typeface="+mn-ea"/>
                <a:sym typeface="+mn-lt"/>
              </a:rPr>
              <a:t>；	</a:t>
            </a:r>
            <a:r>
              <a:rPr lang="en-US" altLang="zh-CN" sz="2000" dirty="0">
                <a:latin typeface="微软雅黑" panose="020B0503020204020204" pitchFamily="34" charset="-122"/>
                <a:ea typeface="微软雅黑" panose="020B0503020204020204" pitchFamily="34" charset="-122"/>
                <a:cs typeface="+mn-ea"/>
                <a:sym typeface="+mn-lt"/>
              </a:rPr>
              <a:t>// </a:t>
            </a:r>
            <a:r>
              <a:rPr lang="zh-CN" altLang="en-US" sz="2000" dirty="0">
                <a:latin typeface="微软雅黑" panose="020B0503020204020204" pitchFamily="34" charset="-122"/>
                <a:ea typeface="微软雅黑" panose="020B0503020204020204" pitchFamily="34" charset="-122"/>
                <a:cs typeface="+mn-ea"/>
                <a:sym typeface="+mn-lt"/>
              </a:rPr>
              <a:t>把符号位扩展后的偏移量放入当前缓冲器单元的</a:t>
            </a:r>
            <a:r>
              <a:rPr lang="en-US" altLang="zh-CN" sz="2000" dirty="0">
                <a:latin typeface="微软雅黑" panose="020B0503020204020204" pitchFamily="34" charset="-122"/>
                <a:ea typeface="微软雅黑" panose="020B0503020204020204" pitchFamily="34" charset="-122"/>
                <a:cs typeface="+mn-ea"/>
                <a:sym typeface="+mn-lt"/>
              </a:rPr>
              <a:t>A</a:t>
            </a:r>
            <a:r>
              <a:rPr lang="zh-CN" altLang="en-US" sz="2000" dirty="0">
                <a:latin typeface="微软雅黑" panose="020B0503020204020204" pitchFamily="34" charset="-122"/>
                <a:ea typeface="微软雅黑" panose="020B0503020204020204" pitchFamily="34" charset="-122"/>
                <a:cs typeface="+mn-ea"/>
                <a:sym typeface="+mn-lt"/>
              </a:rPr>
              <a:t>字段</a:t>
            </a:r>
            <a:r>
              <a:rPr lang="en-US" altLang="zh-CN" sz="2000" dirty="0">
                <a:latin typeface="微软雅黑" panose="020B0503020204020204" pitchFamily="34" charset="-122"/>
                <a:ea typeface="微软雅黑" panose="020B0503020204020204" pitchFamily="34" charset="-122"/>
                <a:cs typeface="+mn-ea"/>
                <a:sym typeface="+mn-lt"/>
              </a:rPr>
              <a:t>                              </a:t>
            </a:r>
          </a:p>
          <a:p>
            <a:pPr algn="just">
              <a:lnSpc>
                <a:spcPts val="3200"/>
              </a:lnSpc>
              <a:buClr>
                <a:srgbClr val="FF0066"/>
              </a:buClr>
            </a:pPr>
            <a:r>
              <a:rPr lang="zh-CN" altLang="en-US" sz="2000" b="1" dirty="0">
                <a:solidFill>
                  <a:srgbClr val="00B050"/>
                </a:solidFill>
                <a:latin typeface="微软雅黑" panose="020B0503020204020204" pitchFamily="34" charset="-122"/>
                <a:ea typeface="微软雅黑" panose="020B0503020204020204" pitchFamily="34" charset="-122"/>
                <a:cs typeface="+mn-ea"/>
                <a:sym typeface="+mn-lt"/>
              </a:rPr>
              <a:t>对于</a:t>
            </a:r>
            <a:r>
              <a:rPr lang="en-US" altLang="zh-CN" sz="2000" b="1" dirty="0">
                <a:solidFill>
                  <a:srgbClr val="00B050"/>
                </a:solidFill>
                <a:latin typeface="微软雅黑" panose="020B0503020204020204" pitchFamily="34" charset="-122"/>
                <a:ea typeface="微软雅黑" panose="020B0503020204020204" pitchFamily="34" charset="-122"/>
                <a:cs typeface="+mn-ea"/>
                <a:sym typeface="+mn-lt"/>
              </a:rPr>
              <a:t>load</a:t>
            </a:r>
            <a:r>
              <a:rPr lang="zh-CN" altLang="en-US" sz="2000" b="1" dirty="0">
                <a:solidFill>
                  <a:srgbClr val="00B050"/>
                </a:solidFill>
                <a:latin typeface="微软雅黑" panose="020B0503020204020204" pitchFamily="34" charset="-122"/>
                <a:ea typeface="微软雅黑" panose="020B0503020204020204" pitchFamily="34" charset="-122"/>
                <a:cs typeface="+mn-ea"/>
                <a:sym typeface="+mn-lt"/>
              </a:rPr>
              <a:t>指令：</a:t>
            </a:r>
          </a:p>
          <a:p>
            <a:pPr algn="just">
              <a:lnSpc>
                <a:spcPts val="3200"/>
              </a:lnSpc>
              <a:buClr>
                <a:srgbClr val="FF0066"/>
              </a:buClr>
            </a:pPr>
            <a:r>
              <a:rPr lang="en-US" altLang="zh-CN" sz="2000" dirty="0">
                <a:latin typeface="微软雅黑" panose="020B0503020204020204" pitchFamily="34" charset="-122"/>
                <a:ea typeface="微软雅黑" panose="020B0503020204020204" pitchFamily="34" charset="-122"/>
                <a:cs typeface="+mn-ea"/>
                <a:sym typeface="+mn-lt"/>
              </a:rPr>
              <a:t>Qi[</a:t>
            </a:r>
            <a:r>
              <a:rPr lang="en-US" altLang="zh-CN" sz="2000" b="1" dirty="0">
                <a:solidFill>
                  <a:srgbClr val="7030A0"/>
                </a:solidFill>
                <a:latin typeface="微软雅黑" panose="020B0503020204020204" pitchFamily="34" charset="-122"/>
                <a:ea typeface="微软雅黑" panose="020B0503020204020204" pitchFamily="34" charset="-122"/>
                <a:cs typeface="+mn-ea"/>
                <a:sym typeface="+mn-lt"/>
              </a:rPr>
              <a:t>rt</a:t>
            </a:r>
            <a:r>
              <a:rPr lang="en-US" altLang="zh-CN" sz="2000" dirty="0">
                <a:latin typeface="微软雅黑" panose="020B0503020204020204" pitchFamily="34" charset="-122"/>
                <a:ea typeface="微软雅黑" panose="020B0503020204020204" pitchFamily="34" charset="-122"/>
                <a:cs typeface="+mn-ea"/>
                <a:sym typeface="+mn-lt"/>
              </a:rPr>
              <a:t>] </a:t>
            </a:r>
            <a:r>
              <a:rPr lang="en-US" altLang="zh-CN" sz="2000" dirty="0">
                <a:latin typeface="微软雅黑" panose="020B0503020204020204" pitchFamily="34" charset="-122"/>
                <a:ea typeface="微软雅黑" panose="020B0503020204020204" pitchFamily="34" charset="-122"/>
                <a:cs typeface="+mn-ea"/>
                <a:sym typeface="Wingdings" panose="05000000000000000000" pitchFamily="2" charset="2"/>
              </a:rPr>
              <a:t> </a:t>
            </a:r>
            <a:r>
              <a:rPr lang="en-US" altLang="zh-CN" sz="2000" b="1" dirty="0">
                <a:solidFill>
                  <a:srgbClr val="FF9900"/>
                </a:solidFill>
                <a:latin typeface="微软雅黑" panose="020B0503020204020204" pitchFamily="34" charset="-122"/>
                <a:ea typeface="微软雅黑" panose="020B0503020204020204" pitchFamily="34" charset="-122"/>
                <a:cs typeface="+mn-ea"/>
                <a:sym typeface="+mn-lt"/>
              </a:rPr>
              <a:t>r</a:t>
            </a:r>
            <a:r>
              <a:rPr lang="zh-CN" altLang="en-US" sz="2000" dirty="0">
                <a:latin typeface="微软雅黑" panose="020B0503020204020204" pitchFamily="34" charset="-122"/>
                <a:ea typeface="微软雅黑" panose="020B0503020204020204" pitchFamily="34" charset="-122"/>
                <a:cs typeface="+mn-ea"/>
                <a:sym typeface="+mn-lt"/>
              </a:rPr>
              <a:t>；	</a:t>
            </a:r>
            <a:r>
              <a:rPr lang="en-US" altLang="zh-CN" sz="2000" dirty="0">
                <a:latin typeface="微软雅黑" panose="020B0503020204020204" pitchFamily="34" charset="-122"/>
                <a:ea typeface="微软雅黑" panose="020B0503020204020204" pitchFamily="34" charset="-122"/>
                <a:cs typeface="+mn-ea"/>
                <a:sym typeface="+mn-lt"/>
              </a:rPr>
              <a:t>// </a:t>
            </a:r>
            <a:r>
              <a:rPr lang="zh-CN" altLang="en-US" sz="2000" dirty="0">
                <a:latin typeface="微软雅黑" panose="020B0503020204020204" pitchFamily="34" charset="-122"/>
                <a:ea typeface="微软雅黑" panose="020B0503020204020204" pitchFamily="34" charset="-122"/>
                <a:cs typeface="+mn-ea"/>
                <a:sym typeface="+mn-lt"/>
              </a:rPr>
              <a:t>把当前缓冲器单元的编号</a:t>
            </a:r>
            <a:r>
              <a:rPr lang="en-US" altLang="zh-CN" sz="2000" dirty="0">
                <a:latin typeface="微软雅黑" panose="020B0503020204020204" pitchFamily="34" charset="-122"/>
                <a:ea typeface="微软雅黑" panose="020B0503020204020204" pitchFamily="34" charset="-122"/>
                <a:cs typeface="+mn-ea"/>
                <a:sym typeface="+mn-lt"/>
              </a:rPr>
              <a:t>r</a:t>
            </a:r>
            <a:r>
              <a:rPr lang="zh-CN" altLang="en-US" sz="2000" dirty="0">
                <a:latin typeface="微软雅黑" panose="020B0503020204020204" pitchFamily="34" charset="-122"/>
                <a:ea typeface="微软雅黑" panose="020B0503020204020204" pitchFamily="34" charset="-122"/>
                <a:cs typeface="+mn-ea"/>
                <a:sym typeface="+mn-lt"/>
              </a:rPr>
              <a:t>放入</a:t>
            </a:r>
            <a:r>
              <a:rPr lang="en-US" altLang="zh-CN" sz="2000" dirty="0">
                <a:latin typeface="微软雅黑" panose="020B0503020204020204" pitchFamily="34" charset="-122"/>
                <a:ea typeface="微软雅黑" panose="020B0503020204020204" pitchFamily="34" charset="-122"/>
                <a:cs typeface="+mn-ea"/>
                <a:sym typeface="+mn-lt"/>
              </a:rPr>
              <a:t>load</a:t>
            </a:r>
            <a:r>
              <a:rPr lang="zh-CN" altLang="en-US" sz="2000" dirty="0">
                <a:latin typeface="微软雅黑" panose="020B0503020204020204" pitchFamily="34" charset="-122"/>
                <a:ea typeface="微软雅黑" panose="020B0503020204020204" pitchFamily="34" charset="-122"/>
                <a:cs typeface="+mn-ea"/>
                <a:sym typeface="+mn-lt"/>
              </a:rPr>
              <a:t>指令的目标寄存器</a:t>
            </a:r>
            <a:r>
              <a:rPr lang="en-US" altLang="zh-CN" sz="2000" dirty="0">
                <a:latin typeface="微软雅黑" panose="020B0503020204020204" pitchFamily="34" charset="-122"/>
                <a:ea typeface="微软雅黑" panose="020B0503020204020204" pitchFamily="34" charset="-122"/>
                <a:cs typeface="+mn-ea"/>
                <a:sym typeface="+mn-lt"/>
              </a:rPr>
              <a:t>rt</a:t>
            </a:r>
            <a:r>
              <a:rPr lang="zh-CN" altLang="en-US" sz="2000" dirty="0">
                <a:latin typeface="微软雅黑" panose="020B0503020204020204" pitchFamily="34" charset="-122"/>
                <a:ea typeface="微软雅黑" panose="020B0503020204020204" pitchFamily="34" charset="-122"/>
                <a:cs typeface="+mn-ea"/>
                <a:sym typeface="+mn-lt"/>
              </a:rPr>
              <a:t>所对应的寄存器状态表项，</a:t>
            </a:r>
            <a:endParaRPr lang="en-US" altLang="zh-CN" sz="2000" dirty="0">
              <a:latin typeface="微软雅黑" panose="020B0503020204020204" pitchFamily="34" charset="-122"/>
              <a:ea typeface="微软雅黑" panose="020B0503020204020204" pitchFamily="34" charset="-122"/>
              <a:cs typeface="+mn-ea"/>
              <a:sym typeface="+mn-lt"/>
            </a:endParaRPr>
          </a:p>
          <a:p>
            <a:pPr algn="just">
              <a:lnSpc>
                <a:spcPts val="3200"/>
              </a:lnSpc>
              <a:buClr>
                <a:srgbClr val="FF0066"/>
              </a:buClr>
            </a:pPr>
            <a:r>
              <a:rPr lang="en-US" altLang="zh-CN" sz="2000" dirty="0">
                <a:latin typeface="微软雅黑" panose="020B0503020204020204" pitchFamily="34" charset="-122"/>
                <a:ea typeface="微软雅黑" panose="020B0503020204020204" pitchFamily="34" charset="-122"/>
                <a:cs typeface="+mn-ea"/>
                <a:sym typeface="+mn-lt"/>
              </a:rPr>
              <a:t>                        // </a:t>
            </a:r>
            <a:r>
              <a:rPr lang="zh-CN" altLang="en-US" sz="2000" dirty="0">
                <a:latin typeface="微软雅黑" panose="020B0503020204020204" pitchFamily="34" charset="-122"/>
                <a:ea typeface="微软雅黑" panose="020B0503020204020204" pitchFamily="34" charset="-122"/>
                <a:cs typeface="+mn-ea"/>
                <a:sym typeface="+mn-lt"/>
              </a:rPr>
              <a:t>以便</a:t>
            </a:r>
            <a:r>
              <a:rPr lang="en-US" altLang="zh-CN" sz="2000" dirty="0">
                <a:latin typeface="微软雅黑" panose="020B0503020204020204" pitchFamily="34" charset="-122"/>
                <a:ea typeface="微软雅黑" panose="020B0503020204020204" pitchFamily="34" charset="-122"/>
                <a:cs typeface="+mn-ea"/>
                <a:sym typeface="+mn-lt"/>
              </a:rPr>
              <a:t>rt</a:t>
            </a:r>
            <a:r>
              <a:rPr lang="zh-CN" altLang="en-US" sz="2000" dirty="0">
                <a:latin typeface="微软雅黑" panose="020B0503020204020204" pitchFamily="34" charset="-122"/>
                <a:ea typeface="微软雅黑" panose="020B0503020204020204" pitchFamily="34" charset="-122"/>
                <a:cs typeface="+mn-ea"/>
                <a:sym typeface="+mn-lt"/>
              </a:rPr>
              <a:t>将来接收所取的数据。</a:t>
            </a:r>
          </a:p>
          <a:p>
            <a:pPr algn="just">
              <a:lnSpc>
                <a:spcPts val="3200"/>
              </a:lnSpc>
              <a:buClr>
                <a:srgbClr val="FF0066"/>
              </a:buClr>
            </a:pPr>
            <a:r>
              <a:rPr lang="zh-CN" altLang="en-US" sz="2000" b="1" dirty="0">
                <a:solidFill>
                  <a:srgbClr val="00B050"/>
                </a:solidFill>
                <a:latin typeface="微软雅黑" panose="020B0503020204020204" pitchFamily="34" charset="-122"/>
                <a:ea typeface="微软雅黑" panose="020B0503020204020204" pitchFamily="34" charset="-122"/>
                <a:cs typeface="+mn-ea"/>
                <a:sym typeface="+mn-lt"/>
              </a:rPr>
              <a:t>对于</a:t>
            </a:r>
            <a:r>
              <a:rPr lang="en-US" altLang="zh-CN" sz="2000" b="1" dirty="0">
                <a:solidFill>
                  <a:srgbClr val="00B050"/>
                </a:solidFill>
                <a:latin typeface="微软雅黑" panose="020B0503020204020204" pitchFamily="34" charset="-122"/>
                <a:ea typeface="微软雅黑" panose="020B0503020204020204" pitchFamily="34" charset="-122"/>
                <a:cs typeface="+mn-ea"/>
                <a:sym typeface="+mn-lt"/>
              </a:rPr>
              <a:t>store</a:t>
            </a:r>
            <a:r>
              <a:rPr lang="zh-CN" altLang="en-US" sz="2000" b="1" dirty="0">
                <a:solidFill>
                  <a:srgbClr val="00B050"/>
                </a:solidFill>
                <a:latin typeface="微软雅黑" panose="020B0503020204020204" pitchFamily="34" charset="-122"/>
                <a:ea typeface="微软雅黑" panose="020B0503020204020204" pitchFamily="34" charset="-122"/>
                <a:cs typeface="+mn-ea"/>
                <a:sym typeface="+mn-lt"/>
              </a:rPr>
              <a:t>指令：</a:t>
            </a:r>
            <a:r>
              <a:rPr lang="zh-CN" altLang="en-US" sz="2000" dirty="0">
                <a:latin typeface="微软雅黑" panose="020B0503020204020204" pitchFamily="34" charset="-122"/>
                <a:ea typeface="微软雅黑" panose="020B0503020204020204" pitchFamily="34" charset="-122"/>
                <a:cs typeface="+mn-ea"/>
                <a:sym typeface="+mn-lt"/>
              </a:rPr>
              <a:t>			</a:t>
            </a:r>
          </a:p>
          <a:p>
            <a:pPr algn="just">
              <a:lnSpc>
                <a:spcPts val="3200"/>
              </a:lnSpc>
              <a:buClr>
                <a:srgbClr val="FF0066"/>
              </a:buClr>
            </a:pPr>
            <a:r>
              <a:rPr lang="en-US" altLang="zh-CN" sz="2000" dirty="0">
                <a:latin typeface="微软雅黑" panose="020B0503020204020204" pitchFamily="34" charset="-122"/>
                <a:ea typeface="微软雅黑" panose="020B0503020204020204" pitchFamily="34" charset="-122"/>
                <a:cs typeface="+mn-ea"/>
                <a:sym typeface="+mn-lt"/>
              </a:rPr>
              <a:t>if (Qi[</a:t>
            </a:r>
            <a:r>
              <a:rPr lang="en-US" altLang="zh-CN" sz="2000" b="1" dirty="0">
                <a:solidFill>
                  <a:srgbClr val="7030A0"/>
                </a:solidFill>
                <a:latin typeface="微软雅黑" panose="020B0503020204020204" pitchFamily="34" charset="-122"/>
                <a:ea typeface="微软雅黑" panose="020B0503020204020204" pitchFamily="34" charset="-122"/>
                <a:sym typeface="+mn-lt"/>
              </a:rPr>
              <a:t>rt</a:t>
            </a:r>
            <a:r>
              <a:rPr lang="en-US" altLang="zh-CN" sz="2000" dirty="0">
                <a:latin typeface="微软雅黑" panose="020B0503020204020204" pitchFamily="34" charset="-122"/>
                <a:ea typeface="微软雅黑" panose="020B0503020204020204" pitchFamily="34" charset="-122"/>
                <a:cs typeface="+mn-ea"/>
                <a:sym typeface="+mn-lt"/>
              </a:rPr>
              <a:t>] ≠ 0)</a:t>
            </a:r>
            <a:r>
              <a:rPr lang="zh-CN" altLang="en-US" sz="2000" dirty="0">
                <a:latin typeface="微软雅黑" panose="020B0503020204020204" pitchFamily="34" charset="-122"/>
                <a:ea typeface="微软雅黑" panose="020B0503020204020204" pitchFamily="34" charset="-122"/>
                <a:cs typeface="+mn-ea"/>
                <a:sym typeface="+mn-lt"/>
              </a:rPr>
              <a:t>	</a:t>
            </a:r>
            <a:r>
              <a:rPr lang="en-US" altLang="zh-CN" sz="2000" dirty="0">
                <a:latin typeface="微软雅黑" panose="020B0503020204020204" pitchFamily="34" charset="-122"/>
                <a:ea typeface="微软雅黑" panose="020B0503020204020204" pitchFamily="34" charset="-122"/>
                <a:cs typeface="+mn-ea"/>
                <a:sym typeface="+mn-lt"/>
              </a:rPr>
              <a:t>// </a:t>
            </a:r>
            <a:r>
              <a:rPr lang="zh-CN" altLang="en-US" sz="2000" dirty="0">
                <a:latin typeface="微软雅黑" panose="020B0503020204020204" pitchFamily="34" charset="-122"/>
                <a:ea typeface="微软雅黑" panose="020B0503020204020204" pitchFamily="34" charset="-122"/>
                <a:cs typeface="+mn-ea"/>
                <a:sym typeface="+mn-lt"/>
              </a:rPr>
              <a:t>检测要存储的数据是否就绪</a:t>
            </a:r>
          </a:p>
          <a:p>
            <a:pPr algn="just">
              <a:lnSpc>
                <a:spcPts val="3200"/>
              </a:lnSpc>
              <a:buClr>
                <a:srgbClr val="FF0066"/>
              </a:buClr>
            </a:pPr>
            <a:r>
              <a:rPr lang="en-US" altLang="zh-CN" sz="2000" dirty="0">
                <a:latin typeface="微软雅黑" panose="020B0503020204020204" pitchFamily="34" charset="-122"/>
                <a:ea typeface="微软雅黑" panose="020B0503020204020204" pitchFamily="34" charset="-122"/>
                <a:cs typeface="+mn-ea"/>
                <a:sym typeface="+mn-lt"/>
              </a:rPr>
              <a:t>   {</a:t>
            </a:r>
            <a:r>
              <a:rPr lang="zh-CN" altLang="en-US" sz="2000" dirty="0">
                <a:latin typeface="微软雅黑" panose="020B0503020204020204" pitchFamily="34" charset="-122"/>
                <a:ea typeface="微软雅黑" panose="020B0503020204020204" pitchFamily="34" charset="-122"/>
                <a:cs typeface="+mn-ea"/>
                <a:sym typeface="+mn-lt"/>
              </a:rPr>
              <a:t> </a:t>
            </a:r>
            <a:r>
              <a:rPr lang="en-US" altLang="zh-CN" sz="2000" dirty="0">
                <a:latin typeface="微软雅黑" panose="020B0503020204020204" pitchFamily="34" charset="-122"/>
                <a:ea typeface="微软雅黑" panose="020B0503020204020204" pitchFamily="34" charset="-122"/>
                <a:cs typeface="+mn-ea"/>
                <a:sym typeface="+mn-lt"/>
              </a:rPr>
              <a:t>RS[</a:t>
            </a:r>
            <a:r>
              <a:rPr lang="en-US" altLang="zh-CN" sz="2000" b="1" dirty="0">
                <a:solidFill>
                  <a:srgbClr val="FF9900"/>
                </a:solidFill>
                <a:latin typeface="微软雅黑" panose="020B0503020204020204" pitchFamily="34" charset="-122"/>
                <a:ea typeface="微软雅黑" panose="020B0503020204020204" pitchFamily="34" charset="-122"/>
                <a:cs typeface="+mn-ea"/>
                <a:sym typeface="+mn-lt"/>
              </a:rPr>
              <a:t>r</a:t>
            </a:r>
            <a:r>
              <a:rPr lang="en-US" altLang="zh-CN" sz="2000" dirty="0">
                <a:latin typeface="微软雅黑" panose="020B0503020204020204" pitchFamily="34" charset="-122"/>
                <a:ea typeface="微软雅黑" panose="020B0503020204020204" pitchFamily="34" charset="-122"/>
                <a:cs typeface="+mn-ea"/>
                <a:sym typeface="+mn-lt"/>
              </a:rPr>
              <a:t>].</a:t>
            </a:r>
            <a:r>
              <a:rPr lang="en-US" altLang="zh-CN" sz="2000" dirty="0" err="1">
                <a:latin typeface="微软雅黑" panose="020B0503020204020204" pitchFamily="34" charset="-122"/>
                <a:ea typeface="微软雅黑" panose="020B0503020204020204" pitchFamily="34" charset="-122"/>
                <a:cs typeface="+mn-ea"/>
                <a:sym typeface="+mn-lt"/>
              </a:rPr>
              <a:t>Qk</a:t>
            </a:r>
            <a:r>
              <a:rPr lang="en-US" altLang="zh-CN" sz="2000" dirty="0" err="1">
                <a:latin typeface="微软雅黑" panose="020B0503020204020204" pitchFamily="34" charset="-122"/>
                <a:ea typeface="微软雅黑" panose="020B0503020204020204" pitchFamily="34" charset="-122"/>
                <a:cs typeface="+mn-ea"/>
                <a:sym typeface="Wingdings" panose="05000000000000000000" pitchFamily="2" charset="2"/>
              </a:rPr>
              <a:t></a:t>
            </a:r>
            <a:r>
              <a:rPr lang="en-US" altLang="zh-CN" sz="2000" dirty="0" err="1">
                <a:latin typeface="微软雅黑" panose="020B0503020204020204" pitchFamily="34" charset="-122"/>
                <a:ea typeface="微软雅黑" panose="020B0503020204020204" pitchFamily="34" charset="-122"/>
                <a:cs typeface="+mn-ea"/>
                <a:sym typeface="+mn-lt"/>
              </a:rPr>
              <a:t>Qi</a:t>
            </a:r>
            <a:r>
              <a:rPr lang="en-US" altLang="zh-CN" sz="2000" dirty="0">
                <a:latin typeface="微软雅黑" panose="020B0503020204020204" pitchFamily="34" charset="-122"/>
                <a:ea typeface="微软雅黑" panose="020B0503020204020204" pitchFamily="34" charset="-122"/>
                <a:cs typeface="+mn-ea"/>
                <a:sym typeface="+mn-lt"/>
              </a:rPr>
              <a:t>[</a:t>
            </a:r>
            <a:r>
              <a:rPr lang="en-US" altLang="zh-CN" sz="2000" b="1" dirty="0">
                <a:solidFill>
                  <a:srgbClr val="7030A0"/>
                </a:solidFill>
                <a:latin typeface="微软雅黑" panose="020B0503020204020204" pitchFamily="34" charset="-122"/>
                <a:ea typeface="微软雅黑" panose="020B0503020204020204" pitchFamily="34" charset="-122"/>
                <a:sym typeface="+mn-lt"/>
              </a:rPr>
              <a:t>rt</a:t>
            </a:r>
            <a:r>
              <a:rPr lang="en-US" altLang="zh-CN" sz="2000" dirty="0">
                <a:latin typeface="微软雅黑" panose="020B0503020204020204" pitchFamily="34" charset="-122"/>
                <a:ea typeface="微软雅黑" panose="020B0503020204020204" pitchFamily="34" charset="-122"/>
                <a:cs typeface="+mn-ea"/>
                <a:sym typeface="+mn-lt"/>
              </a:rPr>
              <a:t>]; }	//</a:t>
            </a:r>
            <a:r>
              <a:rPr lang="zh-CN" altLang="en-US" sz="2000" dirty="0">
                <a:latin typeface="微软雅黑" panose="020B0503020204020204" pitchFamily="34" charset="-122"/>
                <a:ea typeface="微软雅黑" panose="020B0503020204020204" pitchFamily="34" charset="-122"/>
                <a:cs typeface="+mn-ea"/>
                <a:sym typeface="+mn-lt"/>
              </a:rPr>
              <a:t>该数据尚未就绪，进行寄存器换名，即把将产生该数据的保留站的编号放入</a:t>
            </a:r>
            <a:endParaRPr lang="en-US" altLang="zh-CN" sz="2000" dirty="0">
              <a:latin typeface="微软雅黑" panose="020B0503020204020204" pitchFamily="34" charset="-122"/>
              <a:ea typeface="微软雅黑" panose="020B0503020204020204" pitchFamily="34" charset="-122"/>
              <a:cs typeface="+mn-ea"/>
              <a:sym typeface="+mn-lt"/>
            </a:endParaRPr>
          </a:p>
          <a:p>
            <a:pPr algn="just">
              <a:lnSpc>
                <a:spcPts val="3200"/>
              </a:lnSpc>
              <a:buClr>
                <a:srgbClr val="FF0066"/>
              </a:buClr>
            </a:pPr>
            <a:r>
              <a:rPr lang="en-US" altLang="zh-CN" sz="2000" dirty="0">
                <a:latin typeface="微软雅黑" panose="020B0503020204020204" pitchFamily="34" charset="-122"/>
                <a:ea typeface="微软雅黑" panose="020B0503020204020204" pitchFamily="34" charset="-122"/>
                <a:cs typeface="+mn-ea"/>
                <a:sym typeface="+mn-lt"/>
              </a:rPr>
              <a:t>                                    // </a:t>
            </a:r>
            <a:r>
              <a:rPr lang="zh-CN" altLang="en-US" sz="2000" dirty="0">
                <a:latin typeface="微软雅黑" panose="020B0503020204020204" pitchFamily="34" charset="-122"/>
                <a:ea typeface="微软雅黑" panose="020B0503020204020204" pitchFamily="34" charset="-122"/>
                <a:cs typeface="+mn-ea"/>
                <a:sym typeface="+mn-lt"/>
              </a:rPr>
              <a:t>当前缓冲器单元的</a:t>
            </a:r>
            <a:r>
              <a:rPr lang="en-US" altLang="zh-CN" sz="2000" dirty="0" err="1">
                <a:latin typeface="微软雅黑" panose="020B0503020204020204" pitchFamily="34" charset="-122"/>
                <a:ea typeface="微软雅黑" panose="020B0503020204020204" pitchFamily="34" charset="-122"/>
                <a:cs typeface="+mn-ea"/>
                <a:sym typeface="+mn-lt"/>
              </a:rPr>
              <a:t>Qk</a:t>
            </a:r>
            <a:r>
              <a:rPr lang="zh-CN" altLang="en-US" sz="2000" dirty="0">
                <a:latin typeface="微软雅黑" panose="020B0503020204020204" pitchFamily="34" charset="-122"/>
                <a:ea typeface="微软雅黑" panose="020B0503020204020204" pitchFamily="34" charset="-122"/>
                <a:cs typeface="+mn-ea"/>
                <a:sym typeface="+mn-lt"/>
              </a:rPr>
              <a:t>。</a:t>
            </a:r>
          </a:p>
          <a:p>
            <a:pPr algn="just">
              <a:lnSpc>
                <a:spcPts val="3200"/>
              </a:lnSpc>
              <a:buClr>
                <a:srgbClr val="FF0066"/>
              </a:buClr>
            </a:pPr>
            <a:r>
              <a:rPr lang="zh-CN" altLang="en-US" sz="2000" dirty="0">
                <a:latin typeface="微软雅黑" panose="020B0503020204020204" pitchFamily="34" charset="-122"/>
                <a:ea typeface="微软雅黑" panose="020B0503020204020204" pitchFamily="34" charset="-122"/>
                <a:cs typeface="+mn-ea"/>
                <a:sym typeface="+mn-lt"/>
              </a:rPr>
              <a:t> </a:t>
            </a:r>
            <a:r>
              <a:rPr lang="en-US" altLang="zh-CN" sz="2000" dirty="0">
                <a:latin typeface="微软雅黑" panose="020B0503020204020204" pitchFamily="34" charset="-122"/>
                <a:ea typeface="微软雅黑" panose="020B0503020204020204" pitchFamily="34" charset="-122"/>
                <a:cs typeface="+mn-ea"/>
                <a:sym typeface="+mn-lt"/>
              </a:rPr>
              <a:t>else</a:t>
            </a:r>
          </a:p>
          <a:p>
            <a:pPr algn="just">
              <a:lnSpc>
                <a:spcPts val="3200"/>
              </a:lnSpc>
              <a:buClr>
                <a:srgbClr val="FF0066"/>
              </a:buClr>
            </a:pPr>
            <a:r>
              <a:rPr lang="en-US" altLang="zh-CN" sz="2000" dirty="0">
                <a:latin typeface="微软雅黑" panose="020B0503020204020204" pitchFamily="34" charset="-122"/>
                <a:ea typeface="微软雅黑" panose="020B0503020204020204" pitchFamily="34" charset="-122"/>
                <a:cs typeface="+mn-ea"/>
                <a:sym typeface="+mn-lt"/>
              </a:rPr>
              <a:t>   { RS[</a:t>
            </a:r>
            <a:r>
              <a:rPr lang="en-US" altLang="zh-CN" sz="2000" b="1" dirty="0">
                <a:solidFill>
                  <a:srgbClr val="FF9900"/>
                </a:solidFill>
                <a:latin typeface="微软雅黑" panose="020B0503020204020204" pitchFamily="34" charset="-122"/>
                <a:ea typeface="微软雅黑" panose="020B0503020204020204" pitchFamily="34" charset="-122"/>
                <a:cs typeface="+mn-ea"/>
                <a:sym typeface="+mn-lt"/>
              </a:rPr>
              <a:t>r</a:t>
            </a:r>
            <a:r>
              <a:rPr lang="en-US" altLang="zh-CN" sz="2000" dirty="0">
                <a:latin typeface="微软雅黑" panose="020B0503020204020204" pitchFamily="34" charset="-122"/>
                <a:ea typeface="微软雅黑" panose="020B0503020204020204" pitchFamily="34" charset="-122"/>
                <a:cs typeface="+mn-ea"/>
                <a:sym typeface="+mn-lt"/>
              </a:rPr>
              <a:t>].</a:t>
            </a:r>
            <a:r>
              <a:rPr lang="en-US" altLang="zh-CN" sz="2000" dirty="0" err="1">
                <a:latin typeface="微软雅黑" panose="020B0503020204020204" pitchFamily="34" charset="-122"/>
                <a:ea typeface="微软雅黑" panose="020B0503020204020204" pitchFamily="34" charset="-122"/>
                <a:cs typeface="+mn-ea"/>
                <a:sym typeface="+mn-lt"/>
              </a:rPr>
              <a:t>Vk</a:t>
            </a:r>
            <a:r>
              <a:rPr lang="en-US" altLang="zh-CN" sz="2000" dirty="0" err="1">
                <a:latin typeface="微软雅黑" panose="020B0503020204020204" pitchFamily="34" charset="-122"/>
                <a:ea typeface="微软雅黑" panose="020B0503020204020204" pitchFamily="34" charset="-122"/>
                <a:cs typeface="+mn-ea"/>
                <a:sym typeface="Wingdings" panose="05000000000000000000" pitchFamily="2" charset="2"/>
              </a:rPr>
              <a:t></a:t>
            </a:r>
            <a:r>
              <a:rPr lang="en-US" altLang="zh-CN" sz="2000" dirty="0" err="1">
                <a:latin typeface="微软雅黑" panose="020B0503020204020204" pitchFamily="34" charset="-122"/>
                <a:ea typeface="微软雅黑" panose="020B0503020204020204" pitchFamily="34" charset="-122"/>
                <a:cs typeface="+mn-ea"/>
                <a:sym typeface="+mn-lt"/>
              </a:rPr>
              <a:t>Regs</a:t>
            </a:r>
            <a:r>
              <a:rPr lang="en-US" altLang="zh-CN" sz="2000" dirty="0">
                <a:latin typeface="微软雅黑" panose="020B0503020204020204" pitchFamily="34" charset="-122"/>
                <a:ea typeface="微软雅黑" panose="020B0503020204020204" pitchFamily="34" charset="-122"/>
                <a:cs typeface="+mn-ea"/>
                <a:sym typeface="+mn-lt"/>
              </a:rPr>
              <a:t>[</a:t>
            </a:r>
            <a:r>
              <a:rPr lang="en-US" altLang="zh-CN" sz="2000" b="1" dirty="0">
                <a:solidFill>
                  <a:srgbClr val="7030A0"/>
                </a:solidFill>
                <a:latin typeface="微软雅黑" panose="020B0503020204020204" pitchFamily="34" charset="-122"/>
                <a:ea typeface="微软雅黑" panose="020B0503020204020204" pitchFamily="34" charset="-122"/>
                <a:sym typeface="+mn-lt"/>
              </a:rPr>
              <a:t>rt</a:t>
            </a:r>
            <a:r>
              <a:rPr lang="en-US" altLang="zh-CN" sz="2000" dirty="0">
                <a:latin typeface="微软雅黑" panose="020B0503020204020204" pitchFamily="34" charset="-122"/>
                <a:ea typeface="微软雅黑" panose="020B0503020204020204" pitchFamily="34" charset="-122"/>
                <a:cs typeface="+mn-ea"/>
                <a:sym typeface="+mn-lt"/>
              </a:rPr>
              <a:t>]</a:t>
            </a:r>
            <a:r>
              <a:rPr lang="zh-CN" altLang="en-US" sz="2000" dirty="0">
                <a:latin typeface="微软雅黑" panose="020B0503020204020204" pitchFamily="34" charset="-122"/>
                <a:ea typeface="微软雅黑" panose="020B0503020204020204" pitchFamily="34" charset="-122"/>
                <a:cs typeface="+mn-ea"/>
                <a:sym typeface="+mn-lt"/>
              </a:rPr>
              <a:t>；</a:t>
            </a:r>
            <a:r>
              <a:rPr lang="en-US" altLang="zh-CN" sz="2000" dirty="0">
                <a:latin typeface="微软雅黑" panose="020B0503020204020204" pitchFamily="34" charset="-122"/>
                <a:ea typeface="微软雅黑" panose="020B0503020204020204" pitchFamily="34" charset="-122"/>
                <a:cs typeface="+mn-ea"/>
                <a:sym typeface="+mn-lt"/>
              </a:rPr>
              <a:t>// </a:t>
            </a:r>
            <a:r>
              <a:rPr lang="zh-CN" altLang="en-US" sz="2000" dirty="0">
                <a:latin typeface="微软雅黑" panose="020B0503020204020204" pitchFamily="34" charset="-122"/>
                <a:ea typeface="微软雅黑" panose="020B0503020204020204" pitchFamily="34" charset="-122"/>
                <a:cs typeface="+mn-ea"/>
                <a:sym typeface="+mn-lt"/>
              </a:rPr>
              <a:t>该数据就绪，把它从寄存器</a:t>
            </a:r>
            <a:r>
              <a:rPr lang="en-US" altLang="zh-CN" sz="2000" dirty="0">
                <a:latin typeface="微软雅黑" panose="020B0503020204020204" pitchFamily="34" charset="-122"/>
                <a:ea typeface="微软雅黑" panose="020B0503020204020204" pitchFamily="34" charset="-122"/>
                <a:cs typeface="+mn-ea"/>
                <a:sym typeface="+mn-lt"/>
              </a:rPr>
              <a:t>rt</a:t>
            </a:r>
            <a:r>
              <a:rPr lang="zh-CN" altLang="en-US" sz="2000" dirty="0">
                <a:latin typeface="微软雅黑" panose="020B0503020204020204" pitchFamily="34" charset="-122"/>
                <a:ea typeface="微软雅黑" panose="020B0503020204020204" pitchFamily="34" charset="-122"/>
                <a:cs typeface="+mn-ea"/>
                <a:sym typeface="+mn-lt"/>
              </a:rPr>
              <a:t>取到</a:t>
            </a:r>
            <a:r>
              <a:rPr lang="en-US" altLang="zh-CN" sz="2000" dirty="0">
                <a:latin typeface="微软雅黑" panose="020B0503020204020204" pitchFamily="34" charset="-122"/>
                <a:ea typeface="微软雅黑" panose="020B0503020204020204" pitchFamily="34" charset="-122"/>
                <a:cs typeface="+mn-ea"/>
                <a:sym typeface="+mn-lt"/>
              </a:rPr>
              <a:t>store</a:t>
            </a:r>
            <a:r>
              <a:rPr lang="zh-CN" altLang="en-US" sz="2000" dirty="0">
                <a:latin typeface="微软雅黑" panose="020B0503020204020204" pitchFamily="34" charset="-122"/>
                <a:ea typeface="微软雅黑" panose="020B0503020204020204" pitchFamily="34" charset="-122"/>
                <a:cs typeface="+mn-ea"/>
                <a:sym typeface="+mn-lt"/>
              </a:rPr>
              <a:t>缓冲器单元的</a:t>
            </a:r>
            <a:r>
              <a:rPr lang="en-US" altLang="zh-CN" sz="2000" dirty="0" err="1">
                <a:latin typeface="微软雅黑" panose="020B0503020204020204" pitchFamily="34" charset="-122"/>
                <a:ea typeface="微软雅黑" panose="020B0503020204020204" pitchFamily="34" charset="-122"/>
                <a:cs typeface="+mn-ea"/>
                <a:sym typeface="+mn-lt"/>
              </a:rPr>
              <a:t>Vk</a:t>
            </a:r>
            <a:endParaRPr lang="en-US" altLang="zh-CN" sz="2000" dirty="0">
              <a:latin typeface="微软雅黑" panose="020B0503020204020204" pitchFamily="34" charset="-122"/>
              <a:ea typeface="微软雅黑" panose="020B0503020204020204" pitchFamily="34" charset="-122"/>
              <a:cs typeface="+mn-ea"/>
              <a:sym typeface="+mn-lt"/>
            </a:endParaRPr>
          </a:p>
          <a:p>
            <a:pPr algn="just">
              <a:lnSpc>
                <a:spcPts val="3200"/>
              </a:lnSpc>
              <a:buClr>
                <a:srgbClr val="FF0066"/>
              </a:buClr>
            </a:pPr>
            <a:r>
              <a:rPr lang="en-US" altLang="zh-CN" sz="2000" dirty="0">
                <a:latin typeface="微软雅黑" panose="020B0503020204020204" pitchFamily="34" charset="-122"/>
                <a:ea typeface="微软雅黑" panose="020B0503020204020204" pitchFamily="34" charset="-122"/>
                <a:cs typeface="+mn-ea"/>
                <a:sym typeface="+mn-lt"/>
              </a:rPr>
              <a:t>    RS[</a:t>
            </a:r>
            <a:r>
              <a:rPr lang="en-US" altLang="zh-CN" sz="2000" b="1" dirty="0">
                <a:solidFill>
                  <a:srgbClr val="FF9900"/>
                </a:solidFill>
                <a:latin typeface="微软雅黑" panose="020B0503020204020204" pitchFamily="34" charset="-122"/>
                <a:ea typeface="微软雅黑" panose="020B0503020204020204" pitchFamily="34" charset="-122"/>
                <a:cs typeface="+mn-ea"/>
                <a:sym typeface="+mn-lt"/>
              </a:rPr>
              <a:t>r</a:t>
            </a:r>
            <a:r>
              <a:rPr lang="en-US" altLang="zh-CN" sz="2000" dirty="0">
                <a:latin typeface="微软雅黑" panose="020B0503020204020204" pitchFamily="34" charset="-122"/>
                <a:ea typeface="微软雅黑" panose="020B0503020204020204" pitchFamily="34" charset="-122"/>
                <a:cs typeface="+mn-ea"/>
                <a:sym typeface="+mn-lt"/>
              </a:rPr>
              <a:t>].</a:t>
            </a:r>
            <a:r>
              <a:rPr lang="en-US" altLang="zh-CN" sz="2000" dirty="0" err="1">
                <a:latin typeface="微软雅黑" panose="020B0503020204020204" pitchFamily="34" charset="-122"/>
                <a:ea typeface="微软雅黑" panose="020B0503020204020204" pitchFamily="34" charset="-122"/>
                <a:cs typeface="+mn-ea"/>
                <a:sym typeface="+mn-lt"/>
              </a:rPr>
              <a:t>Qk</a:t>
            </a:r>
            <a:r>
              <a:rPr lang="en-US" altLang="zh-CN" sz="2000" dirty="0" err="1">
                <a:latin typeface="微软雅黑" panose="020B0503020204020204" pitchFamily="34" charset="-122"/>
                <a:ea typeface="微软雅黑" panose="020B0503020204020204" pitchFamily="34" charset="-122"/>
                <a:cs typeface="+mn-ea"/>
                <a:sym typeface="Wingdings" panose="05000000000000000000" pitchFamily="2" charset="2"/>
              </a:rPr>
              <a:t></a:t>
            </a:r>
            <a:r>
              <a:rPr lang="en-US" altLang="zh-CN" sz="2000" dirty="0" err="1">
                <a:latin typeface="微软雅黑" panose="020B0503020204020204" pitchFamily="34" charset="-122"/>
                <a:ea typeface="微软雅黑" panose="020B0503020204020204" pitchFamily="34" charset="-122"/>
                <a:cs typeface="+mn-ea"/>
                <a:sym typeface="+mn-lt"/>
              </a:rPr>
              <a:t>0</a:t>
            </a:r>
            <a:r>
              <a:rPr lang="en-US" altLang="zh-CN" sz="2000" dirty="0">
                <a:latin typeface="微软雅黑" panose="020B0503020204020204" pitchFamily="34" charset="-122"/>
                <a:ea typeface="微软雅黑" panose="020B0503020204020204" pitchFamily="34" charset="-122"/>
                <a:cs typeface="+mn-ea"/>
                <a:sym typeface="+mn-lt"/>
              </a:rPr>
              <a:t>;</a:t>
            </a:r>
            <a:r>
              <a:rPr lang="zh-CN" altLang="en-US" sz="2000" dirty="0">
                <a:latin typeface="微软雅黑" panose="020B0503020204020204" pitchFamily="34" charset="-122"/>
                <a:ea typeface="微软雅黑" panose="020B0503020204020204" pitchFamily="34" charset="-122"/>
                <a:cs typeface="+mn-ea"/>
                <a:sym typeface="+mn-lt"/>
              </a:rPr>
              <a:t> </a:t>
            </a:r>
            <a:r>
              <a:rPr lang="en-US" altLang="zh-CN" sz="2000" dirty="0">
                <a:latin typeface="微软雅黑" panose="020B0503020204020204" pitchFamily="34" charset="-122"/>
                <a:ea typeface="微软雅黑" panose="020B0503020204020204" pitchFamily="34" charset="-122"/>
                <a:cs typeface="+mn-ea"/>
                <a:sym typeface="+mn-lt"/>
              </a:rPr>
              <a:t>}</a:t>
            </a:r>
            <a:r>
              <a:rPr lang="zh-CN" altLang="en-US" sz="2000" dirty="0">
                <a:latin typeface="微软雅黑" panose="020B0503020204020204" pitchFamily="34" charset="-122"/>
                <a:ea typeface="微软雅黑" panose="020B0503020204020204" pitchFamily="34" charset="-122"/>
                <a:cs typeface="+mn-ea"/>
                <a:sym typeface="+mn-lt"/>
              </a:rPr>
              <a:t>     	</a:t>
            </a:r>
            <a:r>
              <a:rPr lang="en-US" altLang="zh-CN" sz="2000" dirty="0">
                <a:latin typeface="微软雅黑" panose="020B0503020204020204" pitchFamily="34" charset="-122"/>
                <a:ea typeface="微软雅黑" panose="020B0503020204020204" pitchFamily="34" charset="-122"/>
                <a:cs typeface="+mn-ea"/>
                <a:sym typeface="+mn-lt"/>
              </a:rPr>
              <a:t>// </a:t>
            </a:r>
            <a:r>
              <a:rPr lang="zh-CN" altLang="en-US" sz="2000" dirty="0">
                <a:latin typeface="微软雅黑" panose="020B0503020204020204" pitchFamily="34" charset="-122"/>
                <a:ea typeface="微软雅黑" panose="020B0503020204020204" pitchFamily="34" charset="-122"/>
                <a:cs typeface="+mn-ea"/>
                <a:sym typeface="+mn-lt"/>
              </a:rPr>
              <a:t>置</a:t>
            </a:r>
            <a:r>
              <a:rPr lang="en-US" altLang="zh-CN" sz="2000" dirty="0" err="1">
                <a:latin typeface="微软雅黑" panose="020B0503020204020204" pitchFamily="34" charset="-122"/>
                <a:ea typeface="微软雅黑" panose="020B0503020204020204" pitchFamily="34" charset="-122"/>
                <a:cs typeface="+mn-ea"/>
                <a:sym typeface="+mn-lt"/>
              </a:rPr>
              <a:t>Qk</a:t>
            </a:r>
            <a:r>
              <a:rPr lang="zh-CN" altLang="en-US" sz="2000" dirty="0">
                <a:latin typeface="微软雅黑" panose="020B0503020204020204" pitchFamily="34" charset="-122"/>
                <a:ea typeface="微软雅黑" panose="020B0503020204020204" pitchFamily="34" charset="-122"/>
                <a:cs typeface="+mn-ea"/>
                <a:sym typeface="+mn-lt"/>
              </a:rPr>
              <a:t>为</a:t>
            </a:r>
            <a:r>
              <a:rPr lang="en-US" altLang="zh-CN" sz="2000" dirty="0">
                <a:latin typeface="微软雅黑" panose="020B0503020204020204" pitchFamily="34" charset="-122"/>
                <a:ea typeface="微软雅黑" panose="020B0503020204020204" pitchFamily="34" charset="-122"/>
                <a:cs typeface="+mn-ea"/>
                <a:sym typeface="+mn-lt"/>
              </a:rPr>
              <a:t>0</a:t>
            </a:r>
            <a:r>
              <a:rPr lang="zh-CN" altLang="en-US" sz="2000" dirty="0">
                <a:latin typeface="微软雅黑" panose="020B0503020204020204" pitchFamily="34" charset="-122"/>
                <a:ea typeface="微软雅黑" panose="020B0503020204020204" pitchFamily="34" charset="-122"/>
                <a:cs typeface="+mn-ea"/>
                <a:sym typeface="+mn-lt"/>
              </a:rPr>
              <a:t>，表示当前缓冲器单元的</a:t>
            </a:r>
            <a:r>
              <a:rPr lang="en-US" altLang="zh-CN" sz="2000" dirty="0" err="1">
                <a:latin typeface="微软雅黑" panose="020B0503020204020204" pitchFamily="34" charset="-122"/>
                <a:ea typeface="微软雅黑" panose="020B0503020204020204" pitchFamily="34" charset="-122"/>
                <a:cs typeface="+mn-ea"/>
                <a:sym typeface="+mn-lt"/>
              </a:rPr>
              <a:t>Vk</a:t>
            </a:r>
            <a:r>
              <a:rPr lang="zh-CN" altLang="en-US" sz="2000" dirty="0">
                <a:latin typeface="微软雅黑" panose="020B0503020204020204" pitchFamily="34" charset="-122"/>
                <a:ea typeface="微软雅黑" panose="020B0503020204020204" pitchFamily="34" charset="-122"/>
                <a:cs typeface="+mn-ea"/>
                <a:sym typeface="+mn-lt"/>
              </a:rPr>
              <a:t>中的数据就绪。</a:t>
            </a:r>
          </a:p>
        </p:txBody>
      </p:sp>
      <p:grpSp>
        <p:nvGrpSpPr>
          <p:cNvPr id="7" name="组合 6">
            <a:extLst>
              <a:ext uri="{FF2B5EF4-FFF2-40B4-BE49-F238E27FC236}">
                <a16:creationId xmlns:a16="http://schemas.microsoft.com/office/drawing/2014/main" id="{72850BBE-0F72-47D6-BCED-CEF5212B1803}"/>
              </a:ext>
            </a:extLst>
          </p:cNvPr>
          <p:cNvGrpSpPr/>
          <p:nvPr/>
        </p:nvGrpSpPr>
        <p:grpSpPr>
          <a:xfrm>
            <a:off x="635243" y="278225"/>
            <a:ext cx="5671334" cy="714073"/>
            <a:chOff x="635241" y="278221"/>
            <a:chExt cx="5671334" cy="714072"/>
          </a:xfrm>
        </p:grpSpPr>
        <p:sp>
          <p:nvSpPr>
            <p:cNvPr id="8" name="矩形 7">
              <a:extLst>
                <a:ext uri="{FF2B5EF4-FFF2-40B4-BE49-F238E27FC236}">
                  <a16:creationId xmlns:a16="http://schemas.microsoft.com/office/drawing/2014/main" id="{4E785F2D-CFF4-4F33-975F-BAE55E20D367}"/>
                </a:ext>
              </a:extLst>
            </p:cNvPr>
            <p:cNvSpPr/>
            <p:nvPr/>
          </p:nvSpPr>
          <p:spPr>
            <a:xfrm>
              <a:off x="635241" y="676888"/>
              <a:ext cx="5373671" cy="315405"/>
            </a:xfrm>
            <a:prstGeom prst="rect">
              <a:avLst/>
            </a:prstGeom>
          </p:spPr>
          <p:txBody>
            <a:bodyPr wrap="square">
              <a:spAutoFit/>
            </a:bodyPr>
            <a:lstStyle/>
            <a:p>
              <a:pPr algn="ct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Tomasulo Algorithm——Formal Description</a:t>
              </a:r>
            </a:p>
          </p:txBody>
        </p:sp>
        <p:sp>
          <p:nvSpPr>
            <p:cNvPr id="9" name="矩形 8">
              <a:extLst>
                <a:ext uri="{FF2B5EF4-FFF2-40B4-BE49-F238E27FC236}">
                  <a16:creationId xmlns:a16="http://schemas.microsoft.com/office/drawing/2014/main" id="{FB11632E-5A1B-4217-A9D3-9B50E42FB384}"/>
                </a:ext>
              </a:extLst>
            </p:cNvPr>
            <p:cNvSpPr/>
            <p:nvPr/>
          </p:nvSpPr>
          <p:spPr>
            <a:xfrm>
              <a:off x="1197484" y="278221"/>
              <a:ext cx="5109091" cy="523219"/>
            </a:xfrm>
            <a:prstGeom prst="rect">
              <a:avLst/>
            </a:prstGeom>
          </p:spPr>
          <p:txBody>
            <a:bodyPr wrap="none">
              <a:spAutoFit/>
            </a:bodyPr>
            <a:lstStyle/>
            <a:p>
              <a:r>
                <a:rPr lang="en-US" altLang="zh-CN" sz="2800" b="1" dirty="0">
                  <a:solidFill>
                    <a:schemeClr val="tx1">
                      <a:lumMod val="85000"/>
                      <a:lumOff val="15000"/>
                    </a:schemeClr>
                  </a:solidFill>
                  <a:latin typeface="等线" panose="02010600030101010101" pitchFamily="2" charset="-122"/>
                  <a:ea typeface="等线" panose="02010600030101010101" pitchFamily="2" charset="-122"/>
                </a:rPr>
                <a:t>Tomasulo</a:t>
              </a:r>
              <a:r>
                <a:rPr lang="zh-CN" altLang="en-US" sz="2800" b="1" dirty="0">
                  <a:solidFill>
                    <a:schemeClr val="tx1">
                      <a:lumMod val="85000"/>
                      <a:lumOff val="15000"/>
                    </a:schemeClr>
                  </a:solidFill>
                  <a:latin typeface="等线" panose="02010600030101010101" pitchFamily="2" charset="-122"/>
                  <a:ea typeface="等线" panose="02010600030101010101" pitchFamily="2" charset="-122"/>
                </a:rPr>
                <a:t>算法</a:t>
              </a:r>
              <a:r>
                <a:rPr lang="en-US" altLang="zh-CN" sz="2800" b="1" dirty="0">
                  <a:solidFill>
                    <a:schemeClr val="tx1">
                      <a:lumMod val="85000"/>
                      <a:lumOff val="15000"/>
                    </a:schemeClr>
                  </a:solidFill>
                  <a:latin typeface="等线" panose="02010600030101010101" pitchFamily="2" charset="-122"/>
                  <a:ea typeface="等线" panose="02010600030101010101" pitchFamily="2" charset="-122"/>
                </a:rPr>
                <a:t>— —</a:t>
              </a:r>
              <a:r>
                <a:rPr lang="zh-CN" altLang="en-US" sz="2800" b="1" dirty="0">
                  <a:solidFill>
                    <a:schemeClr val="tx1">
                      <a:lumMod val="85000"/>
                      <a:lumOff val="15000"/>
                    </a:schemeClr>
                  </a:solidFill>
                  <a:latin typeface="等线" panose="02010600030101010101" pitchFamily="2" charset="-122"/>
                  <a:ea typeface="等线" panose="02010600030101010101" pitchFamily="2" charset="-122"/>
                </a:rPr>
                <a:t>形式化描述</a:t>
              </a:r>
            </a:p>
          </p:txBody>
        </p:sp>
      </p:grpSp>
    </p:spTree>
    <p:extLst>
      <p:ext uri="{BB962C8B-B14F-4D97-AF65-F5344CB8AC3E}">
        <p14:creationId xmlns:p14="http://schemas.microsoft.com/office/powerpoint/2010/main" val="1306517706"/>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自由: 形状 22"/>
          <p:cNvSpPr/>
          <p:nvPr/>
        </p:nvSpPr>
        <p:spPr bwMode="auto">
          <a:xfrm rot="12600000">
            <a:off x="628798" y="267712"/>
            <a:ext cx="166903" cy="731887"/>
          </a:xfrm>
          <a:custGeom>
            <a:avLst/>
            <a:gdLst>
              <a:gd name="connsiteX0" fmla="*/ 260214 w 260214"/>
              <a:gd name="connsiteY0" fmla="*/ 995963 h 1141060"/>
              <a:gd name="connsiteX1" fmla="*/ 0 w 260214"/>
              <a:gd name="connsiteY1" fmla="*/ 1141060 h 1141060"/>
              <a:gd name="connsiteX2" fmla="*/ 0 w 260214"/>
              <a:gd name="connsiteY2" fmla="*/ 146621 h 1141060"/>
              <a:gd name="connsiteX3" fmla="*/ 260214 w 260214"/>
              <a:gd name="connsiteY3" fmla="*/ 0 h 1141060"/>
            </a:gdLst>
            <a:ahLst/>
            <a:cxnLst>
              <a:cxn ang="0">
                <a:pos x="connsiteX0" y="connsiteY0"/>
              </a:cxn>
              <a:cxn ang="0">
                <a:pos x="connsiteX1" y="connsiteY1"/>
              </a:cxn>
              <a:cxn ang="0">
                <a:pos x="connsiteX2" y="connsiteY2"/>
              </a:cxn>
              <a:cxn ang="0">
                <a:pos x="connsiteX3" y="connsiteY3"/>
              </a:cxn>
            </a:cxnLst>
            <a:rect l="l" t="t" r="r" b="b"/>
            <a:pathLst>
              <a:path w="260214" h="1141060">
                <a:moveTo>
                  <a:pt x="260214" y="995963"/>
                </a:moveTo>
                <a:lnTo>
                  <a:pt x="0" y="1141060"/>
                </a:lnTo>
                <a:lnTo>
                  <a:pt x="0" y="146621"/>
                </a:lnTo>
                <a:lnTo>
                  <a:pt x="260214" y="0"/>
                </a:lnTo>
                <a:close/>
              </a:path>
            </a:pathLst>
          </a:custGeom>
          <a:solidFill>
            <a:srgbClr val="0075EA"/>
          </a:solidFill>
          <a:ln>
            <a:noFill/>
          </a:ln>
        </p:spPr>
        <p:txBody>
          <a:bodyPr vert="horz" wrap="square" lIns="91440" tIns="45720" rIns="91440" bIns="45720" numCol="1" anchor="t" anchorCtr="0" compatLnSpc="1">
            <a:noAutofit/>
          </a:bodyPr>
          <a:lstStyle/>
          <a:p>
            <a:endParaRPr lang="zh-CN" altLang="en-US" dirty="0"/>
          </a:p>
        </p:txBody>
      </p:sp>
      <p:sp>
        <p:nvSpPr>
          <p:cNvPr id="15" name="矩形 14">
            <a:extLst>
              <a:ext uri="{FF2B5EF4-FFF2-40B4-BE49-F238E27FC236}">
                <a16:creationId xmlns:a16="http://schemas.microsoft.com/office/drawing/2014/main" id="{29CD7C7A-0048-41D3-A4B4-6D60AE25E818}"/>
              </a:ext>
            </a:extLst>
          </p:cNvPr>
          <p:cNvSpPr/>
          <p:nvPr/>
        </p:nvSpPr>
        <p:spPr>
          <a:xfrm>
            <a:off x="332510" y="1268813"/>
            <a:ext cx="11495314" cy="5013039"/>
          </a:xfrm>
          <a:prstGeom prst="rect">
            <a:avLst/>
          </a:prstGeom>
          <a:ln>
            <a:solidFill>
              <a:schemeClr val="accent1"/>
            </a:solidFill>
          </a:ln>
        </p:spPr>
        <p:txBody>
          <a:bodyPr wrap="square" lIns="72000" rIns="72000">
            <a:spAutoFit/>
          </a:bodyPr>
          <a:lstStyle/>
          <a:p>
            <a:pPr marL="342900" indent="-342900" algn="just">
              <a:lnSpc>
                <a:spcPct val="150000"/>
              </a:lnSpc>
              <a:buClr>
                <a:srgbClr val="FF0066"/>
              </a:buClr>
              <a:buFont typeface="Wingdings" panose="05000000000000000000" pitchFamily="2" charset="2"/>
              <a:buChar char="p"/>
            </a:pPr>
            <a:r>
              <a:rPr lang="zh-CN" altLang="en-US" sz="2800" dirty="0">
                <a:latin typeface="微软雅黑" panose="020B0503020204020204" pitchFamily="34" charset="-122"/>
                <a:ea typeface="微软雅黑" panose="020B0503020204020204" pitchFamily="34" charset="-122"/>
                <a:cs typeface="+mn-ea"/>
                <a:sym typeface="+mn-lt"/>
              </a:rPr>
              <a:t>执行（</a:t>
            </a:r>
            <a:r>
              <a:rPr lang="en-US" altLang="zh-CN" sz="2800" dirty="0">
                <a:latin typeface="微软雅黑" panose="020B0503020204020204" pitchFamily="34" charset="-122"/>
                <a:ea typeface="微软雅黑" panose="020B0503020204020204" pitchFamily="34" charset="-122"/>
                <a:cs typeface="+mn-ea"/>
                <a:sym typeface="+mn-lt"/>
              </a:rPr>
              <a:t>Execution</a:t>
            </a:r>
            <a:r>
              <a:rPr lang="zh-CN" altLang="en-US" sz="2800" dirty="0">
                <a:latin typeface="微软雅黑" panose="020B0503020204020204" pitchFamily="34" charset="-122"/>
                <a:ea typeface="微软雅黑" panose="020B0503020204020204" pitchFamily="34" charset="-122"/>
                <a:cs typeface="+mn-ea"/>
                <a:sym typeface="+mn-lt"/>
              </a:rPr>
              <a:t>）</a:t>
            </a:r>
            <a:endParaRPr lang="en-US" altLang="zh-CN" sz="2800" dirty="0">
              <a:latin typeface="微软雅黑" panose="020B0503020204020204" pitchFamily="34" charset="-122"/>
              <a:ea typeface="微软雅黑" panose="020B0503020204020204" pitchFamily="34" charset="-122"/>
              <a:cs typeface="+mn-ea"/>
              <a:sym typeface="+mn-lt"/>
            </a:endParaRPr>
          </a:p>
          <a:p>
            <a:pPr marL="800100" lvl="1" indent="-342900" algn="just">
              <a:lnSpc>
                <a:spcPct val="150000"/>
              </a:lnSpc>
              <a:buClr>
                <a:srgbClr val="FF0066"/>
              </a:buClr>
              <a:buFont typeface="Wingdings" panose="05000000000000000000" pitchFamily="2" charset="2"/>
              <a:buChar char="ü"/>
            </a:pPr>
            <a:r>
              <a:rPr lang="zh-CN" altLang="en-US" sz="2400" b="1" dirty="0">
                <a:solidFill>
                  <a:srgbClr val="FF0066"/>
                </a:solidFill>
                <a:latin typeface="微软雅黑" panose="020B0503020204020204" pitchFamily="34" charset="-122"/>
                <a:ea typeface="微软雅黑" panose="020B0503020204020204" pitchFamily="34" charset="-122"/>
                <a:cs typeface="+mn-ea"/>
                <a:sym typeface="+mn-lt"/>
              </a:rPr>
              <a:t>浮点运算指令</a:t>
            </a:r>
            <a:endParaRPr lang="en-US" altLang="zh-CN" sz="2400" b="1" dirty="0">
              <a:solidFill>
                <a:srgbClr val="FF0066"/>
              </a:solidFill>
              <a:latin typeface="微软雅黑" panose="020B0503020204020204" pitchFamily="34" charset="-122"/>
              <a:ea typeface="微软雅黑" panose="020B0503020204020204" pitchFamily="34" charset="-122"/>
              <a:cs typeface="+mn-ea"/>
              <a:sym typeface="+mn-lt"/>
            </a:endParaRPr>
          </a:p>
          <a:p>
            <a:pPr lvl="1" algn="just">
              <a:lnSpc>
                <a:spcPct val="150000"/>
              </a:lnSpc>
              <a:buClr>
                <a:srgbClr val="FF0066"/>
              </a:buClr>
            </a:pPr>
            <a:r>
              <a:rPr lang="zh-CN" altLang="en-US" sz="2400" b="1" dirty="0">
                <a:solidFill>
                  <a:srgbClr val="0066FF"/>
                </a:solidFill>
                <a:latin typeface="微软雅黑" panose="020B0503020204020204" pitchFamily="34" charset="-122"/>
                <a:ea typeface="微软雅黑" panose="020B0503020204020204" pitchFamily="34" charset="-122"/>
                <a:cs typeface="+mn-ea"/>
                <a:sym typeface="+mn-lt"/>
              </a:rPr>
              <a:t>进入条件：</a:t>
            </a:r>
            <a:r>
              <a:rPr lang="en-US" altLang="zh-CN" sz="2000" dirty="0">
                <a:latin typeface="微软雅黑" panose="020B0503020204020204" pitchFamily="34" charset="-122"/>
                <a:ea typeface="微软雅黑" panose="020B0503020204020204" pitchFamily="34" charset="-122"/>
                <a:cs typeface="+mn-ea"/>
                <a:sym typeface="+mn-lt"/>
              </a:rPr>
              <a:t>(RS[</a:t>
            </a:r>
            <a:r>
              <a:rPr lang="en-US" altLang="zh-CN" sz="2000" b="1" dirty="0">
                <a:solidFill>
                  <a:srgbClr val="FF9900"/>
                </a:solidFill>
                <a:latin typeface="微软雅黑" panose="020B0503020204020204" pitchFamily="34" charset="-122"/>
                <a:ea typeface="微软雅黑" panose="020B0503020204020204" pitchFamily="34" charset="-122"/>
                <a:cs typeface="+mn-ea"/>
                <a:sym typeface="+mn-lt"/>
              </a:rPr>
              <a:t>r</a:t>
            </a:r>
            <a:r>
              <a:rPr lang="en-US" altLang="zh-CN" sz="2000" dirty="0">
                <a:latin typeface="微软雅黑" panose="020B0503020204020204" pitchFamily="34" charset="-122"/>
                <a:ea typeface="微软雅黑" panose="020B0503020204020204" pitchFamily="34" charset="-122"/>
                <a:cs typeface="+mn-ea"/>
                <a:sym typeface="+mn-lt"/>
              </a:rPr>
              <a:t>].</a:t>
            </a:r>
            <a:r>
              <a:rPr lang="en-US" altLang="zh-CN" sz="2000" dirty="0" err="1">
                <a:latin typeface="微软雅黑" panose="020B0503020204020204" pitchFamily="34" charset="-122"/>
                <a:ea typeface="微软雅黑" panose="020B0503020204020204" pitchFamily="34" charset="-122"/>
                <a:cs typeface="+mn-ea"/>
                <a:sym typeface="+mn-lt"/>
              </a:rPr>
              <a:t>Qj</a:t>
            </a:r>
            <a:r>
              <a:rPr lang="en-US" altLang="zh-CN" sz="2000" dirty="0">
                <a:latin typeface="微软雅黑" panose="020B0503020204020204" pitchFamily="34" charset="-122"/>
                <a:ea typeface="微软雅黑" panose="020B0503020204020204" pitchFamily="34" charset="-122"/>
                <a:cs typeface="+mn-ea"/>
                <a:sym typeface="+mn-lt"/>
              </a:rPr>
              <a:t> = 0)</a:t>
            </a:r>
            <a:r>
              <a:rPr lang="zh-CN" altLang="en-US" sz="2000" dirty="0">
                <a:latin typeface="微软雅黑" panose="020B0503020204020204" pitchFamily="34" charset="-122"/>
                <a:ea typeface="微软雅黑" panose="020B0503020204020204" pitchFamily="34" charset="-122"/>
                <a:cs typeface="+mn-ea"/>
                <a:sym typeface="+mn-lt"/>
              </a:rPr>
              <a:t> 且 </a:t>
            </a:r>
            <a:r>
              <a:rPr lang="en-US" altLang="zh-CN" sz="2000" dirty="0">
                <a:latin typeface="微软雅黑" panose="020B0503020204020204" pitchFamily="34" charset="-122"/>
                <a:ea typeface="微软雅黑" panose="020B0503020204020204" pitchFamily="34" charset="-122"/>
                <a:cs typeface="+mn-ea"/>
                <a:sym typeface="+mn-lt"/>
              </a:rPr>
              <a:t>(RS[</a:t>
            </a:r>
            <a:r>
              <a:rPr lang="en-US" altLang="zh-CN" sz="2000" b="1" dirty="0">
                <a:solidFill>
                  <a:srgbClr val="FF9900"/>
                </a:solidFill>
                <a:latin typeface="微软雅黑" panose="020B0503020204020204" pitchFamily="34" charset="-122"/>
                <a:ea typeface="微软雅黑" panose="020B0503020204020204" pitchFamily="34" charset="-122"/>
                <a:cs typeface="+mn-ea"/>
                <a:sym typeface="+mn-lt"/>
              </a:rPr>
              <a:t>r</a:t>
            </a:r>
            <a:r>
              <a:rPr lang="en-US" altLang="zh-CN" sz="2000" dirty="0">
                <a:latin typeface="微软雅黑" panose="020B0503020204020204" pitchFamily="34" charset="-122"/>
                <a:ea typeface="微软雅黑" panose="020B0503020204020204" pitchFamily="34" charset="-122"/>
                <a:cs typeface="+mn-ea"/>
                <a:sym typeface="+mn-lt"/>
              </a:rPr>
              <a:t>].</a:t>
            </a:r>
            <a:r>
              <a:rPr lang="en-US" altLang="zh-CN" sz="2000" dirty="0" err="1">
                <a:latin typeface="微软雅黑" panose="020B0503020204020204" pitchFamily="34" charset="-122"/>
                <a:ea typeface="微软雅黑" panose="020B0503020204020204" pitchFamily="34" charset="-122"/>
                <a:cs typeface="+mn-ea"/>
                <a:sym typeface="+mn-lt"/>
              </a:rPr>
              <a:t>Qk</a:t>
            </a:r>
            <a:r>
              <a:rPr lang="en-US" altLang="zh-CN" sz="2000" dirty="0">
                <a:latin typeface="微软雅黑" panose="020B0503020204020204" pitchFamily="34" charset="-122"/>
                <a:ea typeface="微软雅黑" panose="020B0503020204020204" pitchFamily="34" charset="-122"/>
                <a:cs typeface="+mn-ea"/>
                <a:sym typeface="+mn-lt"/>
              </a:rPr>
              <a:t>= 0)</a:t>
            </a:r>
            <a:r>
              <a:rPr lang="zh-CN" altLang="en-US" sz="2000" dirty="0">
                <a:latin typeface="微软雅黑" panose="020B0503020204020204" pitchFamily="34" charset="-122"/>
                <a:ea typeface="微软雅黑" panose="020B0503020204020204" pitchFamily="34" charset="-122"/>
                <a:cs typeface="+mn-ea"/>
                <a:sym typeface="+mn-lt"/>
              </a:rPr>
              <a:t> </a:t>
            </a:r>
            <a:r>
              <a:rPr lang="en-US" altLang="zh-CN" sz="2000" dirty="0">
                <a:latin typeface="微软雅黑" panose="020B0503020204020204" pitchFamily="34" charset="-122"/>
                <a:ea typeface="微软雅黑" panose="020B0503020204020204" pitchFamily="34" charset="-122"/>
                <a:cs typeface="+mn-ea"/>
                <a:sym typeface="+mn-lt"/>
              </a:rPr>
              <a:t>// </a:t>
            </a:r>
            <a:r>
              <a:rPr lang="zh-CN" altLang="en-US" sz="2000" dirty="0">
                <a:latin typeface="微软雅黑" panose="020B0503020204020204" pitchFamily="34" charset="-122"/>
                <a:ea typeface="微软雅黑" panose="020B0503020204020204" pitchFamily="34" charset="-122"/>
                <a:cs typeface="+mn-ea"/>
                <a:sym typeface="+mn-lt"/>
              </a:rPr>
              <a:t>两个源操作数就绪</a:t>
            </a:r>
          </a:p>
          <a:p>
            <a:pPr lvl="1" algn="just">
              <a:lnSpc>
                <a:spcPct val="150000"/>
              </a:lnSpc>
              <a:buClr>
                <a:srgbClr val="FF0066"/>
              </a:buClr>
            </a:pPr>
            <a:r>
              <a:rPr lang="zh-CN" altLang="en-US" sz="2400" b="1" dirty="0">
                <a:solidFill>
                  <a:srgbClr val="0066FF"/>
                </a:solidFill>
                <a:latin typeface="微软雅黑" panose="020B0503020204020204" pitchFamily="34" charset="-122"/>
                <a:ea typeface="微软雅黑" panose="020B0503020204020204" pitchFamily="34" charset="-122"/>
                <a:cs typeface="+mn-ea"/>
                <a:sym typeface="+mn-lt"/>
              </a:rPr>
              <a:t>操作和各状态表内容修改：</a:t>
            </a:r>
            <a:r>
              <a:rPr lang="zh-CN" altLang="en-US" sz="2000" dirty="0">
                <a:latin typeface="微软雅黑" panose="020B0503020204020204" pitchFamily="34" charset="-122"/>
                <a:ea typeface="微软雅黑" panose="020B0503020204020204" pitchFamily="34" charset="-122"/>
                <a:cs typeface="+mn-ea"/>
                <a:sym typeface="+mn-lt"/>
              </a:rPr>
              <a:t>进行计算产生结果</a:t>
            </a:r>
            <a:endParaRPr lang="en-US" altLang="zh-CN" sz="2000" dirty="0">
              <a:latin typeface="微软雅黑" panose="020B0503020204020204" pitchFamily="34" charset="-122"/>
              <a:ea typeface="微软雅黑" panose="020B0503020204020204" pitchFamily="34" charset="-122"/>
              <a:cs typeface="+mn-ea"/>
              <a:sym typeface="+mn-lt"/>
            </a:endParaRPr>
          </a:p>
          <a:p>
            <a:pPr marL="800100" lvl="1" indent="-342900" algn="just">
              <a:lnSpc>
                <a:spcPct val="150000"/>
              </a:lnSpc>
              <a:buClr>
                <a:srgbClr val="FF0066"/>
              </a:buClr>
              <a:buFont typeface="Wingdings" panose="05000000000000000000" pitchFamily="2" charset="2"/>
              <a:buChar char="ü"/>
            </a:pPr>
            <a:r>
              <a:rPr lang="en-US" altLang="zh-CN" sz="2400" b="1" dirty="0">
                <a:solidFill>
                  <a:srgbClr val="FF0066"/>
                </a:solidFill>
                <a:latin typeface="微软雅黑" panose="020B0503020204020204" pitchFamily="34" charset="-122"/>
                <a:ea typeface="微软雅黑" panose="020B0503020204020204" pitchFamily="34" charset="-122"/>
                <a:cs typeface="+mn-ea"/>
                <a:sym typeface="+mn-lt"/>
              </a:rPr>
              <a:t>load/store</a:t>
            </a:r>
            <a:r>
              <a:rPr lang="zh-CN" altLang="en-US" sz="2400" b="1" dirty="0">
                <a:solidFill>
                  <a:srgbClr val="FF0066"/>
                </a:solidFill>
                <a:latin typeface="微软雅黑" panose="020B0503020204020204" pitchFamily="34" charset="-122"/>
                <a:ea typeface="微软雅黑" panose="020B0503020204020204" pitchFamily="34" charset="-122"/>
                <a:cs typeface="+mn-ea"/>
                <a:sym typeface="+mn-lt"/>
              </a:rPr>
              <a:t>指令</a:t>
            </a:r>
            <a:endParaRPr lang="en-US" altLang="zh-CN" sz="2400" b="1" dirty="0">
              <a:solidFill>
                <a:srgbClr val="FF0066"/>
              </a:solidFill>
              <a:latin typeface="微软雅黑" panose="020B0503020204020204" pitchFamily="34" charset="-122"/>
              <a:ea typeface="微软雅黑" panose="020B0503020204020204" pitchFamily="34" charset="-122"/>
              <a:cs typeface="+mn-ea"/>
              <a:sym typeface="+mn-lt"/>
            </a:endParaRPr>
          </a:p>
          <a:p>
            <a:pPr lvl="1" algn="just">
              <a:lnSpc>
                <a:spcPct val="150000"/>
              </a:lnSpc>
              <a:buClr>
                <a:srgbClr val="FF0066"/>
              </a:buClr>
            </a:pPr>
            <a:r>
              <a:rPr lang="zh-CN" altLang="en-US" sz="2400" b="1" dirty="0">
                <a:solidFill>
                  <a:srgbClr val="0066FF"/>
                </a:solidFill>
                <a:latin typeface="微软雅黑" panose="020B0503020204020204" pitchFamily="34" charset="-122"/>
                <a:ea typeface="微软雅黑" panose="020B0503020204020204" pitchFamily="34" charset="-122"/>
                <a:cs typeface="+mn-ea"/>
                <a:sym typeface="+mn-lt"/>
              </a:rPr>
              <a:t>进入条件：</a:t>
            </a:r>
            <a:r>
              <a:rPr lang="en-US" altLang="zh-CN" sz="2000" dirty="0">
                <a:latin typeface="微软雅黑" panose="020B0503020204020204" pitchFamily="34" charset="-122"/>
                <a:ea typeface="微软雅黑" panose="020B0503020204020204" pitchFamily="34" charset="-122"/>
                <a:cs typeface="+mn-ea"/>
                <a:sym typeface="+mn-lt"/>
              </a:rPr>
              <a:t>(RS[</a:t>
            </a:r>
            <a:r>
              <a:rPr lang="en-US" altLang="zh-CN" sz="2000" b="1" dirty="0">
                <a:solidFill>
                  <a:srgbClr val="FF9900"/>
                </a:solidFill>
                <a:latin typeface="微软雅黑" panose="020B0503020204020204" pitchFamily="34" charset="-122"/>
                <a:ea typeface="微软雅黑" panose="020B0503020204020204" pitchFamily="34" charset="-122"/>
                <a:cs typeface="+mn-ea"/>
                <a:sym typeface="+mn-lt"/>
              </a:rPr>
              <a:t>r</a:t>
            </a:r>
            <a:r>
              <a:rPr lang="en-US" altLang="zh-CN" sz="2000" dirty="0">
                <a:latin typeface="微软雅黑" panose="020B0503020204020204" pitchFamily="34" charset="-122"/>
                <a:ea typeface="微软雅黑" panose="020B0503020204020204" pitchFamily="34" charset="-122"/>
                <a:cs typeface="+mn-ea"/>
                <a:sym typeface="+mn-lt"/>
              </a:rPr>
              <a:t>].</a:t>
            </a:r>
            <a:r>
              <a:rPr lang="en-US" altLang="zh-CN" sz="2000" dirty="0" err="1">
                <a:latin typeface="微软雅黑" panose="020B0503020204020204" pitchFamily="34" charset="-122"/>
                <a:ea typeface="微软雅黑" panose="020B0503020204020204" pitchFamily="34" charset="-122"/>
                <a:cs typeface="+mn-ea"/>
                <a:sym typeface="+mn-lt"/>
              </a:rPr>
              <a:t>Qj</a:t>
            </a:r>
            <a:r>
              <a:rPr lang="en-US" altLang="zh-CN" sz="2000" dirty="0">
                <a:latin typeface="微软雅黑" panose="020B0503020204020204" pitchFamily="34" charset="-122"/>
                <a:ea typeface="微软雅黑" panose="020B0503020204020204" pitchFamily="34" charset="-122"/>
                <a:cs typeface="+mn-ea"/>
                <a:sym typeface="+mn-lt"/>
              </a:rPr>
              <a:t> = 0)</a:t>
            </a:r>
            <a:r>
              <a:rPr lang="zh-CN" altLang="en-US" sz="2000" dirty="0">
                <a:latin typeface="微软雅黑" panose="020B0503020204020204" pitchFamily="34" charset="-122"/>
                <a:ea typeface="微软雅黑" panose="020B0503020204020204" pitchFamily="34" charset="-122"/>
                <a:cs typeface="+mn-ea"/>
                <a:sym typeface="+mn-lt"/>
              </a:rPr>
              <a:t> 且</a:t>
            </a:r>
            <a:r>
              <a:rPr lang="en-US" altLang="zh-CN" sz="2000" b="1" dirty="0">
                <a:solidFill>
                  <a:srgbClr val="FF9900"/>
                </a:solidFill>
                <a:latin typeface="微软雅黑" panose="020B0503020204020204" pitchFamily="34" charset="-122"/>
                <a:ea typeface="微软雅黑" panose="020B0503020204020204" pitchFamily="34" charset="-122"/>
                <a:cs typeface="+mn-ea"/>
                <a:sym typeface="+mn-lt"/>
              </a:rPr>
              <a:t>r</a:t>
            </a:r>
            <a:r>
              <a:rPr lang="zh-CN" altLang="en-US" sz="2000" dirty="0">
                <a:latin typeface="微软雅黑" panose="020B0503020204020204" pitchFamily="34" charset="-122"/>
                <a:ea typeface="微软雅黑" panose="020B0503020204020204" pitchFamily="34" charset="-122"/>
                <a:cs typeface="+mn-ea"/>
                <a:sym typeface="+mn-lt"/>
              </a:rPr>
              <a:t>成为</a:t>
            </a:r>
            <a:r>
              <a:rPr lang="en-US" altLang="zh-CN" sz="2000" dirty="0">
                <a:latin typeface="微软雅黑" panose="020B0503020204020204" pitchFamily="34" charset="-122"/>
                <a:ea typeface="微软雅黑" panose="020B0503020204020204" pitchFamily="34" charset="-122"/>
                <a:cs typeface="+mn-ea"/>
                <a:sym typeface="+mn-lt"/>
              </a:rPr>
              <a:t>load/store</a:t>
            </a:r>
            <a:r>
              <a:rPr lang="zh-CN" altLang="en-US" sz="2000" dirty="0">
                <a:latin typeface="微软雅黑" panose="020B0503020204020204" pitchFamily="34" charset="-122"/>
                <a:ea typeface="微软雅黑" panose="020B0503020204020204" pitchFamily="34" charset="-122"/>
                <a:cs typeface="+mn-ea"/>
                <a:sym typeface="+mn-lt"/>
              </a:rPr>
              <a:t>缓冲队列的头部</a:t>
            </a:r>
          </a:p>
          <a:p>
            <a:pPr lvl="1" algn="just">
              <a:lnSpc>
                <a:spcPct val="150000"/>
              </a:lnSpc>
              <a:buClr>
                <a:srgbClr val="FF0066"/>
              </a:buClr>
            </a:pPr>
            <a:r>
              <a:rPr lang="zh-CN" altLang="en-US" sz="2400" b="1" dirty="0">
                <a:solidFill>
                  <a:srgbClr val="0066FF"/>
                </a:solidFill>
                <a:latin typeface="微软雅黑" panose="020B0503020204020204" pitchFamily="34" charset="-122"/>
                <a:ea typeface="微软雅黑" panose="020B0503020204020204" pitchFamily="34" charset="-122"/>
                <a:cs typeface="+mn-ea"/>
                <a:sym typeface="+mn-lt"/>
              </a:rPr>
              <a:t>操作和各状态表内容修改（第一步）：</a:t>
            </a:r>
          </a:p>
          <a:p>
            <a:pPr lvl="1" algn="just">
              <a:lnSpc>
                <a:spcPct val="150000"/>
              </a:lnSpc>
              <a:buClr>
                <a:srgbClr val="FF0066"/>
              </a:buClr>
            </a:pPr>
            <a:r>
              <a:rPr lang="en-US" altLang="zh-CN" sz="2000" dirty="0">
                <a:latin typeface="微软雅黑" panose="020B0503020204020204" pitchFamily="34" charset="-122"/>
                <a:ea typeface="微软雅黑" panose="020B0503020204020204" pitchFamily="34" charset="-122"/>
                <a:cs typeface="+mn-ea"/>
                <a:sym typeface="+mn-lt"/>
              </a:rPr>
              <a:t>RS[</a:t>
            </a:r>
            <a:r>
              <a:rPr lang="en-US" altLang="zh-CN" sz="2000" b="1" dirty="0">
                <a:solidFill>
                  <a:srgbClr val="FF9900"/>
                </a:solidFill>
                <a:latin typeface="微软雅黑" panose="020B0503020204020204" pitchFamily="34" charset="-122"/>
                <a:ea typeface="微软雅黑" panose="020B0503020204020204" pitchFamily="34" charset="-122"/>
                <a:cs typeface="+mn-ea"/>
                <a:sym typeface="+mn-lt"/>
              </a:rPr>
              <a:t>r</a:t>
            </a:r>
            <a:r>
              <a:rPr lang="en-US" altLang="zh-CN" sz="2000" dirty="0">
                <a:latin typeface="微软雅黑" panose="020B0503020204020204" pitchFamily="34" charset="-122"/>
                <a:ea typeface="微软雅黑" panose="020B0503020204020204" pitchFamily="34" charset="-122"/>
                <a:cs typeface="+mn-ea"/>
                <a:sym typeface="+mn-lt"/>
              </a:rPr>
              <a:t>].</a:t>
            </a:r>
            <a:r>
              <a:rPr lang="en-US" altLang="zh-CN" sz="2000" dirty="0" err="1">
                <a:latin typeface="微软雅黑" panose="020B0503020204020204" pitchFamily="34" charset="-122"/>
                <a:ea typeface="微软雅黑" panose="020B0503020204020204" pitchFamily="34" charset="-122"/>
                <a:cs typeface="+mn-ea"/>
                <a:sym typeface="+mn-lt"/>
              </a:rPr>
              <a:t>A</a:t>
            </a:r>
            <a:r>
              <a:rPr lang="en-US" altLang="zh-CN" sz="2000" dirty="0" err="1">
                <a:latin typeface="微软雅黑" panose="020B0503020204020204" pitchFamily="34" charset="-122"/>
                <a:ea typeface="微软雅黑" panose="020B0503020204020204" pitchFamily="34" charset="-122"/>
                <a:cs typeface="+mn-ea"/>
                <a:sym typeface="Wingdings" panose="05000000000000000000" pitchFamily="2" charset="2"/>
              </a:rPr>
              <a:t></a:t>
            </a:r>
            <a:r>
              <a:rPr lang="en-US" altLang="zh-CN" sz="2000" dirty="0" err="1">
                <a:latin typeface="微软雅黑" panose="020B0503020204020204" pitchFamily="34" charset="-122"/>
                <a:ea typeface="微软雅黑" panose="020B0503020204020204" pitchFamily="34" charset="-122"/>
                <a:cs typeface="+mn-ea"/>
                <a:sym typeface="+mn-lt"/>
              </a:rPr>
              <a:t>RS</a:t>
            </a:r>
            <a:r>
              <a:rPr lang="en-US" altLang="zh-CN" sz="2000" dirty="0">
                <a:latin typeface="微软雅黑" panose="020B0503020204020204" pitchFamily="34" charset="-122"/>
                <a:ea typeface="微软雅黑" panose="020B0503020204020204" pitchFamily="34" charset="-122"/>
                <a:cs typeface="+mn-ea"/>
                <a:sym typeface="+mn-lt"/>
              </a:rPr>
              <a:t>[</a:t>
            </a:r>
            <a:r>
              <a:rPr lang="en-US" altLang="zh-CN" sz="2000" b="1" dirty="0">
                <a:solidFill>
                  <a:srgbClr val="FF9900"/>
                </a:solidFill>
                <a:latin typeface="微软雅黑" panose="020B0503020204020204" pitchFamily="34" charset="-122"/>
                <a:ea typeface="微软雅黑" panose="020B0503020204020204" pitchFamily="34" charset="-122"/>
                <a:cs typeface="+mn-ea"/>
                <a:sym typeface="+mn-lt"/>
              </a:rPr>
              <a:t>r</a:t>
            </a:r>
            <a:r>
              <a:rPr lang="en-US" altLang="zh-CN" sz="2000" dirty="0">
                <a:latin typeface="微软雅黑" panose="020B0503020204020204" pitchFamily="34" charset="-122"/>
                <a:ea typeface="微软雅黑" panose="020B0503020204020204" pitchFamily="34" charset="-122"/>
                <a:cs typeface="+mn-ea"/>
                <a:sym typeface="+mn-lt"/>
              </a:rPr>
              <a:t>].</a:t>
            </a:r>
            <a:r>
              <a:rPr lang="en-US" altLang="zh-CN" sz="2000" dirty="0" err="1">
                <a:latin typeface="微软雅黑" panose="020B0503020204020204" pitchFamily="34" charset="-122"/>
                <a:ea typeface="微软雅黑" panose="020B0503020204020204" pitchFamily="34" charset="-122"/>
                <a:cs typeface="+mn-ea"/>
                <a:sym typeface="+mn-lt"/>
              </a:rPr>
              <a:t>Vj</a:t>
            </a:r>
            <a:r>
              <a:rPr lang="en-US" altLang="zh-CN" sz="2000" dirty="0">
                <a:latin typeface="微软雅黑" panose="020B0503020204020204" pitchFamily="34" charset="-122"/>
                <a:ea typeface="微软雅黑" panose="020B0503020204020204" pitchFamily="34" charset="-122"/>
                <a:cs typeface="+mn-ea"/>
                <a:sym typeface="+mn-lt"/>
              </a:rPr>
              <a:t> + RS[</a:t>
            </a:r>
            <a:r>
              <a:rPr lang="en-US" altLang="zh-CN" sz="2000" b="1" dirty="0">
                <a:solidFill>
                  <a:srgbClr val="FF9900"/>
                </a:solidFill>
                <a:latin typeface="微软雅黑" panose="020B0503020204020204" pitchFamily="34" charset="-122"/>
                <a:ea typeface="微软雅黑" panose="020B0503020204020204" pitchFamily="34" charset="-122"/>
                <a:cs typeface="+mn-ea"/>
                <a:sym typeface="+mn-lt"/>
              </a:rPr>
              <a:t>r</a:t>
            </a:r>
            <a:r>
              <a:rPr lang="en-US" altLang="zh-CN" sz="2000" dirty="0">
                <a:latin typeface="微软雅黑" panose="020B0503020204020204" pitchFamily="34" charset="-122"/>
                <a:ea typeface="微软雅黑" panose="020B0503020204020204" pitchFamily="34" charset="-122"/>
                <a:cs typeface="+mn-ea"/>
                <a:sym typeface="+mn-lt"/>
              </a:rPr>
              <a:t>].A</a:t>
            </a:r>
            <a:r>
              <a:rPr lang="zh-CN" altLang="en-US" sz="2000" dirty="0">
                <a:latin typeface="微软雅黑" panose="020B0503020204020204" pitchFamily="34" charset="-122"/>
                <a:ea typeface="微软雅黑" panose="020B0503020204020204" pitchFamily="34" charset="-122"/>
                <a:cs typeface="+mn-ea"/>
                <a:sym typeface="+mn-lt"/>
              </a:rPr>
              <a:t>；   </a:t>
            </a:r>
            <a:r>
              <a:rPr lang="en-US" altLang="zh-CN" sz="2000" dirty="0">
                <a:latin typeface="微软雅黑" panose="020B0503020204020204" pitchFamily="34" charset="-122"/>
                <a:ea typeface="微软雅黑" panose="020B0503020204020204" pitchFamily="34" charset="-122"/>
                <a:cs typeface="+mn-ea"/>
                <a:sym typeface="+mn-lt"/>
              </a:rPr>
              <a:t>//</a:t>
            </a:r>
            <a:r>
              <a:rPr lang="zh-CN" altLang="en-US" sz="2000" dirty="0">
                <a:latin typeface="微软雅黑" panose="020B0503020204020204" pitchFamily="34" charset="-122"/>
                <a:ea typeface="微软雅黑" panose="020B0503020204020204" pitchFamily="34" charset="-122"/>
                <a:cs typeface="+mn-ea"/>
                <a:sym typeface="+mn-lt"/>
              </a:rPr>
              <a:t>计算有效地址</a:t>
            </a:r>
            <a:endParaRPr lang="en-US" altLang="zh-CN" sz="2000" dirty="0">
              <a:latin typeface="微软雅黑" panose="020B0503020204020204" pitchFamily="34" charset="-122"/>
              <a:ea typeface="微软雅黑" panose="020B0503020204020204" pitchFamily="34" charset="-122"/>
              <a:cs typeface="+mn-ea"/>
              <a:sym typeface="+mn-lt"/>
            </a:endParaRPr>
          </a:p>
          <a:p>
            <a:pPr lvl="1" algn="just">
              <a:lnSpc>
                <a:spcPct val="150000"/>
              </a:lnSpc>
              <a:buClr>
                <a:srgbClr val="FF0066"/>
              </a:buClr>
            </a:pPr>
            <a:r>
              <a:rPr lang="zh-CN" altLang="en-US" sz="2400" b="1" dirty="0">
                <a:solidFill>
                  <a:srgbClr val="0066FF"/>
                </a:solidFill>
                <a:latin typeface="微软雅黑" panose="020B0503020204020204" pitchFamily="34" charset="-122"/>
                <a:ea typeface="微软雅黑" panose="020B0503020204020204" pitchFamily="34" charset="-122"/>
                <a:cs typeface="+mn-ea"/>
                <a:sym typeface="+mn-lt"/>
              </a:rPr>
              <a:t>对于</a:t>
            </a:r>
            <a:r>
              <a:rPr lang="en-US" altLang="zh-CN" sz="2400" b="1" dirty="0">
                <a:solidFill>
                  <a:srgbClr val="0066FF"/>
                </a:solidFill>
                <a:latin typeface="微软雅黑" panose="020B0503020204020204" pitchFamily="34" charset="-122"/>
                <a:ea typeface="微软雅黑" panose="020B0503020204020204" pitchFamily="34" charset="-122"/>
                <a:cs typeface="+mn-ea"/>
                <a:sym typeface="+mn-lt"/>
              </a:rPr>
              <a:t>load</a:t>
            </a:r>
            <a:r>
              <a:rPr lang="zh-CN" altLang="en-US" sz="2400" b="1" dirty="0">
                <a:solidFill>
                  <a:srgbClr val="0066FF"/>
                </a:solidFill>
                <a:latin typeface="微软雅黑" panose="020B0503020204020204" pitchFamily="34" charset="-122"/>
                <a:ea typeface="微软雅黑" panose="020B0503020204020204" pitchFamily="34" charset="-122"/>
                <a:cs typeface="+mn-ea"/>
                <a:sym typeface="+mn-lt"/>
              </a:rPr>
              <a:t>指令，完成有效地址计算后还要从</a:t>
            </a:r>
            <a:r>
              <a:rPr lang="en-US" altLang="zh-CN" sz="2400" b="1" dirty="0">
                <a:solidFill>
                  <a:srgbClr val="0066FF"/>
                </a:solidFill>
                <a:latin typeface="微软雅黑" panose="020B0503020204020204" pitchFamily="34" charset="-122"/>
                <a:ea typeface="微软雅黑" panose="020B0503020204020204" pitchFamily="34" charset="-122"/>
                <a:cs typeface="+mn-ea"/>
                <a:sym typeface="+mn-lt"/>
              </a:rPr>
              <a:t>Mem[RS[</a:t>
            </a:r>
            <a:r>
              <a:rPr lang="en-US" altLang="zh-CN" sz="2400" b="1" dirty="0">
                <a:solidFill>
                  <a:srgbClr val="FF9900"/>
                </a:solidFill>
                <a:latin typeface="微软雅黑" panose="020B0503020204020204" pitchFamily="34" charset="-122"/>
                <a:ea typeface="微软雅黑" panose="020B0503020204020204" pitchFamily="34" charset="-122"/>
                <a:cs typeface="+mn-ea"/>
                <a:sym typeface="+mn-lt"/>
              </a:rPr>
              <a:t>r</a:t>
            </a:r>
            <a:r>
              <a:rPr lang="en-US" altLang="zh-CN" sz="2400" b="1" dirty="0">
                <a:solidFill>
                  <a:srgbClr val="0066FF"/>
                </a:solidFill>
                <a:latin typeface="微软雅黑" panose="020B0503020204020204" pitchFamily="34" charset="-122"/>
                <a:ea typeface="微软雅黑" panose="020B0503020204020204" pitchFamily="34" charset="-122"/>
                <a:cs typeface="+mn-ea"/>
                <a:sym typeface="+mn-lt"/>
              </a:rPr>
              <a:t>].A]</a:t>
            </a:r>
            <a:r>
              <a:rPr lang="zh-CN" altLang="en-US" sz="2400" b="1" dirty="0">
                <a:solidFill>
                  <a:srgbClr val="0066FF"/>
                </a:solidFill>
                <a:latin typeface="微软雅黑" panose="020B0503020204020204" pitchFamily="34" charset="-122"/>
                <a:ea typeface="微软雅黑" panose="020B0503020204020204" pitchFamily="34" charset="-122"/>
                <a:cs typeface="+mn-ea"/>
                <a:sym typeface="+mn-lt"/>
              </a:rPr>
              <a:t>读取数据（第二步）。</a:t>
            </a:r>
            <a:endParaRPr lang="en-US" altLang="zh-CN" sz="2400" b="1" dirty="0">
              <a:solidFill>
                <a:srgbClr val="0066FF"/>
              </a:solidFill>
              <a:latin typeface="微软雅黑" panose="020B0503020204020204" pitchFamily="34" charset="-122"/>
              <a:ea typeface="微软雅黑" panose="020B0503020204020204" pitchFamily="34" charset="-122"/>
              <a:cs typeface="+mn-ea"/>
              <a:sym typeface="+mn-lt"/>
            </a:endParaRPr>
          </a:p>
        </p:txBody>
      </p:sp>
      <p:grpSp>
        <p:nvGrpSpPr>
          <p:cNvPr id="7" name="组合 6">
            <a:extLst>
              <a:ext uri="{FF2B5EF4-FFF2-40B4-BE49-F238E27FC236}">
                <a16:creationId xmlns:a16="http://schemas.microsoft.com/office/drawing/2014/main" id="{72850BBE-0F72-47D6-BCED-CEF5212B1803}"/>
              </a:ext>
            </a:extLst>
          </p:cNvPr>
          <p:cNvGrpSpPr/>
          <p:nvPr/>
        </p:nvGrpSpPr>
        <p:grpSpPr>
          <a:xfrm>
            <a:off x="635243" y="278225"/>
            <a:ext cx="5671334" cy="714073"/>
            <a:chOff x="635241" y="278221"/>
            <a:chExt cx="5671334" cy="714072"/>
          </a:xfrm>
        </p:grpSpPr>
        <p:sp>
          <p:nvSpPr>
            <p:cNvPr id="8" name="矩形 7">
              <a:extLst>
                <a:ext uri="{FF2B5EF4-FFF2-40B4-BE49-F238E27FC236}">
                  <a16:creationId xmlns:a16="http://schemas.microsoft.com/office/drawing/2014/main" id="{4E785F2D-CFF4-4F33-975F-BAE55E20D367}"/>
                </a:ext>
              </a:extLst>
            </p:cNvPr>
            <p:cNvSpPr/>
            <p:nvPr/>
          </p:nvSpPr>
          <p:spPr>
            <a:xfrm>
              <a:off x="635241" y="676888"/>
              <a:ext cx="5373671" cy="315405"/>
            </a:xfrm>
            <a:prstGeom prst="rect">
              <a:avLst/>
            </a:prstGeom>
          </p:spPr>
          <p:txBody>
            <a:bodyPr wrap="square">
              <a:spAutoFit/>
            </a:bodyPr>
            <a:lstStyle/>
            <a:p>
              <a:pPr algn="ct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Tomasulo Algorithm——Formal Description</a:t>
              </a:r>
            </a:p>
          </p:txBody>
        </p:sp>
        <p:sp>
          <p:nvSpPr>
            <p:cNvPr id="9" name="矩形 8">
              <a:extLst>
                <a:ext uri="{FF2B5EF4-FFF2-40B4-BE49-F238E27FC236}">
                  <a16:creationId xmlns:a16="http://schemas.microsoft.com/office/drawing/2014/main" id="{FB11632E-5A1B-4217-A9D3-9B50E42FB384}"/>
                </a:ext>
              </a:extLst>
            </p:cNvPr>
            <p:cNvSpPr/>
            <p:nvPr/>
          </p:nvSpPr>
          <p:spPr>
            <a:xfrm>
              <a:off x="1197484" y="278221"/>
              <a:ext cx="5109091" cy="523219"/>
            </a:xfrm>
            <a:prstGeom prst="rect">
              <a:avLst/>
            </a:prstGeom>
          </p:spPr>
          <p:txBody>
            <a:bodyPr wrap="none">
              <a:spAutoFit/>
            </a:bodyPr>
            <a:lstStyle/>
            <a:p>
              <a:r>
                <a:rPr lang="en-US" altLang="zh-CN" sz="2800" b="1" dirty="0">
                  <a:solidFill>
                    <a:schemeClr val="tx1">
                      <a:lumMod val="85000"/>
                      <a:lumOff val="15000"/>
                    </a:schemeClr>
                  </a:solidFill>
                  <a:latin typeface="等线" panose="02010600030101010101" pitchFamily="2" charset="-122"/>
                  <a:ea typeface="等线" panose="02010600030101010101" pitchFamily="2" charset="-122"/>
                </a:rPr>
                <a:t>Tomasulo</a:t>
              </a:r>
              <a:r>
                <a:rPr lang="zh-CN" altLang="en-US" sz="2800" b="1" dirty="0">
                  <a:solidFill>
                    <a:schemeClr val="tx1">
                      <a:lumMod val="85000"/>
                      <a:lumOff val="15000"/>
                    </a:schemeClr>
                  </a:solidFill>
                  <a:latin typeface="等线" panose="02010600030101010101" pitchFamily="2" charset="-122"/>
                  <a:ea typeface="等线" panose="02010600030101010101" pitchFamily="2" charset="-122"/>
                </a:rPr>
                <a:t>算法</a:t>
              </a:r>
              <a:r>
                <a:rPr lang="en-US" altLang="zh-CN" sz="2800" b="1" dirty="0">
                  <a:solidFill>
                    <a:schemeClr val="tx1">
                      <a:lumMod val="85000"/>
                      <a:lumOff val="15000"/>
                    </a:schemeClr>
                  </a:solidFill>
                  <a:latin typeface="等线" panose="02010600030101010101" pitchFamily="2" charset="-122"/>
                  <a:ea typeface="等线" panose="02010600030101010101" pitchFamily="2" charset="-122"/>
                </a:rPr>
                <a:t>— —</a:t>
              </a:r>
              <a:r>
                <a:rPr lang="zh-CN" altLang="en-US" sz="2800" b="1" dirty="0">
                  <a:solidFill>
                    <a:schemeClr val="tx1">
                      <a:lumMod val="85000"/>
                      <a:lumOff val="15000"/>
                    </a:schemeClr>
                  </a:solidFill>
                  <a:latin typeface="等线" panose="02010600030101010101" pitchFamily="2" charset="-122"/>
                  <a:ea typeface="等线" panose="02010600030101010101" pitchFamily="2" charset="-122"/>
                </a:rPr>
                <a:t>形式化描述</a:t>
              </a:r>
            </a:p>
          </p:txBody>
        </p:sp>
      </p:grpSp>
    </p:spTree>
    <p:extLst>
      <p:ext uri="{BB962C8B-B14F-4D97-AF65-F5344CB8AC3E}">
        <p14:creationId xmlns:p14="http://schemas.microsoft.com/office/powerpoint/2010/main" val="1153725690"/>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自由: 形状 22"/>
          <p:cNvSpPr/>
          <p:nvPr/>
        </p:nvSpPr>
        <p:spPr bwMode="auto">
          <a:xfrm rot="12600000">
            <a:off x="628798" y="267712"/>
            <a:ext cx="166903" cy="731887"/>
          </a:xfrm>
          <a:custGeom>
            <a:avLst/>
            <a:gdLst>
              <a:gd name="connsiteX0" fmla="*/ 260214 w 260214"/>
              <a:gd name="connsiteY0" fmla="*/ 995963 h 1141060"/>
              <a:gd name="connsiteX1" fmla="*/ 0 w 260214"/>
              <a:gd name="connsiteY1" fmla="*/ 1141060 h 1141060"/>
              <a:gd name="connsiteX2" fmla="*/ 0 w 260214"/>
              <a:gd name="connsiteY2" fmla="*/ 146621 h 1141060"/>
              <a:gd name="connsiteX3" fmla="*/ 260214 w 260214"/>
              <a:gd name="connsiteY3" fmla="*/ 0 h 1141060"/>
            </a:gdLst>
            <a:ahLst/>
            <a:cxnLst>
              <a:cxn ang="0">
                <a:pos x="connsiteX0" y="connsiteY0"/>
              </a:cxn>
              <a:cxn ang="0">
                <a:pos x="connsiteX1" y="connsiteY1"/>
              </a:cxn>
              <a:cxn ang="0">
                <a:pos x="connsiteX2" y="connsiteY2"/>
              </a:cxn>
              <a:cxn ang="0">
                <a:pos x="connsiteX3" y="connsiteY3"/>
              </a:cxn>
            </a:cxnLst>
            <a:rect l="l" t="t" r="r" b="b"/>
            <a:pathLst>
              <a:path w="260214" h="1141060">
                <a:moveTo>
                  <a:pt x="260214" y="995963"/>
                </a:moveTo>
                <a:lnTo>
                  <a:pt x="0" y="1141060"/>
                </a:lnTo>
                <a:lnTo>
                  <a:pt x="0" y="146621"/>
                </a:lnTo>
                <a:lnTo>
                  <a:pt x="260214" y="0"/>
                </a:lnTo>
                <a:close/>
              </a:path>
            </a:pathLst>
          </a:custGeom>
          <a:solidFill>
            <a:srgbClr val="0075EA"/>
          </a:solidFill>
          <a:ln>
            <a:noFill/>
          </a:ln>
        </p:spPr>
        <p:txBody>
          <a:bodyPr vert="horz" wrap="square" lIns="91440" tIns="45720" rIns="91440" bIns="45720" numCol="1" anchor="t" anchorCtr="0" compatLnSpc="1">
            <a:noAutofit/>
          </a:bodyPr>
          <a:lstStyle/>
          <a:p>
            <a:endParaRPr lang="zh-CN" altLang="en-US" dirty="0"/>
          </a:p>
        </p:txBody>
      </p:sp>
      <p:grpSp>
        <p:nvGrpSpPr>
          <p:cNvPr id="13" name="组合 12">
            <a:extLst>
              <a:ext uri="{FF2B5EF4-FFF2-40B4-BE49-F238E27FC236}">
                <a16:creationId xmlns:a16="http://schemas.microsoft.com/office/drawing/2014/main" id="{257BC564-4E86-4797-B5CB-8BDE6E904E22}"/>
              </a:ext>
            </a:extLst>
          </p:cNvPr>
          <p:cNvGrpSpPr/>
          <p:nvPr/>
        </p:nvGrpSpPr>
        <p:grpSpPr>
          <a:xfrm>
            <a:off x="635245" y="278225"/>
            <a:ext cx="6030405" cy="714073"/>
            <a:chOff x="635243" y="278221"/>
            <a:chExt cx="6030405" cy="714072"/>
          </a:xfrm>
        </p:grpSpPr>
        <p:sp>
          <p:nvSpPr>
            <p:cNvPr id="14" name="矩形 13">
              <a:extLst>
                <a:ext uri="{FF2B5EF4-FFF2-40B4-BE49-F238E27FC236}">
                  <a16:creationId xmlns:a16="http://schemas.microsoft.com/office/drawing/2014/main" id="{383ADEE3-09C9-4063-B666-DBAA12B1D04D}"/>
                </a:ext>
              </a:extLst>
            </p:cNvPr>
            <p:cNvSpPr/>
            <p:nvPr/>
          </p:nvSpPr>
          <p:spPr>
            <a:xfrm>
              <a:off x="635243" y="676889"/>
              <a:ext cx="4114885" cy="315404"/>
            </a:xfrm>
            <a:prstGeom prst="rect">
              <a:avLst/>
            </a:prstGeom>
          </p:spPr>
          <p:txBody>
            <a:bodyPr wrap="square">
              <a:spAutoFit/>
            </a:bodyPr>
            <a:lstStyle/>
            <a:p>
              <a:pPr algn="ct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Tomasulo Algorithm— —</a:t>
              </a:r>
              <a:r>
                <a:rPr lang="en-US" altLang="zh-CN" sz="1400" spc="151" dirty="0" err="1">
                  <a:solidFill>
                    <a:schemeClr val="tx1">
                      <a:lumMod val="65000"/>
                      <a:lumOff val="35000"/>
                    </a:schemeClr>
                  </a:solidFill>
                  <a:latin typeface="等线 Light" panose="02010600030101010101" pitchFamily="2" charset="-122"/>
                  <a:ea typeface="等线 Light" panose="02010600030101010101" pitchFamily="2" charset="-122"/>
                </a:rPr>
                <a:t>CDB</a:t>
              </a:r>
              <a:endPar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endParaRPr>
            </a:p>
          </p:txBody>
        </p:sp>
        <p:sp>
          <p:nvSpPr>
            <p:cNvPr id="15" name="矩形 14">
              <a:extLst>
                <a:ext uri="{FF2B5EF4-FFF2-40B4-BE49-F238E27FC236}">
                  <a16:creationId xmlns:a16="http://schemas.microsoft.com/office/drawing/2014/main" id="{94A4EB1D-9FD5-4440-ABAF-B2BB9EBA4CB2}"/>
                </a:ext>
              </a:extLst>
            </p:cNvPr>
            <p:cNvSpPr/>
            <p:nvPr/>
          </p:nvSpPr>
          <p:spPr>
            <a:xfrm>
              <a:off x="1197484" y="278221"/>
              <a:ext cx="5468164" cy="523219"/>
            </a:xfrm>
            <a:prstGeom prst="rect">
              <a:avLst/>
            </a:prstGeom>
          </p:spPr>
          <p:txBody>
            <a:bodyPr wrap="none">
              <a:spAutoFit/>
            </a:bodyPr>
            <a:lstStyle/>
            <a:p>
              <a:r>
                <a:rPr lang="en-US" altLang="zh-CN" sz="2800" b="1" dirty="0">
                  <a:solidFill>
                    <a:schemeClr val="tx1">
                      <a:lumMod val="85000"/>
                      <a:lumOff val="15000"/>
                    </a:schemeClr>
                  </a:solidFill>
                  <a:latin typeface="等线" panose="02010600030101010101" pitchFamily="2" charset="-122"/>
                  <a:ea typeface="等线" panose="02010600030101010101" pitchFamily="2" charset="-122"/>
                </a:rPr>
                <a:t>Tomasulo</a:t>
              </a:r>
              <a:r>
                <a:rPr lang="zh-CN" altLang="en-US" sz="2800" b="1" dirty="0">
                  <a:solidFill>
                    <a:schemeClr val="tx1">
                      <a:lumMod val="85000"/>
                      <a:lumOff val="15000"/>
                    </a:schemeClr>
                  </a:solidFill>
                  <a:latin typeface="等线" panose="02010600030101010101" pitchFamily="2" charset="-122"/>
                  <a:ea typeface="等线" panose="02010600030101010101" pitchFamily="2" charset="-122"/>
                </a:rPr>
                <a:t>算法</a:t>
              </a:r>
              <a:r>
                <a:rPr lang="en-US" altLang="zh-CN" sz="2800" b="1" dirty="0">
                  <a:solidFill>
                    <a:schemeClr val="tx1">
                      <a:lumMod val="85000"/>
                      <a:lumOff val="15000"/>
                    </a:schemeClr>
                  </a:solidFill>
                  <a:latin typeface="等线" panose="02010600030101010101" pitchFamily="2" charset="-122"/>
                  <a:ea typeface="等线" panose="02010600030101010101" pitchFamily="2" charset="-122"/>
                </a:rPr>
                <a:t>— —</a:t>
              </a:r>
              <a:r>
                <a:rPr lang="zh-CN" altLang="en-US" sz="2800" b="1" dirty="0">
                  <a:solidFill>
                    <a:schemeClr val="tx1">
                      <a:lumMod val="85000"/>
                      <a:lumOff val="15000"/>
                    </a:schemeClr>
                  </a:solidFill>
                  <a:latin typeface="等线" panose="02010600030101010101" pitchFamily="2" charset="-122"/>
                  <a:ea typeface="等线" panose="02010600030101010101" pitchFamily="2" charset="-122"/>
                </a:rPr>
                <a:t>公共数据总线</a:t>
              </a:r>
            </a:p>
          </p:txBody>
        </p:sp>
      </p:grpSp>
      <p:sp>
        <p:nvSpPr>
          <p:cNvPr id="16" name="矩形 15">
            <a:extLst>
              <a:ext uri="{FF2B5EF4-FFF2-40B4-BE49-F238E27FC236}">
                <a16:creationId xmlns:a16="http://schemas.microsoft.com/office/drawing/2014/main" id="{78CA7E75-E8BE-4719-BAD4-D682DDC122FE}"/>
              </a:ext>
            </a:extLst>
          </p:cNvPr>
          <p:cNvSpPr/>
          <p:nvPr/>
        </p:nvSpPr>
        <p:spPr>
          <a:xfrm>
            <a:off x="1056904" y="1268813"/>
            <a:ext cx="10070275" cy="4540538"/>
          </a:xfrm>
          <a:prstGeom prst="rect">
            <a:avLst/>
          </a:prstGeom>
          <a:ln>
            <a:solidFill>
              <a:schemeClr val="accent1"/>
            </a:solidFill>
          </a:ln>
        </p:spPr>
        <p:txBody>
          <a:bodyPr wrap="square" lIns="72000" rIns="72000">
            <a:spAutoFit/>
          </a:bodyPr>
          <a:lstStyle/>
          <a:p>
            <a:pPr marL="342900" indent="-342900" algn="just">
              <a:lnSpc>
                <a:spcPct val="150000"/>
              </a:lnSpc>
              <a:buClr>
                <a:srgbClr val="FF0066"/>
              </a:buClr>
              <a:buFont typeface="Wingdings" panose="05000000000000000000" pitchFamily="2" charset="2"/>
              <a:buChar char="p"/>
            </a:pPr>
            <a:r>
              <a:rPr lang="zh-CN" altLang="en-US" sz="2800" dirty="0">
                <a:latin typeface="微软雅黑" panose="020B0503020204020204" pitchFamily="34" charset="-122"/>
                <a:ea typeface="微软雅黑" panose="020B0503020204020204" pitchFamily="34" charset="-122"/>
                <a:cs typeface="+mn-ea"/>
                <a:sym typeface="+mn-lt"/>
              </a:rPr>
              <a:t>公共数据总线</a:t>
            </a:r>
            <a:r>
              <a:rPr lang="en-US" altLang="zh-CN" sz="2800" dirty="0" err="1">
                <a:latin typeface="微软雅黑" panose="020B0503020204020204" pitchFamily="34" charset="-122"/>
                <a:ea typeface="微软雅黑" panose="020B0503020204020204" pitchFamily="34" charset="-122"/>
                <a:cs typeface="+mn-ea"/>
                <a:sym typeface="+mn-lt"/>
              </a:rPr>
              <a:t>CDB</a:t>
            </a:r>
            <a:r>
              <a:rPr lang="zh-CN" altLang="en-US" sz="2800" dirty="0">
                <a:latin typeface="微软雅黑" panose="020B0503020204020204" pitchFamily="34" charset="-122"/>
                <a:ea typeface="微软雅黑" panose="020B0503020204020204" pitchFamily="34" charset="-122"/>
                <a:cs typeface="+mn-ea"/>
                <a:sym typeface="+mn-lt"/>
              </a:rPr>
              <a:t>是一条重要的数据通路（资源）。</a:t>
            </a:r>
            <a:endParaRPr lang="en-US" altLang="zh-CN" sz="2800" dirty="0">
              <a:latin typeface="微软雅黑" panose="020B0503020204020204" pitchFamily="34" charset="-122"/>
              <a:ea typeface="微软雅黑" panose="020B0503020204020204" pitchFamily="34" charset="-122"/>
              <a:cs typeface="+mn-ea"/>
              <a:sym typeface="+mn-lt"/>
            </a:endParaRPr>
          </a:p>
          <a:p>
            <a:pPr marL="342900" indent="-342900" algn="just">
              <a:lnSpc>
                <a:spcPct val="150000"/>
              </a:lnSpc>
              <a:buClr>
                <a:srgbClr val="FF0066"/>
              </a:buClr>
              <a:buFont typeface="Wingdings" panose="05000000000000000000" pitchFamily="2" charset="2"/>
              <a:buChar char="p"/>
            </a:pPr>
            <a:endParaRPr lang="en-US" altLang="zh-CN" sz="2800" dirty="0">
              <a:latin typeface="微软雅黑" panose="020B0503020204020204" pitchFamily="34" charset="-122"/>
              <a:ea typeface="微软雅黑" panose="020B0503020204020204" pitchFamily="34" charset="-122"/>
              <a:cs typeface="+mn-ea"/>
              <a:sym typeface="+mn-lt"/>
            </a:endParaRPr>
          </a:p>
          <a:p>
            <a:pPr marL="342900" indent="-342900" algn="just">
              <a:lnSpc>
                <a:spcPct val="150000"/>
              </a:lnSpc>
              <a:buClr>
                <a:srgbClr val="FF0066"/>
              </a:buClr>
              <a:buFont typeface="Wingdings" panose="05000000000000000000" pitchFamily="2" charset="2"/>
              <a:buChar char="p"/>
            </a:pPr>
            <a:r>
              <a:rPr lang="zh-CN" altLang="en-US" sz="2800" dirty="0">
                <a:latin typeface="微软雅黑" panose="020B0503020204020204" pitchFamily="34" charset="-122"/>
                <a:ea typeface="微软雅黑" panose="020B0503020204020204" pitchFamily="34" charset="-122"/>
                <a:cs typeface="+mn-ea"/>
                <a:sym typeface="+mn-lt"/>
              </a:rPr>
              <a:t>所有功能部件的计算结果都是送到</a:t>
            </a:r>
            <a:r>
              <a:rPr lang="en-US" altLang="zh-CN" sz="2800" dirty="0" err="1">
                <a:latin typeface="微软雅黑" panose="020B0503020204020204" pitchFamily="34" charset="-122"/>
                <a:ea typeface="微软雅黑" panose="020B0503020204020204" pitchFamily="34" charset="-122"/>
                <a:cs typeface="+mn-ea"/>
                <a:sym typeface="+mn-lt"/>
              </a:rPr>
              <a:t>CDB</a:t>
            </a:r>
            <a:r>
              <a:rPr lang="zh-CN" altLang="en-US" sz="2800" dirty="0">
                <a:latin typeface="微软雅黑" panose="020B0503020204020204" pitchFamily="34" charset="-122"/>
                <a:ea typeface="微软雅黑" panose="020B0503020204020204" pitchFamily="34" charset="-122"/>
                <a:cs typeface="+mn-ea"/>
                <a:sym typeface="+mn-lt"/>
              </a:rPr>
              <a:t>上，由它把这些结果直接送到（</a:t>
            </a:r>
            <a:r>
              <a:rPr lang="zh-CN" altLang="en-US" sz="2800" b="1" dirty="0">
                <a:solidFill>
                  <a:srgbClr val="0066FF"/>
                </a:solidFill>
                <a:latin typeface="微软雅黑" panose="020B0503020204020204" pitchFamily="34" charset="-122"/>
                <a:ea typeface="微软雅黑" panose="020B0503020204020204" pitchFamily="34" charset="-122"/>
                <a:cs typeface="+mn-ea"/>
                <a:sym typeface="+mn-lt"/>
              </a:rPr>
              <a:t>广播形式</a:t>
            </a:r>
            <a:r>
              <a:rPr lang="zh-CN" altLang="en-US" sz="2800" dirty="0">
                <a:latin typeface="微软雅黑" panose="020B0503020204020204" pitchFamily="34" charset="-122"/>
                <a:ea typeface="微软雅黑" panose="020B0503020204020204" pitchFamily="34" charset="-122"/>
                <a:cs typeface="+mn-ea"/>
                <a:sym typeface="+mn-lt"/>
              </a:rPr>
              <a:t>）各个需要该结果的地方。</a:t>
            </a:r>
            <a:endParaRPr lang="en-US" altLang="zh-CN" sz="2800" dirty="0">
              <a:latin typeface="微软雅黑" panose="020B0503020204020204" pitchFamily="34" charset="-122"/>
              <a:ea typeface="微软雅黑" panose="020B0503020204020204" pitchFamily="34" charset="-122"/>
              <a:cs typeface="+mn-ea"/>
              <a:sym typeface="+mn-lt"/>
            </a:endParaRPr>
          </a:p>
          <a:p>
            <a:pPr marL="342900" indent="-342900" algn="just">
              <a:lnSpc>
                <a:spcPct val="150000"/>
              </a:lnSpc>
              <a:buClr>
                <a:srgbClr val="FF0066"/>
              </a:buClr>
              <a:buFont typeface="Wingdings" panose="05000000000000000000" pitchFamily="2" charset="2"/>
              <a:buChar char="p"/>
            </a:pPr>
            <a:endParaRPr lang="en-US" altLang="zh-CN" sz="2800" dirty="0">
              <a:latin typeface="微软雅黑" panose="020B0503020204020204" pitchFamily="34" charset="-122"/>
              <a:ea typeface="微软雅黑" panose="020B0503020204020204" pitchFamily="34" charset="-122"/>
              <a:cs typeface="+mn-ea"/>
              <a:sym typeface="+mn-lt"/>
            </a:endParaRPr>
          </a:p>
          <a:p>
            <a:pPr marL="342900" indent="-342900" algn="just">
              <a:lnSpc>
                <a:spcPct val="150000"/>
              </a:lnSpc>
              <a:buClr>
                <a:srgbClr val="FF0066"/>
              </a:buClr>
              <a:buFont typeface="Wingdings" panose="05000000000000000000" pitchFamily="2" charset="2"/>
              <a:buChar char="p"/>
            </a:pPr>
            <a:r>
              <a:rPr lang="zh-CN" altLang="en-US" sz="2800" dirty="0">
                <a:latin typeface="微软雅黑" panose="020B0503020204020204" pitchFamily="34" charset="-122"/>
                <a:ea typeface="微软雅黑" panose="020B0503020204020204" pitchFamily="34" charset="-122"/>
                <a:cs typeface="+mn-ea"/>
                <a:sym typeface="+mn-lt"/>
              </a:rPr>
              <a:t>在具有多个执行部件且采用多流出（即每个时钟周期流出多条指令）的流水线中，需要采用多条</a:t>
            </a:r>
            <a:r>
              <a:rPr lang="en-US" altLang="zh-CN" sz="2800" dirty="0" err="1">
                <a:latin typeface="微软雅黑" panose="020B0503020204020204" pitchFamily="34" charset="-122"/>
                <a:ea typeface="微软雅黑" panose="020B0503020204020204" pitchFamily="34" charset="-122"/>
                <a:cs typeface="+mn-ea"/>
                <a:sym typeface="+mn-lt"/>
              </a:rPr>
              <a:t>CDB</a:t>
            </a:r>
            <a:r>
              <a:rPr lang="zh-CN" altLang="en-US" sz="2800" dirty="0">
                <a:latin typeface="微软雅黑" panose="020B0503020204020204" pitchFamily="34" charset="-122"/>
                <a:ea typeface="微软雅黑" panose="020B0503020204020204" pitchFamily="34" charset="-122"/>
                <a:cs typeface="+mn-ea"/>
                <a:sym typeface="+mn-lt"/>
              </a:rPr>
              <a:t>。</a:t>
            </a:r>
          </a:p>
        </p:txBody>
      </p:sp>
    </p:spTree>
    <p:extLst>
      <p:ext uri="{BB962C8B-B14F-4D97-AF65-F5344CB8AC3E}">
        <p14:creationId xmlns:p14="http://schemas.microsoft.com/office/powerpoint/2010/main" val="3024767457"/>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自由: 形状 22"/>
          <p:cNvSpPr/>
          <p:nvPr/>
        </p:nvSpPr>
        <p:spPr bwMode="auto">
          <a:xfrm rot="12600000">
            <a:off x="628798" y="267712"/>
            <a:ext cx="166903" cy="731887"/>
          </a:xfrm>
          <a:custGeom>
            <a:avLst/>
            <a:gdLst>
              <a:gd name="connsiteX0" fmla="*/ 260214 w 260214"/>
              <a:gd name="connsiteY0" fmla="*/ 995963 h 1141060"/>
              <a:gd name="connsiteX1" fmla="*/ 0 w 260214"/>
              <a:gd name="connsiteY1" fmla="*/ 1141060 h 1141060"/>
              <a:gd name="connsiteX2" fmla="*/ 0 w 260214"/>
              <a:gd name="connsiteY2" fmla="*/ 146621 h 1141060"/>
              <a:gd name="connsiteX3" fmla="*/ 260214 w 260214"/>
              <a:gd name="connsiteY3" fmla="*/ 0 h 1141060"/>
            </a:gdLst>
            <a:ahLst/>
            <a:cxnLst>
              <a:cxn ang="0">
                <a:pos x="connsiteX0" y="connsiteY0"/>
              </a:cxn>
              <a:cxn ang="0">
                <a:pos x="connsiteX1" y="connsiteY1"/>
              </a:cxn>
              <a:cxn ang="0">
                <a:pos x="connsiteX2" y="connsiteY2"/>
              </a:cxn>
              <a:cxn ang="0">
                <a:pos x="connsiteX3" y="connsiteY3"/>
              </a:cxn>
            </a:cxnLst>
            <a:rect l="l" t="t" r="r" b="b"/>
            <a:pathLst>
              <a:path w="260214" h="1141060">
                <a:moveTo>
                  <a:pt x="260214" y="995963"/>
                </a:moveTo>
                <a:lnTo>
                  <a:pt x="0" y="1141060"/>
                </a:lnTo>
                <a:lnTo>
                  <a:pt x="0" y="146621"/>
                </a:lnTo>
                <a:lnTo>
                  <a:pt x="260214" y="0"/>
                </a:lnTo>
                <a:close/>
              </a:path>
            </a:pathLst>
          </a:custGeom>
          <a:solidFill>
            <a:srgbClr val="0075EA"/>
          </a:solidFill>
          <a:ln>
            <a:noFill/>
          </a:ln>
        </p:spPr>
        <p:txBody>
          <a:bodyPr vert="horz" wrap="square" lIns="91440" tIns="45720" rIns="91440" bIns="45720" numCol="1" anchor="t" anchorCtr="0" compatLnSpc="1">
            <a:noAutofit/>
          </a:bodyPr>
          <a:lstStyle/>
          <a:p>
            <a:endParaRPr lang="zh-CN" altLang="en-US" dirty="0"/>
          </a:p>
        </p:txBody>
      </p:sp>
      <p:sp>
        <p:nvSpPr>
          <p:cNvPr id="15" name="矩形 14">
            <a:extLst>
              <a:ext uri="{FF2B5EF4-FFF2-40B4-BE49-F238E27FC236}">
                <a16:creationId xmlns:a16="http://schemas.microsoft.com/office/drawing/2014/main" id="{29CD7C7A-0048-41D3-A4B4-6D60AE25E818}"/>
              </a:ext>
            </a:extLst>
          </p:cNvPr>
          <p:cNvSpPr/>
          <p:nvPr/>
        </p:nvSpPr>
        <p:spPr>
          <a:xfrm>
            <a:off x="332510" y="1268813"/>
            <a:ext cx="11495314" cy="5230534"/>
          </a:xfrm>
          <a:prstGeom prst="rect">
            <a:avLst/>
          </a:prstGeom>
          <a:ln>
            <a:solidFill>
              <a:schemeClr val="accent1"/>
            </a:solidFill>
          </a:ln>
        </p:spPr>
        <p:txBody>
          <a:bodyPr wrap="square" lIns="72000" rIns="72000">
            <a:spAutoFit/>
          </a:bodyPr>
          <a:lstStyle/>
          <a:p>
            <a:pPr marL="342900" indent="-342900" algn="just">
              <a:lnSpc>
                <a:spcPct val="150000"/>
              </a:lnSpc>
              <a:buClr>
                <a:srgbClr val="FF0066"/>
              </a:buClr>
              <a:buFont typeface="Wingdings" panose="05000000000000000000" pitchFamily="2" charset="2"/>
              <a:buChar char="p"/>
            </a:pPr>
            <a:r>
              <a:rPr lang="zh-CN" altLang="en-US" sz="2800" dirty="0">
                <a:latin typeface="微软雅黑" panose="020B0503020204020204" pitchFamily="34" charset="-122"/>
                <a:ea typeface="微软雅黑" panose="020B0503020204020204" pitchFamily="34" charset="-122"/>
                <a:cs typeface="+mn-ea"/>
                <a:sym typeface="+mn-lt"/>
              </a:rPr>
              <a:t>写结果（</a:t>
            </a:r>
            <a:r>
              <a:rPr lang="en-US" altLang="zh-CN" sz="2800" dirty="0">
                <a:latin typeface="微软雅黑" panose="020B0503020204020204" pitchFamily="34" charset="-122"/>
                <a:ea typeface="微软雅黑" panose="020B0503020204020204" pitchFamily="34" charset="-122"/>
                <a:cs typeface="+mn-ea"/>
                <a:sym typeface="+mn-lt"/>
              </a:rPr>
              <a:t>Write result</a:t>
            </a:r>
            <a:r>
              <a:rPr lang="zh-CN" altLang="en-US" sz="2800" dirty="0">
                <a:latin typeface="微软雅黑" panose="020B0503020204020204" pitchFamily="34" charset="-122"/>
                <a:ea typeface="微软雅黑" panose="020B0503020204020204" pitchFamily="34" charset="-122"/>
                <a:cs typeface="+mn-ea"/>
                <a:sym typeface="+mn-lt"/>
              </a:rPr>
              <a:t>）</a:t>
            </a:r>
            <a:endParaRPr lang="en-US" altLang="zh-CN" sz="2800" dirty="0">
              <a:latin typeface="微软雅黑" panose="020B0503020204020204" pitchFamily="34" charset="-122"/>
              <a:ea typeface="微软雅黑" panose="020B0503020204020204" pitchFamily="34" charset="-122"/>
              <a:cs typeface="+mn-ea"/>
              <a:sym typeface="+mn-lt"/>
            </a:endParaRPr>
          </a:p>
          <a:p>
            <a:pPr marL="800100" lvl="1" indent="-342900" algn="just">
              <a:lnSpc>
                <a:spcPct val="150000"/>
              </a:lnSpc>
              <a:buClr>
                <a:srgbClr val="FF0066"/>
              </a:buClr>
              <a:buFont typeface="Wingdings" panose="05000000000000000000" pitchFamily="2" charset="2"/>
              <a:buChar char="ü"/>
            </a:pPr>
            <a:r>
              <a:rPr lang="zh-CN" altLang="en-US" sz="2400" b="1" dirty="0">
                <a:solidFill>
                  <a:srgbClr val="FF0066"/>
                </a:solidFill>
                <a:latin typeface="微软雅黑" panose="020B0503020204020204" pitchFamily="34" charset="-122"/>
                <a:ea typeface="微软雅黑" panose="020B0503020204020204" pitchFamily="34" charset="-122"/>
                <a:cs typeface="+mn-ea"/>
                <a:sym typeface="+mn-lt"/>
              </a:rPr>
              <a:t>浮点运算和</a:t>
            </a:r>
            <a:r>
              <a:rPr lang="en-US" altLang="zh-CN" sz="2400" b="1" dirty="0">
                <a:solidFill>
                  <a:srgbClr val="FF0066"/>
                </a:solidFill>
                <a:latin typeface="微软雅黑" panose="020B0503020204020204" pitchFamily="34" charset="-122"/>
                <a:ea typeface="微软雅黑" panose="020B0503020204020204" pitchFamily="34" charset="-122"/>
                <a:cs typeface="+mn-ea"/>
                <a:sym typeface="+mn-lt"/>
              </a:rPr>
              <a:t>load</a:t>
            </a:r>
            <a:r>
              <a:rPr lang="zh-CN" altLang="en-US" sz="2400" b="1" dirty="0">
                <a:solidFill>
                  <a:srgbClr val="FF0066"/>
                </a:solidFill>
                <a:latin typeface="微软雅黑" panose="020B0503020204020204" pitchFamily="34" charset="-122"/>
                <a:ea typeface="微软雅黑" panose="020B0503020204020204" pitchFamily="34" charset="-122"/>
                <a:cs typeface="+mn-ea"/>
                <a:sym typeface="+mn-lt"/>
              </a:rPr>
              <a:t>指令</a:t>
            </a:r>
            <a:endParaRPr lang="en-US" altLang="zh-CN" sz="2400" b="1" dirty="0">
              <a:solidFill>
                <a:srgbClr val="FF0066"/>
              </a:solidFill>
              <a:latin typeface="微软雅黑" panose="020B0503020204020204" pitchFamily="34" charset="-122"/>
              <a:ea typeface="微软雅黑" panose="020B0503020204020204" pitchFamily="34" charset="-122"/>
              <a:cs typeface="+mn-ea"/>
              <a:sym typeface="+mn-lt"/>
            </a:endParaRPr>
          </a:p>
          <a:p>
            <a:pPr lvl="1" algn="just">
              <a:lnSpc>
                <a:spcPct val="150000"/>
              </a:lnSpc>
              <a:buClr>
                <a:srgbClr val="FF0066"/>
              </a:buClr>
            </a:pPr>
            <a:r>
              <a:rPr lang="zh-CN" altLang="en-US" sz="2400" b="1" dirty="0">
                <a:solidFill>
                  <a:srgbClr val="0066FF"/>
                </a:solidFill>
                <a:latin typeface="微软雅黑" panose="020B0503020204020204" pitchFamily="34" charset="-122"/>
                <a:ea typeface="微软雅黑" panose="020B0503020204020204" pitchFamily="34" charset="-122"/>
                <a:cs typeface="+mn-ea"/>
                <a:sym typeface="+mn-lt"/>
              </a:rPr>
              <a:t>进入条件：</a:t>
            </a:r>
            <a:r>
              <a:rPr lang="zh-CN" altLang="en-US" sz="2000" dirty="0">
                <a:latin typeface="微软雅黑" panose="020B0503020204020204" pitchFamily="34" charset="-122"/>
                <a:ea typeface="微软雅黑" panose="020B0503020204020204" pitchFamily="34" charset="-122"/>
                <a:cs typeface="+mn-ea"/>
                <a:sym typeface="+mn-lt"/>
              </a:rPr>
              <a:t>保留站</a:t>
            </a:r>
            <a:r>
              <a:rPr lang="en-US" altLang="zh-CN" sz="2000" dirty="0">
                <a:latin typeface="微软雅黑" panose="020B0503020204020204" pitchFamily="34" charset="-122"/>
                <a:ea typeface="微软雅黑" panose="020B0503020204020204" pitchFamily="34" charset="-122"/>
                <a:cs typeface="+mn-ea"/>
                <a:sym typeface="+mn-lt"/>
              </a:rPr>
              <a:t>r</a:t>
            </a:r>
            <a:r>
              <a:rPr lang="zh-CN" altLang="en-US" sz="2000" dirty="0">
                <a:latin typeface="微软雅黑" panose="020B0503020204020204" pitchFamily="34" charset="-122"/>
                <a:ea typeface="微软雅黑" panose="020B0503020204020204" pitchFamily="34" charset="-122"/>
                <a:cs typeface="+mn-ea"/>
                <a:sym typeface="+mn-lt"/>
              </a:rPr>
              <a:t>执行结束，且</a:t>
            </a:r>
            <a:r>
              <a:rPr lang="en-US" altLang="zh-CN" sz="2000" dirty="0" err="1">
                <a:latin typeface="微软雅黑" panose="020B0503020204020204" pitchFamily="34" charset="-122"/>
                <a:ea typeface="微软雅黑" panose="020B0503020204020204" pitchFamily="34" charset="-122"/>
                <a:cs typeface="+mn-ea"/>
                <a:sym typeface="+mn-lt"/>
              </a:rPr>
              <a:t>CDB</a:t>
            </a:r>
            <a:r>
              <a:rPr lang="zh-CN" altLang="en-US" sz="2000" dirty="0">
                <a:latin typeface="微软雅黑" panose="020B0503020204020204" pitchFamily="34" charset="-122"/>
                <a:ea typeface="微软雅黑" panose="020B0503020204020204" pitchFamily="34" charset="-122"/>
                <a:cs typeface="+mn-ea"/>
                <a:sym typeface="+mn-lt"/>
              </a:rPr>
              <a:t>就绪。</a:t>
            </a:r>
          </a:p>
          <a:p>
            <a:pPr lvl="1" algn="just">
              <a:lnSpc>
                <a:spcPct val="150000"/>
              </a:lnSpc>
              <a:buClr>
                <a:srgbClr val="FF0066"/>
              </a:buClr>
            </a:pPr>
            <a:r>
              <a:rPr lang="zh-CN" altLang="en-US" sz="2400" b="1" dirty="0">
                <a:solidFill>
                  <a:srgbClr val="0066FF"/>
                </a:solidFill>
                <a:latin typeface="微软雅黑" panose="020B0503020204020204" pitchFamily="34" charset="-122"/>
                <a:ea typeface="微软雅黑" panose="020B0503020204020204" pitchFamily="34" charset="-122"/>
                <a:cs typeface="+mn-ea"/>
                <a:sym typeface="+mn-lt"/>
              </a:rPr>
              <a:t>操作和各状态表内容修改：</a:t>
            </a:r>
            <a:endParaRPr lang="en-US" altLang="zh-CN" sz="2400" b="1" dirty="0">
              <a:solidFill>
                <a:srgbClr val="0066FF"/>
              </a:solidFill>
              <a:latin typeface="微软雅黑" panose="020B0503020204020204" pitchFamily="34" charset="-122"/>
              <a:ea typeface="微软雅黑" panose="020B0503020204020204" pitchFamily="34" charset="-122"/>
              <a:cs typeface="+mn-ea"/>
              <a:sym typeface="+mn-lt"/>
            </a:endParaRPr>
          </a:p>
          <a:p>
            <a:pPr marL="1085850" lvl="1" indent="-457200" eaLnBrk="1" hangingPunct="1">
              <a:lnSpc>
                <a:spcPts val="3200"/>
              </a:lnSpc>
              <a:buFont typeface="Wingdings" panose="05000000000000000000" pitchFamily="2" charset="2"/>
              <a:buNone/>
              <a:tabLst>
                <a:tab pos="4286250" algn="l"/>
              </a:tabLst>
            </a:pPr>
            <a:r>
              <a:rPr lang="zh-CN" altLang="en-US" sz="2000" dirty="0">
                <a:latin typeface="微软雅黑" panose="020B0503020204020204" pitchFamily="34" charset="-122"/>
                <a:ea typeface="微软雅黑" panose="020B0503020204020204" pitchFamily="34" charset="-122"/>
                <a:sym typeface="Symbol" panose="05050102010706020507" pitchFamily="18" charset="2"/>
              </a:rPr>
              <a:t></a:t>
            </a:r>
            <a:r>
              <a:rPr lang="en-US" altLang="zh-CN" sz="2000" dirty="0">
                <a:latin typeface="微软雅黑" panose="020B0503020204020204" pitchFamily="34" charset="-122"/>
                <a:ea typeface="微软雅黑" panose="020B0503020204020204" pitchFamily="34" charset="-122"/>
              </a:rPr>
              <a:t>x (if (Qi[</a:t>
            </a:r>
            <a:r>
              <a:rPr lang="en-US" altLang="zh-CN" sz="2000" b="1" dirty="0">
                <a:solidFill>
                  <a:srgbClr val="9933FF"/>
                </a:solidFill>
                <a:latin typeface="微软雅黑" panose="020B0503020204020204" pitchFamily="34" charset="-122"/>
                <a:ea typeface="微软雅黑" panose="020B0503020204020204" pitchFamily="34" charset="-122"/>
              </a:rPr>
              <a:t>x</a:t>
            </a:r>
            <a:r>
              <a:rPr lang="en-US" altLang="zh-CN" sz="2000" dirty="0">
                <a:latin typeface="微软雅黑" panose="020B0503020204020204" pitchFamily="34" charset="-122"/>
                <a:ea typeface="微软雅黑" panose="020B0503020204020204" pitchFamily="34" charset="-122"/>
              </a:rPr>
              <a:t>] == </a:t>
            </a:r>
            <a:r>
              <a:rPr lang="en-US" altLang="zh-CN" sz="2000" b="1" dirty="0">
                <a:solidFill>
                  <a:srgbClr val="E24C05"/>
                </a:solidFill>
                <a:latin typeface="微软雅黑" panose="020B0503020204020204" pitchFamily="34" charset="-122"/>
                <a:ea typeface="微软雅黑" panose="020B0503020204020204" pitchFamily="34" charset="-122"/>
              </a:rPr>
              <a:t>r</a:t>
            </a:r>
            <a:r>
              <a:rPr lang="zh-CN" altLang="en-US" sz="2000" dirty="0">
                <a:solidFill>
                  <a:srgbClr val="E24C05"/>
                </a:solidFill>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	</a:t>
            </a:r>
            <a:r>
              <a:rPr lang="en-US" altLang="zh-CN" sz="2000" dirty="0">
                <a:solidFill>
                  <a:srgbClr val="000000"/>
                </a:solidFill>
                <a:latin typeface="微软雅黑" panose="020B0503020204020204" pitchFamily="34" charset="-122"/>
                <a:ea typeface="微软雅黑" panose="020B0503020204020204" pitchFamily="34" charset="-122"/>
              </a:rPr>
              <a:t>// </a:t>
            </a:r>
            <a:r>
              <a:rPr lang="zh-CN" altLang="en-US" sz="2000" dirty="0">
                <a:solidFill>
                  <a:srgbClr val="000000"/>
                </a:solidFill>
                <a:latin typeface="微软雅黑" panose="020B0503020204020204" pitchFamily="34" charset="-122"/>
                <a:ea typeface="微软雅黑" panose="020B0503020204020204" pitchFamily="34" charset="-122"/>
              </a:rPr>
              <a:t>对于任何一个正在等该结果的</a:t>
            </a:r>
            <a:r>
              <a:rPr lang="zh-CN" altLang="en-US" sz="2000" dirty="0">
                <a:latin typeface="微软雅黑" panose="020B0503020204020204" pitchFamily="34" charset="-122"/>
                <a:ea typeface="微软雅黑" panose="020B0503020204020204" pitchFamily="34" charset="-122"/>
              </a:rPr>
              <a:t>浮点寄存器</a:t>
            </a:r>
            <a:r>
              <a:rPr lang="en-US" altLang="zh-CN" sz="2000" dirty="0">
                <a:latin typeface="微软雅黑" panose="020B0503020204020204" pitchFamily="34" charset="-122"/>
                <a:ea typeface="微软雅黑" panose="020B0503020204020204" pitchFamily="34" charset="-122"/>
              </a:rPr>
              <a:t>x</a:t>
            </a:r>
            <a:endParaRPr lang="en-US" altLang="zh-CN" sz="2000" dirty="0">
              <a:latin typeface="微软雅黑" panose="020B0503020204020204" pitchFamily="34" charset="-122"/>
              <a:ea typeface="微软雅黑" panose="020B0503020204020204" pitchFamily="34" charset="-122"/>
              <a:sym typeface="Symbol" panose="05050102010706020507" pitchFamily="18" charset="2"/>
            </a:endParaRPr>
          </a:p>
          <a:p>
            <a:pPr marL="1085850" lvl="1" indent="-457200" eaLnBrk="1" hangingPunct="1">
              <a:lnSpc>
                <a:spcPts val="3200"/>
              </a:lnSpc>
              <a:buFont typeface="Wingdings" panose="05000000000000000000" pitchFamily="2" charset="2"/>
              <a:buNone/>
              <a:tabLst>
                <a:tab pos="4286250" algn="l"/>
              </a:tabLst>
            </a:pPr>
            <a:r>
              <a:rPr lang="en-US" altLang="zh-CN" sz="2000" dirty="0">
                <a:latin typeface="微软雅黑" panose="020B0503020204020204" pitchFamily="34" charset="-122"/>
                <a:ea typeface="微软雅黑" panose="020B0503020204020204" pitchFamily="34" charset="-122"/>
                <a:sym typeface="Symbol" panose="05050102010706020507" pitchFamily="18" charset="2"/>
              </a:rPr>
              <a:t>     { </a:t>
            </a:r>
            <a:r>
              <a:rPr lang="en-US" altLang="zh-CN" sz="2000" dirty="0">
                <a:latin typeface="微软雅黑" panose="020B0503020204020204" pitchFamily="34" charset="-122"/>
                <a:ea typeface="微软雅黑" panose="020B0503020204020204" pitchFamily="34" charset="-122"/>
              </a:rPr>
              <a:t>Regs[</a:t>
            </a:r>
            <a:r>
              <a:rPr lang="en-US" altLang="zh-CN" sz="2000" b="1" dirty="0">
                <a:solidFill>
                  <a:srgbClr val="9933FF"/>
                </a:solidFill>
                <a:latin typeface="微软雅黑" panose="020B0503020204020204" pitchFamily="34" charset="-122"/>
                <a:ea typeface="微软雅黑" panose="020B0503020204020204" pitchFamily="34" charset="-122"/>
              </a:rPr>
              <a:t>x</a:t>
            </a:r>
            <a:r>
              <a:rPr lang="en-US" altLang="zh-CN"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sym typeface="Symbol" panose="05050102010706020507" pitchFamily="18" charset="2"/>
              </a:rPr>
              <a:t></a:t>
            </a:r>
            <a:r>
              <a:rPr lang="en-US" altLang="zh-CN" sz="2000" dirty="0">
                <a:latin typeface="微软雅黑" panose="020B0503020204020204" pitchFamily="34" charset="-122"/>
                <a:ea typeface="微软雅黑" panose="020B0503020204020204" pitchFamily="34" charset="-122"/>
              </a:rPr>
              <a:t> result;</a:t>
            </a:r>
            <a:r>
              <a:rPr lang="zh-CN" altLang="en-US" sz="2000" dirty="0">
                <a:latin typeface="微软雅黑" panose="020B0503020204020204" pitchFamily="34" charset="-122"/>
                <a:ea typeface="微软雅黑" panose="020B0503020204020204" pitchFamily="34" charset="-122"/>
              </a:rPr>
              <a:t>	</a:t>
            </a:r>
            <a:r>
              <a:rPr lang="en-US" altLang="zh-CN" sz="2000" dirty="0">
                <a:solidFill>
                  <a:srgbClr val="000000"/>
                </a:solidFill>
                <a:latin typeface="微软雅黑" panose="020B0503020204020204" pitchFamily="34" charset="-122"/>
                <a:ea typeface="微软雅黑" panose="020B0503020204020204" pitchFamily="34" charset="-122"/>
              </a:rPr>
              <a:t>// </a:t>
            </a:r>
            <a:r>
              <a:rPr lang="zh-CN" altLang="en-US" sz="2000" dirty="0">
                <a:solidFill>
                  <a:srgbClr val="000000"/>
                </a:solidFill>
                <a:latin typeface="微软雅黑" panose="020B0503020204020204" pitchFamily="34" charset="-122"/>
                <a:ea typeface="微软雅黑" panose="020B0503020204020204" pitchFamily="34" charset="-122"/>
              </a:rPr>
              <a:t>向该寄存器写入结果</a:t>
            </a:r>
          </a:p>
          <a:p>
            <a:pPr marL="1085850" lvl="1" indent="-457200" eaLnBrk="1" hangingPunct="1">
              <a:lnSpc>
                <a:spcPts val="3200"/>
              </a:lnSpc>
              <a:buFont typeface="Wingdings" panose="05000000000000000000" pitchFamily="2" charset="2"/>
              <a:buNone/>
              <a:tabLst>
                <a:tab pos="4286250" algn="l"/>
              </a:tabLst>
            </a:pP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Qi[</a:t>
            </a:r>
            <a:r>
              <a:rPr lang="en-US" altLang="zh-CN" sz="2000" b="1" dirty="0">
                <a:solidFill>
                  <a:srgbClr val="9933FF"/>
                </a:solidFill>
                <a:latin typeface="微软雅黑" panose="020B0503020204020204" pitchFamily="34" charset="-122"/>
                <a:ea typeface="微软雅黑" panose="020B0503020204020204" pitchFamily="34" charset="-122"/>
              </a:rPr>
              <a:t>x</a:t>
            </a:r>
            <a:r>
              <a:rPr lang="en-US" altLang="zh-CN"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sym typeface="Symbol" panose="05050102010706020507" pitchFamily="18" charset="2"/>
              </a:rPr>
              <a:t></a:t>
            </a:r>
            <a:r>
              <a:rPr lang="en-US" altLang="zh-CN" sz="2000" dirty="0">
                <a:latin typeface="微软雅黑" panose="020B0503020204020204" pitchFamily="34" charset="-122"/>
                <a:ea typeface="微软雅黑" panose="020B0503020204020204" pitchFamily="34" charset="-122"/>
              </a:rPr>
              <a:t> 0; }</a:t>
            </a:r>
            <a:r>
              <a:rPr lang="zh-CN" altLang="en-US" sz="2000" dirty="0">
                <a:latin typeface="微软雅黑" panose="020B0503020204020204" pitchFamily="34" charset="-122"/>
                <a:ea typeface="微软雅黑" panose="020B0503020204020204" pitchFamily="34" charset="-122"/>
              </a:rPr>
              <a:t>     	</a:t>
            </a:r>
            <a:r>
              <a:rPr lang="en-US" altLang="zh-CN" sz="2000" dirty="0">
                <a:solidFill>
                  <a:srgbClr val="000000"/>
                </a:solidFill>
                <a:latin typeface="微软雅黑" panose="020B0503020204020204" pitchFamily="34" charset="-122"/>
                <a:ea typeface="微软雅黑" panose="020B0503020204020204" pitchFamily="34" charset="-122"/>
              </a:rPr>
              <a:t>// </a:t>
            </a:r>
            <a:r>
              <a:rPr lang="zh-CN" altLang="en-US" sz="2000" dirty="0">
                <a:solidFill>
                  <a:srgbClr val="000000"/>
                </a:solidFill>
                <a:latin typeface="微软雅黑" panose="020B0503020204020204" pitchFamily="34" charset="-122"/>
                <a:ea typeface="微软雅黑" panose="020B0503020204020204" pitchFamily="34" charset="-122"/>
              </a:rPr>
              <a:t>把该寄存器的状态置为数据就绪</a:t>
            </a:r>
            <a:endParaRPr lang="en-US" altLang="zh-CN" sz="2000" dirty="0">
              <a:solidFill>
                <a:srgbClr val="000000"/>
              </a:solidFill>
              <a:latin typeface="微软雅黑" panose="020B0503020204020204" pitchFamily="34" charset="-122"/>
              <a:ea typeface="微软雅黑" panose="020B0503020204020204" pitchFamily="34" charset="-122"/>
            </a:endParaRPr>
          </a:p>
          <a:p>
            <a:pPr marL="1085850" lvl="1" indent="-457200" eaLnBrk="1" hangingPunct="1">
              <a:lnSpc>
                <a:spcPts val="3200"/>
              </a:lnSpc>
              <a:buFont typeface="Wingdings" panose="05000000000000000000" pitchFamily="2" charset="2"/>
              <a:buNone/>
              <a:tabLst>
                <a:tab pos="4286250" algn="l"/>
              </a:tabLst>
            </a:pPr>
            <a:endParaRPr lang="zh-CN" altLang="en-US" sz="2000" dirty="0">
              <a:solidFill>
                <a:srgbClr val="000000"/>
              </a:solidFill>
              <a:latin typeface="微软雅黑" panose="020B0503020204020204" pitchFamily="34" charset="-122"/>
              <a:ea typeface="微软雅黑" panose="020B0503020204020204" pitchFamily="34" charset="-122"/>
            </a:endParaRPr>
          </a:p>
          <a:p>
            <a:pPr marL="1085850" lvl="1" indent="-457200" eaLnBrk="1" hangingPunct="1">
              <a:lnSpc>
                <a:spcPts val="3200"/>
              </a:lnSpc>
              <a:buFont typeface="Wingdings" panose="05000000000000000000" pitchFamily="2" charset="2"/>
              <a:buNone/>
              <a:tabLst>
                <a:tab pos="4286250" algn="l"/>
              </a:tabLst>
            </a:pPr>
            <a:r>
              <a:rPr lang="zh-CN" altLang="en-US" sz="2000" dirty="0">
                <a:latin typeface="微软雅黑" panose="020B0503020204020204" pitchFamily="34" charset="-122"/>
                <a:ea typeface="微软雅黑" panose="020B0503020204020204" pitchFamily="34" charset="-122"/>
                <a:sym typeface="Symbol" panose="05050102010706020507" pitchFamily="18" charset="2"/>
              </a:rPr>
              <a:t></a:t>
            </a:r>
            <a:r>
              <a:rPr lang="en-US" altLang="zh-CN" sz="2000" dirty="0">
                <a:latin typeface="微软雅黑" panose="020B0503020204020204" pitchFamily="34" charset="-122"/>
                <a:ea typeface="微软雅黑" panose="020B0503020204020204" pitchFamily="34" charset="-122"/>
              </a:rPr>
              <a:t>x (if(RS[</a:t>
            </a:r>
            <a:r>
              <a:rPr lang="en-US" altLang="zh-CN" sz="2000" b="1" dirty="0">
                <a:solidFill>
                  <a:srgbClr val="9933FF"/>
                </a:solidFill>
                <a:latin typeface="微软雅黑" panose="020B0503020204020204" pitchFamily="34" charset="-122"/>
                <a:ea typeface="微软雅黑" panose="020B0503020204020204" pitchFamily="34" charset="-122"/>
              </a:rPr>
              <a:t>x</a:t>
            </a:r>
            <a:r>
              <a:rPr lang="en-US" altLang="zh-CN" sz="2000" dirty="0">
                <a:latin typeface="微软雅黑" panose="020B0503020204020204" pitchFamily="34" charset="-122"/>
                <a:ea typeface="微软雅黑" panose="020B0503020204020204" pitchFamily="34" charset="-122"/>
              </a:rPr>
              <a:t>].</a:t>
            </a:r>
            <a:r>
              <a:rPr lang="en-US" altLang="zh-CN" sz="2000" dirty="0" err="1">
                <a:latin typeface="微软雅黑" panose="020B0503020204020204" pitchFamily="34" charset="-122"/>
                <a:ea typeface="微软雅黑" panose="020B0503020204020204" pitchFamily="34" charset="-122"/>
              </a:rPr>
              <a:t>Qj</a:t>
            </a:r>
            <a:r>
              <a:rPr lang="en-US" altLang="zh-CN" sz="2000" dirty="0">
                <a:latin typeface="微软雅黑" panose="020B0503020204020204" pitchFamily="34" charset="-122"/>
                <a:ea typeface="微软雅黑" panose="020B0503020204020204" pitchFamily="34" charset="-122"/>
              </a:rPr>
              <a:t> = </a:t>
            </a:r>
            <a:r>
              <a:rPr lang="en-US" altLang="zh-CN" sz="2000" b="1" dirty="0">
                <a:solidFill>
                  <a:srgbClr val="E24C05"/>
                </a:solidFill>
                <a:latin typeface="微软雅黑" panose="020B0503020204020204" pitchFamily="34" charset="-122"/>
                <a:ea typeface="微软雅黑" panose="020B0503020204020204" pitchFamily="34" charset="-122"/>
              </a:rPr>
              <a:t>r</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	</a:t>
            </a:r>
            <a:r>
              <a:rPr lang="en-US" altLang="zh-CN" sz="2000" dirty="0">
                <a:solidFill>
                  <a:srgbClr val="000000"/>
                </a:solidFill>
                <a:latin typeface="微软雅黑" panose="020B0503020204020204" pitchFamily="34" charset="-122"/>
                <a:ea typeface="微软雅黑" panose="020B0503020204020204" pitchFamily="34" charset="-122"/>
              </a:rPr>
              <a:t>// </a:t>
            </a:r>
            <a:r>
              <a:rPr lang="zh-CN" altLang="en-US" sz="2000" dirty="0">
                <a:solidFill>
                  <a:srgbClr val="000000"/>
                </a:solidFill>
                <a:latin typeface="微软雅黑" panose="020B0503020204020204" pitchFamily="34" charset="-122"/>
                <a:ea typeface="微软雅黑" panose="020B0503020204020204" pitchFamily="34" charset="-122"/>
              </a:rPr>
              <a:t>对于任何一个正在等该结果</a:t>
            </a:r>
            <a:r>
              <a:rPr lang="en-US" altLang="zh-CN" sz="2000" dirty="0">
                <a:solidFill>
                  <a:srgbClr val="000000"/>
                </a:solidFill>
                <a:latin typeface="微软雅黑" panose="020B0503020204020204" pitchFamily="34" charset="-122"/>
                <a:ea typeface="微软雅黑" panose="020B0503020204020204" pitchFamily="34" charset="-122"/>
              </a:rPr>
              <a:t>// </a:t>
            </a:r>
            <a:r>
              <a:rPr lang="zh-CN" altLang="en-US" sz="2000" dirty="0">
                <a:solidFill>
                  <a:srgbClr val="000000"/>
                </a:solidFill>
                <a:latin typeface="微软雅黑" panose="020B0503020204020204" pitchFamily="34" charset="-122"/>
                <a:ea typeface="微软雅黑" panose="020B0503020204020204" pitchFamily="34" charset="-122"/>
              </a:rPr>
              <a:t>作为第一</a:t>
            </a:r>
            <a:r>
              <a:rPr lang="zh-CN" altLang="en-US" sz="2000" dirty="0">
                <a:latin typeface="微软雅黑" panose="020B0503020204020204" pitchFamily="34" charset="-122"/>
                <a:ea typeface="微软雅黑" panose="020B0503020204020204" pitchFamily="34" charset="-122"/>
              </a:rPr>
              <a:t>操作数的保留站</a:t>
            </a:r>
            <a:r>
              <a:rPr lang="en-US" altLang="zh-CN" sz="2000" dirty="0">
                <a:latin typeface="微软雅黑" panose="020B0503020204020204" pitchFamily="34" charset="-122"/>
                <a:ea typeface="微软雅黑" panose="020B0503020204020204" pitchFamily="34" charset="-122"/>
              </a:rPr>
              <a:t>x</a:t>
            </a:r>
            <a:endParaRPr lang="en-US" altLang="zh-CN" sz="2000" dirty="0">
              <a:latin typeface="微软雅黑" panose="020B0503020204020204" pitchFamily="34" charset="-122"/>
              <a:ea typeface="微软雅黑" panose="020B0503020204020204" pitchFamily="34" charset="-122"/>
              <a:sym typeface="Symbol" panose="05050102010706020507" pitchFamily="18" charset="2"/>
            </a:endParaRPr>
          </a:p>
          <a:p>
            <a:pPr marL="1085850" lvl="1" indent="-457200" eaLnBrk="1" hangingPunct="1">
              <a:lnSpc>
                <a:spcPts val="3200"/>
              </a:lnSpc>
              <a:buFont typeface="Wingdings" panose="05000000000000000000" pitchFamily="2" charset="2"/>
              <a:buNone/>
              <a:tabLst>
                <a:tab pos="4286250" algn="l"/>
              </a:tabLst>
            </a:pPr>
            <a:r>
              <a:rPr lang="en-US" altLang="zh-CN" sz="2000" dirty="0">
                <a:latin typeface="微软雅黑" panose="020B0503020204020204" pitchFamily="34" charset="-122"/>
                <a:ea typeface="微软雅黑" panose="020B0503020204020204" pitchFamily="34" charset="-122"/>
                <a:sym typeface="Symbol" panose="05050102010706020507" pitchFamily="18" charset="2"/>
              </a:rPr>
              <a:t>    { </a:t>
            </a:r>
            <a:r>
              <a:rPr lang="en-US" altLang="zh-CN" sz="2000" dirty="0">
                <a:latin typeface="微软雅黑" panose="020B0503020204020204" pitchFamily="34" charset="-122"/>
                <a:ea typeface="微软雅黑" panose="020B0503020204020204" pitchFamily="34" charset="-122"/>
              </a:rPr>
              <a:t>RS[</a:t>
            </a:r>
            <a:r>
              <a:rPr lang="en-US" altLang="zh-CN" sz="2000" b="1" dirty="0">
                <a:solidFill>
                  <a:srgbClr val="9933FF"/>
                </a:solidFill>
                <a:latin typeface="微软雅黑" panose="020B0503020204020204" pitchFamily="34" charset="-122"/>
                <a:ea typeface="微软雅黑" panose="020B0503020204020204" pitchFamily="34" charset="-122"/>
              </a:rPr>
              <a:t>x</a:t>
            </a:r>
            <a:r>
              <a:rPr lang="en-US" altLang="zh-CN" sz="2000" dirty="0">
                <a:latin typeface="微软雅黑" panose="020B0503020204020204" pitchFamily="34" charset="-122"/>
                <a:ea typeface="微软雅黑" panose="020B0503020204020204" pitchFamily="34" charset="-122"/>
              </a:rPr>
              <a:t>].</a:t>
            </a:r>
            <a:r>
              <a:rPr lang="en-US" altLang="zh-CN" sz="2000" dirty="0" err="1">
                <a:latin typeface="微软雅黑" panose="020B0503020204020204" pitchFamily="34" charset="-122"/>
                <a:ea typeface="微软雅黑" panose="020B0503020204020204" pitchFamily="34" charset="-122"/>
              </a:rPr>
              <a:t>Vj</a:t>
            </a:r>
            <a:r>
              <a:rPr lang="en-US" altLang="zh-CN"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sym typeface="Symbol" panose="05050102010706020507" pitchFamily="18" charset="2"/>
              </a:rPr>
              <a:t></a:t>
            </a:r>
            <a:r>
              <a:rPr lang="en-US" altLang="zh-CN" sz="2000" dirty="0">
                <a:latin typeface="微软雅黑" panose="020B0503020204020204" pitchFamily="34" charset="-122"/>
                <a:ea typeface="微软雅黑" panose="020B0503020204020204" pitchFamily="34" charset="-122"/>
              </a:rPr>
              <a:t> result;</a:t>
            </a:r>
            <a:r>
              <a:rPr lang="zh-CN" altLang="en-US" sz="2000" dirty="0">
                <a:latin typeface="微软雅黑" panose="020B0503020204020204" pitchFamily="34" charset="-122"/>
                <a:ea typeface="微软雅黑" panose="020B0503020204020204" pitchFamily="34" charset="-122"/>
              </a:rPr>
              <a:t>	</a:t>
            </a:r>
            <a:r>
              <a:rPr lang="en-US" altLang="zh-CN" sz="2000" dirty="0">
                <a:solidFill>
                  <a:srgbClr val="000000"/>
                </a:solidFill>
                <a:latin typeface="微软雅黑" panose="020B0503020204020204" pitchFamily="34" charset="-122"/>
                <a:ea typeface="微软雅黑" panose="020B0503020204020204" pitchFamily="34" charset="-122"/>
              </a:rPr>
              <a:t>// </a:t>
            </a:r>
            <a:r>
              <a:rPr lang="zh-CN" altLang="en-US" sz="2000" dirty="0">
                <a:solidFill>
                  <a:srgbClr val="000000"/>
                </a:solidFill>
                <a:latin typeface="微软雅黑" panose="020B0503020204020204" pitchFamily="34" charset="-122"/>
                <a:ea typeface="微软雅黑" panose="020B0503020204020204" pitchFamily="34" charset="-122"/>
              </a:rPr>
              <a:t>向该保留站的</a:t>
            </a:r>
            <a:r>
              <a:rPr lang="en-US" altLang="zh-CN" sz="2000" dirty="0" err="1">
                <a:latin typeface="微软雅黑" panose="020B0503020204020204" pitchFamily="34" charset="-122"/>
                <a:ea typeface="微软雅黑" panose="020B0503020204020204" pitchFamily="34" charset="-122"/>
              </a:rPr>
              <a:t>Vj</a:t>
            </a:r>
            <a:r>
              <a:rPr lang="zh-CN" altLang="en-US" sz="2000" dirty="0">
                <a:solidFill>
                  <a:srgbClr val="000000"/>
                </a:solidFill>
                <a:latin typeface="微软雅黑" panose="020B0503020204020204" pitchFamily="34" charset="-122"/>
                <a:ea typeface="微软雅黑" panose="020B0503020204020204" pitchFamily="34" charset="-122"/>
              </a:rPr>
              <a:t>写入结果</a:t>
            </a:r>
          </a:p>
          <a:p>
            <a:pPr marL="1085850" lvl="1" indent="-457200" eaLnBrk="1" hangingPunct="1">
              <a:lnSpc>
                <a:spcPts val="3200"/>
              </a:lnSpc>
              <a:buFont typeface="Wingdings" panose="05000000000000000000" pitchFamily="2" charset="2"/>
              <a:buNone/>
              <a:tabLst>
                <a:tab pos="4286250" algn="l"/>
              </a:tabLst>
            </a:pP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RS[</a:t>
            </a:r>
            <a:r>
              <a:rPr lang="en-US" altLang="zh-CN" sz="2000" b="1" dirty="0">
                <a:solidFill>
                  <a:srgbClr val="9933FF"/>
                </a:solidFill>
                <a:latin typeface="微软雅黑" panose="020B0503020204020204" pitchFamily="34" charset="-122"/>
                <a:ea typeface="微软雅黑" panose="020B0503020204020204" pitchFamily="34" charset="-122"/>
              </a:rPr>
              <a:t>x</a:t>
            </a:r>
            <a:r>
              <a:rPr lang="en-US" altLang="zh-CN" sz="2000" dirty="0">
                <a:latin typeface="微软雅黑" panose="020B0503020204020204" pitchFamily="34" charset="-122"/>
                <a:ea typeface="微软雅黑" panose="020B0503020204020204" pitchFamily="34" charset="-122"/>
              </a:rPr>
              <a:t>].</a:t>
            </a:r>
            <a:r>
              <a:rPr lang="en-US" altLang="zh-CN" sz="2000" dirty="0" err="1">
                <a:latin typeface="微软雅黑" panose="020B0503020204020204" pitchFamily="34" charset="-122"/>
                <a:ea typeface="微软雅黑" panose="020B0503020204020204" pitchFamily="34" charset="-122"/>
              </a:rPr>
              <a:t>Qj</a:t>
            </a:r>
            <a:r>
              <a:rPr lang="en-US" altLang="zh-CN"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sym typeface="Symbol" panose="05050102010706020507" pitchFamily="18" charset="2"/>
              </a:rPr>
              <a:t></a:t>
            </a:r>
            <a:r>
              <a:rPr lang="en-US" altLang="zh-CN" sz="2000" dirty="0">
                <a:latin typeface="微软雅黑" panose="020B0503020204020204" pitchFamily="34" charset="-122"/>
                <a:ea typeface="微软雅黑" panose="020B0503020204020204" pitchFamily="34" charset="-122"/>
              </a:rPr>
              <a:t> 0; }</a:t>
            </a:r>
            <a:r>
              <a:rPr lang="zh-CN" altLang="en-US" sz="2000" dirty="0">
                <a:latin typeface="微软雅黑" panose="020B0503020204020204" pitchFamily="34" charset="-122"/>
                <a:ea typeface="微软雅黑" panose="020B0503020204020204" pitchFamily="34" charset="-122"/>
              </a:rPr>
              <a:t>	</a:t>
            </a:r>
            <a:r>
              <a:rPr lang="en-US" altLang="zh-CN" sz="2000" dirty="0">
                <a:solidFill>
                  <a:srgbClr val="000000"/>
                </a:solidFill>
                <a:latin typeface="微软雅黑" panose="020B0503020204020204" pitchFamily="34" charset="-122"/>
                <a:ea typeface="微软雅黑" panose="020B0503020204020204" pitchFamily="34" charset="-122"/>
              </a:rPr>
              <a:t>// </a:t>
            </a:r>
            <a:r>
              <a:rPr lang="zh-CN" altLang="en-US" sz="2000" dirty="0">
                <a:solidFill>
                  <a:srgbClr val="000000"/>
                </a:solidFill>
                <a:latin typeface="微软雅黑" panose="020B0503020204020204" pitchFamily="34" charset="-122"/>
                <a:ea typeface="微软雅黑" panose="020B0503020204020204" pitchFamily="34" charset="-122"/>
              </a:rPr>
              <a:t>置</a:t>
            </a:r>
            <a:r>
              <a:rPr lang="en-US" altLang="zh-CN" sz="2000" dirty="0" err="1">
                <a:solidFill>
                  <a:srgbClr val="000000"/>
                </a:solidFill>
                <a:latin typeface="微软雅黑" panose="020B0503020204020204" pitchFamily="34" charset="-122"/>
                <a:ea typeface="微软雅黑" panose="020B0503020204020204" pitchFamily="34" charset="-122"/>
              </a:rPr>
              <a:t>Qj</a:t>
            </a:r>
            <a:r>
              <a:rPr lang="zh-CN" altLang="en-US" sz="2000" dirty="0">
                <a:solidFill>
                  <a:srgbClr val="000000"/>
                </a:solidFill>
                <a:latin typeface="微软雅黑" panose="020B0503020204020204" pitchFamily="34" charset="-122"/>
                <a:ea typeface="微软雅黑" panose="020B0503020204020204" pitchFamily="34" charset="-122"/>
              </a:rPr>
              <a:t>为</a:t>
            </a:r>
            <a:r>
              <a:rPr lang="en-US" altLang="zh-CN" sz="2000" dirty="0">
                <a:solidFill>
                  <a:srgbClr val="000000"/>
                </a:solidFill>
                <a:latin typeface="微软雅黑" panose="020B0503020204020204" pitchFamily="34" charset="-122"/>
                <a:ea typeface="微软雅黑" panose="020B0503020204020204" pitchFamily="34" charset="-122"/>
              </a:rPr>
              <a:t>0</a:t>
            </a:r>
            <a:r>
              <a:rPr lang="zh-CN" altLang="en-US" sz="2000" dirty="0">
                <a:solidFill>
                  <a:srgbClr val="000000"/>
                </a:solidFill>
                <a:latin typeface="微软雅黑" panose="020B0503020204020204" pitchFamily="34" charset="-122"/>
                <a:ea typeface="微软雅黑" panose="020B0503020204020204" pitchFamily="34" charset="-122"/>
              </a:rPr>
              <a:t>，表示</a:t>
            </a:r>
            <a:r>
              <a:rPr lang="zh-CN" altLang="en-US" sz="2000" dirty="0">
                <a:latin typeface="微软雅黑" panose="020B0503020204020204" pitchFamily="34" charset="-122"/>
                <a:ea typeface="微软雅黑" panose="020B0503020204020204" pitchFamily="34" charset="-122"/>
              </a:rPr>
              <a:t>该保留站的</a:t>
            </a:r>
            <a:r>
              <a:rPr lang="en-US" altLang="zh-CN" sz="2000" dirty="0" err="1">
                <a:latin typeface="微软雅黑" panose="020B0503020204020204" pitchFamily="34" charset="-122"/>
                <a:ea typeface="微软雅黑" panose="020B0503020204020204" pitchFamily="34" charset="-122"/>
              </a:rPr>
              <a:t>Vj</a:t>
            </a:r>
            <a:r>
              <a:rPr lang="zh-CN" altLang="en-US" sz="2000" dirty="0">
                <a:latin typeface="微软雅黑" panose="020B0503020204020204" pitchFamily="34" charset="-122"/>
                <a:ea typeface="微软雅黑" panose="020B0503020204020204" pitchFamily="34" charset="-122"/>
              </a:rPr>
              <a:t>中的操作数</a:t>
            </a:r>
            <a:r>
              <a:rPr lang="zh-CN" altLang="en-US" sz="2000" dirty="0">
                <a:solidFill>
                  <a:srgbClr val="000000"/>
                </a:solidFill>
                <a:latin typeface="微软雅黑" panose="020B0503020204020204" pitchFamily="34" charset="-122"/>
                <a:ea typeface="微软雅黑" panose="020B0503020204020204" pitchFamily="34" charset="-122"/>
              </a:rPr>
              <a:t>就绪</a:t>
            </a:r>
            <a:endParaRPr lang="en-US" altLang="zh-CN" sz="2000" dirty="0">
              <a:latin typeface="微软雅黑" panose="020B0503020204020204" pitchFamily="34" charset="-122"/>
              <a:ea typeface="微软雅黑" panose="020B0503020204020204" pitchFamily="34" charset="-122"/>
              <a:cs typeface="+mn-ea"/>
              <a:sym typeface="+mn-lt"/>
            </a:endParaRPr>
          </a:p>
        </p:txBody>
      </p:sp>
      <p:grpSp>
        <p:nvGrpSpPr>
          <p:cNvPr id="7" name="组合 6">
            <a:extLst>
              <a:ext uri="{FF2B5EF4-FFF2-40B4-BE49-F238E27FC236}">
                <a16:creationId xmlns:a16="http://schemas.microsoft.com/office/drawing/2014/main" id="{72850BBE-0F72-47D6-BCED-CEF5212B1803}"/>
              </a:ext>
            </a:extLst>
          </p:cNvPr>
          <p:cNvGrpSpPr/>
          <p:nvPr/>
        </p:nvGrpSpPr>
        <p:grpSpPr>
          <a:xfrm>
            <a:off x="635243" y="278225"/>
            <a:ext cx="5671334" cy="714073"/>
            <a:chOff x="635241" y="278221"/>
            <a:chExt cx="5671334" cy="714072"/>
          </a:xfrm>
        </p:grpSpPr>
        <p:sp>
          <p:nvSpPr>
            <p:cNvPr id="8" name="矩形 7">
              <a:extLst>
                <a:ext uri="{FF2B5EF4-FFF2-40B4-BE49-F238E27FC236}">
                  <a16:creationId xmlns:a16="http://schemas.microsoft.com/office/drawing/2014/main" id="{4E785F2D-CFF4-4F33-975F-BAE55E20D367}"/>
                </a:ext>
              </a:extLst>
            </p:cNvPr>
            <p:cNvSpPr/>
            <p:nvPr/>
          </p:nvSpPr>
          <p:spPr>
            <a:xfrm>
              <a:off x="635241" y="676888"/>
              <a:ext cx="5373671" cy="315405"/>
            </a:xfrm>
            <a:prstGeom prst="rect">
              <a:avLst/>
            </a:prstGeom>
          </p:spPr>
          <p:txBody>
            <a:bodyPr wrap="square">
              <a:spAutoFit/>
            </a:bodyPr>
            <a:lstStyle/>
            <a:p>
              <a:pPr algn="ct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Tomasulo Algorithm——Formal Description</a:t>
              </a:r>
            </a:p>
          </p:txBody>
        </p:sp>
        <p:sp>
          <p:nvSpPr>
            <p:cNvPr id="9" name="矩形 8">
              <a:extLst>
                <a:ext uri="{FF2B5EF4-FFF2-40B4-BE49-F238E27FC236}">
                  <a16:creationId xmlns:a16="http://schemas.microsoft.com/office/drawing/2014/main" id="{FB11632E-5A1B-4217-A9D3-9B50E42FB384}"/>
                </a:ext>
              </a:extLst>
            </p:cNvPr>
            <p:cNvSpPr/>
            <p:nvPr/>
          </p:nvSpPr>
          <p:spPr>
            <a:xfrm>
              <a:off x="1197484" y="278221"/>
              <a:ext cx="5109091" cy="523219"/>
            </a:xfrm>
            <a:prstGeom prst="rect">
              <a:avLst/>
            </a:prstGeom>
          </p:spPr>
          <p:txBody>
            <a:bodyPr wrap="none">
              <a:spAutoFit/>
            </a:bodyPr>
            <a:lstStyle/>
            <a:p>
              <a:r>
                <a:rPr lang="en-US" altLang="zh-CN" sz="2800" b="1" dirty="0">
                  <a:solidFill>
                    <a:schemeClr val="tx1">
                      <a:lumMod val="85000"/>
                      <a:lumOff val="15000"/>
                    </a:schemeClr>
                  </a:solidFill>
                  <a:latin typeface="等线" panose="02010600030101010101" pitchFamily="2" charset="-122"/>
                  <a:ea typeface="等线" panose="02010600030101010101" pitchFamily="2" charset="-122"/>
                </a:rPr>
                <a:t>Tomasulo</a:t>
              </a:r>
              <a:r>
                <a:rPr lang="zh-CN" altLang="en-US" sz="2800" b="1" dirty="0">
                  <a:solidFill>
                    <a:schemeClr val="tx1">
                      <a:lumMod val="85000"/>
                      <a:lumOff val="15000"/>
                    </a:schemeClr>
                  </a:solidFill>
                  <a:latin typeface="等线" panose="02010600030101010101" pitchFamily="2" charset="-122"/>
                  <a:ea typeface="等线" panose="02010600030101010101" pitchFamily="2" charset="-122"/>
                </a:rPr>
                <a:t>算法</a:t>
              </a:r>
              <a:r>
                <a:rPr lang="en-US" altLang="zh-CN" sz="2800" b="1" dirty="0">
                  <a:solidFill>
                    <a:schemeClr val="tx1">
                      <a:lumMod val="85000"/>
                      <a:lumOff val="15000"/>
                    </a:schemeClr>
                  </a:solidFill>
                  <a:latin typeface="等线" panose="02010600030101010101" pitchFamily="2" charset="-122"/>
                  <a:ea typeface="等线" panose="02010600030101010101" pitchFamily="2" charset="-122"/>
                </a:rPr>
                <a:t>— —</a:t>
              </a:r>
              <a:r>
                <a:rPr lang="zh-CN" altLang="en-US" sz="2800" b="1" dirty="0">
                  <a:solidFill>
                    <a:schemeClr val="tx1">
                      <a:lumMod val="85000"/>
                      <a:lumOff val="15000"/>
                    </a:schemeClr>
                  </a:solidFill>
                  <a:latin typeface="等线" panose="02010600030101010101" pitchFamily="2" charset="-122"/>
                  <a:ea typeface="等线" panose="02010600030101010101" pitchFamily="2" charset="-122"/>
                </a:rPr>
                <a:t>形式化描述</a:t>
              </a:r>
            </a:p>
          </p:txBody>
        </p:sp>
      </p:grpSp>
    </p:spTree>
    <p:extLst>
      <p:ext uri="{BB962C8B-B14F-4D97-AF65-F5344CB8AC3E}">
        <p14:creationId xmlns:p14="http://schemas.microsoft.com/office/powerpoint/2010/main" val="4231086750"/>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自由: 形状 22"/>
          <p:cNvSpPr/>
          <p:nvPr/>
        </p:nvSpPr>
        <p:spPr bwMode="auto">
          <a:xfrm rot="12600000">
            <a:off x="628798" y="267712"/>
            <a:ext cx="166903" cy="731887"/>
          </a:xfrm>
          <a:custGeom>
            <a:avLst/>
            <a:gdLst>
              <a:gd name="connsiteX0" fmla="*/ 260214 w 260214"/>
              <a:gd name="connsiteY0" fmla="*/ 995963 h 1141060"/>
              <a:gd name="connsiteX1" fmla="*/ 0 w 260214"/>
              <a:gd name="connsiteY1" fmla="*/ 1141060 h 1141060"/>
              <a:gd name="connsiteX2" fmla="*/ 0 w 260214"/>
              <a:gd name="connsiteY2" fmla="*/ 146621 h 1141060"/>
              <a:gd name="connsiteX3" fmla="*/ 260214 w 260214"/>
              <a:gd name="connsiteY3" fmla="*/ 0 h 1141060"/>
            </a:gdLst>
            <a:ahLst/>
            <a:cxnLst>
              <a:cxn ang="0">
                <a:pos x="connsiteX0" y="connsiteY0"/>
              </a:cxn>
              <a:cxn ang="0">
                <a:pos x="connsiteX1" y="connsiteY1"/>
              </a:cxn>
              <a:cxn ang="0">
                <a:pos x="connsiteX2" y="connsiteY2"/>
              </a:cxn>
              <a:cxn ang="0">
                <a:pos x="connsiteX3" y="connsiteY3"/>
              </a:cxn>
            </a:cxnLst>
            <a:rect l="l" t="t" r="r" b="b"/>
            <a:pathLst>
              <a:path w="260214" h="1141060">
                <a:moveTo>
                  <a:pt x="260214" y="995963"/>
                </a:moveTo>
                <a:lnTo>
                  <a:pt x="0" y="1141060"/>
                </a:lnTo>
                <a:lnTo>
                  <a:pt x="0" y="146621"/>
                </a:lnTo>
                <a:lnTo>
                  <a:pt x="260214" y="0"/>
                </a:lnTo>
                <a:close/>
              </a:path>
            </a:pathLst>
          </a:custGeom>
          <a:solidFill>
            <a:srgbClr val="0075EA"/>
          </a:solidFill>
          <a:ln>
            <a:noFill/>
          </a:ln>
        </p:spPr>
        <p:txBody>
          <a:bodyPr vert="horz" wrap="square" lIns="91440" tIns="45720" rIns="91440" bIns="45720" numCol="1" anchor="t" anchorCtr="0" compatLnSpc="1">
            <a:noAutofit/>
          </a:bodyPr>
          <a:lstStyle/>
          <a:p>
            <a:endParaRPr lang="zh-CN" altLang="en-US" dirty="0"/>
          </a:p>
        </p:txBody>
      </p:sp>
      <p:sp>
        <p:nvSpPr>
          <p:cNvPr id="15" name="矩形 14">
            <a:extLst>
              <a:ext uri="{FF2B5EF4-FFF2-40B4-BE49-F238E27FC236}">
                <a16:creationId xmlns:a16="http://schemas.microsoft.com/office/drawing/2014/main" id="{29CD7C7A-0048-41D3-A4B4-6D60AE25E818}"/>
              </a:ext>
            </a:extLst>
          </p:cNvPr>
          <p:cNvSpPr/>
          <p:nvPr/>
        </p:nvSpPr>
        <p:spPr>
          <a:xfrm>
            <a:off x="332510" y="1268813"/>
            <a:ext cx="11495314" cy="4807983"/>
          </a:xfrm>
          <a:prstGeom prst="rect">
            <a:avLst/>
          </a:prstGeom>
          <a:ln>
            <a:solidFill>
              <a:schemeClr val="accent1"/>
            </a:solidFill>
          </a:ln>
        </p:spPr>
        <p:txBody>
          <a:bodyPr wrap="square" lIns="72000" rIns="72000">
            <a:spAutoFit/>
          </a:bodyPr>
          <a:lstStyle/>
          <a:p>
            <a:pPr lvl="1" algn="just">
              <a:lnSpc>
                <a:spcPct val="150000"/>
              </a:lnSpc>
              <a:spcBef>
                <a:spcPts val="600"/>
              </a:spcBef>
              <a:buClr>
                <a:srgbClr val="FF0066"/>
              </a:buClr>
            </a:pPr>
            <a:r>
              <a:rPr lang="zh-CN" altLang="en-US" sz="2000" dirty="0">
                <a:latin typeface="微软雅黑" panose="020B0503020204020204" pitchFamily="34" charset="-122"/>
                <a:ea typeface="微软雅黑" panose="020B0503020204020204" pitchFamily="34" charset="-122"/>
                <a:sym typeface="Symbol" panose="05050102010706020507" pitchFamily="18" charset="2"/>
              </a:rPr>
              <a:t>  </a:t>
            </a:r>
            <a:r>
              <a:rPr lang="en-US" altLang="zh-CN" sz="2000" dirty="0">
                <a:latin typeface="微软雅黑" panose="020B0503020204020204" pitchFamily="34" charset="-122"/>
                <a:ea typeface="微软雅黑" panose="020B0503020204020204" pitchFamily="34" charset="-122"/>
                <a:cs typeface="+mn-ea"/>
                <a:sym typeface="+mn-lt"/>
              </a:rPr>
              <a:t>x (if</a:t>
            </a:r>
            <a:r>
              <a:rPr lang="zh-CN" altLang="en-US" sz="2000" dirty="0">
                <a:latin typeface="微软雅黑" panose="020B0503020204020204" pitchFamily="34" charset="-122"/>
                <a:ea typeface="微软雅黑" panose="020B0503020204020204" pitchFamily="34" charset="-122"/>
                <a:cs typeface="+mn-ea"/>
                <a:sym typeface="+mn-lt"/>
              </a:rPr>
              <a:t>（</a:t>
            </a:r>
            <a:r>
              <a:rPr lang="en-US" altLang="zh-CN" sz="2000" dirty="0">
                <a:latin typeface="微软雅黑" panose="020B0503020204020204" pitchFamily="34" charset="-122"/>
                <a:ea typeface="微软雅黑" panose="020B0503020204020204" pitchFamily="34" charset="-122"/>
                <a:cs typeface="+mn-ea"/>
                <a:sym typeface="+mn-lt"/>
              </a:rPr>
              <a:t>RS[</a:t>
            </a:r>
            <a:r>
              <a:rPr lang="en-US" altLang="zh-CN" sz="2000" b="1" dirty="0">
                <a:solidFill>
                  <a:srgbClr val="7030A0"/>
                </a:solidFill>
                <a:latin typeface="微软雅黑" panose="020B0503020204020204" pitchFamily="34" charset="-122"/>
                <a:ea typeface="微软雅黑" panose="020B0503020204020204" pitchFamily="34" charset="-122"/>
                <a:cs typeface="+mn-ea"/>
                <a:sym typeface="+mn-lt"/>
              </a:rPr>
              <a:t>x</a:t>
            </a:r>
            <a:r>
              <a:rPr lang="en-US" altLang="zh-CN" sz="2000" dirty="0">
                <a:latin typeface="微软雅黑" panose="020B0503020204020204" pitchFamily="34" charset="-122"/>
                <a:ea typeface="微软雅黑" panose="020B0503020204020204" pitchFamily="34" charset="-122"/>
                <a:cs typeface="+mn-ea"/>
                <a:sym typeface="+mn-lt"/>
              </a:rPr>
              <a:t>].</a:t>
            </a:r>
            <a:r>
              <a:rPr lang="en-US" altLang="zh-CN" sz="2000" dirty="0" err="1">
                <a:latin typeface="微软雅黑" panose="020B0503020204020204" pitchFamily="34" charset="-122"/>
                <a:ea typeface="微软雅黑" panose="020B0503020204020204" pitchFamily="34" charset="-122"/>
                <a:cs typeface="+mn-ea"/>
                <a:sym typeface="+mn-lt"/>
              </a:rPr>
              <a:t>Qk</a:t>
            </a:r>
            <a:r>
              <a:rPr lang="en-US" altLang="zh-CN" sz="2000" dirty="0">
                <a:latin typeface="微软雅黑" panose="020B0503020204020204" pitchFamily="34" charset="-122"/>
                <a:ea typeface="微软雅黑" panose="020B0503020204020204" pitchFamily="34" charset="-122"/>
                <a:cs typeface="+mn-ea"/>
                <a:sym typeface="+mn-lt"/>
              </a:rPr>
              <a:t> = </a:t>
            </a:r>
            <a:r>
              <a:rPr lang="en-US" altLang="zh-CN" sz="2000" b="1" dirty="0">
                <a:solidFill>
                  <a:srgbClr val="FF9900"/>
                </a:solidFill>
                <a:latin typeface="微软雅黑" panose="020B0503020204020204" pitchFamily="34" charset="-122"/>
                <a:ea typeface="微软雅黑" panose="020B0503020204020204" pitchFamily="34" charset="-122"/>
                <a:cs typeface="+mn-ea"/>
                <a:sym typeface="+mn-lt"/>
              </a:rPr>
              <a:t>r</a:t>
            </a:r>
            <a:r>
              <a:rPr lang="en-US" altLang="zh-CN" sz="2000" dirty="0">
                <a:latin typeface="微软雅黑" panose="020B0503020204020204" pitchFamily="34" charset="-122"/>
                <a:ea typeface="微软雅黑" panose="020B0503020204020204" pitchFamily="34" charset="-122"/>
                <a:cs typeface="+mn-ea"/>
                <a:sym typeface="+mn-lt"/>
              </a:rPr>
              <a:t>) )</a:t>
            </a:r>
            <a:r>
              <a:rPr lang="zh-CN" altLang="en-US" sz="2000" dirty="0">
                <a:latin typeface="微软雅黑" panose="020B0503020204020204" pitchFamily="34" charset="-122"/>
                <a:ea typeface="微软雅黑" panose="020B0503020204020204" pitchFamily="34" charset="-122"/>
                <a:cs typeface="+mn-ea"/>
                <a:sym typeface="+mn-lt"/>
              </a:rPr>
              <a:t>      </a:t>
            </a:r>
            <a:r>
              <a:rPr lang="en-US" altLang="zh-CN" sz="2000" dirty="0">
                <a:latin typeface="微软雅黑" panose="020B0503020204020204" pitchFamily="34" charset="-122"/>
                <a:ea typeface="微软雅黑" panose="020B0503020204020204" pitchFamily="34" charset="-122"/>
                <a:cs typeface="+mn-ea"/>
                <a:sym typeface="+mn-lt"/>
              </a:rPr>
              <a:t>// </a:t>
            </a:r>
            <a:r>
              <a:rPr lang="zh-CN" altLang="en-US" sz="2000" dirty="0">
                <a:latin typeface="微软雅黑" panose="020B0503020204020204" pitchFamily="34" charset="-122"/>
                <a:ea typeface="微软雅黑" panose="020B0503020204020204" pitchFamily="34" charset="-122"/>
                <a:cs typeface="+mn-ea"/>
                <a:sym typeface="+mn-lt"/>
              </a:rPr>
              <a:t>对于任何一个正在等该结果作为第二操作数的保留站</a:t>
            </a:r>
            <a:r>
              <a:rPr lang="en-US" altLang="zh-CN" sz="2000" dirty="0">
                <a:latin typeface="微软雅黑" panose="020B0503020204020204" pitchFamily="34" charset="-122"/>
                <a:ea typeface="微软雅黑" panose="020B0503020204020204" pitchFamily="34" charset="-122"/>
                <a:cs typeface="+mn-ea"/>
                <a:sym typeface="+mn-lt"/>
              </a:rPr>
              <a:t>x</a:t>
            </a:r>
          </a:p>
          <a:p>
            <a:pPr lvl="1" algn="just">
              <a:lnSpc>
                <a:spcPct val="150000"/>
              </a:lnSpc>
              <a:spcBef>
                <a:spcPts val="600"/>
              </a:spcBef>
              <a:buClr>
                <a:srgbClr val="FF0066"/>
              </a:buClr>
            </a:pPr>
            <a:r>
              <a:rPr lang="en-US" altLang="zh-CN" sz="2000" dirty="0">
                <a:latin typeface="微软雅黑" panose="020B0503020204020204" pitchFamily="34" charset="-122"/>
                <a:ea typeface="微软雅黑" panose="020B0503020204020204" pitchFamily="34" charset="-122"/>
                <a:cs typeface="+mn-ea"/>
                <a:sym typeface="+mn-lt"/>
              </a:rPr>
              <a:t>       { RS[</a:t>
            </a:r>
            <a:r>
              <a:rPr lang="en-US" altLang="zh-CN" sz="2000" b="1" dirty="0">
                <a:solidFill>
                  <a:srgbClr val="7030A0"/>
                </a:solidFill>
                <a:latin typeface="微软雅黑" panose="020B0503020204020204" pitchFamily="34" charset="-122"/>
                <a:ea typeface="微软雅黑" panose="020B0503020204020204" pitchFamily="34" charset="-122"/>
                <a:cs typeface="+mn-ea"/>
                <a:sym typeface="+mn-lt"/>
              </a:rPr>
              <a:t>x</a:t>
            </a:r>
            <a:r>
              <a:rPr lang="en-US" altLang="zh-CN" sz="2000" dirty="0">
                <a:latin typeface="微软雅黑" panose="020B0503020204020204" pitchFamily="34" charset="-122"/>
                <a:ea typeface="微软雅黑" panose="020B0503020204020204" pitchFamily="34" charset="-122"/>
                <a:cs typeface="+mn-ea"/>
                <a:sym typeface="+mn-lt"/>
              </a:rPr>
              <a:t>].</a:t>
            </a:r>
            <a:r>
              <a:rPr lang="en-US" altLang="zh-CN" sz="2000" dirty="0" err="1">
                <a:latin typeface="微软雅黑" panose="020B0503020204020204" pitchFamily="34" charset="-122"/>
                <a:ea typeface="微软雅黑" panose="020B0503020204020204" pitchFamily="34" charset="-122"/>
                <a:cs typeface="+mn-ea"/>
                <a:sym typeface="+mn-lt"/>
              </a:rPr>
              <a:t>Vk</a:t>
            </a:r>
            <a:r>
              <a:rPr lang="en-US" altLang="zh-CN" sz="2000" dirty="0">
                <a:latin typeface="微软雅黑" panose="020B0503020204020204" pitchFamily="34" charset="-122"/>
                <a:ea typeface="微软雅黑" panose="020B0503020204020204" pitchFamily="34" charset="-122"/>
                <a:cs typeface="+mn-ea"/>
                <a:sym typeface="+mn-lt"/>
              </a:rPr>
              <a:t> </a:t>
            </a:r>
            <a:r>
              <a:rPr lang="en-US" altLang="zh-CN" sz="2000" dirty="0">
                <a:latin typeface="微软雅黑" panose="020B0503020204020204" pitchFamily="34" charset="-122"/>
                <a:ea typeface="微软雅黑" panose="020B0503020204020204" pitchFamily="34" charset="-122"/>
                <a:cs typeface="+mn-ea"/>
                <a:sym typeface="Wingdings" panose="05000000000000000000" pitchFamily="2" charset="2"/>
              </a:rPr>
              <a:t> </a:t>
            </a:r>
            <a:r>
              <a:rPr lang="en-US" altLang="zh-CN" sz="2000" dirty="0">
                <a:latin typeface="微软雅黑" panose="020B0503020204020204" pitchFamily="34" charset="-122"/>
                <a:ea typeface="微软雅黑" panose="020B0503020204020204" pitchFamily="34" charset="-122"/>
                <a:cs typeface="+mn-ea"/>
                <a:sym typeface="+mn-lt"/>
              </a:rPr>
              <a:t>result;</a:t>
            </a:r>
            <a:r>
              <a:rPr lang="zh-CN" altLang="en-US" sz="2000" dirty="0">
                <a:latin typeface="微软雅黑" panose="020B0503020204020204" pitchFamily="34" charset="-122"/>
                <a:ea typeface="微软雅黑" panose="020B0503020204020204" pitchFamily="34" charset="-122"/>
                <a:cs typeface="+mn-ea"/>
                <a:sym typeface="+mn-lt"/>
              </a:rPr>
              <a:t>	</a:t>
            </a:r>
            <a:r>
              <a:rPr lang="en-US" altLang="zh-CN" sz="2000" dirty="0">
                <a:latin typeface="微软雅黑" panose="020B0503020204020204" pitchFamily="34" charset="-122"/>
                <a:ea typeface="微软雅黑" panose="020B0503020204020204" pitchFamily="34" charset="-122"/>
                <a:cs typeface="+mn-ea"/>
                <a:sym typeface="+mn-lt"/>
              </a:rPr>
              <a:t>// </a:t>
            </a:r>
            <a:r>
              <a:rPr lang="zh-CN" altLang="en-US" sz="2000" dirty="0">
                <a:latin typeface="微软雅黑" panose="020B0503020204020204" pitchFamily="34" charset="-122"/>
                <a:ea typeface="微软雅黑" panose="020B0503020204020204" pitchFamily="34" charset="-122"/>
                <a:cs typeface="+mn-ea"/>
                <a:sym typeface="+mn-lt"/>
              </a:rPr>
              <a:t>向该保留站的</a:t>
            </a:r>
            <a:r>
              <a:rPr lang="en-US" altLang="zh-CN" sz="2000" dirty="0" err="1">
                <a:latin typeface="微软雅黑" panose="020B0503020204020204" pitchFamily="34" charset="-122"/>
                <a:ea typeface="微软雅黑" panose="020B0503020204020204" pitchFamily="34" charset="-122"/>
                <a:cs typeface="+mn-ea"/>
                <a:sym typeface="+mn-lt"/>
              </a:rPr>
              <a:t>Vk</a:t>
            </a:r>
            <a:r>
              <a:rPr lang="zh-CN" altLang="en-US" sz="2000" dirty="0">
                <a:latin typeface="微软雅黑" panose="020B0503020204020204" pitchFamily="34" charset="-122"/>
                <a:ea typeface="微软雅黑" panose="020B0503020204020204" pitchFamily="34" charset="-122"/>
                <a:cs typeface="+mn-ea"/>
                <a:sym typeface="+mn-lt"/>
              </a:rPr>
              <a:t>写入结果</a:t>
            </a:r>
          </a:p>
          <a:p>
            <a:pPr lvl="1" algn="just">
              <a:lnSpc>
                <a:spcPct val="150000"/>
              </a:lnSpc>
              <a:spcBef>
                <a:spcPts val="600"/>
              </a:spcBef>
              <a:buClr>
                <a:srgbClr val="FF0066"/>
              </a:buClr>
            </a:pPr>
            <a:r>
              <a:rPr lang="zh-CN" altLang="en-US" sz="2000" dirty="0">
                <a:latin typeface="微软雅黑" panose="020B0503020204020204" pitchFamily="34" charset="-122"/>
                <a:ea typeface="微软雅黑" panose="020B0503020204020204" pitchFamily="34" charset="-122"/>
                <a:cs typeface="+mn-ea"/>
                <a:sym typeface="+mn-lt"/>
              </a:rPr>
              <a:t>       </a:t>
            </a:r>
            <a:r>
              <a:rPr lang="en-US" altLang="zh-CN" sz="2000" dirty="0">
                <a:latin typeface="微软雅黑" panose="020B0503020204020204" pitchFamily="34" charset="-122"/>
                <a:ea typeface="微软雅黑" panose="020B0503020204020204" pitchFamily="34" charset="-122"/>
                <a:cs typeface="+mn-ea"/>
                <a:sym typeface="+mn-lt"/>
              </a:rPr>
              <a:t>RS[</a:t>
            </a:r>
            <a:r>
              <a:rPr lang="en-US" altLang="zh-CN" sz="2000" b="1" dirty="0">
                <a:solidFill>
                  <a:srgbClr val="7030A0"/>
                </a:solidFill>
                <a:latin typeface="微软雅黑" panose="020B0503020204020204" pitchFamily="34" charset="-122"/>
                <a:ea typeface="微软雅黑" panose="020B0503020204020204" pitchFamily="34" charset="-122"/>
                <a:cs typeface="+mn-ea"/>
                <a:sym typeface="+mn-lt"/>
              </a:rPr>
              <a:t>x</a:t>
            </a:r>
            <a:r>
              <a:rPr lang="en-US" altLang="zh-CN" sz="2000" dirty="0">
                <a:latin typeface="微软雅黑" panose="020B0503020204020204" pitchFamily="34" charset="-122"/>
                <a:ea typeface="微软雅黑" panose="020B0503020204020204" pitchFamily="34" charset="-122"/>
                <a:cs typeface="+mn-ea"/>
                <a:sym typeface="+mn-lt"/>
              </a:rPr>
              <a:t>].</a:t>
            </a:r>
            <a:r>
              <a:rPr lang="en-US" altLang="zh-CN" sz="2000" dirty="0" err="1">
                <a:latin typeface="微软雅黑" panose="020B0503020204020204" pitchFamily="34" charset="-122"/>
                <a:ea typeface="微软雅黑" panose="020B0503020204020204" pitchFamily="34" charset="-122"/>
                <a:cs typeface="+mn-ea"/>
                <a:sym typeface="+mn-lt"/>
              </a:rPr>
              <a:t>Qk</a:t>
            </a:r>
            <a:r>
              <a:rPr lang="en-US" altLang="zh-CN" sz="2000" dirty="0">
                <a:latin typeface="微软雅黑" panose="020B0503020204020204" pitchFamily="34" charset="-122"/>
                <a:ea typeface="微软雅黑" panose="020B0503020204020204" pitchFamily="34" charset="-122"/>
                <a:cs typeface="+mn-ea"/>
                <a:sym typeface="+mn-lt"/>
              </a:rPr>
              <a:t> </a:t>
            </a:r>
            <a:r>
              <a:rPr lang="en-US" altLang="zh-CN" sz="2000" dirty="0">
                <a:latin typeface="微软雅黑" panose="020B0503020204020204" pitchFamily="34" charset="-122"/>
                <a:ea typeface="微软雅黑" panose="020B0503020204020204" pitchFamily="34" charset="-122"/>
                <a:cs typeface="+mn-ea"/>
                <a:sym typeface="Wingdings" panose="05000000000000000000" pitchFamily="2" charset="2"/>
              </a:rPr>
              <a:t> </a:t>
            </a:r>
            <a:r>
              <a:rPr lang="en-US" altLang="zh-CN" sz="2000" dirty="0">
                <a:latin typeface="微软雅黑" panose="020B0503020204020204" pitchFamily="34" charset="-122"/>
                <a:ea typeface="微软雅黑" panose="020B0503020204020204" pitchFamily="34" charset="-122"/>
                <a:cs typeface="+mn-ea"/>
                <a:sym typeface="+mn-lt"/>
              </a:rPr>
              <a:t>0; }</a:t>
            </a:r>
            <a:r>
              <a:rPr lang="zh-CN" altLang="en-US" sz="2000" dirty="0">
                <a:latin typeface="微软雅黑" panose="020B0503020204020204" pitchFamily="34" charset="-122"/>
                <a:ea typeface="微软雅黑" panose="020B0503020204020204" pitchFamily="34" charset="-122"/>
                <a:cs typeface="+mn-ea"/>
                <a:sym typeface="+mn-lt"/>
              </a:rPr>
              <a:t>	</a:t>
            </a:r>
            <a:r>
              <a:rPr lang="en-US" altLang="zh-CN" sz="2000" dirty="0">
                <a:latin typeface="微软雅黑" panose="020B0503020204020204" pitchFamily="34" charset="-122"/>
                <a:ea typeface="微软雅黑" panose="020B0503020204020204" pitchFamily="34" charset="-122"/>
                <a:cs typeface="+mn-ea"/>
                <a:sym typeface="+mn-lt"/>
              </a:rPr>
              <a:t>// </a:t>
            </a:r>
            <a:r>
              <a:rPr lang="zh-CN" altLang="en-US" sz="2000" dirty="0">
                <a:latin typeface="微软雅黑" panose="020B0503020204020204" pitchFamily="34" charset="-122"/>
                <a:ea typeface="微软雅黑" panose="020B0503020204020204" pitchFamily="34" charset="-122"/>
                <a:cs typeface="+mn-ea"/>
                <a:sym typeface="+mn-lt"/>
              </a:rPr>
              <a:t>置</a:t>
            </a:r>
            <a:r>
              <a:rPr lang="en-US" altLang="zh-CN" sz="2000" dirty="0" err="1">
                <a:latin typeface="微软雅黑" panose="020B0503020204020204" pitchFamily="34" charset="-122"/>
                <a:ea typeface="微软雅黑" panose="020B0503020204020204" pitchFamily="34" charset="-122"/>
                <a:cs typeface="+mn-ea"/>
                <a:sym typeface="+mn-lt"/>
              </a:rPr>
              <a:t>Qk</a:t>
            </a:r>
            <a:r>
              <a:rPr lang="zh-CN" altLang="en-US" sz="2000" dirty="0">
                <a:latin typeface="微软雅黑" panose="020B0503020204020204" pitchFamily="34" charset="-122"/>
                <a:ea typeface="微软雅黑" panose="020B0503020204020204" pitchFamily="34" charset="-122"/>
                <a:cs typeface="+mn-ea"/>
                <a:sym typeface="+mn-lt"/>
              </a:rPr>
              <a:t>为</a:t>
            </a:r>
            <a:r>
              <a:rPr lang="en-US" altLang="zh-CN" sz="2000" dirty="0">
                <a:latin typeface="微软雅黑" panose="020B0503020204020204" pitchFamily="34" charset="-122"/>
                <a:ea typeface="微软雅黑" panose="020B0503020204020204" pitchFamily="34" charset="-122"/>
                <a:cs typeface="+mn-ea"/>
                <a:sym typeface="+mn-lt"/>
              </a:rPr>
              <a:t>0</a:t>
            </a:r>
            <a:r>
              <a:rPr lang="zh-CN" altLang="en-US" sz="2000" dirty="0">
                <a:latin typeface="微软雅黑" panose="020B0503020204020204" pitchFamily="34" charset="-122"/>
                <a:ea typeface="微软雅黑" panose="020B0503020204020204" pitchFamily="34" charset="-122"/>
                <a:cs typeface="+mn-ea"/>
                <a:sym typeface="+mn-lt"/>
              </a:rPr>
              <a:t>，表示该保留站的</a:t>
            </a:r>
            <a:r>
              <a:rPr lang="en-US" altLang="zh-CN" sz="2000" dirty="0" err="1">
                <a:latin typeface="微软雅黑" panose="020B0503020204020204" pitchFamily="34" charset="-122"/>
                <a:ea typeface="微软雅黑" panose="020B0503020204020204" pitchFamily="34" charset="-122"/>
                <a:cs typeface="+mn-ea"/>
                <a:sym typeface="+mn-lt"/>
              </a:rPr>
              <a:t>Vk</a:t>
            </a:r>
            <a:r>
              <a:rPr lang="zh-CN" altLang="en-US" sz="2000" dirty="0">
                <a:latin typeface="微软雅黑" panose="020B0503020204020204" pitchFamily="34" charset="-122"/>
                <a:ea typeface="微软雅黑" panose="020B0503020204020204" pitchFamily="34" charset="-122"/>
                <a:cs typeface="+mn-ea"/>
                <a:sym typeface="+mn-lt"/>
              </a:rPr>
              <a:t>中的操作数就绪。</a:t>
            </a:r>
          </a:p>
          <a:p>
            <a:pPr lvl="1" algn="just">
              <a:lnSpc>
                <a:spcPct val="150000"/>
              </a:lnSpc>
              <a:spcBef>
                <a:spcPts val="600"/>
              </a:spcBef>
              <a:buClr>
                <a:srgbClr val="FF0066"/>
              </a:buClr>
            </a:pPr>
            <a:r>
              <a:rPr lang="en-US" altLang="zh-CN" sz="2000" dirty="0">
                <a:latin typeface="微软雅黑" panose="020B0503020204020204" pitchFamily="34" charset="-122"/>
                <a:ea typeface="微软雅黑" panose="020B0503020204020204" pitchFamily="34" charset="-122"/>
                <a:cs typeface="+mn-ea"/>
                <a:sym typeface="+mn-lt"/>
              </a:rPr>
              <a:t>  RS[</a:t>
            </a:r>
            <a:r>
              <a:rPr lang="en-US" altLang="zh-CN" sz="2000" b="1" dirty="0">
                <a:solidFill>
                  <a:srgbClr val="FF9900"/>
                </a:solidFill>
                <a:latin typeface="微软雅黑" panose="020B0503020204020204" pitchFamily="34" charset="-122"/>
                <a:ea typeface="微软雅黑" panose="020B0503020204020204" pitchFamily="34" charset="-122"/>
                <a:cs typeface="+mn-ea"/>
                <a:sym typeface="+mn-lt"/>
              </a:rPr>
              <a:t>r</a:t>
            </a:r>
            <a:r>
              <a:rPr lang="en-US" altLang="zh-CN" sz="2000" dirty="0">
                <a:latin typeface="微软雅黑" panose="020B0503020204020204" pitchFamily="34" charset="-122"/>
                <a:ea typeface="微软雅黑" panose="020B0503020204020204" pitchFamily="34" charset="-122"/>
                <a:cs typeface="+mn-ea"/>
                <a:sym typeface="+mn-lt"/>
              </a:rPr>
              <a:t>].Busy </a:t>
            </a:r>
            <a:r>
              <a:rPr lang="en-US" altLang="zh-CN" sz="2000" dirty="0">
                <a:latin typeface="微软雅黑" panose="020B0503020204020204" pitchFamily="34" charset="-122"/>
                <a:ea typeface="微软雅黑" panose="020B0503020204020204" pitchFamily="34" charset="-122"/>
                <a:cs typeface="+mn-ea"/>
                <a:sym typeface="Wingdings" panose="05000000000000000000" pitchFamily="2" charset="2"/>
              </a:rPr>
              <a:t> </a:t>
            </a:r>
            <a:r>
              <a:rPr lang="en-US" altLang="zh-CN" sz="2000" dirty="0">
                <a:latin typeface="微软雅黑" panose="020B0503020204020204" pitchFamily="34" charset="-122"/>
                <a:ea typeface="微软雅黑" panose="020B0503020204020204" pitchFamily="34" charset="-122"/>
                <a:cs typeface="+mn-ea"/>
                <a:sym typeface="+mn-lt"/>
              </a:rPr>
              <a:t>no</a:t>
            </a:r>
            <a:r>
              <a:rPr lang="zh-CN" altLang="en-US" sz="2000" dirty="0">
                <a:latin typeface="微软雅黑" panose="020B0503020204020204" pitchFamily="34" charset="-122"/>
                <a:ea typeface="微软雅黑" panose="020B0503020204020204" pitchFamily="34" charset="-122"/>
                <a:cs typeface="+mn-ea"/>
                <a:sym typeface="+mn-lt"/>
              </a:rPr>
              <a:t>；           </a:t>
            </a:r>
            <a:r>
              <a:rPr lang="en-US" altLang="zh-CN" sz="2000" dirty="0">
                <a:latin typeface="微软雅黑" panose="020B0503020204020204" pitchFamily="34" charset="-122"/>
                <a:ea typeface="微软雅黑" panose="020B0503020204020204" pitchFamily="34" charset="-122"/>
                <a:cs typeface="+mn-ea"/>
                <a:sym typeface="+mn-lt"/>
              </a:rPr>
              <a:t>// </a:t>
            </a:r>
            <a:r>
              <a:rPr lang="zh-CN" altLang="en-US" sz="2000" dirty="0">
                <a:latin typeface="微软雅黑" panose="020B0503020204020204" pitchFamily="34" charset="-122"/>
                <a:ea typeface="微软雅黑" panose="020B0503020204020204" pitchFamily="34" charset="-122"/>
                <a:cs typeface="+mn-ea"/>
                <a:sym typeface="+mn-lt"/>
              </a:rPr>
              <a:t>释放当前保留站，将之置为空闲状态。</a:t>
            </a:r>
            <a:endParaRPr lang="en-US" altLang="zh-CN" sz="2000" dirty="0">
              <a:latin typeface="微软雅黑" panose="020B0503020204020204" pitchFamily="34" charset="-122"/>
              <a:ea typeface="微软雅黑" panose="020B0503020204020204" pitchFamily="34" charset="-122"/>
              <a:cs typeface="+mn-ea"/>
              <a:sym typeface="+mn-lt"/>
            </a:endParaRPr>
          </a:p>
          <a:p>
            <a:pPr marL="800100" lvl="1" indent="-342900" algn="just">
              <a:lnSpc>
                <a:spcPct val="150000"/>
              </a:lnSpc>
              <a:spcBef>
                <a:spcPts val="600"/>
              </a:spcBef>
              <a:buClr>
                <a:srgbClr val="FF0066"/>
              </a:buClr>
              <a:buFont typeface="Wingdings" panose="05000000000000000000" pitchFamily="2" charset="2"/>
              <a:buChar char="ü"/>
            </a:pPr>
            <a:r>
              <a:rPr lang="en-US" altLang="zh-CN" sz="2000" b="1" dirty="0">
                <a:solidFill>
                  <a:srgbClr val="FF0066"/>
                </a:solidFill>
                <a:latin typeface="微软雅黑" panose="020B0503020204020204" pitchFamily="34" charset="-122"/>
                <a:ea typeface="微软雅黑" panose="020B0503020204020204" pitchFamily="34" charset="-122"/>
                <a:cs typeface="+mn-ea"/>
                <a:sym typeface="+mn-lt"/>
              </a:rPr>
              <a:t>store</a:t>
            </a:r>
            <a:r>
              <a:rPr lang="zh-CN" altLang="en-US" sz="2000" b="1" dirty="0">
                <a:solidFill>
                  <a:srgbClr val="FF0066"/>
                </a:solidFill>
                <a:latin typeface="微软雅黑" panose="020B0503020204020204" pitchFamily="34" charset="-122"/>
                <a:ea typeface="微软雅黑" panose="020B0503020204020204" pitchFamily="34" charset="-122"/>
                <a:cs typeface="+mn-ea"/>
                <a:sym typeface="+mn-lt"/>
              </a:rPr>
              <a:t>指令</a:t>
            </a:r>
            <a:endParaRPr lang="en-US" altLang="zh-CN" sz="2000" b="1" dirty="0">
              <a:solidFill>
                <a:srgbClr val="FF0066"/>
              </a:solidFill>
              <a:latin typeface="微软雅黑" panose="020B0503020204020204" pitchFamily="34" charset="-122"/>
              <a:ea typeface="微软雅黑" panose="020B0503020204020204" pitchFamily="34" charset="-122"/>
              <a:cs typeface="+mn-ea"/>
              <a:sym typeface="+mn-lt"/>
            </a:endParaRPr>
          </a:p>
          <a:p>
            <a:pPr lvl="1" algn="just">
              <a:lnSpc>
                <a:spcPct val="150000"/>
              </a:lnSpc>
              <a:spcBef>
                <a:spcPts val="600"/>
              </a:spcBef>
              <a:buClr>
                <a:srgbClr val="FF0066"/>
              </a:buClr>
            </a:pPr>
            <a:r>
              <a:rPr lang="zh-CN" altLang="en-US" sz="2000" b="1" dirty="0">
                <a:solidFill>
                  <a:srgbClr val="0066FF"/>
                </a:solidFill>
                <a:latin typeface="微软雅黑" panose="020B0503020204020204" pitchFamily="34" charset="-122"/>
                <a:ea typeface="微软雅黑" panose="020B0503020204020204" pitchFamily="34" charset="-122"/>
                <a:cs typeface="+mn-ea"/>
                <a:sym typeface="+mn-lt"/>
              </a:rPr>
              <a:t>进入条件：</a:t>
            </a:r>
            <a:r>
              <a:rPr lang="zh-CN" altLang="en-US" sz="1800" dirty="0">
                <a:latin typeface="微软雅黑" panose="020B0503020204020204" pitchFamily="34" charset="-122"/>
                <a:ea typeface="微软雅黑" panose="020B0503020204020204" pitchFamily="34" charset="-122"/>
                <a:cs typeface="+mn-ea"/>
                <a:sym typeface="+mn-lt"/>
              </a:rPr>
              <a:t>保留站</a:t>
            </a:r>
            <a:r>
              <a:rPr lang="en-US" altLang="zh-CN" sz="1800" dirty="0">
                <a:latin typeface="微软雅黑" panose="020B0503020204020204" pitchFamily="34" charset="-122"/>
                <a:ea typeface="微软雅黑" panose="020B0503020204020204" pitchFamily="34" charset="-122"/>
                <a:cs typeface="+mn-ea"/>
                <a:sym typeface="+mn-lt"/>
              </a:rPr>
              <a:t>r</a:t>
            </a:r>
            <a:r>
              <a:rPr lang="zh-CN" altLang="en-US" sz="1800" dirty="0">
                <a:latin typeface="微软雅黑" panose="020B0503020204020204" pitchFamily="34" charset="-122"/>
                <a:ea typeface="微软雅黑" panose="020B0503020204020204" pitchFamily="34" charset="-122"/>
                <a:cs typeface="+mn-ea"/>
                <a:sym typeface="+mn-lt"/>
              </a:rPr>
              <a:t>执行结束，</a:t>
            </a:r>
            <a:r>
              <a:rPr lang="zh-CN" altLang="pt-BR" sz="1800" dirty="0">
                <a:latin typeface="微软雅黑" panose="020B0503020204020204" pitchFamily="34" charset="-122"/>
                <a:ea typeface="微软雅黑" panose="020B0503020204020204" pitchFamily="34" charset="-122"/>
                <a:cs typeface="+mn-ea"/>
                <a:sym typeface="+mn-lt"/>
              </a:rPr>
              <a:t>且</a:t>
            </a:r>
            <a:r>
              <a:rPr lang="pt-BR" altLang="zh-CN" sz="1800" dirty="0">
                <a:latin typeface="微软雅黑" panose="020B0503020204020204" pitchFamily="34" charset="-122"/>
                <a:ea typeface="微软雅黑" panose="020B0503020204020204" pitchFamily="34" charset="-122"/>
                <a:cs typeface="+mn-ea"/>
                <a:sym typeface="+mn-lt"/>
              </a:rPr>
              <a:t>RS[r].Qk = 0</a:t>
            </a:r>
            <a:r>
              <a:rPr lang="zh-CN" altLang="en-US" dirty="0">
                <a:latin typeface="微软雅黑" panose="020B0503020204020204" pitchFamily="34" charset="-122"/>
                <a:ea typeface="微软雅黑" panose="020B0503020204020204" pitchFamily="34" charset="-122"/>
                <a:cs typeface="+mn-ea"/>
                <a:sym typeface="+mn-lt"/>
              </a:rPr>
              <a:t> </a:t>
            </a:r>
            <a:r>
              <a:rPr lang="en-US" altLang="zh-CN" dirty="0">
                <a:latin typeface="微软雅黑" panose="020B0503020204020204" pitchFamily="34" charset="-122"/>
                <a:ea typeface="微软雅黑" panose="020B0503020204020204" pitchFamily="34" charset="-122"/>
                <a:cs typeface="+mn-ea"/>
                <a:sym typeface="+mn-lt"/>
              </a:rPr>
              <a:t>//</a:t>
            </a:r>
            <a:r>
              <a:rPr lang="zh-CN" altLang="en-US" dirty="0">
                <a:latin typeface="微软雅黑" panose="020B0503020204020204" pitchFamily="34" charset="-122"/>
                <a:ea typeface="微软雅黑" panose="020B0503020204020204" pitchFamily="34" charset="-122"/>
                <a:cs typeface="+mn-ea"/>
                <a:sym typeface="+mn-lt"/>
              </a:rPr>
              <a:t>要存储的数据已经就绪</a:t>
            </a:r>
            <a:endParaRPr lang="en-US" altLang="zh-CN" dirty="0">
              <a:latin typeface="微软雅黑" panose="020B0503020204020204" pitchFamily="34" charset="-122"/>
              <a:ea typeface="微软雅黑" panose="020B0503020204020204" pitchFamily="34" charset="-122"/>
              <a:cs typeface="+mn-ea"/>
              <a:sym typeface="+mn-lt"/>
            </a:endParaRPr>
          </a:p>
          <a:p>
            <a:pPr lvl="1" algn="just">
              <a:lnSpc>
                <a:spcPct val="150000"/>
              </a:lnSpc>
              <a:spcBef>
                <a:spcPts val="600"/>
              </a:spcBef>
              <a:buClr>
                <a:srgbClr val="FF0066"/>
              </a:buClr>
            </a:pPr>
            <a:r>
              <a:rPr lang="zh-CN" altLang="en-US" sz="2000" b="1" dirty="0">
                <a:solidFill>
                  <a:srgbClr val="0066FF"/>
                </a:solidFill>
                <a:latin typeface="微软雅黑" panose="020B0503020204020204" pitchFamily="34" charset="-122"/>
                <a:ea typeface="微软雅黑" panose="020B0503020204020204" pitchFamily="34" charset="-122"/>
                <a:cs typeface="+mn-ea"/>
                <a:sym typeface="+mn-lt"/>
              </a:rPr>
              <a:t>操作和各状态表内容修改：</a:t>
            </a:r>
            <a:endParaRPr lang="en-US" altLang="zh-CN" sz="2000" b="1" dirty="0">
              <a:solidFill>
                <a:srgbClr val="0066FF"/>
              </a:solidFill>
              <a:latin typeface="微软雅黑" panose="020B0503020204020204" pitchFamily="34" charset="-122"/>
              <a:ea typeface="微软雅黑" panose="020B0503020204020204" pitchFamily="34" charset="-122"/>
              <a:cs typeface="+mn-ea"/>
              <a:sym typeface="+mn-lt"/>
            </a:endParaRPr>
          </a:p>
          <a:p>
            <a:pPr marL="1085850" lvl="1" indent="-457200" eaLnBrk="1" hangingPunct="1">
              <a:lnSpc>
                <a:spcPct val="150000"/>
              </a:lnSpc>
              <a:spcBef>
                <a:spcPts val="600"/>
              </a:spcBef>
              <a:buFont typeface="Wingdings" panose="05000000000000000000" pitchFamily="2" charset="2"/>
              <a:buNone/>
              <a:tabLst>
                <a:tab pos="4286250" algn="l"/>
              </a:tabLst>
            </a:pPr>
            <a:r>
              <a:rPr lang="en-US" altLang="zh-CN" sz="2000" dirty="0">
                <a:latin typeface="微软雅黑" panose="020B0503020204020204" pitchFamily="34" charset="-122"/>
                <a:ea typeface="微软雅黑" panose="020B0503020204020204" pitchFamily="34" charset="-122"/>
                <a:sym typeface="Symbol" panose="05050102010706020507" pitchFamily="18" charset="2"/>
              </a:rPr>
              <a:t>Mem[RS[</a:t>
            </a:r>
            <a:r>
              <a:rPr lang="en-US" altLang="zh-CN" sz="2000" b="1" dirty="0">
                <a:solidFill>
                  <a:srgbClr val="FF9900"/>
                </a:solidFill>
                <a:latin typeface="微软雅黑" panose="020B0503020204020204" pitchFamily="34" charset="-122"/>
                <a:ea typeface="微软雅黑" panose="020B0503020204020204" pitchFamily="34" charset="-122"/>
                <a:cs typeface="+mn-ea"/>
                <a:sym typeface="Symbol" panose="05050102010706020507" pitchFamily="18" charset="2"/>
              </a:rPr>
              <a:t>r</a:t>
            </a:r>
            <a:r>
              <a:rPr lang="en-US" altLang="zh-CN" sz="2000" dirty="0">
                <a:latin typeface="微软雅黑" panose="020B0503020204020204" pitchFamily="34" charset="-122"/>
                <a:ea typeface="微软雅黑" panose="020B0503020204020204" pitchFamily="34" charset="-122"/>
                <a:sym typeface="Symbol" panose="05050102010706020507" pitchFamily="18" charset="2"/>
              </a:rPr>
              <a:t>].A] </a:t>
            </a:r>
            <a:r>
              <a:rPr lang="en-US" altLang="zh-CN" sz="2000" dirty="0">
                <a:latin typeface="微软雅黑" panose="020B0503020204020204" pitchFamily="34" charset="-122"/>
                <a:ea typeface="微软雅黑" panose="020B0503020204020204" pitchFamily="34" charset="-122"/>
                <a:sym typeface="Wingdings" panose="05000000000000000000" pitchFamily="2" charset="2"/>
              </a:rPr>
              <a:t> </a:t>
            </a:r>
            <a:r>
              <a:rPr lang="en-US" altLang="zh-CN" sz="2000" dirty="0">
                <a:latin typeface="微软雅黑" panose="020B0503020204020204" pitchFamily="34" charset="-122"/>
                <a:ea typeface="微软雅黑" panose="020B0503020204020204" pitchFamily="34" charset="-122"/>
                <a:sym typeface="Symbol" panose="05050102010706020507" pitchFamily="18" charset="2"/>
              </a:rPr>
              <a:t>RS[</a:t>
            </a:r>
            <a:r>
              <a:rPr lang="en-US" altLang="zh-CN" sz="2000" b="1" dirty="0">
                <a:solidFill>
                  <a:srgbClr val="FF9900"/>
                </a:solidFill>
                <a:latin typeface="微软雅黑" panose="020B0503020204020204" pitchFamily="34" charset="-122"/>
                <a:ea typeface="微软雅黑" panose="020B0503020204020204" pitchFamily="34" charset="-122"/>
                <a:cs typeface="+mn-ea"/>
                <a:sym typeface="Symbol" panose="05050102010706020507" pitchFamily="18" charset="2"/>
              </a:rPr>
              <a:t>r</a:t>
            </a:r>
            <a:r>
              <a:rPr lang="en-US" altLang="zh-CN" sz="2000" dirty="0">
                <a:latin typeface="微软雅黑" panose="020B0503020204020204" pitchFamily="34" charset="-122"/>
                <a:ea typeface="微软雅黑" panose="020B0503020204020204" pitchFamily="34" charset="-122"/>
                <a:sym typeface="Symbol" panose="05050102010706020507" pitchFamily="18" charset="2"/>
              </a:rPr>
              <a:t>].</a:t>
            </a:r>
            <a:r>
              <a:rPr lang="en-US" altLang="zh-CN" sz="2000" dirty="0" err="1">
                <a:latin typeface="微软雅黑" panose="020B0503020204020204" pitchFamily="34" charset="-122"/>
                <a:ea typeface="微软雅黑" panose="020B0503020204020204" pitchFamily="34" charset="-122"/>
                <a:sym typeface="Symbol" panose="05050102010706020507" pitchFamily="18" charset="2"/>
              </a:rPr>
              <a:t>Vk</a:t>
            </a:r>
            <a:r>
              <a:rPr lang="en-US" altLang="zh-CN" sz="2000" dirty="0">
                <a:latin typeface="微软雅黑" panose="020B0503020204020204" pitchFamily="34" charset="-122"/>
                <a:ea typeface="微软雅黑" panose="020B0503020204020204" pitchFamily="34" charset="-122"/>
                <a:sym typeface="Symbol" panose="05050102010706020507" pitchFamily="18" charset="2"/>
              </a:rPr>
              <a:t>;</a:t>
            </a:r>
            <a:r>
              <a:rPr lang="zh-CN" altLang="en-US" sz="2000" dirty="0">
                <a:latin typeface="微软雅黑" panose="020B0503020204020204" pitchFamily="34" charset="-122"/>
                <a:ea typeface="微软雅黑" panose="020B0503020204020204" pitchFamily="34" charset="-122"/>
                <a:sym typeface="Symbol" panose="05050102010706020507" pitchFamily="18" charset="2"/>
              </a:rPr>
              <a:t>   </a:t>
            </a:r>
            <a:r>
              <a:rPr lang="en-US" altLang="zh-CN" sz="2000" dirty="0">
                <a:latin typeface="微软雅黑" panose="020B0503020204020204" pitchFamily="34" charset="-122"/>
                <a:ea typeface="微软雅黑" panose="020B0503020204020204" pitchFamily="34" charset="-122"/>
                <a:sym typeface="Symbol" panose="05050102010706020507" pitchFamily="18" charset="2"/>
              </a:rPr>
              <a:t>// </a:t>
            </a:r>
            <a:r>
              <a:rPr lang="zh-CN" altLang="en-US" sz="2000" dirty="0">
                <a:latin typeface="微软雅黑" panose="020B0503020204020204" pitchFamily="34" charset="-122"/>
                <a:ea typeface="微软雅黑" panose="020B0503020204020204" pitchFamily="34" charset="-122"/>
                <a:sym typeface="Symbol" panose="05050102010706020507" pitchFamily="18" charset="2"/>
              </a:rPr>
              <a:t>数据写入存储器，地址由</a:t>
            </a:r>
            <a:r>
              <a:rPr lang="en-US" altLang="zh-CN" sz="2000" dirty="0">
                <a:latin typeface="微软雅黑" panose="020B0503020204020204" pitchFamily="34" charset="-122"/>
                <a:ea typeface="微软雅黑" panose="020B0503020204020204" pitchFamily="34" charset="-122"/>
                <a:sym typeface="Symbol" panose="05050102010706020507" pitchFamily="18" charset="2"/>
              </a:rPr>
              <a:t>store</a:t>
            </a:r>
            <a:r>
              <a:rPr lang="zh-CN" altLang="en-US" sz="2000" dirty="0">
                <a:latin typeface="微软雅黑" panose="020B0503020204020204" pitchFamily="34" charset="-122"/>
                <a:ea typeface="微软雅黑" panose="020B0503020204020204" pitchFamily="34" charset="-122"/>
                <a:sym typeface="Symbol" panose="05050102010706020507" pitchFamily="18" charset="2"/>
              </a:rPr>
              <a:t>缓冲器单元的</a:t>
            </a:r>
            <a:r>
              <a:rPr lang="en-US" altLang="zh-CN" sz="2000" dirty="0">
                <a:latin typeface="微软雅黑" panose="020B0503020204020204" pitchFamily="34" charset="-122"/>
                <a:ea typeface="微软雅黑" panose="020B0503020204020204" pitchFamily="34" charset="-122"/>
                <a:sym typeface="Symbol" panose="05050102010706020507" pitchFamily="18" charset="2"/>
              </a:rPr>
              <a:t>A</a:t>
            </a:r>
            <a:r>
              <a:rPr lang="zh-CN" altLang="en-US" sz="2000" dirty="0">
                <a:latin typeface="微软雅黑" panose="020B0503020204020204" pitchFamily="34" charset="-122"/>
                <a:ea typeface="微软雅黑" panose="020B0503020204020204" pitchFamily="34" charset="-122"/>
                <a:sym typeface="Symbol" panose="05050102010706020507" pitchFamily="18" charset="2"/>
              </a:rPr>
              <a:t>字段给出。</a:t>
            </a:r>
          </a:p>
          <a:p>
            <a:pPr marL="1085850" lvl="1" indent="-457200" eaLnBrk="1" hangingPunct="1">
              <a:lnSpc>
                <a:spcPct val="150000"/>
              </a:lnSpc>
              <a:spcBef>
                <a:spcPts val="600"/>
              </a:spcBef>
              <a:buFont typeface="Wingdings" panose="05000000000000000000" pitchFamily="2" charset="2"/>
              <a:buNone/>
              <a:tabLst>
                <a:tab pos="4286250" algn="l"/>
              </a:tabLst>
            </a:pPr>
            <a:r>
              <a:rPr lang="en-US" altLang="zh-CN" sz="2000" dirty="0">
                <a:latin typeface="微软雅黑" panose="020B0503020204020204" pitchFamily="34" charset="-122"/>
                <a:ea typeface="微软雅黑" panose="020B0503020204020204" pitchFamily="34" charset="-122"/>
                <a:sym typeface="Symbol" panose="05050102010706020507" pitchFamily="18" charset="2"/>
              </a:rPr>
              <a:t>RS[</a:t>
            </a:r>
            <a:r>
              <a:rPr lang="en-US" altLang="zh-CN" sz="2000" b="1" dirty="0">
                <a:solidFill>
                  <a:srgbClr val="FF9900"/>
                </a:solidFill>
                <a:latin typeface="微软雅黑" panose="020B0503020204020204" pitchFamily="34" charset="-122"/>
                <a:ea typeface="微软雅黑" panose="020B0503020204020204" pitchFamily="34" charset="-122"/>
                <a:cs typeface="+mn-ea"/>
                <a:sym typeface="Symbol" panose="05050102010706020507" pitchFamily="18" charset="2"/>
              </a:rPr>
              <a:t>r</a:t>
            </a:r>
            <a:r>
              <a:rPr lang="en-US" altLang="zh-CN" sz="2000" dirty="0">
                <a:latin typeface="微软雅黑" panose="020B0503020204020204" pitchFamily="34" charset="-122"/>
                <a:ea typeface="微软雅黑" panose="020B0503020204020204" pitchFamily="34" charset="-122"/>
                <a:sym typeface="Symbol" panose="05050102010706020507" pitchFamily="18" charset="2"/>
              </a:rPr>
              <a:t>].Busy </a:t>
            </a:r>
            <a:r>
              <a:rPr lang="en-US" altLang="zh-CN" sz="2000" dirty="0">
                <a:latin typeface="微软雅黑" panose="020B0503020204020204" pitchFamily="34" charset="-122"/>
                <a:ea typeface="微软雅黑" panose="020B0503020204020204" pitchFamily="34" charset="-122"/>
                <a:sym typeface="Wingdings" panose="05000000000000000000" pitchFamily="2" charset="2"/>
              </a:rPr>
              <a:t> </a:t>
            </a:r>
            <a:r>
              <a:rPr lang="en-US" altLang="zh-CN" sz="2000" dirty="0">
                <a:latin typeface="微软雅黑" panose="020B0503020204020204" pitchFamily="34" charset="-122"/>
                <a:ea typeface="微软雅黑" panose="020B0503020204020204" pitchFamily="34" charset="-122"/>
                <a:sym typeface="Symbol" panose="05050102010706020507" pitchFamily="18" charset="2"/>
              </a:rPr>
              <a:t>no;</a:t>
            </a:r>
            <a:r>
              <a:rPr lang="zh-CN" altLang="en-US" sz="2000" dirty="0">
                <a:latin typeface="微软雅黑" panose="020B0503020204020204" pitchFamily="34" charset="-122"/>
                <a:ea typeface="微软雅黑" panose="020B0503020204020204" pitchFamily="34" charset="-122"/>
                <a:sym typeface="Symbol" panose="05050102010706020507" pitchFamily="18" charset="2"/>
              </a:rPr>
              <a:t>                </a:t>
            </a:r>
            <a:r>
              <a:rPr lang="en-US" altLang="zh-CN" sz="2000" dirty="0">
                <a:latin typeface="微软雅黑" panose="020B0503020204020204" pitchFamily="34" charset="-122"/>
                <a:ea typeface="微软雅黑" panose="020B0503020204020204" pitchFamily="34" charset="-122"/>
                <a:sym typeface="Symbol" panose="05050102010706020507" pitchFamily="18" charset="2"/>
              </a:rPr>
              <a:t>//</a:t>
            </a:r>
            <a:r>
              <a:rPr lang="zh-CN" altLang="en-US" sz="2000" dirty="0">
                <a:latin typeface="微软雅黑" panose="020B0503020204020204" pitchFamily="34" charset="-122"/>
                <a:ea typeface="微软雅黑" panose="020B0503020204020204" pitchFamily="34" charset="-122"/>
                <a:sym typeface="Symbol" panose="05050102010706020507" pitchFamily="18" charset="2"/>
              </a:rPr>
              <a:t>释放当前缓冲器单元，将之置为空闲状态。 </a:t>
            </a:r>
          </a:p>
        </p:txBody>
      </p:sp>
      <p:grpSp>
        <p:nvGrpSpPr>
          <p:cNvPr id="7" name="组合 6">
            <a:extLst>
              <a:ext uri="{FF2B5EF4-FFF2-40B4-BE49-F238E27FC236}">
                <a16:creationId xmlns:a16="http://schemas.microsoft.com/office/drawing/2014/main" id="{72850BBE-0F72-47D6-BCED-CEF5212B1803}"/>
              </a:ext>
            </a:extLst>
          </p:cNvPr>
          <p:cNvGrpSpPr/>
          <p:nvPr/>
        </p:nvGrpSpPr>
        <p:grpSpPr>
          <a:xfrm>
            <a:off x="635243" y="278225"/>
            <a:ext cx="5671334" cy="714073"/>
            <a:chOff x="635241" y="278221"/>
            <a:chExt cx="5671334" cy="714072"/>
          </a:xfrm>
        </p:grpSpPr>
        <p:sp>
          <p:nvSpPr>
            <p:cNvPr id="8" name="矩形 7">
              <a:extLst>
                <a:ext uri="{FF2B5EF4-FFF2-40B4-BE49-F238E27FC236}">
                  <a16:creationId xmlns:a16="http://schemas.microsoft.com/office/drawing/2014/main" id="{4E785F2D-CFF4-4F33-975F-BAE55E20D367}"/>
                </a:ext>
              </a:extLst>
            </p:cNvPr>
            <p:cNvSpPr/>
            <p:nvPr/>
          </p:nvSpPr>
          <p:spPr>
            <a:xfrm>
              <a:off x="635241" y="676888"/>
              <a:ext cx="5373671" cy="315405"/>
            </a:xfrm>
            <a:prstGeom prst="rect">
              <a:avLst/>
            </a:prstGeom>
          </p:spPr>
          <p:txBody>
            <a:bodyPr wrap="square">
              <a:spAutoFit/>
            </a:bodyPr>
            <a:lstStyle/>
            <a:p>
              <a:pPr algn="ct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Tomasulo Algorithm——Formal Description</a:t>
              </a:r>
            </a:p>
          </p:txBody>
        </p:sp>
        <p:sp>
          <p:nvSpPr>
            <p:cNvPr id="9" name="矩形 8">
              <a:extLst>
                <a:ext uri="{FF2B5EF4-FFF2-40B4-BE49-F238E27FC236}">
                  <a16:creationId xmlns:a16="http://schemas.microsoft.com/office/drawing/2014/main" id="{FB11632E-5A1B-4217-A9D3-9B50E42FB384}"/>
                </a:ext>
              </a:extLst>
            </p:cNvPr>
            <p:cNvSpPr/>
            <p:nvPr/>
          </p:nvSpPr>
          <p:spPr>
            <a:xfrm>
              <a:off x="1197484" y="278221"/>
              <a:ext cx="5109091" cy="523219"/>
            </a:xfrm>
            <a:prstGeom prst="rect">
              <a:avLst/>
            </a:prstGeom>
          </p:spPr>
          <p:txBody>
            <a:bodyPr wrap="none">
              <a:spAutoFit/>
            </a:bodyPr>
            <a:lstStyle/>
            <a:p>
              <a:r>
                <a:rPr lang="en-US" altLang="zh-CN" sz="2800" b="1" dirty="0">
                  <a:solidFill>
                    <a:schemeClr val="tx1">
                      <a:lumMod val="85000"/>
                      <a:lumOff val="15000"/>
                    </a:schemeClr>
                  </a:solidFill>
                  <a:latin typeface="等线" panose="02010600030101010101" pitchFamily="2" charset="-122"/>
                  <a:ea typeface="等线" panose="02010600030101010101" pitchFamily="2" charset="-122"/>
                </a:rPr>
                <a:t>Tomasulo</a:t>
              </a:r>
              <a:r>
                <a:rPr lang="zh-CN" altLang="en-US" sz="2800" b="1" dirty="0">
                  <a:solidFill>
                    <a:schemeClr val="tx1">
                      <a:lumMod val="85000"/>
                      <a:lumOff val="15000"/>
                    </a:schemeClr>
                  </a:solidFill>
                  <a:latin typeface="等线" panose="02010600030101010101" pitchFamily="2" charset="-122"/>
                  <a:ea typeface="等线" panose="02010600030101010101" pitchFamily="2" charset="-122"/>
                </a:rPr>
                <a:t>算法</a:t>
              </a:r>
              <a:r>
                <a:rPr lang="en-US" altLang="zh-CN" sz="2800" b="1" dirty="0">
                  <a:solidFill>
                    <a:schemeClr val="tx1">
                      <a:lumMod val="85000"/>
                      <a:lumOff val="15000"/>
                    </a:schemeClr>
                  </a:solidFill>
                  <a:latin typeface="等线" panose="02010600030101010101" pitchFamily="2" charset="-122"/>
                  <a:ea typeface="等线" panose="02010600030101010101" pitchFamily="2" charset="-122"/>
                </a:rPr>
                <a:t>— —</a:t>
              </a:r>
              <a:r>
                <a:rPr lang="zh-CN" altLang="en-US" sz="2800" b="1" dirty="0">
                  <a:solidFill>
                    <a:schemeClr val="tx1">
                      <a:lumMod val="85000"/>
                      <a:lumOff val="15000"/>
                    </a:schemeClr>
                  </a:solidFill>
                  <a:latin typeface="等线" panose="02010600030101010101" pitchFamily="2" charset="-122"/>
                  <a:ea typeface="等线" panose="02010600030101010101" pitchFamily="2" charset="-122"/>
                </a:rPr>
                <a:t>形式化描述</a:t>
              </a:r>
            </a:p>
          </p:txBody>
        </p:sp>
      </p:grpSp>
    </p:spTree>
    <p:extLst>
      <p:ext uri="{BB962C8B-B14F-4D97-AF65-F5344CB8AC3E}">
        <p14:creationId xmlns:p14="http://schemas.microsoft.com/office/powerpoint/2010/main" val="3630175273"/>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自由: 形状 22"/>
          <p:cNvSpPr/>
          <p:nvPr/>
        </p:nvSpPr>
        <p:spPr bwMode="auto">
          <a:xfrm rot="12600000">
            <a:off x="628798" y="267712"/>
            <a:ext cx="166903" cy="731887"/>
          </a:xfrm>
          <a:custGeom>
            <a:avLst/>
            <a:gdLst>
              <a:gd name="connsiteX0" fmla="*/ 260214 w 260214"/>
              <a:gd name="connsiteY0" fmla="*/ 995963 h 1141060"/>
              <a:gd name="connsiteX1" fmla="*/ 0 w 260214"/>
              <a:gd name="connsiteY1" fmla="*/ 1141060 h 1141060"/>
              <a:gd name="connsiteX2" fmla="*/ 0 w 260214"/>
              <a:gd name="connsiteY2" fmla="*/ 146621 h 1141060"/>
              <a:gd name="connsiteX3" fmla="*/ 260214 w 260214"/>
              <a:gd name="connsiteY3" fmla="*/ 0 h 1141060"/>
            </a:gdLst>
            <a:ahLst/>
            <a:cxnLst>
              <a:cxn ang="0">
                <a:pos x="connsiteX0" y="connsiteY0"/>
              </a:cxn>
              <a:cxn ang="0">
                <a:pos x="connsiteX1" y="connsiteY1"/>
              </a:cxn>
              <a:cxn ang="0">
                <a:pos x="connsiteX2" y="connsiteY2"/>
              </a:cxn>
              <a:cxn ang="0">
                <a:pos x="connsiteX3" y="connsiteY3"/>
              </a:cxn>
            </a:cxnLst>
            <a:rect l="l" t="t" r="r" b="b"/>
            <a:pathLst>
              <a:path w="260214" h="1141060">
                <a:moveTo>
                  <a:pt x="260214" y="995963"/>
                </a:moveTo>
                <a:lnTo>
                  <a:pt x="0" y="1141060"/>
                </a:lnTo>
                <a:lnTo>
                  <a:pt x="0" y="146621"/>
                </a:lnTo>
                <a:lnTo>
                  <a:pt x="260214" y="0"/>
                </a:lnTo>
                <a:close/>
              </a:path>
            </a:pathLst>
          </a:custGeom>
          <a:solidFill>
            <a:srgbClr val="0075EA"/>
          </a:solidFill>
          <a:ln>
            <a:noFill/>
          </a:ln>
        </p:spPr>
        <p:txBody>
          <a:bodyPr vert="horz" wrap="square" lIns="91440" tIns="45720" rIns="91440" bIns="45720" numCol="1" anchor="t" anchorCtr="0" compatLnSpc="1">
            <a:noAutofit/>
          </a:bodyPr>
          <a:lstStyle/>
          <a:p>
            <a:endParaRPr lang="zh-CN" altLang="en-US" dirty="0"/>
          </a:p>
        </p:txBody>
      </p:sp>
      <p:sp>
        <p:nvSpPr>
          <p:cNvPr id="10" name="Text Box 4">
            <a:extLst>
              <a:ext uri="{FF2B5EF4-FFF2-40B4-BE49-F238E27FC236}">
                <a16:creationId xmlns:a16="http://schemas.microsoft.com/office/drawing/2014/main" id="{5993F89C-4757-45D0-A456-78B617774DDF}"/>
              </a:ext>
            </a:extLst>
          </p:cNvPr>
          <p:cNvSpPr txBox="1">
            <a:spLocks noChangeArrowheads="1"/>
          </p:cNvSpPr>
          <p:nvPr/>
        </p:nvSpPr>
        <p:spPr bwMode="auto">
          <a:xfrm>
            <a:off x="6096000" y="2028874"/>
            <a:ext cx="5589319" cy="2123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eaLnBrk="0" hangingPunct="0">
              <a:defRPr b="1">
                <a:solidFill>
                  <a:schemeClr val="tx1"/>
                </a:solidFill>
                <a:latin typeface="Palatino Linotype" panose="02040502050505030304" pitchFamily="18" charset="0"/>
                <a:ea typeface="楷体_GB2312" pitchFamily="49" charset="-122"/>
              </a:defRPr>
            </a:lvl1pPr>
            <a:lvl2pPr marL="742950" indent="-285750" eaLnBrk="0" hangingPunct="0">
              <a:defRPr b="1">
                <a:solidFill>
                  <a:schemeClr val="tx1"/>
                </a:solidFill>
                <a:latin typeface="Palatino Linotype" panose="02040502050505030304" pitchFamily="18" charset="0"/>
                <a:ea typeface="楷体_GB2312" pitchFamily="49" charset="-122"/>
              </a:defRPr>
            </a:lvl2pPr>
            <a:lvl3pPr marL="1143000" indent="-228600" eaLnBrk="0" hangingPunct="0">
              <a:defRPr b="1">
                <a:solidFill>
                  <a:schemeClr val="tx1"/>
                </a:solidFill>
                <a:latin typeface="Palatino Linotype" panose="02040502050505030304" pitchFamily="18" charset="0"/>
                <a:ea typeface="楷体_GB2312" pitchFamily="49" charset="-122"/>
              </a:defRPr>
            </a:lvl3pPr>
            <a:lvl4pPr marL="1600200" indent="-228600" eaLnBrk="0" hangingPunct="0">
              <a:defRPr b="1">
                <a:solidFill>
                  <a:schemeClr val="tx1"/>
                </a:solidFill>
                <a:latin typeface="Palatino Linotype" panose="02040502050505030304" pitchFamily="18" charset="0"/>
                <a:ea typeface="楷体_GB2312" pitchFamily="49" charset="-122"/>
              </a:defRPr>
            </a:lvl4pPr>
            <a:lvl5pPr marL="2057400" indent="-228600" eaLnBrk="0" hangingPunct="0">
              <a:defRPr b="1">
                <a:solidFill>
                  <a:schemeClr val="tx1"/>
                </a:solidFill>
                <a:latin typeface="Palatino Linotype" panose="02040502050505030304" pitchFamily="18" charset="0"/>
                <a:ea typeface="楷体_GB2312" pitchFamily="49" charset="-122"/>
              </a:defRPr>
            </a:lvl5pPr>
            <a:lvl6pPr marL="2514600" indent="-228600" eaLnBrk="0" fontAlgn="base" hangingPunct="0">
              <a:spcBef>
                <a:spcPct val="0"/>
              </a:spcBef>
              <a:spcAft>
                <a:spcPct val="0"/>
              </a:spcAft>
              <a:defRPr b="1">
                <a:solidFill>
                  <a:schemeClr val="tx1"/>
                </a:solidFill>
                <a:latin typeface="Palatino Linotype" panose="02040502050505030304" pitchFamily="18" charset="0"/>
                <a:ea typeface="楷体_GB2312" pitchFamily="49" charset="-122"/>
              </a:defRPr>
            </a:lvl6pPr>
            <a:lvl7pPr marL="2971800" indent="-228600" eaLnBrk="0" fontAlgn="base" hangingPunct="0">
              <a:spcBef>
                <a:spcPct val="0"/>
              </a:spcBef>
              <a:spcAft>
                <a:spcPct val="0"/>
              </a:spcAft>
              <a:defRPr b="1">
                <a:solidFill>
                  <a:schemeClr val="tx1"/>
                </a:solidFill>
                <a:latin typeface="Palatino Linotype" panose="02040502050505030304" pitchFamily="18" charset="0"/>
                <a:ea typeface="楷体_GB2312" pitchFamily="49" charset="-122"/>
              </a:defRPr>
            </a:lvl7pPr>
            <a:lvl8pPr marL="3429000" indent="-228600" eaLnBrk="0" fontAlgn="base" hangingPunct="0">
              <a:spcBef>
                <a:spcPct val="0"/>
              </a:spcBef>
              <a:spcAft>
                <a:spcPct val="0"/>
              </a:spcAft>
              <a:defRPr b="1">
                <a:solidFill>
                  <a:schemeClr val="tx1"/>
                </a:solidFill>
                <a:latin typeface="Palatino Linotype" panose="02040502050505030304" pitchFamily="18" charset="0"/>
                <a:ea typeface="楷体_GB2312" pitchFamily="49" charset="-122"/>
              </a:defRPr>
            </a:lvl8pPr>
            <a:lvl9pPr marL="3886200" indent="-228600" eaLnBrk="0" fontAlgn="base" hangingPunct="0">
              <a:spcBef>
                <a:spcPct val="0"/>
              </a:spcBef>
              <a:spcAft>
                <a:spcPct val="0"/>
              </a:spcAft>
              <a:defRPr b="1">
                <a:solidFill>
                  <a:schemeClr val="tx1"/>
                </a:solidFill>
                <a:latin typeface="Palatino Linotype" panose="02040502050505030304" pitchFamily="18" charset="0"/>
                <a:ea typeface="楷体_GB2312" pitchFamily="49" charset="-122"/>
              </a:defRPr>
            </a:lvl9pPr>
          </a:lstStyle>
          <a:p>
            <a:pPr algn="just">
              <a:spcBef>
                <a:spcPct val="50000"/>
              </a:spcBef>
            </a:pPr>
            <a:r>
              <a:rPr lang="zh-CN" altLang="en-US" sz="2200" dirty="0">
                <a:solidFill>
                  <a:srgbClr val="0066FF"/>
                </a:solidFill>
                <a:latin typeface="微软雅黑" panose="020B0503020204020204" pitchFamily="34" charset="-122"/>
                <a:ea typeface="微软雅黑" panose="020B0503020204020204" pitchFamily="34" charset="-122"/>
              </a:rPr>
              <a:t>设</a:t>
            </a:r>
            <a:r>
              <a:rPr lang="en-US" altLang="zh-CN" sz="2200" dirty="0">
                <a:solidFill>
                  <a:srgbClr val="0066FF"/>
                </a:solidFill>
                <a:latin typeface="微软雅黑" panose="020B0503020204020204" pitchFamily="34" charset="-122"/>
                <a:ea typeface="微软雅黑" panose="020B0503020204020204" pitchFamily="34" charset="-122"/>
              </a:rPr>
              <a:t>Multiply</a:t>
            </a:r>
            <a:r>
              <a:rPr lang="zh-CN" altLang="en-US" sz="2200" dirty="0">
                <a:solidFill>
                  <a:srgbClr val="0066FF"/>
                </a:solidFill>
                <a:latin typeface="微软雅黑" panose="020B0503020204020204" pitchFamily="34" charset="-122"/>
                <a:ea typeface="微软雅黑" panose="020B0503020204020204" pitchFamily="34" charset="-122"/>
              </a:rPr>
              <a:t>执行阶段需要</a:t>
            </a:r>
            <a:r>
              <a:rPr lang="en-US" altLang="zh-CN" sz="2200" dirty="0">
                <a:solidFill>
                  <a:srgbClr val="0066FF"/>
                </a:solidFill>
                <a:latin typeface="微软雅黑" panose="020B0503020204020204" pitchFamily="34" charset="-122"/>
                <a:ea typeface="微软雅黑" panose="020B0503020204020204" pitchFamily="34" charset="-122"/>
              </a:rPr>
              <a:t>4</a:t>
            </a:r>
            <a:r>
              <a:rPr lang="zh-CN" altLang="en-US" sz="2200" dirty="0">
                <a:solidFill>
                  <a:srgbClr val="0066FF"/>
                </a:solidFill>
                <a:latin typeface="微软雅黑" panose="020B0503020204020204" pitchFamily="34" charset="-122"/>
                <a:ea typeface="微软雅黑" panose="020B0503020204020204" pitchFamily="34" charset="-122"/>
              </a:rPr>
              <a:t>个周期</a:t>
            </a:r>
            <a:endParaRPr lang="en-US" altLang="zh-CN" sz="2200" dirty="0">
              <a:solidFill>
                <a:srgbClr val="0066FF"/>
              </a:solidFill>
              <a:latin typeface="微软雅黑" panose="020B0503020204020204" pitchFamily="34" charset="-122"/>
              <a:ea typeface="微软雅黑" panose="020B0503020204020204" pitchFamily="34" charset="-122"/>
            </a:endParaRPr>
          </a:p>
          <a:p>
            <a:pPr algn="just">
              <a:spcBef>
                <a:spcPct val="50000"/>
              </a:spcBef>
            </a:pPr>
            <a:r>
              <a:rPr lang="zh-CN" altLang="en-US" sz="2200" dirty="0">
                <a:solidFill>
                  <a:srgbClr val="0066FF"/>
                </a:solidFill>
                <a:latin typeface="微软雅黑" panose="020B0503020204020204" pitchFamily="34" charset="-122"/>
                <a:ea typeface="微软雅黑" panose="020B0503020204020204" pitchFamily="34" charset="-122"/>
              </a:rPr>
              <a:t>第一次</a:t>
            </a:r>
            <a:r>
              <a:rPr lang="en-US" altLang="zh-CN" sz="2200" dirty="0">
                <a:solidFill>
                  <a:srgbClr val="0066FF"/>
                </a:solidFill>
                <a:latin typeface="微软雅黑" panose="020B0503020204020204" pitchFamily="34" charset="-122"/>
                <a:ea typeface="微软雅黑" panose="020B0503020204020204" pitchFamily="34" charset="-122"/>
              </a:rPr>
              <a:t>load</a:t>
            </a:r>
            <a:r>
              <a:rPr lang="zh-CN" altLang="en-US" sz="2200" dirty="0">
                <a:solidFill>
                  <a:srgbClr val="0066FF"/>
                </a:solidFill>
                <a:latin typeface="微软雅黑" panose="020B0503020204020204" pitchFamily="34" charset="-122"/>
                <a:ea typeface="微软雅黑" panose="020B0503020204020204" pitchFamily="34" charset="-122"/>
              </a:rPr>
              <a:t>需要</a:t>
            </a:r>
            <a:r>
              <a:rPr lang="en-US" altLang="zh-CN" sz="2200" dirty="0">
                <a:solidFill>
                  <a:srgbClr val="0066FF"/>
                </a:solidFill>
                <a:latin typeface="微软雅黑" panose="020B0503020204020204" pitchFamily="34" charset="-122"/>
                <a:ea typeface="微软雅黑" panose="020B0503020204020204" pitchFamily="34" charset="-122"/>
              </a:rPr>
              <a:t>8</a:t>
            </a:r>
            <a:r>
              <a:rPr lang="zh-CN" altLang="en-US" sz="2200" dirty="0">
                <a:solidFill>
                  <a:srgbClr val="0066FF"/>
                </a:solidFill>
                <a:latin typeface="微软雅黑" panose="020B0503020204020204" pitchFamily="34" charset="-122"/>
                <a:ea typeface="微软雅黑" panose="020B0503020204020204" pitchFamily="34" charset="-122"/>
              </a:rPr>
              <a:t>个周期</a:t>
            </a:r>
            <a:r>
              <a:rPr lang="en-US" altLang="zh-CN" sz="2200" dirty="0">
                <a:solidFill>
                  <a:srgbClr val="0066FF"/>
                </a:solidFill>
                <a:latin typeface="微软雅黑" panose="020B0503020204020204" pitchFamily="34" charset="-122"/>
                <a:ea typeface="微软雅黑" panose="020B0503020204020204" pitchFamily="34" charset="-122"/>
              </a:rPr>
              <a:t> (cache miss), </a:t>
            </a:r>
            <a:r>
              <a:rPr lang="zh-CN" altLang="en-US" sz="2200" dirty="0">
                <a:solidFill>
                  <a:srgbClr val="0066FF"/>
                </a:solidFill>
                <a:latin typeface="微软雅黑" panose="020B0503020204020204" pitchFamily="34" charset="-122"/>
                <a:ea typeface="微软雅黑" panose="020B0503020204020204" pitchFamily="34" charset="-122"/>
              </a:rPr>
              <a:t>第</a:t>
            </a:r>
            <a:r>
              <a:rPr lang="en-US" altLang="zh-CN" sz="2200" dirty="0">
                <a:solidFill>
                  <a:srgbClr val="0066FF"/>
                </a:solidFill>
                <a:latin typeface="微软雅黑" panose="020B0503020204020204" pitchFamily="34" charset="-122"/>
                <a:ea typeface="微软雅黑" panose="020B0503020204020204" pitchFamily="34" charset="-122"/>
              </a:rPr>
              <a:t>2</a:t>
            </a:r>
            <a:r>
              <a:rPr lang="zh-CN" altLang="en-US" sz="2200" dirty="0">
                <a:solidFill>
                  <a:srgbClr val="0066FF"/>
                </a:solidFill>
                <a:latin typeface="微软雅黑" panose="020B0503020204020204" pitchFamily="34" charset="-122"/>
                <a:ea typeface="微软雅黑" panose="020B0503020204020204" pitchFamily="34" charset="-122"/>
              </a:rPr>
              <a:t>次以后假设命中</a:t>
            </a:r>
            <a:r>
              <a:rPr lang="en-US" altLang="zh-CN" sz="2200" dirty="0">
                <a:solidFill>
                  <a:srgbClr val="0066FF"/>
                </a:solidFill>
                <a:latin typeface="微软雅黑" panose="020B0503020204020204" pitchFamily="34" charset="-122"/>
                <a:ea typeface="微软雅黑" panose="020B0503020204020204" pitchFamily="34" charset="-122"/>
              </a:rPr>
              <a:t>(hit)</a:t>
            </a:r>
            <a:r>
              <a:rPr lang="zh-CN" altLang="en-US" sz="2200" dirty="0">
                <a:solidFill>
                  <a:srgbClr val="0066FF"/>
                </a:solidFill>
                <a:latin typeface="微软雅黑" panose="020B0503020204020204" pitchFamily="34" charset="-122"/>
                <a:ea typeface="微软雅黑" panose="020B0503020204020204" pitchFamily="34" charset="-122"/>
              </a:rPr>
              <a:t>，加载初始地址为</a:t>
            </a:r>
            <a:r>
              <a:rPr lang="en-US" altLang="zh-CN" sz="2200" dirty="0">
                <a:solidFill>
                  <a:srgbClr val="0066FF"/>
                </a:solidFill>
                <a:latin typeface="微软雅黑" panose="020B0503020204020204" pitchFamily="34" charset="-122"/>
                <a:ea typeface="微软雅黑" panose="020B0503020204020204" pitchFamily="34" charset="-122"/>
              </a:rPr>
              <a:t>80</a:t>
            </a:r>
          </a:p>
          <a:p>
            <a:pPr algn="just">
              <a:spcBef>
                <a:spcPct val="50000"/>
              </a:spcBef>
            </a:pPr>
            <a:r>
              <a:rPr lang="zh-CN" altLang="en-US" sz="2200" dirty="0">
                <a:solidFill>
                  <a:srgbClr val="0066FF"/>
                </a:solidFill>
                <a:latin typeface="微软雅黑" panose="020B0503020204020204" pitchFamily="34" charset="-122"/>
                <a:ea typeface="微软雅黑" panose="020B0503020204020204" pitchFamily="34" charset="-122"/>
              </a:rPr>
              <a:t>为清楚起见，下面我们也列出</a:t>
            </a:r>
            <a:r>
              <a:rPr lang="en-US" altLang="zh-CN" sz="2200" dirty="0" err="1">
                <a:solidFill>
                  <a:srgbClr val="0066FF"/>
                </a:solidFill>
                <a:latin typeface="微软雅黑" panose="020B0503020204020204" pitchFamily="34" charset="-122"/>
                <a:ea typeface="微软雅黑" panose="020B0503020204020204" pitchFamily="34" charset="-122"/>
              </a:rPr>
              <a:t>SUBI</a:t>
            </a:r>
            <a:r>
              <a:rPr lang="en-US" altLang="zh-CN" sz="2200" dirty="0">
                <a:solidFill>
                  <a:srgbClr val="0066FF"/>
                </a:solidFill>
                <a:latin typeface="微软雅黑" panose="020B0503020204020204" pitchFamily="34" charset="-122"/>
                <a:ea typeface="微软雅黑" panose="020B0503020204020204" pitchFamily="34" charset="-122"/>
              </a:rPr>
              <a:t>, </a:t>
            </a:r>
            <a:r>
              <a:rPr lang="en-US" altLang="zh-CN" sz="2200" dirty="0" err="1">
                <a:solidFill>
                  <a:srgbClr val="0066FF"/>
                </a:solidFill>
                <a:latin typeface="微软雅黑" panose="020B0503020204020204" pitchFamily="34" charset="-122"/>
                <a:ea typeface="微软雅黑" panose="020B0503020204020204" pitchFamily="34" charset="-122"/>
              </a:rPr>
              <a:t>BNEZ</a:t>
            </a:r>
            <a:r>
              <a:rPr lang="zh-CN" altLang="en-US" sz="2200" dirty="0">
                <a:solidFill>
                  <a:srgbClr val="0066FF"/>
                </a:solidFill>
                <a:latin typeface="微软雅黑" panose="020B0503020204020204" pitchFamily="34" charset="-122"/>
                <a:ea typeface="微软雅黑" panose="020B0503020204020204" pitchFamily="34" charset="-122"/>
              </a:rPr>
              <a:t>的时钟周期</a:t>
            </a:r>
          </a:p>
        </p:txBody>
      </p:sp>
      <p:grpSp>
        <p:nvGrpSpPr>
          <p:cNvPr id="12" name="组合 11">
            <a:extLst>
              <a:ext uri="{FF2B5EF4-FFF2-40B4-BE49-F238E27FC236}">
                <a16:creationId xmlns:a16="http://schemas.microsoft.com/office/drawing/2014/main" id="{90635BC2-70C3-447A-ABFE-19A1FC9B20A3}"/>
              </a:ext>
            </a:extLst>
          </p:cNvPr>
          <p:cNvGrpSpPr/>
          <p:nvPr/>
        </p:nvGrpSpPr>
        <p:grpSpPr>
          <a:xfrm>
            <a:off x="635244" y="278225"/>
            <a:ext cx="4594115" cy="714073"/>
            <a:chOff x="635242" y="278221"/>
            <a:chExt cx="4594115" cy="714072"/>
          </a:xfrm>
        </p:grpSpPr>
        <p:sp>
          <p:nvSpPr>
            <p:cNvPr id="13" name="矩形 12">
              <a:extLst>
                <a:ext uri="{FF2B5EF4-FFF2-40B4-BE49-F238E27FC236}">
                  <a16:creationId xmlns:a16="http://schemas.microsoft.com/office/drawing/2014/main" id="{929789D4-43BD-46AB-A78F-1D9D719C889C}"/>
                </a:ext>
              </a:extLst>
            </p:cNvPr>
            <p:cNvSpPr/>
            <p:nvPr/>
          </p:nvSpPr>
          <p:spPr>
            <a:xfrm>
              <a:off x="635242" y="676889"/>
              <a:ext cx="4136453" cy="315404"/>
            </a:xfrm>
            <a:prstGeom prst="rect">
              <a:avLst/>
            </a:prstGeom>
          </p:spPr>
          <p:txBody>
            <a:bodyPr wrap="square">
              <a:spAutoFit/>
            </a:bodyPr>
            <a:lstStyle/>
            <a:p>
              <a:pPr algn="ct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Tomasulo Algorithm——Loop</a:t>
              </a:r>
            </a:p>
          </p:txBody>
        </p:sp>
        <p:sp>
          <p:nvSpPr>
            <p:cNvPr id="14" name="矩形 13">
              <a:extLst>
                <a:ext uri="{FF2B5EF4-FFF2-40B4-BE49-F238E27FC236}">
                  <a16:creationId xmlns:a16="http://schemas.microsoft.com/office/drawing/2014/main" id="{D48B2437-B03E-4A69-9FB1-19C8AD81A978}"/>
                </a:ext>
              </a:extLst>
            </p:cNvPr>
            <p:cNvSpPr/>
            <p:nvPr/>
          </p:nvSpPr>
          <p:spPr>
            <a:xfrm>
              <a:off x="1197484" y="278221"/>
              <a:ext cx="4031873" cy="523219"/>
            </a:xfrm>
            <a:prstGeom prst="rect">
              <a:avLst/>
            </a:prstGeom>
          </p:spPr>
          <p:txBody>
            <a:bodyPr wrap="none">
              <a:spAutoFit/>
            </a:bodyPr>
            <a:lstStyle/>
            <a:p>
              <a:r>
                <a:rPr lang="en-US" altLang="zh-CN" sz="2800" b="1" dirty="0">
                  <a:solidFill>
                    <a:schemeClr val="tx1">
                      <a:lumMod val="85000"/>
                      <a:lumOff val="15000"/>
                    </a:schemeClr>
                  </a:solidFill>
                  <a:latin typeface="等线" panose="02010600030101010101" pitchFamily="2" charset="-122"/>
                  <a:ea typeface="等线" panose="02010600030101010101" pitchFamily="2" charset="-122"/>
                </a:rPr>
                <a:t>Tomasulo</a:t>
              </a:r>
              <a:r>
                <a:rPr lang="zh-CN" altLang="en-US" sz="2800" b="1" dirty="0">
                  <a:solidFill>
                    <a:schemeClr val="tx1">
                      <a:lumMod val="85000"/>
                      <a:lumOff val="15000"/>
                    </a:schemeClr>
                  </a:solidFill>
                  <a:latin typeface="等线" panose="02010600030101010101" pitchFamily="2" charset="-122"/>
                  <a:ea typeface="等线" panose="02010600030101010101" pitchFamily="2" charset="-122"/>
                </a:rPr>
                <a:t>算法</a:t>
              </a:r>
              <a:r>
                <a:rPr lang="en-US" altLang="zh-CN" sz="2800" b="1" dirty="0">
                  <a:solidFill>
                    <a:schemeClr val="tx1">
                      <a:lumMod val="85000"/>
                      <a:lumOff val="15000"/>
                    </a:schemeClr>
                  </a:solidFill>
                  <a:latin typeface="等线" panose="02010600030101010101" pitchFamily="2" charset="-122"/>
                  <a:ea typeface="等线" panose="02010600030101010101" pitchFamily="2" charset="-122"/>
                </a:rPr>
                <a:t>— —</a:t>
              </a:r>
              <a:r>
                <a:rPr lang="zh-CN" altLang="en-US" sz="2800" b="1" dirty="0">
                  <a:solidFill>
                    <a:schemeClr val="tx1">
                      <a:lumMod val="85000"/>
                      <a:lumOff val="15000"/>
                    </a:schemeClr>
                  </a:solidFill>
                  <a:latin typeface="等线" panose="02010600030101010101" pitchFamily="2" charset="-122"/>
                  <a:ea typeface="等线" panose="02010600030101010101" pitchFamily="2" charset="-122"/>
                </a:rPr>
                <a:t>循环</a:t>
              </a:r>
            </a:p>
          </p:txBody>
        </p:sp>
      </p:grpSp>
      <p:sp>
        <p:nvSpPr>
          <p:cNvPr id="2" name="文本框 1">
            <a:extLst>
              <a:ext uri="{FF2B5EF4-FFF2-40B4-BE49-F238E27FC236}">
                <a16:creationId xmlns:a16="http://schemas.microsoft.com/office/drawing/2014/main" id="{B2A29813-12EC-4D05-9BB9-B019CEF88F95}"/>
              </a:ext>
            </a:extLst>
          </p:cNvPr>
          <p:cNvSpPr txBox="1"/>
          <p:nvPr/>
        </p:nvSpPr>
        <p:spPr>
          <a:xfrm>
            <a:off x="457006" y="2028874"/>
            <a:ext cx="5638994" cy="2246769"/>
          </a:xfrm>
          <a:prstGeom prst="rect">
            <a:avLst/>
          </a:prstGeom>
          <a:noFill/>
        </p:spPr>
        <p:txBody>
          <a:bodyPr wrap="square" rtlCol="0">
            <a:spAutoFit/>
          </a:bodyPr>
          <a:lstStyle/>
          <a:p>
            <a:r>
              <a:rPr lang="en-US" altLang="zh-CN" sz="2800" b="1" dirty="0">
                <a:latin typeface="Times New Roman" panose="02020603050405020304" pitchFamily="18" charset="0"/>
                <a:cs typeface="Times New Roman" panose="02020603050405020304" pitchFamily="18" charset="0"/>
              </a:rPr>
              <a:t>Loop:  </a:t>
            </a:r>
            <a:r>
              <a:rPr lang="en-US" altLang="zh-CN" sz="2800" b="1" dirty="0" err="1">
                <a:latin typeface="Times New Roman" panose="02020603050405020304" pitchFamily="18" charset="0"/>
                <a:cs typeface="Times New Roman" panose="02020603050405020304" pitchFamily="18" charset="0"/>
              </a:rPr>
              <a:t>L.D</a:t>
            </a:r>
            <a:r>
              <a:rPr lang="en-US" altLang="zh-CN" sz="2800" b="1" dirty="0">
                <a:latin typeface="Times New Roman" panose="02020603050405020304" pitchFamily="18" charset="0"/>
                <a:cs typeface="Times New Roman" panose="02020603050405020304" pitchFamily="18" charset="0"/>
              </a:rPr>
              <a:t>         </a:t>
            </a:r>
            <a:r>
              <a:rPr lang="en-US" altLang="zh-CN" sz="2800" b="1" dirty="0" err="1">
                <a:latin typeface="Times New Roman" panose="02020603050405020304" pitchFamily="18" charset="0"/>
                <a:cs typeface="Times New Roman" panose="02020603050405020304" pitchFamily="18" charset="0"/>
              </a:rPr>
              <a:t>F0</a:t>
            </a:r>
            <a:r>
              <a:rPr lang="zh-CN" altLang="en-US" sz="2800" b="1" dirty="0">
                <a:latin typeface="Times New Roman" panose="02020603050405020304" pitchFamily="18" charset="0"/>
                <a:cs typeface="Times New Roman" panose="02020603050405020304" pitchFamily="18" charset="0"/>
              </a:rPr>
              <a:t>，</a:t>
            </a:r>
            <a:r>
              <a:rPr lang="en-US" altLang="zh-CN" sz="2800" b="1" dirty="0">
                <a:latin typeface="Times New Roman" panose="02020603050405020304" pitchFamily="18" charset="0"/>
                <a:cs typeface="Times New Roman" panose="02020603050405020304" pitchFamily="18" charset="0"/>
              </a:rPr>
              <a:t>0(</a:t>
            </a:r>
            <a:r>
              <a:rPr lang="en-US" altLang="zh-CN" sz="2800" b="1" dirty="0" err="1">
                <a:latin typeface="Times New Roman" panose="02020603050405020304" pitchFamily="18" charset="0"/>
                <a:cs typeface="Times New Roman" panose="02020603050405020304" pitchFamily="18" charset="0"/>
              </a:rPr>
              <a:t>R1</a:t>
            </a:r>
            <a:r>
              <a:rPr lang="en-US" altLang="zh-CN" sz="2800" b="1" dirty="0">
                <a:latin typeface="Times New Roman" panose="02020603050405020304" pitchFamily="18" charset="0"/>
                <a:cs typeface="Times New Roman" panose="02020603050405020304" pitchFamily="18" charset="0"/>
              </a:rPr>
              <a:t>)</a:t>
            </a:r>
          </a:p>
          <a:p>
            <a:r>
              <a:rPr lang="en-US" altLang="zh-CN" sz="2800" b="1" dirty="0">
                <a:latin typeface="Times New Roman" panose="02020603050405020304" pitchFamily="18" charset="0"/>
                <a:cs typeface="Times New Roman" panose="02020603050405020304" pitchFamily="18" charset="0"/>
              </a:rPr>
              <a:t>           </a:t>
            </a:r>
            <a:r>
              <a:rPr lang="en-US" altLang="zh-CN" sz="2800" b="1" dirty="0" err="1">
                <a:latin typeface="Times New Roman" panose="02020603050405020304" pitchFamily="18" charset="0"/>
                <a:cs typeface="Times New Roman" panose="02020603050405020304" pitchFamily="18" charset="0"/>
              </a:rPr>
              <a:t>MULT.D</a:t>
            </a:r>
            <a:r>
              <a:rPr lang="en-US" altLang="zh-CN" sz="2800" b="1" dirty="0">
                <a:latin typeface="Times New Roman" panose="02020603050405020304" pitchFamily="18" charset="0"/>
                <a:cs typeface="Times New Roman" panose="02020603050405020304" pitchFamily="18" charset="0"/>
              </a:rPr>
              <a:t>  </a:t>
            </a:r>
            <a:r>
              <a:rPr lang="en-US" altLang="zh-CN" sz="2800" b="1" dirty="0" err="1">
                <a:latin typeface="Times New Roman" panose="02020603050405020304" pitchFamily="18" charset="0"/>
                <a:cs typeface="Times New Roman" panose="02020603050405020304" pitchFamily="18" charset="0"/>
              </a:rPr>
              <a:t>F4</a:t>
            </a:r>
            <a:r>
              <a:rPr lang="zh-CN" altLang="en-US" sz="2800" b="1" dirty="0">
                <a:latin typeface="Times New Roman" panose="02020603050405020304" pitchFamily="18" charset="0"/>
                <a:cs typeface="Times New Roman" panose="02020603050405020304" pitchFamily="18" charset="0"/>
              </a:rPr>
              <a:t>，</a:t>
            </a:r>
            <a:r>
              <a:rPr lang="en-US" altLang="zh-CN" sz="2800" b="1" dirty="0" err="1">
                <a:latin typeface="Times New Roman" panose="02020603050405020304" pitchFamily="18" charset="0"/>
                <a:cs typeface="Times New Roman" panose="02020603050405020304" pitchFamily="18" charset="0"/>
              </a:rPr>
              <a:t>F0</a:t>
            </a:r>
            <a:r>
              <a:rPr lang="zh-CN" altLang="en-US" sz="2800" b="1" dirty="0">
                <a:latin typeface="Times New Roman" panose="02020603050405020304" pitchFamily="18" charset="0"/>
                <a:cs typeface="Times New Roman" panose="02020603050405020304" pitchFamily="18" charset="0"/>
              </a:rPr>
              <a:t>，</a:t>
            </a:r>
            <a:r>
              <a:rPr lang="en-US" altLang="zh-CN" sz="2800" b="1" dirty="0" err="1">
                <a:latin typeface="Times New Roman" panose="02020603050405020304" pitchFamily="18" charset="0"/>
                <a:cs typeface="Times New Roman" panose="02020603050405020304" pitchFamily="18" charset="0"/>
              </a:rPr>
              <a:t>F2</a:t>
            </a:r>
            <a:endParaRPr lang="en-US" altLang="zh-CN" sz="2800" b="1" dirty="0">
              <a:latin typeface="Times New Roman" panose="02020603050405020304" pitchFamily="18" charset="0"/>
              <a:cs typeface="Times New Roman" panose="02020603050405020304" pitchFamily="18" charset="0"/>
            </a:endParaRPr>
          </a:p>
          <a:p>
            <a:r>
              <a:rPr lang="en-US" altLang="zh-CN" sz="2800" b="1" dirty="0">
                <a:latin typeface="Times New Roman" panose="02020603050405020304" pitchFamily="18" charset="0"/>
                <a:cs typeface="Times New Roman" panose="02020603050405020304" pitchFamily="18" charset="0"/>
              </a:rPr>
              <a:t>           </a:t>
            </a:r>
            <a:r>
              <a:rPr lang="en-US" altLang="zh-CN" sz="2800" b="1" dirty="0" err="1">
                <a:latin typeface="Times New Roman" panose="02020603050405020304" pitchFamily="18" charset="0"/>
                <a:cs typeface="Times New Roman" panose="02020603050405020304" pitchFamily="18" charset="0"/>
              </a:rPr>
              <a:t>S.D</a:t>
            </a:r>
            <a:r>
              <a:rPr lang="en-US" altLang="zh-CN" sz="2800" b="1" dirty="0">
                <a:latin typeface="Times New Roman" panose="02020603050405020304" pitchFamily="18" charset="0"/>
                <a:cs typeface="Times New Roman" panose="02020603050405020304" pitchFamily="18" charset="0"/>
              </a:rPr>
              <a:t>           </a:t>
            </a:r>
            <a:r>
              <a:rPr lang="en-US" altLang="zh-CN" sz="2800" b="1" dirty="0" err="1">
                <a:latin typeface="Times New Roman" panose="02020603050405020304" pitchFamily="18" charset="0"/>
                <a:cs typeface="Times New Roman" panose="02020603050405020304" pitchFamily="18" charset="0"/>
              </a:rPr>
              <a:t>F4</a:t>
            </a:r>
            <a:r>
              <a:rPr lang="zh-CN" altLang="en-US" sz="2800" b="1" dirty="0">
                <a:latin typeface="Times New Roman" panose="02020603050405020304" pitchFamily="18" charset="0"/>
                <a:cs typeface="Times New Roman" panose="02020603050405020304" pitchFamily="18" charset="0"/>
              </a:rPr>
              <a:t>，</a:t>
            </a:r>
            <a:r>
              <a:rPr lang="en-US" altLang="zh-CN" sz="2800" b="1" dirty="0">
                <a:latin typeface="Times New Roman" panose="02020603050405020304" pitchFamily="18" charset="0"/>
                <a:cs typeface="Times New Roman" panose="02020603050405020304" pitchFamily="18" charset="0"/>
              </a:rPr>
              <a:t>0(</a:t>
            </a:r>
            <a:r>
              <a:rPr lang="en-US" altLang="zh-CN" sz="2800" b="1" dirty="0" err="1">
                <a:latin typeface="Times New Roman" panose="02020603050405020304" pitchFamily="18" charset="0"/>
                <a:cs typeface="Times New Roman" panose="02020603050405020304" pitchFamily="18" charset="0"/>
              </a:rPr>
              <a:t>R1</a:t>
            </a:r>
            <a:r>
              <a:rPr lang="en-US" altLang="zh-CN" sz="2800" b="1" dirty="0">
                <a:latin typeface="Times New Roman" panose="02020603050405020304" pitchFamily="18" charset="0"/>
                <a:cs typeface="Times New Roman" panose="02020603050405020304" pitchFamily="18" charset="0"/>
              </a:rPr>
              <a:t>)</a:t>
            </a:r>
          </a:p>
          <a:p>
            <a:r>
              <a:rPr lang="en-US" altLang="zh-CN" sz="2800" b="1" dirty="0">
                <a:latin typeface="Times New Roman" panose="02020603050405020304" pitchFamily="18" charset="0"/>
                <a:cs typeface="Times New Roman" panose="02020603050405020304" pitchFamily="18" charset="0"/>
              </a:rPr>
              <a:t>           </a:t>
            </a:r>
            <a:r>
              <a:rPr lang="en-US" altLang="zh-CN" sz="2800" b="1" dirty="0" err="1">
                <a:latin typeface="Times New Roman" panose="02020603050405020304" pitchFamily="18" charset="0"/>
                <a:cs typeface="Times New Roman" panose="02020603050405020304" pitchFamily="18" charset="0"/>
              </a:rPr>
              <a:t>SUBI</a:t>
            </a:r>
            <a:r>
              <a:rPr lang="en-US" altLang="zh-CN" sz="2800" b="1" dirty="0">
                <a:latin typeface="Times New Roman" panose="02020603050405020304" pitchFamily="18" charset="0"/>
                <a:cs typeface="Times New Roman" panose="02020603050405020304" pitchFamily="18" charset="0"/>
              </a:rPr>
              <a:t>        </a:t>
            </a:r>
            <a:r>
              <a:rPr lang="en-US" altLang="zh-CN" sz="2800" b="1" dirty="0" err="1">
                <a:latin typeface="Times New Roman" panose="02020603050405020304" pitchFamily="18" charset="0"/>
                <a:cs typeface="Times New Roman" panose="02020603050405020304" pitchFamily="18" charset="0"/>
              </a:rPr>
              <a:t>R1</a:t>
            </a:r>
            <a:r>
              <a:rPr lang="zh-CN" altLang="en-US" sz="2800" b="1" dirty="0">
                <a:latin typeface="Times New Roman" panose="02020603050405020304" pitchFamily="18" charset="0"/>
                <a:cs typeface="Times New Roman" panose="02020603050405020304" pitchFamily="18" charset="0"/>
              </a:rPr>
              <a:t>，</a:t>
            </a:r>
            <a:r>
              <a:rPr lang="en-US" altLang="zh-CN" sz="2800" b="1" dirty="0" err="1">
                <a:latin typeface="Times New Roman" panose="02020603050405020304" pitchFamily="18" charset="0"/>
                <a:cs typeface="Times New Roman" panose="02020603050405020304" pitchFamily="18" charset="0"/>
              </a:rPr>
              <a:t>R1</a:t>
            </a:r>
            <a:r>
              <a:rPr lang="zh-CN" altLang="en-US" sz="2800" b="1" dirty="0">
                <a:latin typeface="Times New Roman" panose="02020603050405020304" pitchFamily="18" charset="0"/>
                <a:cs typeface="Times New Roman" panose="02020603050405020304" pitchFamily="18" charset="0"/>
              </a:rPr>
              <a:t>，</a:t>
            </a:r>
            <a:r>
              <a:rPr lang="en-US" altLang="zh-CN" sz="2800" b="1" dirty="0">
                <a:latin typeface="Times New Roman" panose="02020603050405020304" pitchFamily="18" charset="0"/>
                <a:cs typeface="Times New Roman" panose="02020603050405020304" pitchFamily="18" charset="0"/>
              </a:rPr>
              <a:t>#8</a:t>
            </a:r>
          </a:p>
          <a:p>
            <a:r>
              <a:rPr lang="en-US" altLang="zh-CN" sz="2800" b="1" dirty="0">
                <a:latin typeface="Times New Roman" panose="02020603050405020304" pitchFamily="18" charset="0"/>
                <a:cs typeface="Times New Roman" panose="02020603050405020304" pitchFamily="18" charset="0"/>
              </a:rPr>
              <a:t>           </a:t>
            </a:r>
            <a:r>
              <a:rPr lang="en-US" altLang="zh-CN" sz="2800" b="1" dirty="0" err="1">
                <a:latin typeface="Times New Roman" panose="02020603050405020304" pitchFamily="18" charset="0"/>
                <a:cs typeface="Times New Roman" panose="02020603050405020304" pitchFamily="18" charset="0"/>
              </a:rPr>
              <a:t>BNEZ</a:t>
            </a:r>
            <a:r>
              <a:rPr lang="en-US" altLang="zh-CN" sz="2800" b="1" dirty="0">
                <a:latin typeface="Times New Roman" panose="02020603050405020304" pitchFamily="18" charset="0"/>
                <a:cs typeface="Times New Roman" panose="02020603050405020304" pitchFamily="18" charset="0"/>
              </a:rPr>
              <a:t>      </a:t>
            </a:r>
            <a:r>
              <a:rPr lang="en-US" altLang="zh-CN" sz="2800" b="1" dirty="0" err="1">
                <a:latin typeface="Times New Roman" panose="02020603050405020304" pitchFamily="18" charset="0"/>
                <a:cs typeface="Times New Roman" panose="02020603050405020304" pitchFamily="18" charset="0"/>
              </a:rPr>
              <a:t>R1</a:t>
            </a:r>
            <a:r>
              <a:rPr lang="zh-CN" altLang="en-US" sz="2800" b="1" dirty="0">
                <a:latin typeface="Times New Roman" panose="02020603050405020304" pitchFamily="18" charset="0"/>
                <a:cs typeface="Times New Roman" panose="02020603050405020304" pitchFamily="18" charset="0"/>
              </a:rPr>
              <a:t>，</a:t>
            </a:r>
            <a:r>
              <a:rPr lang="en-US" altLang="zh-CN" sz="2800" b="1" dirty="0">
                <a:latin typeface="Times New Roman" panose="02020603050405020304" pitchFamily="18" charset="0"/>
                <a:cs typeface="Times New Roman" panose="02020603050405020304" pitchFamily="18" charset="0"/>
              </a:rPr>
              <a:t>Loop</a:t>
            </a:r>
            <a:endParaRPr lang="zh-CN" altLang="en-US"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68599542"/>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自由: 形状 22"/>
          <p:cNvSpPr/>
          <p:nvPr/>
        </p:nvSpPr>
        <p:spPr bwMode="auto">
          <a:xfrm rot="12600000">
            <a:off x="628798" y="267712"/>
            <a:ext cx="166903" cy="731887"/>
          </a:xfrm>
          <a:custGeom>
            <a:avLst/>
            <a:gdLst>
              <a:gd name="connsiteX0" fmla="*/ 260214 w 260214"/>
              <a:gd name="connsiteY0" fmla="*/ 995963 h 1141060"/>
              <a:gd name="connsiteX1" fmla="*/ 0 w 260214"/>
              <a:gd name="connsiteY1" fmla="*/ 1141060 h 1141060"/>
              <a:gd name="connsiteX2" fmla="*/ 0 w 260214"/>
              <a:gd name="connsiteY2" fmla="*/ 146621 h 1141060"/>
              <a:gd name="connsiteX3" fmla="*/ 260214 w 260214"/>
              <a:gd name="connsiteY3" fmla="*/ 0 h 1141060"/>
            </a:gdLst>
            <a:ahLst/>
            <a:cxnLst>
              <a:cxn ang="0">
                <a:pos x="connsiteX0" y="connsiteY0"/>
              </a:cxn>
              <a:cxn ang="0">
                <a:pos x="connsiteX1" y="connsiteY1"/>
              </a:cxn>
              <a:cxn ang="0">
                <a:pos x="connsiteX2" y="connsiteY2"/>
              </a:cxn>
              <a:cxn ang="0">
                <a:pos x="connsiteX3" y="connsiteY3"/>
              </a:cxn>
            </a:cxnLst>
            <a:rect l="l" t="t" r="r" b="b"/>
            <a:pathLst>
              <a:path w="260214" h="1141060">
                <a:moveTo>
                  <a:pt x="260214" y="995963"/>
                </a:moveTo>
                <a:lnTo>
                  <a:pt x="0" y="1141060"/>
                </a:lnTo>
                <a:lnTo>
                  <a:pt x="0" y="146621"/>
                </a:lnTo>
                <a:lnTo>
                  <a:pt x="260214" y="0"/>
                </a:lnTo>
                <a:close/>
              </a:path>
            </a:pathLst>
          </a:custGeom>
          <a:solidFill>
            <a:srgbClr val="0075EA"/>
          </a:solidFill>
          <a:ln>
            <a:noFill/>
          </a:ln>
        </p:spPr>
        <p:txBody>
          <a:bodyPr vert="horz" wrap="square" lIns="91440" tIns="45720" rIns="91440" bIns="45720" numCol="1" anchor="t" anchorCtr="0" compatLnSpc="1">
            <a:noAutofit/>
          </a:bodyPr>
          <a:lstStyle/>
          <a:p>
            <a:endParaRPr lang="zh-CN" altLang="en-US" dirty="0"/>
          </a:p>
        </p:txBody>
      </p:sp>
      <p:grpSp>
        <p:nvGrpSpPr>
          <p:cNvPr id="10" name="组合 9">
            <a:extLst>
              <a:ext uri="{FF2B5EF4-FFF2-40B4-BE49-F238E27FC236}">
                <a16:creationId xmlns:a16="http://schemas.microsoft.com/office/drawing/2014/main" id="{2A62CB82-FB01-4715-BBAF-49D3EAD91EB7}"/>
              </a:ext>
            </a:extLst>
          </p:cNvPr>
          <p:cNvGrpSpPr/>
          <p:nvPr/>
        </p:nvGrpSpPr>
        <p:grpSpPr>
          <a:xfrm>
            <a:off x="635244" y="278225"/>
            <a:ext cx="4594115" cy="714073"/>
            <a:chOff x="635242" y="278221"/>
            <a:chExt cx="4594115" cy="714072"/>
          </a:xfrm>
        </p:grpSpPr>
        <p:sp>
          <p:nvSpPr>
            <p:cNvPr id="11" name="矩形 10">
              <a:extLst>
                <a:ext uri="{FF2B5EF4-FFF2-40B4-BE49-F238E27FC236}">
                  <a16:creationId xmlns:a16="http://schemas.microsoft.com/office/drawing/2014/main" id="{9C4C0B2E-9EA3-4E4E-B3C0-51BAACEFFED3}"/>
                </a:ext>
              </a:extLst>
            </p:cNvPr>
            <p:cNvSpPr/>
            <p:nvPr/>
          </p:nvSpPr>
          <p:spPr>
            <a:xfrm>
              <a:off x="635242" y="676889"/>
              <a:ext cx="4136453" cy="315404"/>
            </a:xfrm>
            <a:prstGeom prst="rect">
              <a:avLst/>
            </a:prstGeom>
          </p:spPr>
          <p:txBody>
            <a:bodyPr wrap="square">
              <a:spAutoFit/>
            </a:bodyPr>
            <a:lstStyle/>
            <a:p>
              <a:pPr algn="ct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Tomasulo Algorithm——Loop</a:t>
              </a:r>
            </a:p>
          </p:txBody>
        </p:sp>
        <p:sp>
          <p:nvSpPr>
            <p:cNvPr id="16" name="矩形 15">
              <a:extLst>
                <a:ext uri="{FF2B5EF4-FFF2-40B4-BE49-F238E27FC236}">
                  <a16:creationId xmlns:a16="http://schemas.microsoft.com/office/drawing/2014/main" id="{920BAABC-520F-43FA-A390-A8BAD8692FD2}"/>
                </a:ext>
              </a:extLst>
            </p:cNvPr>
            <p:cNvSpPr/>
            <p:nvPr/>
          </p:nvSpPr>
          <p:spPr>
            <a:xfrm>
              <a:off x="1197484" y="278221"/>
              <a:ext cx="4031873" cy="523219"/>
            </a:xfrm>
            <a:prstGeom prst="rect">
              <a:avLst/>
            </a:prstGeom>
          </p:spPr>
          <p:txBody>
            <a:bodyPr wrap="none">
              <a:spAutoFit/>
            </a:bodyPr>
            <a:lstStyle/>
            <a:p>
              <a:r>
                <a:rPr lang="en-US" altLang="zh-CN" sz="2800" b="1" dirty="0">
                  <a:solidFill>
                    <a:schemeClr val="tx1">
                      <a:lumMod val="85000"/>
                      <a:lumOff val="15000"/>
                    </a:schemeClr>
                  </a:solidFill>
                  <a:latin typeface="等线" panose="02010600030101010101" pitchFamily="2" charset="-122"/>
                  <a:ea typeface="等线" panose="02010600030101010101" pitchFamily="2" charset="-122"/>
                </a:rPr>
                <a:t>Tomasulo</a:t>
              </a:r>
              <a:r>
                <a:rPr lang="zh-CN" altLang="en-US" sz="2800" b="1" dirty="0">
                  <a:solidFill>
                    <a:schemeClr val="tx1">
                      <a:lumMod val="85000"/>
                      <a:lumOff val="15000"/>
                    </a:schemeClr>
                  </a:solidFill>
                  <a:latin typeface="等线" panose="02010600030101010101" pitchFamily="2" charset="-122"/>
                  <a:ea typeface="等线" panose="02010600030101010101" pitchFamily="2" charset="-122"/>
                </a:rPr>
                <a:t>算法</a:t>
              </a:r>
              <a:r>
                <a:rPr lang="en-US" altLang="zh-CN" sz="2800" b="1" dirty="0">
                  <a:solidFill>
                    <a:schemeClr val="tx1">
                      <a:lumMod val="85000"/>
                      <a:lumOff val="15000"/>
                    </a:schemeClr>
                  </a:solidFill>
                  <a:latin typeface="等线" panose="02010600030101010101" pitchFamily="2" charset="-122"/>
                  <a:ea typeface="等线" panose="02010600030101010101" pitchFamily="2" charset="-122"/>
                </a:rPr>
                <a:t>— —</a:t>
              </a:r>
              <a:r>
                <a:rPr lang="zh-CN" altLang="en-US" sz="2800" b="1" dirty="0">
                  <a:solidFill>
                    <a:schemeClr val="tx1">
                      <a:lumMod val="85000"/>
                      <a:lumOff val="15000"/>
                    </a:schemeClr>
                  </a:solidFill>
                  <a:latin typeface="等线" panose="02010600030101010101" pitchFamily="2" charset="-122"/>
                  <a:ea typeface="等线" panose="02010600030101010101" pitchFamily="2" charset="-122"/>
                </a:rPr>
                <a:t>循环</a:t>
              </a:r>
            </a:p>
          </p:txBody>
        </p:sp>
      </p:grpSp>
      <p:graphicFrame>
        <p:nvGraphicFramePr>
          <p:cNvPr id="17" name="表格 16">
            <a:extLst>
              <a:ext uri="{FF2B5EF4-FFF2-40B4-BE49-F238E27FC236}">
                <a16:creationId xmlns:a16="http://schemas.microsoft.com/office/drawing/2014/main" id="{EC2C4152-7308-48E7-9A72-D06A2E4CD8E7}"/>
              </a:ext>
            </a:extLst>
          </p:cNvPr>
          <p:cNvGraphicFramePr>
            <a:graphicFrameLocks noGrp="1"/>
          </p:cNvGraphicFramePr>
          <p:nvPr>
            <p:extLst>
              <p:ext uri="{D42A27DB-BD31-4B8C-83A1-F6EECF244321}">
                <p14:modId xmlns:p14="http://schemas.microsoft.com/office/powerpoint/2010/main" val="70846262"/>
              </p:ext>
            </p:extLst>
          </p:nvPr>
        </p:nvGraphicFramePr>
        <p:xfrm>
          <a:off x="1811336" y="1265831"/>
          <a:ext cx="8567737" cy="5340356"/>
        </p:xfrm>
        <a:graphic>
          <a:graphicData uri="http://schemas.openxmlformats.org/drawingml/2006/table">
            <a:tbl>
              <a:tblPr>
                <a:tableStyleId>{5C22544A-7EE6-4342-B048-85BDC9FD1C3A}</a:tableStyleId>
              </a:tblPr>
              <a:tblGrid>
                <a:gridCol w="694388">
                  <a:extLst>
                    <a:ext uri="{9D8B030D-6E8A-4147-A177-3AD203B41FA5}">
                      <a16:colId xmlns:a16="http://schemas.microsoft.com/office/drawing/2014/main" val="20000"/>
                    </a:ext>
                  </a:extLst>
                </a:gridCol>
                <a:gridCol w="585890">
                  <a:extLst>
                    <a:ext uri="{9D8B030D-6E8A-4147-A177-3AD203B41FA5}">
                      <a16:colId xmlns:a16="http://schemas.microsoft.com/office/drawing/2014/main" val="20001"/>
                    </a:ext>
                  </a:extLst>
                </a:gridCol>
                <a:gridCol w="834174">
                  <a:extLst>
                    <a:ext uri="{9D8B030D-6E8A-4147-A177-3AD203B41FA5}">
                      <a16:colId xmlns:a16="http://schemas.microsoft.com/office/drawing/2014/main" val="20002"/>
                    </a:ext>
                  </a:extLst>
                </a:gridCol>
                <a:gridCol w="517512">
                  <a:extLst>
                    <a:ext uri="{9D8B030D-6E8A-4147-A177-3AD203B41FA5}">
                      <a16:colId xmlns:a16="http://schemas.microsoft.com/office/drawing/2014/main" val="20003"/>
                    </a:ext>
                  </a:extLst>
                </a:gridCol>
                <a:gridCol w="535940">
                  <a:extLst>
                    <a:ext uri="{9D8B030D-6E8A-4147-A177-3AD203B41FA5}">
                      <a16:colId xmlns:a16="http://schemas.microsoft.com/office/drawing/2014/main" val="20004"/>
                    </a:ext>
                  </a:extLst>
                </a:gridCol>
                <a:gridCol w="575983">
                  <a:extLst>
                    <a:ext uri="{9D8B030D-6E8A-4147-A177-3AD203B41FA5}">
                      <a16:colId xmlns:a16="http://schemas.microsoft.com/office/drawing/2014/main" val="20005"/>
                    </a:ext>
                  </a:extLst>
                </a:gridCol>
                <a:gridCol w="719978">
                  <a:extLst>
                    <a:ext uri="{9D8B030D-6E8A-4147-A177-3AD203B41FA5}">
                      <a16:colId xmlns:a16="http://schemas.microsoft.com/office/drawing/2014/main" val="20006"/>
                    </a:ext>
                  </a:extLst>
                </a:gridCol>
                <a:gridCol w="575983">
                  <a:extLst>
                    <a:ext uri="{9D8B030D-6E8A-4147-A177-3AD203B41FA5}">
                      <a16:colId xmlns:a16="http://schemas.microsoft.com/office/drawing/2014/main" val="20007"/>
                    </a:ext>
                  </a:extLst>
                </a:gridCol>
                <a:gridCol w="619559">
                  <a:extLst>
                    <a:ext uri="{9D8B030D-6E8A-4147-A177-3AD203B41FA5}">
                      <a16:colId xmlns:a16="http://schemas.microsoft.com/office/drawing/2014/main" val="20008"/>
                    </a:ext>
                  </a:extLst>
                </a:gridCol>
                <a:gridCol w="883033">
                  <a:extLst>
                    <a:ext uri="{9D8B030D-6E8A-4147-A177-3AD203B41FA5}">
                      <a16:colId xmlns:a16="http://schemas.microsoft.com/office/drawing/2014/main" val="20009"/>
                    </a:ext>
                  </a:extLst>
                </a:gridCol>
                <a:gridCol w="650989">
                  <a:extLst>
                    <a:ext uri="{9D8B030D-6E8A-4147-A177-3AD203B41FA5}">
                      <a16:colId xmlns:a16="http://schemas.microsoft.com/office/drawing/2014/main" val="20010"/>
                    </a:ext>
                  </a:extLst>
                </a:gridCol>
                <a:gridCol w="669071">
                  <a:extLst>
                    <a:ext uri="{9D8B030D-6E8A-4147-A177-3AD203B41FA5}">
                      <a16:colId xmlns:a16="http://schemas.microsoft.com/office/drawing/2014/main" val="20011"/>
                    </a:ext>
                  </a:extLst>
                </a:gridCol>
                <a:gridCol w="705237">
                  <a:extLst>
                    <a:ext uri="{9D8B030D-6E8A-4147-A177-3AD203B41FA5}">
                      <a16:colId xmlns:a16="http://schemas.microsoft.com/office/drawing/2014/main" val="20012"/>
                    </a:ext>
                  </a:extLst>
                </a:gridCol>
              </a:tblGrid>
              <a:tr h="291775">
                <a:tc gridSpan="3">
                  <a:txBody>
                    <a:bodyPr/>
                    <a:lstStyle/>
                    <a:p>
                      <a:pPr algn="l" fontAlgn="ctr"/>
                      <a:r>
                        <a:rPr lang="en-US" sz="1600" b="1" u="none" strike="noStrike" dirty="0">
                          <a:solidFill>
                            <a:srgbClr val="FF0000"/>
                          </a:solidFill>
                          <a:effectLst/>
                        </a:rPr>
                        <a:t>Instruction Status</a:t>
                      </a:r>
                      <a:endParaRPr lang="en-US" sz="1600" b="1" i="0" u="none" strike="noStrike" dirty="0">
                        <a:solidFill>
                          <a:srgbClr val="FF0000"/>
                        </a:solidFill>
                        <a:effectLst/>
                        <a:latin typeface="宋体" panose="02010600030101010101" pitchFamily="2" charset="-122"/>
                        <a:ea typeface="宋体" panose="02010600030101010101" pitchFamily="2" charset="-122"/>
                      </a:endParaRPr>
                    </a:p>
                  </a:txBody>
                  <a:tcPr marL="7619" marR="7619" marT="7621" marB="0" anchor="ctr"/>
                </a:tc>
                <a:tc hMerge="1">
                  <a:txBody>
                    <a:bodyPr/>
                    <a:lstStyle/>
                    <a:p>
                      <a:endParaRPr lang="zh-CN" altLang="en-US"/>
                    </a:p>
                  </a:txBody>
                  <a:tcPr/>
                </a:tc>
                <a:tc hMerge="1">
                  <a:txBody>
                    <a:bodyPr/>
                    <a:lstStyle/>
                    <a:p>
                      <a:endParaRPr lang="zh-CN" altLang="en-US"/>
                    </a:p>
                  </a:txBody>
                  <a:tcPr/>
                </a:tc>
                <a:tc>
                  <a:txBody>
                    <a:bodyPr/>
                    <a:lstStyle/>
                    <a:p>
                      <a:pPr algn="l" fontAlgn="ct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7619" marR="7619" marT="7621"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19" marR="7619" marT="7621" marB="0" anchor="ctr"/>
                </a:tc>
                <a:tc>
                  <a:txBody>
                    <a:bodyPr/>
                    <a:lstStyle/>
                    <a:p>
                      <a:pPr algn="l" fontAlgn="ct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7619" marR="7619" marT="7621" marB="0" anchor="ctr"/>
                </a:tc>
                <a:tc>
                  <a:txBody>
                    <a:bodyPr/>
                    <a:lstStyle/>
                    <a:p>
                      <a:pPr algn="l" fontAlgn="ct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7619" marR="7619" marT="7621" marB="0" anchor="ctr"/>
                </a:tc>
                <a:tc>
                  <a:txBody>
                    <a:bodyPr/>
                    <a:lstStyle/>
                    <a:p>
                      <a:pPr algn="l" fontAlgn="ct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7619" marR="7619" marT="7621" marB="0" anchor="ctr"/>
                </a:tc>
                <a:tc>
                  <a:txBody>
                    <a:bodyPr/>
                    <a:lstStyle/>
                    <a:p>
                      <a:pPr algn="l" fontAlgn="ct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7619" marR="7619" marT="7621"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19" marR="7619" marT="7621"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19" marR="7619" marT="7621"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19" marR="7619" marT="7621"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19" marR="7619" marT="7621" marB="0" anchor="ctr"/>
                </a:tc>
                <a:extLst>
                  <a:ext uri="{0D108BD9-81ED-4DB2-BD59-A6C34878D82A}">
                    <a16:rowId xmlns:a16="http://schemas.microsoft.com/office/drawing/2014/main" val="10000"/>
                  </a:ext>
                </a:extLst>
              </a:tr>
              <a:tr h="291775">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19" marR="7619" marT="7621" marB="0" anchor="ctr"/>
                </a:tc>
                <a:tc>
                  <a:txBody>
                    <a:bodyPr/>
                    <a:lstStyle/>
                    <a:p>
                      <a:pPr algn="l" fontAlgn="ctr"/>
                      <a:r>
                        <a:rPr lang="en-US" sz="1600" u="none" strike="noStrike" dirty="0">
                          <a:effectLst/>
                        </a:rPr>
                        <a:t>ITER</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19" marR="7619" marT="7621" marB="0" anchor="ctr"/>
                </a:tc>
                <a:tc>
                  <a:txBody>
                    <a:bodyPr/>
                    <a:lstStyle/>
                    <a:p>
                      <a:pPr algn="l" fontAlgn="ctr"/>
                      <a:r>
                        <a:rPr lang="en-US" sz="1200" u="none" strike="noStrike" dirty="0">
                          <a:effectLst/>
                        </a:rPr>
                        <a:t>Inst.</a:t>
                      </a:r>
                      <a:endParaRPr lang="en-US" sz="1200" b="0" i="0" u="none" strike="noStrike" dirty="0">
                        <a:solidFill>
                          <a:srgbClr val="000000"/>
                        </a:solidFill>
                        <a:effectLst/>
                        <a:latin typeface="宋体" panose="02010600030101010101" pitchFamily="2" charset="-122"/>
                        <a:ea typeface="宋体" panose="02010600030101010101" pitchFamily="2" charset="-122"/>
                      </a:endParaRPr>
                    </a:p>
                  </a:txBody>
                  <a:tcPr marL="7619" marR="7619" marT="7621" marB="0" anchor="ctr"/>
                </a:tc>
                <a:tc>
                  <a:txBody>
                    <a:bodyPr/>
                    <a:lstStyle/>
                    <a:p>
                      <a:pPr algn="l" fontAlgn="ctr"/>
                      <a:r>
                        <a:rPr lang="en-US" sz="1600" u="none" strike="noStrike" dirty="0" err="1">
                          <a:effectLst/>
                        </a:rPr>
                        <a:t>i</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19" marR="7619" marT="7621" marB="0" anchor="ctr"/>
                </a:tc>
                <a:tc>
                  <a:txBody>
                    <a:bodyPr/>
                    <a:lstStyle/>
                    <a:p>
                      <a:pPr algn="l" fontAlgn="ctr"/>
                      <a:r>
                        <a:rPr lang="en-US" sz="1600" u="none" strike="noStrike" dirty="0">
                          <a:effectLst/>
                        </a:rPr>
                        <a:t>j</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19" marR="7619" marT="7621" marB="0" anchor="ctr"/>
                </a:tc>
                <a:tc>
                  <a:txBody>
                    <a:bodyPr/>
                    <a:lstStyle/>
                    <a:p>
                      <a:pPr algn="l" fontAlgn="ctr"/>
                      <a:r>
                        <a:rPr lang="en-US" sz="1600" u="none" strike="noStrike" dirty="0">
                          <a:effectLst/>
                        </a:rPr>
                        <a:t>k</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19" marR="7619" marT="7621" marB="0" anchor="ctr"/>
                </a:tc>
                <a:tc>
                  <a:txBody>
                    <a:bodyPr/>
                    <a:lstStyle/>
                    <a:p>
                      <a:pPr algn="ctr" fontAlgn="ctr"/>
                      <a:r>
                        <a:rPr lang="en-US" sz="1600" u="none" strike="noStrike" dirty="0">
                          <a:effectLst/>
                        </a:rPr>
                        <a:t>Issue</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19" marR="7619" marT="7621" marB="0" anchor="ctr"/>
                </a:tc>
                <a:tc>
                  <a:txBody>
                    <a:bodyPr/>
                    <a:lstStyle/>
                    <a:p>
                      <a:pPr algn="ctr" fontAlgn="ctr"/>
                      <a:r>
                        <a:rPr lang="en-US" sz="1600" u="none" strike="noStrike" dirty="0">
                          <a:effectLst/>
                        </a:rPr>
                        <a:t>Exec</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19" marR="7619" marT="7621" marB="0" anchor="ctr"/>
                </a:tc>
                <a:tc>
                  <a:txBody>
                    <a:bodyPr/>
                    <a:lstStyle/>
                    <a:p>
                      <a:pPr algn="ctr" fontAlgn="ctr"/>
                      <a:r>
                        <a:rPr lang="en-US" sz="1600" u="none" strike="noStrike" dirty="0" err="1">
                          <a:effectLst/>
                        </a:rPr>
                        <a:t>WR</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19" marR="7619" marT="7621" marB="0" anchor="ctr"/>
                </a:tc>
                <a:tc>
                  <a:txBody>
                    <a:bodyPr/>
                    <a:lstStyle/>
                    <a:p>
                      <a:pPr algn="l" fontAlgn="ctr"/>
                      <a:r>
                        <a:rPr lang="zh-CN" altLang="en-US" sz="1600" u="none" strike="noStrike">
                          <a:effectLst/>
                        </a:rPr>
                        <a:t> </a:t>
                      </a: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19" marR="7619" marT="7621" marB="0" anchor="ctr"/>
                </a:tc>
                <a:tc>
                  <a:txBody>
                    <a:bodyPr/>
                    <a:lstStyle/>
                    <a:p>
                      <a:pPr algn="l" fontAlgn="ctr"/>
                      <a:r>
                        <a:rPr lang="en-US" sz="1600" u="none" strike="noStrike">
                          <a:effectLst/>
                        </a:rPr>
                        <a:t>Busy</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19" marR="7619" marT="7621" marB="0" anchor="ctr"/>
                </a:tc>
                <a:tc>
                  <a:txBody>
                    <a:bodyPr/>
                    <a:lstStyle/>
                    <a:p>
                      <a:pPr algn="l" fontAlgn="ctr"/>
                      <a:r>
                        <a:rPr lang="en-US" sz="1600" u="none" strike="noStrike">
                          <a:effectLst/>
                        </a:rPr>
                        <a:t>Addr</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19" marR="7619" marT="7621" marB="0" anchor="ctr"/>
                </a:tc>
                <a:tc>
                  <a:txBody>
                    <a:bodyPr/>
                    <a:lstStyle/>
                    <a:p>
                      <a:pPr algn="l" fontAlgn="ctr"/>
                      <a:r>
                        <a:rPr lang="en-US" sz="1600" u="none" strike="noStrike">
                          <a:effectLst/>
                        </a:rPr>
                        <a:t>Fu</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19" marR="7619" marT="7621" marB="0" anchor="ctr"/>
                </a:tc>
                <a:extLst>
                  <a:ext uri="{0D108BD9-81ED-4DB2-BD59-A6C34878D82A}">
                    <a16:rowId xmlns:a16="http://schemas.microsoft.com/office/drawing/2014/main" val="10001"/>
                  </a:ext>
                </a:extLst>
              </a:tr>
              <a:tr h="291775">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19" marR="7619" marT="7621" marB="0" anchor="ctr"/>
                </a:tc>
                <a:tc>
                  <a:txBody>
                    <a:bodyPr/>
                    <a:lstStyle/>
                    <a:p>
                      <a:pPr algn="l" fontAlgn="ctr"/>
                      <a:r>
                        <a:rPr lang="en-US" altLang="zh-CN" sz="1600" u="none" strike="noStrike" dirty="0">
                          <a:solidFill>
                            <a:srgbClr val="FF00FF"/>
                          </a:solidFill>
                          <a:effectLst/>
                        </a:rPr>
                        <a:t>1</a:t>
                      </a:r>
                      <a:endParaRPr lang="en-US" altLang="zh-CN" sz="1600" b="0" i="0" u="none" strike="noStrike" dirty="0">
                        <a:solidFill>
                          <a:srgbClr val="FF00FF"/>
                        </a:solidFill>
                        <a:effectLst/>
                        <a:latin typeface="宋体" panose="02010600030101010101" pitchFamily="2" charset="-122"/>
                        <a:ea typeface="宋体" panose="02010600030101010101" pitchFamily="2" charset="-122"/>
                      </a:endParaRPr>
                    </a:p>
                  </a:txBody>
                  <a:tcPr marL="7619" marR="7619" marT="7621" marB="0" anchor="ctr"/>
                </a:tc>
                <a:tc>
                  <a:txBody>
                    <a:bodyPr/>
                    <a:lstStyle/>
                    <a:p>
                      <a:pPr algn="l" fontAlgn="ctr"/>
                      <a:r>
                        <a:rPr lang="en-US" sz="1600" u="none" strike="noStrike" dirty="0">
                          <a:solidFill>
                            <a:srgbClr val="FF00FF"/>
                          </a:solidFill>
                          <a:effectLst/>
                        </a:rPr>
                        <a:t>LD</a:t>
                      </a:r>
                      <a:endParaRPr lang="en-US" sz="1600" b="0" i="0" u="none" strike="noStrike" dirty="0">
                        <a:solidFill>
                          <a:srgbClr val="FF00FF"/>
                        </a:solidFill>
                        <a:effectLst/>
                        <a:latin typeface="宋体" panose="02010600030101010101" pitchFamily="2" charset="-122"/>
                        <a:ea typeface="宋体" panose="02010600030101010101" pitchFamily="2" charset="-122"/>
                      </a:endParaRPr>
                    </a:p>
                  </a:txBody>
                  <a:tcPr marL="7619" marR="7619" marT="7621" marB="0" anchor="ctr"/>
                </a:tc>
                <a:tc>
                  <a:txBody>
                    <a:bodyPr/>
                    <a:lstStyle/>
                    <a:p>
                      <a:pPr algn="l" fontAlgn="ctr"/>
                      <a:r>
                        <a:rPr lang="en-US" sz="1600" u="none" strike="noStrike" dirty="0">
                          <a:solidFill>
                            <a:srgbClr val="FF00FF"/>
                          </a:solidFill>
                          <a:effectLst/>
                        </a:rPr>
                        <a:t>F0</a:t>
                      </a:r>
                      <a:endParaRPr lang="en-US" sz="1600" b="0" i="0" u="none" strike="noStrike" dirty="0">
                        <a:solidFill>
                          <a:srgbClr val="FF00FF"/>
                        </a:solidFill>
                        <a:effectLst/>
                        <a:latin typeface="宋体" panose="02010600030101010101" pitchFamily="2" charset="-122"/>
                        <a:ea typeface="宋体" panose="02010600030101010101" pitchFamily="2" charset="-122"/>
                      </a:endParaRPr>
                    </a:p>
                  </a:txBody>
                  <a:tcPr marL="7619" marR="7619" marT="7621" marB="0" anchor="ctr"/>
                </a:tc>
                <a:tc>
                  <a:txBody>
                    <a:bodyPr/>
                    <a:lstStyle/>
                    <a:p>
                      <a:pPr algn="l" fontAlgn="ctr"/>
                      <a:r>
                        <a:rPr lang="en-US" altLang="zh-CN" sz="1600" u="none" strike="noStrike">
                          <a:solidFill>
                            <a:srgbClr val="FF00FF"/>
                          </a:solidFill>
                          <a:effectLst/>
                        </a:rPr>
                        <a:t>0</a:t>
                      </a:r>
                      <a:endParaRPr lang="en-US" altLang="zh-CN" sz="1600" b="0" i="0" u="none" strike="noStrike">
                        <a:solidFill>
                          <a:srgbClr val="FF00FF"/>
                        </a:solidFill>
                        <a:effectLst/>
                        <a:latin typeface="宋体" panose="02010600030101010101" pitchFamily="2" charset="-122"/>
                        <a:ea typeface="宋体" panose="02010600030101010101" pitchFamily="2" charset="-122"/>
                      </a:endParaRPr>
                    </a:p>
                  </a:txBody>
                  <a:tcPr marL="7619" marR="7619" marT="7621" marB="0" anchor="ctr"/>
                </a:tc>
                <a:tc>
                  <a:txBody>
                    <a:bodyPr/>
                    <a:lstStyle/>
                    <a:p>
                      <a:pPr algn="l" fontAlgn="ctr"/>
                      <a:r>
                        <a:rPr lang="en-US" sz="1600" u="none" strike="noStrike">
                          <a:solidFill>
                            <a:srgbClr val="FF00FF"/>
                          </a:solidFill>
                          <a:effectLst/>
                        </a:rPr>
                        <a:t>R1</a:t>
                      </a:r>
                      <a:endParaRPr lang="en-US" sz="1600" b="0" i="0" u="none" strike="noStrike">
                        <a:solidFill>
                          <a:srgbClr val="FF00FF"/>
                        </a:solidFill>
                        <a:effectLst/>
                        <a:latin typeface="宋体" panose="02010600030101010101" pitchFamily="2" charset="-122"/>
                        <a:ea typeface="宋体" panose="02010600030101010101" pitchFamily="2" charset="-122"/>
                      </a:endParaRPr>
                    </a:p>
                  </a:txBody>
                  <a:tcPr marL="7619" marR="7619" marT="7621" marB="0" anchor="ctr"/>
                </a:tc>
                <a:tc>
                  <a:txBody>
                    <a:bodyPr/>
                    <a:lstStyle/>
                    <a:p>
                      <a:pPr algn="l" fontAlgn="ctr"/>
                      <a:r>
                        <a:rPr lang="zh-CN" altLang="en-US" sz="1600" u="none" strike="noStrike">
                          <a:effectLst/>
                        </a:rPr>
                        <a:t>　</a:t>
                      </a: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19" marR="7619" marT="7621" marB="0" anchor="ctr"/>
                </a:tc>
                <a:tc>
                  <a:txBody>
                    <a:bodyPr/>
                    <a:lstStyle/>
                    <a:p>
                      <a:pPr algn="l" fontAlgn="ctr"/>
                      <a:r>
                        <a:rPr lang="zh-CN" altLang="en-US" sz="1600" u="none" strike="noStrike" dirty="0">
                          <a:effectLst/>
                        </a:rPr>
                        <a:t>　</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19" marR="7619" marT="7621" marB="0" anchor="ctr"/>
                </a:tc>
                <a:tc>
                  <a:txBody>
                    <a:bodyPr/>
                    <a:lstStyle/>
                    <a:p>
                      <a:pPr algn="l" fontAlgn="ctr"/>
                      <a:r>
                        <a:rPr lang="zh-CN" altLang="en-US" sz="1600" u="none" strike="noStrike">
                          <a:effectLst/>
                        </a:rPr>
                        <a:t>　</a:t>
                      </a: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19" marR="7619" marT="7621" marB="0" anchor="ctr"/>
                </a:tc>
                <a:tc>
                  <a:txBody>
                    <a:bodyPr/>
                    <a:lstStyle/>
                    <a:p>
                      <a:pPr algn="ctr" fontAlgn="ctr"/>
                      <a:r>
                        <a:rPr lang="en-US" sz="1600" u="none" strike="noStrike" dirty="0" err="1">
                          <a:effectLst/>
                        </a:rPr>
                        <a:t>Load1</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19" marR="7619" marT="7621" marB="0" anchor="ctr"/>
                </a:tc>
                <a:tc>
                  <a:txBody>
                    <a:bodyPr/>
                    <a:lstStyle/>
                    <a:p>
                      <a:pPr algn="ctr" fontAlgn="ctr"/>
                      <a:r>
                        <a:rPr lang="en-US" sz="1600" u="none" strike="noStrike" dirty="0">
                          <a:solidFill>
                            <a:srgbClr val="FF00FF"/>
                          </a:solidFill>
                          <a:effectLst/>
                        </a:rPr>
                        <a:t>No</a:t>
                      </a:r>
                      <a:endParaRPr lang="en-US" sz="1600" b="0" i="0" u="none" strike="noStrike" dirty="0">
                        <a:solidFill>
                          <a:srgbClr val="FF00FF"/>
                        </a:solidFill>
                        <a:effectLst/>
                        <a:latin typeface="宋体" panose="02010600030101010101" pitchFamily="2" charset="-122"/>
                        <a:ea typeface="宋体" panose="02010600030101010101" pitchFamily="2" charset="-122"/>
                      </a:endParaRPr>
                    </a:p>
                  </a:txBody>
                  <a:tcPr marL="7619" marR="7619" marT="7621" marB="0" anchor="ctr"/>
                </a:tc>
                <a:tc>
                  <a:txBody>
                    <a:bodyPr/>
                    <a:lstStyle/>
                    <a:p>
                      <a:pPr algn="l" fontAlgn="ctr"/>
                      <a:endParaRPr lang="zh-CN" altLang="en-US" sz="1600" b="0" i="0" u="none" strike="noStrike" dirty="0">
                        <a:solidFill>
                          <a:srgbClr val="FF00FF"/>
                        </a:solidFill>
                        <a:effectLst/>
                        <a:latin typeface="宋体" panose="02010600030101010101" pitchFamily="2" charset="-122"/>
                        <a:ea typeface="宋体" panose="02010600030101010101" pitchFamily="2" charset="-122"/>
                      </a:endParaRPr>
                    </a:p>
                  </a:txBody>
                  <a:tcPr marL="7619" marR="7619" marT="7621" marB="0" anchor="ctr"/>
                </a:tc>
                <a:tc>
                  <a:txBody>
                    <a:bodyPr/>
                    <a:lstStyle/>
                    <a:p>
                      <a:pPr algn="l" fontAlgn="ctr"/>
                      <a:endParaRPr lang="zh-CN" altLang="en-US" sz="1600" b="0" i="0" u="none" strike="noStrike" dirty="0">
                        <a:solidFill>
                          <a:srgbClr val="FF00FF"/>
                        </a:solidFill>
                        <a:effectLst/>
                        <a:latin typeface="宋体" panose="02010600030101010101" pitchFamily="2" charset="-122"/>
                        <a:ea typeface="宋体" panose="02010600030101010101" pitchFamily="2" charset="-122"/>
                      </a:endParaRPr>
                    </a:p>
                  </a:txBody>
                  <a:tcPr marL="7619" marR="7619" marT="7621" marB="0" anchor="ctr"/>
                </a:tc>
                <a:extLst>
                  <a:ext uri="{0D108BD9-81ED-4DB2-BD59-A6C34878D82A}">
                    <a16:rowId xmlns:a16="http://schemas.microsoft.com/office/drawing/2014/main" val="10002"/>
                  </a:ext>
                </a:extLst>
              </a:tr>
              <a:tr h="291775">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19" marR="7619" marT="7621" marB="0" anchor="ctr"/>
                </a:tc>
                <a:tc>
                  <a:txBody>
                    <a:bodyPr/>
                    <a:lstStyle/>
                    <a:p>
                      <a:pPr algn="l" fontAlgn="ctr"/>
                      <a:r>
                        <a:rPr lang="en-US" altLang="zh-CN" sz="1600" u="none" strike="noStrike">
                          <a:solidFill>
                            <a:srgbClr val="FF00FF"/>
                          </a:solidFill>
                          <a:effectLst/>
                        </a:rPr>
                        <a:t>1</a:t>
                      </a:r>
                      <a:endParaRPr lang="en-US" altLang="zh-CN" sz="1600" b="0" i="0" u="none" strike="noStrike">
                        <a:solidFill>
                          <a:srgbClr val="FF00FF"/>
                        </a:solidFill>
                        <a:effectLst/>
                        <a:latin typeface="宋体" panose="02010600030101010101" pitchFamily="2" charset="-122"/>
                        <a:ea typeface="宋体" panose="02010600030101010101" pitchFamily="2" charset="-122"/>
                      </a:endParaRPr>
                    </a:p>
                  </a:txBody>
                  <a:tcPr marL="7619" marR="7619" marT="7621" marB="0" anchor="ctr"/>
                </a:tc>
                <a:tc>
                  <a:txBody>
                    <a:bodyPr/>
                    <a:lstStyle/>
                    <a:p>
                      <a:pPr algn="l" fontAlgn="ctr"/>
                      <a:r>
                        <a:rPr lang="en-US" sz="1600" u="none" strike="noStrike">
                          <a:solidFill>
                            <a:srgbClr val="FF00FF"/>
                          </a:solidFill>
                          <a:effectLst/>
                        </a:rPr>
                        <a:t>MULTD</a:t>
                      </a:r>
                      <a:endParaRPr lang="en-US" sz="1600" b="0" i="0" u="none" strike="noStrike">
                        <a:solidFill>
                          <a:srgbClr val="FF00FF"/>
                        </a:solidFill>
                        <a:effectLst/>
                        <a:latin typeface="宋体" panose="02010600030101010101" pitchFamily="2" charset="-122"/>
                        <a:ea typeface="宋体" panose="02010600030101010101" pitchFamily="2" charset="-122"/>
                      </a:endParaRPr>
                    </a:p>
                  </a:txBody>
                  <a:tcPr marL="7619" marR="7619" marT="7621" marB="0" anchor="ctr"/>
                </a:tc>
                <a:tc>
                  <a:txBody>
                    <a:bodyPr/>
                    <a:lstStyle/>
                    <a:p>
                      <a:pPr algn="l" fontAlgn="ctr"/>
                      <a:r>
                        <a:rPr lang="en-US" sz="1600" u="none" strike="noStrike" dirty="0">
                          <a:solidFill>
                            <a:srgbClr val="FF00FF"/>
                          </a:solidFill>
                          <a:effectLst/>
                        </a:rPr>
                        <a:t>F4</a:t>
                      </a:r>
                      <a:endParaRPr lang="en-US" sz="1600" b="0" i="0" u="none" strike="noStrike" dirty="0">
                        <a:solidFill>
                          <a:srgbClr val="FF00FF"/>
                        </a:solidFill>
                        <a:effectLst/>
                        <a:latin typeface="宋体" panose="02010600030101010101" pitchFamily="2" charset="-122"/>
                        <a:ea typeface="宋体" panose="02010600030101010101" pitchFamily="2" charset="-122"/>
                      </a:endParaRPr>
                    </a:p>
                  </a:txBody>
                  <a:tcPr marL="7619" marR="7619" marT="7621" marB="0" anchor="ctr"/>
                </a:tc>
                <a:tc>
                  <a:txBody>
                    <a:bodyPr/>
                    <a:lstStyle/>
                    <a:p>
                      <a:pPr algn="l" fontAlgn="ctr"/>
                      <a:r>
                        <a:rPr lang="en-US" sz="1600" u="none" strike="noStrike" dirty="0">
                          <a:solidFill>
                            <a:srgbClr val="FF00FF"/>
                          </a:solidFill>
                          <a:effectLst/>
                        </a:rPr>
                        <a:t>F0</a:t>
                      </a:r>
                      <a:endParaRPr lang="en-US" sz="1600" b="0" i="0" u="none" strike="noStrike" dirty="0">
                        <a:solidFill>
                          <a:srgbClr val="FF00FF"/>
                        </a:solidFill>
                        <a:effectLst/>
                        <a:latin typeface="宋体" panose="02010600030101010101" pitchFamily="2" charset="-122"/>
                        <a:ea typeface="宋体" panose="02010600030101010101" pitchFamily="2" charset="-122"/>
                      </a:endParaRPr>
                    </a:p>
                  </a:txBody>
                  <a:tcPr marL="7619" marR="7619" marT="7621" marB="0" anchor="ctr"/>
                </a:tc>
                <a:tc>
                  <a:txBody>
                    <a:bodyPr/>
                    <a:lstStyle/>
                    <a:p>
                      <a:pPr algn="l" fontAlgn="ctr"/>
                      <a:r>
                        <a:rPr lang="en-US" sz="1600" u="none" strike="noStrike" dirty="0">
                          <a:solidFill>
                            <a:srgbClr val="FF00FF"/>
                          </a:solidFill>
                          <a:effectLst/>
                        </a:rPr>
                        <a:t>F2</a:t>
                      </a:r>
                      <a:endParaRPr lang="en-US" sz="1600" b="0" i="0" u="none" strike="noStrike" dirty="0">
                        <a:solidFill>
                          <a:srgbClr val="FF00FF"/>
                        </a:solidFill>
                        <a:effectLst/>
                        <a:latin typeface="宋体" panose="02010600030101010101" pitchFamily="2" charset="-122"/>
                        <a:ea typeface="宋体" panose="02010600030101010101" pitchFamily="2" charset="-122"/>
                      </a:endParaRPr>
                    </a:p>
                  </a:txBody>
                  <a:tcPr marL="7619" marR="7619" marT="7621" marB="0" anchor="ctr"/>
                </a:tc>
                <a:tc>
                  <a:txBody>
                    <a:bodyPr/>
                    <a:lstStyle/>
                    <a:p>
                      <a:pPr algn="l" fontAlgn="ctr"/>
                      <a:r>
                        <a:rPr lang="zh-CN" altLang="en-US" sz="1600" u="none" strike="noStrike">
                          <a:effectLst/>
                        </a:rPr>
                        <a:t>　</a:t>
                      </a: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19" marR="7619" marT="7621" marB="0" anchor="ctr"/>
                </a:tc>
                <a:tc>
                  <a:txBody>
                    <a:bodyPr/>
                    <a:lstStyle/>
                    <a:p>
                      <a:pPr algn="l" fontAlgn="ct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19" marR="7619" marT="7621" marB="0" anchor="ctr"/>
                </a:tc>
                <a:tc>
                  <a:txBody>
                    <a:bodyPr/>
                    <a:lstStyle/>
                    <a:p>
                      <a:pPr algn="l" fontAlgn="ctr"/>
                      <a:r>
                        <a:rPr lang="zh-CN" altLang="en-US" sz="1600" u="none" strike="noStrike">
                          <a:effectLst/>
                        </a:rPr>
                        <a:t>　</a:t>
                      </a: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19" marR="7619" marT="7621" marB="0" anchor="ctr"/>
                </a:tc>
                <a:tc>
                  <a:txBody>
                    <a:bodyPr/>
                    <a:lstStyle/>
                    <a:p>
                      <a:pPr algn="ctr" fontAlgn="ctr"/>
                      <a:r>
                        <a:rPr lang="en-US" sz="1600" u="none" strike="noStrike" dirty="0" err="1">
                          <a:effectLst/>
                        </a:rPr>
                        <a:t>Load2</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19" marR="7619" marT="7621" marB="0" anchor="ctr"/>
                </a:tc>
                <a:tc>
                  <a:txBody>
                    <a:bodyPr/>
                    <a:lstStyle/>
                    <a:p>
                      <a:pPr algn="ctr" fontAlgn="ctr"/>
                      <a:r>
                        <a:rPr lang="en-US" sz="1600" u="none" strike="noStrike" dirty="0">
                          <a:solidFill>
                            <a:srgbClr val="0070C0"/>
                          </a:solidFill>
                          <a:effectLst/>
                        </a:rPr>
                        <a:t>No</a:t>
                      </a:r>
                      <a:endParaRPr lang="en-US" sz="1600" b="0" i="0" u="none" strike="noStrike" dirty="0">
                        <a:solidFill>
                          <a:srgbClr val="0070C0"/>
                        </a:solidFill>
                        <a:effectLst/>
                        <a:latin typeface="宋体" panose="02010600030101010101" pitchFamily="2" charset="-122"/>
                        <a:ea typeface="宋体" panose="02010600030101010101" pitchFamily="2" charset="-122"/>
                      </a:endParaRPr>
                    </a:p>
                  </a:txBody>
                  <a:tcPr marL="7619" marR="7619" marT="7621" marB="0" anchor="ctr"/>
                </a:tc>
                <a:tc>
                  <a:txBody>
                    <a:bodyPr/>
                    <a:lstStyle/>
                    <a:p>
                      <a:pPr algn="l" fontAlgn="ctr"/>
                      <a:endParaRPr lang="zh-CN" altLang="en-US" sz="1600" b="0" i="0" u="none" strike="noStrike" dirty="0">
                        <a:solidFill>
                          <a:srgbClr val="00FF00"/>
                        </a:solidFill>
                        <a:effectLst/>
                        <a:latin typeface="宋体" panose="02010600030101010101" pitchFamily="2" charset="-122"/>
                        <a:ea typeface="宋体" panose="02010600030101010101" pitchFamily="2" charset="-122"/>
                      </a:endParaRPr>
                    </a:p>
                  </a:txBody>
                  <a:tcPr marL="7619" marR="7619" marT="7621" marB="0" anchor="ctr"/>
                </a:tc>
                <a:tc>
                  <a:txBody>
                    <a:bodyPr/>
                    <a:lstStyle/>
                    <a:p>
                      <a:pPr algn="l" fontAlgn="ctr"/>
                      <a:endParaRPr lang="zh-CN" altLang="en-US" sz="1600" b="0" i="0" u="none" strike="noStrike" dirty="0">
                        <a:solidFill>
                          <a:srgbClr val="00FF00"/>
                        </a:solidFill>
                        <a:effectLst/>
                        <a:latin typeface="宋体" panose="02010600030101010101" pitchFamily="2" charset="-122"/>
                        <a:ea typeface="宋体" panose="02010600030101010101" pitchFamily="2" charset="-122"/>
                      </a:endParaRPr>
                    </a:p>
                  </a:txBody>
                  <a:tcPr marL="7619" marR="7619" marT="7621" marB="0" anchor="ctr"/>
                </a:tc>
                <a:extLst>
                  <a:ext uri="{0D108BD9-81ED-4DB2-BD59-A6C34878D82A}">
                    <a16:rowId xmlns:a16="http://schemas.microsoft.com/office/drawing/2014/main" val="10003"/>
                  </a:ext>
                </a:extLst>
              </a:tr>
              <a:tr h="291775">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19" marR="7619" marT="7621" marB="0" anchor="ctr"/>
                </a:tc>
                <a:tc>
                  <a:txBody>
                    <a:bodyPr/>
                    <a:lstStyle/>
                    <a:p>
                      <a:pPr algn="l" fontAlgn="ctr"/>
                      <a:r>
                        <a:rPr lang="en-US" altLang="zh-CN" sz="1600" u="none" strike="noStrike">
                          <a:solidFill>
                            <a:srgbClr val="FF00FF"/>
                          </a:solidFill>
                          <a:effectLst/>
                        </a:rPr>
                        <a:t>1</a:t>
                      </a:r>
                      <a:endParaRPr lang="en-US" altLang="zh-CN" sz="1600" b="0" i="0" u="none" strike="noStrike">
                        <a:solidFill>
                          <a:srgbClr val="FF00FF"/>
                        </a:solidFill>
                        <a:effectLst/>
                        <a:latin typeface="宋体" panose="02010600030101010101" pitchFamily="2" charset="-122"/>
                        <a:ea typeface="宋体" panose="02010600030101010101" pitchFamily="2" charset="-122"/>
                      </a:endParaRPr>
                    </a:p>
                  </a:txBody>
                  <a:tcPr marL="7619" marR="7619" marT="7621" marB="0" anchor="ctr"/>
                </a:tc>
                <a:tc>
                  <a:txBody>
                    <a:bodyPr/>
                    <a:lstStyle/>
                    <a:p>
                      <a:pPr algn="l" fontAlgn="ctr"/>
                      <a:r>
                        <a:rPr lang="en-US" sz="1600" u="none" strike="noStrike">
                          <a:solidFill>
                            <a:srgbClr val="FF00FF"/>
                          </a:solidFill>
                          <a:effectLst/>
                        </a:rPr>
                        <a:t>SD</a:t>
                      </a:r>
                      <a:endParaRPr lang="en-US" sz="1600" b="0" i="0" u="none" strike="noStrike">
                        <a:solidFill>
                          <a:srgbClr val="FF00FF"/>
                        </a:solidFill>
                        <a:effectLst/>
                        <a:latin typeface="宋体" panose="02010600030101010101" pitchFamily="2" charset="-122"/>
                        <a:ea typeface="宋体" panose="02010600030101010101" pitchFamily="2" charset="-122"/>
                      </a:endParaRPr>
                    </a:p>
                  </a:txBody>
                  <a:tcPr marL="7619" marR="7619" marT="7621" marB="0" anchor="ctr"/>
                </a:tc>
                <a:tc>
                  <a:txBody>
                    <a:bodyPr/>
                    <a:lstStyle/>
                    <a:p>
                      <a:pPr algn="l" fontAlgn="ctr"/>
                      <a:r>
                        <a:rPr lang="en-US" sz="1600" u="none" strike="noStrike" dirty="0">
                          <a:solidFill>
                            <a:srgbClr val="FF00FF"/>
                          </a:solidFill>
                          <a:effectLst/>
                        </a:rPr>
                        <a:t>F4 </a:t>
                      </a:r>
                      <a:endParaRPr lang="en-US" sz="1600" b="0" i="0" u="none" strike="noStrike" dirty="0">
                        <a:solidFill>
                          <a:srgbClr val="FF00FF"/>
                        </a:solidFill>
                        <a:effectLst/>
                        <a:latin typeface="宋体" panose="02010600030101010101" pitchFamily="2" charset="-122"/>
                        <a:ea typeface="宋体" panose="02010600030101010101" pitchFamily="2" charset="-122"/>
                      </a:endParaRPr>
                    </a:p>
                  </a:txBody>
                  <a:tcPr marL="7619" marR="7619" marT="7621" marB="0" anchor="ctr"/>
                </a:tc>
                <a:tc>
                  <a:txBody>
                    <a:bodyPr/>
                    <a:lstStyle/>
                    <a:p>
                      <a:pPr algn="l" fontAlgn="ctr"/>
                      <a:r>
                        <a:rPr lang="en-US" altLang="zh-CN" sz="1600" u="none" strike="noStrike" dirty="0">
                          <a:solidFill>
                            <a:srgbClr val="FF00FF"/>
                          </a:solidFill>
                          <a:effectLst/>
                        </a:rPr>
                        <a:t>0</a:t>
                      </a:r>
                      <a:endParaRPr lang="en-US" altLang="zh-CN" sz="1600" b="0" i="0" u="none" strike="noStrike" dirty="0">
                        <a:solidFill>
                          <a:srgbClr val="FF00FF"/>
                        </a:solidFill>
                        <a:effectLst/>
                        <a:latin typeface="宋体" panose="02010600030101010101" pitchFamily="2" charset="-122"/>
                        <a:ea typeface="宋体" panose="02010600030101010101" pitchFamily="2" charset="-122"/>
                      </a:endParaRPr>
                    </a:p>
                  </a:txBody>
                  <a:tcPr marL="7619" marR="7619" marT="7621" marB="0" anchor="ctr"/>
                </a:tc>
                <a:tc>
                  <a:txBody>
                    <a:bodyPr/>
                    <a:lstStyle/>
                    <a:p>
                      <a:pPr algn="l" fontAlgn="ctr"/>
                      <a:r>
                        <a:rPr lang="en-US" sz="1600" u="none" strike="noStrike" dirty="0">
                          <a:solidFill>
                            <a:srgbClr val="FF00FF"/>
                          </a:solidFill>
                          <a:effectLst/>
                        </a:rPr>
                        <a:t>R1</a:t>
                      </a:r>
                      <a:endParaRPr lang="en-US" sz="1600" b="0" i="0" u="none" strike="noStrike" dirty="0">
                        <a:solidFill>
                          <a:srgbClr val="FF00FF"/>
                        </a:solidFill>
                        <a:effectLst/>
                        <a:latin typeface="宋体" panose="02010600030101010101" pitchFamily="2" charset="-122"/>
                        <a:ea typeface="宋体" panose="02010600030101010101" pitchFamily="2" charset="-122"/>
                      </a:endParaRPr>
                    </a:p>
                  </a:txBody>
                  <a:tcPr marL="7619" marR="7619" marT="7621" marB="0" anchor="ctr"/>
                </a:tc>
                <a:tc>
                  <a:txBody>
                    <a:bodyPr/>
                    <a:lstStyle/>
                    <a:p>
                      <a:pPr algn="l" fontAlgn="ctr"/>
                      <a:r>
                        <a:rPr lang="zh-CN" altLang="en-US" sz="1600" u="none" strike="noStrike">
                          <a:effectLst/>
                        </a:rPr>
                        <a:t>　</a:t>
                      </a: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19" marR="7619" marT="7621" marB="0" anchor="ctr"/>
                </a:tc>
                <a:tc>
                  <a:txBody>
                    <a:bodyPr/>
                    <a:lstStyle/>
                    <a:p>
                      <a:pPr algn="l" fontAlgn="ct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19" marR="7619" marT="7621" marB="0" anchor="ctr"/>
                </a:tc>
                <a:tc>
                  <a:txBody>
                    <a:bodyPr/>
                    <a:lstStyle/>
                    <a:p>
                      <a:pPr algn="l" fontAlgn="ctr"/>
                      <a:r>
                        <a:rPr lang="zh-CN" altLang="en-US" sz="1600" u="none" strike="noStrike" dirty="0">
                          <a:effectLst/>
                        </a:rPr>
                        <a:t>　</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19" marR="7619" marT="7621" marB="0" anchor="ctr"/>
                </a:tc>
                <a:tc>
                  <a:txBody>
                    <a:bodyPr/>
                    <a:lstStyle/>
                    <a:p>
                      <a:pPr algn="ctr" fontAlgn="ctr"/>
                      <a:r>
                        <a:rPr lang="en-US" sz="1600" u="none" strike="noStrike" dirty="0" err="1">
                          <a:effectLst/>
                        </a:rPr>
                        <a:t>Load3</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19" marR="7619" marT="7621" marB="0" anchor="ctr"/>
                </a:tc>
                <a:tc>
                  <a:txBody>
                    <a:bodyPr/>
                    <a:lstStyle/>
                    <a:p>
                      <a:pPr algn="ctr" fontAlgn="ctr"/>
                      <a:r>
                        <a:rPr lang="en-US" sz="1600" u="none" strike="noStrike" dirty="0">
                          <a:effectLst/>
                        </a:rPr>
                        <a:t>No</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19" marR="7619" marT="7621" marB="0" anchor="ctr"/>
                </a:tc>
                <a:tc>
                  <a:txBody>
                    <a:bodyPr/>
                    <a:lstStyle/>
                    <a:p>
                      <a:pPr algn="l" fontAlgn="ct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19" marR="7619" marT="7621" marB="0" anchor="ctr"/>
                </a:tc>
                <a:tc>
                  <a:txBody>
                    <a:bodyPr/>
                    <a:lstStyle/>
                    <a:p>
                      <a:pPr algn="l" fontAlgn="ct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19" marR="7619" marT="7621" marB="0" anchor="ctr"/>
                </a:tc>
                <a:extLst>
                  <a:ext uri="{0D108BD9-81ED-4DB2-BD59-A6C34878D82A}">
                    <a16:rowId xmlns:a16="http://schemas.microsoft.com/office/drawing/2014/main" val="10004"/>
                  </a:ext>
                </a:extLst>
              </a:tr>
              <a:tr h="291775">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19" marR="7619" marT="7621" marB="0" anchor="ctr"/>
                </a:tc>
                <a:tc>
                  <a:txBody>
                    <a:bodyPr/>
                    <a:lstStyle/>
                    <a:p>
                      <a:pPr algn="l" fontAlgn="ctr"/>
                      <a:r>
                        <a:rPr lang="en-US" altLang="zh-CN" sz="1600" u="none" strike="noStrike" dirty="0">
                          <a:solidFill>
                            <a:srgbClr val="0070C0"/>
                          </a:solidFill>
                          <a:effectLst/>
                        </a:rPr>
                        <a:t>2</a:t>
                      </a:r>
                      <a:endParaRPr lang="en-US" altLang="zh-CN" sz="1600" b="0" i="0" u="none" strike="noStrike" dirty="0">
                        <a:solidFill>
                          <a:srgbClr val="0070C0"/>
                        </a:solidFill>
                        <a:effectLst/>
                        <a:latin typeface="宋体" panose="02010600030101010101" pitchFamily="2" charset="-122"/>
                        <a:ea typeface="宋体" panose="02010600030101010101" pitchFamily="2" charset="-122"/>
                      </a:endParaRPr>
                    </a:p>
                  </a:txBody>
                  <a:tcPr marL="7619" marR="7619" marT="7621" marB="0" anchor="ctr"/>
                </a:tc>
                <a:tc>
                  <a:txBody>
                    <a:bodyPr/>
                    <a:lstStyle/>
                    <a:p>
                      <a:pPr algn="l" fontAlgn="ctr"/>
                      <a:r>
                        <a:rPr lang="en-US" sz="1600" u="none" strike="noStrike" dirty="0">
                          <a:solidFill>
                            <a:srgbClr val="0070C0"/>
                          </a:solidFill>
                          <a:effectLst/>
                        </a:rPr>
                        <a:t>LD</a:t>
                      </a:r>
                      <a:endParaRPr lang="en-US" sz="1600" b="0" i="0" u="none" strike="noStrike" dirty="0">
                        <a:solidFill>
                          <a:srgbClr val="0070C0"/>
                        </a:solidFill>
                        <a:effectLst/>
                        <a:latin typeface="宋体" panose="02010600030101010101" pitchFamily="2" charset="-122"/>
                        <a:ea typeface="宋体" panose="02010600030101010101" pitchFamily="2" charset="-122"/>
                      </a:endParaRPr>
                    </a:p>
                  </a:txBody>
                  <a:tcPr marL="7619" marR="7619" marT="7621" marB="0" anchor="ctr"/>
                </a:tc>
                <a:tc>
                  <a:txBody>
                    <a:bodyPr/>
                    <a:lstStyle/>
                    <a:p>
                      <a:pPr algn="l" fontAlgn="ctr"/>
                      <a:r>
                        <a:rPr lang="en-US" sz="1600" u="none" strike="noStrike" dirty="0">
                          <a:solidFill>
                            <a:srgbClr val="0070C0"/>
                          </a:solidFill>
                          <a:effectLst/>
                        </a:rPr>
                        <a:t>F0</a:t>
                      </a:r>
                      <a:endParaRPr lang="en-US" sz="1600" b="0" i="0" u="none" strike="noStrike" dirty="0">
                        <a:solidFill>
                          <a:srgbClr val="0070C0"/>
                        </a:solidFill>
                        <a:effectLst/>
                        <a:latin typeface="宋体" panose="02010600030101010101" pitchFamily="2" charset="-122"/>
                        <a:ea typeface="宋体" panose="02010600030101010101" pitchFamily="2" charset="-122"/>
                      </a:endParaRPr>
                    </a:p>
                  </a:txBody>
                  <a:tcPr marL="7619" marR="7619" marT="7621" marB="0" anchor="ctr"/>
                </a:tc>
                <a:tc>
                  <a:txBody>
                    <a:bodyPr/>
                    <a:lstStyle/>
                    <a:p>
                      <a:pPr algn="l" fontAlgn="ctr"/>
                      <a:r>
                        <a:rPr lang="en-US" altLang="zh-CN" sz="1600" u="none" strike="noStrike" dirty="0">
                          <a:solidFill>
                            <a:srgbClr val="0070C0"/>
                          </a:solidFill>
                          <a:effectLst/>
                        </a:rPr>
                        <a:t>0</a:t>
                      </a:r>
                      <a:endParaRPr lang="en-US" altLang="zh-CN" sz="1600" b="0" i="0" u="none" strike="noStrike" dirty="0">
                        <a:solidFill>
                          <a:srgbClr val="0070C0"/>
                        </a:solidFill>
                        <a:effectLst/>
                        <a:latin typeface="宋体" panose="02010600030101010101" pitchFamily="2" charset="-122"/>
                        <a:ea typeface="宋体" panose="02010600030101010101" pitchFamily="2" charset="-122"/>
                      </a:endParaRPr>
                    </a:p>
                  </a:txBody>
                  <a:tcPr marL="7619" marR="7619" marT="7621" marB="0" anchor="ctr"/>
                </a:tc>
                <a:tc>
                  <a:txBody>
                    <a:bodyPr/>
                    <a:lstStyle/>
                    <a:p>
                      <a:pPr algn="l" fontAlgn="ctr"/>
                      <a:r>
                        <a:rPr lang="en-US" sz="1600" u="none" strike="noStrike">
                          <a:solidFill>
                            <a:srgbClr val="0070C0"/>
                          </a:solidFill>
                          <a:effectLst/>
                        </a:rPr>
                        <a:t>R1</a:t>
                      </a:r>
                      <a:endParaRPr lang="en-US" sz="1600" b="0" i="0" u="none" strike="noStrike">
                        <a:solidFill>
                          <a:srgbClr val="0070C0"/>
                        </a:solidFill>
                        <a:effectLst/>
                        <a:latin typeface="宋体" panose="02010600030101010101" pitchFamily="2" charset="-122"/>
                        <a:ea typeface="宋体" panose="02010600030101010101" pitchFamily="2" charset="-122"/>
                      </a:endParaRPr>
                    </a:p>
                  </a:txBody>
                  <a:tcPr marL="7619" marR="7619" marT="7621" marB="0" anchor="ctr"/>
                </a:tc>
                <a:tc>
                  <a:txBody>
                    <a:bodyPr/>
                    <a:lstStyle/>
                    <a:p>
                      <a:pPr algn="l" fontAlgn="ctr"/>
                      <a:r>
                        <a:rPr lang="zh-CN" altLang="en-US" sz="1600" u="none" strike="noStrike">
                          <a:effectLst/>
                        </a:rPr>
                        <a:t>　</a:t>
                      </a: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19" marR="7619" marT="7621" marB="0" anchor="ctr"/>
                </a:tc>
                <a:tc>
                  <a:txBody>
                    <a:bodyPr/>
                    <a:lstStyle/>
                    <a:p>
                      <a:pPr algn="l" fontAlgn="ct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19" marR="7619" marT="7621" marB="0" anchor="ctr"/>
                </a:tc>
                <a:tc>
                  <a:txBody>
                    <a:bodyPr/>
                    <a:lstStyle/>
                    <a:p>
                      <a:pPr algn="l" fontAlgn="ctr"/>
                      <a:r>
                        <a:rPr lang="zh-CN" altLang="en-US" sz="1600" u="none" strike="noStrike" dirty="0">
                          <a:effectLst/>
                        </a:rPr>
                        <a:t>　</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19" marR="7619" marT="7621" marB="0" anchor="ctr"/>
                </a:tc>
                <a:tc>
                  <a:txBody>
                    <a:bodyPr/>
                    <a:lstStyle/>
                    <a:p>
                      <a:pPr algn="ctr" fontAlgn="ctr"/>
                      <a:r>
                        <a:rPr lang="en-US" sz="1600" u="none" strike="noStrike" dirty="0" err="1">
                          <a:effectLst/>
                        </a:rPr>
                        <a:t>Store1</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19" marR="7619" marT="7621" marB="0" anchor="ctr"/>
                </a:tc>
                <a:tc>
                  <a:txBody>
                    <a:bodyPr/>
                    <a:lstStyle/>
                    <a:p>
                      <a:pPr algn="ctr" fontAlgn="ctr"/>
                      <a:r>
                        <a:rPr lang="en-US" sz="1600" u="none" strike="noStrike" dirty="0">
                          <a:solidFill>
                            <a:srgbClr val="FF00FF"/>
                          </a:solidFill>
                          <a:effectLst/>
                        </a:rPr>
                        <a:t>No</a:t>
                      </a:r>
                      <a:endParaRPr lang="en-US" sz="1600" b="0" i="0" u="none" strike="noStrike" dirty="0">
                        <a:solidFill>
                          <a:srgbClr val="FF00FF"/>
                        </a:solidFill>
                        <a:effectLst/>
                        <a:latin typeface="宋体" panose="02010600030101010101" pitchFamily="2" charset="-122"/>
                        <a:ea typeface="宋体" panose="02010600030101010101" pitchFamily="2" charset="-122"/>
                      </a:endParaRPr>
                    </a:p>
                  </a:txBody>
                  <a:tcPr marL="7619" marR="7619" marT="7621" marB="0" anchor="ctr"/>
                </a:tc>
                <a:tc>
                  <a:txBody>
                    <a:bodyPr/>
                    <a:lstStyle/>
                    <a:p>
                      <a:pPr algn="l" fontAlgn="ctr"/>
                      <a:endParaRPr lang="zh-CN" altLang="en-US" sz="1600" b="0" i="0" u="none" strike="noStrike" dirty="0">
                        <a:solidFill>
                          <a:srgbClr val="FF00FF"/>
                        </a:solidFill>
                        <a:effectLst/>
                        <a:latin typeface="宋体" panose="02010600030101010101" pitchFamily="2" charset="-122"/>
                        <a:ea typeface="宋体" panose="02010600030101010101" pitchFamily="2" charset="-122"/>
                      </a:endParaRPr>
                    </a:p>
                  </a:txBody>
                  <a:tcPr marL="7619" marR="7619" marT="7621" marB="0" anchor="ctr"/>
                </a:tc>
                <a:tc>
                  <a:txBody>
                    <a:bodyPr/>
                    <a:lstStyle/>
                    <a:p>
                      <a:pPr algn="l" fontAlgn="ctr"/>
                      <a:endParaRPr lang="zh-CN" altLang="en-US" sz="1600" b="0" i="0" u="none" strike="noStrike" dirty="0">
                        <a:solidFill>
                          <a:srgbClr val="FF00FF"/>
                        </a:solidFill>
                        <a:effectLst/>
                        <a:latin typeface="宋体" panose="02010600030101010101" pitchFamily="2" charset="-122"/>
                        <a:ea typeface="宋体" panose="02010600030101010101" pitchFamily="2" charset="-122"/>
                      </a:endParaRPr>
                    </a:p>
                  </a:txBody>
                  <a:tcPr marL="7619" marR="7619" marT="7621" marB="0" anchor="ctr"/>
                </a:tc>
                <a:extLst>
                  <a:ext uri="{0D108BD9-81ED-4DB2-BD59-A6C34878D82A}">
                    <a16:rowId xmlns:a16="http://schemas.microsoft.com/office/drawing/2014/main" val="10005"/>
                  </a:ext>
                </a:extLst>
              </a:tr>
              <a:tr h="291775">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19" marR="7619" marT="7621" marB="0" anchor="ctr"/>
                </a:tc>
                <a:tc>
                  <a:txBody>
                    <a:bodyPr/>
                    <a:lstStyle/>
                    <a:p>
                      <a:pPr algn="l" fontAlgn="ctr"/>
                      <a:r>
                        <a:rPr lang="en-US" altLang="zh-CN" sz="1600" u="none" strike="noStrike">
                          <a:solidFill>
                            <a:srgbClr val="0070C0"/>
                          </a:solidFill>
                          <a:effectLst/>
                        </a:rPr>
                        <a:t>2</a:t>
                      </a:r>
                      <a:endParaRPr lang="en-US" altLang="zh-CN" sz="1600" b="0" i="0" u="none" strike="noStrike">
                        <a:solidFill>
                          <a:srgbClr val="0070C0"/>
                        </a:solidFill>
                        <a:effectLst/>
                        <a:latin typeface="宋体" panose="02010600030101010101" pitchFamily="2" charset="-122"/>
                        <a:ea typeface="宋体" panose="02010600030101010101" pitchFamily="2" charset="-122"/>
                      </a:endParaRPr>
                    </a:p>
                  </a:txBody>
                  <a:tcPr marL="7619" marR="7619" marT="7621" marB="0" anchor="ctr"/>
                </a:tc>
                <a:tc>
                  <a:txBody>
                    <a:bodyPr/>
                    <a:lstStyle/>
                    <a:p>
                      <a:pPr algn="l" fontAlgn="ctr"/>
                      <a:r>
                        <a:rPr lang="en-US" sz="1600" u="none" strike="noStrike">
                          <a:solidFill>
                            <a:srgbClr val="0070C0"/>
                          </a:solidFill>
                          <a:effectLst/>
                        </a:rPr>
                        <a:t>MULTD</a:t>
                      </a:r>
                      <a:endParaRPr lang="en-US" sz="1600" b="0" i="0" u="none" strike="noStrike">
                        <a:solidFill>
                          <a:srgbClr val="0070C0"/>
                        </a:solidFill>
                        <a:effectLst/>
                        <a:latin typeface="宋体" panose="02010600030101010101" pitchFamily="2" charset="-122"/>
                        <a:ea typeface="宋体" panose="02010600030101010101" pitchFamily="2" charset="-122"/>
                      </a:endParaRPr>
                    </a:p>
                  </a:txBody>
                  <a:tcPr marL="7619" marR="7619" marT="7621" marB="0" anchor="ctr"/>
                </a:tc>
                <a:tc>
                  <a:txBody>
                    <a:bodyPr/>
                    <a:lstStyle/>
                    <a:p>
                      <a:pPr algn="l" fontAlgn="ctr"/>
                      <a:r>
                        <a:rPr lang="en-US" sz="1600" u="none" strike="noStrike" dirty="0">
                          <a:solidFill>
                            <a:srgbClr val="0070C0"/>
                          </a:solidFill>
                          <a:effectLst/>
                        </a:rPr>
                        <a:t>F4</a:t>
                      </a:r>
                      <a:endParaRPr lang="en-US" sz="1600" b="0" i="0" u="none" strike="noStrike" dirty="0">
                        <a:solidFill>
                          <a:srgbClr val="0070C0"/>
                        </a:solidFill>
                        <a:effectLst/>
                        <a:latin typeface="宋体" panose="02010600030101010101" pitchFamily="2" charset="-122"/>
                        <a:ea typeface="宋体" panose="02010600030101010101" pitchFamily="2" charset="-122"/>
                      </a:endParaRPr>
                    </a:p>
                  </a:txBody>
                  <a:tcPr marL="7619" marR="7619" marT="7621" marB="0" anchor="ctr"/>
                </a:tc>
                <a:tc>
                  <a:txBody>
                    <a:bodyPr/>
                    <a:lstStyle/>
                    <a:p>
                      <a:pPr algn="l" fontAlgn="ctr"/>
                      <a:r>
                        <a:rPr lang="en-US" sz="1600" u="none" strike="noStrike" dirty="0">
                          <a:solidFill>
                            <a:srgbClr val="0070C0"/>
                          </a:solidFill>
                          <a:effectLst/>
                        </a:rPr>
                        <a:t>F0</a:t>
                      </a:r>
                      <a:endParaRPr lang="en-US" sz="1600" b="0" i="0" u="none" strike="noStrike" dirty="0">
                        <a:solidFill>
                          <a:srgbClr val="0070C0"/>
                        </a:solidFill>
                        <a:effectLst/>
                        <a:latin typeface="宋体" panose="02010600030101010101" pitchFamily="2" charset="-122"/>
                        <a:ea typeface="宋体" panose="02010600030101010101" pitchFamily="2" charset="-122"/>
                      </a:endParaRPr>
                    </a:p>
                  </a:txBody>
                  <a:tcPr marL="7619" marR="7619" marT="7621" marB="0" anchor="ctr"/>
                </a:tc>
                <a:tc>
                  <a:txBody>
                    <a:bodyPr/>
                    <a:lstStyle/>
                    <a:p>
                      <a:pPr algn="l" fontAlgn="ctr"/>
                      <a:r>
                        <a:rPr lang="en-US" sz="1600" u="none" strike="noStrike" dirty="0">
                          <a:solidFill>
                            <a:srgbClr val="0070C0"/>
                          </a:solidFill>
                          <a:effectLst/>
                        </a:rPr>
                        <a:t>F2</a:t>
                      </a:r>
                      <a:endParaRPr lang="en-US" sz="1600" b="0" i="0" u="none" strike="noStrike" dirty="0">
                        <a:solidFill>
                          <a:srgbClr val="0070C0"/>
                        </a:solidFill>
                        <a:effectLst/>
                        <a:latin typeface="宋体" panose="02010600030101010101" pitchFamily="2" charset="-122"/>
                        <a:ea typeface="宋体" panose="02010600030101010101" pitchFamily="2" charset="-122"/>
                      </a:endParaRPr>
                    </a:p>
                  </a:txBody>
                  <a:tcPr marL="7619" marR="7619" marT="7621" marB="0" anchor="ctr"/>
                </a:tc>
                <a:tc>
                  <a:txBody>
                    <a:bodyPr/>
                    <a:lstStyle/>
                    <a:p>
                      <a:pPr algn="l" fontAlgn="ctr"/>
                      <a:r>
                        <a:rPr lang="zh-CN" altLang="en-US" sz="1600" u="none" strike="noStrike" dirty="0">
                          <a:effectLst/>
                        </a:rPr>
                        <a:t>　</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19" marR="7619" marT="7621" marB="0" anchor="ctr"/>
                </a:tc>
                <a:tc>
                  <a:txBody>
                    <a:bodyPr/>
                    <a:lstStyle/>
                    <a:p>
                      <a:pPr algn="l" fontAlgn="ct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19" marR="7619" marT="7621" marB="0" anchor="ctr"/>
                </a:tc>
                <a:tc>
                  <a:txBody>
                    <a:bodyPr/>
                    <a:lstStyle/>
                    <a:p>
                      <a:pPr algn="l" fontAlgn="ctr"/>
                      <a:r>
                        <a:rPr lang="zh-CN" altLang="en-US" sz="1600" u="none" strike="noStrike" dirty="0">
                          <a:effectLst/>
                        </a:rPr>
                        <a:t>　</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19" marR="7619" marT="7621" marB="0" anchor="ctr"/>
                </a:tc>
                <a:tc>
                  <a:txBody>
                    <a:bodyPr/>
                    <a:lstStyle/>
                    <a:p>
                      <a:pPr algn="ctr" fontAlgn="ctr"/>
                      <a:r>
                        <a:rPr lang="en-US" sz="1600" u="none" strike="noStrike" dirty="0">
                          <a:effectLst/>
                        </a:rPr>
                        <a:t>Store2</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19" marR="7619" marT="7621" marB="0" anchor="ctr"/>
                </a:tc>
                <a:tc>
                  <a:txBody>
                    <a:bodyPr/>
                    <a:lstStyle/>
                    <a:p>
                      <a:pPr algn="ctr" fontAlgn="ctr"/>
                      <a:r>
                        <a:rPr lang="en-US" sz="1600" u="none" strike="noStrike" dirty="0">
                          <a:solidFill>
                            <a:srgbClr val="0070C0"/>
                          </a:solidFill>
                          <a:effectLst/>
                        </a:rPr>
                        <a:t>No</a:t>
                      </a:r>
                      <a:endParaRPr lang="en-US" sz="1600" b="0" i="0" u="none" strike="noStrike" dirty="0">
                        <a:solidFill>
                          <a:srgbClr val="0070C0"/>
                        </a:solidFill>
                        <a:effectLst/>
                        <a:latin typeface="宋体" panose="02010600030101010101" pitchFamily="2" charset="-122"/>
                        <a:ea typeface="宋体" panose="02010600030101010101" pitchFamily="2" charset="-122"/>
                      </a:endParaRPr>
                    </a:p>
                  </a:txBody>
                  <a:tcPr marL="7619" marR="7619" marT="7621" marB="0" anchor="ctr"/>
                </a:tc>
                <a:tc>
                  <a:txBody>
                    <a:bodyPr/>
                    <a:lstStyle/>
                    <a:p>
                      <a:pPr algn="l" fontAlgn="ctr"/>
                      <a:endParaRPr lang="zh-CN" altLang="en-US" sz="1600" b="0" i="0" u="none" strike="noStrike" dirty="0">
                        <a:solidFill>
                          <a:srgbClr val="00FF00"/>
                        </a:solidFill>
                        <a:effectLst/>
                        <a:latin typeface="宋体" panose="02010600030101010101" pitchFamily="2" charset="-122"/>
                        <a:ea typeface="宋体" panose="02010600030101010101" pitchFamily="2" charset="-122"/>
                      </a:endParaRPr>
                    </a:p>
                  </a:txBody>
                  <a:tcPr marL="7619" marR="7619" marT="7621" marB="0" anchor="ctr"/>
                </a:tc>
                <a:tc>
                  <a:txBody>
                    <a:bodyPr/>
                    <a:lstStyle/>
                    <a:p>
                      <a:pPr algn="l" fontAlgn="ctr"/>
                      <a:endParaRPr lang="zh-CN" altLang="en-US" sz="1600" b="0" i="0" u="none" strike="noStrike" dirty="0">
                        <a:solidFill>
                          <a:srgbClr val="00FF00"/>
                        </a:solidFill>
                        <a:effectLst/>
                        <a:latin typeface="宋体" panose="02010600030101010101" pitchFamily="2" charset="-122"/>
                        <a:ea typeface="宋体" panose="02010600030101010101" pitchFamily="2" charset="-122"/>
                      </a:endParaRPr>
                    </a:p>
                  </a:txBody>
                  <a:tcPr marL="7619" marR="7619" marT="7621" marB="0" anchor="ctr"/>
                </a:tc>
                <a:extLst>
                  <a:ext uri="{0D108BD9-81ED-4DB2-BD59-A6C34878D82A}">
                    <a16:rowId xmlns:a16="http://schemas.microsoft.com/office/drawing/2014/main" val="10006"/>
                  </a:ext>
                </a:extLst>
              </a:tr>
              <a:tr h="291775">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19" marR="7619" marT="7621" marB="0" anchor="ctr"/>
                </a:tc>
                <a:tc>
                  <a:txBody>
                    <a:bodyPr/>
                    <a:lstStyle/>
                    <a:p>
                      <a:pPr algn="l" fontAlgn="ctr"/>
                      <a:r>
                        <a:rPr lang="en-US" altLang="zh-CN" sz="1600" u="none" strike="noStrike">
                          <a:solidFill>
                            <a:srgbClr val="0070C0"/>
                          </a:solidFill>
                          <a:effectLst/>
                        </a:rPr>
                        <a:t>2</a:t>
                      </a:r>
                      <a:endParaRPr lang="en-US" altLang="zh-CN" sz="1600" b="0" i="0" u="none" strike="noStrike">
                        <a:solidFill>
                          <a:srgbClr val="0070C0"/>
                        </a:solidFill>
                        <a:effectLst/>
                        <a:latin typeface="宋体" panose="02010600030101010101" pitchFamily="2" charset="-122"/>
                        <a:ea typeface="宋体" panose="02010600030101010101" pitchFamily="2" charset="-122"/>
                      </a:endParaRPr>
                    </a:p>
                  </a:txBody>
                  <a:tcPr marL="7619" marR="7619" marT="7621" marB="0" anchor="ctr"/>
                </a:tc>
                <a:tc>
                  <a:txBody>
                    <a:bodyPr/>
                    <a:lstStyle/>
                    <a:p>
                      <a:pPr algn="l" fontAlgn="ctr"/>
                      <a:r>
                        <a:rPr lang="en-US" sz="1600" u="none" strike="noStrike">
                          <a:solidFill>
                            <a:srgbClr val="0070C0"/>
                          </a:solidFill>
                          <a:effectLst/>
                        </a:rPr>
                        <a:t>SD</a:t>
                      </a:r>
                      <a:endParaRPr lang="en-US" sz="1600" b="0" i="0" u="none" strike="noStrike">
                        <a:solidFill>
                          <a:srgbClr val="0070C0"/>
                        </a:solidFill>
                        <a:effectLst/>
                        <a:latin typeface="宋体" panose="02010600030101010101" pitchFamily="2" charset="-122"/>
                        <a:ea typeface="宋体" panose="02010600030101010101" pitchFamily="2" charset="-122"/>
                      </a:endParaRPr>
                    </a:p>
                  </a:txBody>
                  <a:tcPr marL="7619" marR="7619" marT="7621" marB="0" anchor="ctr"/>
                </a:tc>
                <a:tc>
                  <a:txBody>
                    <a:bodyPr/>
                    <a:lstStyle/>
                    <a:p>
                      <a:pPr algn="l" fontAlgn="ctr"/>
                      <a:r>
                        <a:rPr lang="en-US" sz="1600" u="none" strike="noStrike">
                          <a:solidFill>
                            <a:srgbClr val="0070C0"/>
                          </a:solidFill>
                          <a:effectLst/>
                        </a:rPr>
                        <a:t>F4 </a:t>
                      </a:r>
                      <a:endParaRPr lang="en-US" sz="1600" b="0" i="0" u="none" strike="noStrike">
                        <a:solidFill>
                          <a:srgbClr val="0070C0"/>
                        </a:solidFill>
                        <a:effectLst/>
                        <a:latin typeface="宋体" panose="02010600030101010101" pitchFamily="2" charset="-122"/>
                        <a:ea typeface="宋体" panose="02010600030101010101" pitchFamily="2" charset="-122"/>
                      </a:endParaRPr>
                    </a:p>
                  </a:txBody>
                  <a:tcPr marL="7619" marR="7619" marT="7621" marB="0" anchor="ctr"/>
                </a:tc>
                <a:tc>
                  <a:txBody>
                    <a:bodyPr/>
                    <a:lstStyle/>
                    <a:p>
                      <a:pPr algn="l" fontAlgn="ctr"/>
                      <a:r>
                        <a:rPr lang="en-US" altLang="zh-CN" sz="1600" u="none" strike="noStrike" dirty="0">
                          <a:solidFill>
                            <a:srgbClr val="0070C0"/>
                          </a:solidFill>
                          <a:effectLst/>
                        </a:rPr>
                        <a:t>0</a:t>
                      </a:r>
                      <a:endParaRPr lang="en-US" altLang="zh-CN" sz="1600" b="0" i="0" u="none" strike="noStrike" dirty="0">
                        <a:solidFill>
                          <a:srgbClr val="0070C0"/>
                        </a:solidFill>
                        <a:effectLst/>
                        <a:latin typeface="宋体" panose="02010600030101010101" pitchFamily="2" charset="-122"/>
                        <a:ea typeface="宋体" panose="02010600030101010101" pitchFamily="2" charset="-122"/>
                      </a:endParaRPr>
                    </a:p>
                  </a:txBody>
                  <a:tcPr marL="7619" marR="7619" marT="7621" marB="0" anchor="ctr"/>
                </a:tc>
                <a:tc>
                  <a:txBody>
                    <a:bodyPr/>
                    <a:lstStyle/>
                    <a:p>
                      <a:pPr algn="l" fontAlgn="ctr"/>
                      <a:r>
                        <a:rPr lang="en-US" sz="1600" u="none" strike="noStrike" dirty="0">
                          <a:solidFill>
                            <a:srgbClr val="0070C0"/>
                          </a:solidFill>
                          <a:effectLst/>
                        </a:rPr>
                        <a:t>R1</a:t>
                      </a:r>
                      <a:endParaRPr lang="en-US" sz="1600" b="0" i="0" u="none" strike="noStrike" dirty="0">
                        <a:solidFill>
                          <a:srgbClr val="0070C0"/>
                        </a:solidFill>
                        <a:effectLst/>
                        <a:latin typeface="宋体" panose="02010600030101010101" pitchFamily="2" charset="-122"/>
                        <a:ea typeface="宋体" panose="02010600030101010101" pitchFamily="2" charset="-122"/>
                      </a:endParaRPr>
                    </a:p>
                  </a:txBody>
                  <a:tcPr marL="7619" marR="7619" marT="7621" marB="0" anchor="ctr"/>
                </a:tc>
                <a:tc>
                  <a:txBody>
                    <a:bodyPr/>
                    <a:lstStyle/>
                    <a:p>
                      <a:pPr algn="l" fontAlgn="ctr"/>
                      <a:r>
                        <a:rPr lang="zh-CN" altLang="en-US" sz="1600" u="none" strike="noStrike">
                          <a:effectLst/>
                        </a:rPr>
                        <a:t>　</a:t>
                      </a: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19" marR="7619" marT="7621" marB="0" anchor="ctr"/>
                </a:tc>
                <a:tc>
                  <a:txBody>
                    <a:bodyPr/>
                    <a:lstStyle/>
                    <a:p>
                      <a:pPr algn="l" fontAlgn="ctr"/>
                      <a:r>
                        <a:rPr lang="zh-CN" altLang="en-US" sz="1600" u="none" strike="noStrike">
                          <a:effectLst/>
                        </a:rPr>
                        <a:t>　</a:t>
                      </a: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19" marR="7619" marT="7621" marB="0" anchor="ctr"/>
                </a:tc>
                <a:tc>
                  <a:txBody>
                    <a:bodyPr/>
                    <a:lstStyle/>
                    <a:p>
                      <a:pPr algn="l" fontAlgn="ctr"/>
                      <a:r>
                        <a:rPr lang="zh-CN" altLang="en-US" sz="1600" u="none" strike="noStrike" dirty="0">
                          <a:effectLst/>
                        </a:rPr>
                        <a:t>　</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19" marR="7619" marT="7621" marB="0" anchor="ctr"/>
                </a:tc>
                <a:tc>
                  <a:txBody>
                    <a:bodyPr/>
                    <a:lstStyle/>
                    <a:p>
                      <a:pPr algn="ctr" fontAlgn="ctr"/>
                      <a:r>
                        <a:rPr lang="en-US" sz="1600" u="none" strike="noStrike" dirty="0">
                          <a:effectLst/>
                        </a:rPr>
                        <a:t>Store3</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19" marR="7619" marT="7621" marB="0" anchor="ctr"/>
                </a:tc>
                <a:tc>
                  <a:txBody>
                    <a:bodyPr/>
                    <a:lstStyle/>
                    <a:p>
                      <a:pPr algn="ctr" fontAlgn="ctr"/>
                      <a:r>
                        <a:rPr lang="en-US" sz="1600" u="none" strike="noStrike" dirty="0">
                          <a:effectLst/>
                        </a:rPr>
                        <a:t>No</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19" marR="7619" marT="7621" marB="0" anchor="ctr"/>
                </a:tc>
                <a:tc>
                  <a:txBody>
                    <a:bodyPr/>
                    <a:lstStyle/>
                    <a:p>
                      <a:pPr algn="l" fontAlgn="ct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19" marR="7619" marT="7621" marB="0" anchor="ctr"/>
                </a:tc>
                <a:tc>
                  <a:txBody>
                    <a:bodyPr/>
                    <a:lstStyle/>
                    <a:p>
                      <a:pPr algn="l" fontAlgn="ct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19" marR="7619" marT="7621" marB="0" anchor="ctr"/>
                </a:tc>
                <a:extLst>
                  <a:ext uri="{0D108BD9-81ED-4DB2-BD59-A6C34878D82A}">
                    <a16:rowId xmlns:a16="http://schemas.microsoft.com/office/drawing/2014/main" val="10007"/>
                  </a:ext>
                </a:extLst>
              </a:tr>
              <a:tr h="293323">
                <a:tc gridSpan="3">
                  <a:txBody>
                    <a:bodyPr/>
                    <a:lstStyle/>
                    <a:p>
                      <a:pPr marL="0" algn="l" defTabSz="914400" rtl="0" eaLnBrk="1" fontAlgn="ctr" latinLnBrk="0" hangingPunct="1"/>
                      <a:r>
                        <a:rPr lang="en-US" sz="1800" b="1" u="none" strike="noStrike" kern="1200" dirty="0">
                          <a:solidFill>
                            <a:srgbClr val="FF0000"/>
                          </a:solidFill>
                          <a:effectLst/>
                          <a:latin typeface="+mn-lt"/>
                          <a:ea typeface="+mn-ea"/>
                          <a:cs typeface="+mn-cs"/>
                        </a:rPr>
                        <a:t>Reservation Station:</a:t>
                      </a:r>
                    </a:p>
                  </a:txBody>
                  <a:tcPr marL="7619" marR="7619" marT="7621" marB="0" anchor="ctr"/>
                </a:tc>
                <a:tc hMerge="1">
                  <a:txBody>
                    <a:bodyPr/>
                    <a:lstStyle/>
                    <a:p>
                      <a:endParaRPr lang="zh-CN" altLang="en-US"/>
                    </a:p>
                  </a:txBody>
                  <a:tcPr/>
                </a:tc>
                <a:tc hMerge="1">
                  <a:txBody>
                    <a:bodyPr/>
                    <a:lstStyle/>
                    <a:p>
                      <a:endParaRPr lang="zh-CN" altLang="en-US"/>
                    </a:p>
                  </a:txBody>
                  <a:tcP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19" marR="7619" marT="7621"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19" marR="7619" marT="7621"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19" marR="7619" marT="7621"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19" marR="7619" marT="7621"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19" marR="7619" marT="7621"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19" marR="7619" marT="7621"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19" marR="7619" marT="7621"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19" marR="7619" marT="7621"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19" marR="7619" marT="7621"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19" marR="7619" marT="7621" marB="0" anchor="ctr"/>
                </a:tc>
                <a:extLst>
                  <a:ext uri="{0D108BD9-81ED-4DB2-BD59-A6C34878D82A}">
                    <a16:rowId xmlns:a16="http://schemas.microsoft.com/office/drawing/2014/main" val="10008"/>
                  </a:ext>
                </a:extLst>
              </a:tr>
              <a:tr h="291775">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19" marR="7619" marT="7621" marB="0" anchor="ctr"/>
                </a:tc>
                <a:tc>
                  <a:txBody>
                    <a:bodyPr/>
                    <a:lstStyle/>
                    <a:p>
                      <a:pPr algn="l" fontAlgn="ctr"/>
                      <a:r>
                        <a:rPr lang="en-US" sz="1600" u="none" strike="noStrike" dirty="0">
                          <a:effectLst/>
                        </a:rPr>
                        <a:t>Time</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19" marR="7619" marT="7621" marB="0" anchor="ctr"/>
                </a:tc>
                <a:tc>
                  <a:txBody>
                    <a:bodyPr/>
                    <a:lstStyle/>
                    <a:p>
                      <a:pPr algn="l" fontAlgn="ctr"/>
                      <a:r>
                        <a:rPr lang="en-US" sz="1600" u="none" strike="noStrike" dirty="0">
                          <a:effectLst/>
                        </a:rPr>
                        <a:t>Name</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19" marR="7619" marT="7621" marB="0" anchor="ctr"/>
                </a:tc>
                <a:tc>
                  <a:txBody>
                    <a:bodyPr/>
                    <a:lstStyle/>
                    <a:p>
                      <a:pPr algn="l" fontAlgn="ctr"/>
                      <a:r>
                        <a:rPr lang="en-US" sz="1600" u="none" strike="noStrike" dirty="0">
                          <a:effectLst/>
                        </a:rPr>
                        <a:t>Busy </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19" marR="7619" marT="7621" marB="0" anchor="ctr"/>
                </a:tc>
                <a:tc>
                  <a:txBody>
                    <a:bodyPr/>
                    <a:lstStyle/>
                    <a:p>
                      <a:pPr algn="l" fontAlgn="ctr"/>
                      <a:r>
                        <a:rPr lang="en-US" sz="1600" u="none" strike="noStrike" dirty="0">
                          <a:effectLst/>
                        </a:rPr>
                        <a:t>Op</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19" marR="7619" marT="7621" marB="0" anchor="ctr"/>
                </a:tc>
                <a:tc>
                  <a:txBody>
                    <a:bodyPr/>
                    <a:lstStyle/>
                    <a:p>
                      <a:pPr algn="l" fontAlgn="ctr"/>
                      <a:r>
                        <a:rPr lang="en-US" sz="1600" u="none" strike="noStrike" dirty="0" err="1">
                          <a:effectLst/>
                        </a:rPr>
                        <a:t>Vj</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19" marR="7619" marT="7621" marB="0" anchor="ctr"/>
                </a:tc>
                <a:tc>
                  <a:txBody>
                    <a:bodyPr/>
                    <a:lstStyle/>
                    <a:p>
                      <a:pPr algn="l" fontAlgn="ctr"/>
                      <a:r>
                        <a:rPr lang="en-US" sz="1600" u="none" strike="noStrike" dirty="0" err="1">
                          <a:effectLst/>
                        </a:rPr>
                        <a:t>Vk</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19" marR="7619" marT="7621" marB="0" anchor="ctr"/>
                </a:tc>
                <a:tc>
                  <a:txBody>
                    <a:bodyPr/>
                    <a:lstStyle/>
                    <a:p>
                      <a:pPr algn="l" fontAlgn="ctr"/>
                      <a:r>
                        <a:rPr lang="en-US" sz="1600" u="none" strike="noStrike">
                          <a:effectLst/>
                        </a:rPr>
                        <a:t>Qj </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19" marR="7619" marT="7621" marB="0" anchor="ctr"/>
                </a:tc>
                <a:tc>
                  <a:txBody>
                    <a:bodyPr/>
                    <a:lstStyle/>
                    <a:p>
                      <a:pPr algn="l" fontAlgn="ctr"/>
                      <a:r>
                        <a:rPr lang="en-US" sz="1600" u="none" strike="noStrike">
                          <a:effectLst/>
                        </a:rPr>
                        <a:t>Qk</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19" marR="7619" marT="7621" marB="0" anchor="ctr"/>
                </a:tc>
                <a:tc>
                  <a:txBody>
                    <a:bodyPr/>
                    <a:lstStyle/>
                    <a:p>
                      <a:pPr algn="l" fontAlgn="ctr"/>
                      <a:r>
                        <a:rPr lang="en-US" sz="1600" u="none" strike="noStrike">
                          <a:effectLst/>
                        </a:rPr>
                        <a:t>Code</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19" marR="7619" marT="7621" marB="0" anchor="ctr"/>
                </a:tc>
                <a:tc>
                  <a:txBody>
                    <a:bodyPr/>
                    <a:lstStyle/>
                    <a:p>
                      <a:pPr algn="l" fontAlgn="ct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19" marR="7619" marT="7621" marB="0" anchor="ctr"/>
                </a:tc>
                <a:tc>
                  <a:txBody>
                    <a:bodyPr/>
                    <a:lstStyle/>
                    <a:p>
                      <a:pPr algn="l" fontAlgn="ct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19" marR="7619" marT="7621" marB="0" anchor="ctr"/>
                </a:tc>
                <a:tc>
                  <a:txBody>
                    <a:bodyPr/>
                    <a:lstStyle/>
                    <a:p>
                      <a:pPr algn="l" fontAlgn="ct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19" marR="7619" marT="7621" marB="0" anchor="ctr"/>
                </a:tc>
                <a:extLst>
                  <a:ext uri="{0D108BD9-81ED-4DB2-BD59-A6C34878D82A}">
                    <a16:rowId xmlns:a16="http://schemas.microsoft.com/office/drawing/2014/main" val="10009"/>
                  </a:ext>
                </a:extLst>
              </a:tr>
              <a:tr h="291775">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19" marR="7619" marT="7621" marB="0" anchor="ctr"/>
                </a:tc>
                <a:tc>
                  <a:txBody>
                    <a:bodyPr/>
                    <a:lstStyle/>
                    <a:p>
                      <a:pPr algn="l" fontAlgn="ct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19" marR="7619" marT="7621" marB="0" anchor="ctr"/>
                </a:tc>
                <a:tc>
                  <a:txBody>
                    <a:bodyPr/>
                    <a:lstStyle/>
                    <a:p>
                      <a:pPr algn="ctr" fontAlgn="ctr"/>
                      <a:r>
                        <a:rPr lang="en-US" sz="1600" u="none" strike="noStrike" dirty="0" err="1">
                          <a:effectLst/>
                        </a:rPr>
                        <a:t>Add1</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19" marR="7619" marT="7621" marB="0" anchor="ctr"/>
                </a:tc>
                <a:tc>
                  <a:txBody>
                    <a:bodyPr/>
                    <a:lstStyle/>
                    <a:p>
                      <a:pPr algn="ctr" fontAlgn="ctr"/>
                      <a:r>
                        <a:rPr lang="en-US" sz="1600" u="none" strike="noStrike" dirty="0">
                          <a:effectLst/>
                        </a:rPr>
                        <a:t>No</a:t>
                      </a:r>
                      <a:endParaRPr lang="en-US" sz="1600" b="0" i="0" u="none" strike="noStrike" dirty="0">
                        <a:solidFill>
                          <a:srgbClr val="FF66FF"/>
                        </a:solidFill>
                        <a:effectLst/>
                        <a:latin typeface="宋体" panose="02010600030101010101" pitchFamily="2" charset="-122"/>
                        <a:ea typeface="宋体" panose="02010600030101010101" pitchFamily="2" charset="-122"/>
                      </a:endParaRPr>
                    </a:p>
                  </a:txBody>
                  <a:tcPr marL="7619" marR="7619" marT="7621" marB="0" anchor="ctr"/>
                </a:tc>
                <a:tc>
                  <a:txBody>
                    <a:bodyPr/>
                    <a:lstStyle/>
                    <a:p>
                      <a:pPr algn="l" fontAlgn="ctr"/>
                      <a:r>
                        <a:rPr lang="zh-CN" altLang="en-US" sz="1600" u="none" strike="noStrike">
                          <a:effectLst/>
                        </a:rPr>
                        <a:t>　</a:t>
                      </a: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19" marR="7619" marT="7621" marB="0" anchor="ctr"/>
                </a:tc>
                <a:tc>
                  <a:txBody>
                    <a:bodyPr/>
                    <a:lstStyle/>
                    <a:p>
                      <a:pPr algn="l" fontAlgn="ctr"/>
                      <a:r>
                        <a:rPr lang="zh-CN" altLang="en-US" sz="1600" u="none" strike="noStrike">
                          <a:effectLst/>
                        </a:rPr>
                        <a:t>　</a:t>
                      </a: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19" marR="7619" marT="7621" marB="0" anchor="ctr"/>
                </a:tc>
                <a:tc>
                  <a:txBody>
                    <a:bodyPr/>
                    <a:lstStyle/>
                    <a:p>
                      <a:pPr algn="l" fontAlgn="ctr"/>
                      <a:r>
                        <a:rPr lang="zh-CN" altLang="en-US" sz="1600" u="none" strike="noStrike" dirty="0">
                          <a:effectLst/>
                        </a:rPr>
                        <a:t>　</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19" marR="7619" marT="7621" marB="0" anchor="ctr"/>
                </a:tc>
                <a:tc>
                  <a:txBody>
                    <a:bodyPr/>
                    <a:lstStyle/>
                    <a:p>
                      <a:pPr algn="l" fontAlgn="ctr"/>
                      <a:r>
                        <a:rPr lang="zh-CN" altLang="en-US" sz="1600" u="none" strike="noStrike" dirty="0">
                          <a:effectLst/>
                        </a:rPr>
                        <a:t>　</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19" marR="7619" marT="7621" marB="0" anchor="ctr"/>
                </a:tc>
                <a:tc>
                  <a:txBody>
                    <a:bodyPr/>
                    <a:lstStyle/>
                    <a:p>
                      <a:pPr algn="l" fontAlgn="ctr"/>
                      <a:r>
                        <a:rPr lang="zh-CN" altLang="en-US" sz="1600" u="none" strike="noStrike" dirty="0">
                          <a:effectLst/>
                        </a:rPr>
                        <a:t>　</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19" marR="7619" marT="7621" marB="0" anchor="ctr"/>
                </a:tc>
                <a:tc>
                  <a:txBody>
                    <a:bodyPr/>
                    <a:lstStyle/>
                    <a:p>
                      <a:pPr algn="l" fontAlgn="ctr"/>
                      <a:r>
                        <a:rPr lang="en-US" sz="1600" u="none" strike="noStrike" dirty="0">
                          <a:effectLst/>
                        </a:rPr>
                        <a:t>LD </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19" marR="7619" marT="7621" marB="0" anchor="ctr"/>
                </a:tc>
                <a:tc>
                  <a:txBody>
                    <a:bodyPr/>
                    <a:lstStyle/>
                    <a:p>
                      <a:pPr algn="l" fontAlgn="ctr"/>
                      <a:r>
                        <a:rPr lang="en-US" sz="1600" u="none" strike="noStrike">
                          <a:effectLst/>
                        </a:rPr>
                        <a:t>F0</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19" marR="7619" marT="7621" marB="0" anchor="ctr"/>
                </a:tc>
                <a:tc>
                  <a:txBody>
                    <a:bodyPr/>
                    <a:lstStyle/>
                    <a:p>
                      <a:pPr algn="l" fontAlgn="ctr"/>
                      <a:r>
                        <a:rPr lang="en-US" altLang="zh-CN" sz="1600" u="none" strike="noStrike">
                          <a:effectLst/>
                        </a:rPr>
                        <a:t>0</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7619" marR="7619" marT="7621" marB="0" anchor="ctr"/>
                </a:tc>
                <a:tc>
                  <a:txBody>
                    <a:bodyPr/>
                    <a:lstStyle/>
                    <a:p>
                      <a:pPr algn="l" fontAlgn="ctr"/>
                      <a:r>
                        <a:rPr lang="en-US" sz="1600" u="none" strike="noStrike">
                          <a:effectLst/>
                        </a:rPr>
                        <a:t>R1</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19" marR="7619" marT="7621" marB="0" anchor="ctr"/>
                </a:tc>
                <a:extLst>
                  <a:ext uri="{0D108BD9-81ED-4DB2-BD59-A6C34878D82A}">
                    <a16:rowId xmlns:a16="http://schemas.microsoft.com/office/drawing/2014/main" val="10010"/>
                  </a:ext>
                </a:extLst>
              </a:tr>
              <a:tr h="291775">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19" marR="7619" marT="7621" marB="0" anchor="ctr"/>
                </a:tc>
                <a:tc>
                  <a:txBody>
                    <a:bodyPr/>
                    <a:lstStyle/>
                    <a:p>
                      <a:pPr algn="l" fontAlgn="ct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19" marR="7619" marT="7621" marB="0" anchor="ctr"/>
                </a:tc>
                <a:tc>
                  <a:txBody>
                    <a:bodyPr/>
                    <a:lstStyle/>
                    <a:p>
                      <a:pPr algn="ctr" fontAlgn="ctr"/>
                      <a:r>
                        <a:rPr lang="en-US" sz="1600" u="none" strike="noStrike">
                          <a:effectLst/>
                        </a:rPr>
                        <a:t>Add2</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19" marR="7619" marT="7621" marB="0" anchor="ctr"/>
                </a:tc>
                <a:tc>
                  <a:txBody>
                    <a:bodyPr/>
                    <a:lstStyle/>
                    <a:p>
                      <a:pPr algn="ctr" fontAlgn="ctr"/>
                      <a:r>
                        <a:rPr lang="en-US" sz="1600" u="none" strike="noStrike" dirty="0">
                          <a:effectLst/>
                        </a:rPr>
                        <a:t>No</a:t>
                      </a:r>
                      <a:endParaRPr lang="en-US" sz="1600" b="0" i="0" u="none" strike="noStrike" dirty="0">
                        <a:solidFill>
                          <a:srgbClr val="66FF33"/>
                        </a:solidFill>
                        <a:effectLst/>
                        <a:latin typeface="宋体" panose="02010600030101010101" pitchFamily="2" charset="-122"/>
                        <a:ea typeface="宋体" panose="02010600030101010101" pitchFamily="2" charset="-122"/>
                      </a:endParaRPr>
                    </a:p>
                  </a:txBody>
                  <a:tcPr marL="7619" marR="7619" marT="7621" marB="0" anchor="ctr"/>
                </a:tc>
                <a:tc>
                  <a:txBody>
                    <a:bodyPr/>
                    <a:lstStyle/>
                    <a:p>
                      <a:pPr algn="l" fontAlgn="ct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19" marR="7619" marT="7621" marB="0" anchor="ctr"/>
                </a:tc>
                <a:tc>
                  <a:txBody>
                    <a:bodyPr/>
                    <a:lstStyle/>
                    <a:p>
                      <a:pPr algn="l" fontAlgn="ct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19" marR="7619" marT="7621" marB="0" anchor="ctr"/>
                </a:tc>
                <a:tc>
                  <a:txBody>
                    <a:bodyPr/>
                    <a:lstStyle/>
                    <a:p>
                      <a:pPr algn="l" fontAlgn="ct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19" marR="7619" marT="7621" marB="0" anchor="ctr"/>
                </a:tc>
                <a:tc>
                  <a:txBody>
                    <a:bodyPr/>
                    <a:lstStyle/>
                    <a:p>
                      <a:pPr algn="l" fontAlgn="ct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19" marR="7619" marT="7621" marB="0" anchor="ctr"/>
                </a:tc>
                <a:tc>
                  <a:txBody>
                    <a:bodyPr/>
                    <a:lstStyle/>
                    <a:p>
                      <a:pPr algn="l" fontAlgn="ctr"/>
                      <a:r>
                        <a:rPr lang="zh-CN" altLang="en-US" sz="1600" u="none" strike="noStrike">
                          <a:effectLst/>
                        </a:rPr>
                        <a:t>　</a:t>
                      </a: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19" marR="7619" marT="7621" marB="0" anchor="ctr"/>
                </a:tc>
                <a:tc>
                  <a:txBody>
                    <a:bodyPr/>
                    <a:lstStyle/>
                    <a:p>
                      <a:pPr algn="l" fontAlgn="ctr"/>
                      <a:r>
                        <a:rPr lang="en-US" sz="1600" u="none" strike="noStrike" dirty="0">
                          <a:effectLst/>
                        </a:rPr>
                        <a:t>MULTD</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19" marR="7619" marT="7621" marB="0" anchor="ctr"/>
                </a:tc>
                <a:tc>
                  <a:txBody>
                    <a:bodyPr/>
                    <a:lstStyle/>
                    <a:p>
                      <a:pPr algn="l" fontAlgn="ctr"/>
                      <a:r>
                        <a:rPr lang="en-US" altLang="zh-CN" sz="1600" b="0" i="0" u="none" strike="noStrike" dirty="0">
                          <a:solidFill>
                            <a:srgbClr val="000000"/>
                          </a:solidFill>
                          <a:effectLst/>
                          <a:latin typeface="宋体" panose="02010600030101010101" pitchFamily="2" charset="-122"/>
                          <a:ea typeface="宋体" panose="02010600030101010101" pitchFamily="2" charset="-122"/>
                        </a:rPr>
                        <a:t>F4</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19" marR="7619" marT="7621" marB="0" anchor="ctr"/>
                </a:tc>
                <a:tc>
                  <a:txBody>
                    <a:bodyPr/>
                    <a:lstStyle/>
                    <a:p>
                      <a:pPr algn="l" fontAlgn="ctr"/>
                      <a:r>
                        <a:rPr lang="en-US" altLang="zh-CN" sz="1600" b="0" i="0" u="none" strike="noStrike" dirty="0">
                          <a:solidFill>
                            <a:srgbClr val="000000"/>
                          </a:solidFill>
                          <a:effectLst/>
                          <a:latin typeface="宋体" panose="02010600030101010101" pitchFamily="2" charset="-122"/>
                          <a:ea typeface="宋体" panose="02010600030101010101" pitchFamily="2" charset="-122"/>
                        </a:rPr>
                        <a:t>F0</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19" marR="7619" marT="7621" marB="0" anchor="ctr"/>
                </a:tc>
                <a:tc>
                  <a:txBody>
                    <a:bodyPr/>
                    <a:lstStyle/>
                    <a:p>
                      <a:pPr algn="l" fontAlgn="ctr"/>
                      <a:r>
                        <a:rPr lang="en-US" altLang="zh-CN" sz="1600" b="0" i="0" u="none" strike="noStrike" dirty="0">
                          <a:solidFill>
                            <a:srgbClr val="000000"/>
                          </a:solidFill>
                          <a:effectLst/>
                          <a:latin typeface="宋体" panose="02010600030101010101" pitchFamily="2" charset="-122"/>
                          <a:ea typeface="宋体" panose="02010600030101010101" pitchFamily="2" charset="-122"/>
                        </a:rPr>
                        <a:t>F2</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19" marR="7619" marT="7621" marB="0" anchor="ctr"/>
                </a:tc>
                <a:extLst>
                  <a:ext uri="{0D108BD9-81ED-4DB2-BD59-A6C34878D82A}">
                    <a16:rowId xmlns:a16="http://schemas.microsoft.com/office/drawing/2014/main" val="10011"/>
                  </a:ext>
                </a:extLst>
              </a:tr>
              <a:tr h="291775">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19" marR="7619" marT="7621" marB="0" anchor="ctr"/>
                </a:tc>
                <a:tc>
                  <a:txBody>
                    <a:bodyPr/>
                    <a:lstStyle/>
                    <a:p>
                      <a:pPr algn="l" fontAlgn="ct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19" marR="7619" marT="7621" marB="0" anchor="ctr"/>
                </a:tc>
                <a:tc>
                  <a:txBody>
                    <a:bodyPr/>
                    <a:lstStyle/>
                    <a:p>
                      <a:pPr algn="ctr" fontAlgn="ctr"/>
                      <a:r>
                        <a:rPr lang="en-US" sz="1600" u="none" strike="noStrike">
                          <a:effectLst/>
                        </a:rPr>
                        <a:t>Add3</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19" marR="7619" marT="7621" marB="0" anchor="ctr"/>
                </a:tc>
                <a:tc>
                  <a:txBody>
                    <a:bodyPr/>
                    <a:lstStyle/>
                    <a:p>
                      <a:pPr algn="ctr" fontAlgn="ctr"/>
                      <a:r>
                        <a:rPr lang="en-US" sz="1600" u="none" strike="noStrike" dirty="0">
                          <a:effectLst/>
                        </a:rPr>
                        <a:t>No</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19" marR="7619" marT="7621" marB="0" anchor="ctr"/>
                </a:tc>
                <a:tc>
                  <a:txBody>
                    <a:bodyPr/>
                    <a:lstStyle/>
                    <a:p>
                      <a:pPr algn="l" fontAlgn="ct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19" marR="7619" marT="7621" marB="0" anchor="ctr"/>
                </a:tc>
                <a:tc>
                  <a:txBody>
                    <a:bodyPr/>
                    <a:lstStyle/>
                    <a:p>
                      <a:pPr algn="l" fontAlgn="ct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19" marR="7619" marT="7621" marB="0" anchor="ctr"/>
                </a:tc>
                <a:tc>
                  <a:txBody>
                    <a:bodyPr/>
                    <a:lstStyle/>
                    <a:p>
                      <a:pPr algn="l" fontAlgn="ct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19" marR="7619" marT="7621" marB="0" anchor="ctr"/>
                </a:tc>
                <a:tc>
                  <a:txBody>
                    <a:bodyPr/>
                    <a:lstStyle/>
                    <a:p>
                      <a:pPr algn="l" fontAlgn="ct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19" marR="7619" marT="7621" marB="0" anchor="ctr"/>
                </a:tc>
                <a:tc>
                  <a:txBody>
                    <a:bodyPr/>
                    <a:lstStyle/>
                    <a:p>
                      <a:pPr algn="l" fontAlgn="ctr"/>
                      <a:r>
                        <a:rPr lang="zh-CN" altLang="en-US" sz="1600" u="none" strike="noStrike">
                          <a:effectLst/>
                        </a:rPr>
                        <a:t>　</a:t>
                      </a: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19" marR="7619" marT="7621" marB="0" anchor="ctr"/>
                </a:tc>
                <a:tc>
                  <a:txBody>
                    <a:bodyPr/>
                    <a:lstStyle/>
                    <a:p>
                      <a:pPr algn="l" fontAlgn="ctr"/>
                      <a:r>
                        <a:rPr lang="en-US" sz="1600" u="none" strike="noStrike">
                          <a:effectLst/>
                        </a:rPr>
                        <a:t>SD</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19" marR="7619" marT="7621" marB="0" anchor="ctr"/>
                </a:tc>
                <a:tc>
                  <a:txBody>
                    <a:bodyPr/>
                    <a:lstStyle/>
                    <a:p>
                      <a:pPr algn="l" fontAlgn="ctr"/>
                      <a:r>
                        <a:rPr lang="en-US" sz="1600" u="none" strike="noStrike" dirty="0">
                          <a:effectLst/>
                        </a:rPr>
                        <a:t>F4 </a:t>
                      </a:r>
                      <a:endParaRPr lang="en-US" sz="1600" b="0" i="0" u="none" strike="noStrike" dirty="0">
                        <a:solidFill>
                          <a:srgbClr val="FF66FF"/>
                        </a:solidFill>
                        <a:effectLst/>
                        <a:latin typeface="宋体" panose="02010600030101010101" pitchFamily="2" charset="-122"/>
                        <a:ea typeface="宋体" panose="02010600030101010101" pitchFamily="2" charset="-122"/>
                      </a:endParaRPr>
                    </a:p>
                  </a:txBody>
                  <a:tcPr marL="7619" marR="7619" marT="7621" marB="0" anchor="ctr"/>
                </a:tc>
                <a:tc>
                  <a:txBody>
                    <a:bodyPr/>
                    <a:lstStyle/>
                    <a:p>
                      <a:pPr algn="l" fontAlgn="ctr"/>
                      <a:r>
                        <a:rPr lang="en-US" altLang="zh-CN" sz="1600" u="none" strike="noStrike" dirty="0">
                          <a:effectLst/>
                        </a:rPr>
                        <a:t>0</a:t>
                      </a:r>
                      <a:endParaRPr lang="en-US" altLang="zh-CN" sz="1600" b="0" i="0" u="none" strike="noStrike" dirty="0">
                        <a:solidFill>
                          <a:srgbClr val="FF66FF"/>
                        </a:solidFill>
                        <a:effectLst/>
                        <a:latin typeface="宋体" panose="02010600030101010101" pitchFamily="2" charset="-122"/>
                        <a:ea typeface="宋体" panose="02010600030101010101" pitchFamily="2" charset="-122"/>
                      </a:endParaRPr>
                    </a:p>
                  </a:txBody>
                  <a:tcPr marL="7619" marR="7619" marT="7621" marB="0" anchor="ctr"/>
                </a:tc>
                <a:tc>
                  <a:txBody>
                    <a:bodyPr/>
                    <a:lstStyle/>
                    <a:p>
                      <a:pPr algn="l" fontAlgn="ctr"/>
                      <a:r>
                        <a:rPr lang="en-US" sz="1600" u="none" strike="noStrike" dirty="0">
                          <a:effectLst/>
                        </a:rPr>
                        <a:t>R1</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19" marR="7619" marT="7621" marB="0" anchor="ctr"/>
                </a:tc>
                <a:extLst>
                  <a:ext uri="{0D108BD9-81ED-4DB2-BD59-A6C34878D82A}">
                    <a16:rowId xmlns:a16="http://schemas.microsoft.com/office/drawing/2014/main" val="10012"/>
                  </a:ext>
                </a:extLst>
              </a:tr>
              <a:tr h="291775">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19" marR="7619" marT="7621" marB="0" anchor="ctr"/>
                </a:tc>
                <a:tc>
                  <a:txBody>
                    <a:bodyPr/>
                    <a:lstStyle/>
                    <a:p>
                      <a:pPr algn="l" fontAlgn="ct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19" marR="7619" marT="7621" marB="0" anchor="ctr"/>
                </a:tc>
                <a:tc>
                  <a:txBody>
                    <a:bodyPr/>
                    <a:lstStyle/>
                    <a:p>
                      <a:pPr algn="ctr" fontAlgn="ctr"/>
                      <a:r>
                        <a:rPr lang="en-US" sz="1600" u="none" strike="noStrike">
                          <a:effectLst/>
                        </a:rPr>
                        <a:t>Mult1</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19" marR="7619" marT="7621" marB="0" anchor="ctr"/>
                </a:tc>
                <a:tc>
                  <a:txBody>
                    <a:bodyPr/>
                    <a:lstStyle/>
                    <a:p>
                      <a:pPr algn="ctr" fontAlgn="ctr"/>
                      <a:r>
                        <a:rPr lang="en-US" sz="1600" u="none" strike="noStrike" dirty="0">
                          <a:effectLst/>
                        </a:rPr>
                        <a:t>No</a:t>
                      </a:r>
                      <a:endParaRPr lang="en-US" sz="1600" b="0" i="0" u="none" strike="noStrike" dirty="0">
                        <a:solidFill>
                          <a:srgbClr val="FF66FF"/>
                        </a:solidFill>
                        <a:effectLst/>
                        <a:latin typeface="宋体" panose="02010600030101010101" pitchFamily="2" charset="-122"/>
                        <a:ea typeface="宋体" panose="02010600030101010101" pitchFamily="2" charset="-122"/>
                      </a:endParaRPr>
                    </a:p>
                  </a:txBody>
                  <a:tcPr marL="7619" marR="7619" marT="7621" marB="0" anchor="ctr"/>
                </a:tc>
                <a:tc>
                  <a:txBody>
                    <a:bodyPr/>
                    <a:lstStyle/>
                    <a:p>
                      <a:pPr algn="l" fontAlgn="ct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19" marR="7619" marT="7621" marB="0" anchor="ctr"/>
                </a:tc>
                <a:tc>
                  <a:txBody>
                    <a:bodyPr/>
                    <a:lstStyle/>
                    <a:p>
                      <a:pPr algn="l" fontAlgn="ct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19" marR="7619" marT="7621" marB="0" anchor="ctr"/>
                </a:tc>
                <a:tc>
                  <a:txBody>
                    <a:bodyPr/>
                    <a:lstStyle/>
                    <a:p>
                      <a:pPr algn="l" fontAlgn="ct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19" marR="7619" marT="7621" marB="0" anchor="ctr"/>
                </a:tc>
                <a:tc>
                  <a:txBody>
                    <a:bodyPr/>
                    <a:lstStyle/>
                    <a:p>
                      <a:pPr algn="l" fontAlgn="ct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19" marR="7619" marT="7621" marB="0" anchor="ctr"/>
                </a:tc>
                <a:tc>
                  <a:txBody>
                    <a:bodyPr/>
                    <a:lstStyle/>
                    <a:p>
                      <a:pPr algn="l" fontAlgn="ctr"/>
                      <a:r>
                        <a:rPr lang="zh-CN" altLang="en-US" sz="1600" u="none" strike="noStrike">
                          <a:effectLst/>
                        </a:rPr>
                        <a:t>　</a:t>
                      </a: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19" marR="7619" marT="7621" marB="0" anchor="ctr"/>
                </a:tc>
                <a:tc>
                  <a:txBody>
                    <a:bodyPr/>
                    <a:lstStyle/>
                    <a:p>
                      <a:pPr algn="l" fontAlgn="ctr"/>
                      <a:r>
                        <a:rPr lang="en-US" sz="1600" u="none" strike="noStrike">
                          <a:effectLst/>
                        </a:rPr>
                        <a:t>SUBI</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19" marR="7619" marT="7621" marB="0" anchor="ctr"/>
                </a:tc>
                <a:tc>
                  <a:txBody>
                    <a:bodyPr/>
                    <a:lstStyle/>
                    <a:p>
                      <a:pPr algn="l" fontAlgn="ctr"/>
                      <a:r>
                        <a:rPr lang="en-US" altLang="zh-CN" sz="1600" b="0" i="0" u="none" strike="noStrike" dirty="0">
                          <a:solidFill>
                            <a:srgbClr val="000000"/>
                          </a:solidFill>
                          <a:effectLst/>
                          <a:latin typeface="宋体" panose="02010600030101010101" pitchFamily="2" charset="-122"/>
                          <a:ea typeface="宋体" panose="02010600030101010101" pitchFamily="2" charset="-122"/>
                        </a:rPr>
                        <a:t>R1</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19" marR="7619" marT="7621" marB="0" anchor="ctr"/>
                </a:tc>
                <a:tc>
                  <a:txBody>
                    <a:bodyPr/>
                    <a:lstStyle/>
                    <a:p>
                      <a:pPr algn="l" fontAlgn="ctr"/>
                      <a:r>
                        <a:rPr lang="en-US" altLang="zh-CN" sz="1600" b="0" i="0" u="none" strike="noStrike" dirty="0">
                          <a:solidFill>
                            <a:srgbClr val="000000"/>
                          </a:solidFill>
                          <a:effectLst/>
                          <a:latin typeface="宋体" panose="02010600030101010101" pitchFamily="2" charset="-122"/>
                          <a:ea typeface="宋体" panose="02010600030101010101" pitchFamily="2" charset="-122"/>
                        </a:rPr>
                        <a:t>R1</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19" marR="7619" marT="7621" marB="0" anchor="ctr"/>
                </a:tc>
                <a:tc>
                  <a:txBody>
                    <a:bodyPr/>
                    <a:lstStyle/>
                    <a:p>
                      <a:pPr algn="l" fontAlgn="ctr"/>
                      <a:r>
                        <a:rPr lang="en-US" altLang="zh-CN" sz="1600" b="0" i="0" u="none" strike="noStrike" dirty="0">
                          <a:solidFill>
                            <a:srgbClr val="000000"/>
                          </a:solidFill>
                          <a:effectLst/>
                          <a:latin typeface="宋体" panose="02010600030101010101" pitchFamily="2" charset="-122"/>
                          <a:ea typeface="宋体" panose="02010600030101010101" pitchFamily="2" charset="-122"/>
                        </a:rPr>
                        <a:t>#8</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19" marR="7619" marT="7621" marB="0" anchor="ctr"/>
                </a:tc>
                <a:extLst>
                  <a:ext uri="{0D108BD9-81ED-4DB2-BD59-A6C34878D82A}">
                    <a16:rowId xmlns:a16="http://schemas.microsoft.com/office/drawing/2014/main" val="10013"/>
                  </a:ext>
                </a:extLst>
              </a:tr>
              <a:tr h="291775">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19" marR="7619" marT="7621" marB="0" anchor="ctr"/>
                </a:tc>
                <a:tc>
                  <a:txBody>
                    <a:bodyPr/>
                    <a:lstStyle/>
                    <a:p>
                      <a:pPr algn="l" fontAlgn="ct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19" marR="7619" marT="7621" marB="0" anchor="ctr"/>
                </a:tc>
                <a:tc>
                  <a:txBody>
                    <a:bodyPr/>
                    <a:lstStyle/>
                    <a:p>
                      <a:pPr algn="ctr" fontAlgn="ctr"/>
                      <a:r>
                        <a:rPr lang="en-US" sz="1600" u="none" strike="noStrike">
                          <a:effectLst/>
                        </a:rPr>
                        <a:t>Mult2</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19" marR="7619" marT="7621" marB="0" anchor="ctr"/>
                </a:tc>
                <a:tc>
                  <a:txBody>
                    <a:bodyPr/>
                    <a:lstStyle/>
                    <a:p>
                      <a:pPr algn="ctr" fontAlgn="ctr"/>
                      <a:r>
                        <a:rPr lang="en-US" sz="1600" u="none" strike="noStrike" dirty="0">
                          <a:effectLst/>
                        </a:rPr>
                        <a:t>No</a:t>
                      </a:r>
                      <a:endParaRPr lang="en-US" sz="1600" b="0" i="0" u="none" strike="noStrike" dirty="0">
                        <a:solidFill>
                          <a:srgbClr val="66FF33"/>
                        </a:solidFill>
                        <a:effectLst/>
                        <a:latin typeface="宋体" panose="02010600030101010101" pitchFamily="2" charset="-122"/>
                        <a:ea typeface="宋体" panose="02010600030101010101" pitchFamily="2" charset="-122"/>
                      </a:endParaRPr>
                    </a:p>
                  </a:txBody>
                  <a:tcPr marL="7619" marR="7619" marT="7621" marB="0" anchor="ctr"/>
                </a:tc>
                <a:tc>
                  <a:txBody>
                    <a:bodyPr/>
                    <a:lstStyle/>
                    <a:p>
                      <a:pPr algn="l" fontAlgn="ctr"/>
                      <a:r>
                        <a:rPr lang="zh-CN" altLang="en-US" sz="1600" u="none" strike="noStrike">
                          <a:effectLst/>
                        </a:rPr>
                        <a:t>　</a:t>
                      </a: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19" marR="7619" marT="7621" marB="0" anchor="ctr"/>
                </a:tc>
                <a:tc>
                  <a:txBody>
                    <a:bodyPr/>
                    <a:lstStyle/>
                    <a:p>
                      <a:pPr algn="l" fontAlgn="ctr"/>
                      <a:r>
                        <a:rPr lang="zh-CN" altLang="en-US" sz="1600" u="none" strike="noStrike" dirty="0">
                          <a:effectLst/>
                        </a:rPr>
                        <a:t>　</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19" marR="7619" marT="7621" marB="0" anchor="ctr"/>
                </a:tc>
                <a:tc>
                  <a:txBody>
                    <a:bodyPr/>
                    <a:lstStyle/>
                    <a:p>
                      <a:pPr algn="l" fontAlgn="ctr"/>
                      <a:r>
                        <a:rPr lang="zh-CN" altLang="en-US" sz="1600" u="none" strike="noStrike" dirty="0">
                          <a:effectLst/>
                        </a:rPr>
                        <a:t>　</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19" marR="7619" marT="7621" marB="0" anchor="ctr"/>
                </a:tc>
                <a:tc>
                  <a:txBody>
                    <a:bodyPr/>
                    <a:lstStyle/>
                    <a:p>
                      <a:pPr algn="l" fontAlgn="ctr"/>
                      <a:r>
                        <a:rPr lang="zh-CN" altLang="en-US" sz="1600" u="none" strike="noStrike" dirty="0">
                          <a:effectLst/>
                        </a:rPr>
                        <a:t>　</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19" marR="7619" marT="7621" marB="0" anchor="ctr"/>
                </a:tc>
                <a:tc>
                  <a:txBody>
                    <a:bodyPr/>
                    <a:lstStyle/>
                    <a:p>
                      <a:pPr algn="l" fontAlgn="ctr"/>
                      <a:r>
                        <a:rPr lang="zh-CN" altLang="en-US" sz="1600" u="none" strike="noStrike">
                          <a:effectLst/>
                        </a:rPr>
                        <a:t>　</a:t>
                      </a: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19" marR="7619" marT="7621" marB="0" anchor="ctr"/>
                </a:tc>
                <a:tc>
                  <a:txBody>
                    <a:bodyPr/>
                    <a:lstStyle/>
                    <a:p>
                      <a:pPr algn="l" fontAlgn="ctr"/>
                      <a:r>
                        <a:rPr lang="en-US" sz="1600" u="none" strike="noStrike">
                          <a:effectLst/>
                        </a:rPr>
                        <a:t>BNEZ</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19" marR="7619" marT="7621" marB="0" anchor="ctr"/>
                </a:tc>
                <a:tc>
                  <a:txBody>
                    <a:bodyPr/>
                    <a:lstStyle/>
                    <a:p>
                      <a:pPr algn="l" fontAlgn="ctr"/>
                      <a:r>
                        <a:rPr lang="en-US" altLang="zh-CN" sz="1600" b="0" i="0" u="none" strike="noStrike" dirty="0">
                          <a:solidFill>
                            <a:srgbClr val="000000"/>
                          </a:solidFill>
                          <a:effectLst/>
                          <a:latin typeface="宋体" panose="02010600030101010101" pitchFamily="2" charset="-122"/>
                          <a:ea typeface="宋体" panose="02010600030101010101" pitchFamily="2" charset="-122"/>
                        </a:rPr>
                        <a:t>R1</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19" marR="7619" marT="7621" marB="0" anchor="ctr"/>
                </a:tc>
                <a:tc>
                  <a:txBody>
                    <a:bodyPr/>
                    <a:lstStyle/>
                    <a:p>
                      <a:pPr algn="l" fontAlgn="ctr"/>
                      <a:r>
                        <a:rPr lang="en-US" altLang="zh-CN" sz="1600" b="0" i="0" u="none" strike="noStrike" dirty="0">
                          <a:solidFill>
                            <a:srgbClr val="000000"/>
                          </a:solidFill>
                          <a:effectLst/>
                          <a:latin typeface="宋体" panose="02010600030101010101" pitchFamily="2" charset="-122"/>
                          <a:ea typeface="宋体" panose="02010600030101010101" pitchFamily="2" charset="-122"/>
                        </a:rPr>
                        <a:t>Loop</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19" marR="7619" marT="7621" marB="0" anchor="ctr"/>
                </a:tc>
                <a:tc>
                  <a:txBody>
                    <a:bodyPr/>
                    <a:lstStyle/>
                    <a:p>
                      <a:pPr algn="l" fontAlgn="ct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19" marR="7619" marT="7621" marB="0" anchor="ctr"/>
                </a:tc>
                <a:extLst>
                  <a:ext uri="{0D108BD9-81ED-4DB2-BD59-A6C34878D82A}">
                    <a16:rowId xmlns:a16="http://schemas.microsoft.com/office/drawing/2014/main" val="10014"/>
                  </a:ext>
                </a:extLst>
              </a:tr>
              <a:tr h="86858">
                <a:tc>
                  <a:txBody>
                    <a:bodyPr/>
                    <a:lstStyle/>
                    <a:p>
                      <a:pPr algn="l" fontAlgn="ctr"/>
                      <a:endParaRPr lang="zh-CN" altLang="en-US" sz="200" b="0" i="0" u="none" strike="noStrike" dirty="0">
                        <a:solidFill>
                          <a:srgbClr val="000000"/>
                        </a:solidFill>
                        <a:effectLst/>
                        <a:latin typeface="宋体" panose="02010600030101010101" pitchFamily="2" charset="-122"/>
                        <a:ea typeface="宋体" panose="02010600030101010101" pitchFamily="2" charset="-122"/>
                      </a:endParaRPr>
                    </a:p>
                  </a:txBody>
                  <a:tcPr marL="7619" marR="7619" marT="7621" marB="0" anchor="ctr"/>
                </a:tc>
                <a:tc>
                  <a:txBody>
                    <a:bodyPr/>
                    <a:lstStyle/>
                    <a:p>
                      <a:pPr algn="l" fontAlgn="ctr"/>
                      <a:endParaRPr lang="zh-CN" altLang="en-US" sz="500" b="0" i="0" u="none" strike="noStrike" dirty="0">
                        <a:solidFill>
                          <a:srgbClr val="000000"/>
                        </a:solidFill>
                        <a:effectLst/>
                        <a:latin typeface="宋体" panose="02010600030101010101" pitchFamily="2" charset="-122"/>
                        <a:ea typeface="宋体" panose="02010600030101010101" pitchFamily="2" charset="-122"/>
                      </a:endParaRPr>
                    </a:p>
                  </a:txBody>
                  <a:tcPr marL="7619" marR="7619" marT="7621" marB="0" anchor="ctr"/>
                </a:tc>
                <a:tc>
                  <a:txBody>
                    <a:bodyPr/>
                    <a:lstStyle/>
                    <a:p>
                      <a:pPr algn="l" fontAlgn="ctr"/>
                      <a:endParaRPr lang="zh-CN" altLang="en-US" sz="500" b="0" i="0" u="none" strike="noStrike" dirty="0">
                        <a:solidFill>
                          <a:srgbClr val="000000"/>
                        </a:solidFill>
                        <a:effectLst/>
                        <a:latin typeface="宋体" panose="02010600030101010101" pitchFamily="2" charset="-122"/>
                        <a:ea typeface="宋体" panose="02010600030101010101" pitchFamily="2" charset="-122"/>
                      </a:endParaRPr>
                    </a:p>
                  </a:txBody>
                  <a:tcPr marL="7619" marR="7619" marT="7621" marB="0" anchor="ctr"/>
                </a:tc>
                <a:tc>
                  <a:txBody>
                    <a:bodyPr/>
                    <a:lstStyle/>
                    <a:p>
                      <a:pPr algn="l" fontAlgn="ctr"/>
                      <a:endParaRPr lang="zh-CN" altLang="en-US" sz="500" b="0" i="0" u="none" strike="noStrike" dirty="0">
                        <a:solidFill>
                          <a:srgbClr val="000000"/>
                        </a:solidFill>
                        <a:effectLst/>
                        <a:latin typeface="宋体" panose="02010600030101010101" pitchFamily="2" charset="-122"/>
                        <a:ea typeface="宋体" panose="02010600030101010101" pitchFamily="2" charset="-122"/>
                      </a:endParaRPr>
                    </a:p>
                  </a:txBody>
                  <a:tcPr marL="7619" marR="7619" marT="7621" marB="0" anchor="ctr"/>
                </a:tc>
                <a:tc>
                  <a:txBody>
                    <a:bodyPr/>
                    <a:lstStyle/>
                    <a:p>
                      <a:pPr algn="l" fontAlgn="ctr"/>
                      <a:endParaRPr lang="zh-CN" altLang="en-US" sz="500" b="0" i="0" u="none" strike="noStrike" dirty="0">
                        <a:solidFill>
                          <a:srgbClr val="000000"/>
                        </a:solidFill>
                        <a:effectLst/>
                        <a:latin typeface="宋体" panose="02010600030101010101" pitchFamily="2" charset="-122"/>
                        <a:ea typeface="宋体" panose="02010600030101010101" pitchFamily="2" charset="-122"/>
                      </a:endParaRPr>
                    </a:p>
                  </a:txBody>
                  <a:tcPr marL="7619" marR="7619" marT="7621" marB="0" anchor="ctr"/>
                </a:tc>
                <a:tc>
                  <a:txBody>
                    <a:bodyPr/>
                    <a:lstStyle/>
                    <a:p>
                      <a:pPr algn="l" fontAlgn="ctr"/>
                      <a:endParaRPr lang="zh-CN" altLang="en-US" sz="500" b="0" i="0" u="none" strike="noStrike" dirty="0">
                        <a:solidFill>
                          <a:srgbClr val="000000"/>
                        </a:solidFill>
                        <a:effectLst/>
                        <a:latin typeface="宋体" panose="02010600030101010101" pitchFamily="2" charset="-122"/>
                        <a:ea typeface="宋体" panose="02010600030101010101" pitchFamily="2" charset="-122"/>
                      </a:endParaRPr>
                    </a:p>
                  </a:txBody>
                  <a:tcPr marL="7619" marR="7619" marT="7621" marB="0" anchor="ctr"/>
                </a:tc>
                <a:tc>
                  <a:txBody>
                    <a:bodyPr/>
                    <a:lstStyle/>
                    <a:p>
                      <a:pPr algn="l" fontAlgn="ctr"/>
                      <a:endParaRPr lang="zh-CN" altLang="en-US" sz="500" b="0" i="0" u="none" strike="noStrike" dirty="0">
                        <a:solidFill>
                          <a:srgbClr val="000000"/>
                        </a:solidFill>
                        <a:effectLst/>
                        <a:latin typeface="宋体" panose="02010600030101010101" pitchFamily="2" charset="-122"/>
                        <a:ea typeface="宋体" panose="02010600030101010101" pitchFamily="2" charset="-122"/>
                      </a:endParaRPr>
                    </a:p>
                  </a:txBody>
                  <a:tcPr marL="7619" marR="7619" marT="7621" marB="0" anchor="ctr"/>
                </a:tc>
                <a:tc>
                  <a:txBody>
                    <a:bodyPr/>
                    <a:lstStyle/>
                    <a:p>
                      <a:pPr algn="l" fontAlgn="ctr"/>
                      <a:endParaRPr lang="zh-CN" altLang="en-US" sz="500" b="0" i="0" u="none" strike="noStrike" dirty="0">
                        <a:solidFill>
                          <a:srgbClr val="000000"/>
                        </a:solidFill>
                        <a:effectLst/>
                        <a:latin typeface="宋体" panose="02010600030101010101" pitchFamily="2" charset="-122"/>
                        <a:ea typeface="宋体" panose="02010600030101010101" pitchFamily="2" charset="-122"/>
                      </a:endParaRPr>
                    </a:p>
                  </a:txBody>
                  <a:tcPr marL="7619" marR="7619" marT="7621" marB="0" anchor="ctr"/>
                </a:tc>
                <a:tc>
                  <a:txBody>
                    <a:bodyPr/>
                    <a:lstStyle/>
                    <a:p>
                      <a:pPr algn="l" fontAlgn="ctr"/>
                      <a:endParaRPr lang="zh-CN" altLang="en-US" sz="500" b="0" i="0" u="none" strike="noStrike" dirty="0">
                        <a:solidFill>
                          <a:srgbClr val="000000"/>
                        </a:solidFill>
                        <a:effectLst/>
                        <a:latin typeface="宋体" panose="02010600030101010101" pitchFamily="2" charset="-122"/>
                        <a:ea typeface="宋体" panose="02010600030101010101" pitchFamily="2" charset="-122"/>
                      </a:endParaRPr>
                    </a:p>
                  </a:txBody>
                  <a:tcPr marL="7619" marR="7619" marT="7621" marB="0" anchor="ctr"/>
                </a:tc>
                <a:tc>
                  <a:txBody>
                    <a:bodyPr/>
                    <a:lstStyle/>
                    <a:p>
                      <a:pPr algn="l" fontAlgn="ctr"/>
                      <a:endParaRPr lang="zh-CN" altLang="en-US" sz="500" b="0" i="0" u="none" strike="noStrike" dirty="0">
                        <a:solidFill>
                          <a:srgbClr val="000000"/>
                        </a:solidFill>
                        <a:effectLst/>
                        <a:latin typeface="宋体" panose="02010600030101010101" pitchFamily="2" charset="-122"/>
                        <a:ea typeface="宋体" panose="02010600030101010101" pitchFamily="2" charset="-122"/>
                      </a:endParaRPr>
                    </a:p>
                  </a:txBody>
                  <a:tcPr marL="7619" marR="7619" marT="7621" marB="0" anchor="ctr"/>
                </a:tc>
                <a:tc>
                  <a:txBody>
                    <a:bodyPr/>
                    <a:lstStyle/>
                    <a:p>
                      <a:pPr algn="l" fontAlgn="ctr"/>
                      <a:endParaRPr lang="zh-CN" altLang="en-US" sz="500" b="0" i="0" u="none" strike="noStrike" dirty="0">
                        <a:solidFill>
                          <a:srgbClr val="000000"/>
                        </a:solidFill>
                        <a:effectLst/>
                        <a:latin typeface="宋体" panose="02010600030101010101" pitchFamily="2" charset="-122"/>
                        <a:ea typeface="宋体" panose="02010600030101010101" pitchFamily="2" charset="-122"/>
                      </a:endParaRPr>
                    </a:p>
                  </a:txBody>
                  <a:tcPr marL="7619" marR="7619" marT="7621" marB="0" anchor="ctr"/>
                </a:tc>
                <a:tc>
                  <a:txBody>
                    <a:bodyPr/>
                    <a:lstStyle/>
                    <a:p>
                      <a:pPr algn="l" fontAlgn="ctr"/>
                      <a:endParaRPr lang="zh-CN" altLang="en-US" sz="500" b="0" i="0" u="none" strike="noStrike" dirty="0">
                        <a:solidFill>
                          <a:srgbClr val="000000"/>
                        </a:solidFill>
                        <a:effectLst/>
                        <a:latin typeface="宋体" panose="02010600030101010101" pitchFamily="2" charset="-122"/>
                        <a:ea typeface="宋体" panose="02010600030101010101" pitchFamily="2" charset="-122"/>
                      </a:endParaRPr>
                    </a:p>
                  </a:txBody>
                  <a:tcPr marL="7619" marR="7619" marT="7621" marB="0" anchor="ctr"/>
                </a:tc>
                <a:tc>
                  <a:txBody>
                    <a:bodyPr/>
                    <a:lstStyle/>
                    <a:p>
                      <a:pPr algn="l" fontAlgn="ctr"/>
                      <a:endParaRPr lang="zh-CN" altLang="en-US" sz="500" b="0" i="0" u="none" strike="noStrike" dirty="0">
                        <a:solidFill>
                          <a:srgbClr val="000000"/>
                        </a:solidFill>
                        <a:effectLst/>
                        <a:latin typeface="宋体" panose="02010600030101010101" pitchFamily="2" charset="-122"/>
                        <a:ea typeface="宋体" panose="02010600030101010101" pitchFamily="2" charset="-122"/>
                      </a:endParaRPr>
                    </a:p>
                  </a:txBody>
                  <a:tcPr marL="7619" marR="7619" marT="7621" marB="0" anchor="ctr"/>
                </a:tc>
                <a:extLst>
                  <a:ext uri="{0D108BD9-81ED-4DB2-BD59-A6C34878D82A}">
                    <a16:rowId xmlns:a16="http://schemas.microsoft.com/office/drawing/2014/main" val="10015"/>
                  </a:ext>
                </a:extLst>
              </a:tr>
              <a:tr h="291775">
                <a:tc gridSpan="3">
                  <a:txBody>
                    <a:bodyPr/>
                    <a:lstStyle/>
                    <a:p>
                      <a:pPr marL="0" algn="l" defTabSz="914400" rtl="0" eaLnBrk="1" fontAlgn="ctr" latinLnBrk="0" hangingPunct="1"/>
                      <a:r>
                        <a:rPr lang="en-US" sz="1600" b="1" u="none" strike="noStrike" kern="1200" dirty="0">
                          <a:solidFill>
                            <a:srgbClr val="FF0000"/>
                          </a:solidFill>
                          <a:effectLst/>
                          <a:latin typeface="+mn-lt"/>
                          <a:ea typeface="+mn-ea"/>
                          <a:cs typeface="+mn-cs"/>
                        </a:rPr>
                        <a:t>Register Result Status</a:t>
                      </a:r>
                    </a:p>
                  </a:txBody>
                  <a:tcPr marL="7619" marR="7619" marT="7621" marB="0" anchor="ctr"/>
                </a:tc>
                <a:tc hMerge="1">
                  <a:txBody>
                    <a:bodyPr/>
                    <a:lstStyle/>
                    <a:p>
                      <a:endParaRPr lang="zh-CN" altLang="en-US"/>
                    </a:p>
                  </a:txBody>
                  <a:tcPr/>
                </a:tc>
                <a:tc hMerge="1">
                  <a:txBody>
                    <a:bodyPr/>
                    <a:lstStyle/>
                    <a:p>
                      <a:endParaRPr lang="zh-CN" altLang="en-US"/>
                    </a:p>
                  </a:txBody>
                  <a:tcP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19" marR="7619" marT="7621"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19" marR="7619" marT="7621"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19" marR="7619" marT="7621"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19" marR="7619" marT="7621"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19" marR="7619" marT="7621"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19" marR="7619" marT="7621"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19" marR="7619" marT="7621"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19" marR="7619" marT="7621"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19" marR="7619" marT="7621" marB="0" anchor="ctr"/>
                </a:tc>
                <a:tc>
                  <a:txBody>
                    <a:bodyPr/>
                    <a:lstStyle/>
                    <a:p>
                      <a:pPr algn="l" fontAlgn="ct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7619" marR="7619" marT="7621" marB="0" anchor="ctr"/>
                </a:tc>
                <a:extLst>
                  <a:ext uri="{0D108BD9-81ED-4DB2-BD59-A6C34878D82A}">
                    <a16:rowId xmlns:a16="http://schemas.microsoft.com/office/drawing/2014/main" val="10016"/>
                  </a:ext>
                </a:extLst>
              </a:tr>
              <a:tr h="291775">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19" marR="7619" marT="7621" marB="0" anchor="ctr"/>
                </a:tc>
                <a:tc>
                  <a:txBody>
                    <a:bodyPr/>
                    <a:lstStyle/>
                    <a:p>
                      <a:pPr algn="l" fontAlgn="ctr"/>
                      <a:r>
                        <a:rPr lang="en-US" sz="1600" u="none" strike="noStrike" dirty="0">
                          <a:effectLst/>
                        </a:rPr>
                        <a:t>Clock </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19" marR="7619" marT="7621" marB="0" anchor="ctr"/>
                </a:tc>
                <a:tc>
                  <a:txBody>
                    <a:bodyPr/>
                    <a:lstStyle/>
                    <a:p>
                      <a:pPr algn="l" fontAlgn="ctr"/>
                      <a:r>
                        <a:rPr lang="en-US" sz="1600" u="none" strike="noStrike" dirty="0">
                          <a:effectLst/>
                        </a:rPr>
                        <a:t>R1</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19" marR="7619" marT="7621" marB="0" anchor="ctr"/>
                </a:tc>
                <a:tc>
                  <a:txBody>
                    <a:bodyPr/>
                    <a:lstStyle/>
                    <a:p>
                      <a:pPr algn="l" fontAlgn="ct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19" marR="7619" marT="7621" marB="0" anchor="ctr"/>
                </a:tc>
                <a:tc>
                  <a:txBody>
                    <a:bodyPr/>
                    <a:lstStyle/>
                    <a:p>
                      <a:pPr algn="l" fontAlgn="ctr"/>
                      <a:r>
                        <a:rPr lang="en-US" sz="1600" u="none" strike="noStrike">
                          <a:effectLst/>
                        </a:rPr>
                        <a:t>F0</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19" marR="7619" marT="7621" marB="0" anchor="ctr"/>
                </a:tc>
                <a:tc>
                  <a:txBody>
                    <a:bodyPr/>
                    <a:lstStyle/>
                    <a:p>
                      <a:pPr algn="l" fontAlgn="ctr"/>
                      <a:r>
                        <a:rPr lang="en-US" sz="1600" u="none" strike="noStrike">
                          <a:effectLst/>
                        </a:rPr>
                        <a:t>F2</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19" marR="7619" marT="7621" marB="0" anchor="ctr"/>
                </a:tc>
                <a:tc>
                  <a:txBody>
                    <a:bodyPr/>
                    <a:lstStyle/>
                    <a:p>
                      <a:pPr algn="l" fontAlgn="ctr"/>
                      <a:r>
                        <a:rPr lang="en-US" sz="1600" u="none" strike="noStrike">
                          <a:effectLst/>
                        </a:rPr>
                        <a:t>F4</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19" marR="7619" marT="7621" marB="0" anchor="ctr"/>
                </a:tc>
                <a:tc>
                  <a:txBody>
                    <a:bodyPr/>
                    <a:lstStyle/>
                    <a:p>
                      <a:pPr algn="l" fontAlgn="ctr"/>
                      <a:r>
                        <a:rPr lang="en-US" sz="1600" u="none" strike="noStrike">
                          <a:effectLst/>
                        </a:rPr>
                        <a:t>F6</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19" marR="7619" marT="7621" marB="0" anchor="ctr"/>
                </a:tc>
                <a:tc>
                  <a:txBody>
                    <a:bodyPr/>
                    <a:lstStyle/>
                    <a:p>
                      <a:pPr algn="l" fontAlgn="ctr"/>
                      <a:r>
                        <a:rPr lang="en-US" sz="1600" u="none" strike="noStrike">
                          <a:effectLst/>
                        </a:rPr>
                        <a:t>F8</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19" marR="7619" marT="7621" marB="0" anchor="ctr"/>
                </a:tc>
                <a:tc>
                  <a:txBody>
                    <a:bodyPr/>
                    <a:lstStyle/>
                    <a:p>
                      <a:pPr algn="l" fontAlgn="ctr"/>
                      <a:r>
                        <a:rPr lang="en-US" sz="1600" u="none" strike="noStrike" dirty="0">
                          <a:effectLst/>
                        </a:rPr>
                        <a:t>F10</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19" marR="7619" marT="7621" marB="0" anchor="ctr"/>
                </a:tc>
                <a:tc>
                  <a:txBody>
                    <a:bodyPr/>
                    <a:lstStyle/>
                    <a:p>
                      <a:pPr algn="l" fontAlgn="ctr"/>
                      <a:r>
                        <a:rPr lang="en-US" sz="1600" u="none" strike="noStrike" dirty="0">
                          <a:effectLst/>
                        </a:rPr>
                        <a:t>F12 </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19" marR="7619" marT="7621" marB="0" anchor="ctr"/>
                </a:tc>
                <a:tc>
                  <a:txBody>
                    <a:bodyPr/>
                    <a:lstStyle/>
                    <a:p>
                      <a:pPr algn="l" fontAlgn="ctr"/>
                      <a:r>
                        <a:rPr lang="en-US" altLang="zh-CN" sz="1600" u="none" strike="noStrike" dirty="0">
                          <a:effectLst/>
                        </a:rPr>
                        <a:t>……</a:t>
                      </a:r>
                      <a:endParaRPr lang="en-US" altLang="zh-CN" sz="1600" b="0" i="0" u="none" strike="noStrike" dirty="0">
                        <a:solidFill>
                          <a:srgbClr val="000000"/>
                        </a:solidFill>
                        <a:effectLst/>
                        <a:latin typeface="宋体" panose="02010600030101010101" pitchFamily="2" charset="-122"/>
                        <a:ea typeface="宋体" panose="02010600030101010101" pitchFamily="2" charset="-122"/>
                      </a:endParaRPr>
                    </a:p>
                  </a:txBody>
                  <a:tcPr marL="7619" marR="7619" marT="7621" marB="0" anchor="ctr"/>
                </a:tc>
                <a:tc>
                  <a:txBody>
                    <a:bodyPr/>
                    <a:lstStyle/>
                    <a:p>
                      <a:pPr algn="l" fontAlgn="ctr"/>
                      <a:r>
                        <a:rPr lang="en-US" sz="1600" u="none" strike="noStrike" dirty="0">
                          <a:effectLst/>
                        </a:rPr>
                        <a:t>F30</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19" marR="7619" marT="7621" marB="0" anchor="ctr"/>
                </a:tc>
                <a:extLst>
                  <a:ext uri="{0D108BD9-81ED-4DB2-BD59-A6C34878D82A}">
                    <a16:rowId xmlns:a16="http://schemas.microsoft.com/office/drawing/2014/main" val="10017"/>
                  </a:ext>
                </a:extLst>
              </a:tr>
              <a:tr h="291775">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19" marR="7619" marT="7621" marB="0" anchor="ctr"/>
                </a:tc>
                <a:tc>
                  <a:txBody>
                    <a:bodyPr/>
                    <a:lstStyle/>
                    <a:p>
                      <a:pPr algn="l" fontAlgn="ctr"/>
                      <a:r>
                        <a:rPr lang="en-US" altLang="zh-CN" sz="1600" u="none" strike="noStrike">
                          <a:effectLst/>
                        </a:rPr>
                        <a:t>0</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7619" marR="7619" marT="7621" marB="0" anchor="ctr"/>
                </a:tc>
                <a:tc>
                  <a:txBody>
                    <a:bodyPr/>
                    <a:lstStyle/>
                    <a:p>
                      <a:pPr algn="l" fontAlgn="ctr"/>
                      <a:r>
                        <a:rPr lang="en-US" altLang="zh-CN" sz="1600" u="none" strike="noStrike" dirty="0">
                          <a:effectLst/>
                        </a:rPr>
                        <a:t>80</a:t>
                      </a:r>
                      <a:endParaRPr lang="en-US" altLang="zh-CN" sz="1600" b="0" i="0" u="none" strike="noStrike" dirty="0">
                        <a:solidFill>
                          <a:srgbClr val="000000"/>
                        </a:solidFill>
                        <a:effectLst/>
                        <a:latin typeface="宋体" panose="02010600030101010101" pitchFamily="2" charset="-122"/>
                        <a:ea typeface="宋体" panose="02010600030101010101" pitchFamily="2" charset="-122"/>
                      </a:endParaRPr>
                    </a:p>
                  </a:txBody>
                  <a:tcPr marL="7619" marR="7619" marT="7621" marB="0" anchor="ctr"/>
                </a:tc>
                <a:tc>
                  <a:txBody>
                    <a:bodyPr/>
                    <a:lstStyle/>
                    <a:p>
                      <a:pPr algn="l" fontAlgn="ctr"/>
                      <a:r>
                        <a:rPr lang="en-US" sz="1600" u="none" strike="noStrike" dirty="0">
                          <a:effectLst/>
                        </a:rPr>
                        <a:t>FU</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19" marR="7619" marT="7621" marB="0" anchor="ctr"/>
                </a:tc>
                <a:tc>
                  <a:txBody>
                    <a:bodyPr/>
                    <a:lstStyle/>
                    <a:p>
                      <a:pPr algn="l" fontAlgn="ct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19" marR="7619" marT="7621" marB="0" anchor="ctr"/>
                </a:tc>
                <a:tc>
                  <a:txBody>
                    <a:bodyPr/>
                    <a:lstStyle/>
                    <a:p>
                      <a:pPr algn="l" fontAlgn="ct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19" marR="7619" marT="7621" marB="0" anchor="ctr"/>
                </a:tc>
                <a:tc>
                  <a:txBody>
                    <a:bodyPr/>
                    <a:lstStyle/>
                    <a:p>
                      <a:pPr algn="l" fontAlgn="ct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19" marR="7619" marT="7621" marB="0" anchor="ctr"/>
                </a:tc>
                <a:tc>
                  <a:txBody>
                    <a:bodyPr/>
                    <a:lstStyle/>
                    <a:p>
                      <a:pPr algn="l" fontAlgn="ct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19" marR="7619" marT="7621" marB="0" anchor="ctr"/>
                </a:tc>
                <a:tc>
                  <a:txBody>
                    <a:bodyPr/>
                    <a:lstStyle/>
                    <a:p>
                      <a:pPr algn="l" fontAlgn="ct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19" marR="7619" marT="7621" marB="0" anchor="ctr"/>
                </a:tc>
                <a:tc>
                  <a:txBody>
                    <a:bodyPr/>
                    <a:lstStyle/>
                    <a:p>
                      <a:pPr algn="l" fontAlgn="ct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19" marR="7619" marT="7621" marB="0" anchor="ctr"/>
                </a:tc>
                <a:tc>
                  <a:txBody>
                    <a:bodyPr/>
                    <a:lstStyle/>
                    <a:p>
                      <a:pPr algn="l" fontAlgn="ct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19" marR="7619" marT="7621" marB="0" anchor="ctr"/>
                </a:tc>
                <a:tc>
                  <a:txBody>
                    <a:bodyPr/>
                    <a:lstStyle/>
                    <a:p>
                      <a:pPr algn="l" fontAlgn="ct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19" marR="7619" marT="7621" marB="0" anchor="ctr"/>
                </a:tc>
                <a:tc>
                  <a:txBody>
                    <a:bodyPr/>
                    <a:lstStyle/>
                    <a:p>
                      <a:pPr algn="l" fontAlgn="ct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19" marR="7619" marT="7621" marB="0" anchor="ctr"/>
                </a:tc>
                <a:extLst>
                  <a:ext uri="{0D108BD9-81ED-4DB2-BD59-A6C34878D82A}">
                    <a16:rowId xmlns:a16="http://schemas.microsoft.com/office/drawing/2014/main" val="10018"/>
                  </a:ext>
                </a:extLst>
              </a:tr>
            </a:tbl>
          </a:graphicData>
        </a:graphic>
      </p:graphicFrame>
    </p:spTree>
    <p:extLst>
      <p:ext uri="{BB962C8B-B14F-4D97-AF65-F5344CB8AC3E}">
        <p14:creationId xmlns:p14="http://schemas.microsoft.com/office/powerpoint/2010/main" val="1064095416"/>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自由: 形状 22"/>
          <p:cNvSpPr/>
          <p:nvPr/>
        </p:nvSpPr>
        <p:spPr bwMode="auto">
          <a:xfrm rot="12600000">
            <a:off x="628798" y="267712"/>
            <a:ext cx="166903" cy="731887"/>
          </a:xfrm>
          <a:custGeom>
            <a:avLst/>
            <a:gdLst>
              <a:gd name="connsiteX0" fmla="*/ 260214 w 260214"/>
              <a:gd name="connsiteY0" fmla="*/ 995963 h 1141060"/>
              <a:gd name="connsiteX1" fmla="*/ 0 w 260214"/>
              <a:gd name="connsiteY1" fmla="*/ 1141060 h 1141060"/>
              <a:gd name="connsiteX2" fmla="*/ 0 w 260214"/>
              <a:gd name="connsiteY2" fmla="*/ 146621 h 1141060"/>
              <a:gd name="connsiteX3" fmla="*/ 260214 w 260214"/>
              <a:gd name="connsiteY3" fmla="*/ 0 h 1141060"/>
            </a:gdLst>
            <a:ahLst/>
            <a:cxnLst>
              <a:cxn ang="0">
                <a:pos x="connsiteX0" y="connsiteY0"/>
              </a:cxn>
              <a:cxn ang="0">
                <a:pos x="connsiteX1" y="connsiteY1"/>
              </a:cxn>
              <a:cxn ang="0">
                <a:pos x="connsiteX2" y="connsiteY2"/>
              </a:cxn>
              <a:cxn ang="0">
                <a:pos x="connsiteX3" y="connsiteY3"/>
              </a:cxn>
            </a:cxnLst>
            <a:rect l="l" t="t" r="r" b="b"/>
            <a:pathLst>
              <a:path w="260214" h="1141060">
                <a:moveTo>
                  <a:pt x="260214" y="995963"/>
                </a:moveTo>
                <a:lnTo>
                  <a:pt x="0" y="1141060"/>
                </a:lnTo>
                <a:lnTo>
                  <a:pt x="0" y="146621"/>
                </a:lnTo>
                <a:lnTo>
                  <a:pt x="260214" y="0"/>
                </a:lnTo>
                <a:close/>
              </a:path>
            </a:pathLst>
          </a:custGeom>
          <a:solidFill>
            <a:srgbClr val="0075EA"/>
          </a:solidFill>
          <a:ln>
            <a:noFill/>
          </a:ln>
        </p:spPr>
        <p:txBody>
          <a:bodyPr vert="horz" wrap="square" lIns="91440" tIns="45720" rIns="91440" bIns="45720" numCol="1" anchor="t" anchorCtr="0" compatLnSpc="1">
            <a:noAutofit/>
          </a:bodyPr>
          <a:lstStyle/>
          <a:p>
            <a:endParaRPr lang="zh-CN" altLang="en-US" dirty="0"/>
          </a:p>
        </p:txBody>
      </p:sp>
      <p:grpSp>
        <p:nvGrpSpPr>
          <p:cNvPr id="10" name="组合 9">
            <a:extLst>
              <a:ext uri="{FF2B5EF4-FFF2-40B4-BE49-F238E27FC236}">
                <a16:creationId xmlns:a16="http://schemas.microsoft.com/office/drawing/2014/main" id="{2A62CB82-FB01-4715-BBAF-49D3EAD91EB7}"/>
              </a:ext>
            </a:extLst>
          </p:cNvPr>
          <p:cNvGrpSpPr/>
          <p:nvPr/>
        </p:nvGrpSpPr>
        <p:grpSpPr>
          <a:xfrm>
            <a:off x="635244" y="278225"/>
            <a:ext cx="4594115" cy="714073"/>
            <a:chOff x="635242" y="278221"/>
            <a:chExt cx="4594115" cy="714072"/>
          </a:xfrm>
        </p:grpSpPr>
        <p:sp>
          <p:nvSpPr>
            <p:cNvPr id="11" name="矩形 10">
              <a:extLst>
                <a:ext uri="{FF2B5EF4-FFF2-40B4-BE49-F238E27FC236}">
                  <a16:creationId xmlns:a16="http://schemas.microsoft.com/office/drawing/2014/main" id="{9C4C0B2E-9EA3-4E4E-B3C0-51BAACEFFED3}"/>
                </a:ext>
              </a:extLst>
            </p:cNvPr>
            <p:cNvSpPr/>
            <p:nvPr/>
          </p:nvSpPr>
          <p:spPr>
            <a:xfrm>
              <a:off x="635242" y="676889"/>
              <a:ext cx="4136453" cy="315404"/>
            </a:xfrm>
            <a:prstGeom prst="rect">
              <a:avLst/>
            </a:prstGeom>
          </p:spPr>
          <p:txBody>
            <a:bodyPr wrap="square">
              <a:spAutoFit/>
            </a:bodyPr>
            <a:lstStyle/>
            <a:p>
              <a:pPr algn="ct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Tomasulo Algorithm——Loop</a:t>
              </a:r>
            </a:p>
          </p:txBody>
        </p:sp>
        <p:sp>
          <p:nvSpPr>
            <p:cNvPr id="16" name="矩形 15">
              <a:extLst>
                <a:ext uri="{FF2B5EF4-FFF2-40B4-BE49-F238E27FC236}">
                  <a16:creationId xmlns:a16="http://schemas.microsoft.com/office/drawing/2014/main" id="{920BAABC-520F-43FA-A390-A8BAD8692FD2}"/>
                </a:ext>
              </a:extLst>
            </p:cNvPr>
            <p:cNvSpPr/>
            <p:nvPr/>
          </p:nvSpPr>
          <p:spPr>
            <a:xfrm>
              <a:off x="1197484" y="278221"/>
              <a:ext cx="4031873" cy="523219"/>
            </a:xfrm>
            <a:prstGeom prst="rect">
              <a:avLst/>
            </a:prstGeom>
          </p:spPr>
          <p:txBody>
            <a:bodyPr wrap="none">
              <a:spAutoFit/>
            </a:bodyPr>
            <a:lstStyle/>
            <a:p>
              <a:r>
                <a:rPr lang="en-US" altLang="zh-CN" sz="2800" b="1" dirty="0">
                  <a:solidFill>
                    <a:schemeClr val="tx1">
                      <a:lumMod val="85000"/>
                      <a:lumOff val="15000"/>
                    </a:schemeClr>
                  </a:solidFill>
                  <a:latin typeface="等线" panose="02010600030101010101" pitchFamily="2" charset="-122"/>
                  <a:ea typeface="等线" panose="02010600030101010101" pitchFamily="2" charset="-122"/>
                </a:rPr>
                <a:t>Tomasulo</a:t>
              </a:r>
              <a:r>
                <a:rPr lang="zh-CN" altLang="en-US" sz="2800" b="1" dirty="0">
                  <a:solidFill>
                    <a:schemeClr val="tx1">
                      <a:lumMod val="85000"/>
                      <a:lumOff val="15000"/>
                    </a:schemeClr>
                  </a:solidFill>
                  <a:latin typeface="等线" panose="02010600030101010101" pitchFamily="2" charset="-122"/>
                  <a:ea typeface="等线" panose="02010600030101010101" pitchFamily="2" charset="-122"/>
                </a:rPr>
                <a:t>算法</a:t>
              </a:r>
              <a:r>
                <a:rPr lang="en-US" altLang="zh-CN" sz="2800" b="1" dirty="0">
                  <a:solidFill>
                    <a:schemeClr val="tx1">
                      <a:lumMod val="85000"/>
                      <a:lumOff val="15000"/>
                    </a:schemeClr>
                  </a:solidFill>
                  <a:latin typeface="等线" panose="02010600030101010101" pitchFamily="2" charset="-122"/>
                  <a:ea typeface="等线" panose="02010600030101010101" pitchFamily="2" charset="-122"/>
                </a:rPr>
                <a:t>— —</a:t>
              </a:r>
              <a:r>
                <a:rPr lang="zh-CN" altLang="en-US" sz="2800" b="1" dirty="0">
                  <a:solidFill>
                    <a:schemeClr val="tx1">
                      <a:lumMod val="85000"/>
                      <a:lumOff val="15000"/>
                    </a:schemeClr>
                  </a:solidFill>
                  <a:latin typeface="等线" panose="02010600030101010101" pitchFamily="2" charset="-122"/>
                  <a:ea typeface="等线" panose="02010600030101010101" pitchFamily="2" charset="-122"/>
                </a:rPr>
                <a:t>循环</a:t>
              </a:r>
            </a:p>
          </p:txBody>
        </p:sp>
      </p:grpSp>
      <p:sp>
        <p:nvSpPr>
          <p:cNvPr id="18" name="文本框 17">
            <a:extLst>
              <a:ext uri="{FF2B5EF4-FFF2-40B4-BE49-F238E27FC236}">
                <a16:creationId xmlns:a16="http://schemas.microsoft.com/office/drawing/2014/main" id="{E080DDE4-4689-48E4-965C-1FBB3BB6CB6B}"/>
              </a:ext>
            </a:extLst>
          </p:cNvPr>
          <p:cNvSpPr txBox="1"/>
          <p:nvPr/>
        </p:nvSpPr>
        <p:spPr>
          <a:xfrm>
            <a:off x="9666513" y="570612"/>
            <a:ext cx="1890243" cy="461665"/>
          </a:xfrm>
          <a:prstGeom prst="rect">
            <a:avLst/>
          </a:prstGeom>
          <a:noFill/>
        </p:spPr>
        <p:txBody>
          <a:bodyPr wrap="square" rtlCol="0">
            <a:spAutoFit/>
          </a:bodyPr>
          <a:lstStyle/>
          <a:p>
            <a:pPr algn="ctr"/>
            <a:r>
              <a:rPr lang="zh-CN" altLang="en-US" sz="2400" b="1" dirty="0">
                <a:solidFill>
                  <a:srgbClr val="0066FF"/>
                </a:solidFill>
                <a:latin typeface="微软雅黑" panose="020B0503020204020204" pitchFamily="34" charset="-122"/>
                <a:ea typeface="微软雅黑" panose="020B0503020204020204" pitchFamily="34" charset="-122"/>
              </a:rPr>
              <a:t>第</a:t>
            </a:r>
            <a:r>
              <a:rPr lang="en-US" altLang="zh-CN" sz="2400" b="1" dirty="0">
                <a:solidFill>
                  <a:srgbClr val="0066FF"/>
                </a:solidFill>
                <a:latin typeface="微软雅黑" panose="020B0503020204020204" pitchFamily="34" charset="-122"/>
                <a:ea typeface="微软雅黑" panose="020B0503020204020204" pitchFamily="34" charset="-122"/>
              </a:rPr>
              <a:t>1</a:t>
            </a:r>
            <a:r>
              <a:rPr lang="zh-CN" altLang="en-US" sz="2400" b="1" dirty="0">
                <a:solidFill>
                  <a:srgbClr val="0066FF"/>
                </a:solidFill>
                <a:latin typeface="微软雅黑" panose="020B0503020204020204" pitchFamily="34" charset="-122"/>
                <a:ea typeface="微软雅黑" panose="020B0503020204020204" pitchFamily="34" charset="-122"/>
              </a:rPr>
              <a:t>个周期</a:t>
            </a:r>
          </a:p>
        </p:txBody>
      </p:sp>
      <p:graphicFrame>
        <p:nvGraphicFramePr>
          <p:cNvPr id="19" name="表格 18">
            <a:extLst>
              <a:ext uri="{FF2B5EF4-FFF2-40B4-BE49-F238E27FC236}">
                <a16:creationId xmlns:a16="http://schemas.microsoft.com/office/drawing/2014/main" id="{54FD5D2A-93F8-4CDB-B245-10E57B2CA1DC}"/>
              </a:ext>
            </a:extLst>
          </p:cNvPr>
          <p:cNvGraphicFramePr>
            <a:graphicFrameLocks noGrp="1"/>
          </p:cNvGraphicFramePr>
          <p:nvPr>
            <p:extLst>
              <p:ext uri="{D42A27DB-BD31-4B8C-83A1-F6EECF244321}">
                <p14:modId xmlns:p14="http://schemas.microsoft.com/office/powerpoint/2010/main" val="768944177"/>
              </p:ext>
            </p:extLst>
          </p:nvPr>
        </p:nvGraphicFramePr>
        <p:xfrm>
          <a:off x="1810788" y="1252990"/>
          <a:ext cx="8569325" cy="5338764"/>
        </p:xfrm>
        <a:graphic>
          <a:graphicData uri="http://schemas.openxmlformats.org/drawingml/2006/table">
            <a:tbl>
              <a:tblPr>
                <a:tableStyleId>{5C22544A-7EE6-4342-B048-85BDC9FD1C3A}</a:tableStyleId>
              </a:tblPr>
              <a:tblGrid>
                <a:gridCol w="694516">
                  <a:extLst>
                    <a:ext uri="{9D8B030D-6E8A-4147-A177-3AD203B41FA5}">
                      <a16:colId xmlns:a16="http://schemas.microsoft.com/office/drawing/2014/main" val="20000"/>
                    </a:ext>
                  </a:extLst>
                </a:gridCol>
                <a:gridCol w="585999">
                  <a:extLst>
                    <a:ext uri="{9D8B030D-6E8A-4147-A177-3AD203B41FA5}">
                      <a16:colId xmlns:a16="http://schemas.microsoft.com/office/drawing/2014/main" val="20001"/>
                    </a:ext>
                  </a:extLst>
                </a:gridCol>
                <a:gridCol w="824230">
                  <a:extLst>
                    <a:ext uri="{9D8B030D-6E8A-4147-A177-3AD203B41FA5}">
                      <a16:colId xmlns:a16="http://schemas.microsoft.com/office/drawing/2014/main" val="20002"/>
                    </a:ext>
                  </a:extLst>
                </a:gridCol>
                <a:gridCol w="526187">
                  <a:extLst>
                    <a:ext uri="{9D8B030D-6E8A-4147-A177-3AD203B41FA5}">
                      <a16:colId xmlns:a16="http://schemas.microsoft.com/office/drawing/2014/main" val="20003"/>
                    </a:ext>
                  </a:extLst>
                </a:gridCol>
                <a:gridCol w="537559">
                  <a:extLst>
                    <a:ext uri="{9D8B030D-6E8A-4147-A177-3AD203B41FA5}">
                      <a16:colId xmlns:a16="http://schemas.microsoft.com/office/drawing/2014/main" val="20004"/>
                    </a:ext>
                  </a:extLst>
                </a:gridCol>
                <a:gridCol w="576089">
                  <a:extLst>
                    <a:ext uri="{9D8B030D-6E8A-4147-A177-3AD203B41FA5}">
                      <a16:colId xmlns:a16="http://schemas.microsoft.com/office/drawing/2014/main" val="20005"/>
                    </a:ext>
                  </a:extLst>
                </a:gridCol>
                <a:gridCol w="720112">
                  <a:extLst>
                    <a:ext uri="{9D8B030D-6E8A-4147-A177-3AD203B41FA5}">
                      <a16:colId xmlns:a16="http://schemas.microsoft.com/office/drawing/2014/main" val="20006"/>
                    </a:ext>
                  </a:extLst>
                </a:gridCol>
                <a:gridCol w="576089">
                  <a:extLst>
                    <a:ext uri="{9D8B030D-6E8A-4147-A177-3AD203B41FA5}">
                      <a16:colId xmlns:a16="http://schemas.microsoft.com/office/drawing/2014/main" val="20007"/>
                    </a:ext>
                  </a:extLst>
                </a:gridCol>
                <a:gridCol w="619674">
                  <a:extLst>
                    <a:ext uri="{9D8B030D-6E8A-4147-A177-3AD203B41FA5}">
                      <a16:colId xmlns:a16="http://schemas.microsoft.com/office/drawing/2014/main" val="20008"/>
                    </a:ext>
                  </a:extLst>
                </a:gridCol>
                <a:gridCol w="883197">
                  <a:extLst>
                    <a:ext uri="{9D8B030D-6E8A-4147-A177-3AD203B41FA5}">
                      <a16:colId xmlns:a16="http://schemas.microsoft.com/office/drawing/2014/main" val="20009"/>
                    </a:ext>
                  </a:extLst>
                </a:gridCol>
                <a:gridCol w="651110">
                  <a:extLst>
                    <a:ext uri="{9D8B030D-6E8A-4147-A177-3AD203B41FA5}">
                      <a16:colId xmlns:a16="http://schemas.microsoft.com/office/drawing/2014/main" val="20010"/>
                    </a:ext>
                  </a:extLst>
                </a:gridCol>
                <a:gridCol w="669195">
                  <a:extLst>
                    <a:ext uri="{9D8B030D-6E8A-4147-A177-3AD203B41FA5}">
                      <a16:colId xmlns:a16="http://schemas.microsoft.com/office/drawing/2014/main" val="20011"/>
                    </a:ext>
                  </a:extLst>
                </a:gridCol>
                <a:gridCol w="705368">
                  <a:extLst>
                    <a:ext uri="{9D8B030D-6E8A-4147-A177-3AD203B41FA5}">
                      <a16:colId xmlns:a16="http://schemas.microsoft.com/office/drawing/2014/main" val="20012"/>
                    </a:ext>
                  </a:extLst>
                </a:gridCol>
              </a:tblGrid>
              <a:tr h="291688">
                <a:tc gridSpan="3">
                  <a:txBody>
                    <a:bodyPr/>
                    <a:lstStyle/>
                    <a:p>
                      <a:pPr algn="l" fontAlgn="ctr"/>
                      <a:r>
                        <a:rPr lang="en-US" sz="1600" b="1" u="none" strike="noStrike" dirty="0">
                          <a:solidFill>
                            <a:srgbClr val="FF0000"/>
                          </a:solidFill>
                          <a:effectLst/>
                        </a:rPr>
                        <a:t>Instruction Status</a:t>
                      </a:r>
                      <a:endParaRPr lang="en-US" sz="1600" b="1" i="0" u="none" strike="noStrike" dirty="0">
                        <a:solidFill>
                          <a:srgbClr val="FF0000"/>
                        </a:solidFill>
                        <a:effectLst/>
                        <a:latin typeface="宋体" panose="02010600030101010101" pitchFamily="2" charset="-122"/>
                        <a:ea typeface="宋体" panose="02010600030101010101" pitchFamily="2" charset="-122"/>
                      </a:endParaRPr>
                    </a:p>
                  </a:txBody>
                  <a:tcPr marL="7620" marR="7620" marT="7619" marB="0" anchor="ctr"/>
                </a:tc>
                <a:tc hMerge="1">
                  <a:txBody>
                    <a:bodyPr/>
                    <a:lstStyle/>
                    <a:p>
                      <a:endParaRPr lang="zh-CN" altLang="en-US"/>
                    </a:p>
                  </a:txBody>
                  <a:tcPr/>
                </a:tc>
                <a:tc hMerge="1">
                  <a:txBody>
                    <a:bodyPr/>
                    <a:lstStyle/>
                    <a:p>
                      <a:endParaRPr lang="zh-CN" altLang="en-US"/>
                    </a:p>
                  </a:txBody>
                  <a:tcPr/>
                </a:tc>
                <a:tc>
                  <a:txBody>
                    <a:bodyPr/>
                    <a:lstStyle/>
                    <a:p>
                      <a:pPr algn="l" fontAlgn="ct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00"/>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ITER</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200" u="none" strike="noStrike" dirty="0">
                          <a:effectLst/>
                        </a:rPr>
                        <a:t>Inst.</a:t>
                      </a:r>
                      <a:endParaRPr lang="en-US" sz="12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err="1">
                          <a:effectLst/>
                        </a:rPr>
                        <a:t>i</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J</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k</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600" u="none" strike="noStrike" dirty="0">
                          <a:effectLst/>
                        </a:rPr>
                        <a:t>Issue</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600" u="none" strike="noStrike" dirty="0">
                          <a:effectLst/>
                        </a:rPr>
                        <a:t>Exec</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600" u="none" strike="noStrike" dirty="0" err="1">
                          <a:effectLst/>
                        </a:rPr>
                        <a:t>WR</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zh-CN" altLang="en-US" sz="1600" u="none" strike="noStrike">
                          <a:effectLst/>
                        </a:rPr>
                        <a:t> </a:t>
                      </a: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Busy</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Addr</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Fu</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01"/>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u="none" strike="noStrike" dirty="0">
                          <a:solidFill>
                            <a:srgbClr val="FF00FF"/>
                          </a:solidFill>
                          <a:effectLst/>
                        </a:rPr>
                        <a:t>1</a:t>
                      </a:r>
                      <a:endParaRPr lang="en-US" altLang="zh-CN" sz="16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solidFill>
                            <a:srgbClr val="FF00FF"/>
                          </a:solidFill>
                          <a:effectLst/>
                        </a:rPr>
                        <a:t>LD</a:t>
                      </a:r>
                      <a:endParaRPr lang="en-US" sz="16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solidFill>
                            <a:srgbClr val="FF00FF"/>
                          </a:solidFill>
                          <a:effectLst/>
                        </a:rPr>
                        <a:t>F0</a:t>
                      </a:r>
                      <a:endParaRPr lang="en-US" sz="16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u="none" strike="noStrike" dirty="0">
                          <a:solidFill>
                            <a:srgbClr val="FF00FF"/>
                          </a:solidFill>
                          <a:effectLst/>
                        </a:rPr>
                        <a:t>0</a:t>
                      </a:r>
                      <a:endParaRPr lang="en-US" altLang="zh-CN" sz="16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solidFill>
                            <a:srgbClr val="FF00FF"/>
                          </a:solidFill>
                          <a:effectLst/>
                        </a:rPr>
                        <a:t>R1</a:t>
                      </a:r>
                      <a:endParaRPr lang="en-US" sz="1600" b="0" i="0" u="none" strike="noStrike">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u="none" strike="noStrike" dirty="0">
                          <a:effectLst/>
                        </a:rPr>
                        <a:t>1</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zh-CN" altLang="en-US" sz="1400" u="none" strike="noStrike" dirty="0">
                          <a:effectLst/>
                        </a:rPr>
                        <a:t>　</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zh-CN" altLang="en-US" sz="1400" u="none" strike="noStrike" dirty="0">
                          <a:effectLst/>
                        </a:rPr>
                        <a:t>　</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600" u="none" strike="noStrike" dirty="0" err="1">
                          <a:effectLst/>
                        </a:rPr>
                        <a:t>Load1</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400" b="0" i="0" u="none" strike="noStrike" dirty="0">
                          <a:solidFill>
                            <a:srgbClr val="FF00FF"/>
                          </a:solidFill>
                          <a:effectLst/>
                          <a:latin typeface="+mn-lt"/>
                          <a:ea typeface="+mn-ea"/>
                        </a:rPr>
                        <a:t>Yes</a:t>
                      </a:r>
                      <a:r>
                        <a:rPr lang="en-US" sz="1400" b="0" i="0" u="none" strike="noStrike" baseline="0" dirty="0">
                          <a:solidFill>
                            <a:srgbClr val="FF00FF"/>
                          </a:solidFill>
                          <a:effectLst/>
                          <a:latin typeface="+mn-lt"/>
                          <a:ea typeface="+mn-ea"/>
                        </a:rPr>
                        <a:t> </a:t>
                      </a:r>
                      <a:endParaRPr lang="en-US" sz="14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b="0" i="0" u="none" strike="noStrike" dirty="0">
                          <a:solidFill>
                            <a:srgbClr val="FF00FF"/>
                          </a:solidFill>
                          <a:effectLst/>
                          <a:latin typeface="宋体" panose="02010600030101010101" pitchFamily="2" charset="-122"/>
                          <a:ea typeface="宋体" panose="02010600030101010101" pitchFamily="2" charset="-122"/>
                        </a:rPr>
                        <a:t>80</a:t>
                      </a:r>
                      <a:endParaRPr lang="zh-CN" altLang="en-US" sz="14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2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02"/>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u="none" strike="noStrike">
                          <a:solidFill>
                            <a:srgbClr val="FF00FF"/>
                          </a:solidFill>
                          <a:effectLst/>
                        </a:rPr>
                        <a:t>1</a:t>
                      </a:r>
                      <a:endParaRPr lang="en-US" altLang="zh-CN" sz="1600" b="0" i="0" u="none" strike="noStrike">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solidFill>
                            <a:srgbClr val="FF00FF"/>
                          </a:solidFill>
                          <a:effectLst/>
                        </a:rPr>
                        <a:t>MULTD</a:t>
                      </a:r>
                      <a:endParaRPr lang="en-US" sz="1600" b="0" i="0" u="none" strike="noStrike">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solidFill>
                            <a:srgbClr val="FF00FF"/>
                          </a:solidFill>
                          <a:effectLst/>
                        </a:rPr>
                        <a:t>F4</a:t>
                      </a:r>
                      <a:endParaRPr lang="en-US" sz="16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solidFill>
                            <a:srgbClr val="FF00FF"/>
                          </a:solidFill>
                          <a:effectLst/>
                        </a:rPr>
                        <a:t>F0</a:t>
                      </a:r>
                      <a:endParaRPr lang="en-US" sz="16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solidFill>
                            <a:srgbClr val="FF00FF"/>
                          </a:solidFill>
                          <a:effectLst/>
                        </a:rPr>
                        <a:t>F2</a:t>
                      </a:r>
                      <a:endParaRPr lang="en-US" sz="16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zh-CN" altLang="en-US" sz="1400" u="none" strike="noStrike">
                          <a:effectLst/>
                        </a:rPr>
                        <a:t>　</a:t>
                      </a:r>
                      <a:endParaRPr lang="zh-CN" altLang="en-US" sz="14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zh-CN" altLang="en-US" sz="1400" u="none" strike="noStrike" dirty="0">
                          <a:effectLst/>
                        </a:rPr>
                        <a:t>　</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600" u="none" strike="noStrike">
                          <a:effectLst/>
                        </a:rPr>
                        <a:t>Load2</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400" u="none" strike="noStrike" dirty="0">
                          <a:solidFill>
                            <a:srgbClr val="0070C0"/>
                          </a:solidFill>
                          <a:effectLst/>
                        </a:rPr>
                        <a:t>No</a:t>
                      </a:r>
                      <a:endParaRPr lang="en-US" sz="1400" b="0" i="0" u="none" strike="noStrike" dirty="0">
                        <a:solidFill>
                          <a:srgbClr val="0070C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2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03"/>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u="none" strike="noStrike">
                          <a:solidFill>
                            <a:srgbClr val="FF00FF"/>
                          </a:solidFill>
                          <a:effectLst/>
                        </a:rPr>
                        <a:t>1</a:t>
                      </a:r>
                      <a:endParaRPr lang="en-US" altLang="zh-CN" sz="1600" b="0" i="0" u="none" strike="noStrike">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solidFill>
                            <a:srgbClr val="FF00FF"/>
                          </a:solidFill>
                          <a:effectLst/>
                        </a:rPr>
                        <a:t>SD</a:t>
                      </a:r>
                      <a:endParaRPr lang="en-US" sz="1600" b="0" i="0" u="none" strike="noStrike">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solidFill>
                            <a:srgbClr val="FF00FF"/>
                          </a:solidFill>
                          <a:effectLst/>
                        </a:rPr>
                        <a:t>F4 </a:t>
                      </a:r>
                      <a:endParaRPr lang="en-US" sz="16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u="none" strike="noStrike" dirty="0">
                          <a:solidFill>
                            <a:srgbClr val="FF00FF"/>
                          </a:solidFill>
                          <a:effectLst/>
                        </a:rPr>
                        <a:t>0</a:t>
                      </a:r>
                      <a:endParaRPr lang="en-US" altLang="zh-CN" sz="16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solidFill>
                            <a:srgbClr val="FF00FF"/>
                          </a:solidFill>
                          <a:effectLst/>
                        </a:rPr>
                        <a:t>R1</a:t>
                      </a:r>
                      <a:endParaRPr lang="en-US" sz="16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zh-CN" altLang="en-US" sz="1400" u="none" strike="noStrike">
                          <a:effectLst/>
                        </a:rPr>
                        <a:t>　</a:t>
                      </a:r>
                      <a:endParaRPr lang="zh-CN" altLang="en-US" sz="14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zh-CN" altLang="en-US" sz="1400" u="none" strike="noStrike" dirty="0">
                          <a:effectLst/>
                        </a:rPr>
                        <a:t>　</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600" u="none" strike="noStrike">
                          <a:effectLst/>
                        </a:rPr>
                        <a:t>Load3</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400" u="none" strike="noStrike" dirty="0">
                          <a:solidFill>
                            <a:srgbClr val="FF00FF"/>
                          </a:solidFill>
                          <a:effectLst/>
                        </a:rPr>
                        <a:t>No</a:t>
                      </a:r>
                      <a:endParaRPr lang="en-US" sz="14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2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04"/>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u="none" strike="noStrike" dirty="0">
                          <a:solidFill>
                            <a:srgbClr val="0070C0"/>
                          </a:solidFill>
                          <a:effectLst/>
                        </a:rPr>
                        <a:t>2</a:t>
                      </a:r>
                      <a:endParaRPr lang="en-US" altLang="zh-CN" sz="1600" b="0" i="0" u="none" strike="noStrike" dirty="0">
                        <a:solidFill>
                          <a:srgbClr val="0070C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solidFill>
                            <a:srgbClr val="0070C0"/>
                          </a:solidFill>
                          <a:effectLst/>
                        </a:rPr>
                        <a:t>LD</a:t>
                      </a:r>
                      <a:endParaRPr lang="en-US" sz="1600" b="0" i="0" u="none" strike="noStrike" dirty="0">
                        <a:solidFill>
                          <a:srgbClr val="0070C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solidFill>
                            <a:srgbClr val="0070C0"/>
                          </a:solidFill>
                          <a:effectLst/>
                        </a:rPr>
                        <a:t>F0</a:t>
                      </a:r>
                      <a:endParaRPr lang="en-US" sz="1600" b="0" i="0" u="none" strike="noStrike" dirty="0">
                        <a:solidFill>
                          <a:srgbClr val="0070C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u="none" strike="noStrike" dirty="0">
                          <a:solidFill>
                            <a:srgbClr val="0070C0"/>
                          </a:solidFill>
                          <a:effectLst/>
                        </a:rPr>
                        <a:t>0</a:t>
                      </a:r>
                      <a:endParaRPr lang="en-US" altLang="zh-CN" sz="1600" b="0" i="0" u="none" strike="noStrike" dirty="0">
                        <a:solidFill>
                          <a:srgbClr val="0070C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solidFill>
                            <a:srgbClr val="0070C0"/>
                          </a:solidFill>
                          <a:effectLst/>
                        </a:rPr>
                        <a:t>R1</a:t>
                      </a:r>
                      <a:endParaRPr lang="en-US" sz="1600" b="0" i="0" u="none" strike="noStrike">
                        <a:solidFill>
                          <a:srgbClr val="0070C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zh-CN" altLang="en-US" sz="1400" u="none" strike="noStrike">
                          <a:effectLst/>
                        </a:rPr>
                        <a:t>　</a:t>
                      </a:r>
                      <a:endParaRPr lang="zh-CN" altLang="en-US" sz="14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4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zh-CN" altLang="en-US" sz="1400" u="none" strike="noStrike" dirty="0">
                          <a:effectLst/>
                        </a:rPr>
                        <a:t>　</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600" u="none" strike="noStrike">
                          <a:effectLst/>
                        </a:rPr>
                        <a:t>Store1</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400" u="none" strike="noStrike" dirty="0">
                          <a:effectLst/>
                        </a:rPr>
                        <a:t>No</a:t>
                      </a:r>
                      <a:endParaRPr lang="en-US" sz="1400" b="0" i="0" u="none" strike="noStrike" dirty="0">
                        <a:solidFill>
                          <a:srgbClr val="FF66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2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05"/>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u="none" strike="noStrike">
                          <a:solidFill>
                            <a:srgbClr val="0070C0"/>
                          </a:solidFill>
                          <a:effectLst/>
                        </a:rPr>
                        <a:t>2</a:t>
                      </a:r>
                      <a:endParaRPr lang="en-US" altLang="zh-CN" sz="1600" b="0" i="0" u="none" strike="noStrike">
                        <a:solidFill>
                          <a:srgbClr val="0070C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solidFill>
                            <a:srgbClr val="0070C0"/>
                          </a:solidFill>
                          <a:effectLst/>
                        </a:rPr>
                        <a:t>MULTD</a:t>
                      </a:r>
                      <a:endParaRPr lang="en-US" sz="1600" b="0" i="0" u="none" strike="noStrike">
                        <a:solidFill>
                          <a:srgbClr val="0070C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solidFill>
                            <a:srgbClr val="0070C0"/>
                          </a:solidFill>
                          <a:effectLst/>
                        </a:rPr>
                        <a:t>F4</a:t>
                      </a:r>
                      <a:endParaRPr lang="en-US" sz="1600" b="0" i="0" u="none" strike="noStrike" dirty="0">
                        <a:solidFill>
                          <a:srgbClr val="0070C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solidFill>
                            <a:srgbClr val="0070C0"/>
                          </a:solidFill>
                          <a:effectLst/>
                        </a:rPr>
                        <a:t>F0</a:t>
                      </a:r>
                      <a:endParaRPr lang="en-US" sz="1600" b="0" i="0" u="none" strike="noStrike" dirty="0">
                        <a:solidFill>
                          <a:srgbClr val="0070C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solidFill>
                            <a:srgbClr val="0070C0"/>
                          </a:solidFill>
                          <a:effectLst/>
                        </a:rPr>
                        <a:t>F2</a:t>
                      </a:r>
                      <a:endParaRPr lang="en-US" sz="1600" b="0" i="0" u="none" strike="noStrike" dirty="0">
                        <a:solidFill>
                          <a:srgbClr val="0070C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zh-CN" altLang="en-US" sz="1400" u="none" strike="noStrike" dirty="0">
                          <a:effectLst/>
                        </a:rPr>
                        <a:t>　</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4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zh-CN" altLang="en-US" sz="1400" u="none" strike="noStrike" dirty="0">
                          <a:effectLst/>
                        </a:rPr>
                        <a:t>　</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600" u="none" strike="noStrike" dirty="0">
                          <a:effectLst/>
                        </a:rPr>
                        <a:t>Store2</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400" u="none" strike="noStrike" dirty="0">
                          <a:solidFill>
                            <a:srgbClr val="0070C0"/>
                          </a:solidFill>
                          <a:effectLst/>
                        </a:rPr>
                        <a:t>No</a:t>
                      </a:r>
                      <a:endParaRPr lang="en-US" sz="1400" b="0" i="0" u="none" strike="noStrike" dirty="0">
                        <a:solidFill>
                          <a:srgbClr val="0070C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2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06"/>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u="none" strike="noStrike">
                          <a:solidFill>
                            <a:srgbClr val="0070C0"/>
                          </a:solidFill>
                          <a:effectLst/>
                        </a:rPr>
                        <a:t>2</a:t>
                      </a:r>
                      <a:endParaRPr lang="en-US" altLang="zh-CN" sz="1600" b="0" i="0" u="none" strike="noStrike">
                        <a:solidFill>
                          <a:srgbClr val="0070C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solidFill>
                            <a:srgbClr val="0070C0"/>
                          </a:solidFill>
                          <a:effectLst/>
                        </a:rPr>
                        <a:t>SD</a:t>
                      </a:r>
                      <a:endParaRPr lang="en-US" sz="1600" b="0" i="0" u="none" strike="noStrike">
                        <a:solidFill>
                          <a:srgbClr val="0070C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solidFill>
                            <a:srgbClr val="0070C0"/>
                          </a:solidFill>
                          <a:effectLst/>
                        </a:rPr>
                        <a:t>F4 </a:t>
                      </a:r>
                      <a:endParaRPr lang="en-US" sz="1600" b="0" i="0" u="none" strike="noStrike">
                        <a:solidFill>
                          <a:srgbClr val="0070C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u="none" strike="noStrike" dirty="0">
                          <a:solidFill>
                            <a:srgbClr val="0070C0"/>
                          </a:solidFill>
                          <a:effectLst/>
                        </a:rPr>
                        <a:t>0</a:t>
                      </a:r>
                      <a:endParaRPr lang="en-US" altLang="zh-CN" sz="1600" b="0" i="0" u="none" strike="noStrike" dirty="0">
                        <a:solidFill>
                          <a:srgbClr val="0070C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solidFill>
                            <a:srgbClr val="0070C0"/>
                          </a:solidFill>
                          <a:effectLst/>
                        </a:rPr>
                        <a:t>R1</a:t>
                      </a:r>
                      <a:endParaRPr lang="en-US" sz="1600" b="0" i="0" u="none" strike="noStrike" dirty="0">
                        <a:solidFill>
                          <a:srgbClr val="0070C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zh-CN" altLang="en-US" sz="1400" u="none" strike="noStrike">
                          <a:effectLst/>
                        </a:rPr>
                        <a:t>　</a:t>
                      </a:r>
                      <a:endParaRPr lang="zh-CN" altLang="en-US" sz="14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zh-CN" altLang="en-US" sz="1400" u="none" strike="noStrike">
                          <a:effectLst/>
                        </a:rPr>
                        <a:t>　</a:t>
                      </a:r>
                      <a:endParaRPr lang="zh-CN" altLang="en-US" sz="14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zh-CN" altLang="en-US" sz="1400" u="none" strike="noStrike" dirty="0">
                          <a:effectLst/>
                        </a:rPr>
                        <a:t>　</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600" u="none" strike="noStrike" dirty="0">
                          <a:effectLst/>
                        </a:rPr>
                        <a:t>Store3</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400" u="none" strike="noStrike" dirty="0">
                          <a:effectLst/>
                        </a:rPr>
                        <a:t>No</a:t>
                      </a:r>
                      <a:endParaRPr 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07"/>
                  </a:ext>
                </a:extLst>
              </a:tr>
              <a:tr h="293236">
                <a:tc gridSpan="3">
                  <a:txBody>
                    <a:bodyPr/>
                    <a:lstStyle/>
                    <a:p>
                      <a:pPr marL="0" algn="l" defTabSz="914400" rtl="0" eaLnBrk="1" fontAlgn="ctr" latinLnBrk="0" hangingPunct="1"/>
                      <a:r>
                        <a:rPr lang="en-US" sz="1800" b="1" u="none" strike="noStrike" kern="1200" dirty="0">
                          <a:solidFill>
                            <a:srgbClr val="FF0000"/>
                          </a:solidFill>
                          <a:effectLst/>
                          <a:latin typeface="+mn-lt"/>
                          <a:ea typeface="+mn-ea"/>
                          <a:cs typeface="+mn-cs"/>
                        </a:rPr>
                        <a:t>Reservation Station:</a:t>
                      </a:r>
                    </a:p>
                  </a:txBody>
                  <a:tcPr marL="7620" marR="7620" marT="7619" marB="0" anchor="ctr"/>
                </a:tc>
                <a:tc hMerge="1">
                  <a:txBody>
                    <a:bodyPr/>
                    <a:lstStyle/>
                    <a:p>
                      <a:endParaRPr lang="zh-CN" altLang="en-US"/>
                    </a:p>
                  </a:txBody>
                  <a:tcPr/>
                </a:tc>
                <a:tc hMerge="1">
                  <a:txBody>
                    <a:bodyPr/>
                    <a:lstStyle/>
                    <a:p>
                      <a:endParaRPr lang="zh-CN" altLang="en-US"/>
                    </a:p>
                  </a:txBody>
                  <a:tcP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08"/>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Time</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Name</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Busy </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Op</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err="1">
                          <a:effectLst/>
                        </a:rPr>
                        <a:t>Vj</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err="1">
                          <a:effectLst/>
                        </a:rPr>
                        <a:t>Vk</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Qj </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Qk</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Code</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09"/>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600" u="none" strike="noStrike" dirty="0" err="1">
                          <a:effectLst/>
                        </a:rPr>
                        <a:t>Add1</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400" u="none" strike="noStrike" dirty="0">
                          <a:effectLst/>
                        </a:rPr>
                        <a:t>No</a:t>
                      </a:r>
                      <a:endParaRPr lang="en-US" sz="1400" b="0" i="0" u="none" strike="noStrike" dirty="0">
                        <a:solidFill>
                          <a:srgbClr val="FF66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zh-CN" altLang="en-US" sz="1600" u="none" strike="noStrike" dirty="0">
                          <a:effectLst/>
                        </a:rPr>
                        <a:t>　</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zh-CN" altLang="en-US" sz="1600" u="none" strike="noStrike">
                          <a:effectLst/>
                        </a:rPr>
                        <a:t>　</a:t>
                      </a: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zh-CN" altLang="en-US" sz="1600" u="none" strike="noStrike" dirty="0">
                          <a:effectLst/>
                        </a:rPr>
                        <a:t>　</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zh-CN" altLang="en-US" sz="1600" u="none" strike="noStrike" dirty="0">
                          <a:effectLst/>
                        </a:rPr>
                        <a:t>　</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zh-CN" altLang="en-US" sz="1600" u="none" strike="noStrike" dirty="0">
                          <a:effectLst/>
                        </a:rPr>
                        <a:t>　</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LD </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F0</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u="none" strike="noStrike">
                          <a:effectLst/>
                        </a:rPr>
                        <a:t>0</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R1</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10"/>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600" u="none" strike="noStrike" dirty="0" err="1">
                          <a:effectLst/>
                        </a:rPr>
                        <a:t>Add2</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400" u="none" strike="noStrike" dirty="0">
                          <a:effectLst/>
                        </a:rPr>
                        <a:t>No</a:t>
                      </a:r>
                      <a:endParaRPr lang="en-US" sz="1400" b="0" i="0" u="none" strike="noStrike" dirty="0">
                        <a:solidFill>
                          <a:srgbClr val="66FF33"/>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zh-CN" altLang="en-US" sz="1600" u="none" strike="noStrike">
                          <a:effectLst/>
                        </a:rPr>
                        <a:t>　</a:t>
                      </a: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MULTD</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b="0" i="0" u="none" strike="noStrike" dirty="0">
                          <a:solidFill>
                            <a:srgbClr val="000000"/>
                          </a:solidFill>
                          <a:effectLst/>
                          <a:latin typeface="宋体" panose="02010600030101010101" pitchFamily="2" charset="-122"/>
                          <a:ea typeface="宋体" panose="02010600030101010101" pitchFamily="2" charset="-122"/>
                        </a:rPr>
                        <a:t>F4</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b="0" i="0" u="none" strike="noStrike" dirty="0">
                          <a:solidFill>
                            <a:srgbClr val="000000"/>
                          </a:solidFill>
                          <a:effectLst/>
                          <a:latin typeface="宋体" panose="02010600030101010101" pitchFamily="2" charset="-122"/>
                          <a:ea typeface="宋体" panose="02010600030101010101" pitchFamily="2" charset="-122"/>
                        </a:rPr>
                        <a:t>F0</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b="0" i="0" u="none" strike="noStrike" dirty="0">
                          <a:solidFill>
                            <a:srgbClr val="000000"/>
                          </a:solidFill>
                          <a:effectLst/>
                          <a:latin typeface="宋体" panose="02010600030101010101" pitchFamily="2" charset="-122"/>
                          <a:ea typeface="宋体" panose="02010600030101010101" pitchFamily="2" charset="-122"/>
                        </a:rPr>
                        <a:t>F2</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11"/>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600" u="none" strike="noStrike">
                          <a:effectLst/>
                        </a:rPr>
                        <a:t>Add3</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400" u="none" strike="noStrike" dirty="0">
                          <a:effectLst/>
                        </a:rPr>
                        <a:t>No</a:t>
                      </a:r>
                      <a:endParaRPr 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zh-CN" altLang="en-US" sz="1600" u="none" strike="noStrike">
                          <a:effectLst/>
                        </a:rPr>
                        <a:t>　</a:t>
                      </a: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SD</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F4 </a:t>
                      </a:r>
                      <a:endParaRPr lang="en-US" sz="1600" b="0" i="0" u="none" strike="noStrike" dirty="0">
                        <a:solidFill>
                          <a:srgbClr val="FF66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u="none" strike="noStrike" dirty="0">
                          <a:effectLst/>
                        </a:rPr>
                        <a:t>0</a:t>
                      </a:r>
                      <a:endParaRPr lang="en-US" altLang="zh-CN" sz="1600" b="0" i="0" u="none" strike="noStrike" dirty="0">
                        <a:solidFill>
                          <a:srgbClr val="FF66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R1</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12"/>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600" u="none" strike="noStrike">
                          <a:effectLst/>
                        </a:rPr>
                        <a:t>Mult1</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400" u="none" strike="noStrike" dirty="0">
                          <a:effectLst/>
                        </a:rPr>
                        <a:t>No</a:t>
                      </a:r>
                      <a:endParaRPr lang="en-US" sz="1400" b="0" i="0" u="none" strike="noStrike" dirty="0">
                        <a:solidFill>
                          <a:srgbClr val="FF66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zh-CN" altLang="en-US" sz="1600" u="none" strike="noStrike">
                          <a:effectLst/>
                        </a:rPr>
                        <a:t>　</a:t>
                      </a: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SUBI</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b="0" i="0" u="none" strike="noStrike" dirty="0">
                          <a:solidFill>
                            <a:srgbClr val="000000"/>
                          </a:solidFill>
                          <a:effectLst/>
                          <a:latin typeface="宋体" panose="02010600030101010101" pitchFamily="2" charset="-122"/>
                          <a:ea typeface="宋体" panose="02010600030101010101" pitchFamily="2" charset="-122"/>
                        </a:rPr>
                        <a:t>R1</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b="0" i="0" u="none" strike="noStrike" dirty="0">
                          <a:solidFill>
                            <a:srgbClr val="000000"/>
                          </a:solidFill>
                          <a:effectLst/>
                          <a:latin typeface="宋体" panose="02010600030101010101" pitchFamily="2" charset="-122"/>
                          <a:ea typeface="宋体" panose="02010600030101010101" pitchFamily="2" charset="-122"/>
                        </a:rPr>
                        <a:t>R1</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b="0" i="0" u="none" strike="noStrike" dirty="0">
                          <a:solidFill>
                            <a:srgbClr val="000000"/>
                          </a:solidFill>
                          <a:effectLst/>
                          <a:latin typeface="宋体" panose="02010600030101010101" pitchFamily="2" charset="-122"/>
                          <a:ea typeface="宋体" panose="02010600030101010101" pitchFamily="2" charset="-122"/>
                        </a:rPr>
                        <a:t>#8</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13"/>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600" u="none" strike="noStrike">
                          <a:effectLst/>
                        </a:rPr>
                        <a:t>Mult2</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400" u="none" strike="noStrike" dirty="0">
                          <a:effectLst/>
                        </a:rPr>
                        <a:t>No</a:t>
                      </a:r>
                      <a:endParaRPr lang="en-US" sz="1400" b="0" i="0" u="none" strike="noStrike" dirty="0">
                        <a:solidFill>
                          <a:srgbClr val="66FF33"/>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zh-CN" altLang="en-US" sz="1600" u="none" strike="noStrike">
                          <a:effectLst/>
                        </a:rPr>
                        <a:t>　</a:t>
                      </a: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zh-CN" altLang="en-US" sz="1600" u="none" strike="noStrike">
                          <a:effectLst/>
                        </a:rPr>
                        <a:t>　</a:t>
                      </a: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zh-CN" altLang="en-US" sz="1600" u="none" strike="noStrike">
                          <a:effectLst/>
                        </a:rPr>
                        <a:t>　</a:t>
                      </a: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zh-CN" altLang="en-US" sz="1600" u="none" strike="noStrike">
                          <a:effectLst/>
                        </a:rPr>
                        <a:t>　</a:t>
                      </a: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zh-CN" altLang="en-US" sz="1600" u="none" strike="noStrike">
                          <a:effectLst/>
                        </a:rPr>
                        <a:t>　</a:t>
                      </a: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BNEZ</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b="0" i="0" u="none" strike="noStrike" dirty="0">
                          <a:solidFill>
                            <a:srgbClr val="000000"/>
                          </a:solidFill>
                          <a:effectLst/>
                          <a:latin typeface="宋体" panose="02010600030101010101" pitchFamily="2" charset="-122"/>
                          <a:ea typeface="宋体" panose="02010600030101010101" pitchFamily="2" charset="-122"/>
                        </a:rPr>
                        <a:t>R1</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b="0" i="0" u="none" strike="noStrike" dirty="0">
                          <a:solidFill>
                            <a:srgbClr val="000000"/>
                          </a:solidFill>
                          <a:effectLst/>
                          <a:latin typeface="宋体" panose="02010600030101010101" pitchFamily="2" charset="-122"/>
                          <a:ea typeface="宋体" panose="02010600030101010101" pitchFamily="2" charset="-122"/>
                        </a:rPr>
                        <a:t>Loop</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14"/>
                  </a:ext>
                </a:extLst>
              </a:tr>
              <a:tr h="86832">
                <a:tc>
                  <a:txBody>
                    <a:bodyPr/>
                    <a:lstStyle/>
                    <a:p>
                      <a:pPr algn="l" fontAlgn="ctr"/>
                      <a:endParaRPr lang="zh-CN" altLang="en-US" sz="2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5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5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5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5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5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5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5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5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5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5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5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5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15"/>
                  </a:ext>
                </a:extLst>
              </a:tr>
              <a:tr h="291688">
                <a:tc gridSpan="3">
                  <a:txBody>
                    <a:bodyPr/>
                    <a:lstStyle/>
                    <a:p>
                      <a:pPr marL="0" algn="l" defTabSz="914400" rtl="0" eaLnBrk="1" fontAlgn="ctr" latinLnBrk="0" hangingPunct="1"/>
                      <a:r>
                        <a:rPr lang="en-US" sz="1600" b="1" u="none" strike="noStrike" kern="1200" dirty="0">
                          <a:solidFill>
                            <a:srgbClr val="FF0000"/>
                          </a:solidFill>
                          <a:effectLst/>
                          <a:latin typeface="+mn-lt"/>
                          <a:ea typeface="+mn-ea"/>
                          <a:cs typeface="+mn-cs"/>
                        </a:rPr>
                        <a:t>Register Result Status</a:t>
                      </a:r>
                    </a:p>
                  </a:txBody>
                  <a:tcPr marL="7620" marR="7620" marT="7619" marB="0" anchor="ctr"/>
                </a:tc>
                <a:tc hMerge="1">
                  <a:txBody>
                    <a:bodyPr/>
                    <a:lstStyle/>
                    <a:p>
                      <a:endParaRPr lang="zh-CN" altLang="en-US"/>
                    </a:p>
                  </a:txBody>
                  <a:tcPr/>
                </a:tc>
                <a:tc hMerge="1">
                  <a:txBody>
                    <a:bodyPr/>
                    <a:lstStyle/>
                    <a:p>
                      <a:endParaRPr lang="zh-CN" altLang="en-US"/>
                    </a:p>
                  </a:txBody>
                  <a:tcP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16"/>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Clock </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R1</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600" u="none" strike="noStrike" dirty="0" err="1">
                          <a:effectLst/>
                        </a:rPr>
                        <a:t>F0</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600" u="none" strike="noStrike">
                          <a:effectLst/>
                        </a:rPr>
                        <a:t>F2</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600" u="none" strike="noStrike" dirty="0" err="1">
                          <a:effectLst/>
                        </a:rPr>
                        <a:t>F4</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600" u="none" strike="noStrike">
                          <a:effectLst/>
                        </a:rPr>
                        <a:t>F6</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600" u="none" strike="noStrike" dirty="0" err="1">
                          <a:effectLst/>
                        </a:rPr>
                        <a:t>F8</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600" u="none" strike="noStrike" dirty="0">
                          <a:effectLst/>
                        </a:rPr>
                        <a:t>F10</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600" u="none" strike="noStrike" dirty="0">
                          <a:effectLst/>
                        </a:rPr>
                        <a:t>F12 </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600" u="none" strike="noStrike" dirty="0">
                          <a:effectLst/>
                        </a:rPr>
                        <a:t>……</a:t>
                      </a:r>
                      <a:endParaRPr lang="en-US" altLang="zh-CN"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600" u="none" strike="noStrike" dirty="0">
                          <a:effectLst/>
                        </a:rPr>
                        <a:t>F30</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17"/>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b="0" i="0" u="none" strike="noStrike" dirty="0">
                          <a:solidFill>
                            <a:schemeClr val="dk1"/>
                          </a:solidFill>
                          <a:effectLst/>
                          <a:latin typeface="+mn-lt"/>
                          <a:ea typeface="+mn-ea"/>
                        </a:rPr>
                        <a:t>1</a:t>
                      </a:r>
                      <a:endParaRPr lang="en-US" altLang="zh-CN"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u="none" strike="noStrike" dirty="0">
                          <a:effectLst/>
                        </a:rPr>
                        <a:t>80</a:t>
                      </a:r>
                      <a:endParaRPr lang="en-US" altLang="zh-CN"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FU</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b="0" i="0" u="none" strike="noStrike" dirty="0">
                          <a:solidFill>
                            <a:srgbClr val="FF00FF"/>
                          </a:solidFill>
                          <a:effectLst/>
                          <a:latin typeface="宋体" panose="02010600030101010101" pitchFamily="2" charset="-122"/>
                          <a:ea typeface="宋体" panose="02010600030101010101" pitchFamily="2" charset="-122"/>
                        </a:rPr>
                        <a:t>Load1</a:t>
                      </a:r>
                      <a:endParaRPr lang="zh-CN" altLang="en-US" sz="14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18"/>
                  </a:ext>
                </a:extLst>
              </a:tr>
            </a:tbl>
          </a:graphicData>
        </a:graphic>
      </p:graphicFrame>
    </p:spTree>
    <p:extLst>
      <p:ext uri="{BB962C8B-B14F-4D97-AF65-F5344CB8AC3E}">
        <p14:creationId xmlns:p14="http://schemas.microsoft.com/office/powerpoint/2010/main" val="1340070833"/>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自由: 形状 22"/>
          <p:cNvSpPr/>
          <p:nvPr/>
        </p:nvSpPr>
        <p:spPr bwMode="auto">
          <a:xfrm rot="12600000">
            <a:off x="628798" y="267712"/>
            <a:ext cx="166903" cy="731887"/>
          </a:xfrm>
          <a:custGeom>
            <a:avLst/>
            <a:gdLst>
              <a:gd name="connsiteX0" fmla="*/ 260214 w 260214"/>
              <a:gd name="connsiteY0" fmla="*/ 995963 h 1141060"/>
              <a:gd name="connsiteX1" fmla="*/ 0 w 260214"/>
              <a:gd name="connsiteY1" fmla="*/ 1141060 h 1141060"/>
              <a:gd name="connsiteX2" fmla="*/ 0 w 260214"/>
              <a:gd name="connsiteY2" fmla="*/ 146621 h 1141060"/>
              <a:gd name="connsiteX3" fmla="*/ 260214 w 260214"/>
              <a:gd name="connsiteY3" fmla="*/ 0 h 1141060"/>
            </a:gdLst>
            <a:ahLst/>
            <a:cxnLst>
              <a:cxn ang="0">
                <a:pos x="connsiteX0" y="connsiteY0"/>
              </a:cxn>
              <a:cxn ang="0">
                <a:pos x="connsiteX1" y="connsiteY1"/>
              </a:cxn>
              <a:cxn ang="0">
                <a:pos x="connsiteX2" y="connsiteY2"/>
              </a:cxn>
              <a:cxn ang="0">
                <a:pos x="connsiteX3" y="connsiteY3"/>
              </a:cxn>
            </a:cxnLst>
            <a:rect l="l" t="t" r="r" b="b"/>
            <a:pathLst>
              <a:path w="260214" h="1141060">
                <a:moveTo>
                  <a:pt x="260214" y="995963"/>
                </a:moveTo>
                <a:lnTo>
                  <a:pt x="0" y="1141060"/>
                </a:lnTo>
                <a:lnTo>
                  <a:pt x="0" y="146621"/>
                </a:lnTo>
                <a:lnTo>
                  <a:pt x="260214" y="0"/>
                </a:lnTo>
                <a:close/>
              </a:path>
            </a:pathLst>
          </a:custGeom>
          <a:solidFill>
            <a:srgbClr val="0075EA"/>
          </a:solidFill>
          <a:ln>
            <a:noFill/>
          </a:ln>
        </p:spPr>
        <p:txBody>
          <a:bodyPr vert="horz" wrap="square" lIns="91440" tIns="45720" rIns="91440" bIns="45720" numCol="1" anchor="t" anchorCtr="0" compatLnSpc="1">
            <a:noAutofit/>
          </a:bodyPr>
          <a:lstStyle/>
          <a:p>
            <a:endParaRPr lang="zh-CN" altLang="en-US" dirty="0"/>
          </a:p>
        </p:txBody>
      </p:sp>
      <p:grpSp>
        <p:nvGrpSpPr>
          <p:cNvPr id="10" name="组合 9">
            <a:extLst>
              <a:ext uri="{FF2B5EF4-FFF2-40B4-BE49-F238E27FC236}">
                <a16:creationId xmlns:a16="http://schemas.microsoft.com/office/drawing/2014/main" id="{2A62CB82-FB01-4715-BBAF-49D3EAD91EB7}"/>
              </a:ext>
            </a:extLst>
          </p:cNvPr>
          <p:cNvGrpSpPr/>
          <p:nvPr/>
        </p:nvGrpSpPr>
        <p:grpSpPr>
          <a:xfrm>
            <a:off x="635244" y="278225"/>
            <a:ext cx="4594115" cy="714073"/>
            <a:chOff x="635242" y="278221"/>
            <a:chExt cx="4594115" cy="714072"/>
          </a:xfrm>
        </p:grpSpPr>
        <p:sp>
          <p:nvSpPr>
            <p:cNvPr id="11" name="矩形 10">
              <a:extLst>
                <a:ext uri="{FF2B5EF4-FFF2-40B4-BE49-F238E27FC236}">
                  <a16:creationId xmlns:a16="http://schemas.microsoft.com/office/drawing/2014/main" id="{9C4C0B2E-9EA3-4E4E-B3C0-51BAACEFFED3}"/>
                </a:ext>
              </a:extLst>
            </p:cNvPr>
            <p:cNvSpPr/>
            <p:nvPr/>
          </p:nvSpPr>
          <p:spPr>
            <a:xfrm>
              <a:off x="635242" y="676889"/>
              <a:ext cx="4136453" cy="315404"/>
            </a:xfrm>
            <a:prstGeom prst="rect">
              <a:avLst/>
            </a:prstGeom>
          </p:spPr>
          <p:txBody>
            <a:bodyPr wrap="square">
              <a:spAutoFit/>
            </a:bodyPr>
            <a:lstStyle/>
            <a:p>
              <a:pPr algn="ct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Tomasulo Algorithm——Loop</a:t>
              </a:r>
            </a:p>
          </p:txBody>
        </p:sp>
        <p:sp>
          <p:nvSpPr>
            <p:cNvPr id="16" name="矩形 15">
              <a:extLst>
                <a:ext uri="{FF2B5EF4-FFF2-40B4-BE49-F238E27FC236}">
                  <a16:creationId xmlns:a16="http://schemas.microsoft.com/office/drawing/2014/main" id="{920BAABC-520F-43FA-A390-A8BAD8692FD2}"/>
                </a:ext>
              </a:extLst>
            </p:cNvPr>
            <p:cNvSpPr/>
            <p:nvPr/>
          </p:nvSpPr>
          <p:spPr>
            <a:xfrm>
              <a:off x="1197484" y="278221"/>
              <a:ext cx="4031873" cy="523219"/>
            </a:xfrm>
            <a:prstGeom prst="rect">
              <a:avLst/>
            </a:prstGeom>
          </p:spPr>
          <p:txBody>
            <a:bodyPr wrap="none">
              <a:spAutoFit/>
            </a:bodyPr>
            <a:lstStyle/>
            <a:p>
              <a:r>
                <a:rPr lang="en-US" altLang="zh-CN" sz="2800" b="1" dirty="0">
                  <a:solidFill>
                    <a:schemeClr val="tx1">
                      <a:lumMod val="85000"/>
                      <a:lumOff val="15000"/>
                    </a:schemeClr>
                  </a:solidFill>
                  <a:latin typeface="等线" panose="02010600030101010101" pitchFamily="2" charset="-122"/>
                  <a:ea typeface="等线" panose="02010600030101010101" pitchFamily="2" charset="-122"/>
                </a:rPr>
                <a:t>Tomasulo</a:t>
              </a:r>
              <a:r>
                <a:rPr lang="zh-CN" altLang="en-US" sz="2800" b="1" dirty="0">
                  <a:solidFill>
                    <a:schemeClr val="tx1">
                      <a:lumMod val="85000"/>
                      <a:lumOff val="15000"/>
                    </a:schemeClr>
                  </a:solidFill>
                  <a:latin typeface="等线" panose="02010600030101010101" pitchFamily="2" charset="-122"/>
                  <a:ea typeface="等线" panose="02010600030101010101" pitchFamily="2" charset="-122"/>
                </a:rPr>
                <a:t>算法</a:t>
              </a:r>
              <a:r>
                <a:rPr lang="en-US" altLang="zh-CN" sz="2800" b="1" dirty="0">
                  <a:solidFill>
                    <a:schemeClr val="tx1">
                      <a:lumMod val="85000"/>
                      <a:lumOff val="15000"/>
                    </a:schemeClr>
                  </a:solidFill>
                  <a:latin typeface="等线" panose="02010600030101010101" pitchFamily="2" charset="-122"/>
                  <a:ea typeface="等线" panose="02010600030101010101" pitchFamily="2" charset="-122"/>
                </a:rPr>
                <a:t>— —</a:t>
              </a:r>
              <a:r>
                <a:rPr lang="zh-CN" altLang="en-US" sz="2800" b="1" dirty="0">
                  <a:solidFill>
                    <a:schemeClr val="tx1">
                      <a:lumMod val="85000"/>
                      <a:lumOff val="15000"/>
                    </a:schemeClr>
                  </a:solidFill>
                  <a:latin typeface="等线" panose="02010600030101010101" pitchFamily="2" charset="-122"/>
                  <a:ea typeface="等线" panose="02010600030101010101" pitchFamily="2" charset="-122"/>
                </a:rPr>
                <a:t>循环</a:t>
              </a:r>
            </a:p>
          </p:txBody>
        </p:sp>
      </p:grpSp>
      <p:sp>
        <p:nvSpPr>
          <p:cNvPr id="18" name="文本框 17">
            <a:extLst>
              <a:ext uri="{FF2B5EF4-FFF2-40B4-BE49-F238E27FC236}">
                <a16:creationId xmlns:a16="http://schemas.microsoft.com/office/drawing/2014/main" id="{E080DDE4-4689-48E4-965C-1FBB3BB6CB6B}"/>
              </a:ext>
            </a:extLst>
          </p:cNvPr>
          <p:cNvSpPr txBox="1"/>
          <p:nvPr/>
        </p:nvSpPr>
        <p:spPr>
          <a:xfrm>
            <a:off x="9666513" y="570612"/>
            <a:ext cx="1890243" cy="461665"/>
          </a:xfrm>
          <a:prstGeom prst="rect">
            <a:avLst/>
          </a:prstGeom>
          <a:noFill/>
        </p:spPr>
        <p:txBody>
          <a:bodyPr wrap="square" rtlCol="0">
            <a:spAutoFit/>
          </a:bodyPr>
          <a:lstStyle/>
          <a:p>
            <a:pPr algn="ctr"/>
            <a:r>
              <a:rPr lang="zh-CN" altLang="en-US" sz="2400" b="1" dirty="0">
                <a:solidFill>
                  <a:srgbClr val="0066FF"/>
                </a:solidFill>
                <a:latin typeface="微软雅黑" panose="020B0503020204020204" pitchFamily="34" charset="-122"/>
                <a:ea typeface="微软雅黑" panose="020B0503020204020204" pitchFamily="34" charset="-122"/>
              </a:rPr>
              <a:t>第</a:t>
            </a:r>
            <a:r>
              <a:rPr lang="en-US" altLang="zh-CN" sz="2400" b="1" dirty="0">
                <a:solidFill>
                  <a:srgbClr val="0066FF"/>
                </a:solidFill>
                <a:latin typeface="微软雅黑" panose="020B0503020204020204" pitchFamily="34" charset="-122"/>
                <a:ea typeface="微软雅黑" panose="020B0503020204020204" pitchFamily="34" charset="-122"/>
              </a:rPr>
              <a:t>2</a:t>
            </a:r>
            <a:r>
              <a:rPr lang="zh-CN" altLang="en-US" sz="2400" b="1" dirty="0">
                <a:solidFill>
                  <a:srgbClr val="0066FF"/>
                </a:solidFill>
                <a:latin typeface="微软雅黑" panose="020B0503020204020204" pitchFamily="34" charset="-122"/>
                <a:ea typeface="微软雅黑" panose="020B0503020204020204" pitchFamily="34" charset="-122"/>
              </a:rPr>
              <a:t>个周期</a:t>
            </a:r>
          </a:p>
        </p:txBody>
      </p:sp>
      <p:graphicFrame>
        <p:nvGraphicFramePr>
          <p:cNvPr id="8" name="表格 7">
            <a:extLst>
              <a:ext uri="{FF2B5EF4-FFF2-40B4-BE49-F238E27FC236}">
                <a16:creationId xmlns:a16="http://schemas.microsoft.com/office/drawing/2014/main" id="{624070D5-1435-4901-B6D8-EF7DE285EBAD}"/>
              </a:ext>
            </a:extLst>
          </p:cNvPr>
          <p:cNvGraphicFramePr>
            <a:graphicFrameLocks noGrp="1"/>
          </p:cNvGraphicFramePr>
          <p:nvPr>
            <p:extLst>
              <p:ext uri="{D42A27DB-BD31-4B8C-83A1-F6EECF244321}">
                <p14:modId xmlns:p14="http://schemas.microsoft.com/office/powerpoint/2010/main" val="119019733"/>
              </p:ext>
            </p:extLst>
          </p:nvPr>
        </p:nvGraphicFramePr>
        <p:xfrm>
          <a:off x="1811338" y="1263174"/>
          <a:ext cx="8569324" cy="5338764"/>
        </p:xfrm>
        <a:graphic>
          <a:graphicData uri="http://schemas.openxmlformats.org/drawingml/2006/table">
            <a:tbl>
              <a:tblPr>
                <a:tableStyleId>{5C22544A-7EE6-4342-B048-85BDC9FD1C3A}</a:tableStyleId>
              </a:tblPr>
              <a:tblGrid>
                <a:gridCol w="694516">
                  <a:extLst>
                    <a:ext uri="{9D8B030D-6E8A-4147-A177-3AD203B41FA5}">
                      <a16:colId xmlns:a16="http://schemas.microsoft.com/office/drawing/2014/main" val="20000"/>
                    </a:ext>
                  </a:extLst>
                </a:gridCol>
                <a:gridCol w="585999">
                  <a:extLst>
                    <a:ext uri="{9D8B030D-6E8A-4147-A177-3AD203B41FA5}">
                      <a16:colId xmlns:a16="http://schemas.microsoft.com/office/drawing/2014/main" val="20001"/>
                    </a:ext>
                  </a:extLst>
                </a:gridCol>
                <a:gridCol w="824230">
                  <a:extLst>
                    <a:ext uri="{9D8B030D-6E8A-4147-A177-3AD203B41FA5}">
                      <a16:colId xmlns:a16="http://schemas.microsoft.com/office/drawing/2014/main" val="20002"/>
                    </a:ext>
                  </a:extLst>
                </a:gridCol>
                <a:gridCol w="526187">
                  <a:extLst>
                    <a:ext uri="{9D8B030D-6E8A-4147-A177-3AD203B41FA5}">
                      <a16:colId xmlns:a16="http://schemas.microsoft.com/office/drawing/2014/main" val="20003"/>
                    </a:ext>
                  </a:extLst>
                </a:gridCol>
                <a:gridCol w="614021">
                  <a:extLst>
                    <a:ext uri="{9D8B030D-6E8A-4147-A177-3AD203B41FA5}">
                      <a16:colId xmlns:a16="http://schemas.microsoft.com/office/drawing/2014/main" val="20004"/>
                    </a:ext>
                  </a:extLst>
                </a:gridCol>
                <a:gridCol w="595248">
                  <a:extLst>
                    <a:ext uri="{9D8B030D-6E8A-4147-A177-3AD203B41FA5}">
                      <a16:colId xmlns:a16="http://schemas.microsoft.com/office/drawing/2014/main" val="20005"/>
                    </a:ext>
                  </a:extLst>
                </a:gridCol>
                <a:gridCol w="624490">
                  <a:extLst>
                    <a:ext uri="{9D8B030D-6E8A-4147-A177-3AD203B41FA5}">
                      <a16:colId xmlns:a16="http://schemas.microsoft.com/office/drawing/2014/main" val="20006"/>
                    </a:ext>
                  </a:extLst>
                </a:gridCol>
                <a:gridCol w="576089">
                  <a:extLst>
                    <a:ext uri="{9D8B030D-6E8A-4147-A177-3AD203B41FA5}">
                      <a16:colId xmlns:a16="http://schemas.microsoft.com/office/drawing/2014/main" val="20007"/>
                    </a:ext>
                  </a:extLst>
                </a:gridCol>
                <a:gridCol w="619674">
                  <a:extLst>
                    <a:ext uri="{9D8B030D-6E8A-4147-A177-3AD203B41FA5}">
                      <a16:colId xmlns:a16="http://schemas.microsoft.com/office/drawing/2014/main" val="20008"/>
                    </a:ext>
                  </a:extLst>
                </a:gridCol>
                <a:gridCol w="883197">
                  <a:extLst>
                    <a:ext uri="{9D8B030D-6E8A-4147-A177-3AD203B41FA5}">
                      <a16:colId xmlns:a16="http://schemas.microsoft.com/office/drawing/2014/main" val="20009"/>
                    </a:ext>
                  </a:extLst>
                </a:gridCol>
                <a:gridCol w="651110">
                  <a:extLst>
                    <a:ext uri="{9D8B030D-6E8A-4147-A177-3AD203B41FA5}">
                      <a16:colId xmlns:a16="http://schemas.microsoft.com/office/drawing/2014/main" val="20010"/>
                    </a:ext>
                  </a:extLst>
                </a:gridCol>
                <a:gridCol w="669195">
                  <a:extLst>
                    <a:ext uri="{9D8B030D-6E8A-4147-A177-3AD203B41FA5}">
                      <a16:colId xmlns:a16="http://schemas.microsoft.com/office/drawing/2014/main" val="20011"/>
                    </a:ext>
                  </a:extLst>
                </a:gridCol>
                <a:gridCol w="705368">
                  <a:extLst>
                    <a:ext uri="{9D8B030D-6E8A-4147-A177-3AD203B41FA5}">
                      <a16:colId xmlns:a16="http://schemas.microsoft.com/office/drawing/2014/main" val="20012"/>
                    </a:ext>
                  </a:extLst>
                </a:gridCol>
              </a:tblGrid>
              <a:tr h="291688">
                <a:tc gridSpan="3">
                  <a:txBody>
                    <a:bodyPr/>
                    <a:lstStyle/>
                    <a:p>
                      <a:pPr algn="l" fontAlgn="ctr"/>
                      <a:r>
                        <a:rPr lang="en-US" sz="1600" b="1" u="none" strike="noStrike" dirty="0">
                          <a:solidFill>
                            <a:srgbClr val="FF0000"/>
                          </a:solidFill>
                          <a:effectLst/>
                        </a:rPr>
                        <a:t>Instruction Status</a:t>
                      </a:r>
                      <a:endParaRPr lang="en-US" sz="1600" b="1" i="0" u="none" strike="noStrike" dirty="0">
                        <a:solidFill>
                          <a:srgbClr val="FF0000"/>
                        </a:solidFill>
                        <a:effectLst/>
                        <a:latin typeface="宋体" panose="02010600030101010101" pitchFamily="2" charset="-122"/>
                        <a:ea typeface="宋体" panose="02010600030101010101" pitchFamily="2" charset="-122"/>
                      </a:endParaRPr>
                    </a:p>
                  </a:txBody>
                  <a:tcPr marL="7620" marR="7620" marT="7619" marB="0" anchor="ctr"/>
                </a:tc>
                <a:tc hMerge="1">
                  <a:txBody>
                    <a:bodyPr/>
                    <a:lstStyle/>
                    <a:p>
                      <a:endParaRPr lang="zh-CN" altLang="en-US"/>
                    </a:p>
                  </a:txBody>
                  <a:tcPr/>
                </a:tc>
                <a:tc hMerge="1">
                  <a:txBody>
                    <a:bodyPr/>
                    <a:lstStyle/>
                    <a:p>
                      <a:endParaRPr lang="zh-CN" altLang="en-US"/>
                    </a:p>
                  </a:txBody>
                  <a:tcPr/>
                </a:tc>
                <a:tc>
                  <a:txBody>
                    <a:bodyPr/>
                    <a:lstStyle/>
                    <a:p>
                      <a:pPr algn="l" fontAlgn="ct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00"/>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ITER</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200" u="none" strike="noStrike" dirty="0">
                          <a:effectLst/>
                        </a:rPr>
                        <a:t>Inst.</a:t>
                      </a:r>
                      <a:endParaRPr lang="en-US" sz="12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err="1">
                          <a:effectLst/>
                        </a:rPr>
                        <a:t>i</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j</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k</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600" u="none" strike="noStrike" dirty="0">
                          <a:effectLst/>
                        </a:rPr>
                        <a:t>Issue</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600" u="none" strike="noStrike" dirty="0">
                          <a:effectLst/>
                        </a:rPr>
                        <a:t>Exec</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600" u="none" strike="noStrike">
                          <a:effectLst/>
                        </a:rPr>
                        <a:t>WR</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zh-CN" altLang="en-US" sz="1600" u="none" strike="noStrike">
                          <a:effectLst/>
                        </a:rPr>
                        <a:t> </a:t>
                      </a: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Busy</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Addr</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Fu</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01"/>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u="none" strike="noStrike" dirty="0">
                          <a:solidFill>
                            <a:srgbClr val="FF00FF"/>
                          </a:solidFill>
                          <a:effectLst/>
                        </a:rPr>
                        <a:t>1</a:t>
                      </a:r>
                      <a:endParaRPr lang="en-US" altLang="zh-CN" sz="16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solidFill>
                            <a:srgbClr val="FF00FF"/>
                          </a:solidFill>
                          <a:effectLst/>
                        </a:rPr>
                        <a:t>LD</a:t>
                      </a:r>
                      <a:endParaRPr lang="en-US" sz="16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solidFill>
                            <a:srgbClr val="FF00FF"/>
                          </a:solidFill>
                          <a:effectLst/>
                        </a:rPr>
                        <a:t>F0</a:t>
                      </a:r>
                      <a:endParaRPr lang="en-US" sz="16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u="none" strike="noStrike" dirty="0">
                          <a:solidFill>
                            <a:srgbClr val="FF00FF"/>
                          </a:solidFill>
                          <a:effectLst/>
                        </a:rPr>
                        <a:t>0</a:t>
                      </a:r>
                      <a:endParaRPr lang="en-US" altLang="zh-CN" sz="16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solidFill>
                            <a:srgbClr val="FF00FF"/>
                          </a:solidFill>
                          <a:effectLst/>
                        </a:rPr>
                        <a:t>R1</a:t>
                      </a:r>
                      <a:endParaRPr lang="en-US" sz="16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u="none" strike="noStrike" dirty="0">
                          <a:effectLst/>
                        </a:rPr>
                        <a:t>1</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u="none" strike="noStrike" dirty="0">
                          <a:effectLst/>
                        </a:rPr>
                        <a:t>2~</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zh-CN" altLang="en-US" sz="1600" u="none" strike="noStrike">
                          <a:effectLst/>
                        </a:rPr>
                        <a:t>　</a:t>
                      </a: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600" u="none" strike="noStrike" dirty="0" err="1">
                          <a:effectLst/>
                        </a:rPr>
                        <a:t>Load1</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400" b="0" i="0" u="none" strike="noStrike" dirty="0">
                          <a:solidFill>
                            <a:srgbClr val="FF00FF"/>
                          </a:solidFill>
                          <a:effectLst/>
                          <a:latin typeface="+mn-lt"/>
                          <a:ea typeface="+mn-ea"/>
                        </a:rPr>
                        <a:t>Yes</a:t>
                      </a:r>
                      <a:r>
                        <a:rPr lang="en-US" sz="1400" b="0" i="0" u="none" strike="noStrike" baseline="0" dirty="0">
                          <a:solidFill>
                            <a:srgbClr val="FF00FF"/>
                          </a:solidFill>
                          <a:effectLst/>
                          <a:latin typeface="+mn-lt"/>
                          <a:ea typeface="+mn-ea"/>
                        </a:rPr>
                        <a:t> </a:t>
                      </a:r>
                      <a:endParaRPr lang="en-US" sz="14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b="0" i="0" u="none" strike="noStrike" dirty="0">
                          <a:solidFill>
                            <a:srgbClr val="FF00FF"/>
                          </a:solidFill>
                          <a:effectLst/>
                          <a:latin typeface="宋体" panose="02010600030101010101" pitchFamily="2" charset="-122"/>
                          <a:ea typeface="宋体" panose="02010600030101010101" pitchFamily="2" charset="-122"/>
                        </a:rPr>
                        <a:t>80</a:t>
                      </a:r>
                      <a:endParaRPr lang="zh-CN" altLang="en-US" sz="14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02"/>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u="none" strike="noStrike">
                          <a:solidFill>
                            <a:srgbClr val="FF00FF"/>
                          </a:solidFill>
                          <a:effectLst/>
                        </a:rPr>
                        <a:t>1</a:t>
                      </a:r>
                      <a:endParaRPr lang="en-US" altLang="zh-CN" sz="1600" b="0" i="0" u="none" strike="noStrike">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solidFill>
                            <a:srgbClr val="FF00FF"/>
                          </a:solidFill>
                          <a:effectLst/>
                        </a:rPr>
                        <a:t>MULTD</a:t>
                      </a:r>
                      <a:endParaRPr lang="en-US" sz="1600" b="0" i="0" u="none" strike="noStrike">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solidFill>
                            <a:srgbClr val="FF00FF"/>
                          </a:solidFill>
                          <a:effectLst/>
                        </a:rPr>
                        <a:t>F4</a:t>
                      </a:r>
                      <a:endParaRPr lang="en-US" sz="16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solidFill>
                            <a:srgbClr val="FF00FF"/>
                          </a:solidFill>
                          <a:effectLst/>
                        </a:rPr>
                        <a:t>F0</a:t>
                      </a:r>
                      <a:endParaRPr lang="en-US" sz="16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solidFill>
                            <a:srgbClr val="FF00FF"/>
                          </a:solidFill>
                          <a:effectLst/>
                        </a:rPr>
                        <a:t>F2</a:t>
                      </a:r>
                      <a:endParaRPr lang="en-US" sz="16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u="none" strike="noStrike" dirty="0">
                          <a:effectLst/>
                        </a:rPr>
                        <a:t>2</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zh-CN" altLang="en-US" sz="1600" u="none" strike="noStrike" dirty="0">
                          <a:effectLst/>
                        </a:rPr>
                        <a:t>　</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600" u="none" strike="noStrike">
                          <a:effectLst/>
                        </a:rPr>
                        <a:t>Load2</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400" u="none" strike="noStrike" dirty="0">
                          <a:solidFill>
                            <a:srgbClr val="0070C0"/>
                          </a:solidFill>
                          <a:effectLst/>
                        </a:rPr>
                        <a:t>No</a:t>
                      </a:r>
                      <a:endParaRPr lang="en-US" sz="1400" b="0" i="0" u="none" strike="noStrike" dirty="0">
                        <a:solidFill>
                          <a:srgbClr val="0070C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400" b="0" i="0" u="none" strike="noStrike" dirty="0">
                        <a:solidFill>
                          <a:srgbClr val="00FF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03"/>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u="none" strike="noStrike">
                          <a:solidFill>
                            <a:srgbClr val="FF00FF"/>
                          </a:solidFill>
                          <a:effectLst/>
                        </a:rPr>
                        <a:t>1</a:t>
                      </a:r>
                      <a:endParaRPr lang="en-US" altLang="zh-CN" sz="1600" b="0" i="0" u="none" strike="noStrike">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solidFill>
                            <a:srgbClr val="FF00FF"/>
                          </a:solidFill>
                          <a:effectLst/>
                        </a:rPr>
                        <a:t>SD</a:t>
                      </a:r>
                      <a:endParaRPr lang="en-US" sz="1600" b="0" i="0" u="none" strike="noStrike">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solidFill>
                            <a:srgbClr val="FF00FF"/>
                          </a:solidFill>
                          <a:effectLst/>
                        </a:rPr>
                        <a:t>F4 </a:t>
                      </a:r>
                      <a:endParaRPr lang="en-US" sz="16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u="none" strike="noStrike" dirty="0">
                          <a:solidFill>
                            <a:srgbClr val="FF00FF"/>
                          </a:solidFill>
                          <a:effectLst/>
                        </a:rPr>
                        <a:t>0</a:t>
                      </a:r>
                      <a:endParaRPr lang="en-US" altLang="zh-CN" sz="16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solidFill>
                            <a:srgbClr val="FF00FF"/>
                          </a:solidFill>
                          <a:effectLst/>
                        </a:rPr>
                        <a:t>R1</a:t>
                      </a:r>
                      <a:endParaRPr lang="en-US" sz="16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zh-CN" altLang="en-US" sz="1600" u="none" strike="noStrike" dirty="0">
                          <a:effectLst/>
                        </a:rPr>
                        <a:t>　</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zh-CN" altLang="en-US" sz="1600" u="none" strike="noStrike" dirty="0">
                          <a:effectLst/>
                        </a:rPr>
                        <a:t>　</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600" u="none" strike="noStrike" dirty="0" err="1">
                          <a:effectLst/>
                        </a:rPr>
                        <a:t>Load3</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400" u="none" strike="noStrike" dirty="0">
                          <a:effectLst/>
                        </a:rPr>
                        <a:t>No</a:t>
                      </a:r>
                      <a:endParaRPr 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04"/>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u="none" strike="noStrike" dirty="0">
                          <a:solidFill>
                            <a:srgbClr val="0070C0"/>
                          </a:solidFill>
                          <a:effectLst/>
                        </a:rPr>
                        <a:t>2</a:t>
                      </a:r>
                      <a:endParaRPr lang="en-US" altLang="zh-CN" sz="1600" b="0" i="0" u="none" strike="noStrike" dirty="0">
                        <a:solidFill>
                          <a:srgbClr val="0070C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solidFill>
                            <a:srgbClr val="0070C0"/>
                          </a:solidFill>
                          <a:effectLst/>
                        </a:rPr>
                        <a:t>LD</a:t>
                      </a:r>
                      <a:endParaRPr lang="en-US" sz="1600" b="0" i="0" u="none" strike="noStrike" dirty="0">
                        <a:solidFill>
                          <a:srgbClr val="0070C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solidFill>
                            <a:srgbClr val="0070C0"/>
                          </a:solidFill>
                          <a:effectLst/>
                        </a:rPr>
                        <a:t>F0</a:t>
                      </a:r>
                      <a:endParaRPr lang="en-US" sz="1600" b="0" i="0" u="none" strike="noStrike" dirty="0">
                        <a:solidFill>
                          <a:srgbClr val="0070C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u="none" strike="noStrike" dirty="0">
                          <a:solidFill>
                            <a:srgbClr val="0070C0"/>
                          </a:solidFill>
                          <a:effectLst/>
                        </a:rPr>
                        <a:t>0</a:t>
                      </a:r>
                      <a:endParaRPr lang="en-US" altLang="zh-CN" sz="1600" b="0" i="0" u="none" strike="noStrike" dirty="0">
                        <a:solidFill>
                          <a:srgbClr val="0070C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solidFill>
                            <a:srgbClr val="0070C0"/>
                          </a:solidFill>
                          <a:effectLst/>
                        </a:rPr>
                        <a:t>R1</a:t>
                      </a:r>
                      <a:endParaRPr lang="en-US" sz="1600" b="0" i="0" u="none" strike="noStrike" dirty="0">
                        <a:solidFill>
                          <a:srgbClr val="0070C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zh-CN" altLang="en-US" sz="1600" u="none" strike="noStrike">
                          <a:effectLst/>
                        </a:rPr>
                        <a:t>　</a:t>
                      </a: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zh-CN" altLang="en-US" sz="1600" u="none" strike="noStrike" dirty="0">
                          <a:effectLst/>
                        </a:rPr>
                        <a:t>　</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600" u="none" strike="noStrike">
                          <a:effectLst/>
                        </a:rPr>
                        <a:t>Store1</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400" u="none" strike="noStrike" dirty="0">
                          <a:solidFill>
                            <a:srgbClr val="FF00FF"/>
                          </a:solidFill>
                          <a:effectLst/>
                        </a:rPr>
                        <a:t>No</a:t>
                      </a:r>
                      <a:endParaRPr lang="en-US" sz="14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4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05"/>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u="none" strike="noStrike">
                          <a:solidFill>
                            <a:srgbClr val="0070C0"/>
                          </a:solidFill>
                          <a:effectLst/>
                        </a:rPr>
                        <a:t>2</a:t>
                      </a:r>
                      <a:endParaRPr lang="en-US" altLang="zh-CN" sz="1600" b="0" i="0" u="none" strike="noStrike">
                        <a:solidFill>
                          <a:srgbClr val="0070C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solidFill>
                            <a:srgbClr val="0070C0"/>
                          </a:solidFill>
                          <a:effectLst/>
                        </a:rPr>
                        <a:t>MULTD</a:t>
                      </a:r>
                      <a:endParaRPr lang="en-US" sz="1600" b="0" i="0" u="none" strike="noStrike">
                        <a:solidFill>
                          <a:srgbClr val="0070C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solidFill>
                            <a:srgbClr val="0070C0"/>
                          </a:solidFill>
                          <a:effectLst/>
                        </a:rPr>
                        <a:t>F4</a:t>
                      </a:r>
                      <a:endParaRPr lang="en-US" sz="1600" b="0" i="0" u="none" strike="noStrike">
                        <a:solidFill>
                          <a:srgbClr val="0070C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solidFill>
                            <a:srgbClr val="0070C0"/>
                          </a:solidFill>
                          <a:effectLst/>
                        </a:rPr>
                        <a:t>F0</a:t>
                      </a:r>
                      <a:endParaRPr lang="en-US" sz="1600" b="0" i="0" u="none" strike="noStrike" dirty="0">
                        <a:solidFill>
                          <a:srgbClr val="0070C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solidFill>
                            <a:srgbClr val="0070C0"/>
                          </a:solidFill>
                          <a:effectLst/>
                        </a:rPr>
                        <a:t>F2</a:t>
                      </a:r>
                      <a:endParaRPr lang="en-US" sz="1600" b="0" i="0" u="none" strike="noStrike" dirty="0">
                        <a:solidFill>
                          <a:srgbClr val="0070C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zh-CN" altLang="en-US" sz="1600" u="none" strike="noStrike" dirty="0">
                          <a:effectLst/>
                        </a:rPr>
                        <a:t>　</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zh-CN" altLang="en-US" sz="1600" u="none" strike="noStrike" dirty="0">
                          <a:effectLst/>
                        </a:rPr>
                        <a:t>　</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600" u="none" strike="noStrike" dirty="0">
                          <a:effectLst/>
                        </a:rPr>
                        <a:t>Store2</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400" u="none" strike="noStrike" dirty="0">
                          <a:solidFill>
                            <a:srgbClr val="0070C0"/>
                          </a:solidFill>
                          <a:effectLst/>
                        </a:rPr>
                        <a:t>No</a:t>
                      </a:r>
                      <a:endParaRPr lang="en-US" sz="1400" b="0" i="0" u="none" strike="noStrike" dirty="0">
                        <a:solidFill>
                          <a:srgbClr val="0070C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400" b="0" i="0" u="none" strike="noStrike" dirty="0">
                        <a:solidFill>
                          <a:srgbClr val="00FF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06"/>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u="none" strike="noStrike">
                          <a:solidFill>
                            <a:srgbClr val="0070C0"/>
                          </a:solidFill>
                          <a:effectLst/>
                        </a:rPr>
                        <a:t>2</a:t>
                      </a:r>
                      <a:endParaRPr lang="en-US" altLang="zh-CN" sz="1600" b="0" i="0" u="none" strike="noStrike">
                        <a:solidFill>
                          <a:srgbClr val="0070C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solidFill>
                            <a:srgbClr val="0070C0"/>
                          </a:solidFill>
                          <a:effectLst/>
                        </a:rPr>
                        <a:t>SD</a:t>
                      </a:r>
                      <a:endParaRPr lang="en-US" sz="1600" b="0" i="0" u="none" strike="noStrike">
                        <a:solidFill>
                          <a:srgbClr val="0070C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solidFill>
                            <a:srgbClr val="0070C0"/>
                          </a:solidFill>
                          <a:effectLst/>
                        </a:rPr>
                        <a:t>F4 </a:t>
                      </a:r>
                      <a:endParaRPr lang="en-US" sz="1600" b="0" i="0" u="none" strike="noStrike">
                        <a:solidFill>
                          <a:srgbClr val="0070C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u="none" strike="noStrike">
                          <a:solidFill>
                            <a:srgbClr val="0070C0"/>
                          </a:solidFill>
                          <a:effectLst/>
                        </a:rPr>
                        <a:t>0</a:t>
                      </a:r>
                      <a:endParaRPr lang="en-US" altLang="zh-CN" sz="1600" b="0" i="0" u="none" strike="noStrike">
                        <a:solidFill>
                          <a:srgbClr val="0070C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solidFill>
                            <a:srgbClr val="0070C0"/>
                          </a:solidFill>
                          <a:effectLst/>
                        </a:rPr>
                        <a:t>R1</a:t>
                      </a:r>
                      <a:endParaRPr lang="en-US" sz="1600" b="0" i="0" u="none" strike="noStrike" dirty="0">
                        <a:solidFill>
                          <a:srgbClr val="0070C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zh-CN" altLang="en-US" sz="1600" u="none" strike="noStrike" dirty="0">
                          <a:effectLst/>
                        </a:rPr>
                        <a:t>　</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zh-CN" altLang="en-US" sz="1600" u="none" strike="noStrike">
                          <a:effectLst/>
                        </a:rPr>
                        <a:t>　</a:t>
                      </a: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zh-CN" altLang="en-US" sz="1600" u="none" strike="noStrike" dirty="0">
                          <a:effectLst/>
                        </a:rPr>
                        <a:t>　</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600" u="none" strike="noStrike" dirty="0">
                          <a:effectLst/>
                        </a:rPr>
                        <a:t>Store3</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400" u="none" strike="noStrike" dirty="0">
                          <a:effectLst/>
                        </a:rPr>
                        <a:t>No</a:t>
                      </a:r>
                      <a:endParaRPr 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07"/>
                  </a:ext>
                </a:extLst>
              </a:tr>
              <a:tr h="293236">
                <a:tc gridSpan="3">
                  <a:txBody>
                    <a:bodyPr/>
                    <a:lstStyle/>
                    <a:p>
                      <a:pPr marL="0" algn="l" defTabSz="914400" rtl="0" eaLnBrk="1" fontAlgn="ctr" latinLnBrk="0" hangingPunct="1"/>
                      <a:r>
                        <a:rPr lang="en-US" sz="1800" b="1" u="none" strike="noStrike" kern="1200" dirty="0">
                          <a:solidFill>
                            <a:srgbClr val="FF0000"/>
                          </a:solidFill>
                          <a:effectLst/>
                          <a:latin typeface="+mn-lt"/>
                          <a:ea typeface="+mn-ea"/>
                          <a:cs typeface="+mn-cs"/>
                        </a:rPr>
                        <a:t>Reservation Station:</a:t>
                      </a:r>
                    </a:p>
                  </a:txBody>
                  <a:tcPr marL="7620" marR="7620" marT="7619" marB="0" anchor="ctr"/>
                </a:tc>
                <a:tc hMerge="1">
                  <a:txBody>
                    <a:bodyPr/>
                    <a:lstStyle/>
                    <a:p>
                      <a:endParaRPr lang="zh-CN" altLang="en-US"/>
                    </a:p>
                  </a:txBody>
                  <a:tcPr/>
                </a:tc>
                <a:tc hMerge="1">
                  <a:txBody>
                    <a:bodyPr/>
                    <a:lstStyle/>
                    <a:p>
                      <a:endParaRPr lang="zh-CN" altLang="en-US"/>
                    </a:p>
                  </a:txBody>
                  <a:tcP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08"/>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Time</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Name</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Busy </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Op</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err="1">
                          <a:effectLst/>
                        </a:rPr>
                        <a:t>Vj</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err="1">
                          <a:effectLst/>
                        </a:rPr>
                        <a:t>Vk</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Qj </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Qk</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Code</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09"/>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600" u="none" strike="noStrike" dirty="0">
                          <a:effectLst/>
                        </a:rPr>
                        <a:t>Add1</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400" u="none" strike="noStrike" dirty="0">
                          <a:effectLst/>
                        </a:rPr>
                        <a:t>No</a:t>
                      </a:r>
                      <a:endParaRPr lang="en-US" sz="1400" b="0" i="0" u="none" strike="noStrike" dirty="0">
                        <a:solidFill>
                          <a:srgbClr val="FF66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zh-CN" altLang="en-US" sz="1600" u="none" strike="noStrike">
                          <a:effectLst/>
                        </a:rPr>
                        <a:t>　</a:t>
                      </a: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zh-CN" altLang="en-US" sz="1600" u="none" strike="noStrike">
                          <a:effectLst/>
                        </a:rPr>
                        <a:t>　</a:t>
                      </a: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zh-CN" altLang="en-US" sz="1600" u="none" strike="noStrike" dirty="0">
                          <a:effectLst/>
                        </a:rPr>
                        <a:t>　</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zh-CN" altLang="en-US" sz="1600" u="none" strike="noStrike" dirty="0">
                          <a:effectLst/>
                        </a:rPr>
                        <a:t>　</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zh-CN" altLang="en-US" sz="1600" u="none" strike="noStrike" dirty="0">
                          <a:effectLst/>
                        </a:rPr>
                        <a:t>　</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LD </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F0</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u="none" strike="noStrike">
                          <a:effectLst/>
                        </a:rPr>
                        <a:t>0</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R1</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10"/>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600" u="none" strike="noStrike">
                          <a:effectLst/>
                        </a:rPr>
                        <a:t>Add2</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400" u="none" strike="noStrike" dirty="0">
                          <a:effectLst/>
                        </a:rPr>
                        <a:t>No</a:t>
                      </a:r>
                      <a:endParaRPr lang="en-US" sz="1400" b="0" i="0" u="none" strike="noStrike" dirty="0">
                        <a:solidFill>
                          <a:srgbClr val="66FF33"/>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zh-CN" altLang="en-US" sz="1600" u="none" strike="noStrike">
                          <a:effectLst/>
                        </a:rPr>
                        <a:t>　</a:t>
                      </a: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MULTD</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b="0" i="0" u="none" strike="noStrike" dirty="0">
                          <a:solidFill>
                            <a:srgbClr val="000000"/>
                          </a:solidFill>
                          <a:effectLst/>
                          <a:latin typeface="宋体" panose="02010600030101010101" pitchFamily="2" charset="-122"/>
                          <a:ea typeface="宋体" panose="02010600030101010101" pitchFamily="2" charset="-122"/>
                        </a:rPr>
                        <a:t>F4</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b="0" i="0" u="none" strike="noStrike" dirty="0">
                          <a:solidFill>
                            <a:srgbClr val="000000"/>
                          </a:solidFill>
                          <a:effectLst/>
                          <a:latin typeface="宋体" panose="02010600030101010101" pitchFamily="2" charset="-122"/>
                          <a:ea typeface="宋体" panose="02010600030101010101" pitchFamily="2" charset="-122"/>
                        </a:rPr>
                        <a:t>F0</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b="0" i="0" u="none" strike="noStrike" dirty="0">
                          <a:solidFill>
                            <a:srgbClr val="000000"/>
                          </a:solidFill>
                          <a:effectLst/>
                          <a:latin typeface="宋体" panose="02010600030101010101" pitchFamily="2" charset="-122"/>
                          <a:ea typeface="宋体" panose="02010600030101010101" pitchFamily="2" charset="-122"/>
                        </a:rPr>
                        <a:t>F2</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11"/>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600" u="none" strike="noStrike">
                          <a:effectLst/>
                        </a:rPr>
                        <a:t>Add3</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400" u="none" strike="noStrike" dirty="0">
                          <a:effectLst/>
                        </a:rPr>
                        <a:t>No</a:t>
                      </a:r>
                      <a:endParaRPr 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zh-CN" altLang="en-US" sz="1600" u="none" strike="noStrike">
                          <a:effectLst/>
                        </a:rPr>
                        <a:t>　</a:t>
                      </a: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SD</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F4 </a:t>
                      </a:r>
                      <a:endParaRPr lang="en-US" sz="1600" b="0" i="0" u="none" strike="noStrike" dirty="0">
                        <a:solidFill>
                          <a:srgbClr val="FF66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u="none" strike="noStrike" dirty="0">
                          <a:effectLst/>
                        </a:rPr>
                        <a:t>0</a:t>
                      </a:r>
                      <a:endParaRPr lang="en-US" altLang="zh-CN" sz="1600" b="0" i="0" u="none" strike="noStrike" dirty="0">
                        <a:solidFill>
                          <a:srgbClr val="FF66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R1</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12"/>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600" u="none" strike="noStrike">
                          <a:effectLst/>
                        </a:rPr>
                        <a:t>Mult1</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400" b="0" i="0" u="none" strike="noStrike" dirty="0">
                          <a:solidFill>
                            <a:srgbClr val="FF00FF"/>
                          </a:solidFill>
                          <a:effectLst/>
                          <a:latin typeface="+mn-lt"/>
                          <a:ea typeface="+mn-ea"/>
                        </a:rPr>
                        <a:t>YES</a:t>
                      </a:r>
                      <a:endParaRPr lang="en-US" sz="14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b="0" i="0" u="none" strike="noStrike" dirty="0" err="1">
                          <a:solidFill>
                            <a:srgbClr val="FF00FF"/>
                          </a:solidFill>
                          <a:effectLst/>
                          <a:latin typeface="宋体" panose="02010600030101010101" pitchFamily="2" charset="-122"/>
                          <a:ea typeface="宋体" panose="02010600030101010101" pitchFamily="2" charset="-122"/>
                        </a:rPr>
                        <a:t>Multd</a:t>
                      </a:r>
                      <a:endParaRPr lang="zh-CN" altLang="en-US" sz="14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b="0" i="0" u="none" strike="noStrike" dirty="0">
                          <a:solidFill>
                            <a:srgbClr val="FF00FF"/>
                          </a:solidFill>
                          <a:effectLst/>
                          <a:latin typeface="宋体" panose="02010600030101010101" pitchFamily="2" charset="-122"/>
                          <a:ea typeface="宋体" panose="02010600030101010101" pitchFamily="2" charset="-122"/>
                        </a:rPr>
                        <a:t>R(F2)</a:t>
                      </a:r>
                      <a:endParaRPr lang="zh-CN" altLang="en-US" sz="14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b="0" i="0" u="none" strike="noStrike" dirty="0">
                          <a:solidFill>
                            <a:srgbClr val="FF00FF"/>
                          </a:solidFill>
                          <a:effectLst/>
                          <a:latin typeface="宋体" panose="02010600030101010101" pitchFamily="2" charset="-122"/>
                          <a:ea typeface="宋体" panose="02010600030101010101" pitchFamily="2" charset="-122"/>
                        </a:rPr>
                        <a:t>Load1</a:t>
                      </a:r>
                      <a:endParaRPr lang="zh-CN" altLang="en-US" sz="14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zh-CN" altLang="en-US" sz="1600" u="none" strike="noStrike" dirty="0">
                          <a:solidFill>
                            <a:srgbClr val="FF00FF"/>
                          </a:solidFill>
                          <a:effectLst/>
                        </a:rPr>
                        <a:t>　</a:t>
                      </a:r>
                      <a:endParaRPr lang="zh-CN" altLang="en-US" sz="16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SUBI</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b="0" i="0" u="none" strike="noStrike" dirty="0">
                          <a:solidFill>
                            <a:srgbClr val="000000"/>
                          </a:solidFill>
                          <a:effectLst/>
                          <a:latin typeface="宋体" panose="02010600030101010101" pitchFamily="2" charset="-122"/>
                          <a:ea typeface="宋体" panose="02010600030101010101" pitchFamily="2" charset="-122"/>
                        </a:rPr>
                        <a:t>R1</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b="0" i="0" u="none" strike="noStrike" dirty="0">
                          <a:solidFill>
                            <a:srgbClr val="000000"/>
                          </a:solidFill>
                          <a:effectLst/>
                          <a:latin typeface="宋体" panose="02010600030101010101" pitchFamily="2" charset="-122"/>
                          <a:ea typeface="宋体" panose="02010600030101010101" pitchFamily="2" charset="-122"/>
                        </a:rPr>
                        <a:t>R1</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b="0" i="0" u="none" strike="noStrike" dirty="0">
                          <a:solidFill>
                            <a:srgbClr val="000000"/>
                          </a:solidFill>
                          <a:effectLst/>
                          <a:latin typeface="宋体" panose="02010600030101010101" pitchFamily="2" charset="-122"/>
                          <a:ea typeface="宋体" panose="02010600030101010101" pitchFamily="2" charset="-122"/>
                        </a:rPr>
                        <a:t>#8</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13"/>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600" u="none" strike="noStrike">
                          <a:effectLst/>
                        </a:rPr>
                        <a:t>Mult2</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400" u="none" strike="noStrike" dirty="0">
                          <a:effectLst/>
                        </a:rPr>
                        <a:t>No</a:t>
                      </a:r>
                      <a:endParaRPr lang="en-US" sz="1400" b="0" i="0" u="none" strike="noStrike" dirty="0">
                        <a:solidFill>
                          <a:srgbClr val="66FF33"/>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zh-CN" altLang="en-US" sz="1600" u="none" strike="noStrike">
                          <a:effectLst/>
                        </a:rPr>
                        <a:t>　</a:t>
                      </a: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zh-CN" altLang="en-US" sz="1600" u="none" strike="noStrike">
                          <a:effectLst/>
                        </a:rPr>
                        <a:t>　</a:t>
                      </a: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zh-CN" altLang="en-US" sz="1600" u="none" strike="noStrike">
                          <a:effectLst/>
                        </a:rPr>
                        <a:t>　</a:t>
                      </a: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zh-CN" altLang="en-US" sz="1600" u="none" strike="noStrike">
                          <a:effectLst/>
                        </a:rPr>
                        <a:t>　</a:t>
                      </a: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zh-CN" altLang="en-US" sz="1600" u="none" strike="noStrike">
                          <a:effectLst/>
                        </a:rPr>
                        <a:t>　</a:t>
                      </a: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BNEZ</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b="0" i="0" u="none" strike="noStrike" dirty="0">
                          <a:solidFill>
                            <a:srgbClr val="000000"/>
                          </a:solidFill>
                          <a:effectLst/>
                          <a:latin typeface="宋体" panose="02010600030101010101" pitchFamily="2" charset="-122"/>
                          <a:ea typeface="宋体" panose="02010600030101010101" pitchFamily="2" charset="-122"/>
                        </a:rPr>
                        <a:t>R1</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b="0" i="0" u="none" strike="noStrike" dirty="0">
                          <a:solidFill>
                            <a:srgbClr val="000000"/>
                          </a:solidFill>
                          <a:effectLst/>
                          <a:latin typeface="宋体" panose="02010600030101010101" pitchFamily="2" charset="-122"/>
                          <a:ea typeface="宋体" panose="02010600030101010101" pitchFamily="2" charset="-122"/>
                        </a:rPr>
                        <a:t>Loop</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14"/>
                  </a:ext>
                </a:extLst>
              </a:tr>
              <a:tr h="86832">
                <a:tc>
                  <a:txBody>
                    <a:bodyPr/>
                    <a:lstStyle/>
                    <a:p>
                      <a:pPr algn="l" fontAlgn="ctr"/>
                      <a:endParaRPr lang="zh-CN" altLang="en-US" sz="2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5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5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5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5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5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5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5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5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5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5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5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5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15"/>
                  </a:ext>
                </a:extLst>
              </a:tr>
              <a:tr h="291688">
                <a:tc gridSpan="3">
                  <a:txBody>
                    <a:bodyPr/>
                    <a:lstStyle/>
                    <a:p>
                      <a:pPr marL="0" algn="l" defTabSz="914400" rtl="0" eaLnBrk="1" fontAlgn="ctr" latinLnBrk="0" hangingPunct="1"/>
                      <a:r>
                        <a:rPr lang="en-US" sz="1600" b="1" u="none" strike="noStrike" kern="1200" dirty="0">
                          <a:solidFill>
                            <a:srgbClr val="FF0000"/>
                          </a:solidFill>
                          <a:effectLst/>
                          <a:latin typeface="+mn-lt"/>
                          <a:ea typeface="+mn-ea"/>
                          <a:cs typeface="+mn-cs"/>
                        </a:rPr>
                        <a:t>Register Result Status</a:t>
                      </a:r>
                    </a:p>
                  </a:txBody>
                  <a:tcPr marL="7620" marR="7620" marT="7619" marB="0" anchor="ctr"/>
                </a:tc>
                <a:tc hMerge="1">
                  <a:txBody>
                    <a:bodyPr/>
                    <a:lstStyle/>
                    <a:p>
                      <a:endParaRPr lang="zh-CN" altLang="en-US"/>
                    </a:p>
                  </a:txBody>
                  <a:tcPr/>
                </a:tc>
                <a:tc hMerge="1">
                  <a:txBody>
                    <a:bodyPr/>
                    <a:lstStyle/>
                    <a:p>
                      <a:endParaRPr lang="zh-CN" altLang="en-US"/>
                    </a:p>
                  </a:txBody>
                  <a:tcP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16"/>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Clock </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R1</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600" u="none" strike="noStrike" dirty="0" err="1">
                          <a:effectLst/>
                        </a:rPr>
                        <a:t>F0</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600" u="none" strike="noStrike" dirty="0" err="1">
                          <a:effectLst/>
                        </a:rPr>
                        <a:t>F2</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600" u="none" strike="noStrike" dirty="0" err="1">
                          <a:effectLst/>
                        </a:rPr>
                        <a:t>F4</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600" u="none" strike="noStrike">
                          <a:effectLst/>
                        </a:rPr>
                        <a:t>F6</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600" u="none" strike="noStrike" dirty="0" err="1">
                          <a:effectLst/>
                        </a:rPr>
                        <a:t>F8</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600" u="none" strike="noStrike" dirty="0">
                          <a:effectLst/>
                        </a:rPr>
                        <a:t>F10</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600" u="none" strike="noStrike" dirty="0">
                          <a:effectLst/>
                        </a:rPr>
                        <a:t>F12 </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600" u="none" strike="noStrike" dirty="0">
                          <a:effectLst/>
                        </a:rPr>
                        <a:t>……</a:t>
                      </a:r>
                      <a:endParaRPr lang="en-US" altLang="zh-CN"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600" u="none" strike="noStrike" dirty="0">
                          <a:effectLst/>
                        </a:rPr>
                        <a:t>F30</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17"/>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b="0" i="0" u="none" strike="noStrike" dirty="0">
                          <a:solidFill>
                            <a:schemeClr val="dk1"/>
                          </a:solidFill>
                          <a:effectLst/>
                          <a:latin typeface="+mn-lt"/>
                          <a:ea typeface="+mn-ea"/>
                        </a:rPr>
                        <a:t>2</a:t>
                      </a:r>
                      <a:endParaRPr lang="en-US" altLang="zh-CN"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u="none" strike="noStrike" dirty="0">
                          <a:effectLst/>
                        </a:rPr>
                        <a:t>80</a:t>
                      </a:r>
                      <a:endParaRPr lang="en-US" altLang="zh-CN"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FU</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b="0" i="0" u="none" strike="noStrike" dirty="0">
                          <a:solidFill>
                            <a:srgbClr val="FF00FF"/>
                          </a:solidFill>
                          <a:effectLst/>
                          <a:latin typeface="宋体" panose="02010600030101010101" pitchFamily="2" charset="-122"/>
                          <a:ea typeface="宋体" panose="02010600030101010101" pitchFamily="2" charset="-122"/>
                        </a:rPr>
                        <a:t>Load1</a:t>
                      </a:r>
                      <a:endParaRPr lang="zh-CN" altLang="en-US" sz="14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b="0" i="0" u="none" strike="noStrike" dirty="0">
                          <a:solidFill>
                            <a:srgbClr val="FF00FF"/>
                          </a:solidFill>
                          <a:effectLst/>
                          <a:latin typeface="宋体" panose="02010600030101010101" pitchFamily="2" charset="-122"/>
                          <a:ea typeface="宋体" panose="02010600030101010101" pitchFamily="2" charset="-122"/>
                        </a:rPr>
                        <a:t>Mult1</a:t>
                      </a:r>
                      <a:endParaRPr lang="zh-CN" altLang="en-US" sz="14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18"/>
                  </a:ext>
                </a:extLst>
              </a:tr>
            </a:tbl>
          </a:graphicData>
        </a:graphic>
      </p:graphicFrame>
    </p:spTree>
    <p:extLst>
      <p:ext uri="{BB962C8B-B14F-4D97-AF65-F5344CB8AC3E}">
        <p14:creationId xmlns:p14="http://schemas.microsoft.com/office/powerpoint/2010/main" val="3097631192"/>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自由: 形状 22"/>
          <p:cNvSpPr/>
          <p:nvPr/>
        </p:nvSpPr>
        <p:spPr bwMode="auto">
          <a:xfrm rot="12600000">
            <a:off x="628798" y="267712"/>
            <a:ext cx="166903" cy="731887"/>
          </a:xfrm>
          <a:custGeom>
            <a:avLst/>
            <a:gdLst>
              <a:gd name="connsiteX0" fmla="*/ 260214 w 260214"/>
              <a:gd name="connsiteY0" fmla="*/ 995963 h 1141060"/>
              <a:gd name="connsiteX1" fmla="*/ 0 w 260214"/>
              <a:gd name="connsiteY1" fmla="*/ 1141060 h 1141060"/>
              <a:gd name="connsiteX2" fmla="*/ 0 w 260214"/>
              <a:gd name="connsiteY2" fmla="*/ 146621 h 1141060"/>
              <a:gd name="connsiteX3" fmla="*/ 260214 w 260214"/>
              <a:gd name="connsiteY3" fmla="*/ 0 h 1141060"/>
            </a:gdLst>
            <a:ahLst/>
            <a:cxnLst>
              <a:cxn ang="0">
                <a:pos x="connsiteX0" y="connsiteY0"/>
              </a:cxn>
              <a:cxn ang="0">
                <a:pos x="connsiteX1" y="connsiteY1"/>
              </a:cxn>
              <a:cxn ang="0">
                <a:pos x="connsiteX2" y="connsiteY2"/>
              </a:cxn>
              <a:cxn ang="0">
                <a:pos x="connsiteX3" y="connsiteY3"/>
              </a:cxn>
            </a:cxnLst>
            <a:rect l="l" t="t" r="r" b="b"/>
            <a:pathLst>
              <a:path w="260214" h="1141060">
                <a:moveTo>
                  <a:pt x="260214" y="995963"/>
                </a:moveTo>
                <a:lnTo>
                  <a:pt x="0" y="1141060"/>
                </a:lnTo>
                <a:lnTo>
                  <a:pt x="0" y="146621"/>
                </a:lnTo>
                <a:lnTo>
                  <a:pt x="260214" y="0"/>
                </a:lnTo>
                <a:close/>
              </a:path>
            </a:pathLst>
          </a:custGeom>
          <a:solidFill>
            <a:srgbClr val="0075EA"/>
          </a:solidFill>
          <a:ln>
            <a:noFill/>
          </a:ln>
        </p:spPr>
        <p:txBody>
          <a:bodyPr vert="horz" wrap="square" lIns="91440" tIns="45720" rIns="91440" bIns="45720" numCol="1" anchor="t" anchorCtr="0" compatLnSpc="1">
            <a:noAutofit/>
          </a:bodyPr>
          <a:lstStyle/>
          <a:p>
            <a:endParaRPr lang="zh-CN" altLang="en-US" dirty="0"/>
          </a:p>
        </p:txBody>
      </p:sp>
      <p:grpSp>
        <p:nvGrpSpPr>
          <p:cNvPr id="10" name="组合 9">
            <a:extLst>
              <a:ext uri="{FF2B5EF4-FFF2-40B4-BE49-F238E27FC236}">
                <a16:creationId xmlns:a16="http://schemas.microsoft.com/office/drawing/2014/main" id="{2A62CB82-FB01-4715-BBAF-49D3EAD91EB7}"/>
              </a:ext>
            </a:extLst>
          </p:cNvPr>
          <p:cNvGrpSpPr/>
          <p:nvPr/>
        </p:nvGrpSpPr>
        <p:grpSpPr>
          <a:xfrm>
            <a:off x="635244" y="278225"/>
            <a:ext cx="4594115" cy="714073"/>
            <a:chOff x="635242" y="278221"/>
            <a:chExt cx="4594115" cy="714072"/>
          </a:xfrm>
        </p:grpSpPr>
        <p:sp>
          <p:nvSpPr>
            <p:cNvPr id="11" name="矩形 10">
              <a:extLst>
                <a:ext uri="{FF2B5EF4-FFF2-40B4-BE49-F238E27FC236}">
                  <a16:creationId xmlns:a16="http://schemas.microsoft.com/office/drawing/2014/main" id="{9C4C0B2E-9EA3-4E4E-B3C0-51BAACEFFED3}"/>
                </a:ext>
              </a:extLst>
            </p:cNvPr>
            <p:cNvSpPr/>
            <p:nvPr/>
          </p:nvSpPr>
          <p:spPr>
            <a:xfrm>
              <a:off x="635242" y="676889"/>
              <a:ext cx="4136453" cy="315404"/>
            </a:xfrm>
            <a:prstGeom prst="rect">
              <a:avLst/>
            </a:prstGeom>
          </p:spPr>
          <p:txBody>
            <a:bodyPr wrap="square">
              <a:spAutoFit/>
            </a:bodyPr>
            <a:lstStyle/>
            <a:p>
              <a:pPr algn="ct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Tomasulo Algorithm——Loop</a:t>
              </a:r>
            </a:p>
          </p:txBody>
        </p:sp>
        <p:sp>
          <p:nvSpPr>
            <p:cNvPr id="16" name="矩形 15">
              <a:extLst>
                <a:ext uri="{FF2B5EF4-FFF2-40B4-BE49-F238E27FC236}">
                  <a16:creationId xmlns:a16="http://schemas.microsoft.com/office/drawing/2014/main" id="{920BAABC-520F-43FA-A390-A8BAD8692FD2}"/>
                </a:ext>
              </a:extLst>
            </p:cNvPr>
            <p:cNvSpPr/>
            <p:nvPr/>
          </p:nvSpPr>
          <p:spPr>
            <a:xfrm>
              <a:off x="1197484" y="278221"/>
              <a:ext cx="4031873" cy="523219"/>
            </a:xfrm>
            <a:prstGeom prst="rect">
              <a:avLst/>
            </a:prstGeom>
          </p:spPr>
          <p:txBody>
            <a:bodyPr wrap="none">
              <a:spAutoFit/>
            </a:bodyPr>
            <a:lstStyle/>
            <a:p>
              <a:r>
                <a:rPr lang="en-US" altLang="zh-CN" sz="2800" b="1" dirty="0">
                  <a:solidFill>
                    <a:schemeClr val="tx1">
                      <a:lumMod val="85000"/>
                      <a:lumOff val="15000"/>
                    </a:schemeClr>
                  </a:solidFill>
                  <a:latin typeface="等线" panose="02010600030101010101" pitchFamily="2" charset="-122"/>
                  <a:ea typeface="等线" panose="02010600030101010101" pitchFamily="2" charset="-122"/>
                </a:rPr>
                <a:t>Tomasulo</a:t>
              </a:r>
              <a:r>
                <a:rPr lang="zh-CN" altLang="en-US" sz="2800" b="1" dirty="0">
                  <a:solidFill>
                    <a:schemeClr val="tx1">
                      <a:lumMod val="85000"/>
                      <a:lumOff val="15000"/>
                    </a:schemeClr>
                  </a:solidFill>
                  <a:latin typeface="等线" panose="02010600030101010101" pitchFamily="2" charset="-122"/>
                  <a:ea typeface="等线" panose="02010600030101010101" pitchFamily="2" charset="-122"/>
                </a:rPr>
                <a:t>算法</a:t>
              </a:r>
              <a:r>
                <a:rPr lang="en-US" altLang="zh-CN" sz="2800" b="1" dirty="0">
                  <a:solidFill>
                    <a:schemeClr val="tx1">
                      <a:lumMod val="85000"/>
                      <a:lumOff val="15000"/>
                    </a:schemeClr>
                  </a:solidFill>
                  <a:latin typeface="等线" panose="02010600030101010101" pitchFamily="2" charset="-122"/>
                  <a:ea typeface="等线" panose="02010600030101010101" pitchFamily="2" charset="-122"/>
                </a:rPr>
                <a:t>— —</a:t>
              </a:r>
              <a:r>
                <a:rPr lang="zh-CN" altLang="en-US" sz="2800" b="1" dirty="0">
                  <a:solidFill>
                    <a:schemeClr val="tx1">
                      <a:lumMod val="85000"/>
                      <a:lumOff val="15000"/>
                    </a:schemeClr>
                  </a:solidFill>
                  <a:latin typeface="等线" panose="02010600030101010101" pitchFamily="2" charset="-122"/>
                  <a:ea typeface="等线" panose="02010600030101010101" pitchFamily="2" charset="-122"/>
                </a:rPr>
                <a:t>循环</a:t>
              </a:r>
            </a:p>
          </p:txBody>
        </p:sp>
      </p:grpSp>
      <p:sp>
        <p:nvSpPr>
          <p:cNvPr id="18" name="文本框 17">
            <a:extLst>
              <a:ext uri="{FF2B5EF4-FFF2-40B4-BE49-F238E27FC236}">
                <a16:creationId xmlns:a16="http://schemas.microsoft.com/office/drawing/2014/main" id="{E080DDE4-4689-48E4-965C-1FBB3BB6CB6B}"/>
              </a:ext>
            </a:extLst>
          </p:cNvPr>
          <p:cNvSpPr txBox="1"/>
          <p:nvPr/>
        </p:nvSpPr>
        <p:spPr>
          <a:xfrm>
            <a:off x="9666513" y="570612"/>
            <a:ext cx="1890243" cy="461665"/>
          </a:xfrm>
          <a:prstGeom prst="rect">
            <a:avLst/>
          </a:prstGeom>
          <a:noFill/>
        </p:spPr>
        <p:txBody>
          <a:bodyPr wrap="square" rtlCol="0">
            <a:spAutoFit/>
          </a:bodyPr>
          <a:lstStyle/>
          <a:p>
            <a:pPr algn="ctr"/>
            <a:r>
              <a:rPr lang="zh-CN" altLang="en-US" sz="2400" b="1" dirty="0">
                <a:solidFill>
                  <a:srgbClr val="0066FF"/>
                </a:solidFill>
                <a:latin typeface="微软雅黑" panose="020B0503020204020204" pitchFamily="34" charset="-122"/>
                <a:ea typeface="微软雅黑" panose="020B0503020204020204" pitchFamily="34" charset="-122"/>
              </a:rPr>
              <a:t>第</a:t>
            </a:r>
            <a:r>
              <a:rPr lang="en-US" altLang="zh-CN" sz="2400" b="1" dirty="0">
                <a:solidFill>
                  <a:srgbClr val="0066FF"/>
                </a:solidFill>
                <a:latin typeface="微软雅黑" panose="020B0503020204020204" pitchFamily="34" charset="-122"/>
                <a:ea typeface="微软雅黑" panose="020B0503020204020204" pitchFamily="34" charset="-122"/>
              </a:rPr>
              <a:t>3</a:t>
            </a:r>
            <a:r>
              <a:rPr lang="zh-CN" altLang="en-US" sz="2400" b="1" dirty="0">
                <a:solidFill>
                  <a:srgbClr val="0066FF"/>
                </a:solidFill>
                <a:latin typeface="微软雅黑" panose="020B0503020204020204" pitchFamily="34" charset="-122"/>
                <a:ea typeface="微软雅黑" panose="020B0503020204020204" pitchFamily="34" charset="-122"/>
              </a:rPr>
              <a:t>个周期</a:t>
            </a:r>
          </a:p>
        </p:txBody>
      </p:sp>
      <p:graphicFrame>
        <p:nvGraphicFramePr>
          <p:cNvPr id="9" name="表格 8">
            <a:extLst>
              <a:ext uri="{FF2B5EF4-FFF2-40B4-BE49-F238E27FC236}">
                <a16:creationId xmlns:a16="http://schemas.microsoft.com/office/drawing/2014/main" id="{920348F0-6444-45A3-BD4E-6BCE17BE1B12}"/>
              </a:ext>
            </a:extLst>
          </p:cNvPr>
          <p:cNvGraphicFramePr>
            <a:graphicFrameLocks noGrp="1"/>
          </p:cNvGraphicFramePr>
          <p:nvPr>
            <p:extLst>
              <p:ext uri="{D42A27DB-BD31-4B8C-83A1-F6EECF244321}">
                <p14:modId xmlns:p14="http://schemas.microsoft.com/office/powerpoint/2010/main" val="3486756044"/>
              </p:ext>
            </p:extLst>
          </p:nvPr>
        </p:nvGraphicFramePr>
        <p:xfrm>
          <a:off x="1821297" y="1252989"/>
          <a:ext cx="8569324" cy="5338764"/>
        </p:xfrm>
        <a:graphic>
          <a:graphicData uri="http://schemas.openxmlformats.org/drawingml/2006/table">
            <a:tbl>
              <a:tblPr>
                <a:tableStyleId>{5C22544A-7EE6-4342-B048-85BDC9FD1C3A}</a:tableStyleId>
              </a:tblPr>
              <a:tblGrid>
                <a:gridCol w="694516">
                  <a:extLst>
                    <a:ext uri="{9D8B030D-6E8A-4147-A177-3AD203B41FA5}">
                      <a16:colId xmlns:a16="http://schemas.microsoft.com/office/drawing/2014/main" val="20000"/>
                    </a:ext>
                  </a:extLst>
                </a:gridCol>
                <a:gridCol w="585999">
                  <a:extLst>
                    <a:ext uri="{9D8B030D-6E8A-4147-A177-3AD203B41FA5}">
                      <a16:colId xmlns:a16="http://schemas.microsoft.com/office/drawing/2014/main" val="20001"/>
                    </a:ext>
                  </a:extLst>
                </a:gridCol>
                <a:gridCol w="824230">
                  <a:extLst>
                    <a:ext uri="{9D8B030D-6E8A-4147-A177-3AD203B41FA5}">
                      <a16:colId xmlns:a16="http://schemas.microsoft.com/office/drawing/2014/main" val="20002"/>
                    </a:ext>
                  </a:extLst>
                </a:gridCol>
                <a:gridCol w="526187">
                  <a:extLst>
                    <a:ext uri="{9D8B030D-6E8A-4147-A177-3AD203B41FA5}">
                      <a16:colId xmlns:a16="http://schemas.microsoft.com/office/drawing/2014/main" val="20003"/>
                    </a:ext>
                  </a:extLst>
                </a:gridCol>
                <a:gridCol w="614021">
                  <a:extLst>
                    <a:ext uri="{9D8B030D-6E8A-4147-A177-3AD203B41FA5}">
                      <a16:colId xmlns:a16="http://schemas.microsoft.com/office/drawing/2014/main" val="20004"/>
                    </a:ext>
                  </a:extLst>
                </a:gridCol>
                <a:gridCol w="595248">
                  <a:extLst>
                    <a:ext uri="{9D8B030D-6E8A-4147-A177-3AD203B41FA5}">
                      <a16:colId xmlns:a16="http://schemas.microsoft.com/office/drawing/2014/main" val="20005"/>
                    </a:ext>
                  </a:extLst>
                </a:gridCol>
                <a:gridCol w="624490">
                  <a:extLst>
                    <a:ext uri="{9D8B030D-6E8A-4147-A177-3AD203B41FA5}">
                      <a16:colId xmlns:a16="http://schemas.microsoft.com/office/drawing/2014/main" val="20006"/>
                    </a:ext>
                  </a:extLst>
                </a:gridCol>
                <a:gridCol w="576089">
                  <a:extLst>
                    <a:ext uri="{9D8B030D-6E8A-4147-A177-3AD203B41FA5}">
                      <a16:colId xmlns:a16="http://schemas.microsoft.com/office/drawing/2014/main" val="20007"/>
                    </a:ext>
                  </a:extLst>
                </a:gridCol>
                <a:gridCol w="619674">
                  <a:extLst>
                    <a:ext uri="{9D8B030D-6E8A-4147-A177-3AD203B41FA5}">
                      <a16:colId xmlns:a16="http://schemas.microsoft.com/office/drawing/2014/main" val="20008"/>
                    </a:ext>
                  </a:extLst>
                </a:gridCol>
                <a:gridCol w="883197">
                  <a:extLst>
                    <a:ext uri="{9D8B030D-6E8A-4147-A177-3AD203B41FA5}">
                      <a16:colId xmlns:a16="http://schemas.microsoft.com/office/drawing/2014/main" val="20009"/>
                    </a:ext>
                  </a:extLst>
                </a:gridCol>
                <a:gridCol w="651110">
                  <a:extLst>
                    <a:ext uri="{9D8B030D-6E8A-4147-A177-3AD203B41FA5}">
                      <a16:colId xmlns:a16="http://schemas.microsoft.com/office/drawing/2014/main" val="20010"/>
                    </a:ext>
                  </a:extLst>
                </a:gridCol>
                <a:gridCol w="669195">
                  <a:extLst>
                    <a:ext uri="{9D8B030D-6E8A-4147-A177-3AD203B41FA5}">
                      <a16:colId xmlns:a16="http://schemas.microsoft.com/office/drawing/2014/main" val="20011"/>
                    </a:ext>
                  </a:extLst>
                </a:gridCol>
                <a:gridCol w="705368">
                  <a:extLst>
                    <a:ext uri="{9D8B030D-6E8A-4147-A177-3AD203B41FA5}">
                      <a16:colId xmlns:a16="http://schemas.microsoft.com/office/drawing/2014/main" val="20012"/>
                    </a:ext>
                  </a:extLst>
                </a:gridCol>
              </a:tblGrid>
              <a:tr h="291688">
                <a:tc gridSpan="3">
                  <a:txBody>
                    <a:bodyPr/>
                    <a:lstStyle/>
                    <a:p>
                      <a:pPr algn="l" fontAlgn="ctr"/>
                      <a:r>
                        <a:rPr lang="en-US" sz="1600" b="1" u="none" strike="noStrike" dirty="0">
                          <a:solidFill>
                            <a:srgbClr val="FF0000"/>
                          </a:solidFill>
                          <a:effectLst/>
                        </a:rPr>
                        <a:t>Instruction Status</a:t>
                      </a:r>
                      <a:endParaRPr lang="en-US" sz="1600" b="1" i="0" u="none" strike="noStrike" dirty="0">
                        <a:solidFill>
                          <a:srgbClr val="FF0000"/>
                        </a:solidFill>
                        <a:effectLst/>
                        <a:latin typeface="宋体" panose="02010600030101010101" pitchFamily="2" charset="-122"/>
                        <a:ea typeface="宋体" panose="02010600030101010101" pitchFamily="2" charset="-122"/>
                      </a:endParaRPr>
                    </a:p>
                  </a:txBody>
                  <a:tcPr marL="7620" marR="7620" marT="7619" marB="0" anchor="ctr"/>
                </a:tc>
                <a:tc hMerge="1">
                  <a:txBody>
                    <a:bodyPr/>
                    <a:lstStyle/>
                    <a:p>
                      <a:endParaRPr lang="zh-CN" altLang="en-US"/>
                    </a:p>
                  </a:txBody>
                  <a:tcPr/>
                </a:tc>
                <a:tc hMerge="1">
                  <a:txBody>
                    <a:bodyPr/>
                    <a:lstStyle/>
                    <a:p>
                      <a:endParaRPr lang="zh-CN" altLang="en-US"/>
                    </a:p>
                  </a:txBody>
                  <a:tcPr/>
                </a:tc>
                <a:tc>
                  <a:txBody>
                    <a:bodyPr/>
                    <a:lstStyle/>
                    <a:p>
                      <a:pPr algn="l" fontAlgn="ct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00"/>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ITER</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200" u="none" strike="noStrike" dirty="0">
                          <a:effectLst/>
                        </a:rPr>
                        <a:t>Inst.</a:t>
                      </a:r>
                      <a:endParaRPr lang="en-US" sz="12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err="1">
                          <a:effectLst/>
                        </a:rPr>
                        <a:t>i</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j</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k</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600" u="none" strike="noStrike" dirty="0">
                          <a:effectLst/>
                        </a:rPr>
                        <a:t>Issue</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600" u="none" strike="noStrike" dirty="0">
                          <a:effectLst/>
                        </a:rPr>
                        <a:t>Exec</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600" u="none" strike="noStrike">
                          <a:effectLst/>
                        </a:rPr>
                        <a:t>WR</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zh-CN" altLang="en-US" sz="1600" u="none" strike="noStrike">
                          <a:effectLst/>
                        </a:rPr>
                        <a:t> </a:t>
                      </a: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Busy</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Addr</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Fu</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01"/>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u="none" strike="noStrike" dirty="0">
                          <a:solidFill>
                            <a:srgbClr val="FF00FF"/>
                          </a:solidFill>
                          <a:effectLst/>
                        </a:rPr>
                        <a:t>1</a:t>
                      </a:r>
                      <a:endParaRPr lang="en-US" altLang="zh-CN" sz="16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solidFill>
                            <a:srgbClr val="FF00FF"/>
                          </a:solidFill>
                          <a:effectLst/>
                        </a:rPr>
                        <a:t>LD</a:t>
                      </a:r>
                      <a:endParaRPr lang="en-US" sz="16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solidFill>
                            <a:srgbClr val="FF00FF"/>
                          </a:solidFill>
                          <a:effectLst/>
                        </a:rPr>
                        <a:t>F0</a:t>
                      </a:r>
                      <a:endParaRPr lang="en-US" sz="16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u="none" strike="noStrike" dirty="0">
                          <a:solidFill>
                            <a:srgbClr val="FF00FF"/>
                          </a:solidFill>
                          <a:effectLst/>
                        </a:rPr>
                        <a:t>0</a:t>
                      </a:r>
                      <a:endParaRPr lang="en-US" altLang="zh-CN" sz="16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solidFill>
                            <a:srgbClr val="FF00FF"/>
                          </a:solidFill>
                          <a:effectLst/>
                        </a:rPr>
                        <a:t>R1</a:t>
                      </a:r>
                      <a:endParaRPr lang="en-US" sz="16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u="none" strike="noStrike" dirty="0">
                          <a:effectLst/>
                        </a:rPr>
                        <a:t>1</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u="none" strike="noStrike" dirty="0">
                          <a:effectLst/>
                        </a:rPr>
                        <a:t>2~</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zh-CN" altLang="en-US" sz="1200" u="none" strike="noStrike" dirty="0">
                          <a:effectLst/>
                        </a:rPr>
                        <a:t>　</a:t>
                      </a: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r" fontAlgn="ctr"/>
                      <a:r>
                        <a:rPr lang="en-US" sz="1600" u="none" strike="noStrike" dirty="0">
                          <a:effectLst/>
                        </a:rPr>
                        <a:t>Load1</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400" b="0" i="0" u="none" strike="noStrike" dirty="0">
                          <a:solidFill>
                            <a:srgbClr val="FF00FF"/>
                          </a:solidFill>
                          <a:effectLst/>
                          <a:latin typeface="+mn-lt"/>
                          <a:ea typeface="+mn-ea"/>
                        </a:rPr>
                        <a:t>Yes</a:t>
                      </a:r>
                      <a:r>
                        <a:rPr lang="en-US" sz="1400" b="0" i="0" u="none" strike="noStrike" baseline="0" dirty="0">
                          <a:solidFill>
                            <a:srgbClr val="FF00FF"/>
                          </a:solidFill>
                          <a:effectLst/>
                          <a:latin typeface="+mn-lt"/>
                          <a:ea typeface="+mn-ea"/>
                        </a:rPr>
                        <a:t> </a:t>
                      </a:r>
                      <a:endParaRPr lang="en-US" sz="14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b="0" i="0" u="none" strike="noStrike" dirty="0">
                          <a:solidFill>
                            <a:srgbClr val="FF00FF"/>
                          </a:solidFill>
                          <a:effectLst/>
                          <a:latin typeface="宋体" panose="02010600030101010101" pitchFamily="2" charset="-122"/>
                          <a:ea typeface="宋体" panose="02010600030101010101" pitchFamily="2" charset="-122"/>
                        </a:rPr>
                        <a:t>80</a:t>
                      </a:r>
                      <a:endParaRPr lang="zh-CN" altLang="en-US" sz="14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02"/>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u="none" strike="noStrike">
                          <a:solidFill>
                            <a:srgbClr val="FF00FF"/>
                          </a:solidFill>
                          <a:effectLst/>
                        </a:rPr>
                        <a:t>1</a:t>
                      </a:r>
                      <a:endParaRPr lang="en-US" altLang="zh-CN" sz="1600" b="0" i="0" u="none" strike="noStrike">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solidFill>
                            <a:srgbClr val="FF00FF"/>
                          </a:solidFill>
                          <a:effectLst/>
                        </a:rPr>
                        <a:t>MULTD</a:t>
                      </a:r>
                      <a:endParaRPr lang="en-US" sz="1600" b="0" i="0" u="none" strike="noStrike">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solidFill>
                            <a:srgbClr val="FF00FF"/>
                          </a:solidFill>
                          <a:effectLst/>
                        </a:rPr>
                        <a:t>F4</a:t>
                      </a:r>
                      <a:endParaRPr lang="en-US" sz="16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solidFill>
                            <a:srgbClr val="FF00FF"/>
                          </a:solidFill>
                          <a:effectLst/>
                        </a:rPr>
                        <a:t>F0</a:t>
                      </a:r>
                      <a:endParaRPr lang="en-US" sz="16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solidFill>
                            <a:srgbClr val="FF00FF"/>
                          </a:solidFill>
                          <a:effectLst/>
                        </a:rPr>
                        <a:t>F2</a:t>
                      </a:r>
                      <a:endParaRPr lang="en-US" sz="16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u="none" strike="noStrike" dirty="0">
                          <a:effectLst/>
                        </a:rPr>
                        <a:t>2</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zh-CN" altLang="en-US" sz="1200" u="none" strike="noStrike" dirty="0">
                          <a:effectLst/>
                        </a:rPr>
                        <a:t>　</a:t>
                      </a: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r" fontAlgn="ctr"/>
                      <a:r>
                        <a:rPr lang="en-US" sz="1600" u="none" strike="noStrike">
                          <a:effectLst/>
                        </a:rPr>
                        <a:t>Load2</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400" u="none" strike="noStrike" dirty="0">
                          <a:solidFill>
                            <a:srgbClr val="0070C0"/>
                          </a:solidFill>
                          <a:effectLst/>
                        </a:rPr>
                        <a:t>No</a:t>
                      </a:r>
                      <a:endParaRPr lang="en-US" sz="1400" b="0" i="0" u="none" strike="noStrike" dirty="0">
                        <a:solidFill>
                          <a:srgbClr val="0070C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0070C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03"/>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u="none" strike="noStrike">
                          <a:solidFill>
                            <a:srgbClr val="FF00FF"/>
                          </a:solidFill>
                          <a:effectLst/>
                        </a:rPr>
                        <a:t>1</a:t>
                      </a:r>
                      <a:endParaRPr lang="en-US" altLang="zh-CN" sz="1600" b="0" i="0" u="none" strike="noStrike">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solidFill>
                            <a:srgbClr val="FF00FF"/>
                          </a:solidFill>
                          <a:effectLst/>
                        </a:rPr>
                        <a:t>SD</a:t>
                      </a:r>
                      <a:endParaRPr lang="en-US" sz="1600" b="0" i="0" u="none" strike="noStrike">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solidFill>
                            <a:srgbClr val="FF00FF"/>
                          </a:solidFill>
                          <a:effectLst/>
                        </a:rPr>
                        <a:t>F4 </a:t>
                      </a:r>
                      <a:endParaRPr lang="en-US" sz="16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u="none" strike="noStrike" dirty="0">
                          <a:solidFill>
                            <a:srgbClr val="FF00FF"/>
                          </a:solidFill>
                          <a:effectLst/>
                        </a:rPr>
                        <a:t>0</a:t>
                      </a:r>
                      <a:endParaRPr lang="en-US" altLang="zh-CN" sz="16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solidFill>
                            <a:srgbClr val="FF00FF"/>
                          </a:solidFill>
                          <a:effectLst/>
                        </a:rPr>
                        <a:t>R1</a:t>
                      </a:r>
                      <a:endParaRPr lang="en-US" sz="16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u="none" strike="noStrike" dirty="0">
                          <a:effectLst/>
                        </a:rPr>
                        <a:t>3</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zh-CN" altLang="en-US" sz="1200" u="none" strike="noStrike" dirty="0">
                          <a:effectLst/>
                        </a:rPr>
                        <a:t>　</a:t>
                      </a: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r" fontAlgn="ctr"/>
                      <a:r>
                        <a:rPr lang="en-US" sz="1600" u="none" strike="noStrike">
                          <a:effectLst/>
                        </a:rPr>
                        <a:t>Load3</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400" u="none" strike="noStrike">
                          <a:effectLst/>
                        </a:rPr>
                        <a:t>No</a:t>
                      </a:r>
                      <a:endParaRPr lang="en-US" sz="14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04"/>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u="none" strike="noStrike" dirty="0">
                          <a:solidFill>
                            <a:srgbClr val="0070C0"/>
                          </a:solidFill>
                          <a:effectLst/>
                        </a:rPr>
                        <a:t>2</a:t>
                      </a:r>
                      <a:endParaRPr lang="en-US" altLang="zh-CN" sz="1600" b="0" i="0" u="none" strike="noStrike" dirty="0">
                        <a:solidFill>
                          <a:srgbClr val="0070C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solidFill>
                            <a:srgbClr val="0070C0"/>
                          </a:solidFill>
                          <a:effectLst/>
                        </a:rPr>
                        <a:t>LD</a:t>
                      </a:r>
                      <a:endParaRPr lang="en-US" sz="1600" b="0" i="0" u="none" strike="noStrike" dirty="0">
                        <a:solidFill>
                          <a:srgbClr val="0070C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solidFill>
                            <a:srgbClr val="0070C0"/>
                          </a:solidFill>
                          <a:effectLst/>
                        </a:rPr>
                        <a:t>F0</a:t>
                      </a:r>
                      <a:endParaRPr lang="en-US" sz="1600" b="0" i="0" u="none" strike="noStrike" dirty="0">
                        <a:solidFill>
                          <a:srgbClr val="0070C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u="none" strike="noStrike" dirty="0">
                          <a:solidFill>
                            <a:srgbClr val="0070C0"/>
                          </a:solidFill>
                          <a:effectLst/>
                        </a:rPr>
                        <a:t>0</a:t>
                      </a:r>
                      <a:endParaRPr lang="en-US" altLang="zh-CN" sz="1600" b="0" i="0" u="none" strike="noStrike" dirty="0">
                        <a:solidFill>
                          <a:srgbClr val="0070C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solidFill>
                            <a:srgbClr val="0070C0"/>
                          </a:solidFill>
                          <a:effectLst/>
                        </a:rPr>
                        <a:t>R1</a:t>
                      </a:r>
                      <a:endParaRPr lang="en-US" sz="1600" b="0" i="0" u="none" strike="noStrike" dirty="0">
                        <a:solidFill>
                          <a:srgbClr val="0070C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zh-CN" altLang="en-US" sz="1200" u="none" strike="noStrike">
                          <a:effectLst/>
                        </a:rPr>
                        <a:t>　</a:t>
                      </a:r>
                      <a:endParaRPr lang="zh-CN" altLang="en-US" sz="12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zh-CN" altLang="en-US" sz="1200" u="none" strike="noStrike" dirty="0">
                          <a:effectLst/>
                        </a:rPr>
                        <a:t>　</a:t>
                      </a: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r" fontAlgn="ctr"/>
                      <a:r>
                        <a:rPr lang="en-US" sz="1600" u="none" strike="noStrike">
                          <a:effectLst/>
                        </a:rPr>
                        <a:t>Store1</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400" b="0" i="0" u="none" strike="noStrike" dirty="0">
                          <a:solidFill>
                            <a:srgbClr val="FF00FF"/>
                          </a:solidFill>
                          <a:effectLst/>
                          <a:latin typeface="+mn-lt"/>
                          <a:ea typeface="+mn-ea"/>
                        </a:rPr>
                        <a:t>YES</a:t>
                      </a:r>
                      <a:endParaRPr lang="en-US" sz="14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b="0" i="0" u="none" strike="noStrike" dirty="0">
                          <a:solidFill>
                            <a:srgbClr val="FF00FF"/>
                          </a:solidFill>
                          <a:effectLst/>
                          <a:latin typeface="宋体" panose="02010600030101010101" pitchFamily="2" charset="-122"/>
                          <a:ea typeface="宋体" panose="02010600030101010101" pitchFamily="2" charset="-122"/>
                        </a:rPr>
                        <a:t>80</a:t>
                      </a:r>
                      <a:endParaRPr lang="zh-CN" altLang="en-US" sz="14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b="0" i="0" u="none" strike="noStrike" dirty="0">
                          <a:solidFill>
                            <a:srgbClr val="FF00FF"/>
                          </a:solidFill>
                          <a:effectLst/>
                          <a:latin typeface="宋体" panose="02010600030101010101" pitchFamily="2" charset="-122"/>
                          <a:ea typeface="宋体" panose="02010600030101010101" pitchFamily="2" charset="-122"/>
                        </a:rPr>
                        <a:t>Mult1</a:t>
                      </a:r>
                      <a:endParaRPr lang="zh-CN" altLang="en-US" sz="14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05"/>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u="none" strike="noStrike">
                          <a:solidFill>
                            <a:srgbClr val="0070C0"/>
                          </a:solidFill>
                          <a:effectLst/>
                        </a:rPr>
                        <a:t>2</a:t>
                      </a:r>
                      <a:endParaRPr lang="en-US" altLang="zh-CN" sz="1600" b="0" i="0" u="none" strike="noStrike">
                        <a:solidFill>
                          <a:srgbClr val="0070C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solidFill>
                            <a:srgbClr val="0070C0"/>
                          </a:solidFill>
                          <a:effectLst/>
                        </a:rPr>
                        <a:t>MULTD</a:t>
                      </a:r>
                      <a:endParaRPr lang="en-US" sz="1600" b="0" i="0" u="none" strike="noStrike">
                        <a:solidFill>
                          <a:srgbClr val="0070C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solidFill>
                            <a:srgbClr val="0070C0"/>
                          </a:solidFill>
                          <a:effectLst/>
                        </a:rPr>
                        <a:t>F4</a:t>
                      </a:r>
                      <a:endParaRPr lang="en-US" sz="1600" b="0" i="0" u="none" strike="noStrike">
                        <a:solidFill>
                          <a:srgbClr val="0070C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solidFill>
                            <a:srgbClr val="0070C0"/>
                          </a:solidFill>
                          <a:effectLst/>
                        </a:rPr>
                        <a:t>F0</a:t>
                      </a:r>
                      <a:endParaRPr lang="en-US" sz="1600" b="0" i="0" u="none" strike="noStrike" dirty="0">
                        <a:solidFill>
                          <a:srgbClr val="0070C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solidFill>
                            <a:srgbClr val="0070C0"/>
                          </a:solidFill>
                          <a:effectLst/>
                        </a:rPr>
                        <a:t>F2</a:t>
                      </a:r>
                      <a:endParaRPr lang="en-US" sz="1600" b="0" i="0" u="none" strike="noStrike" dirty="0">
                        <a:solidFill>
                          <a:srgbClr val="0070C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zh-CN" altLang="en-US" sz="1200" u="none" strike="noStrike" dirty="0">
                          <a:effectLst/>
                        </a:rPr>
                        <a:t>　</a:t>
                      </a: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zh-CN" altLang="en-US" sz="1200" u="none" strike="noStrike" dirty="0">
                          <a:effectLst/>
                        </a:rPr>
                        <a:t>　</a:t>
                      </a: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r" fontAlgn="ctr"/>
                      <a:r>
                        <a:rPr lang="en-US" sz="1600" u="none" strike="noStrike" dirty="0">
                          <a:effectLst/>
                        </a:rPr>
                        <a:t>Store2</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400" u="none" strike="noStrike">
                          <a:solidFill>
                            <a:srgbClr val="0070C0"/>
                          </a:solidFill>
                          <a:effectLst/>
                        </a:rPr>
                        <a:t>No</a:t>
                      </a:r>
                      <a:endParaRPr lang="en-US" sz="1400" b="0" i="0" u="none" strike="noStrike">
                        <a:solidFill>
                          <a:srgbClr val="0070C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0070C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0070C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06"/>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u="none" strike="noStrike">
                          <a:solidFill>
                            <a:srgbClr val="0070C0"/>
                          </a:solidFill>
                          <a:effectLst/>
                        </a:rPr>
                        <a:t>2</a:t>
                      </a:r>
                      <a:endParaRPr lang="en-US" altLang="zh-CN" sz="1600" b="0" i="0" u="none" strike="noStrike">
                        <a:solidFill>
                          <a:srgbClr val="0070C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solidFill>
                            <a:srgbClr val="0070C0"/>
                          </a:solidFill>
                          <a:effectLst/>
                        </a:rPr>
                        <a:t>SD</a:t>
                      </a:r>
                      <a:endParaRPr lang="en-US" sz="1600" b="0" i="0" u="none" strike="noStrike">
                        <a:solidFill>
                          <a:srgbClr val="0070C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solidFill>
                            <a:srgbClr val="0070C0"/>
                          </a:solidFill>
                          <a:effectLst/>
                        </a:rPr>
                        <a:t>F4 </a:t>
                      </a:r>
                      <a:endParaRPr lang="en-US" sz="1600" b="0" i="0" u="none" strike="noStrike">
                        <a:solidFill>
                          <a:srgbClr val="0070C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u="none" strike="noStrike">
                          <a:solidFill>
                            <a:srgbClr val="0070C0"/>
                          </a:solidFill>
                          <a:effectLst/>
                        </a:rPr>
                        <a:t>0</a:t>
                      </a:r>
                      <a:endParaRPr lang="en-US" altLang="zh-CN" sz="1600" b="0" i="0" u="none" strike="noStrike">
                        <a:solidFill>
                          <a:srgbClr val="0070C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solidFill>
                            <a:srgbClr val="0070C0"/>
                          </a:solidFill>
                          <a:effectLst/>
                        </a:rPr>
                        <a:t>R1</a:t>
                      </a:r>
                      <a:endParaRPr lang="en-US" sz="1600" b="0" i="0" u="none" strike="noStrike" dirty="0">
                        <a:solidFill>
                          <a:srgbClr val="0070C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zh-CN" altLang="en-US" sz="1200" u="none" strike="noStrike">
                          <a:effectLst/>
                        </a:rPr>
                        <a:t>　</a:t>
                      </a:r>
                      <a:endParaRPr lang="zh-CN" altLang="en-US" sz="12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zh-CN" altLang="en-US" sz="1200" u="none" strike="noStrike">
                          <a:effectLst/>
                        </a:rPr>
                        <a:t>　</a:t>
                      </a:r>
                      <a:endParaRPr lang="zh-CN" altLang="en-US" sz="12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zh-CN" altLang="en-US" sz="1200" u="none" strike="noStrike" dirty="0">
                          <a:effectLst/>
                        </a:rPr>
                        <a:t>　</a:t>
                      </a: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r" fontAlgn="ctr"/>
                      <a:r>
                        <a:rPr lang="en-US" sz="1600" u="none" strike="noStrike" dirty="0">
                          <a:effectLst/>
                        </a:rPr>
                        <a:t>Store3</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400" u="none" strike="noStrike" dirty="0">
                          <a:effectLst/>
                        </a:rPr>
                        <a:t>No</a:t>
                      </a:r>
                      <a:endParaRPr 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07"/>
                  </a:ext>
                </a:extLst>
              </a:tr>
              <a:tr h="293236">
                <a:tc gridSpan="3">
                  <a:txBody>
                    <a:bodyPr/>
                    <a:lstStyle/>
                    <a:p>
                      <a:pPr marL="0" algn="l" defTabSz="914400" rtl="0" eaLnBrk="1" fontAlgn="ctr" latinLnBrk="0" hangingPunct="1"/>
                      <a:r>
                        <a:rPr lang="en-US" sz="1800" b="1" u="none" strike="noStrike" kern="1200" dirty="0">
                          <a:solidFill>
                            <a:srgbClr val="FF0000"/>
                          </a:solidFill>
                          <a:effectLst/>
                          <a:latin typeface="+mn-lt"/>
                          <a:ea typeface="+mn-ea"/>
                          <a:cs typeface="+mn-cs"/>
                        </a:rPr>
                        <a:t>Reservation Station:</a:t>
                      </a:r>
                    </a:p>
                  </a:txBody>
                  <a:tcPr marL="7620" marR="7620" marT="7619" marB="0" anchor="ctr"/>
                </a:tc>
                <a:tc hMerge="1">
                  <a:txBody>
                    <a:bodyPr/>
                    <a:lstStyle/>
                    <a:p>
                      <a:endParaRPr lang="zh-CN" altLang="en-US"/>
                    </a:p>
                  </a:txBody>
                  <a:tcPr/>
                </a:tc>
                <a:tc hMerge="1">
                  <a:txBody>
                    <a:bodyPr/>
                    <a:lstStyle/>
                    <a:p>
                      <a:endParaRPr lang="zh-CN" altLang="en-US"/>
                    </a:p>
                  </a:txBody>
                  <a:tcP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08"/>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Time</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Name</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Busy </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Op</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err="1">
                          <a:effectLst/>
                        </a:rPr>
                        <a:t>Vj</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err="1">
                          <a:effectLst/>
                        </a:rPr>
                        <a:t>Vk</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Qj </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Qk</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Code</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09"/>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600" u="none" strike="noStrike" dirty="0">
                          <a:effectLst/>
                        </a:rPr>
                        <a:t>Add1</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400" u="none" strike="noStrike" dirty="0">
                          <a:effectLst/>
                        </a:rPr>
                        <a:t>No</a:t>
                      </a:r>
                      <a:endParaRPr lang="en-US" sz="1400" b="0" i="0" u="none" strike="noStrike" dirty="0">
                        <a:solidFill>
                          <a:srgbClr val="FF66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zh-CN" altLang="en-US" sz="1600" u="none" strike="noStrike">
                          <a:effectLst/>
                        </a:rPr>
                        <a:t>　</a:t>
                      </a: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zh-CN" altLang="en-US" sz="1600" u="none" strike="noStrike">
                          <a:effectLst/>
                        </a:rPr>
                        <a:t>　</a:t>
                      </a: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zh-CN" altLang="en-US" sz="1600" u="none" strike="noStrike" dirty="0">
                          <a:effectLst/>
                        </a:rPr>
                        <a:t>　</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zh-CN" altLang="en-US" sz="1600" u="none" strike="noStrike" dirty="0">
                          <a:effectLst/>
                        </a:rPr>
                        <a:t>　</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zh-CN" altLang="en-US" sz="1600" u="none" strike="noStrike" dirty="0">
                          <a:effectLst/>
                        </a:rPr>
                        <a:t>　</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LD </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F0</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u="none" strike="noStrike">
                          <a:effectLst/>
                        </a:rPr>
                        <a:t>0</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R1</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10"/>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600" u="none" strike="noStrike">
                          <a:effectLst/>
                        </a:rPr>
                        <a:t>Add2</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400" u="none" strike="noStrike" dirty="0">
                          <a:effectLst/>
                        </a:rPr>
                        <a:t>No</a:t>
                      </a:r>
                      <a:endParaRPr lang="en-US" sz="1400" b="0" i="0" u="none" strike="noStrike" dirty="0">
                        <a:solidFill>
                          <a:srgbClr val="66FF33"/>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zh-CN" altLang="en-US" sz="1600" u="none" strike="noStrike">
                          <a:effectLst/>
                        </a:rPr>
                        <a:t>　</a:t>
                      </a: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MULTD</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b="0" i="0" u="none" strike="noStrike" dirty="0">
                          <a:solidFill>
                            <a:srgbClr val="000000"/>
                          </a:solidFill>
                          <a:effectLst/>
                          <a:latin typeface="宋体" panose="02010600030101010101" pitchFamily="2" charset="-122"/>
                          <a:ea typeface="宋体" panose="02010600030101010101" pitchFamily="2" charset="-122"/>
                        </a:rPr>
                        <a:t>F4</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b="0" i="0" u="none" strike="noStrike" dirty="0">
                          <a:solidFill>
                            <a:srgbClr val="000000"/>
                          </a:solidFill>
                          <a:effectLst/>
                          <a:latin typeface="宋体" panose="02010600030101010101" pitchFamily="2" charset="-122"/>
                          <a:ea typeface="宋体" panose="02010600030101010101" pitchFamily="2" charset="-122"/>
                        </a:rPr>
                        <a:t>F0</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b="0" i="0" u="none" strike="noStrike" dirty="0">
                          <a:solidFill>
                            <a:srgbClr val="000000"/>
                          </a:solidFill>
                          <a:effectLst/>
                          <a:latin typeface="宋体" panose="02010600030101010101" pitchFamily="2" charset="-122"/>
                          <a:ea typeface="宋体" panose="02010600030101010101" pitchFamily="2" charset="-122"/>
                        </a:rPr>
                        <a:t>F2</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11"/>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600" u="none" strike="noStrike">
                          <a:effectLst/>
                        </a:rPr>
                        <a:t>Add3</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400" u="none" strike="noStrike" dirty="0">
                          <a:effectLst/>
                        </a:rPr>
                        <a:t>No</a:t>
                      </a:r>
                      <a:endParaRPr 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zh-CN" altLang="en-US" sz="1600" u="none" strike="noStrike">
                          <a:effectLst/>
                        </a:rPr>
                        <a:t>　</a:t>
                      </a: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SD</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F4 </a:t>
                      </a:r>
                      <a:endParaRPr lang="en-US" sz="1600" b="0" i="0" u="none" strike="noStrike" dirty="0">
                        <a:solidFill>
                          <a:srgbClr val="FF66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u="none" strike="noStrike" dirty="0">
                          <a:effectLst/>
                        </a:rPr>
                        <a:t>0</a:t>
                      </a:r>
                      <a:endParaRPr lang="en-US" altLang="zh-CN" sz="1600" b="0" i="0" u="none" strike="noStrike" dirty="0">
                        <a:solidFill>
                          <a:srgbClr val="FF66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R1</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12"/>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600" u="none" strike="noStrike">
                          <a:effectLst/>
                        </a:rPr>
                        <a:t>Mult1</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400" b="0" i="0" u="none" strike="noStrike" dirty="0">
                          <a:solidFill>
                            <a:srgbClr val="FF00FF"/>
                          </a:solidFill>
                          <a:effectLst/>
                          <a:latin typeface="+mn-lt"/>
                          <a:ea typeface="+mn-ea"/>
                        </a:rPr>
                        <a:t>YES</a:t>
                      </a:r>
                      <a:endParaRPr lang="en-US" sz="14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b="0" i="0" u="none" strike="noStrike" dirty="0" err="1">
                          <a:solidFill>
                            <a:srgbClr val="FF00FF"/>
                          </a:solidFill>
                          <a:effectLst/>
                          <a:latin typeface="宋体" panose="02010600030101010101" pitchFamily="2" charset="-122"/>
                          <a:ea typeface="宋体" panose="02010600030101010101" pitchFamily="2" charset="-122"/>
                        </a:rPr>
                        <a:t>Multd</a:t>
                      </a:r>
                      <a:endParaRPr lang="zh-CN" altLang="en-US" sz="14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b="0" i="0" u="none" strike="noStrike" dirty="0">
                          <a:solidFill>
                            <a:srgbClr val="FF00FF"/>
                          </a:solidFill>
                          <a:effectLst/>
                          <a:latin typeface="宋体" panose="02010600030101010101" pitchFamily="2" charset="-122"/>
                          <a:ea typeface="宋体" panose="02010600030101010101" pitchFamily="2" charset="-122"/>
                        </a:rPr>
                        <a:t>R(F2)</a:t>
                      </a:r>
                      <a:endParaRPr lang="zh-CN" altLang="en-US" sz="14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b="0" i="0" u="none" strike="noStrike" dirty="0">
                          <a:solidFill>
                            <a:srgbClr val="FF00FF"/>
                          </a:solidFill>
                          <a:effectLst/>
                          <a:latin typeface="宋体" panose="02010600030101010101" pitchFamily="2" charset="-122"/>
                          <a:ea typeface="宋体" panose="02010600030101010101" pitchFamily="2" charset="-122"/>
                        </a:rPr>
                        <a:t>Load1</a:t>
                      </a:r>
                      <a:endParaRPr lang="zh-CN" altLang="en-US" sz="14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zh-CN" altLang="en-US" sz="1600" u="none" strike="noStrike" dirty="0">
                          <a:effectLst/>
                        </a:rPr>
                        <a:t>　</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SUBI</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b="0" i="0" u="none" strike="noStrike" dirty="0">
                          <a:solidFill>
                            <a:srgbClr val="000000"/>
                          </a:solidFill>
                          <a:effectLst/>
                          <a:latin typeface="宋体" panose="02010600030101010101" pitchFamily="2" charset="-122"/>
                          <a:ea typeface="宋体" panose="02010600030101010101" pitchFamily="2" charset="-122"/>
                        </a:rPr>
                        <a:t>R1</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b="0" i="0" u="none" strike="noStrike" dirty="0">
                          <a:solidFill>
                            <a:srgbClr val="000000"/>
                          </a:solidFill>
                          <a:effectLst/>
                          <a:latin typeface="宋体" panose="02010600030101010101" pitchFamily="2" charset="-122"/>
                          <a:ea typeface="宋体" panose="02010600030101010101" pitchFamily="2" charset="-122"/>
                        </a:rPr>
                        <a:t>R1</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b="0" i="0" u="none" strike="noStrike" dirty="0">
                          <a:solidFill>
                            <a:srgbClr val="000000"/>
                          </a:solidFill>
                          <a:effectLst/>
                          <a:latin typeface="宋体" panose="02010600030101010101" pitchFamily="2" charset="-122"/>
                          <a:ea typeface="宋体" panose="02010600030101010101" pitchFamily="2" charset="-122"/>
                        </a:rPr>
                        <a:t>#8</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13"/>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600" u="none" strike="noStrike">
                          <a:effectLst/>
                        </a:rPr>
                        <a:t>Mult2</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400" u="none" strike="noStrike" dirty="0">
                          <a:effectLst/>
                        </a:rPr>
                        <a:t>No</a:t>
                      </a:r>
                      <a:endParaRPr lang="en-US" sz="1400" b="0" i="0" u="none" strike="noStrike" dirty="0">
                        <a:solidFill>
                          <a:srgbClr val="66FF33"/>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zh-CN" altLang="en-US" sz="1600" u="none" strike="noStrike">
                          <a:effectLst/>
                        </a:rPr>
                        <a:t>　</a:t>
                      </a: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zh-CN" altLang="en-US" sz="1600" u="none" strike="noStrike">
                          <a:effectLst/>
                        </a:rPr>
                        <a:t>　</a:t>
                      </a: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zh-CN" altLang="en-US" sz="1600" u="none" strike="noStrike">
                          <a:effectLst/>
                        </a:rPr>
                        <a:t>　</a:t>
                      </a: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zh-CN" altLang="en-US" sz="1600" u="none" strike="noStrike">
                          <a:effectLst/>
                        </a:rPr>
                        <a:t>　</a:t>
                      </a: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zh-CN" altLang="en-US" sz="1600" u="none" strike="noStrike">
                          <a:effectLst/>
                        </a:rPr>
                        <a:t>　</a:t>
                      </a: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BNEZ</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b="0" i="0" u="none" strike="noStrike" dirty="0">
                          <a:solidFill>
                            <a:srgbClr val="000000"/>
                          </a:solidFill>
                          <a:effectLst/>
                          <a:latin typeface="宋体" panose="02010600030101010101" pitchFamily="2" charset="-122"/>
                          <a:ea typeface="宋体" panose="02010600030101010101" pitchFamily="2" charset="-122"/>
                        </a:rPr>
                        <a:t>R1</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b="0" i="0" u="none" strike="noStrike" dirty="0">
                          <a:solidFill>
                            <a:srgbClr val="000000"/>
                          </a:solidFill>
                          <a:effectLst/>
                          <a:latin typeface="宋体" panose="02010600030101010101" pitchFamily="2" charset="-122"/>
                          <a:ea typeface="宋体" panose="02010600030101010101" pitchFamily="2" charset="-122"/>
                        </a:rPr>
                        <a:t>Loop</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14"/>
                  </a:ext>
                </a:extLst>
              </a:tr>
              <a:tr h="86832">
                <a:tc>
                  <a:txBody>
                    <a:bodyPr/>
                    <a:lstStyle/>
                    <a:p>
                      <a:pPr algn="l" fontAlgn="ctr"/>
                      <a:endParaRPr lang="zh-CN" altLang="en-US" sz="2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5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5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5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5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5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5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5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5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5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5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5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5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15"/>
                  </a:ext>
                </a:extLst>
              </a:tr>
              <a:tr h="291688">
                <a:tc gridSpan="3">
                  <a:txBody>
                    <a:bodyPr/>
                    <a:lstStyle/>
                    <a:p>
                      <a:pPr marL="0" algn="l" defTabSz="914400" rtl="0" eaLnBrk="1" fontAlgn="ctr" latinLnBrk="0" hangingPunct="1"/>
                      <a:r>
                        <a:rPr lang="en-US" sz="1600" b="1" u="none" strike="noStrike" kern="1200" dirty="0">
                          <a:solidFill>
                            <a:srgbClr val="FF0000"/>
                          </a:solidFill>
                          <a:effectLst/>
                          <a:latin typeface="+mn-lt"/>
                          <a:ea typeface="+mn-ea"/>
                          <a:cs typeface="+mn-cs"/>
                        </a:rPr>
                        <a:t>Register Result Status</a:t>
                      </a:r>
                    </a:p>
                  </a:txBody>
                  <a:tcPr marL="7620" marR="7620" marT="7619" marB="0" anchor="ctr"/>
                </a:tc>
                <a:tc hMerge="1">
                  <a:txBody>
                    <a:bodyPr/>
                    <a:lstStyle/>
                    <a:p>
                      <a:endParaRPr lang="zh-CN" altLang="en-US"/>
                    </a:p>
                  </a:txBody>
                  <a:tcPr/>
                </a:tc>
                <a:tc hMerge="1">
                  <a:txBody>
                    <a:bodyPr/>
                    <a:lstStyle/>
                    <a:p>
                      <a:endParaRPr lang="zh-CN" altLang="en-US"/>
                    </a:p>
                  </a:txBody>
                  <a:tcP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16"/>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Clock </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R1</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600" u="none" strike="noStrike" dirty="0" err="1">
                          <a:effectLst/>
                        </a:rPr>
                        <a:t>F0</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600" u="none" strike="noStrike" dirty="0" err="1">
                          <a:effectLst/>
                        </a:rPr>
                        <a:t>F2</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600" u="none" strike="noStrike">
                          <a:effectLst/>
                        </a:rPr>
                        <a:t>F4</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600" u="none" strike="noStrike" dirty="0" err="1">
                          <a:effectLst/>
                        </a:rPr>
                        <a:t>F6</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600" u="none" strike="noStrike" dirty="0" err="1">
                          <a:effectLst/>
                        </a:rPr>
                        <a:t>F8</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600" u="none" strike="noStrike" dirty="0">
                          <a:effectLst/>
                        </a:rPr>
                        <a:t>F10</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600" u="none" strike="noStrike" dirty="0">
                          <a:effectLst/>
                        </a:rPr>
                        <a:t>F12 </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600" u="none" strike="noStrike" dirty="0">
                          <a:effectLst/>
                        </a:rPr>
                        <a:t>……</a:t>
                      </a:r>
                      <a:endParaRPr lang="en-US" altLang="zh-CN"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600" u="none" strike="noStrike" dirty="0">
                          <a:effectLst/>
                        </a:rPr>
                        <a:t>F30</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17"/>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b="0" i="0" u="none" strike="noStrike" dirty="0">
                          <a:solidFill>
                            <a:schemeClr val="dk1"/>
                          </a:solidFill>
                          <a:effectLst/>
                          <a:latin typeface="+mn-lt"/>
                          <a:ea typeface="+mn-ea"/>
                        </a:rPr>
                        <a:t>3</a:t>
                      </a:r>
                      <a:endParaRPr lang="en-US" altLang="zh-CN"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u="none" strike="noStrike" dirty="0">
                          <a:effectLst/>
                        </a:rPr>
                        <a:t>80</a:t>
                      </a:r>
                      <a:endParaRPr lang="en-US" altLang="zh-CN"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FU</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b="0" i="0" u="none" strike="noStrike" dirty="0">
                          <a:solidFill>
                            <a:srgbClr val="FF00FF"/>
                          </a:solidFill>
                          <a:effectLst/>
                          <a:latin typeface="宋体" panose="02010600030101010101" pitchFamily="2" charset="-122"/>
                          <a:ea typeface="宋体" panose="02010600030101010101" pitchFamily="2" charset="-122"/>
                        </a:rPr>
                        <a:t>Load1</a:t>
                      </a:r>
                      <a:endParaRPr lang="zh-CN" altLang="en-US" sz="14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b="0" i="0" u="none" strike="noStrike" dirty="0">
                          <a:solidFill>
                            <a:srgbClr val="FF00FF"/>
                          </a:solidFill>
                          <a:effectLst/>
                          <a:latin typeface="宋体" panose="02010600030101010101" pitchFamily="2" charset="-122"/>
                          <a:ea typeface="宋体" panose="02010600030101010101" pitchFamily="2" charset="-122"/>
                        </a:rPr>
                        <a:t>Mult1</a:t>
                      </a:r>
                      <a:endParaRPr lang="zh-CN" altLang="en-US" sz="14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18"/>
                  </a:ext>
                </a:extLst>
              </a:tr>
            </a:tbl>
          </a:graphicData>
        </a:graphic>
      </p:graphicFrame>
      <p:grpSp>
        <p:nvGrpSpPr>
          <p:cNvPr id="12" name="Group 4">
            <a:extLst>
              <a:ext uri="{FF2B5EF4-FFF2-40B4-BE49-F238E27FC236}">
                <a16:creationId xmlns:a16="http://schemas.microsoft.com/office/drawing/2014/main" id="{650AE5CC-B305-451E-A6B9-D46C6D00A39D}"/>
              </a:ext>
            </a:extLst>
          </p:cNvPr>
          <p:cNvGrpSpPr>
            <a:grpSpLocks/>
          </p:cNvGrpSpPr>
          <p:nvPr/>
        </p:nvGrpSpPr>
        <p:grpSpPr bwMode="auto">
          <a:xfrm>
            <a:off x="4837547" y="2100714"/>
            <a:ext cx="4919662" cy="3046412"/>
            <a:chOff x="2203" y="1043"/>
            <a:chExt cx="3099" cy="1919"/>
          </a:xfrm>
        </p:grpSpPr>
        <p:sp>
          <p:nvSpPr>
            <p:cNvPr id="13" name="Line 5">
              <a:extLst>
                <a:ext uri="{FF2B5EF4-FFF2-40B4-BE49-F238E27FC236}">
                  <a16:creationId xmlns:a16="http://schemas.microsoft.com/office/drawing/2014/main" id="{5F194EED-57E6-44DC-A52B-391068B3FCEC}"/>
                </a:ext>
              </a:extLst>
            </p:cNvPr>
            <p:cNvSpPr>
              <a:spLocks noChangeShapeType="1"/>
            </p:cNvSpPr>
            <p:nvPr/>
          </p:nvSpPr>
          <p:spPr bwMode="auto">
            <a:xfrm flipH="1">
              <a:off x="3199" y="1043"/>
              <a:ext cx="1273" cy="1919"/>
            </a:xfrm>
            <a:prstGeom prst="line">
              <a:avLst/>
            </a:prstGeom>
            <a:noFill/>
            <a:ln w="57240" cap="sq">
              <a:solidFill>
                <a:srgbClr val="5B9BD5"/>
              </a:solidFill>
              <a:miter lim="800000"/>
              <a:headEnd/>
              <a:tailEnd type="triangle" w="med" len="med"/>
            </a:ln>
          </p:spPr>
          <p:txBody>
            <a:bodyPr/>
            <a:lstStyle/>
            <a:p>
              <a:endParaRPr lang="zh-CN" altLang="en-US"/>
            </a:p>
          </p:txBody>
        </p:sp>
        <p:sp>
          <p:nvSpPr>
            <p:cNvPr id="14" name="Line 6">
              <a:extLst>
                <a:ext uri="{FF2B5EF4-FFF2-40B4-BE49-F238E27FC236}">
                  <a16:creationId xmlns:a16="http://schemas.microsoft.com/office/drawing/2014/main" id="{AD1070C3-EA6D-4AFF-A24C-8923B89FFA52}"/>
                </a:ext>
              </a:extLst>
            </p:cNvPr>
            <p:cNvSpPr>
              <a:spLocks noChangeShapeType="1"/>
            </p:cNvSpPr>
            <p:nvPr/>
          </p:nvSpPr>
          <p:spPr bwMode="auto">
            <a:xfrm flipV="1">
              <a:off x="2203" y="1580"/>
              <a:ext cx="3099" cy="1382"/>
            </a:xfrm>
            <a:prstGeom prst="line">
              <a:avLst/>
            </a:prstGeom>
            <a:noFill/>
            <a:ln w="57240" cap="sq">
              <a:solidFill>
                <a:srgbClr val="5B9BD5"/>
              </a:solidFill>
              <a:miter lim="800000"/>
              <a:headEnd/>
              <a:tailEnd type="triangle" w="med" len="med"/>
            </a:ln>
          </p:spPr>
          <p:txBody>
            <a:bodyPr/>
            <a:lstStyle/>
            <a:p>
              <a:endParaRPr lang="zh-CN" altLang="en-US"/>
            </a:p>
          </p:txBody>
        </p:sp>
      </p:grpSp>
    </p:spTree>
    <p:extLst>
      <p:ext uri="{BB962C8B-B14F-4D97-AF65-F5344CB8AC3E}">
        <p14:creationId xmlns:p14="http://schemas.microsoft.com/office/powerpoint/2010/main" val="2738228384"/>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528" fill="hold" nodeType="clickEffect">
                                  <p:stCondLst>
                                    <p:cond delay="0"/>
                                  </p:stCondLst>
                                  <p:childTnLst>
                                    <p:set>
                                      <p:cBhvr additive="repl">
                                        <p:cTn id="6" dur="1" fill="hold">
                                          <p:stCondLst>
                                            <p:cond delay="0"/>
                                          </p:stCondLst>
                                        </p:cTn>
                                        <p:tgtEl>
                                          <p:spTgt spid="12"/>
                                        </p:tgtEl>
                                        <p:attrNameLst>
                                          <p:attrName>style.visibility</p:attrName>
                                        </p:attrNameLst>
                                      </p:cBhvr>
                                      <p:to>
                                        <p:strVal val="visible"/>
                                      </p:to>
                                    </p:set>
                                    <p:anim calcmode="lin" valueType="num">
                                      <p:cBhvr additive="repl">
                                        <p:cTn id="7" dur="500" fill="hold"/>
                                        <p:tgtEl>
                                          <p:spTgt spid="12"/>
                                        </p:tgtEl>
                                        <p:attrNameLst>
                                          <p:attrName>ppt_w</p:attrName>
                                        </p:attrNameLst>
                                      </p:cBhvr>
                                      <p:tavLst>
                                        <p:tav tm="100000">
                                          <p:val>
                                            <p:fltVal val="0"/>
                                          </p:val>
                                        </p:tav>
                                        <p:tav tm="100000">
                                          <p:val>
                                            <p:strVal val="#ppt_w"/>
                                          </p:val>
                                        </p:tav>
                                      </p:tavLst>
                                    </p:anim>
                                    <p:anim calcmode="lin" valueType="num">
                                      <p:cBhvr additive="repl">
                                        <p:cTn id="8" dur="500" fill="hold"/>
                                        <p:tgtEl>
                                          <p:spTgt spid="12"/>
                                        </p:tgtEl>
                                        <p:attrNameLst>
                                          <p:attrName>ppt_h</p:attrName>
                                        </p:attrNameLst>
                                      </p:cBhvr>
                                      <p:tavLst>
                                        <p:tav tm="100000">
                                          <p:val>
                                            <p:fltVal val="0"/>
                                          </p:val>
                                        </p:tav>
                                        <p:tav tm="100000">
                                          <p:val>
                                            <p:strVal val="#ppt_h"/>
                                          </p:val>
                                        </p:tav>
                                      </p:tavLst>
                                    </p:anim>
                                    <p:anim calcmode="lin" valueType="num">
                                      <p:cBhvr additive="repl">
                                        <p:cTn id="9" dur="500" fill="hold"/>
                                        <p:tgtEl>
                                          <p:spTgt spid="12"/>
                                        </p:tgtEl>
                                        <p:attrNameLst>
                                          <p:attrName>ppt_x</p:attrName>
                                        </p:attrNameLst>
                                      </p:cBhvr>
                                      <p:tavLst>
                                        <p:tav tm="100000">
                                          <p:val>
                                            <p:fltVal val="0.5"/>
                                          </p:val>
                                        </p:tav>
                                        <p:tav tm="100000">
                                          <p:val>
                                            <p:strVal val="#ppt_x"/>
                                          </p:val>
                                        </p:tav>
                                      </p:tavLst>
                                    </p:anim>
                                    <p:anim calcmode="lin" valueType="num">
                                      <p:cBhvr additive="repl">
                                        <p:cTn id="10" dur="500" fill="hold"/>
                                        <p:tgtEl>
                                          <p:spTgt spid="12"/>
                                        </p:tgtEl>
                                        <p:attrNameLst>
                                          <p:attrName>ppt_y</p:attrName>
                                        </p:attrNameLst>
                                      </p:cBhvr>
                                      <p:tavLst>
                                        <p:tav tm="10000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自由: 形状 22"/>
          <p:cNvSpPr/>
          <p:nvPr/>
        </p:nvSpPr>
        <p:spPr bwMode="auto">
          <a:xfrm rot="12600000">
            <a:off x="628798" y="267712"/>
            <a:ext cx="166903" cy="731887"/>
          </a:xfrm>
          <a:custGeom>
            <a:avLst/>
            <a:gdLst>
              <a:gd name="connsiteX0" fmla="*/ 260214 w 260214"/>
              <a:gd name="connsiteY0" fmla="*/ 995963 h 1141060"/>
              <a:gd name="connsiteX1" fmla="*/ 0 w 260214"/>
              <a:gd name="connsiteY1" fmla="*/ 1141060 h 1141060"/>
              <a:gd name="connsiteX2" fmla="*/ 0 w 260214"/>
              <a:gd name="connsiteY2" fmla="*/ 146621 h 1141060"/>
              <a:gd name="connsiteX3" fmla="*/ 260214 w 260214"/>
              <a:gd name="connsiteY3" fmla="*/ 0 h 1141060"/>
            </a:gdLst>
            <a:ahLst/>
            <a:cxnLst>
              <a:cxn ang="0">
                <a:pos x="connsiteX0" y="connsiteY0"/>
              </a:cxn>
              <a:cxn ang="0">
                <a:pos x="connsiteX1" y="connsiteY1"/>
              </a:cxn>
              <a:cxn ang="0">
                <a:pos x="connsiteX2" y="connsiteY2"/>
              </a:cxn>
              <a:cxn ang="0">
                <a:pos x="connsiteX3" y="connsiteY3"/>
              </a:cxn>
            </a:cxnLst>
            <a:rect l="l" t="t" r="r" b="b"/>
            <a:pathLst>
              <a:path w="260214" h="1141060">
                <a:moveTo>
                  <a:pt x="260214" y="995963"/>
                </a:moveTo>
                <a:lnTo>
                  <a:pt x="0" y="1141060"/>
                </a:lnTo>
                <a:lnTo>
                  <a:pt x="0" y="146621"/>
                </a:lnTo>
                <a:lnTo>
                  <a:pt x="260214" y="0"/>
                </a:lnTo>
                <a:close/>
              </a:path>
            </a:pathLst>
          </a:custGeom>
          <a:solidFill>
            <a:srgbClr val="0075EA"/>
          </a:solidFill>
          <a:ln>
            <a:noFill/>
          </a:ln>
        </p:spPr>
        <p:txBody>
          <a:bodyPr vert="horz" wrap="square" lIns="91440" tIns="45720" rIns="91440" bIns="45720" numCol="1" anchor="t" anchorCtr="0" compatLnSpc="1">
            <a:noAutofit/>
          </a:bodyPr>
          <a:lstStyle/>
          <a:p>
            <a:endParaRPr lang="zh-CN" altLang="en-US" dirty="0"/>
          </a:p>
        </p:txBody>
      </p:sp>
      <p:grpSp>
        <p:nvGrpSpPr>
          <p:cNvPr id="10" name="组合 9">
            <a:extLst>
              <a:ext uri="{FF2B5EF4-FFF2-40B4-BE49-F238E27FC236}">
                <a16:creationId xmlns:a16="http://schemas.microsoft.com/office/drawing/2014/main" id="{2A62CB82-FB01-4715-BBAF-49D3EAD91EB7}"/>
              </a:ext>
            </a:extLst>
          </p:cNvPr>
          <p:cNvGrpSpPr/>
          <p:nvPr/>
        </p:nvGrpSpPr>
        <p:grpSpPr>
          <a:xfrm>
            <a:off x="635244" y="278225"/>
            <a:ext cx="4594115" cy="714073"/>
            <a:chOff x="635242" y="278221"/>
            <a:chExt cx="4594115" cy="714072"/>
          </a:xfrm>
        </p:grpSpPr>
        <p:sp>
          <p:nvSpPr>
            <p:cNvPr id="11" name="矩形 10">
              <a:extLst>
                <a:ext uri="{FF2B5EF4-FFF2-40B4-BE49-F238E27FC236}">
                  <a16:creationId xmlns:a16="http://schemas.microsoft.com/office/drawing/2014/main" id="{9C4C0B2E-9EA3-4E4E-B3C0-51BAACEFFED3}"/>
                </a:ext>
              </a:extLst>
            </p:cNvPr>
            <p:cNvSpPr/>
            <p:nvPr/>
          </p:nvSpPr>
          <p:spPr>
            <a:xfrm>
              <a:off x="635242" y="676889"/>
              <a:ext cx="4136453" cy="315404"/>
            </a:xfrm>
            <a:prstGeom prst="rect">
              <a:avLst/>
            </a:prstGeom>
          </p:spPr>
          <p:txBody>
            <a:bodyPr wrap="square">
              <a:spAutoFit/>
            </a:bodyPr>
            <a:lstStyle/>
            <a:p>
              <a:pPr algn="ct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Tomasulo Algorithm——Loop</a:t>
              </a:r>
            </a:p>
          </p:txBody>
        </p:sp>
        <p:sp>
          <p:nvSpPr>
            <p:cNvPr id="16" name="矩形 15">
              <a:extLst>
                <a:ext uri="{FF2B5EF4-FFF2-40B4-BE49-F238E27FC236}">
                  <a16:creationId xmlns:a16="http://schemas.microsoft.com/office/drawing/2014/main" id="{920BAABC-520F-43FA-A390-A8BAD8692FD2}"/>
                </a:ext>
              </a:extLst>
            </p:cNvPr>
            <p:cNvSpPr/>
            <p:nvPr/>
          </p:nvSpPr>
          <p:spPr>
            <a:xfrm>
              <a:off x="1197484" y="278221"/>
              <a:ext cx="4031873" cy="523219"/>
            </a:xfrm>
            <a:prstGeom prst="rect">
              <a:avLst/>
            </a:prstGeom>
          </p:spPr>
          <p:txBody>
            <a:bodyPr wrap="none">
              <a:spAutoFit/>
            </a:bodyPr>
            <a:lstStyle/>
            <a:p>
              <a:r>
                <a:rPr lang="en-US" altLang="zh-CN" sz="2800" b="1" dirty="0">
                  <a:solidFill>
                    <a:schemeClr val="tx1">
                      <a:lumMod val="85000"/>
                      <a:lumOff val="15000"/>
                    </a:schemeClr>
                  </a:solidFill>
                  <a:latin typeface="等线" panose="02010600030101010101" pitchFamily="2" charset="-122"/>
                  <a:ea typeface="等线" panose="02010600030101010101" pitchFamily="2" charset="-122"/>
                </a:rPr>
                <a:t>Tomasulo</a:t>
              </a:r>
              <a:r>
                <a:rPr lang="zh-CN" altLang="en-US" sz="2800" b="1" dirty="0">
                  <a:solidFill>
                    <a:schemeClr val="tx1">
                      <a:lumMod val="85000"/>
                      <a:lumOff val="15000"/>
                    </a:schemeClr>
                  </a:solidFill>
                  <a:latin typeface="等线" panose="02010600030101010101" pitchFamily="2" charset="-122"/>
                  <a:ea typeface="等线" panose="02010600030101010101" pitchFamily="2" charset="-122"/>
                </a:rPr>
                <a:t>算法</a:t>
              </a:r>
              <a:r>
                <a:rPr lang="en-US" altLang="zh-CN" sz="2800" b="1" dirty="0">
                  <a:solidFill>
                    <a:schemeClr val="tx1">
                      <a:lumMod val="85000"/>
                      <a:lumOff val="15000"/>
                    </a:schemeClr>
                  </a:solidFill>
                  <a:latin typeface="等线" panose="02010600030101010101" pitchFamily="2" charset="-122"/>
                  <a:ea typeface="等线" panose="02010600030101010101" pitchFamily="2" charset="-122"/>
                </a:rPr>
                <a:t>— —</a:t>
              </a:r>
              <a:r>
                <a:rPr lang="zh-CN" altLang="en-US" sz="2800" b="1" dirty="0">
                  <a:solidFill>
                    <a:schemeClr val="tx1">
                      <a:lumMod val="85000"/>
                      <a:lumOff val="15000"/>
                    </a:schemeClr>
                  </a:solidFill>
                  <a:latin typeface="等线" panose="02010600030101010101" pitchFamily="2" charset="-122"/>
                  <a:ea typeface="等线" panose="02010600030101010101" pitchFamily="2" charset="-122"/>
                </a:rPr>
                <a:t>循环</a:t>
              </a:r>
            </a:p>
          </p:txBody>
        </p:sp>
      </p:grpSp>
      <p:grpSp>
        <p:nvGrpSpPr>
          <p:cNvPr id="2" name="组合 1">
            <a:extLst>
              <a:ext uri="{FF2B5EF4-FFF2-40B4-BE49-F238E27FC236}">
                <a16:creationId xmlns:a16="http://schemas.microsoft.com/office/drawing/2014/main" id="{39375247-2611-4D70-BCB4-6A6E72D02390}"/>
              </a:ext>
            </a:extLst>
          </p:cNvPr>
          <p:cNvGrpSpPr/>
          <p:nvPr/>
        </p:nvGrpSpPr>
        <p:grpSpPr>
          <a:xfrm>
            <a:off x="1634909" y="1097399"/>
            <a:ext cx="8793162" cy="5397500"/>
            <a:chOff x="1939706" y="992298"/>
            <a:chExt cx="8793162" cy="5397500"/>
          </a:xfrm>
        </p:grpSpPr>
        <p:sp>
          <p:nvSpPr>
            <p:cNvPr id="15" name="Rectangle 2">
              <a:extLst>
                <a:ext uri="{FF2B5EF4-FFF2-40B4-BE49-F238E27FC236}">
                  <a16:creationId xmlns:a16="http://schemas.microsoft.com/office/drawing/2014/main" id="{5062133F-BF9D-424F-82F3-9AEC7816AC9C}"/>
                </a:ext>
              </a:extLst>
            </p:cNvPr>
            <p:cNvSpPr>
              <a:spLocks noChangeArrowheads="1"/>
            </p:cNvSpPr>
            <p:nvPr/>
          </p:nvSpPr>
          <p:spPr bwMode="auto">
            <a:xfrm>
              <a:off x="2577881" y="2059098"/>
              <a:ext cx="914400" cy="203200"/>
            </a:xfrm>
            <a:prstGeom prst="rect">
              <a:avLst/>
            </a:prstGeom>
            <a:solidFill>
              <a:srgbClr val="FFFFFF"/>
            </a:solidFill>
            <a:ln w="28440" cap="sq">
              <a:solidFill>
                <a:srgbClr val="000000"/>
              </a:solidFill>
              <a:miter lim="800000"/>
              <a:headEnd/>
              <a:tailEnd/>
            </a:ln>
            <a:effectLst>
              <a:outerShdw dist="107933" dir="2700000" algn="ctr" rotWithShape="0">
                <a:srgbClr val="E7E6E6"/>
              </a:outerShdw>
            </a:effectLst>
          </p:spPr>
          <p:txBody>
            <a:bodyPr wrap="none" lIns="90000" tIns="46800" rIns="90000" bIns="46800" anchor="ctr"/>
            <a:lstStyle/>
            <a:p>
              <a:pPr algn="ctr" eaLnBrk="1" hangingPunct="1">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altLang="zh-CN">
                  <a:solidFill>
                    <a:srgbClr val="000000"/>
                  </a:solidFill>
                  <a:latin typeface="Arial" pitchFamily="34" charset="0"/>
                </a:rPr>
                <a:t>addr: 80</a:t>
              </a:r>
            </a:p>
          </p:txBody>
        </p:sp>
        <p:sp>
          <p:nvSpPr>
            <p:cNvPr id="17" name="Rectangle 3">
              <a:extLst>
                <a:ext uri="{FF2B5EF4-FFF2-40B4-BE49-F238E27FC236}">
                  <a16:creationId xmlns:a16="http://schemas.microsoft.com/office/drawing/2014/main" id="{AC58B619-A8AA-4DB3-883D-C81F09D3F269}"/>
                </a:ext>
              </a:extLst>
            </p:cNvPr>
            <p:cNvSpPr>
              <a:spLocks noChangeArrowheads="1"/>
            </p:cNvSpPr>
            <p:nvPr/>
          </p:nvSpPr>
          <p:spPr bwMode="auto">
            <a:xfrm>
              <a:off x="2577881" y="2262298"/>
              <a:ext cx="914400" cy="203200"/>
            </a:xfrm>
            <a:prstGeom prst="rect">
              <a:avLst/>
            </a:prstGeom>
            <a:solidFill>
              <a:srgbClr val="FFFFFF"/>
            </a:solidFill>
            <a:ln w="28440" cap="sq">
              <a:solidFill>
                <a:srgbClr val="000000"/>
              </a:solidFill>
              <a:miter lim="800000"/>
              <a:headEnd/>
              <a:tailEnd/>
            </a:ln>
            <a:effectLst>
              <a:outerShdw dist="107933" dir="2700000" algn="ctr" rotWithShape="0">
                <a:srgbClr val="E7E6E6"/>
              </a:outerShdw>
            </a:effectLst>
          </p:spPr>
          <p:txBody>
            <a:bodyPr wrap="none" anchor="ctr"/>
            <a:lstStyle/>
            <a:p>
              <a:pPr>
                <a:buClr>
                  <a:srgbClr val="000000"/>
                </a:buClr>
                <a:buSzPct val="100000"/>
                <a:buFont typeface="Times New Roman" pitchFamily="18" charset="0"/>
                <a:buNone/>
                <a:defRPr/>
              </a:pPr>
              <a:endParaRPr lang="zh-CN" altLang="en-US"/>
            </a:p>
          </p:txBody>
        </p:sp>
        <p:sp>
          <p:nvSpPr>
            <p:cNvPr id="19" name="Rectangle 4">
              <a:extLst>
                <a:ext uri="{FF2B5EF4-FFF2-40B4-BE49-F238E27FC236}">
                  <a16:creationId xmlns:a16="http://schemas.microsoft.com/office/drawing/2014/main" id="{8037F191-7DC6-4140-81F1-5EB57BF430E3}"/>
                </a:ext>
              </a:extLst>
            </p:cNvPr>
            <p:cNvSpPr>
              <a:spLocks noChangeArrowheads="1"/>
            </p:cNvSpPr>
            <p:nvPr/>
          </p:nvSpPr>
          <p:spPr bwMode="auto">
            <a:xfrm>
              <a:off x="2577881" y="2465498"/>
              <a:ext cx="914400" cy="203200"/>
            </a:xfrm>
            <a:prstGeom prst="rect">
              <a:avLst/>
            </a:prstGeom>
            <a:solidFill>
              <a:srgbClr val="FFFFFF"/>
            </a:solidFill>
            <a:ln w="28440" cap="sq">
              <a:solidFill>
                <a:srgbClr val="000000"/>
              </a:solidFill>
              <a:miter lim="800000"/>
              <a:headEnd/>
              <a:tailEnd/>
            </a:ln>
            <a:effectLst>
              <a:outerShdw dist="107933" dir="2700000" algn="ctr" rotWithShape="0">
                <a:srgbClr val="E7E6E6"/>
              </a:outerShdw>
            </a:effectLst>
          </p:spPr>
          <p:txBody>
            <a:bodyPr wrap="none" anchor="ctr"/>
            <a:lstStyle/>
            <a:p>
              <a:pPr>
                <a:buClr>
                  <a:srgbClr val="000000"/>
                </a:buClr>
                <a:buSzPct val="100000"/>
                <a:buFont typeface="Times New Roman" pitchFamily="18" charset="0"/>
                <a:buNone/>
                <a:defRPr/>
              </a:pPr>
              <a:endParaRPr lang="zh-CN" altLang="en-US"/>
            </a:p>
          </p:txBody>
        </p:sp>
        <p:sp>
          <p:nvSpPr>
            <p:cNvPr id="20" name="Rectangle 5">
              <a:extLst>
                <a:ext uri="{FF2B5EF4-FFF2-40B4-BE49-F238E27FC236}">
                  <a16:creationId xmlns:a16="http://schemas.microsoft.com/office/drawing/2014/main" id="{F4A48D8F-DBA4-481D-B3BD-4EF1F664BD5E}"/>
                </a:ext>
              </a:extLst>
            </p:cNvPr>
            <p:cNvSpPr>
              <a:spLocks noChangeArrowheads="1"/>
            </p:cNvSpPr>
            <p:nvPr/>
          </p:nvSpPr>
          <p:spPr bwMode="auto">
            <a:xfrm>
              <a:off x="2577881" y="2668698"/>
              <a:ext cx="914400" cy="203200"/>
            </a:xfrm>
            <a:prstGeom prst="rect">
              <a:avLst/>
            </a:prstGeom>
            <a:solidFill>
              <a:srgbClr val="FFFFFF"/>
            </a:solidFill>
            <a:ln w="28440" cap="sq">
              <a:solidFill>
                <a:srgbClr val="000000"/>
              </a:solidFill>
              <a:miter lim="800000"/>
              <a:headEnd/>
              <a:tailEnd/>
            </a:ln>
            <a:effectLst>
              <a:outerShdw dist="107933" dir="2700000" algn="ctr" rotWithShape="0">
                <a:srgbClr val="E7E6E6"/>
              </a:outerShdw>
            </a:effectLst>
          </p:spPr>
          <p:txBody>
            <a:bodyPr wrap="none" anchor="ctr"/>
            <a:lstStyle/>
            <a:p>
              <a:pPr>
                <a:buClr>
                  <a:srgbClr val="000000"/>
                </a:buClr>
                <a:buSzPct val="100000"/>
                <a:buFont typeface="Times New Roman" pitchFamily="18" charset="0"/>
                <a:buNone/>
                <a:defRPr/>
              </a:pPr>
              <a:endParaRPr lang="zh-CN" altLang="en-US"/>
            </a:p>
          </p:txBody>
        </p:sp>
        <p:sp>
          <p:nvSpPr>
            <p:cNvPr id="21" name="Rectangle 6">
              <a:extLst>
                <a:ext uri="{FF2B5EF4-FFF2-40B4-BE49-F238E27FC236}">
                  <a16:creationId xmlns:a16="http://schemas.microsoft.com/office/drawing/2014/main" id="{DD7E8B7F-21F0-41B6-960C-3BE64FD3AAAB}"/>
                </a:ext>
              </a:extLst>
            </p:cNvPr>
            <p:cNvSpPr>
              <a:spLocks noChangeArrowheads="1"/>
            </p:cNvSpPr>
            <p:nvPr/>
          </p:nvSpPr>
          <p:spPr bwMode="auto">
            <a:xfrm>
              <a:off x="2577881" y="2871898"/>
              <a:ext cx="914400" cy="203200"/>
            </a:xfrm>
            <a:prstGeom prst="rect">
              <a:avLst/>
            </a:prstGeom>
            <a:solidFill>
              <a:srgbClr val="FFFFFF"/>
            </a:solidFill>
            <a:ln w="28440" cap="sq">
              <a:solidFill>
                <a:srgbClr val="000000"/>
              </a:solidFill>
              <a:miter lim="800000"/>
              <a:headEnd/>
              <a:tailEnd/>
            </a:ln>
            <a:effectLst>
              <a:outerShdw dist="107933" dir="2700000" algn="ctr" rotWithShape="0">
                <a:srgbClr val="E7E6E6"/>
              </a:outerShdw>
            </a:effectLst>
          </p:spPr>
          <p:txBody>
            <a:bodyPr wrap="none" anchor="ctr"/>
            <a:lstStyle/>
            <a:p>
              <a:pPr>
                <a:buClr>
                  <a:srgbClr val="000000"/>
                </a:buClr>
                <a:buSzPct val="100000"/>
                <a:buFont typeface="Times New Roman" pitchFamily="18" charset="0"/>
                <a:buNone/>
                <a:defRPr/>
              </a:pPr>
              <a:endParaRPr lang="zh-CN" altLang="en-US"/>
            </a:p>
          </p:txBody>
        </p:sp>
        <p:sp>
          <p:nvSpPr>
            <p:cNvPr id="22" name="Rectangle 7">
              <a:extLst>
                <a:ext uri="{FF2B5EF4-FFF2-40B4-BE49-F238E27FC236}">
                  <a16:creationId xmlns:a16="http://schemas.microsoft.com/office/drawing/2014/main" id="{58E20F9E-EF65-4136-B89D-5C4BDE42A05A}"/>
                </a:ext>
              </a:extLst>
            </p:cNvPr>
            <p:cNvSpPr>
              <a:spLocks noChangeArrowheads="1"/>
            </p:cNvSpPr>
            <p:nvPr/>
          </p:nvSpPr>
          <p:spPr bwMode="auto">
            <a:xfrm>
              <a:off x="2577881" y="3075098"/>
              <a:ext cx="914400" cy="203200"/>
            </a:xfrm>
            <a:prstGeom prst="rect">
              <a:avLst/>
            </a:prstGeom>
            <a:solidFill>
              <a:srgbClr val="FFFFFF"/>
            </a:solidFill>
            <a:ln w="28440" cap="sq">
              <a:solidFill>
                <a:srgbClr val="000000"/>
              </a:solidFill>
              <a:miter lim="800000"/>
              <a:headEnd/>
              <a:tailEnd/>
            </a:ln>
            <a:effectLst>
              <a:outerShdw dist="107933" dir="2700000" algn="ctr" rotWithShape="0">
                <a:srgbClr val="E7E6E6"/>
              </a:outerShdw>
            </a:effectLst>
          </p:spPr>
          <p:txBody>
            <a:bodyPr wrap="none" anchor="ctr"/>
            <a:lstStyle/>
            <a:p>
              <a:pPr>
                <a:buClr>
                  <a:srgbClr val="000000"/>
                </a:buClr>
                <a:buSzPct val="100000"/>
                <a:buFont typeface="Times New Roman" pitchFamily="18" charset="0"/>
                <a:buNone/>
                <a:defRPr/>
              </a:pPr>
              <a:endParaRPr lang="zh-CN" altLang="en-US"/>
            </a:p>
          </p:txBody>
        </p:sp>
        <p:sp>
          <p:nvSpPr>
            <p:cNvPr id="23" name="Line 8">
              <a:extLst>
                <a:ext uri="{FF2B5EF4-FFF2-40B4-BE49-F238E27FC236}">
                  <a16:creationId xmlns:a16="http://schemas.microsoft.com/office/drawing/2014/main" id="{436EE982-BAFF-43A1-9445-40ABE852039A}"/>
                </a:ext>
              </a:extLst>
            </p:cNvPr>
            <p:cNvSpPr>
              <a:spLocks noChangeShapeType="1"/>
            </p:cNvSpPr>
            <p:nvPr/>
          </p:nvSpPr>
          <p:spPr bwMode="auto">
            <a:xfrm>
              <a:off x="2958881" y="1449498"/>
              <a:ext cx="1588" cy="609600"/>
            </a:xfrm>
            <a:prstGeom prst="line">
              <a:avLst/>
            </a:prstGeom>
            <a:noFill/>
            <a:ln w="57240" cap="sq">
              <a:solidFill>
                <a:srgbClr val="000000"/>
              </a:solidFill>
              <a:miter lim="800000"/>
              <a:headEnd/>
              <a:tailEnd type="triangle" w="med" len="med"/>
            </a:ln>
          </p:spPr>
          <p:txBody>
            <a:bodyPr/>
            <a:lstStyle/>
            <a:p>
              <a:endParaRPr lang="zh-CN" altLang="en-US"/>
            </a:p>
          </p:txBody>
        </p:sp>
        <p:grpSp>
          <p:nvGrpSpPr>
            <p:cNvPr id="24" name="Group 9">
              <a:extLst>
                <a:ext uri="{FF2B5EF4-FFF2-40B4-BE49-F238E27FC236}">
                  <a16:creationId xmlns:a16="http://schemas.microsoft.com/office/drawing/2014/main" id="{8389788D-49E9-407F-AF8E-04CBC2E11B97}"/>
                </a:ext>
              </a:extLst>
            </p:cNvPr>
            <p:cNvGrpSpPr>
              <a:grpSpLocks/>
            </p:cNvGrpSpPr>
            <p:nvPr/>
          </p:nvGrpSpPr>
          <p:grpSpPr bwMode="auto">
            <a:xfrm>
              <a:off x="5192494" y="1079610"/>
              <a:ext cx="912812" cy="1217613"/>
              <a:chOff x="2099" y="564"/>
              <a:chExt cx="575" cy="767"/>
            </a:xfrm>
          </p:grpSpPr>
          <p:sp>
            <p:nvSpPr>
              <p:cNvPr id="25" name="Rectangle 10">
                <a:extLst>
                  <a:ext uri="{FF2B5EF4-FFF2-40B4-BE49-F238E27FC236}">
                    <a16:creationId xmlns:a16="http://schemas.microsoft.com/office/drawing/2014/main" id="{F3907D34-CA19-4269-936A-0C9C3F6500FD}"/>
                  </a:ext>
                </a:extLst>
              </p:cNvPr>
              <p:cNvSpPr>
                <a:spLocks noChangeArrowheads="1"/>
              </p:cNvSpPr>
              <p:nvPr/>
            </p:nvSpPr>
            <p:spPr bwMode="auto">
              <a:xfrm>
                <a:off x="2099" y="564"/>
                <a:ext cx="575" cy="127"/>
              </a:xfrm>
              <a:prstGeom prst="rect">
                <a:avLst/>
              </a:prstGeom>
              <a:solidFill>
                <a:srgbClr val="FFFFFF"/>
              </a:solidFill>
              <a:ln w="28440" cap="sq">
                <a:solidFill>
                  <a:srgbClr val="000000"/>
                </a:solidFill>
                <a:miter lim="800000"/>
                <a:headEnd/>
                <a:tailEnd/>
              </a:ln>
              <a:effectLst>
                <a:outerShdw dist="107933" dir="2700000" algn="ctr" rotWithShape="0">
                  <a:srgbClr val="E7E6E6"/>
                </a:outerShdw>
              </a:effectLst>
            </p:spPr>
            <p:txBody>
              <a:bodyPr wrap="none" anchor="ctr"/>
              <a:lstStyle/>
              <a:p>
                <a:pPr>
                  <a:buClr>
                    <a:srgbClr val="000000"/>
                  </a:buClr>
                  <a:buSzPct val="100000"/>
                  <a:buFont typeface="Times New Roman" pitchFamily="18" charset="0"/>
                  <a:buNone/>
                  <a:defRPr/>
                </a:pPr>
                <a:endParaRPr lang="zh-CN" altLang="en-US"/>
              </a:p>
            </p:txBody>
          </p:sp>
          <p:sp>
            <p:nvSpPr>
              <p:cNvPr id="26" name="Rectangle 11">
                <a:extLst>
                  <a:ext uri="{FF2B5EF4-FFF2-40B4-BE49-F238E27FC236}">
                    <a16:creationId xmlns:a16="http://schemas.microsoft.com/office/drawing/2014/main" id="{C700BEEA-A402-42C2-90E7-3D0FDB0942FC}"/>
                  </a:ext>
                </a:extLst>
              </p:cNvPr>
              <p:cNvSpPr>
                <a:spLocks noChangeArrowheads="1"/>
              </p:cNvSpPr>
              <p:nvPr/>
            </p:nvSpPr>
            <p:spPr bwMode="auto">
              <a:xfrm>
                <a:off x="2099" y="692"/>
                <a:ext cx="575" cy="127"/>
              </a:xfrm>
              <a:prstGeom prst="rect">
                <a:avLst/>
              </a:prstGeom>
              <a:solidFill>
                <a:srgbClr val="FFFFFF"/>
              </a:solidFill>
              <a:ln w="28440" cap="sq">
                <a:solidFill>
                  <a:srgbClr val="000000"/>
                </a:solidFill>
                <a:miter lim="800000"/>
                <a:headEnd/>
                <a:tailEnd/>
              </a:ln>
              <a:effectLst>
                <a:outerShdw dist="107933" dir="2700000" algn="ctr" rotWithShape="0">
                  <a:srgbClr val="E7E6E6"/>
                </a:outerShdw>
              </a:effectLst>
            </p:spPr>
            <p:txBody>
              <a:bodyPr wrap="none" anchor="ctr"/>
              <a:lstStyle/>
              <a:p>
                <a:pPr>
                  <a:buClr>
                    <a:srgbClr val="000000"/>
                  </a:buClr>
                  <a:buSzPct val="100000"/>
                  <a:buFont typeface="Times New Roman" pitchFamily="18" charset="0"/>
                  <a:buNone/>
                  <a:defRPr/>
                </a:pPr>
                <a:endParaRPr lang="zh-CN" altLang="en-US"/>
              </a:p>
            </p:txBody>
          </p:sp>
          <p:sp>
            <p:nvSpPr>
              <p:cNvPr id="27" name="Rectangle 12">
                <a:extLst>
                  <a:ext uri="{FF2B5EF4-FFF2-40B4-BE49-F238E27FC236}">
                    <a16:creationId xmlns:a16="http://schemas.microsoft.com/office/drawing/2014/main" id="{75DCEAC0-824F-473F-AB87-4EF01A8C73E8}"/>
                  </a:ext>
                </a:extLst>
              </p:cNvPr>
              <p:cNvSpPr>
                <a:spLocks noChangeArrowheads="1"/>
              </p:cNvSpPr>
              <p:nvPr/>
            </p:nvSpPr>
            <p:spPr bwMode="auto">
              <a:xfrm>
                <a:off x="2099" y="820"/>
                <a:ext cx="575" cy="127"/>
              </a:xfrm>
              <a:prstGeom prst="rect">
                <a:avLst/>
              </a:prstGeom>
              <a:solidFill>
                <a:srgbClr val="FFFFFF"/>
              </a:solidFill>
              <a:ln w="28440" cap="sq">
                <a:solidFill>
                  <a:srgbClr val="000000"/>
                </a:solidFill>
                <a:miter lim="800000"/>
                <a:headEnd/>
                <a:tailEnd/>
              </a:ln>
              <a:effectLst>
                <a:outerShdw dist="107933" dir="2700000" algn="ctr" rotWithShape="0">
                  <a:srgbClr val="E7E6E6"/>
                </a:outerShdw>
              </a:effectLst>
            </p:spPr>
            <p:txBody>
              <a:bodyPr wrap="none" anchor="ctr"/>
              <a:lstStyle/>
              <a:p>
                <a:pPr>
                  <a:buClr>
                    <a:srgbClr val="000000"/>
                  </a:buClr>
                  <a:buSzPct val="100000"/>
                  <a:buFont typeface="Times New Roman" pitchFamily="18" charset="0"/>
                  <a:buNone/>
                  <a:defRPr/>
                </a:pPr>
                <a:endParaRPr lang="zh-CN" altLang="en-US"/>
              </a:p>
            </p:txBody>
          </p:sp>
          <p:sp>
            <p:nvSpPr>
              <p:cNvPr id="28" name="Rectangle 13">
                <a:extLst>
                  <a:ext uri="{FF2B5EF4-FFF2-40B4-BE49-F238E27FC236}">
                    <a16:creationId xmlns:a16="http://schemas.microsoft.com/office/drawing/2014/main" id="{70101DD8-A3B4-418D-906A-58D6AFF9481F}"/>
                  </a:ext>
                </a:extLst>
              </p:cNvPr>
              <p:cNvSpPr>
                <a:spLocks noChangeArrowheads="1"/>
              </p:cNvSpPr>
              <p:nvPr/>
            </p:nvSpPr>
            <p:spPr bwMode="auto">
              <a:xfrm>
                <a:off x="2099" y="948"/>
                <a:ext cx="575" cy="127"/>
              </a:xfrm>
              <a:prstGeom prst="rect">
                <a:avLst/>
              </a:prstGeom>
              <a:solidFill>
                <a:srgbClr val="FFFFFF"/>
              </a:solidFill>
              <a:ln w="28440" cap="sq">
                <a:solidFill>
                  <a:srgbClr val="000000"/>
                </a:solidFill>
                <a:miter lim="800000"/>
                <a:headEnd/>
                <a:tailEnd/>
              </a:ln>
              <a:effectLst>
                <a:outerShdw dist="107933" dir="2700000" algn="ctr" rotWithShape="0">
                  <a:srgbClr val="E7E6E6"/>
                </a:outerShdw>
              </a:effectLst>
            </p:spPr>
            <p:txBody>
              <a:bodyPr wrap="none" anchor="ctr"/>
              <a:lstStyle/>
              <a:p>
                <a:pPr>
                  <a:buClr>
                    <a:srgbClr val="000000"/>
                  </a:buClr>
                  <a:buSzPct val="100000"/>
                  <a:buFont typeface="Times New Roman" pitchFamily="18" charset="0"/>
                  <a:buNone/>
                  <a:defRPr/>
                </a:pPr>
                <a:endParaRPr lang="zh-CN" altLang="en-US"/>
              </a:p>
            </p:txBody>
          </p:sp>
          <p:sp>
            <p:nvSpPr>
              <p:cNvPr id="29" name="Rectangle 14">
                <a:extLst>
                  <a:ext uri="{FF2B5EF4-FFF2-40B4-BE49-F238E27FC236}">
                    <a16:creationId xmlns:a16="http://schemas.microsoft.com/office/drawing/2014/main" id="{EFC5CA18-9F84-457B-A13C-F4A5D37B7094}"/>
                  </a:ext>
                </a:extLst>
              </p:cNvPr>
              <p:cNvSpPr>
                <a:spLocks noChangeArrowheads="1"/>
              </p:cNvSpPr>
              <p:nvPr/>
            </p:nvSpPr>
            <p:spPr bwMode="auto">
              <a:xfrm>
                <a:off x="2099" y="1076"/>
                <a:ext cx="575" cy="127"/>
              </a:xfrm>
              <a:prstGeom prst="rect">
                <a:avLst/>
              </a:prstGeom>
              <a:solidFill>
                <a:srgbClr val="FFFFFF"/>
              </a:solidFill>
              <a:ln w="28440" cap="sq">
                <a:solidFill>
                  <a:srgbClr val="000000"/>
                </a:solidFill>
                <a:miter lim="800000"/>
                <a:headEnd/>
                <a:tailEnd/>
              </a:ln>
              <a:effectLst>
                <a:outerShdw dist="107933" dir="2700000" algn="ctr" rotWithShape="0">
                  <a:srgbClr val="E7E6E6"/>
                </a:outerShdw>
              </a:effectLst>
            </p:spPr>
            <p:txBody>
              <a:bodyPr wrap="none" anchor="ctr"/>
              <a:lstStyle/>
              <a:p>
                <a:pPr>
                  <a:buClr>
                    <a:srgbClr val="000000"/>
                  </a:buClr>
                  <a:buSzPct val="100000"/>
                  <a:buFont typeface="Times New Roman" pitchFamily="18" charset="0"/>
                  <a:buNone/>
                  <a:defRPr/>
                </a:pPr>
                <a:endParaRPr lang="zh-CN" altLang="en-US"/>
              </a:p>
            </p:txBody>
          </p:sp>
          <p:sp>
            <p:nvSpPr>
              <p:cNvPr id="30" name="Rectangle 15">
                <a:extLst>
                  <a:ext uri="{FF2B5EF4-FFF2-40B4-BE49-F238E27FC236}">
                    <a16:creationId xmlns:a16="http://schemas.microsoft.com/office/drawing/2014/main" id="{108A0354-0EA4-4EDE-AC6A-B6512205FD5E}"/>
                  </a:ext>
                </a:extLst>
              </p:cNvPr>
              <p:cNvSpPr>
                <a:spLocks noChangeArrowheads="1"/>
              </p:cNvSpPr>
              <p:nvPr/>
            </p:nvSpPr>
            <p:spPr bwMode="auto">
              <a:xfrm>
                <a:off x="2099" y="1204"/>
                <a:ext cx="575" cy="127"/>
              </a:xfrm>
              <a:prstGeom prst="rect">
                <a:avLst/>
              </a:prstGeom>
              <a:solidFill>
                <a:srgbClr val="FFFFFF"/>
              </a:solidFill>
              <a:ln w="28440" cap="sq">
                <a:solidFill>
                  <a:srgbClr val="000000"/>
                </a:solidFill>
                <a:miter lim="800000"/>
                <a:headEnd/>
                <a:tailEnd/>
              </a:ln>
              <a:effectLst>
                <a:outerShdw dist="107933" dir="2700000" algn="ctr" rotWithShape="0">
                  <a:srgbClr val="E7E6E6"/>
                </a:outerShdw>
              </a:effectLst>
            </p:spPr>
            <p:txBody>
              <a:bodyPr wrap="none" anchor="ctr"/>
              <a:lstStyle/>
              <a:p>
                <a:pPr>
                  <a:buClr>
                    <a:srgbClr val="000000"/>
                  </a:buClr>
                  <a:buSzPct val="100000"/>
                  <a:buFont typeface="Times New Roman" pitchFamily="18" charset="0"/>
                  <a:buNone/>
                  <a:defRPr/>
                </a:pPr>
                <a:endParaRPr lang="zh-CN" altLang="en-US"/>
              </a:p>
            </p:txBody>
          </p:sp>
        </p:grpSp>
        <p:sp>
          <p:nvSpPr>
            <p:cNvPr id="31" name="Rectangle 16">
              <a:extLst>
                <a:ext uri="{FF2B5EF4-FFF2-40B4-BE49-F238E27FC236}">
                  <a16:creationId xmlns:a16="http://schemas.microsoft.com/office/drawing/2014/main" id="{DC9A4527-1950-4994-9BBC-15601FE60F91}"/>
                </a:ext>
              </a:extLst>
            </p:cNvPr>
            <p:cNvSpPr>
              <a:spLocks noChangeArrowheads="1"/>
            </p:cNvSpPr>
            <p:nvPr/>
          </p:nvSpPr>
          <p:spPr bwMode="auto">
            <a:xfrm>
              <a:off x="7021294" y="1308210"/>
              <a:ext cx="2209800" cy="203200"/>
            </a:xfrm>
            <a:prstGeom prst="rect">
              <a:avLst/>
            </a:prstGeom>
            <a:solidFill>
              <a:srgbClr val="FFFFFF"/>
            </a:solidFill>
            <a:ln w="28440" cap="sq">
              <a:solidFill>
                <a:srgbClr val="000000"/>
              </a:solidFill>
              <a:miter lim="800000"/>
              <a:headEnd/>
              <a:tailEnd/>
            </a:ln>
            <a:effectLst>
              <a:outerShdw dist="107933" dir="2700000" algn="ctr" rotWithShape="0">
                <a:srgbClr val="E7E6E6"/>
              </a:outerShdw>
            </a:effectLst>
          </p:spPr>
          <p:txBody>
            <a:bodyPr wrap="none" lIns="90000" tIns="46800" rIns="90000" bIns="46800" anchor="ctr"/>
            <a:lstStyle/>
            <a:p>
              <a:pPr eaLnBrk="1" hangingPunct="1">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zh-CN" altLang="zh-CN" sz="1600">
                  <a:solidFill>
                    <a:srgbClr val="000000"/>
                  </a:solidFill>
                  <a:latin typeface="Arial" pitchFamily="34" charset="0"/>
                </a:rPr>
                <a:t> </a:t>
              </a:r>
              <a:r>
                <a:rPr lang="en-US" altLang="zh-CN" sz="1600">
                  <a:solidFill>
                    <a:srgbClr val="000000"/>
                  </a:solidFill>
                  <a:latin typeface="Arial" pitchFamily="34" charset="0"/>
                </a:rPr>
                <a:t>F0: Load 1</a:t>
              </a:r>
            </a:p>
          </p:txBody>
        </p:sp>
        <p:sp>
          <p:nvSpPr>
            <p:cNvPr id="32" name="Rectangle 17">
              <a:extLst>
                <a:ext uri="{FF2B5EF4-FFF2-40B4-BE49-F238E27FC236}">
                  <a16:creationId xmlns:a16="http://schemas.microsoft.com/office/drawing/2014/main" id="{AC46F90E-DDFF-4936-A3E4-6CEB9CD1E4C0}"/>
                </a:ext>
              </a:extLst>
            </p:cNvPr>
            <p:cNvSpPr>
              <a:spLocks noChangeArrowheads="1"/>
            </p:cNvSpPr>
            <p:nvPr/>
          </p:nvSpPr>
          <p:spPr bwMode="auto">
            <a:xfrm>
              <a:off x="7021294" y="1511410"/>
              <a:ext cx="2209800" cy="203200"/>
            </a:xfrm>
            <a:prstGeom prst="rect">
              <a:avLst/>
            </a:prstGeom>
            <a:solidFill>
              <a:srgbClr val="FFFFFF"/>
            </a:solidFill>
            <a:ln w="28440" cap="sq">
              <a:solidFill>
                <a:srgbClr val="000000"/>
              </a:solidFill>
              <a:miter lim="800000"/>
              <a:headEnd/>
              <a:tailEnd/>
            </a:ln>
            <a:effectLst>
              <a:outerShdw dist="107933" dir="2700000" algn="ctr" rotWithShape="0">
                <a:srgbClr val="E7E6E6"/>
              </a:outerShdw>
            </a:effectLst>
          </p:spPr>
          <p:txBody>
            <a:bodyPr wrap="none" anchor="ctr"/>
            <a:lstStyle/>
            <a:p>
              <a:pPr>
                <a:buClr>
                  <a:srgbClr val="000000"/>
                </a:buClr>
                <a:buSzPct val="100000"/>
                <a:buFont typeface="Times New Roman" pitchFamily="18" charset="0"/>
                <a:buNone/>
                <a:defRPr/>
              </a:pPr>
              <a:endParaRPr lang="zh-CN" altLang="en-US"/>
            </a:p>
          </p:txBody>
        </p:sp>
        <p:sp>
          <p:nvSpPr>
            <p:cNvPr id="33" name="Rectangle 18">
              <a:extLst>
                <a:ext uri="{FF2B5EF4-FFF2-40B4-BE49-F238E27FC236}">
                  <a16:creationId xmlns:a16="http://schemas.microsoft.com/office/drawing/2014/main" id="{5876FAFA-4B52-4E4B-AD02-1BE565DF1AC1}"/>
                </a:ext>
              </a:extLst>
            </p:cNvPr>
            <p:cNvSpPr>
              <a:spLocks noChangeArrowheads="1"/>
            </p:cNvSpPr>
            <p:nvPr/>
          </p:nvSpPr>
          <p:spPr bwMode="auto">
            <a:xfrm>
              <a:off x="7021294" y="1714610"/>
              <a:ext cx="2209800" cy="203200"/>
            </a:xfrm>
            <a:prstGeom prst="rect">
              <a:avLst/>
            </a:prstGeom>
            <a:solidFill>
              <a:srgbClr val="FFFFFF"/>
            </a:solidFill>
            <a:ln w="28440" cap="sq">
              <a:solidFill>
                <a:srgbClr val="000000"/>
              </a:solidFill>
              <a:miter lim="800000"/>
              <a:headEnd/>
              <a:tailEnd/>
            </a:ln>
            <a:effectLst>
              <a:outerShdw dist="107933" dir="2700000" algn="ctr" rotWithShape="0">
                <a:srgbClr val="E7E6E6"/>
              </a:outerShdw>
            </a:effectLst>
          </p:spPr>
          <p:txBody>
            <a:bodyPr wrap="none" lIns="90000" tIns="46800" rIns="90000" bIns="46800" anchor="ctr"/>
            <a:lstStyle/>
            <a:p>
              <a:pPr eaLnBrk="1" hangingPunct="1">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zh-CN" altLang="zh-CN" sz="1600">
                  <a:solidFill>
                    <a:srgbClr val="000000"/>
                  </a:solidFill>
                  <a:latin typeface="Arial" pitchFamily="34" charset="0"/>
                </a:rPr>
                <a:t> </a:t>
              </a:r>
              <a:r>
                <a:rPr lang="en-US" altLang="zh-CN" sz="1600">
                  <a:solidFill>
                    <a:srgbClr val="000000"/>
                  </a:solidFill>
                  <a:latin typeface="Arial" pitchFamily="34" charset="0"/>
                </a:rPr>
                <a:t>F4: Mult1</a:t>
              </a:r>
            </a:p>
          </p:txBody>
        </p:sp>
        <p:sp>
          <p:nvSpPr>
            <p:cNvPr id="34" name="Rectangle 19">
              <a:extLst>
                <a:ext uri="{FF2B5EF4-FFF2-40B4-BE49-F238E27FC236}">
                  <a16:creationId xmlns:a16="http://schemas.microsoft.com/office/drawing/2014/main" id="{1C945F07-2965-4129-8EFB-ED0C6CD654E7}"/>
                </a:ext>
              </a:extLst>
            </p:cNvPr>
            <p:cNvSpPr>
              <a:spLocks noChangeArrowheads="1"/>
            </p:cNvSpPr>
            <p:nvPr/>
          </p:nvSpPr>
          <p:spPr bwMode="auto">
            <a:xfrm>
              <a:off x="7021294" y="1917810"/>
              <a:ext cx="2209800" cy="203200"/>
            </a:xfrm>
            <a:prstGeom prst="rect">
              <a:avLst/>
            </a:prstGeom>
            <a:solidFill>
              <a:srgbClr val="FFFFFF"/>
            </a:solidFill>
            <a:ln w="28440" cap="sq">
              <a:solidFill>
                <a:srgbClr val="000000"/>
              </a:solidFill>
              <a:miter lim="800000"/>
              <a:headEnd/>
              <a:tailEnd/>
            </a:ln>
            <a:effectLst>
              <a:outerShdw dist="107933" dir="2700000" algn="ctr" rotWithShape="0">
                <a:srgbClr val="E7E6E6"/>
              </a:outerShdw>
            </a:effectLst>
          </p:spPr>
          <p:txBody>
            <a:bodyPr wrap="none" anchor="ctr"/>
            <a:lstStyle/>
            <a:p>
              <a:pPr>
                <a:buClr>
                  <a:srgbClr val="000000"/>
                </a:buClr>
                <a:buSzPct val="100000"/>
                <a:buFont typeface="Times New Roman" pitchFamily="18" charset="0"/>
                <a:buNone/>
                <a:defRPr/>
              </a:pPr>
              <a:endParaRPr lang="zh-CN" altLang="en-US"/>
            </a:p>
          </p:txBody>
        </p:sp>
        <p:grpSp>
          <p:nvGrpSpPr>
            <p:cNvPr id="35" name="Group 20">
              <a:extLst>
                <a:ext uri="{FF2B5EF4-FFF2-40B4-BE49-F238E27FC236}">
                  <a16:creationId xmlns:a16="http://schemas.microsoft.com/office/drawing/2014/main" id="{EA3714AA-1CDC-4A02-ACB9-6E7A82331302}"/>
                </a:ext>
              </a:extLst>
            </p:cNvPr>
            <p:cNvGrpSpPr>
              <a:grpSpLocks/>
            </p:cNvGrpSpPr>
            <p:nvPr/>
          </p:nvGrpSpPr>
          <p:grpSpPr bwMode="auto">
            <a:xfrm>
              <a:off x="3530381" y="3746610"/>
              <a:ext cx="2208213" cy="608013"/>
              <a:chOff x="1052" y="2244"/>
              <a:chExt cx="1391" cy="383"/>
            </a:xfrm>
          </p:grpSpPr>
          <p:sp>
            <p:nvSpPr>
              <p:cNvPr id="36" name="Rectangle 21">
                <a:extLst>
                  <a:ext uri="{FF2B5EF4-FFF2-40B4-BE49-F238E27FC236}">
                    <a16:creationId xmlns:a16="http://schemas.microsoft.com/office/drawing/2014/main" id="{B2A6F324-1B80-42D8-9C91-675DBB9DA7C1}"/>
                  </a:ext>
                </a:extLst>
              </p:cNvPr>
              <p:cNvSpPr>
                <a:spLocks noChangeArrowheads="1"/>
              </p:cNvSpPr>
              <p:nvPr/>
            </p:nvSpPr>
            <p:spPr bwMode="auto">
              <a:xfrm>
                <a:off x="1052" y="2244"/>
                <a:ext cx="1391" cy="127"/>
              </a:xfrm>
              <a:prstGeom prst="rect">
                <a:avLst/>
              </a:prstGeom>
              <a:solidFill>
                <a:srgbClr val="0563C1"/>
              </a:solidFill>
              <a:ln w="28440" cap="sq">
                <a:solidFill>
                  <a:srgbClr val="000000"/>
                </a:solidFill>
                <a:miter lim="800000"/>
                <a:headEnd/>
                <a:tailEnd/>
              </a:ln>
              <a:effectLst>
                <a:outerShdw dist="107933" dir="2700000" algn="ctr" rotWithShape="0">
                  <a:srgbClr val="E7E6E6"/>
                </a:outerShdw>
              </a:effectLst>
            </p:spPr>
            <p:txBody>
              <a:bodyPr wrap="none" anchor="ctr"/>
              <a:lstStyle/>
              <a:p>
                <a:pPr>
                  <a:buClr>
                    <a:srgbClr val="000000"/>
                  </a:buClr>
                  <a:buSzPct val="100000"/>
                  <a:buFont typeface="Times New Roman" pitchFamily="18" charset="0"/>
                  <a:buNone/>
                  <a:defRPr/>
                </a:pPr>
                <a:endParaRPr lang="zh-CN" altLang="en-US"/>
              </a:p>
            </p:txBody>
          </p:sp>
          <p:sp>
            <p:nvSpPr>
              <p:cNvPr id="37" name="Rectangle 22">
                <a:extLst>
                  <a:ext uri="{FF2B5EF4-FFF2-40B4-BE49-F238E27FC236}">
                    <a16:creationId xmlns:a16="http://schemas.microsoft.com/office/drawing/2014/main" id="{12C1AC00-8883-446F-AAB8-B2418BD348CC}"/>
                  </a:ext>
                </a:extLst>
              </p:cNvPr>
              <p:cNvSpPr>
                <a:spLocks noChangeArrowheads="1"/>
              </p:cNvSpPr>
              <p:nvPr/>
            </p:nvSpPr>
            <p:spPr bwMode="auto">
              <a:xfrm>
                <a:off x="1052" y="2372"/>
                <a:ext cx="1391" cy="127"/>
              </a:xfrm>
              <a:prstGeom prst="rect">
                <a:avLst/>
              </a:prstGeom>
              <a:solidFill>
                <a:srgbClr val="0563C1"/>
              </a:solidFill>
              <a:ln w="28440" cap="sq">
                <a:solidFill>
                  <a:srgbClr val="000000"/>
                </a:solidFill>
                <a:miter lim="800000"/>
                <a:headEnd/>
                <a:tailEnd/>
              </a:ln>
              <a:effectLst>
                <a:outerShdw dist="107933" dir="2700000" algn="ctr" rotWithShape="0">
                  <a:srgbClr val="E7E6E6"/>
                </a:outerShdw>
              </a:effectLst>
            </p:spPr>
            <p:txBody>
              <a:bodyPr wrap="none" anchor="ctr"/>
              <a:lstStyle/>
              <a:p>
                <a:pPr>
                  <a:buClr>
                    <a:srgbClr val="000000"/>
                  </a:buClr>
                  <a:buSzPct val="100000"/>
                  <a:buFont typeface="Times New Roman" pitchFamily="18" charset="0"/>
                  <a:buNone/>
                  <a:defRPr/>
                </a:pPr>
                <a:endParaRPr lang="zh-CN" altLang="en-US"/>
              </a:p>
            </p:txBody>
          </p:sp>
          <p:sp>
            <p:nvSpPr>
              <p:cNvPr id="38" name="Rectangle 23">
                <a:extLst>
                  <a:ext uri="{FF2B5EF4-FFF2-40B4-BE49-F238E27FC236}">
                    <a16:creationId xmlns:a16="http://schemas.microsoft.com/office/drawing/2014/main" id="{BF86A66C-3A7F-4D27-B452-6F1F6A636728}"/>
                  </a:ext>
                </a:extLst>
              </p:cNvPr>
              <p:cNvSpPr>
                <a:spLocks noChangeArrowheads="1"/>
              </p:cNvSpPr>
              <p:nvPr/>
            </p:nvSpPr>
            <p:spPr bwMode="auto">
              <a:xfrm>
                <a:off x="1052" y="2500"/>
                <a:ext cx="1391" cy="127"/>
              </a:xfrm>
              <a:prstGeom prst="rect">
                <a:avLst/>
              </a:prstGeom>
              <a:solidFill>
                <a:srgbClr val="0563C1"/>
              </a:solidFill>
              <a:ln w="28440" cap="sq">
                <a:solidFill>
                  <a:srgbClr val="000000"/>
                </a:solidFill>
                <a:miter lim="800000"/>
                <a:headEnd/>
                <a:tailEnd/>
              </a:ln>
              <a:effectLst>
                <a:outerShdw dist="107933" dir="2700000" algn="ctr" rotWithShape="0">
                  <a:srgbClr val="E7E6E6"/>
                </a:outerShdw>
              </a:effectLst>
            </p:spPr>
            <p:txBody>
              <a:bodyPr wrap="none" anchor="ctr"/>
              <a:lstStyle/>
              <a:p>
                <a:pPr>
                  <a:buClr>
                    <a:srgbClr val="000000"/>
                  </a:buClr>
                  <a:buSzPct val="100000"/>
                  <a:buFont typeface="Times New Roman" pitchFamily="18" charset="0"/>
                  <a:buNone/>
                  <a:defRPr/>
                </a:pPr>
                <a:endParaRPr lang="zh-CN" altLang="en-US"/>
              </a:p>
            </p:txBody>
          </p:sp>
        </p:grpSp>
        <p:sp>
          <p:nvSpPr>
            <p:cNvPr id="39" name="Rectangle 24">
              <a:extLst>
                <a:ext uri="{FF2B5EF4-FFF2-40B4-BE49-F238E27FC236}">
                  <a16:creationId xmlns:a16="http://schemas.microsoft.com/office/drawing/2014/main" id="{C82C2168-F418-49E4-8D7A-8ACC7B9CD747}"/>
                </a:ext>
              </a:extLst>
            </p:cNvPr>
            <p:cNvSpPr>
              <a:spLocks noChangeArrowheads="1"/>
            </p:cNvSpPr>
            <p:nvPr/>
          </p:nvSpPr>
          <p:spPr bwMode="auto">
            <a:xfrm>
              <a:off x="3835181" y="3746610"/>
              <a:ext cx="762000" cy="609600"/>
            </a:xfrm>
            <a:prstGeom prst="rect">
              <a:avLst/>
            </a:prstGeom>
            <a:noFill/>
            <a:ln w="28440" cap="sq">
              <a:solidFill>
                <a:srgbClr val="000000"/>
              </a:solidFill>
              <a:miter lim="800000"/>
              <a:headEnd/>
              <a:tailEnd/>
            </a:ln>
          </p:spPr>
          <p:txBody>
            <a:bodyPr wrap="none" anchor="ctr"/>
            <a:lstStyle/>
            <a:p>
              <a:pPr>
                <a:buClr>
                  <a:srgbClr val="000000"/>
                </a:buClr>
                <a:buSzPct val="100000"/>
                <a:buFont typeface="Times New Roman" pitchFamily="18" charset="0"/>
                <a:buNone/>
              </a:pPr>
              <a:endParaRPr lang="zh-CN" altLang="en-US"/>
            </a:p>
          </p:txBody>
        </p:sp>
        <p:sp>
          <p:nvSpPr>
            <p:cNvPr id="41" name="Rectangle 25">
              <a:extLst>
                <a:ext uri="{FF2B5EF4-FFF2-40B4-BE49-F238E27FC236}">
                  <a16:creationId xmlns:a16="http://schemas.microsoft.com/office/drawing/2014/main" id="{9DB4F956-C244-4DD4-A642-8744DE25968E}"/>
                </a:ext>
              </a:extLst>
            </p:cNvPr>
            <p:cNvSpPr>
              <a:spLocks noChangeArrowheads="1"/>
            </p:cNvSpPr>
            <p:nvPr/>
          </p:nvSpPr>
          <p:spPr bwMode="auto">
            <a:xfrm>
              <a:off x="4101881" y="4889610"/>
              <a:ext cx="1066800" cy="304800"/>
            </a:xfrm>
            <a:prstGeom prst="rect">
              <a:avLst/>
            </a:prstGeom>
            <a:solidFill>
              <a:srgbClr val="0563C1"/>
            </a:solidFill>
            <a:ln w="28440" cap="sq">
              <a:solidFill>
                <a:srgbClr val="000000"/>
              </a:solidFill>
              <a:miter lim="800000"/>
              <a:headEnd/>
              <a:tailEnd/>
            </a:ln>
            <a:effectLst>
              <a:outerShdw dist="107933" dir="2700000" algn="ctr" rotWithShape="0">
                <a:srgbClr val="E7E6E6"/>
              </a:outerShdw>
            </a:effectLst>
          </p:spPr>
          <p:txBody>
            <a:bodyPr wrap="none" lIns="90000" tIns="46800" rIns="90000" bIns="46800" anchor="ctr"/>
            <a:lstStyle/>
            <a:p>
              <a:pPr algn="ctr" eaLnBrk="1" hangingPunct="1">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altLang="zh-CN" b="1">
                  <a:solidFill>
                    <a:srgbClr val="000000"/>
                  </a:solidFill>
                  <a:latin typeface="Comic Sans MS" pitchFamily="66" charset="0"/>
                </a:rPr>
                <a:t>FP adders</a:t>
              </a:r>
            </a:p>
          </p:txBody>
        </p:sp>
        <p:sp>
          <p:nvSpPr>
            <p:cNvPr id="42" name="Text Box 26">
              <a:extLst>
                <a:ext uri="{FF2B5EF4-FFF2-40B4-BE49-F238E27FC236}">
                  <a16:creationId xmlns:a16="http://schemas.microsoft.com/office/drawing/2014/main" id="{E1A6431C-BA6C-4ED6-8EB1-8A54A1F0DDF1}"/>
                </a:ext>
              </a:extLst>
            </p:cNvPr>
            <p:cNvSpPr txBox="1">
              <a:spLocks noChangeArrowheads="1"/>
            </p:cNvSpPr>
            <p:nvPr/>
          </p:nvSpPr>
          <p:spPr bwMode="auto">
            <a:xfrm>
              <a:off x="2949356" y="3673585"/>
              <a:ext cx="630238" cy="711200"/>
            </a:xfrm>
            <a:prstGeom prst="rect">
              <a:avLst/>
            </a:prstGeom>
            <a:noFill/>
            <a:ln w="9525">
              <a:noFill/>
              <a:round/>
              <a:headEnd/>
              <a:tailEnd/>
            </a:ln>
          </p:spPr>
          <p:txBody>
            <a:bodyPr wrap="none" lIns="90000" tIns="46800" rIns="90000" bIns="46800" anchor="ctr">
              <a:spAutoFit/>
            </a:bodyPr>
            <a:lstStyle/>
            <a:p>
              <a:pPr algn="ctr" eaLnBrk="1" hangingPunct="1">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400" b="1">
                  <a:solidFill>
                    <a:srgbClr val="5B9BD5"/>
                  </a:solidFill>
                  <a:latin typeface="Comic Sans MS" pitchFamily="66" charset="0"/>
                </a:rPr>
                <a:t>Add1</a:t>
              </a:r>
            </a:p>
            <a:p>
              <a:pPr algn="ctr" eaLnBrk="1" hangingPunct="1">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400" b="1">
                  <a:solidFill>
                    <a:srgbClr val="5B9BD5"/>
                  </a:solidFill>
                  <a:latin typeface="Comic Sans MS" pitchFamily="66" charset="0"/>
                </a:rPr>
                <a:t>Add2</a:t>
              </a:r>
            </a:p>
            <a:p>
              <a:pPr algn="ctr" eaLnBrk="1" hangingPunct="1">
                <a:lnSpc>
                  <a:spcPct val="90000"/>
                </a:lnSpc>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400" b="1">
                  <a:solidFill>
                    <a:srgbClr val="5B9BD5"/>
                  </a:solidFill>
                  <a:latin typeface="Comic Sans MS" pitchFamily="66" charset="0"/>
                </a:rPr>
                <a:t>Add3</a:t>
              </a:r>
            </a:p>
          </p:txBody>
        </p:sp>
        <p:sp>
          <p:nvSpPr>
            <p:cNvPr id="43" name="Rectangle 27">
              <a:extLst>
                <a:ext uri="{FF2B5EF4-FFF2-40B4-BE49-F238E27FC236}">
                  <a16:creationId xmlns:a16="http://schemas.microsoft.com/office/drawing/2014/main" id="{04E13CB6-41CE-4648-A1FD-44945B2D8147}"/>
                </a:ext>
              </a:extLst>
            </p:cNvPr>
            <p:cNvSpPr>
              <a:spLocks noChangeArrowheads="1"/>
            </p:cNvSpPr>
            <p:nvPr/>
          </p:nvSpPr>
          <p:spPr bwMode="auto">
            <a:xfrm>
              <a:off x="6716494" y="3899010"/>
              <a:ext cx="2209800" cy="190500"/>
            </a:xfrm>
            <a:prstGeom prst="rect">
              <a:avLst/>
            </a:prstGeom>
            <a:solidFill>
              <a:srgbClr val="0563C1"/>
            </a:solidFill>
            <a:ln w="28440" cap="sq">
              <a:solidFill>
                <a:srgbClr val="000000"/>
              </a:solidFill>
              <a:miter lim="800000"/>
              <a:headEnd/>
              <a:tailEnd/>
            </a:ln>
            <a:effectLst>
              <a:outerShdw dist="107933" dir="2700000" algn="ctr" rotWithShape="0">
                <a:srgbClr val="E7E6E6"/>
              </a:outerShdw>
            </a:effectLst>
          </p:spPr>
          <p:txBody>
            <a:bodyPr wrap="none" anchor="ctr"/>
            <a:lstStyle/>
            <a:p>
              <a:pPr>
                <a:buClr>
                  <a:srgbClr val="000000"/>
                </a:buClr>
                <a:buSzPct val="100000"/>
                <a:buFont typeface="Times New Roman" pitchFamily="18" charset="0"/>
                <a:buNone/>
                <a:defRPr/>
              </a:pPr>
              <a:endParaRPr lang="zh-CN" altLang="en-US"/>
            </a:p>
          </p:txBody>
        </p:sp>
        <p:sp>
          <p:nvSpPr>
            <p:cNvPr id="44" name="Rectangle 28">
              <a:extLst>
                <a:ext uri="{FF2B5EF4-FFF2-40B4-BE49-F238E27FC236}">
                  <a16:creationId xmlns:a16="http://schemas.microsoft.com/office/drawing/2014/main" id="{8C618F80-F76A-4764-A5F4-F16C197A9025}"/>
                </a:ext>
              </a:extLst>
            </p:cNvPr>
            <p:cNvSpPr>
              <a:spLocks noChangeArrowheads="1"/>
            </p:cNvSpPr>
            <p:nvPr/>
          </p:nvSpPr>
          <p:spPr bwMode="auto">
            <a:xfrm>
              <a:off x="6716494" y="4089510"/>
              <a:ext cx="2209800" cy="190500"/>
            </a:xfrm>
            <a:prstGeom prst="rect">
              <a:avLst/>
            </a:prstGeom>
            <a:solidFill>
              <a:srgbClr val="0563C1"/>
            </a:solidFill>
            <a:ln w="28440" cap="sq">
              <a:solidFill>
                <a:srgbClr val="000000"/>
              </a:solidFill>
              <a:miter lim="800000"/>
              <a:headEnd/>
              <a:tailEnd/>
            </a:ln>
            <a:effectLst>
              <a:outerShdw dist="107933" dir="2700000" algn="ctr" rotWithShape="0">
                <a:srgbClr val="E7E6E6"/>
              </a:outerShdw>
            </a:effectLst>
          </p:spPr>
          <p:txBody>
            <a:bodyPr wrap="none" anchor="ctr"/>
            <a:lstStyle/>
            <a:p>
              <a:pPr>
                <a:buClr>
                  <a:srgbClr val="000000"/>
                </a:buClr>
                <a:buSzPct val="100000"/>
                <a:buFont typeface="Times New Roman" pitchFamily="18" charset="0"/>
                <a:buNone/>
                <a:defRPr/>
              </a:pPr>
              <a:endParaRPr lang="zh-CN" altLang="en-US"/>
            </a:p>
          </p:txBody>
        </p:sp>
        <p:sp>
          <p:nvSpPr>
            <p:cNvPr id="45" name="Rectangle 29">
              <a:extLst>
                <a:ext uri="{FF2B5EF4-FFF2-40B4-BE49-F238E27FC236}">
                  <a16:creationId xmlns:a16="http://schemas.microsoft.com/office/drawing/2014/main" id="{E7C2891A-2DAA-4266-97AA-BF08CCE331B0}"/>
                </a:ext>
              </a:extLst>
            </p:cNvPr>
            <p:cNvSpPr>
              <a:spLocks noChangeArrowheads="1"/>
            </p:cNvSpPr>
            <p:nvPr/>
          </p:nvSpPr>
          <p:spPr bwMode="auto">
            <a:xfrm>
              <a:off x="7018119" y="4086335"/>
              <a:ext cx="762000" cy="193675"/>
            </a:xfrm>
            <a:prstGeom prst="rect">
              <a:avLst/>
            </a:prstGeom>
            <a:noFill/>
            <a:ln w="28440" cap="sq">
              <a:solidFill>
                <a:srgbClr val="000000"/>
              </a:solidFill>
              <a:miter lim="800000"/>
              <a:headEnd/>
              <a:tailEnd/>
            </a:ln>
          </p:spPr>
          <p:txBody>
            <a:bodyPr wrap="none" anchor="ctr"/>
            <a:lstStyle/>
            <a:p>
              <a:pPr>
                <a:buClr>
                  <a:srgbClr val="000000"/>
                </a:buClr>
                <a:buSzPct val="100000"/>
                <a:buFont typeface="Times New Roman" pitchFamily="18" charset="0"/>
                <a:buNone/>
              </a:pPr>
              <a:endParaRPr lang="zh-CN" altLang="en-US"/>
            </a:p>
          </p:txBody>
        </p:sp>
        <p:sp>
          <p:nvSpPr>
            <p:cNvPr id="46" name="Rectangle 30">
              <a:extLst>
                <a:ext uri="{FF2B5EF4-FFF2-40B4-BE49-F238E27FC236}">
                  <a16:creationId xmlns:a16="http://schemas.microsoft.com/office/drawing/2014/main" id="{B4F1E477-9BFF-4795-83CD-9ED7592BBBA3}"/>
                </a:ext>
              </a:extLst>
            </p:cNvPr>
            <p:cNvSpPr>
              <a:spLocks noChangeArrowheads="1"/>
            </p:cNvSpPr>
            <p:nvPr/>
          </p:nvSpPr>
          <p:spPr bwMode="auto">
            <a:xfrm>
              <a:off x="7173694" y="4889610"/>
              <a:ext cx="1447800" cy="304800"/>
            </a:xfrm>
            <a:prstGeom prst="rect">
              <a:avLst/>
            </a:prstGeom>
            <a:solidFill>
              <a:srgbClr val="0563C1"/>
            </a:solidFill>
            <a:ln w="28440" cap="sq">
              <a:solidFill>
                <a:srgbClr val="000000"/>
              </a:solidFill>
              <a:miter lim="800000"/>
              <a:headEnd/>
              <a:tailEnd/>
            </a:ln>
            <a:effectLst>
              <a:outerShdw dist="107933" dir="2700000" algn="ctr" rotWithShape="0">
                <a:srgbClr val="E7E6E6"/>
              </a:outerShdw>
            </a:effectLst>
          </p:spPr>
          <p:txBody>
            <a:bodyPr wrap="none" lIns="90000" tIns="46800" rIns="90000" bIns="46800" anchor="ctr"/>
            <a:lstStyle/>
            <a:p>
              <a:pPr algn="ctr" eaLnBrk="1" hangingPunct="1">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altLang="zh-CN" b="1">
                  <a:solidFill>
                    <a:srgbClr val="000000"/>
                  </a:solidFill>
                  <a:latin typeface="Comic Sans MS" pitchFamily="66" charset="0"/>
                </a:rPr>
                <a:t>FP multipliers</a:t>
              </a:r>
            </a:p>
          </p:txBody>
        </p:sp>
        <p:sp>
          <p:nvSpPr>
            <p:cNvPr id="47" name="Text Box 31">
              <a:extLst>
                <a:ext uri="{FF2B5EF4-FFF2-40B4-BE49-F238E27FC236}">
                  <a16:creationId xmlns:a16="http://schemas.microsoft.com/office/drawing/2014/main" id="{E55BDD2F-8BEA-4832-85C6-C1584837B958}"/>
                </a:ext>
              </a:extLst>
            </p:cNvPr>
            <p:cNvSpPr txBox="1">
              <a:spLocks noChangeArrowheads="1"/>
            </p:cNvSpPr>
            <p:nvPr/>
          </p:nvSpPr>
          <p:spPr bwMode="auto">
            <a:xfrm>
              <a:off x="6084669" y="3876785"/>
              <a:ext cx="671512" cy="498475"/>
            </a:xfrm>
            <a:prstGeom prst="rect">
              <a:avLst/>
            </a:prstGeom>
            <a:noFill/>
            <a:ln w="9525">
              <a:noFill/>
              <a:round/>
              <a:headEnd/>
              <a:tailEnd/>
            </a:ln>
          </p:spPr>
          <p:txBody>
            <a:bodyPr wrap="none" lIns="90000" tIns="46800" rIns="90000" bIns="46800" anchor="ctr">
              <a:spAutoFit/>
            </a:bodyPr>
            <a:lstStyle/>
            <a:p>
              <a:pPr algn="ctr" eaLnBrk="1" hangingPunct="1">
                <a:lnSpc>
                  <a:spcPct val="90000"/>
                </a:lnSpc>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400" b="1">
                  <a:solidFill>
                    <a:srgbClr val="5B9BD5"/>
                  </a:solidFill>
                  <a:latin typeface="Comic Sans MS" pitchFamily="66" charset="0"/>
                </a:rPr>
                <a:t>Mult1</a:t>
              </a:r>
            </a:p>
            <a:p>
              <a:pPr algn="ctr" eaLnBrk="1" hangingPunct="1">
                <a:lnSpc>
                  <a:spcPct val="90000"/>
                </a:lnSpc>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400" b="1">
                  <a:solidFill>
                    <a:srgbClr val="5B9BD5"/>
                  </a:solidFill>
                  <a:latin typeface="Comic Sans MS" pitchFamily="66" charset="0"/>
                </a:rPr>
                <a:t>Mult2</a:t>
              </a:r>
            </a:p>
          </p:txBody>
        </p:sp>
        <p:sp>
          <p:nvSpPr>
            <p:cNvPr id="48" name="Line 32">
              <a:extLst>
                <a:ext uri="{FF2B5EF4-FFF2-40B4-BE49-F238E27FC236}">
                  <a16:creationId xmlns:a16="http://schemas.microsoft.com/office/drawing/2014/main" id="{02A0A43B-6911-4DA3-AA7C-B31ABE2A0983}"/>
                </a:ext>
              </a:extLst>
            </p:cNvPr>
            <p:cNvSpPr>
              <a:spLocks noChangeShapeType="1"/>
            </p:cNvSpPr>
            <p:nvPr/>
          </p:nvSpPr>
          <p:spPr bwMode="auto">
            <a:xfrm>
              <a:off x="4278094" y="4356210"/>
              <a:ext cx="1587" cy="533400"/>
            </a:xfrm>
            <a:prstGeom prst="line">
              <a:avLst/>
            </a:prstGeom>
            <a:noFill/>
            <a:ln w="28440" cap="sq">
              <a:solidFill>
                <a:srgbClr val="000000"/>
              </a:solidFill>
              <a:miter lim="800000"/>
              <a:headEnd/>
              <a:tailEnd type="triangle" w="med" len="med"/>
            </a:ln>
          </p:spPr>
          <p:txBody>
            <a:bodyPr/>
            <a:lstStyle/>
            <a:p>
              <a:endParaRPr lang="zh-CN" altLang="en-US"/>
            </a:p>
          </p:txBody>
        </p:sp>
        <p:sp>
          <p:nvSpPr>
            <p:cNvPr id="49" name="Line 33">
              <a:extLst>
                <a:ext uri="{FF2B5EF4-FFF2-40B4-BE49-F238E27FC236}">
                  <a16:creationId xmlns:a16="http://schemas.microsoft.com/office/drawing/2014/main" id="{31E3A3A4-BA9B-49D5-A456-FE281C04C1B9}"/>
                </a:ext>
              </a:extLst>
            </p:cNvPr>
            <p:cNvSpPr>
              <a:spLocks noChangeShapeType="1"/>
            </p:cNvSpPr>
            <p:nvPr/>
          </p:nvSpPr>
          <p:spPr bwMode="auto">
            <a:xfrm>
              <a:off x="4963894" y="4356210"/>
              <a:ext cx="1587" cy="533400"/>
            </a:xfrm>
            <a:prstGeom prst="line">
              <a:avLst/>
            </a:prstGeom>
            <a:noFill/>
            <a:ln w="28440" cap="sq">
              <a:solidFill>
                <a:srgbClr val="000000"/>
              </a:solidFill>
              <a:miter lim="800000"/>
              <a:headEnd/>
              <a:tailEnd type="triangle" w="med" len="med"/>
            </a:ln>
          </p:spPr>
          <p:txBody>
            <a:bodyPr/>
            <a:lstStyle/>
            <a:p>
              <a:endParaRPr lang="zh-CN" altLang="en-US"/>
            </a:p>
          </p:txBody>
        </p:sp>
        <p:sp>
          <p:nvSpPr>
            <p:cNvPr id="50" name="Line 34">
              <a:extLst>
                <a:ext uri="{FF2B5EF4-FFF2-40B4-BE49-F238E27FC236}">
                  <a16:creationId xmlns:a16="http://schemas.microsoft.com/office/drawing/2014/main" id="{4489AC95-5ECF-48EC-9EF6-CFCA77D2A77C}"/>
                </a:ext>
              </a:extLst>
            </p:cNvPr>
            <p:cNvSpPr>
              <a:spLocks noChangeShapeType="1"/>
            </p:cNvSpPr>
            <p:nvPr/>
          </p:nvSpPr>
          <p:spPr bwMode="auto">
            <a:xfrm>
              <a:off x="7402294" y="4280010"/>
              <a:ext cx="1587" cy="609600"/>
            </a:xfrm>
            <a:prstGeom prst="line">
              <a:avLst/>
            </a:prstGeom>
            <a:noFill/>
            <a:ln w="28440" cap="sq">
              <a:solidFill>
                <a:srgbClr val="000000"/>
              </a:solidFill>
              <a:miter lim="800000"/>
              <a:headEnd/>
              <a:tailEnd type="triangle" w="med" len="med"/>
            </a:ln>
          </p:spPr>
          <p:txBody>
            <a:bodyPr/>
            <a:lstStyle/>
            <a:p>
              <a:endParaRPr lang="zh-CN" altLang="en-US"/>
            </a:p>
          </p:txBody>
        </p:sp>
        <p:sp>
          <p:nvSpPr>
            <p:cNvPr id="51" name="Line 35">
              <a:extLst>
                <a:ext uri="{FF2B5EF4-FFF2-40B4-BE49-F238E27FC236}">
                  <a16:creationId xmlns:a16="http://schemas.microsoft.com/office/drawing/2014/main" id="{F32FE753-F4BD-4FB2-A253-82D07A760406}"/>
                </a:ext>
              </a:extLst>
            </p:cNvPr>
            <p:cNvSpPr>
              <a:spLocks noChangeShapeType="1"/>
            </p:cNvSpPr>
            <p:nvPr/>
          </p:nvSpPr>
          <p:spPr bwMode="auto">
            <a:xfrm>
              <a:off x="8316694" y="4280010"/>
              <a:ext cx="1587" cy="609600"/>
            </a:xfrm>
            <a:prstGeom prst="line">
              <a:avLst/>
            </a:prstGeom>
            <a:noFill/>
            <a:ln w="28440" cap="sq">
              <a:solidFill>
                <a:srgbClr val="000000"/>
              </a:solidFill>
              <a:miter lim="800000"/>
              <a:headEnd/>
              <a:tailEnd type="triangle" w="med" len="med"/>
            </a:ln>
          </p:spPr>
          <p:txBody>
            <a:bodyPr/>
            <a:lstStyle/>
            <a:p>
              <a:endParaRPr lang="zh-CN" altLang="en-US"/>
            </a:p>
          </p:txBody>
        </p:sp>
        <p:sp>
          <p:nvSpPr>
            <p:cNvPr id="52" name="Freeform 36">
              <a:extLst>
                <a:ext uri="{FF2B5EF4-FFF2-40B4-BE49-F238E27FC236}">
                  <a16:creationId xmlns:a16="http://schemas.microsoft.com/office/drawing/2014/main" id="{C8D8AC42-0ABA-4FAA-92DC-C5F8EB23C5EA}"/>
                </a:ext>
              </a:extLst>
            </p:cNvPr>
            <p:cNvSpPr>
              <a:spLocks/>
            </p:cNvSpPr>
            <p:nvPr/>
          </p:nvSpPr>
          <p:spPr bwMode="auto">
            <a:xfrm>
              <a:off x="3668494" y="2298810"/>
              <a:ext cx="1981200" cy="1447800"/>
            </a:xfrm>
            <a:custGeom>
              <a:avLst/>
              <a:gdLst>
                <a:gd name="T0" fmla="*/ 2147483647 w 1248"/>
                <a:gd name="T1" fmla="*/ 0 h 912"/>
                <a:gd name="T2" fmla="*/ 2147483647 w 1248"/>
                <a:gd name="T3" fmla="*/ 2147483647 h 912"/>
                <a:gd name="T4" fmla="*/ 0 w 1248"/>
                <a:gd name="T5" fmla="*/ 2147483647 h 912"/>
                <a:gd name="T6" fmla="*/ 0 w 1248"/>
                <a:gd name="T7" fmla="*/ 2147483647 h 912"/>
                <a:gd name="T8" fmla="*/ 0 60000 65536"/>
                <a:gd name="T9" fmla="*/ 0 60000 65536"/>
                <a:gd name="T10" fmla="*/ 0 60000 65536"/>
                <a:gd name="T11" fmla="*/ 0 60000 65536"/>
                <a:gd name="T12" fmla="*/ 0 w 1248"/>
                <a:gd name="T13" fmla="*/ 0 h 912"/>
                <a:gd name="T14" fmla="*/ 1248 w 1248"/>
                <a:gd name="T15" fmla="*/ 912 h 912"/>
              </a:gdLst>
              <a:ahLst/>
              <a:cxnLst>
                <a:cxn ang="T8">
                  <a:pos x="T0" y="T1"/>
                </a:cxn>
                <a:cxn ang="T9">
                  <a:pos x="T2" y="T3"/>
                </a:cxn>
                <a:cxn ang="T10">
                  <a:pos x="T4" y="T5"/>
                </a:cxn>
                <a:cxn ang="T11">
                  <a:pos x="T6" y="T7"/>
                </a:cxn>
              </a:cxnLst>
              <a:rect l="T12" t="T13" r="T14" b="T15"/>
              <a:pathLst>
                <a:path w="1248" h="912">
                  <a:moveTo>
                    <a:pt x="1248" y="0"/>
                  </a:moveTo>
                  <a:lnTo>
                    <a:pt x="1248" y="672"/>
                  </a:lnTo>
                  <a:lnTo>
                    <a:pt x="0" y="672"/>
                  </a:lnTo>
                  <a:lnTo>
                    <a:pt x="0" y="912"/>
                  </a:lnTo>
                </a:path>
              </a:pathLst>
            </a:custGeom>
            <a:noFill/>
            <a:ln w="28440">
              <a:solidFill>
                <a:srgbClr val="000000"/>
              </a:solidFill>
              <a:round/>
              <a:headEnd/>
              <a:tailEnd type="triangle" w="med" len="med"/>
            </a:ln>
          </p:spPr>
          <p:txBody>
            <a:bodyPr wrap="none" anchor="ctr"/>
            <a:lstStyle/>
            <a:p>
              <a:endParaRPr lang="zh-CN" altLang="en-US"/>
            </a:p>
          </p:txBody>
        </p:sp>
        <p:sp>
          <p:nvSpPr>
            <p:cNvPr id="53" name="Freeform 37">
              <a:extLst>
                <a:ext uri="{FF2B5EF4-FFF2-40B4-BE49-F238E27FC236}">
                  <a16:creationId xmlns:a16="http://schemas.microsoft.com/office/drawing/2014/main" id="{A5BF3448-B10F-4AC3-9038-82EB9606B45C}"/>
                </a:ext>
              </a:extLst>
            </p:cNvPr>
            <p:cNvSpPr>
              <a:spLocks/>
            </p:cNvSpPr>
            <p:nvPr/>
          </p:nvSpPr>
          <p:spPr bwMode="auto">
            <a:xfrm>
              <a:off x="5649694" y="3365610"/>
              <a:ext cx="1219200" cy="533400"/>
            </a:xfrm>
            <a:custGeom>
              <a:avLst/>
              <a:gdLst>
                <a:gd name="T0" fmla="*/ 0 w 768"/>
                <a:gd name="T1" fmla="*/ 0 h 336"/>
                <a:gd name="T2" fmla="*/ 2147483647 w 768"/>
                <a:gd name="T3" fmla="*/ 0 h 336"/>
                <a:gd name="T4" fmla="*/ 2147483647 w 768"/>
                <a:gd name="T5" fmla="*/ 2147483647 h 336"/>
                <a:gd name="T6" fmla="*/ 0 60000 65536"/>
                <a:gd name="T7" fmla="*/ 0 60000 65536"/>
                <a:gd name="T8" fmla="*/ 0 60000 65536"/>
                <a:gd name="T9" fmla="*/ 0 w 768"/>
                <a:gd name="T10" fmla="*/ 0 h 336"/>
                <a:gd name="T11" fmla="*/ 768 w 768"/>
                <a:gd name="T12" fmla="*/ 336 h 336"/>
              </a:gdLst>
              <a:ahLst/>
              <a:cxnLst>
                <a:cxn ang="T6">
                  <a:pos x="T0" y="T1"/>
                </a:cxn>
                <a:cxn ang="T7">
                  <a:pos x="T2" y="T3"/>
                </a:cxn>
                <a:cxn ang="T8">
                  <a:pos x="T4" y="T5"/>
                </a:cxn>
              </a:cxnLst>
              <a:rect l="T9" t="T10" r="T11" b="T12"/>
              <a:pathLst>
                <a:path w="768" h="336">
                  <a:moveTo>
                    <a:pt x="0" y="0"/>
                  </a:moveTo>
                  <a:lnTo>
                    <a:pt x="768" y="0"/>
                  </a:lnTo>
                  <a:lnTo>
                    <a:pt x="768" y="336"/>
                  </a:lnTo>
                </a:path>
              </a:pathLst>
            </a:custGeom>
            <a:noFill/>
            <a:ln w="28440">
              <a:solidFill>
                <a:srgbClr val="000000"/>
              </a:solidFill>
              <a:round/>
              <a:headEnd/>
              <a:tailEnd type="triangle" w="med" len="med"/>
            </a:ln>
          </p:spPr>
          <p:txBody>
            <a:bodyPr wrap="none" anchor="ctr"/>
            <a:lstStyle/>
            <a:p>
              <a:endParaRPr lang="zh-CN" altLang="en-US"/>
            </a:p>
          </p:txBody>
        </p:sp>
        <p:sp>
          <p:nvSpPr>
            <p:cNvPr id="54" name="Freeform 38">
              <a:extLst>
                <a:ext uri="{FF2B5EF4-FFF2-40B4-BE49-F238E27FC236}">
                  <a16:creationId xmlns:a16="http://schemas.microsoft.com/office/drawing/2014/main" id="{D88FBA5B-37E9-423E-910D-B9B82275AF49}"/>
                </a:ext>
              </a:extLst>
            </p:cNvPr>
            <p:cNvSpPr>
              <a:spLocks/>
            </p:cNvSpPr>
            <p:nvPr/>
          </p:nvSpPr>
          <p:spPr bwMode="auto">
            <a:xfrm>
              <a:off x="4201894" y="2146410"/>
              <a:ext cx="3124200" cy="1600200"/>
            </a:xfrm>
            <a:custGeom>
              <a:avLst/>
              <a:gdLst>
                <a:gd name="T0" fmla="*/ 2147483647 w 1968"/>
                <a:gd name="T1" fmla="*/ 0 h 1008"/>
                <a:gd name="T2" fmla="*/ 2147483647 w 1968"/>
                <a:gd name="T3" fmla="*/ 2147483647 h 1008"/>
                <a:gd name="T4" fmla="*/ 0 w 1968"/>
                <a:gd name="T5" fmla="*/ 2147483647 h 1008"/>
                <a:gd name="T6" fmla="*/ 0 w 1968"/>
                <a:gd name="T7" fmla="*/ 2147483647 h 1008"/>
                <a:gd name="T8" fmla="*/ 0 60000 65536"/>
                <a:gd name="T9" fmla="*/ 0 60000 65536"/>
                <a:gd name="T10" fmla="*/ 0 60000 65536"/>
                <a:gd name="T11" fmla="*/ 0 60000 65536"/>
                <a:gd name="T12" fmla="*/ 0 w 1968"/>
                <a:gd name="T13" fmla="*/ 0 h 1008"/>
                <a:gd name="T14" fmla="*/ 1968 w 1968"/>
                <a:gd name="T15" fmla="*/ 1008 h 1008"/>
              </a:gdLst>
              <a:ahLst/>
              <a:cxnLst>
                <a:cxn ang="T8">
                  <a:pos x="T0" y="T1"/>
                </a:cxn>
                <a:cxn ang="T9">
                  <a:pos x="T2" y="T3"/>
                </a:cxn>
                <a:cxn ang="T10">
                  <a:pos x="T4" y="T5"/>
                </a:cxn>
                <a:cxn ang="T11">
                  <a:pos x="T6" y="T7"/>
                </a:cxn>
              </a:cxnLst>
              <a:rect l="T12" t="T13" r="T14" b="T15"/>
              <a:pathLst>
                <a:path w="1968" h="1008">
                  <a:moveTo>
                    <a:pt x="1968" y="0"/>
                  </a:moveTo>
                  <a:lnTo>
                    <a:pt x="1968" y="528"/>
                  </a:lnTo>
                  <a:lnTo>
                    <a:pt x="0" y="528"/>
                  </a:lnTo>
                  <a:lnTo>
                    <a:pt x="0" y="1008"/>
                  </a:lnTo>
                </a:path>
              </a:pathLst>
            </a:custGeom>
            <a:noFill/>
            <a:ln w="28440">
              <a:solidFill>
                <a:srgbClr val="000000"/>
              </a:solidFill>
              <a:round/>
              <a:headEnd/>
              <a:tailEnd type="triangle" w="med" len="med"/>
            </a:ln>
          </p:spPr>
          <p:txBody>
            <a:bodyPr wrap="none" anchor="ctr"/>
            <a:lstStyle/>
            <a:p>
              <a:endParaRPr lang="zh-CN" altLang="en-US"/>
            </a:p>
          </p:txBody>
        </p:sp>
        <p:sp>
          <p:nvSpPr>
            <p:cNvPr id="55" name="Line 39">
              <a:extLst>
                <a:ext uri="{FF2B5EF4-FFF2-40B4-BE49-F238E27FC236}">
                  <a16:creationId xmlns:a16="http://schemas.microsoft.com/office/drawing/2014/main" id="{62411A98-23FC-4EE0-8E87-B9BC3010286F}"/>
                </a:ext>
              </a:extLst>
            </p:cNvPr>
            <p:cNvSpPr>
              <a:spLocks noChangeShapeType="1"/>
            </p:cNvSpPr>
            <p:nvPr/>
          </p:nvSpPr>
          <p:spPr bwMode="auto">
            <a:xfrm>
              <a:off x="7326094" y="2984610"/>
              <a:ext cx="1587" cy="914400"/>
            </a:xfrm>
            <a:prstGeom prst="line">
              <a:avLst/>
            </a:prstGeom>
            <a:noFill/>
            <a:ln w="28440" cap="sq">
              <a:solidFill>
                <a:srgbClr val="000000"/>
              </a:solidFill>
              <a:miter lim="800000"/>
              <a:headEnd/>
              <a:tailEnd type="triangle" w="med" len="med"/>
            </a:ln>
          </p:spPr>
          <p:txBody>
            <a:bodyPr/>
            <a:lstStyle/>
            <a:p>
              <a:endParaRPr lang="zh-CN" altLang="en-US"/>
            </a:p>
          </p:txBody>
        </p:sp>
        <p:sp>
          <p:nvSpPr>
            <p:cNvPr id="56" name="Line 40">
              <a:extLst>
                <a:ext uri="{FF2B5EF4-FFF2-40B4-BE49-F238E27FC236}">
                  <a16:creationId xmlns:a16="http://schemas.microsoft.com/office/drawing/2014/main" id="{CDAAD6EA-E186-4E90-A47C-D23426147D77}"/>
                </a:ext>
              </a:extLst>
            </p:cNvPr>
            <p:cNvSpPr>
              <a:spLocks noChangeShapeType="1"/>
            </p:cNvSpPr>
            <p:nvPr/>
          </p:nvSpPr>
          <p:spPr bwMode="auto">
            <a:xfrm>
              <a:off x="8164294" y="2146410"/>
              <a:ext cx="1587" cy="1752600"/>
            </a:xfrm>
            <a:prstGeom prst="line">
              <a:avLst/>
            </a:prstGeom>
            <a:noFill/>
            <a:ln w="28440" cap="sq">
              <a:solidFill>
                <a:srgbClr val="000000"/>
              </a:solidFill>
              <a:miter lim="800000"/>
              <a:headEnd/>
              <a:tailEnd type="triangle" w="med" len="med"/>
            </a:ln>
          </p:spPr>
          <p:txBody>
            <a:bodyPr/>
            <a:lstStyle/>
            <a:p>
              <a:endParaRPr lang="zh-CN" altLang="en-US"/>
            </a:p>
          </p:txBody>
        </p:sp>
        <p:sp>
          <p:nvSpPr>
            <p:cNvPr id="57" name="Freeform 41">
              <a:extLst>
                <a:ext uri="{FF2B5EF4-FFF2-40B4-BE49-F238E27FC236}">
                  <a16:creationId xmlns:a16="http://schemas.microsoft.com/office/drawing/2014/main" id="{CC12BD37-2AC6-49E9-BF6C-BAE46067416D}"/>
                </a:ext>
              </a:extLst>
            </p:cNvPr>
            <p:cNvSpPr>
              <a:spLocks/>
            </p:cNvSpPr>
            <p:nvPr/>
          </p:nvSpPr>
          <p:spPr bwMode="auto">
            <a:xfrm>
              <a:off x="5116294" y="3137010"/>
              <a:ext cx="3048000" cy="609600"/>
            </a:xfrm>
            <a:custGeom>
              <a:avLst/>
              <a:gdLst>
                <a:gd name="T0" fmla="*/ 2147483647 w 1920"/>
                <a:gd name="T1" fmla="*/ 0 h 384"/>
                <a:gd name="T2" fmla="*/ 0 w 1920"/>
                <a:gd name="T3" fmla="*/ 0 h 384"/>
                <a:gd name="T4" fmla="*/ 0 w 1920"/>
                <a:gd name="T5" fmla="*/ 2147483647 h 384"/>
                <a:gd name="T6" fmla="*/ 0 60000 65536"/>
                <a:gd name="T7" fmla="*/ 0 60000 65536"/>
                <a:gd name="T8" fmla="*/ 0 60000 65536"/>
                <a:gd name="T9" fmla="*/ 0 w 1920"/>
                <a:gd name="T10" fmla="*/ 0 h 384"/>
                <a:gd name="T11" fmla="*/ 1920 w 1920"/>
                <a:gd name="T12" fmla="*/ 384 h 384"/>
              </a:gdLst>
              <a:ahLst/>
              <a:cxnLst>
                <a:cxn ang="T6">
                  <a:pos x="T0" y="T1"/>
                </a:cxn>
                <a:cxn ang="T7">
                  <a:pos x="T2" y="T3"/>
                </a:cxn>
                <a:cxn ang="T8">
                  <a:pos x="T4" y="T5"/>
                </a:cxn>
              </a:cxnLst>
              <a:rect l="T9" t="T10" r="T11" b="T12"/>
              <a:pathLst>
                <a:path w="1920" h="384">
                  <a:moveTo>
                    <a:pt x="1920" y="0"/>
                  </a:moveTo>
                  <a:lnTo>
                    <a:pt x="0" y="0"/>
                  </a:lnTo>
                  <a:lnTo>
                    <a:pt x="0" y="384"/>
                  </a:lnTo>
                </a:path>
              </a:pathLst>
            </a:custGeom>
            <a:noFill/>
            <a:ln w="28440">
              <a:solidFill>
                <a:srgbClr val="000000"/>
              </a:solidFill>
              <a:round/>
              <a:headEnd/>
              <a:tailEnd type="triangle" w="med" len="med"/>
            </a:ln>
          </p:spPr>
          <p:txBody>
            <a:bodyPr wrap="none" anchor="ctr"/>
            <a:lstStyle/>
            <a:p>
              <a:endParaRPr lang="zh-CN" altLang="en-US"/>
            </a:p>
          </p:txBody>
        </p:sp>
        <p:sp>
          <p:nvSpPr>
            <p:cNvPr id="58" name="Freeform 42">
              <a:extLst>
                <a:ext uri="{FF2B5EF4-FFF2-40B4-BE49-F238E27FC236}">
                  <a16:creationId xmlns:a16="http://schemas.microsoft.com/office/drawing/2014/main" id="{4B59A34F-3EA6-416E-BC35-8AFD66EC02FB}"/>
                </a:ext>
              </a:extLst>
            </p:cNvPr>
            <p:cNvSpPr>
              <a:spLocks/>
            </p:cNvSpPr>
            <p:nvPr/>
          </p:nvSpPr>
          <p:spPr bwMode="auto">
            <a:xfrm>
              <a:off x="8140481" y="2668698"/>
              <a:ext cx="1752600" cy="533400"/>
            </a:xfrm>
            <a:custGeom>
              <a:avLst/>
              <a:gdLst>
                <a:gd name="T0" fmla="*/ 0 w 1008"/>
                <a:gd name="T1" fmla="*/ 0 h 144"/>
                <a:gd name="T2" fmla="*/ 2147483647 w 1008"/>
                <a:gd name="T3" fmla="*/ 0 h 144"/>
                <a:gd name="T4" fmla="*/ 2147483647 w 1008"/>
                <a:gd name="T5" fmla="*/ 2147483647 h 144"/>
                <a:gd name="T6" fmla="*/ 0 60000 65536"/>
                <a:gd name="T7" fmla="*/ 0 60000 65536"/>
                <a:gd name="T8" fmla="*/ 0 60000 65536"/>
                <a:gd name="T9" fmla="*/ 0 w 1008"/>
                <a:gd name="T10" fmla="*/ 0 h 144"/>
                <a:gd name="T11" fmla="*/ 1008 w 1008"/>
                <a:gd name="T12" fmla="*/ 144 h 144"/>
              </a:gdLst>
              <a:ahLst/>
              <a:cxnLst>
                <a:cxn ang="T6">
                  <a:pos x="T0" y="T1"/>
                </a:cxn>
                <a:cxn ang="T7">
                  <a:pos x="T2" y="T3"/>
                </a:cxn>
                <a:cxn ang="T8">
                  <a:pos x="T4" y="T5"/>
                </a:cxn>
              </a:cxnLst>
              <a:rect l="T9" t="T10" r="T11" b="T12"/>
              <a:pathLst>
                <a:path w="1008" h="144">
                  <a:moveTo>
                    <a:pt x="0" y="0"/>
                  </a:moveTo>
                  <a:lnTo>
                    <a:pt x="1008" y="0"/>
                  </a:lnTo>
                  <a:lnTo>
                    <a:pt x="1008" y="144"/>
                  </a:lnTo>
                </a:path>
              </a:pathLst>
            </a:custGeom>
            <a:noFill/>
            <a:ln w="28440">
              <a:solidFill>
                <a:srgbClr val="000000"/>
              </a:solidFill>
              <a:round/>
              <a:headEnd/>
              <a:tailEnd type="triangle" w="med" len="med"/>
            </a:ln>
          </p:spPr>
          <p:txBody>
            <a:bodyPr wrap="none" anchor="ctr"/>
            <a:lstStyle/>
            <a:p>
              <a:endParaRPr lang="zh-CN" altLang="en-US"/>
            </a:p>
          </p:txBody>
        </p:sp>
        <p:sp>
          <p:nvSpPr>
            <p:cNvPr id="59" name="Line 43">
              <a:extLst>
                <a:ext uri="{FF2B5EF4-FFF2-40B4-BE49-F238E27FC236}">
                  <a16:creationId xmlns:a16="http://schemas.microsoft.com/office/drawing/2014/main" id="{BE7A8151-D46E-4275-98E5-9809CB09E01F}"/>
                </a:ext>
              </a:extLst>
            </p:cNvPr>
            <p:cNvSpPr>
              <a:spLocks noChangeShapeType="1"/>
            </p:cNvSpPr>
            <p:nvPr/>
          </p:nvSpPr>
          <p:spPr bwMode="auto">
            <a:xfrm>
              <a:off x="2571532" y="5869099"/>
              <a:ext cx="8159750" cy="0"/>
            </a:xfrm>
            <a:prstGeom prst="line">
              <a:avLst/>
            </a:prstGeom>
            <a:noFill/>
            <a:ln w="57240" cap="sq">
              <a:solidFill>
                <a:srgbClr val="5B9BD5"/>
              </a:solidFill>
              <a:miter lim="800000"/>
              <a:headEnd/>
              <a:tailEnd/>
            </a:ln>
          </p:spPr>
          <p:txBody>
            <a:bodyPr/>
            <a:lstStyle/>
            <a:p>
              <a:endParaRPr lang="zh-CN" altLang="en-US"/>
            </a:p>
          </p:txBody>
        </p:sp>
        <p:sp>
          <p:nvSpPr>
            <p:cNvPr id="60" name="Freeform 44">
              <a:extLst>
                <a:ext uri="{FF2B5EF4-FFF2-40B4-BE49-F238E27FC236}">
                  <a16:creationId xmlns:a16="http://schemas.microsoft.com/office/drawing/2014/main" id="{5AF77B8D-27CA-4DB1-AFAF-3E619E173F89}"/>
                </a:ext>
              </a:extLst>
            </p:cNvPr>
            <p:cNvSpPr>
              <a:spLocks/>
            </p:cNvSpPr>
            <p:nvPr/>
          </p:nvSpPr>
          <p:spPr bwMode="auto">
            <a:xfrm>
              <a:off x="9207281" y="1678098"/>
              <a:ext cx="1524000" cy="4191000"/>
            </a:xfrm>
            <a:custGeom>
              <a:avLst/>
              <a:gdLst>
                <a:gd name="T0" fmla="*/ 2147483647 w 960"/>
                <a:gd name="T1" fmla="*/ 2147483647 h 2448"/>
                <a:gd name="T2" fmla="*/ 2147483647 w 960"/>
                <a:gd name="T3" fmla="*/ 0 h 2448"/>
                <a:gd name="T4" fmla="*/ 0 w 960"/>
                <a:gd name="T5" fmla="*/ 0 h 2448"/>
                <a:gd name="T6" fmla="*/ 0 60000 65536"/>
                <a:gd name="T7" fmla="*/ 0 60000 65536"/>
                <a:gd name="T8" fmla="*/ 0 60000 65536"/>
                <a:gd name="T9" fmla="*/ 0 w 960"/>
                <a:gd name="T10" fmla="*/ 0 h 2448"/>
                <a:gd name="T11" fmla="*/ 960 w 960"/>
                <a:gd name="T12" fmla="*/ 2448 h 2448"/>
              </a:gdLst>
              <a:ahLst/>
              <a:cxnLst>
                <a:cxn ang="T6">
                  <a:pos x="T0" y="T1"/>
                </a:cxn>
                <a:cxn ang="T7">
                  <a:pos x="T2" y="T3"/>
                </a:cxn>
                <a:cxn ang="T8">
                  <a:pos x="T4" y="T5"/>
                </a:cxn>
              </a:cxnLst>
              <a:rect l="T9" t="T10" r="T11" b="T12"/>
              <a:pathLst>
                <a:path w="960" h="2448">
                  <a:moveTo>
                    <a:pt x="960" y="2448"/>
                  </a:moveTo>
                  <a:lnTo>
                    <a:pt x="960" y="0"/>
                  </a:lnTo>
                  <a:lnTo>
                    <a:pt x="0" y="0"/>
                  </a:lnTo>
                </a:path>
              </a:pathLst>
            </a:custGeom>
            <a:noFill/>
            <a:ln w="57240">
              <a:solidFill>
                <a:srgbClr val="5B9BD5"/>
              </a:solidFill>
              <a:round/>
              <a:headEnd/>
              <a:tailEnd type="triangle" w="med" len="med"/>
            </a:ln>
          </p:spPr>
          <p:txBody>
            <a:bodyPr wrap="none" anchor="ctr"/>
            <a:lstStyle/>
            <a:p>
              <a:endParaRPr lang="zh-CN" altLang="en-US"/>
            </a:p>
          </p:txBody>
        </p:sp>
        <p:sp>
          <p:nvSpPr>
            <p:cNvPr id="61" name="Line 45">
              <a:extLst>
                <a:ext uri="{FF2B5EF4-FFF2-40B4-BE49-F238E27FC236}">
                  <a16:creationId xmlns:a16="http://schemas.microsoft.com/office/drawing/2014/main" id="{8B974C44-F759-4FF6-9BDE-015683B2AB47}"/>
                </a:ext>
              </a:extLst>
            </p:cNvPr>
            <p:cNvSpPr>
              <a:spLocks noChangeShapeType="1"/>
            </p:cNvSpPr>
            <p:nvPr/>
          </p:nvSpPr>
          <p:spPr bwMode="auto">
            <a:xfrm>
              <a:off x="2958881" y="3278298"/>
              <a:ext cx="1588" cy="2590800"/>
            </a:xfrm>
            <a:prstGeom prst="line">
              <a:avLst/>
            </a:prstGeom>
            <a:noFill/>
            <a:ln w="57240" cap="sq">
              <a:solidFill>
                <a:srgbClr val="5B9BD5"/>
              </a:solidFill>
              <a:miter lim="800000"/>
              <a:headEnd/>
              <a:tailEnd type="triangle" w="med" len="med"/>
            </a:ln>
          </p:spPr>
          <p:txBody>
            <a:bodyPr/>
            <a:lstStyle/>
            <a:p>
              <a:endParaRPr lang="zh-CN" altLang="en-US"/>
            </a:p>
          </p:txBody>
        </p:sp>
        <p:sp>
          <p:nvSpPr>
            <p:cNvPr id="62" name="Line 46">
              <a:extLst>
                <a:ext uri="{FF2B5EF4-FFF2-40B4-BE49-F238E27FC236}">
                  <a16:creationId xmlns:a16="http://schemas.microsoft.com/office/drawing/2014/main" id="{81B385FA-63F3-4A91-8815-9A0DE4A8EB9F}"/>
                </a:ext>
              </a:extLst>
            </p:cNvPr>
            <p:cNvSpPr>
              <a:spLocks noChangeShapeType="1"/>
            </p:cNvSpPr>
            <p:nvPr/>
          </p:nvSpPr>
          <p:spPr bwMode="auto">
            <a:xfrm>
              <a:off x="7911881" y="5183298"/>
              <a:ext cx="1588" cy="685800"/>
            </a:xfrm>
            <a:prstGeom prst="line">
              <a:avLst/>
            </a:prstGeom>
            <a:noFill/>
            <a:ln w="57240" cap="sq">
              <a:solidFill>
                <a:srgbClr val="5B9BD5"/>
              </a:solidFill>
              <a:miter lim="800000"/>
              <a:headEnd/>
              <a:tailEnd type="triangle" w="med" len="med"/>
            </a:ln>
          </p:spPr>
          <p:txBody>
            <a:bodyPr/>
            <a:lstStyle/>
            <a:p>
              <a:endParaRPr lang="zh-CN" altLang="en-US"/>
            </a:p>
          </p:txBody>
        </p:sp>
        <p:sp>
          <p:nvSpPr>
            <p:cNvPr id="63" name="Line 47">
              <a:extLst>
                <a:ext uri="{FF2B5EF4-FFF2-40B4-BE49-F238E27FC236}">
                  <a16:creationId xmlns:a16="http://schemas.microsoft.com/office/drawing/2014/main" id="{342EA660-EAF8-4126-8970-D8B1566B51E5}"/>
                </a:ext>
              </a:extLst>
            </p:cNvPr>
            <p:cNvSpPr>
              <a:spLocks noChangeShapeType="1"/>
            </p:cNvSpPr>
            <p:nvPr/>
          </p:nvSpPr>
          <p:spPr bwMode="auto">
            <a:xfrm>
              <a:off x="4635281" y="5183298"/>
              <a:ext cx="1588" cy="685800"/>
            </a:xfrm>
            <a:prstGeom prst="line">
              <a:avLst/>
            </a:prstGeom>
            <a:noFill/>
            <a:ln w="57240" cap="sq">
              <a:solidFill>
                <a:srgbClr val="5B9BD5"/>
              </a:solidFill>
              <a:miter lim="800000"/>
              <a:headEnd/>
              <a:tailEnd type="triangle" w="med" len="med"/>
            </a:ln>
          </p:spPr>
          <p:txBody>
            <a:bodyPr/>
            <a:lstStyle/>
            <a:p>
              <a:endParaRPr lang="zh-CN" altLang="en-US"/>
            </a:p>
          </p:txBody>
        </p:sp>
        <p:sp>
          <p:nvSpPr>
            <p:cNvPr id="64" name="Text Box 48">
              <a:extLst>
                <a:ext uri="{FF2B5EF4-FFF2-40B4-BE49-F238E27FC236}">
                  <a16:creationId xmlns:a16="http://schemas.microsoft.com/office/drawing/2014/main" id="{A23C04BB-6A07-4138-B288-94C143A142EF}"/>
                </a:ext>
              </a:extLst>
            </p:cNvPr>
            <p:cNvSpPr txBox="1">
              <a:spLocks noChangeArrowheads="1"/>
            </p:cNvSpPr>
            <p:nvPr/>
          </p:nvSpPr>
          <p:spPr bwMode="auto">
            <a:xfrm>
              <a:off x="2201644" y="1066910"/>
              <a:ext cx="1335087" cy="368300"/>
            </a:xfrm>
            <a:prstGeom prst="rect">
              <a:avLst/>
            </a:prstGeom>
            <a:noFill/>
            <a:ln w="9525">
              <a:noFill/>
              <a:round/>
              <a:headEnd/>
              <a:tailEnd/>
            </a:ln>
          </p:spPr>
          <p:txBody>
            <a:bodyPr wrap="none" lIns="90000" tIns="46800" rIns="90000" bIns="46800" anchor="ctr">
              <a:spAutoFit/>
            </a:bodyPr>
            <a:lstStyle/>
            <a:p>
              <a:pPr algn="ctr" eaLnBrk="1" hangingPunct="1">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b="1">
                  <a:solidFill>
                    <a:srgbClr val="000000"/>
                  </a:solidFill>
                  <a:latin typeface="Comic Sans MS" pitchFamily="66" charset="0"/>
                </a:rPr>
                <a:t>From Mem</a:t>
              </a:r>
            </a:p>
          </p:txBody>
        </p:sp>
        <p:sp>
          <p:nvSpPr>
            <p:cNvPr id="65" name="Text Box 49">
              <a:extLst>
                <a:ext uri="{FF2B5EF4-FFF2-40B4-BE49-F238E27FC236}">
                  <a16:creationId xmlns:a16="http://schemas.microsoft.com/office/drawing/2014/main" id="{D9F1FD87-8E82-42C0-8C7B-4B3DCB3CE965}"/>
                </a:ext>
              </a:extLst>
            </p:cNvPr>
            <p:cNvSpPr txBox="1">
              <a:spLocks noChangeArrowheads="1"/>
            </p:cNvSpPr>
            <p:nvPr/>
          </p:nvSpPr>
          <p:spPr bwMode="auto">
            <a:xfrm>
              <a:off x="7281644" y="992298"/>
              <a:ext cx="1568450" cy="368300"/>
            </a:xfrm>
            <a:prstGeom prst="rect">
              <a:avLst/>
            </a:prstGeom>
            <a:noFill/>
            <a:ln w="9525">
              <a:noFill/>
              <a:round/>
              <a:headEnd/>
              <a:tailEnd/>
            </a:ln>
          </p:spPr>
          <p:txBody>
            <a:bodyPr wrap="none" lIns="90000" tIns="46800" rIns="90000" bIns="46800" anchor="ctr">
              <a:spAutoFit/>
            </a:bodyPr>
            <a:lstStyle/>
            <a:p>
              <a:pPr algn="ctr" eaLnBrk="1" hangingPunct="1">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b="1">
                  <a:solidFill>
                    <a:srgbClr val="000000"/>
                  </a:solidFill>
                  <a:latin typeface="Comic Sans MS" pitchFamily="66" charset="0"/>
                </a:rPr>
                <a:t>FP Registers</a:t>
              </a:r>
            </a:p>
          </p:txBody>
        </p:sp>
        <p:sp>
          <p:nvSpPr>
            <p:cNvPr id="66" name="Text Box 50">
              <a:extLst>
                <a:ext uri="{FF2B5EF4-FFF2-40B4-BE49-F238E27FC236}">
                  <a16:creationId xmlns:a16="http://schemas.microsoft.com/office/drawing/2014/main" id="{0B212B7A-79BF-4639-98E5-FBB1BCB81BD0}"/>
                </a:ext>
              </a:extLst>
            </p:cNvPr>
            <p:cNvSpPr txBox="1">
              <a:spLocks noChangeArrowheads="1"/>
            </p:cNvSpPr>
            <p:nvPr/>
          </p:nvSpPr>
          <p:spPr bwMode="auto">
            <a:xfrm>
              <a:off x="5578256" y="4383198"/>
              <a:ext cx="1554163" cy="642937"/>
            </a:xfrm>
            <a:prstGeom prst="rect">
              <a:avLst/>
            </a:prstGeom>
            <a:noFill/>
            <a:ln w="9525">
              <a:noFill/>
              <a:round/>
              <a:headEnd/>
              <a:tailEnd/>
            </a:ln>
          </p:spPr>
          <p:txBody>
            <a:bodyPr wrap="none" lIns="90000" tIns="46800" rIns="90000" bIns="46800" anchor="ctr">
              <a:spAutoFit/>
            </a:bodyPr>
            <a:lstStyle/>
            <a:p>
              <a:pPr algn="ctr" eaLnBrk="1" hangingPunct="1">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b="1">
                  <a:solidFill>
                    <a:srgbClr val="000000"/>
                  </a:solidFill>
                  <a:latin typeface="Comic Sans MS" pitchFamily="66" charset="0"/>
                </a:rPr>
                <a:t>Reservation </a:t>
              </a:r>
            </a:p>
            <a:p>
              <a:pPr algn="ctr" eaLnBrk="1" hangingPunct="1">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b="1">
                  <a:solidFill>
                    <a:srgbClr val="000000"/>
                  </a:solidFill>
                  <a:latin typeface="Comic Sans MS" pitchFamily="66" charset="0"/>
                </a:rPr>
                <a:t>Stations</a:t>
              </a:r>
            </a:p>
          </p:txBody>
        </p:sp>
        <p:sp>
          <p:nvSpPr>
            <p:cNvPr id="67" name="Line 51">
              <a:extLst>
                <a:ext uri="{FF2B5EF4-FFF2-40B4-BE49-F238E27FC236}">
                  <a16:creationId xmlns:a16="http://schemas.microsoft.com/office/drawing/2014/main" id="{682A7A71-FA2F-4D7F-ACA5-BD624E6EE8B4}"/>
                </a:ext>
              </a:extLst>
            </p:cNvPr>
            <p:cNvSpPr>
              <a:spLocks noChangeShapeType="1"/>
            </p:cNvSpPr>
            <p:nvPr/>
          </p:nvSpPr>
          <p:spPr bwMode="auto">
            <a:xfrm flipV="1">
              <a:off x="5397281" y="4343510"/>
              <a:ext cx="1588" cy="1222375"/>
            </a:xfrm>
            <a:prstGeom prst="line">
              <a:avLst/>
            </a:prstGeom>
            <a:noFill/>
            <a:ln w="38160" cap="sq">
              <a:solidFill>
                <a:srgbClr val="ED7D31"/>
              </a:solidFill>
              <a:miter lim="800000"/>
              <a:headEnd/>
              <a:tailEnd type="triangle" w="med" len="med"/>
            </a:ln>
          </p:spPr>
          <p:txBody>
            <a:bodyPr/>
            <a:lstStyle/>
            <a:p>
              <a:endParaRPr lang="zh-CN" altLang="en-US"/>
            </a:p>
          </p:txBody>
        </p:sp>
        <p:sp>
          <p:nvSpPr>
            <p:cNvPr id="68" name="Line 52">
              <a:extLst>
                <a:ext uri="{FF2B5EF4-FFF2-40B4-BE49-F238E27FC236}">
                  <a16:creationId xmlns:a16="http://schemas.microsoft.com/office/drawing/2014/main" id="{E90E2363-12CA-478D-86ED-F73C4E41B1FF}"/>
                </a:ext>
              </a:extLst>
            </p:cNvPr>
            <p:cNvSpPr>
              <a:spLocks noChangeShapeType="1"/>
            </p:cNvSpPr>
            <p:nvPr/>
          </p:nvSpPr>
          <p:spPr bwMode="auto">
            <a:xfrm flipV="1">
              <a:off x="5397281" y="4343510"/>
              <a:ext cx="1588" cy="1527175"/>
            </a:xfrm>
            <a:prstGeom prst="line">
              <a:avLst/>
            </a:prstGeom>
            <a:noFill/>
            <a:ln w="57240" cap="sq">
              <a:solidFill>
                <a:srgbClr val="5B9BD5"/>
              </a:solidFill>
              <a:miter lim="800000"/>
              <a:headEnd/>
              <a:tailEnd type="triangle" w="med" len="med"/>
            </a:ln>
          </p:spPr>
          <p:txBody>
            <a:bodyPr/>
            <a:lstStyle/>
            <a:p>
              <a:endParaRPr lang="zh-CN" altLang="en-US"/>
            </a:p>
          </p:txBody>
        </p:sp>
        <p:sp>
          <p:nvSpPr>
            <p:cNvPr id="69" name="Line 53">
              <a:extLst>
                <a:ext uri="{FF2B5EF4-FFF2-40B4-BE49-F238E27FC236}">
                  <a16:creationId xmlns:a16="http://schemas.microsoft.com/office/drawing/2014/main" id="{60AE4037-7497-4143-8BD7-5411275A4B31}"/>
                </a:ext>
              </a:extLst>
            </p:cNvPr>
            <p:cNvSpPr>
              <a:spLocks noChangeShapeType="1"/>
            </p:cNvSpPr>
            <p:nvPr/>
          </p:nvSpPr>
          <p:spPr bwMode="auto">
            <a:xfrm flipV="1">
              <a:off x="8750081" y="4267310"/>
              <a:ext cx="1588" cy="1603375"/>
            </a:xfrm>
            <a:prstGeom prst="line">
              <a:avLst/>
            </a:prstGeom>
            <a:noFill/>
            <a:ln w="57240" cap="sq">
              <a:solidFill>
                <a:srgbClr val="5B9BD5"/>
              </a:solidFill>
              <a:miter lim="800000"/>
              <a:headEnd/>
              <a:tailEnd type="triangle" w="med" len="med"/>
            </a:ln>
          </p:spPr>
          <p:txBody>
            <a:bodyPr/>
            <a:lstStyle/>
            <a:p>
              <a:endParaRPr lang="zh-CN" altLang="en-US"/>
            </a:p>
          </p:txBody>
        </p:sp>
        <p:sp>
          <p:nvSpPr>
            <p:cNvPr id="70" name="Text Box 54">
              <a:extLst>
                <a:ext uri="{FF2B5EF4-FFF2-40B4-BE49-F238E27FC236}">
                  <a16:creationId xmlns:a16="http://schemas.microsoft.com/office/drawing/2014/main" id="{A1831102-C8AA-41CB-87D7-587F5E8EE219}"/>
                </a:ext>
              </a:extLst>
            </p:cNvPr>
            <p:cNvSpPr txBox="1">
              <a:spLocks noChangeArrowheads="1"/>
            </p:cNvSpPr>
            <p:nvPr/>
          </p:nvSpPr>
          <p:spPr bwMode="auto">
            <a:xfrm>
              <a:off x="4806731" y="6021498"/>
              <a:ext cx="2857500" cy="368300"/>
            </a:xfrm>
            <a:prstGeom prst="rect">
              <a:avLst/>
            </a:prstGeom>
            <a:noFill/>
            <a:ln w="9525">
              <a:noFill/>
              <a:round/>
              <a:headEnd/>
              <a:tailEnd/>
            </a:ln>
          </p:spPr>
          <p:txBody>
            <a:bodyPr wrap="none" lIns="90000" tIns="46800" rIns="90000" bIns="46800" anchor="ctr">
              <a:spAutoFit/>
            </a:bodyPr>
            <a:lstStyle/>
            <a:p>
              <a:pPr algn="ctr" eaLnBrk="1" hangingPunct="1">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b="1">
                  <a:solidFill>
                    <a:srgbClr val="000000"/>
                  </a:solidFill>
                  <a:latin typeface="Comic Sans MS" pitchFamily="66" charset="0"/>
                </a:rPr>
                <a:t>Common Data Bus (CDB)</a:t>
              </a:r>
            </a:p>
          </p:txBody>
        </p:sp>
        <p:sp>
          <p:nvSpPr>
            <p:cNvPr id="71" name="Text Box 55">
              <a:extLst>
                <a:ext uri="{FF2B5EF4-FFF2-40B4-BE49-F238E27FC236}">
                  <a16:creationId xmlns:a16="http://schemas.microsoft.com/office/drawing/2014/main" id="{C2BF5AC7-5C00-40DB-8775-115DDC0EC39D}"/>
                </a:ext>
              </a:extLst>
            </p:cNvPr>
            <p:cNvSpPr txBox="1">
              <a:spLocks noChangeArrowheads="1"/>
            </p:cNvSpPr>
            <p:nvPr/>
          </p:nvSpPr>
          <p:spPr bwMode="auto">
            <a:xfrm>
              <a:off x="9324756" y="4421298"/>
              <a:ext cx="1066800" cy="368300"/>
            </a:xfrm>
            <a:prstGeom prst="rect">
              <a:avLst/>
            </a:prstGeom>
            <a:noFill/>
            <a:ln w="9525">
              <a:noFill/>
              <a:round/>
              <a:headEnd/>
              <a:tailEnd/>
            </a:ln>
          </p:spPr>
          <p:txBody>
            <a:bodyPr wrap="none" lIns="90000" tIns="46800" rIns="90000" bIns="46800" anchor="ctr">
              <a:spAutoFit/>
            </a:bodyPr>
            <a:lstStyle/>
            <a:p>
              <a:pPr algn="ctr" eaLnBrk="1" hangingPunct="1">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b="1">
                  <a:solidFill>
                    <a:srgbClr val="000000"/>
                  </a:solidFill>
                  <a:latin typeface="Comic Sans MS" pitchFamily="66" charset="0"/>
                </a:rPr>
                <a:t>To Mem</a:t>
              </a:r>
            </a:p>
          </p:txBody>
        </p:sp>
        <p:sp>
          <p:nvSpPr>
            <p:cNvPr id="72" name="Text Box 56">
              <a:extLst>
                <a:ext uri="{FF2B5EF4-FFF2-40B4-BE49-F238E27FC236}">
                  <a16:creationId xmlns:a16="http://schemas.microsoft.com/office/drawing/2014/main" id="{B5392089-00C7-4B6A-9895-C4E82B437236}"/>
                </a:ext>
              </a:extLst>
            </p:cNvPr>
            <p:cNvSpPr txBox="1">
              <a:spLocks noChangeArrowheads="1"/>
            </p:cNvSpPr>
            <p:nvPr/>
          </p:nvSpPr>
          <p:spPr bwMode="auto">
            <a:xfrm>
              <a:off x="4257456" y="1068498"/>
              <a:ext cx="874713" cy="642937"/>
            </a:xfrm>
            <a:prstGeom prst="rect">
              <a:avLst/>
            </a:prstGeom>
            <a:noFill/>
            <a:ln w="9525">
              <a:noFill/>
              <a:round/>
              <a:headEnd/>
              <a:tailEnd/>
            </a:ln>
          </p:spPr>
          <p:txBody>
            <a:bodyPr wrap="none" lIns="90000" tIns="46800" rIns="90000" bIns="46800" anchor="ctr">
              <a:spAutoFit/>
            </a:bodyPr>
            <a:lstStyle/>
            <a:p>
              <a:pPr algn="ctr" eaLnBrk="1" hangingPunct="1">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b="1">
                  <a:solidFill>
                    <a:srgbClr val="000000"/>
                  </a:solidFill>
                  <a:latin typeface="Comic Sans MS" pitchFamily="66" charset="0"/>
                </a:rPr>
                <a:t>FP Op</a:t>
              </a:r>
            </a:p>
            <a:p>
              <a:pPr algn="ctr" eaLnBrk="1" hangingPunct="1">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b="1">
                  <a:solidFill>
                    <a:srgbClr val="000000"/>
                  </a:solidFill>
                  <a:latin typeface="Comic Sans MS" pitchFamily="66" charset="0"/>
                </a:rPr>
                <a:t>Queue</a:t>
              </a:r>
            </a:p>
          </p:txBody>
        </p:sp>
        <p:sp>
          <p:nvSpPr>
            <p:cNvPr id="73" name="Text Box 57">
              <a:extLst>
                <a:ext uri="{FF2B5EF4-FFF2-40B4-BE49-F238E27FC236}">
                  <a16:creationId xmlns:a16="http://schemas.microsoft.com/office/drawing/2014/main" id="{7E23E1A0-0B9D-41CE-9810-943D2692BCA3}"/>
                </a:ext>
              </a:extLst>
            </p:cNvPr>
            <p:cNvSpPr txBox="1">
              <a:spLocks noChangeArrowheads="1"/>
            </p:cNvSpPr>
            <p:nvPr/>
          </p:nvSpPr>
          <p:spPr bwMode="auto">
            <a:xfrm>
              <a:off x="3189069" y="1601898"/>
              <a:ext cx="1631950" cy="368300"/>
            </a:xfrm>
            <a:prstGeom prst="rect">
              <a:avLst/>
            </a:prstGeom>
            <a:noFill/>
            <a:ln w="9525">
              <a:noFill/>
              <a:round/>
              <a:headEnd/>
              <a:tailEnd/>
            </a:ln>
          </p:spPr>
          <p:txBody>
            <a:bodyPr wrap="none" lIns="90000" tIns="46800" rIns="90000" bIns="46800" anchor="ctr">
              <a:spAutoFit/>
            </a:bodyPr>
            <a:lstStyle/>
            <a:p>
              <a:pPr algn="ctr" eaLnBrk="1" hangingPunct="1">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b="1">
                  <a:solidFill>
                    <a:srgbClr val="000000"/>
                  </a:solidFill>
                  <a:latin typeface="Comic Sans MS" pitchFamily="66" charset="0"/>
                </a:rPr>
                <a:t>Load Buffers</a:t>
              </a:r>
            </a:p>
          </p:txBody>
        </p:sp>
        <p:sp>
          <p:nvSpPr>
            <p:cNvPr id="74" name="Text Box 58">
              <a:extLst>
                <a:ext uri="{FF2B5EF4-FFF2-40B4-BE49-F238E27FC236}">
                  <a16:creationId xmlns:a16="http://schemas.microsoft.com/office/drawing/2014/main" id="{814C4F29-E64D-4229-973A-AD1B6328FD65}"/>
                </a:ext>
              </a:extLst>
            </p:cNvPr>
            <p:cNvSpPr txBox="1">
              <a:spLocks noChangeArrowheads="1"/>
            </p:cNvSpPr>
            <p:nvPr/>
          </p:nvSpPr>
          <p:spPr bwMode="auto">
            <a:xfrm>
              <a:off x="1939706" y="2033698"/>
              <a:ext cx="685800" cy="1265237"/>
            </a:xfrm>
            <a:prstGeom prst="rect">
              <a:avLst/>
            </a:prstGeom>
            <a:noFill/>
            <a:ln w="9525">
              <a:noFill/>
              <a:round/>
              <a:headEnd/>
              <a:tailEnd/>
            </a:ln>
          </p:spPr>
          <p:txBody>
            <a:bodyPr wrap="none" lIns="90000" tIns="46800" rIns="90000" bIns="46800" anchor="ctr">
              <a:spAutoFit/>
            </a:bodyPr>
            <a:lstStyle/>
            <a:p>
              <a:pPr algn="ctr" eaLnBrk="1" hangingPunct="1">
                <a:lnSpc>
                  <a:spcPct val="90000"/>
                </a:lnSpc>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400" b="1">
                  <a:solidFill>
                    <a:srgbClr val="5B9BD5"/>
                  </a:solidFill>
                  <a:latin typeface="Comic Sans MS" pitchFamily="66" charset="0"/>
                </a:rPr>
                <a:t>Load1</a:t>
              </a:r>
            </a:p>
            <a:p>
              <a:pPr algn="ctr" eaLnBrk="1" hangingPunct="1">
                <a:lnSpc>
                  <a:spcPct val="90000"/>
                </a:lnSpc>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400" b="1">
                  <a:solidFill>
                    <a:srgbClr val="5B9BD5"/>
                  </a:solidFill>
                  <a:latin typeface="Comic Sans MS" pitchFamily="66" charset="0"/>
                </a:rPr>
                <a:t>Load2</a:t>
              </a:r>
            </a:p>
            <a:p>
              <a:pPr algn="ctr" eaLnBrk="1" hangingPunct="1">
                <a:lnSpc>
                  <a:spcPct val="90000"/>
                </a:lnSpc>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400" b="1">
                  <a:solidFill>
                    <a:srgbClr val="5B9BD5"/>
                  </a:solidFill>
                  <a:latin typeface="Comic Sans MS" pitchFamily="66" charset="0"/>
                </a:rPr>
                <a:t>Load3</a:t>
              </a:r>
            </a:p>
            <a:p>
              <a:pPr algn="ctr" eaLnBrk="1" hangingPunct="1">
                <a:lnSpc>
                  <a:spcPct val="90000"/>
                </a:lnSpc>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400" b="1">
                  <a:solidFill>
                    <a:srgbClr val="5B9BD5"/>
                  </a:solidFill>
                  <a:latin typeface="Comic Sans MS" pitchFamily="66" charset="0"/>
                </a:rPr>
                <a:t>Load4</a:t>
              </a:r>
            </a:p>
            <a:p>
              <a:pPr algn="ctr" eaLnBrk="1" hangingPunct="1">
                <a:lnSpc>
                  <a:spcPct val="90000"/>
                </a:lnSpc>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400" b="1">
                  <a:solidFill>
                    <a:srgbClr val="5B9BD5"/>
                  </a:solidFill>
                  <a:latin typeface="Comic Sans MS" pitchFamily="66" charset="0"/>
                </a:rPr>
                <a:t>Load5</a:t>
              </a:r>
            </a:p>
            <a:p>
              <a:pPr algn="ctr" eaLnBrk="1" hangingPunct="1">
                <a:lnSpc>
                  <a:spcPct val="90000"/>
                </a:lnSpc>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400" b="1">
                  <a:solidFill>
                    <a:srgbClr val="5B9BD5"/>
                  </a:solidFill>
                  <a:latin typeface="Comic Sans MS" pitchFamily="66" charset="0"/>
                </a:rPr>
                <a:t>Load6</a:t>
              </a:r>
            </a:p>
          </p:txBody>
        </p:sp>
        <p:sp>
          <p:nvSpPr>
            <p:cNvPr id="75" name="Rectangle 59">
              <a:extLst>
                <a:ext uri="{FF2B5EF4-FFF2-40B4-BE49-F238E27FC236}">
                  <a16:creationId xmlns:a16="http://schemas.microsoft.com/office/drawing/2014/main" id="{B6F92B5D-22BC-4E88-9078-08A39D5EDC12}"/>
                </a:ext>
              </a:extLst>
            </p:cNvPr>
            <p:cNvSpPr>
              <a:spLocks noChangeArrowheads="1"/>
            </p:cNvSpPr>
            <p:nvPr/>
          </p:nvSpPr>
          <p:spPr bwMode="auto">
            <a:xfrm>
              <a:off x="7018119" y="3895835"/>
              <a:ext cx="762000" cy="193675"/>
            </a:xfrm>
            <a:prstGeom prst="rect">
              <a:avLst/>
            </a:prstGeom>
            <a:noFill/>
            <a:ln w="28440" cap="sq">
              <a:solidFill>
                <a:srgbClr val="000000"/>
              </a:solidFill>
              <a:miter lim="800000"/>
              <a:headEnd/>
              <a:tailEnd/>
            </a:ln>
          </p:spPr>
          <p:txBody>
            <a:bodyPr wrap="none" lIns="90000" tIns="46800" rIns="90000" bIns="46800" anchor="ctr"/>
            <a:lstStyle/>
            <a:p>
              <a:pPr algn="ctr" eaLnBrk="1" hangingPunct="1">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400">
                  <a:solidFill>
                    <a:srgbClr val="000000"/>
                  </a:solidFill>
                  <a:latin typeface="Arial" pitchFamily="34" charset="0"/>
                </a:rPr>
                <a:t>R(F2)</a:t>
              </a:r>
            </a:p>
          </p:txBody>
        </p:sp>
        <p:sp>
          <p:nvSpPr>
            <p:cNvPr id="76" name="Rectangle 60">
              <a:extLst>
                <a:ext uri="{FF2B5EF4-FFF2-40B4-BE49-F238E27FC236}">
                  <a16:creationId xmlns:a16="http://schemas.microsoft.com/office/drawing/2014/main" id="{917FF14F-D5D0-4945-8024-69FD74AFB6A4}"/>
                </a:ext>
              </a:extLst>
            </p:cNvPr>
            <p:cNvSpPr>
              <a:spLocks noChangeArrowheads="1"/>
            </p:cNvSpPr>
            <p:nvPr/>
          </p:nvSpPr>
          <p:spPr bwMode="auto">
            <a:xfrm>
              <a:off x="7780119" y="3895835"/>
              <a:ext cx="1149350" cy="193675"/>
            </a:xfrm>
            <a:prstGeom prst="rect">
              <a:avLst/>
            </a:prstGeom>
            <a:noFill/>
            <a:ln w="28440" cap="sq">
              <a:solidFill>
                <a:srgbClr val="000000"/>
              </a:solidFill>
              <a:miter lim="800000"/>
              <a:headEnd/>
              <a:tailEnd/>
            </a:ln>
          </p:spPr>
          <p:txBody>
            <a:bodyPr wrap="none" lIns="90000" tIns="46800" rIns="90000" bIns="46800" anchor="ctr"/>
            <a:lstStyle/>
            <a:p>
              <a:pPr algn="ctr" eaLnBrk="1" hangingPunct="1">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400">
                  <a:solidFill>
                    <a:srgbClr val="000000"/>
                  </a:solidFill>
                  <a:latin typeface="Arial" pitchFamily="34" charset="0"/>
                </a:rPr>
                <a:t>Load1</a:t>
              </a:r>
            </a:p>
          </p:txBody>
        </p:sp>
        <p:sp>
          <p:nvSpPr>
            <p:cNvPr id="77" name="Rectangle 61">
              <a:extLst>
                <a:ext uri="{FF2B5EF4-FFF2-40B4-BE49-F238E27FC236}">
                  <a16:creationId xmlns:a16="http://schemas.microsoft.com/office/drawing/2014/main" id="{3B7A0880-1861-4E1C-AFB6-C7285405444D}"/>
                </a:ext>
              </a:extLst>
            </p:cNvPr>
            <p:cNvSpPr>
              <a:spLocks noChangeArrowheads="1"/>
            </p:cNvSpPr>
            <p:nvPr/>
          </p:nvSpPr>
          <p:spPr bwMode="auto">
            <a:xfrm>
              <a:off x="6710144" y="3895835"/>
              <a:ext cx="303212" cy="193675"/>
            </a:xfrm>
            <a:prstGeom prst="rect">
              <a:avLst/>
            </a:prstGeom>
            <a:noFill/>
            <a:ln w="28440" cap="sq">
              <a:solidFill>
                <a:srgbClr val="000000"/>
              </a:solidFill>
              <a:miter lim="800000"/>
              <a:headEnd/>
              <a:tailEnd/>
            </a:ln>
          </p:spPr>
          <p:txBody>
            <a:bodyPr wrap="none" lIns="90000" tIns="46800" rIns="90000" bIns="46800" anchor="ctr"/>
            <a:lstStyle/>
            <a:p>
              <a:pPr algn="ctr" eaLnBrk="1" hangingPunct="1">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400">
                  <a:solidFill>
                    <a:srgbClr val="000000"/>
                  </a:solidFill>
                  <a:latin typeface="Arial" pitchFamily="34" charset="0"/>
                </a:rPr>
                <a:t>mul</a:t>
              </a:r>
            </a:p>
          </p:txBody>
        </p:sp>
        <p:grpSp>
          <p:nvGrpSpPr>
            <p:cNvPr id="79" name="Group 63">
              <a:extLst>
                <a:ext uri="{FF2B5EF4-FFF2-40B4-BE49-F238E27FC236}">
                  <a16:creationId xmlns:a16="http://schemas.microsoft.com/office/drawing/2014/main" id="{91A51EF6-453E-4C3F-89BD-7665E4B51150}"/>
                </a:ext>
              </a:extLst>
            </p:cNvPr>
            <p:cNvGrpSpPr>
              <a:grpSpLocks/>
            </p:cNvGrpSpPr>
            <p:nvPr/>
          </p:nvGrpSpPr>
          <p:grpSpPr bwMode="auto">
            <a:xfrm>
              <a:off x="8261131" y="2622660"/>
              <a:ext cx="2214563" cy="1797050"/>
              <a:chOff x="4032" y="1536"/>
              <a:chExt cx="1395" cy="1132"/>
            </a:xfrm>
          </p:grpSpPr>
          <p:sp>
            <p:nvSpPr>
              <p:cNvPr id="80" name="Text Box 64">
                <a:extLst>
                  <a:ext uri="{FF2B5EF4-FFF2-40B4-BE49-F238E27FC236}">
                    <a16:creationId xmlns:a16="http://schemas.microsoft.com/office/drawing/2014/main" id="{81A68E08-A500-4259-A120-C1AB5D960376}"/>
                  </a:ext>
                </a:extLst>
              </p:cNvPr>
              <p:cNvSpPr txBox="1">
                <a:spLocks noChangeArrowheads="1"/>
              </p:cNvSpPr>
              <p:nvPr/>
            </p:nvSpPr>
            <p:spPr bwMode="auto">
              <a:xfrm>
                <a:off x="4032" y="1536"/>
                <a:ext cx="647" cy="404"/>
              </a:xfrm>
              <a:prstGeom prst="rect">
                <a:avLst/>
              </a:prstGeom>
              <a:noFill/>
              <a:ln w="9525">
                <a:noFill/>
                <a:round/>
                <a:headEnd/>
                <a:tailEnd/>
              </a:ln>
            </p:spPr>
            <p:txBody>
              <a:bodyPr lIns="90000" tIns="46800" rIns="90000" bIns="46800" anchor="ctr">
                <a:spAutoFit/>
              </a:bodyPr>
              <a:lstStyle/>
              <a:p>
                <a:pPr algn="ctr" eaLnBrk="1" hangingPunct="1">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b="1">
                    <a:solidFill>
                      <a:srgbClr val="000000"/>
                    </a:solidFill>
                    <a:latin typeface="Comic Sans MS" pitchFamily="66" charset="0"/>
                  </a:rPr>
                  <a:t>Store </a:t>
                </a:r>
              </a:p>
              <a:p>
                <a:pPr algn="ctr" eaLnBrk="1" hangingPunct="1">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b="1">
                    <a:solidFill>
                      <a:srgbClr val="000000"/>
                    </a:solidFill>
                    <a:latin typeface="Comic Sans MS" pitchFamily="66" charset="0"/>
                  </a:rPr>
                  <a:t>Buffers</a:t>
                </a:r>
              </a:p>
            </p:txBody>
          </p:sp>
          <p:grpSp>
            <p:nvGrpSpPr>
              <p:cNvPr id="81" name="Group 65">
                <a:extLst>
                  <a:ext uri="{FF2B5EF4-FFF2-40B4-BE49-F238E27FC236}">
                    <a16:creationId xmlns:a16="http://schemas.microsoft.com/office/drawing/2014/main" id="{D894D5D4-934C-4C8E-A3B5-9FD0CEB0DC7B}"/>
                  </a:ext>
                </a:extLst>
              </p:cNvPr>
              <p:cNvGrpSpPr>
                <a:grpSpLocks/>
              </p:cNvGrpSpPr>
              <p:nvPr/>
            </p:nvGrpSpPr>
            <p:grpSpPr bwMode="auto">
              <a:xfrm>
                <a:off x="4516" y="1903"/>
                <a:ext cx="911" cy="383"/>
                <a:chOff x="4516" y="1903"/>
                <a:chExt cx="911" cy="383"/>
              </a:xfrm>
            </p:grpSpPr>
            <p:grpSp>
              <p:nvGrpSpPr>
                <p:cNvPr id="83" name="Group 66">
                  <a:extLst>
                    <a:ext uri="{FF2B5EF4-FFF2-40B4-BE49-F238E27FC236}">
                      <a16:creationId xmlns:a16="http://schemas.microsoft.com/office/drawing/2014/main" id="{DE620569-19C1-440C-A803-452B3BB2ED73}"/>
                    </a:ext>
                  </a:extLst>
                </p:cNvPr>
                <p:cNvGrpSpPr>
                  <a:grpSpLocks/>
                </p:cNvGrpSpPr>
                <p:nvPr/>
              </p:nvGrpSpPr>
              <p:grpSpPr bwMode="auto">
                <a:xfrm>
                  <a:off x="4516" y="1903"/>
                  <a:ext cx="911" cy="127"/>
                  <a:chOff x="4516" y="1903"/>
                  <a:chExt cx="911" cy="127"/>
                </a:xfrm>
              </p:grpSpPr>
              <p:sp>
                <p:nvSpPr>
                  <p:cNvPr id="90" name="Rectangle 67">
                    <a:extLst>
                      <a:ext uri="{FF2B5EF4-FFF2-40B4-BE49-F238E27FC236}">
                        <a16:creationId xmlns:a16="http://schemas.microsoft.com/office/drawing/2014/main" id="{28B6000C-E638-468A-B4FA-B1D950FAD666}"/>
                      </a:ext>
                    </a:extLst>
                  </p:cNvPr>
                  <p:cNvSpPr>
                    <a:spLocks noChangeArrowheads="1"/>
                  </p:cNvSpPr>
                  <p:nvPr/>
                </p:nvSpPr>
                <p:spPr bwMode="auto">
                  <a:xfrm>
                    <a:off x="4516" y="1903"/>
                    <a:ext cx="561" cy="127"/>
                  </a:xfrm>
                  <a:prstGeom prst="rect">
                    <a:avLst/>
                  </a:prstGeom>
                  <a:solidFill>
                    <a:srgbClr val="FFFFFF"/>
                  </a:solidFill>
                  <a:ln w="28440" cap="sq">
                    <a:solidFill>
                      <a:srgbClr val="000000"/>
                    </a:solidFill>
                    <a:miter lim="800000"/>
                    <a:headEnd/>
                    <a:tailEnd/>
                  </a:ln>
                  <a:effectLst>
                    <a:outerShdw dist="107933" dir="2700000" algn="ctr" rotWithShape="0">
                      <a:srgbClr val="E7E6E6"/>
                    </a:outerShdw>
                  </a:effectLst>
                </p:spPr>
                <p:txBody>
                  <a:bodyPr wrap="none" lIns="90000" tIns="46800" rIns="90000" bIns="46800" anchor="ctr"/>
                  <a:lstStyle/>
                  <a:p>
                    <a:pPr algn="ctr" eaLnBrk="1" hangingPunct="1">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altLang="zh-CN" sz="1600">
                        <a:solidFill>
                          <a:srgbClr val="000000"/>
                        </a:solidFill>
                        <a:latin typeface="Arial" pitchFamily="34" charset="0"/>
                      </a:rPr>
                      <a:t>Addr: 80</a:t>
                    </a:r>
                  </a:p>
                </p:txBody>
              </p:sp>
              <p:sp>
                <p:nvSpPr>
                  <p:cNvPr id="91" name="Rectangle 68">
                    <a:extLst>
                      <a:ext uri="{FF2B5EF4-FFF2-40B4-BE49-F238E27FC236}">
                        <a16:creationId xmlns:a16="http://schemas.microsoft.com/office/drawing/2014/main" id="{549E1BB5-B6E4-417C-A574-E9A5D928A0E1}"/>
                      </a:ext>
                    </a:extLst>
                  </p:cNvPr>
                  <p:cNvSpPr>
                    <a:spLocks noChangeArrowheads="1"/>
                  </p:cNvSpPr>
                  <p:nvPr/>
                </p:nvSpPr>
                <p:spPr bwMode="auto">
                  <a:xfrm>
                    <a:off x="5080" y="1903"/>
                    <a:ext cx="347" cy="127"/>
                  </a:xfrm>
                  <a:prstGeom prst="rect">
                    <a:avLst/>
                  </a:prstGeom>
                  <a:solidFill>
                    <a:srgbClr val="FFFFFF"/>
                  </a:solidFill>
                  <a:ln w="28440" cap="sq">
                    <a:solidFill>
                      <a:srgbClr val="000000"/>
                    </a:solidFill>
                    <a:miter lim="800000"/>
                    <a:headEnd/>
                    <a:tailEnd/>
                  </a:ln>
                  <a:effectLst>
                    <a:outerShdw dist="107933" dir="2700000" algn="ctr" rotWithShape="0">
                      <a:srgbClr val="E7E6E6"/>
                    </a:outerShdw>
                  </a:effectLst>
                </p:spPr>
                <p:txBody>
                  <a:bodyPr wrap="none" lIns="90000" tIns="46800" rIns="90000" bIns="46800" anchor="ctr"/>
                  <a:lstStyle/>
                  <a:p>
                    <a:pPr algn="ctr" eaLnBrk="1" hangingPunct="1">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altLang="zh-CN" sz="1600">
                        <a:solidFill>
                          <a:srgbClr val="000000"/>
                        </a:solidFill>
                        <a:latin typeface="Arial" pitchFamily="34" charset="0"/>
                      </a:rPr>
                      <a:t>Mult1</a:t>
                    </a:r>
                  </a:p>
                </p:txBody>
              </p:sp>
            </p:grpSp>
            <p:grpSp>
              <p:nvGrpSpPr>
                <p:cNvPr id="84" name="Group 69">
                  <a:extLst>
                    <a:ext uri="{FF2B5EF4-FFF2-40B4-BE49-F238E27FC236}">
                      <a16:creationId xmlns:a16="http://schemas.microsoft.com/office/drawing/2014/main" id="{D203E2B0-49F2-4ED0-BA56-754B35231E41}"/>
                    </a:ext>
                  </a:extLst>
                </p:cNvPr>
                <p:cNvGrpSpPr>
                  <a:grpSpLocks/>
                </p:cNvGrpSpPr>
                <p:nvPr/>
              </p:nvGrpSpPr>
              <p:grpSpPr bwMode="auto">
                <a:xfrm>
                  <a:off x="4516" y="2031"/>
                  <a:ext cx="911" cy="127"/>
                  <a:chOff x="4516" y="2031"/>
                  <a:chExt cx="911" cy="127"/>
                </a:xfrm>
              </p:grpSpPr>
              <p:sp>
                <p:nvSpPr>
                  <p:cNvPr id="88" name="Rectangle 70">
                    <a:extLst>
                      <a:ext uri="{FF2B5EF4-FFF2-40B4-BE49-F238E27FC236}">
                        <a16:creationId xmlns:a16="http://schemas.microsoft.com/office/drawing/2014/main" id="{639F9562-2A0A-404E-B11E-80E4DCA54174}"/>
                      </a:ext>
                    </a:extLst>
                  </p:cNvPr>
                  <p:cNvSpPr>
                    <a:spLocks noChangeArrowheads="1"/>
                  </p:cNvSpPr>
                  <p:nvPr/>
                </p:nvSpPr>
                <p:spPr bwMode="auto">
                  <a:xfrm>
                    <a:off x="4516" y="2031"/>
                    <a:ext cx="561" cy="127"/>
                  </a:xfrm>
                  <a:prstGeom prst="rect">
                    <a:avLst/>
                  </a:prstGeom>
                  <a:solidFill>
                    <a:srgbClr val="FFFFFF"/>
                  </a:solidFill>
                  <a:ln w="28440" cap="sq">
                    <a:solidFill>
                      <a:srgbClr val="000000"/>
                    </a:solidFill>
                    <a:miter lim="800000"/>
                    <a:headEnd/>
                    <a:tailEnd/>
                  </a:ln>
                  <a:effectLst>
                    <a:outerShdw dist="107933" dir="2700000" algn="ctr" rotWithShape="0">
                      <a:srgbClr val="E7E6E6"/>
                    </a:outerShdw>
                  </a:effectLst>
                </p:spPr>
                <p:txBody>
                  <a:bodyPr wrap="none" anchor="ctr"/>
                  <a:lstStyle/>
                  <a:p>
                    <a:pPr>
                      <a:buClr>
                        <a:srgbClr val="000000"/>
                      </a:buClr>
                      <a:buSzPct val="100000"/>
                      <a:buFont typeface="Times New Roman" pitchFamily="18" charset="0"/>
                      <a:buNone/>
                      <a:defRPr/>
                    </a:pPr>
                    <a:endParaRPr lang="zh-CN" altLang="en-US"/>
                  </a:p>
                </p:txBody>
              </p:sp>
              <p:sp>
                <p:nvSpPr>
                  <p:cNvPr id="89" name="Rectangle 71">
                    <a:extLst>
                      <a:ext uri="{FF2B5EF4-FFF2-40B4-BE49-F238E27FC236}">
                        <a16:creationId xmlns:a16="http://schemas.microsoft.com/office/drawing/2014/main" id="{3C85FFC0-0565-410B-8958-DB96948A0886}"/>
                      </a:ext>
                    </a:extLst>
                  </p:cNvPr>
                  <p:cNvSpPr>
                    <a:spLocks noChangeArrowheads="1"/>
                  </p:cNvSpPr>
                  <p:nvPr/>
                </p:nvSpPr>
                <p:spPr bwMode="auto">
                  <a:xfrm>
                    <a:off x="5080" y="2031"/>
                    <a:ext cx="347" cy="127"/>
                  </a:xfrm>
                  <a:prstGeom prst="rect">
                    <a:avLst/>
                  </a:prstGeom>
                  <a:solidFill>
                    <a:srgbClr val="FFFFFF"/>
                  </a:solidFill>
                  <a:ln w="28440" cap="sq">
                    <a:solidFill>
                      <a:srgbClr val="000000"/>
                    </a:solidFill>
                    <a:miter lim="800000"/>
                    <a:headEnd/>
                    <a:tailEnd/>
                  </a:ln>
                  <a:effectLst>
                    <a:outerShdw dist="107933" dir="2700000" algn="ctr" rotWithShape="0">
                      <a:srgbClr val="E7E6E6"/>
                    </a:outerShdw>
                  </a:effectLst>
                </p:spPr>
                <p:txBody>
                  <a:bodyPr wrap="none" anchor="ctr"/>
                  <a:lstStyle/>
                  <a:p>
                    <a:pPr>
                      <a:buClr>
                        <a:srgbClr val="000000"/>
                      </a:buClr>
                      <a:buSzPct val="100000"/>
                      <a:buFont typeface="Times New Roman" pitchFamily="18" charset="0"/>
                      <a:buNone/>
                      <a:defRPr/>
                    </a:pPr>
                    <a:endParaRPr lang="zh-CN" altLang="en-US"/>
                  </a:p>
                </p:txBody>
              </p:sp>
            </p:grpSp>
            <p:grpSp>
              <p:nvGrpSpPr>
                <p:cNvPr id="85" name="Group 72">
                  <a:extLst>
                    <a:ext uri="{FF2B5EF4-FFF2-40B4-BE49-F238E27FC236}">
                      <a16:creationId xmlns:a16="http://schemas.microsoft.com/office/drawing/2014/main" id="{133C496D-7690-419D-9D50-8211448E9BBA}"/>
                    </a:ext>
                  </a:extLst>
                </p:cNvPr>
                <p:cNvGrpSpPr>
                  <a:grpSpLocks/>
                </p:cNvGrpSpPr>
                <p:nvPr/>
              </p:nvGrpSpPr>
              <p:grpSpPr bwMode="auto">
                <a:xfrm>
                  <a:off x="4516" y="2159"/>
                  <a:ext cx="911" cy="127"/>
                  <a:chOff x="4516" y="2159"/>
                  <a:chExt cx="911" cy="127"/>
                </a:xfrm>
              </p:grpSpPr>
              <p:sp>
                <p:nvSpPr>
                  <p:cNvPr id="86" name="Rectangle 73">
                    <a:extLst>
                      <a:ext uri="{FF2B5EF4-FFF2-40B4-BE49-F238E27FC236}">
                        <a16:creationId xmlns:a16="http://schemas.microsoft.com/office/drawing/2014/main" id="{18CE6EC5-7620-49FF-AA35-422C308E2CFC}"/>
                      </a:ext>
                    </a:extLst>
                  </p:cNvPr>
                  <p:cNvSpPr>
                    <a:spLocks noChangeArrowheads="1"/>
                  </p:cNvSpPr>
                  <p:nvPr/>
                </p:nvSpPr>
                <p:spPr bwMode="auto">
                  <a:xfrm>
                    <a:off x="4516" y="2159"/>
                    <a:ext cx="561" cy="127"/>
                  </a:xfrm>
                  <a:prstGeom prst="rect">
                    <a:avLst/>
                  </a:prstGeom>
                  <a:solidFill>
                    <a:srgbClr val="FFFFFF"/>
                  </a:solidFill>
                  <a:ln w="28440" cap="sq">
                    <a:solidFill>
                      <a:srgbClr val="000000"/>
                    </a:solidFill>
                    <a:miter lim="800000"/>
                    <a:headEnd/>
                    <a:tailEnd/>
                  </a:ln>
                  <a:effectLst>
                    <a:outerShdw dist="107933" dir="2700000" algn="ctr" rotWithShape="0">
                      <a:srgbClr val="E7E6E6"/>
                    </a:outerShdw>
                  </a:effectLst>
                </p:spPr>
                <p:txBody>
                  <a:bodyPr wrap="none" anchor="ctr"/>
                  <a:lstStyle/>
                  <a:p>
                    <a:pPr>
                      <a:buClr>
                        <a:srgbClr val="000000"/>
                      </a:buClr>
                      <a:buSzPct val="100000"/>
                      <a:buFont typeface="Times New Roman" pitchFamily="18" charset="0"/>
                      <a:buNone/>
                      <a:defRPr/>
                    </a:pPr>
                    <a:endParaRPr lang="zh-CN" altLang="en-US"/>
                  </a:p>
                </p:txBody>
              </p:sp>
              <p:sp>
                <p:nvSpPr>
                  <p:cNvPr id="87" name="Rectangle 74">
                    <a:extLst>
                      <a:ext uri="{FF2B5EF4-FFF2-40B4-BE49-F238E27FC236}">
                        <a16:creationId xmlns:a16="http://schemas.microsoft.com/office/drawing/2014/main" id="{7A734422-F18B-418D-9A18-C6585F228208}"/>
                      </a:ext>
                    </a:extLst>
                  </p:cNvPr>
                  <p:cNvSpPr>
                    <a:spLocks noChangeArrowheads="1"/>
                  </p:cNvSpPr>
                  <p:nvPr/>
                </p:nvSpPr>
                <p:spPr bwMode="auto">
                  <a:xfrm>
                    <a:off x="5080" y="2159"/>
                    <a:ext cx="347" cy="127"/>
                  </a:xfrm>
                  <a:prstGeom prst="rect">
                    <a:avLst/>
                  </a:prstGeom>
                  <a:solidFill>
                    <a:srgbClr val="FFFFFF"/>
                  </a:solidFill>
                  <a:ln w="28440" cap="sq">
                    <a:solidFill>
                      <a:srgbClr val="000000"/>
                    </a:solidFill>
                    <a:miter lim="800000"/>
                    <a:headEnd/>
                    <a:tailEnd/>
                  </a:ln>
                  <a:effectLst>
                    <a:outerShdw dist="107933" dir="2700000" algn="ctr" rotWithShape="0">
                      <a:srgbClr val="E7E6E6"/>
                    </a:outerShdw>
                  </a:effectLst>
                </p:spPr>
                <p:txBody>
                  <a:bodyPr wrap="none" anchor="ctr"/>
                  <a:lstStyle/>
                  <a:p>
                    <a:pPr>
                      <a:buClr>
                        <a:srgbClr val="000000"/>
                      </a:buClr>
                      <a:buSzPct val="100000"/>
                      <a:buFont typeface="Times New Roman" pitchFamily="18" charset="0"/>
                      <a:buNone/>
                      <a:defRPr/>
                    </a:pPr>
                    <a:endParaRPr lang="zh-CN" altLang="en-US"/>
                  </a:p>
                </p:txBody>
              </p:sp>
            </p:grpSp>
          </p:grpSp>
          <p:sp>
            <p:nvSpPr>
              <p:cNvPr id="82" name="Line 75">
                <a:extLst>
                  <a:ext uri="{FF2B5EF4-FFF2-40B4-BE49-F238E27FC236}">
                    <a16:creationId xmlns:a16="http://schemas.microsoft.com/office/drawing/2014/main" id="{62C42C89-89A1-4FAF-9DE1-85849F996894}"/>
                  </a:ext>
                </a:extLst>
              </p:cNvPr>
              <p:cNvSpPr>
                <a:spLocks noChangeShapeType="1"/>
              </p:cNvSpPr>
              <p:nvPr/>
            </p:nvSpPr>
            <p:spPr bwMode="auto">
              <a:xfrm>
                <a:off x="5060" y="2285"/>
                <a:ext cx="0" cy="383"/>
              </a:xfrm>
              <a:prstGeom prst="line">
                <a:avLst/>
              </a:prstGeom>
              <a:noFill/>
              <a:ln w="57240" cap="sq">
                <a:solidFill>
                  <a:srgbClr val="000000"/>
                </a:solidFill>
                <a:miter lim="800000"/>
                <a:headEnd/>
                <a:tailEnd type="triangle" w="med" len="med"/>
              </a:ln>
            </p:spPr>
            <p:txBody>
              <a:bodyPr/>
              <a:lstStyle/>
              <a:p>
                <a:endParaRPr lang="zh-CN" altLang="en-US"/>
              </a:p>
            </p:txBody>
          </p:sp>
        </p:grpSp>
        <p:sp>
          <p:nvSpPr>
            <p:cNvPr id="78" name="Line 62">
              <a:extLst>
                <a:ext uri="{FF2B5EF4-FFF2-40B4-BE49-F238E27FC236}">
                  <a16:creationId xmlns:a16="http://schemas.microsoft.com/office/drawing/2014/main" id="{8577C2FB-ED74-40B7-95F9-6AE5D5D618DB}"/>
                </a:ext>
              </a:extLst>
            </p:cNvPr>
            <p:cNvSpPr>
              <a:spLocks noChangeShapeType="1"/>
            </p:cNvSpPr>
            <p:nvPr/>
          </p:nvSpPr>
          <p:spPr bwMode="auto">
            <a:xfrm flipH="1">
              <a:off x="10475693" y="3506899"/>
              <a:ext cx="257175" cy="0"/>
            </a:xfrm>
            <a:prstGeom prst="line">
              <a:avLst/>
            </a:prstGeom>
            <a:noFill/>
            <a:ln w="57240" cap="sq">
              <a:solidFill>
                <a:srgbClr val="5B9BD5"/>
              </a:solidFill>
              <a:miter lim="800000"/>
              <a:headEnd/>
              <a:tailEnd type="triangle" w="med" len="med"/>
            </a:ln>
          </p:spPr>
          <p:txBody>
            <a:bodyPr/>
            <a:lstStyle/>
            <a:p>
              <a:endParaRPr lang="zh-CN" altLang="en-US"/>
            </a:p>
          </p:txBody>
        </p:sp>
      </p:grpSp>
    </p:spTree>
    <p:extLst>
      <p:ext uri="{BB962C8B-B14F-4D97-AF65-F5344CB8AC3E}">
        <p14:creationId xmlns:p14="http://schemas.microsoft.com/office/powerpoint/2010/main" val="994862765"/>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自由: 形状 22"/>
          <p:cNvSpPr/>
          <p:nvPr/>
        </p:nvSpPr>
        <p:spPr bwMode="auto">
          <a:xfrm rot="12600000">
            <a:off x="628798" y="267712"/>
            <a:ext cx="166903" cy="731887"/>
          </a:xfrm>
          <a:custGeom>
            <a:avLst/>
            <a:gdLst>
              <a:gd name="connsiteX0" fmla="*/ 260214 w 260214"/>
              <a:gd name="connsiteY0" fmla="*/ 995963 h 1141060"/>
              <a:gd name="connsiteX1" fmla="*/ 0 w 260214"/>
              <a:gd name="connsiteY1" fmla="*/ 1141060 h 1141060"/>
              <a:gd name="connsiteX2" fmla="*/ 0 w 260214"/>
              <a:gd name="connsiteY2" fmla="*/ 146621 h 1141060"/>
              <a:gd name="connsiteX3" fmla="*/ 260214 w 260214"/>
              <a:gd name="connsiteY3" fmla="*/ 0 h 1141060"/>
            </a:gdLst>
            <a:ahLst/>
            <a:cxnLst>
              <a:cxn ang="0">
                <a:pos x="connsiteX0" y="connsiteY0"/>
              </a:cxn>
              <a:cxn ang="0">
                <a:pos x="connsiteX1" y="connsiteY1"/>
              </a:cxn>
              <a:cxn ang="0">
                <a:pos x="connsiteX2" y="connsiteY2"/>
              </a:cxn>
              <a:cxn ang="0">
                <a:pos x="connsiteX3" y="connsiteY3"/>
              </a:cxn>
            </a:cxnLst>
            <a:rect l="l" t="t" r="r" b="b"/>
            <a:pathLst>
              <a:path w="260214" h="1141060">
                <a:moveTo>
                  <a:pt x="260214" y="995963"/>
                </a:moveTo>
                <a:lnTo>
                  <a:pt x="0" y="1141060"/>
                </a:lnTo>
                <a:lnTo>
                  <a:pt x="0" y="146621"/>
                </a:lnTo>
                <a:lnTo>
                  <a:pt x="260214" y="0"/>
                </a:lnTo>
                <a:close/>
              </a:path>
            </a:pathLst>
          </a:custGeom>
          <a:solidFill>
            <a:srgbClr val="0075EA"/>
          </a:solidFill>
          <a:ln>
            <a:noFill/>
          </a:ln>
        </p:spPr>
        <p:txBody>
          <a:bodyPr vert="horz" wrap="square" lIns="91440" tIns="45720" rIns="91440" bIns="45720" numCol="1" anchor="t" anchorCtr="0" compatLnSpc="1">
            <a:noAutofit/>
          </a:bodyPr>
          <a:lstStyle/>
          <a:p>
            <a:endParaRPr lang="zh-CN" altLang="en-US" dirty="0"/>
          </a:p>
        </p:txBody>
      </p:sp>
      <p:grpSp>
        <p:nvGrpSpPr>
          <p:cNvPr id="10" name="组合 9">
            <a:extLst>
              <a:ext uri="{FF2B5EF4-FFF2-40B4-BE49-F238E27FC236}">
                <a16:creationId xmlns:a16="http://schemas.microsoft.com/office/drawing/2014/main" id="{2A62CB82-FB01-4715-BBAF-49D3EAD91EB7}"/>
              </a:ext>
            </a:extLst>
          </p:cNvPr>
          <p:cNvGrpSpPr/>
          <p:nvPr/>
        </p:nvGrpSpPr>
        <p:grpSpPr>
          <a:xfrm>
            <a:off x="635244" y="278225"/>
            <a:ext cx="4594115" cy="714073"/>
            <a:chOff x="635242" y="278221"/>
            <a:chExt cx="4594115" cy="714072"/>
          </a:xfrm>
        </p:grpSpPr>
        <p:sp>
          <p:nvSpPr>
            <p:cNvPr id="11" name="矩形 10">
              <a:extLst>
                <a:ext uri="{FF2B5EF4-FFF2-40B4-BE49-F238E27FC236}">
                  <a16:creationId xmlns:a16="http://schemas.microsoft.com/office/drawing/2014/main" id="{9C4C0B2E-9EA3-4E4E-B3C0-51BAACEFFED3}"/>
                </a:ext>
              </a:extLst>
            </p:cNvPr>
            <p:cNvSpPr/>
            <p:nvPr/>
          </p:nvSpPr>
          <p:spPr>
            <a:xfrm>
              <a:off x="635242" y="676889"/>
              <a:ext cx="4136453" cy="315404"/>
            </a:xfrm>
            <a:prstGeom prst="rect">
              <a:avLst/>
            </a:prstGeom>
          </p:spPr>
          <p:txBody>
            <a:bodyPr wrap="square">
              <a:spAutoFit/>
            </a:bodyPr>
            <a:lstStyle/>
            <a:p>
              <a:pPr algn="ct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Tomasulo Algorithm——Loop</a:t>
              </a:r>
            </a:p>
          </p:txBody>
        </p:sp>
        <p:sp>
          <p:nvSpPr>
            <p:cNvPr id="16" name="矩形 15">
              <a:extLst>
                <a:ext uri="{FF2B5EF4-FFF2-40B4-BE49-F238E27FC236}">
                  <a16:creationId xmlns:a16="http://schemas.microsoft.com/office/drawing/2014/main" id="{920BAABC-520F-43FA-A390-A8BAD8692FD2}"/>
                </a:ext>
              </a:extLst>
            </p:cNvPr>
            <p:cNvSpPr/>
            <p:nvPr/>
          </p:nvSpPr>
          <p:spPr>
            <a:xfrm>
              <a:off x="1197484" y="278221"/>
              <a:ext cx="4031873" cy="523219"/>
            </a:xfrm>
            <a:prstGeom prst="rect">
              <a:avLst/>
            </a:prstGeom>
          </p:spPr>
          <p:txBody>
            <a:bodyPr wrap="none">
              <a:spAutoFit/>
            </a:bodyPr>
            <a:lstStyle/>
            <a:p>
              <a:r>
                <a:rPr lang="en-US" altLang="zh-CN" sz="2800" b="1" dirty="0">
                  <a:solidFill>
                    <a:schemeClr val="tx1">
                      <a:lumMod val="85000"/>
                      <a:lumOff val="15000"/>
                    </a:schemeClr>
                  </a:solidFill>
                  <a:latin typeface="等线" panose="02010600030101010101" pitchFamily="2" charset="-122"/>
                  <a:ea typeface="等线" panose="02010600030101010101" pitchFamily="2" charset="-122"/>
                </a:rPr>
                <a:t>Tomasulo</a:t>
              </a:r>
              <a:r>
                <a:rPr lang="zh-CN" altLang="en-US" sz="2800" b="1" dirty="0">
                  <a:solidFill>
                    <a:schemeClr val="tx1">
                      <a:lumMod val="85000"/>
                      <a:lumOff val="15000"/>
                    </a:schemeClr>
                  </a:solidFill>
                  <a:latin typeface="等线" panose="02010600030101010101" pitchFamily="2" charset="-122"/>
                  <a:ea typeface="等线" panose="02010600030101010101" pitchFamily="2" charset="-122"/>
                </a:rPr>
                <a:t>算法</a:t>
              </a:r>
              <a:r>
                <a:rPr lang="en-US" altLang="zh-CN" sz="2800" b="1" dirty="0">
                  <a:solidFill>
                    <a:schemeClr val="tx1">
                      <a:lumMod val="85000"/>
                      <a:lumOff val="15000"/>
                    </a:schemeClr>
                  </a:solidFill>
                  <a:latin typeface="等线" panose="02010600030101010101" pitchFamily="2" charset="-122"/>
                  <a:ea typeface="等线" panose="02010600030101010101" pitchFamily="2" charset="-122"/>
                </a:rPr>
                <a:t>— —</a:t>
              </a:r>
              <a:r>
                <a:rPr lang="zh-CN" altLang="en-US" sz="2800" b="1" dirty="0">
                  <a:solidFill>
                    <a:schemeClr val="tx1">
                      <a:lumMod val="85000"/>
                      <a:lumOff val="15000"/>
                    </a:schemeClr>
                  </a:solidFill>
                  <a:latin typeface="等线" panose="02010600030101010101" pitchFamily="2" charset="-122"/>
                  <a:ea typeface="等线" panose="02010600030101010101" pitchFamily="2" charset="-122"/>
                </a:rPr>
                <a:t>循环</a:t>
              </a:r>
            </a:p>
          </p:txBody>
        </p:sp>
      </p:grpSp>
      <p:sp>
        <p:nvSpPr>
          <p:cNvPr id="18" name="文本框 17">
            <a:extLst>
              <a:ext uri="{FF2B5EF4-FFF2-40B4-BE49-F238E27FC236}">
                <a16:creationId xmlns:a16="http://schemas.microsoft.com/office/drawing/2014/main" id="{E080DDE4-4689-48E4-965C-1FBB3BB6CB6B}"/>
              </a:ext>
            </a:extLst>
          </p:cNvPr>
          <p:cNvSpPr txBox="1"/>
          <p:nvPr/>
        </p:nvSpPr>
        <p:spPr>
          <a:xfrm>
            <a:off x="9666513" y="570612"/>
            <a:ext cx="1890243" cy="461665"/>
          </a:xfrm>
          <a:prstGeom prst="rect">
            <a:avLst/>
          </a:prstGeom>
          <a:noFill/>
        </p:spPr>
        <p:txBody>
          <a:bodyPr wrap="square" rtlCol="0">
            <a:spAutoFit/>
          </a:bodyPr>
          <a:lstStyle/>
          <a:p>
            <a:pPr algn="ctr"/>
            <a:r>
              <a:rPr lang="zh-CN" altLang="en-US" sz="2400" b="1" dirty="0">
                <a:solidFill>
                  <a:srgbClr val="0066FF"/>
                </a:solidFill>
                <a:latin typeface="微软雅黑" panose="020B0503020204020204" pitchFamily="34" charset="-122"/>
                <a:ea typeface="微软雅黑" panose="020B0503020204020204" pitchFamily="34" charset="-122"/>
              </a:rPr>
              <a:t>第</a:t>
            </a:r>
            <a:r>
              <a:rPr lang="en-US" altLang="zh-CN" sz="2400" b="1" dirty="0">
                <a:solidFill>
                  <a:srgbClr val="0066FF"/>
                </a:solidFill>
                <a:latin typeface="微软雅黑" panose="020B0503020204020204" pitchFamily="34" charset="-122"/>
                <a:ea typeface="微软雅黑" panose="020B0503020204020204" pitchFamily="34" charset="-122"/>
              </a:rPr>
              <a:t>4</a:t>
            </a:r>
            <a:r>
              <a:rPr lang="zh-CN" altLang="en-US" sz="2400" b="1" dirty="0">
                <a:solidFill>
                  <a:srgbClr val="0066FF"/>
                </a:solidFill>
                <a:latin typeface="微软雅黑" panose="020B0503020204020204" pitchFamily="34" charset="-122"/>
                <a:ea typeface="微软雅黑" panose="020B0503020204020204" pitchFamily="34" charset="-122"/>
              </a:rPr>
              <a:t>个周期</a:t>
            </a:r>
          </a:p>
        </p:txBody>
      </p:sp>
      <p:graphicFrame>
        <p:nvGraphicFramePr>
          <p:cNvPr id="15" name="表格 14">
            <a:extLst>
              <a:ext uri="{FF2B5EF4-FFF2-40B4-BE49-F238E27FC236}">
                <a16:creationId xmlns:a16="http://schemas.microsoft.com/office/drawing/2014/main" id="{0D57C0C5-9EBA-4823-9012-DB237DB8B3FD}"/>
              </a:ext>
            </a:extLst>
          </p:cNvPr>
          <p:cNvGraphicFramePr>
            <a:graphicFrameLocks noGrp="1"/>
          </p:cNvGraphicFramePr>
          <p:nvPr>
            <p:extLst>
              <p:ext uri="{D42A27DB-BD31-4B8C-83A1-F6EECF244321}">
                <p14:modId xmlns:p14="http://schemas.microsoft.com/office/powerpoint/2010/main" val="4060111418"/>
              </p:ext>
            </p:extLst>
          </p:nvPr>
        </p:nvGraphicFramePr>
        <p:xfrm>
          <a:off x="1810793" y="1257246"/>
          <a:ext cx="8569324" cy="5338764"/>
        </p:xfrm>
        <a:graphic>
          <a:graphicData uri="http://schemas.openxmlformats.org/drawingml/2006/table">
            <a:tbl>
              <a:tblPr>
                <a:tableStyleId>{5C22544A-7EE6-4342-B048-85BDC9FD1C3A}</a:tableStyleId>
              </a:tblPr>
              <a:tblGrid>
                <a:gridCol w="694516">
                  <a:extLst>
                    <a:ext uri="{9D8B030D-6E8A-4147-A177-3AD203B41FA5}">
                      <a16:colId xmlns:a16="http://schemas.microsoft.com/office/drawing/2014/main" val="20000"/>
                    </a:ext>
                  </a:extLst>
                </a:gridCol>
                <a:gridCol w="585999">
                  <a:extLst>
                    <a:ext uri="{9D8B030D-6E8A-4147-A177-3AD203B41FA5}">
                      <a16:colId xmlns:a16="http://schemas.microsoft.com/office/drawing/2014/main" val="20001"/>
                    </a:ext>
                  </a:extLst>
                </a:gridCol>
                <a:gridCol w="824230">
                  <a:extLst>
                    <a:ext uri="{9D8B030D-6E8A-4147-A177-3AD203B41FA5}">
                      <a16:colId xmlns:a16="http://schemas.microsoft.com/office/drawing/2014/main" val="20002"/>
                    </a:ext>
                  </a:extLst>
                </a:gridCol>
                <a:gridCol w="526187">
                  <a:extLst>
                    <a:ext uri="{9D8B030D-6E8A-4147-A177-3AD203B41FA5}">
                      <a16:colId xmlns:a16="http://schemas.microsoft.com/office/drawing/2014/main" val="20003"/>
                    </a:ext>
                  </a:extLst>
                </a:gridCol>
                <a:gridCol w="614021">
                  <a:extLst>
                    <a:ext uri="{9D8B030D-6E8A-4147-A177-3AD203B41FA5}">
                      <a16:colId xmlns:a16="http://schemas.microsoft.com/office/drawing/2014/main" val="20004"/>
                    </a:ext>
                  </a:extLst>
                </a:gridCol>
                <a:gridCol w="595248">
                  <a:extLst>
                    <a:ext uri="{9D8B030D-6E8A-4147-A177-3AD203B41FA5}">
                      <a16:colId xmlns:a16="http://schemas.microsoft.com/office/drawing/2014/main" val="20005"/>
                    </a:ext>
                  </a:extLst>
                </a:gridCol>
                <a:gridCol w="624490">
                  <a:extLst>
                    <a:ext uri="{9D8B030D-6E8A-4147-A177-3AD203B41FA5}">
                      <a16:colId xmlns:a16="http://schemas.microsoft.com/office/drawing/2014/main" val="20006"/>
                    </a:ext>
                  </a:extLst>
                </a:gridCol>
                <a:gridCol w="576089">
                  <a:extLst>
                    <a:ext uri="{9D8B030D-6E8A-4147-A177-3AD203B41FA5}">
                      <a16:colId xmlns:a16="http://schemas.microsoft.com/office/drawing/2014/main" val="20007"/>
                    </a:ext>
                  </a:extLst>
                </a:gridCol>
                <a:gridCol w="619674">
                  <a:extLst>
                    <a:ext uri="{9D8B030D-6E8A-4147-A177-3AD203B41FA5}">
                      <a16:colId xmlns:a16="http://schemas.microsoft.com/office/drawing/2014/main" val="20008"/>
                    </a:ext>
                  </a:extLst>
                </a:gridCol>
                <a:gridCol w="883197">
                  <a:extLst>
                    <a:ext uri="{9D8B030D-6E8A-4147-A177-3AD203B41FA5}">
                      <a16:colId xmlns:a16="http://schemas.microsoft.com/office/drawing/2014/main" val="20009"/>
                    </a:ext>
                  </a:extLst>
                </a:gridCol>
                <a:gridCol w="651110">
                  <a:extLst>
                    <a:ext uri="{9D8B030D-6E8A-4147-A177-3AD203B41FA5}">
                      <a16:colId xmlns:a16="http://schemas.microsoft.com/office/drawing/2014/main" val="20010"/>
                    </a:ext>
                  </a:extLst>
                </a:gridCol>
                <a:gridCol w="669195">
                  <a:extLst>
                    <a:ext uri="{9D8B030D-6E8A-4147-A177-3AD203B41FA5}">
                      <a16:colId xmlns:a16="http://schemas.microsoft.com/office/drawing/2014/main" val="20011"/>
                    </a:ext>
                  </a:extLst>
                </a:gridCol>
                <a:gridCol w="705368">
                  <a:extLst>
                    <a:ext uri="{9D8B030D-6E8A-4147-A177-3AD203B41FA5}">
                      <a16:colId xmlns:a16="http://schemas.microsoft.com/office/drawing/2014/main" val="20012"/>
                    </a:ext>
                  </a:extLst>
                </a:gridCol>
              </a:tblGrid>
              <a:tr h="291688">
                <a:tc gridSpan="3">
                  <a:txBody>
                    <a:bodyPr/>
                    <a:lstStyle/>
                    <a:p>
                      <a:pPr algn="l" fontAlgn="ctr"/>
                      <a:r>
                        <a:rPr lang="en-US" sz="1600" b="1" u="none" strike="noStrike" dirty="0">
                          <a:solidFill>
                            <a:srgbClr val="FF0000"/>
                          </a:solidFill>
                          <a:effectLst/>
                        </a:rPr>
                        <a:t>Instruction Status</a:t>
                      </a:r>
                      <a:endParaRPr lang="en-US" sz="1600" b="1" i="0" u="none" strike="noStrike" dirty="0">
                        <a:solidFill>
                          <a:srgbClr val="FF0000"/>
                        </a:solidFill>
                        <a:effectLst/>
                        <a:latin typeface="宋体" panose="02010600030101010101" pitchFamily="2" charset="-122"/>
                        <a:ea typeface="宋体" panose="02010600030101010101" pitchFamily="2" charset="-122"/>
                      </a:endParaRPr>
                    </a:p>
                  </a:txBody>
                  <a:tcPr marL="7620" marR="7620" marT="7619" marB="0" anchor="ctr"/>
                </a:tc>
                <a:tc hMerge="1">
                  <a:txBody>
                    <a:bodyPr/>
                    <a:lstStyle/>
                    <a:p>
                      <a:endParaRPr lang="zh-CN" altLang="en-US"/>
                    </a:p>
                  </a:txBody>
                  <a:tcPr/>
                </a:tc>
                <a:tc hMerge="1">
                  <a:txBody>
                    <a:bodyPr/>
                    <a:lstStyle/>
                    <a:p>
                      <a:endParaRPr lang="zh-CN" altLang="en-US"/>
                    </a:p>
                  </a:txBody>
                  <a:tcPr/>
                </a:tc>
                <a:tc>
                  <a:txBody>
                    <a:bodyPr/>
                    <a:lstStyle/>
                    <a:p>
                      <a:pPr algn="l" fontAlgn="ct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00"/>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ITER</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200" u="none" strike="noStrike" dirty="0">
                          <a:effectLst/>
                        </a:rPr>
                        <a:t>Inst.</a:t>
                      </a:r>
                      <a:endParaRPr lang="en-US" sz="12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err="1">
                          <a:effectLst/>
                        </a:rPr>
                        <a:t>i</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j</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k</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Issue</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Exec</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WR</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zh-CN" altLang="en-US" sz="1600" u="none" strike="noStrike">
                          <a:effectLst/>
                        </a:rPr>
                        <a:t> </a:t>
                      </a: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Busy</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Addr</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Fu</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01"/>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u="none" strike="noStrike" dirty="0">
                          <a:solidFill>
                            <a:srgbClr val="FF00FF"/>
                          </a:solidFill>
                          <a:effectLst/>
                        </a:rPr>
                        <a:t>1</a:t>
                      </a:r>
                      <a:endParaRPr lang="en-US" altLang="zh-CN" sz="16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solidFill>
                            <a:srgbClr val="FF00FF"/>
                          </a:solidFill>
                          <a:effectLst/>
                        </a:rPr>
                        <a:t>LD</a:t>
                      </a:r>
                      <a:endParaRPr lang="en-US" sz="16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solidFill>
                            <a:srgbClr val="FF00FF"/>
                          </a:solidFill>
                          <a:effectLst/>
                        </a:rPr>
                        <a:t>F0</a:t>
                      </a:r>
                      <a:endParaRPr lang="en-US" sz="16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u="none" strike="noStrike" dirty="0">
                          <a:solidFill>
                            <a:srgbClr val="FF00FF"/>
                          </a:solidFill>
                          <a:effectLst/>
                        </a:rPr>
                        <a:t>0</a:t>
                      </a:r>
                      <a:endParaRPr lang="en-US" altLang="zh-CN" sz="16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solidFill>
                            <a:srgbClr val="FF00FF"/>
                          </a:solidFill>
                          <a:effectLst/>
                        </a:rPr>
                        <a:t>R1</a:t>
                      </a:r>
                      <a:endParaRPr lang="en-US" sz="1600" b="0" i="0" u="none" strike="noStrike">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zh-CN" altLang="en-US" sz="1400" u="none" strike="noStrike" dirty="0">
                          <a:effectLst/>
                        </a:rPr>
                        <a:t>　</a:t>
                      </a:r>
                      <a:r>
                        <a:rPr lang="en-US" altLang="zh-CN" sz="1400" u="none" strike="noStrike" dirty="0">
                          <a:effectLst/>
                        </a:rPr>
                        <a:t>1</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zh-CN" altLang="en-US" sz="1400" u="none" strike="noStrike" dirty="0">
                          <a:effectLst/>
                        </a:rPr>
                        <a:t>　</a:t>
                      </a:r>
                      <a:r>
                        <a:rPr lang="en-US" altLang="zh-CN" sz="1400" u="none" strike="noStrike" dirty="0">
                          <a:effectLst/>
                        </a:rPr>
                        <a:t>2~</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zh-CN" altLang="en-US" sz="1600" u="none" strike="noStrike">
                          <a:effectLst/>
                        </a:rPr>
                        <a:t>　</a:t>
                      </a: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r" fontAlgn="ctr"/>
                      <a:r>
                        <a:rPr lang="en-US" sz="1600" u="none" strike="noStrike" dirty="0">
                          <a:effectLst/>
                        </a:rPr>
                        <a:t>Load1</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400" b="0" i="0" u="none" strike="noStrike" dirty="0">
                          <a:solidFill>
                            <a:srgbClr val="FF00FF"/>
                          </a:solidFill>
                          <a:effectLst/>
                          <a:latin typeface="+mn-lt"/>
                          <a:ea typeface="+mn-ea"/>
                        </a:rPr>
                        <a:t>Yes</a:t>
                      </a:r>
                      <a:r>
                        <a:rPr lang="en-US" sz="1400" b="0" i="0" u="none" strike="noStrike" baseline="0" dirty="0">
                          <a:solidFill>
                            <a:srgbClr val="FF00FF"/>
                          </a:solidFill>
                          <a:effectLst/>
                          <a:latin typeface="+mn-lt"/>
                          <a:ea typeface="+mn-ea"/>
                        </a:rPr>
                        <a:t> </a:t>
                      </a:r>
                      <a:endParaRPr lang="en-US" sz="14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b="0" i="0" u="none" strike="noStrike" dirty="0">
                          <a:solidFill>
                            <a:srgbClr val="FF00FF"/>
                          </a:solidFill>
                          <a:effectLst/>
                          <a:latin typeface="宋体" panose="02010600030101010101" pitchFamily="2" charset="-122"/>
                          <a:ea typeface="宋体" panose="02010600030101010101" pitchFamily="2" charset="-122"/>
                        </a:rPr>
                        <a:t>80</a:t>
                      </a:r>
                      <a:endParaRPr lang="zh-CN" altLang="en-US" sz="14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02"/>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u="none" strike="noStrike">
                          <a:solidFill>
                            <a:srgbClr val="FF00FF"/>
                          </a:solidFill>
                          <a:effectLst/>
                        </a:rPr>
                        <a:t>1</a:t>
                      </a:r>
                      <a:endParaRPr lang="en-US" altLang="zh-CN" sz="1600" b="0" i="0" u="none" strike="noStrike">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solidFill>
                            <a:srgbClr val="FF00FF"/>
                          </a:solidFill>
                          <a:effectLst/>
                        </a:rPr>
                        <a:t>MULTD</a:t>
                      </a:r>
                      <a:endParaRPr lang="en-US" sz="1600" b="0" i="0" u="none" strike="noStrike">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solidFill>
                            <a:srgbClr val="FF00FF"/>
                          </a:solidFill>
                          <a:effectLst/>
                        </a:rPr>
                        <a:t>F4</a:t>
                      </a:r>
                      <a:endParaRPr lang="en-US" sz="16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solidFill>
                            <a:srgbClr val="FF00FF"/>
                          </a:solidFill>
                          <a:effectLst/>
                        </a:rPr>
                        <a:t>F0</a:t>
                      </a:r>
                      <a:endParaRPr lang="en-US" sz="16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solidFill>
                            <a:srgbClr val="FF00FF"/>
                          </a:solidFill>
                          <a:effectLst/>
                        </a:rPr>
                        <a:t>F2</a:t>
                      </a:r>
                      <a:endParaRPr lang="en-US" sz="16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zh-CN" altLang="en-US" sz="1400" u="none" strike="noStrike" dirty="0">
                          <a:effectLst/>
                        </a:rPr>
                        <a:t>　</a:t>
                      </a:r>
                      <a:r>
                        <a:rPr lang="en-US" altLang="zh-CN" sz="1400" u="none" strike="noStrike" dirty="0">
                          <a:effectLst/>
                        </a:rPr>
                        <a:t>2</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zh-CN" altLang="en-US" sz="1600" u="none" strike="noStrike">
                          <a:effectLst/>
                        </a:rPr>
                        <a:t>　</a:t>
                      </a: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r" fontAlgn="ctr"/>
                      <a:r>
                        <a:rPr lang="en-US" sz="1600" u="none" strike="noStrike">
                          <a:effectLst/>
                        </a:rPr>
                        <a:t>Load2</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400" u="none" strike="noStrike" dirty="0">
                          <a:solidFill>
                            <a:srgbClr val="0070C0"/>
                          </a:solidFill>
                          <a:effectLst/>
                        </a:rPr>
                        <a:t>No</a:t>
                      </a:r>
                      <a:endParaRPr lang="en-US" sz="1400" b="0" i="0" u="none" strike="noStrike" dirty="0">
                        <a:solidFill>
                          <a:srgbClr val="0070C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0070C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03"/>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u="none" strike="noStrike">
                          <a:solidFill>
                            <a:srgbClr val="FF00FF"/>
                          </a:solidFill>
                          <a:effectLst/>
                        </a:rPr>
                        <a:t>1</a:t>
                      </a:r>
                      <a:endParaRPr lang="en-US" altLang="zh-CN" sz="1600" b="0" i="0" u="none" strike="noStrike">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solidFill>
                            <a:srgbClr val="FF00FF"/>
                          </a:solidFill>
                          <a:effectLst/>
                        </a:rPr>
                        <a:t>SD</a:t>
                      </a:r>
                      <a:endParaRPr lang="en-US" sz="1600" b="0" i="0" u="none" strike="noStrike">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solidFill>
                            <a:srgbClr val="FF00FF"/>
                          </a:solidFill>
                          <a:effectLst/>
                        </a:rPr>
                        <a:t>F4 </a:t>
                      </a:r>
                      <a:endParaRPr lang="en-US" sz="16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u="none" strike="noStrike" dirty="0">
                          <a:solidFill>
                            <a:srgbClr val="FF00FF"/>
                          </a:solidFill>
                          <a:effectLst/>
                        </a:rPr>
                        <a:t>0</a:t>
                      </a:r>
                      <a:endParaRPr lang="en-US" altLang="zh-CN" sz="16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solidFill>
                            <a:srgbClr val="FF00FF"/>
                          </a:solidFill>
                          <a:effectLst/>
                        </a:rPr>
                        <a:t>R1</a:t>
                      </a:r>
                      <a:endParaRPr lang="en-US" sz="16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zh-CN" altLang="en-US" sz="1400" u="none" strike="noStrike" dirty="0">
                          <a:effectLst/>
                        </a:rPr>
                        <a:t>　</a:t>
                      </a:r>
                      <a:r>
                        <a:rPr lang="en-US" altLang="zh-CN" sz="1400" u="none" strike="noStrike" dirty="0">
                          <a:effectLst/>
                        </a:rPr>
                        <a:t>3</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b="0" i="0" u="none" strike="noStrike" dirty="0">
                          <a:solidFill>
                            <a:srgbClr val="000000"/>
                          </a:solidFill>
                          <a:effectLst/>
                          <a:latin typeface="宋体" panose="02010600030101010101" pitchFamily="2" charset="-122"/>
                          <a:ea typeface="宋体" panose="02010600030101010101" pitchFamily="2" charset="-122"/>
                        </a:rPr>
                        <a:t>4</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zh-CN" altLang="en-US" sz="1600" u="none" strike="noStrike" dirty="0">
                          <a:effectLst/>
                        </a:rPr>
                        <a:t>　</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r" fontAlgn="ctr"/>
                      <a:r>
                        <a:rPr lang="en-US" sz="1600" u="none" strike="noStrike">
                          <a:effectLst/>
                        </a:rPr>
                        <a:t>Load3</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400" u="none" strike="noStrike">
                          <a:effectLst/>
                        </a:rPr>
                        <a:t>No</a:t>
                      </a:r>
                      <a:endParaRPr lang="en-US" sz="14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04"/>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u="none" strike="noStrike">
                          <a:effectLst/>
                        </a:rPr>
                        <a:t>2</a:t>
                      </a:r>
                      <a:endParaRPr lang="en-US" altLang="zh-CN" sz="1600" b="0" i="0" u="none" strike="noStrike">
                        <a:solidFill>
                          <a:srgbClr val="66FF33"/>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solidFill>
                            <a:srgbClr val="0070C0"/>
                          </a:solidFill>
                          <a:effectLst/>
                        </a:rPr>
                        <a:t>LD</a:t>
                      </a:r>
                      <a:endParaRPr lang="en-US" sz="1600" b="0" i="0" u="none" strike="noStrike" dirty="0">
                        <a:solidFill>
                          <a:srgbClr val="0070C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solidFill>
                            <a:srgbClr val="0070C0"/>
                          </a:solidFill>
                          <a:effectLst/>
                        </a:rPr>
                        <a:t>F0</a:t>
                      </a:r>
                      <a:endParaRPr lang="en-US" sz="1600" b="0" i="0" u="none" strike="noStrike">
                        <a:solidFill>
                          <a:srgbClr val="0070C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u="none" strike="noStrike">
                          <a:solidFill>
                            <a:srgbClr val="0070C0"/>
                          </a:solidFill>
                          <a:effectLst/>
                        </a:rPr>
                        <a:t>0</a:t>
                      </a:r>
                      <a:endParaRPr lang="en-US" altLang="zh-CN" sz="1600" b="0" i="0" u="none" strike="noStrike">
                        <a:solidFill>
                          <a:srgbClr val="0070C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solidFill>
                            <a:srgbClr val="0070C0"/>
                          </a:solidFill>
                          <a:effectLst/>
                        </a:rPr>
                        <a:t>R1</a:t>
                      </a:r>
                      <a:endParaRPr lang="en-US" sz="1600" b="0" i="0" u="none" strike="noStrike">
                        <a:solidFill>
                          <a:srgbClr val="0070C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zh-CN" altLang="en-US" sz="1600" u="none" strike="noStrike">
                          <a:effectLst/>
                        </a:rPr>
                        <a:t>　</a:t>
                      </a: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zh-CN" altLang="en-US" sz="1600" u="none" strike="noStrike" dirty="0">
                          <a:effectLst/>
                        </a:rPr>
                        <a:t>　</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r" fontAlgn="ctr"/>
                      <a:r>
                        <a:rPr lang="en-US" sz="1600" u="none" strike="noStrike">
                          <a:effectLst/>
                        </a:rPr>
                        <a:t>Store1</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400" b="0" i="0" u="none" strike="noStrike" dirty="0">
                          <a:solidFill>
                            <a:srgbClr val="FF00FF"/>
                          </a:solidFill>
                          <a:effectLst/>
                          <a:latin typeface="+mn-lt"/>
                          <a:ea typeface="+mn-ea"/>
                        </a:rPr>
                        <a:t>YES</a:t>
                      </a:r>
                      <a:endParaRPr lang="en-US" sz="14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b="0" i="0" u="none" strike="noStrike" dirty="0">
                          <a:solidFill>
                            <a:srgbClr val="FF00FF"/>
                          </a:solidFill>
                          <a:effectLst/>
                          <a:latin typeface="宋体" panose="02010600030101010101" pitchFamily="2" charset="-122"/>
                          <a:ea typeface="宋体" panose="02010600030101010101" pitchFamily="2" charset="-122"/>
                        </a:rPr>
                        <a:t>80</a:t>
                      </a:r>
                      <a:endParaRPr lang="zh-CN" altLang="en-US" sz="14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b="0" i="0" u="none" strike="noStrike" dirty="0">
                          <a:solidFill>
                            <a:srgbClr val="FF00FF"/>
                          </a:solidFill>
                          <a:effectLst/>
                          <a:latin typeface="宋体" panose="02010600030101010101" pitchFamily="2" charset="-122"/>
                          <a:ea typeface="宋体" panose="02010600030101010101" pitchFamily="2" charset="-122"/>
                        </a:rPr>
                        <a:t>Mult1</a:t>
                      </a:r>
                      <a:endParaRPr lang="zh-CN" altLang="en-US" sz="14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05"/>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u="none" strike="noStrike">
                          <a:effectLst/>
                        </a:rPr>
                        <a:t>2</a:t>
                      </a:r>
                      <a:endParaRPr lang="en-US" altLang="zh-CN" sz="1600" b="0" i="0" u="none" strike="noStrike">
                        <a:solidFill>
                          <a:srgbClr val="66FF33"/>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solidFill>
                            <a:srgbClr val="0070C0"/>
                          </a:solidFill>
                          <a:effectLst/>
                        </a:rPr>
                        <a:t>MULTD</a:t>
                      </a:r>
                      <a:endParaRPr lang="en-US" sz="1600" b="0" i="0" u="none" strike="noStrike">
                        <a:solidFill>
                          <a:srgbClr val="0070C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solidFill>
                            <a:srgbClr val="0070C0"/>
                          </a:solidFill>
                          <a:effectLst/>
                        </a:rPr>
                        <a:t>F4</a:t>
                      </a:r>
                      <a:endParaRPr lang="en-US" sz="1600" b="0" i="0" u="none" strike="noStrike">
                        <a:solidFill>
                          <a:srgbClr val="0070C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solidFill>
                            <a:srgbClr val="0070C0"/>
                          </a:solidFill>
                          <a:effectLst/>
                        </a:rPr>
                        <a:t>F0</a:t>
                      </a:r>
                      <a:endParaRPr lang="en-US" sz="1600" b="0" i="0" u="none" strike="noStrike" dirty="0">
                        <a:solidFill>
                          <a:srgbClr val="0070C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solidFill>
                            <a:srgbClr val="0070C0"/>
                          </a:solidFill>
                          <a:effectLst/>
                        </a:rPr>
                        <a:t>F2</a:t>
                      </a:r>
                      <a:endParaRPr lang="en-US" sz="1600" b="0" i="0" u="none" strike="noStrike" dirty="0">
                        <a:solidFill>
                          <a:srgbClr val="0070C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zh-CN" altLang="en-US" sz="1600" u="none" strike="noStrike" dirty="0">
                          <a:effectLst/>
                        </a:rPr>
                        <a:t>　</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zh-CN" altLang="en-US" sz="1600" u="none" strike="noStrike" dirty="0">
                          <a:effectLst/>
                        </a:rPr>
                        <a:t>　</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r" fontAlgn="ctr"/>
                      <a:r>
                        <a:rPr lang="en-US" sz="1600" u="none" strike="noStrike" dirty="0">
                          <a:effectLst/>
                        </a:rPr>
                        <a:t>Store2</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400" u="none" strike="noStrike" dirty="0">
                          <a:solidFill>
                            <a:srgbClr val="0070C0"/>
                          </a:solidFill>
                          <a:effectLst/>
                        </a:rPr>
                        <a:t>No</a:t>
                      </a:r>
                      <a:endParaRPr lang="en-US" sz="1400" b="0" i="0" u="none" strike="noStrike" dirty="0">
                        <a:solidFill>
                          <a:srgbClr val="0070C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0070C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0070C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06"/>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u="none" strike="noStrike">
                          <a:effectLst/>
                        </a:rPr>
                        <a:t>2</a:t>
                      </a:r>
                      <a:endParaRPr lang="en-US" altLang="zh-CN" sz="1600" b="0" i="0" u="none" strike="noStrike">
                        <a:solidFill>
                          <a:srgbClr val="66FF33"/>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solidFill>
                            <a:srgbClr val="0070C0"/>
                          </a:solidFill>
                          <a:effectLst/>
                        </a:rPr>
                        <a:t>SD</a:t>
                      </a:r>
                      <a:endParaRPr lang="en-US" sz="1600" b="0" i="0" u="none" strike="noStrike">
                        <a:solidFill>
                          <a:srgbClr val="0070C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solidFill>
                            <a:srgbClr val="0070C0"/>
                          </a:solidFill>
                          <a:effectLst/>
                        </a:rPr>
                        <a:t>F4 </a:t>
                      </a:r>
                      <a:endParaRPr lang="en-US" sz="1600" b="0" i="0" u="none" strike="noStrike">
                        <a:solidFill>
                          <a:srgbClr val="0070C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u="none" strike="noStrike">
                          <a:solidFill>
                            <a:srgbClr val="0070C0"/>
                          </a:solidFill>
                          <a:effectLst/>
                        </a:rPr>
                        <a:t>0</a:t>
                      </a:r>
                      <a:endParaRPr lang="en-US" altLang="zh-CN" sz="1600" b="0" i="0" u="none" strike="noStrike">
                        <a:solidFill>
                          <a:srgbClr val="0070C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solidFill>
                            <a:srgbClr val="0070C0"/>
                          </a:solidFill>
                          <a:effectLst/>
                        </a:rPr>
                        <a:t>R1</a:t>
                      </a:r>
                      <a:endParaRPr lang="en-US" sz="1600" b="0" i="0" u="none" strike="noStrike" dirty="0">
                        <a:solidFill>
                          <a:srgbClr val="0070C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zh-CN" altLang="en-US" sz="1600" u="none" strike="noStrike">
                          <a:effectLst/>
                        </a:rPr>
                        <a:t>　</a:t>
                      </a: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zh-CN" altLang="en-US" sz="1600" u="none" strike="noStrike">
                          <a:effectLst/>
                        </a:rPr>
                        <a:t>　</a:t>
                      </a: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zh-CN" altLang="en-US" sz="1600" u="none" strike="noStrike" dirty="0">
                          <a:effectLst/>
                        </a:rPr>
                        <a:t>　</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r" fontAlgn="ctr"/>
                      <a:r>
                        <a:rPr lang="en-US" sz="1600" u="none" strike="noStrike" dirty="0">
                          <a:effectLst/>
                        </a:rPr>
                        <a:t>Store3</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400" u="none" strike="noStrike" dirty="0">
                          <a:effectLst/>
                        </a:rPr>
                        <a:t>No</a:t>
                      </a:r>
                      <a:endParaRPr 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07"/>
                  </a:ext>
                </a:extLst>
              </a:tr>
              <a:tr h="293236">
                <a:tc gridSpan="3">
                  <a:txBody>
                    <a:bodyPr/>
                    <a:lstStyle/>
                    <a:p>
                      <a:pPr marL="0" algn="l" defTabSz="914400" rtl="0" eaLnBrk="1" fontAlgn="ctr" latinLnBrk="0" hangingPunct="1"/>
                      <a:r>
                        <a:rPr lang="en-US" sz="1800" b="1" u="none" strike="noStrike" kern="1200" dirty="0">
                          <a:solidFill>
                            <a:srgbClr val="FF0000"/>
                          </a:solidFill>
                          <a:effectLst/>
                          <a:latin typeface="+mn-lt"/>
                          <a:ea typeface="+mn-ea"/>
                          <a:cs typeface="+mn-cs"/>
                        </a:rPr>
                        <a:t>Reservation Station:</a:t>
                      </a:r>
                    </a:p>
                  </a:txBody>
                  <a:tcPr marL="7620" marR="7620" marT="7619" marB="0" anchor="ctr"/>
                </a:tc>
                <a:tc hMerge="1">
                  <a:txBody>
                    <a:bodyPr/>
                    <a:lstStyle/>
                    <a:p>
                      <a:endParaRPr lang="zh-CN" altLang="en-US"/>
                    </a:p>
                  </a:txBody>
                  <a:tcPr/>
                </a:tc>
                <a:tc hMerge="1">
                  <a:txBody>
                    <a:bodyPr/>
                    <a:lstStyle/>
                    <a:p>
                      <a:endParaRPr lang="zh-CN" altLang="en-US"/>
                    </a:p>
                  </a:txBody>
                  <a:tcP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08"/>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Time</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Name</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Busy </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Op</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err="1">
                          <a:effectLst/>
                        </a:rPr>
                        <a:t>Vj</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err="1">
                          <a:effectLst/>
                        </a:rPr>
                        <a:t>Vk</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Qj </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Qk</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Code</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09"/>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Add1</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400" u="none" strike="noStrike" dirty="0">
                          <a:effectLst/>
                        </a:rPr>
                        <a:t>No</a:t>
                      </a:r>
                      <a:endParaRPr lang="en-US" sz="1400" b="0" i="0" u="none" strike="noStrike" dirty="0">
                        <a:solidFill>
                          <a:srgbClr val="FF66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zh-CN" altLang="en-US" sz="1400" u="none" strike="noStrike">
                          <a:effectLst/>
                        </a:rPr>
                        <a:t>　</a:t>
                      </a:r>
                      <a:endParaRPr lang="zh-CN" altLang="en-US" sz="14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zh-CN" altLang="en-US" sz="1400" u="none" strike="noStrike">
                          <a:effectLst/>
                        </a:rPr>
                        <a:t>　</a:t>
                      </a:r>
                      <a:endParaRPr lang="zh-CN" altLang="en-US" sz="14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zh-CN" altLang="en-US" sz="1400" u="none" strike="noStrike" dirty="0">
                          <a:effectLst/>
                        </a:rPr>
                        <a:t>　</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zh-CN" altLang="en-US" sz="1400" u="none" strike="noStrike" dirty="0">
                          <a:effectLst/>
                        </a:rPr>
                        <a:t>　</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zh-CN" altLang="en-US" sz="1600" u="none" strike="noStrike" dirty="0">
                          <a:effectLst/>
                        </a:rPr>
                        <a:t>　</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LD </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F0</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u="none" strike="noStrike">
                          <a:effectLst/>
                        </a:rPr>
                        <a:t>0</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R1</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10"/>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Add2</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400" u="none" strike="noStrike">
                          <a:effectLst/>
                        </a:rPr>
                        <a:t>No</a:t>
                      </a:r>
                      <a:endParaRPr lang="en-US" sz="1400" b="0" i="0" u="none" strike="noStrike">
                        <a:solidFill>
                          <a:srgbClr val="66FF33"/>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zh-CN" altLang="en-US" sz="1600" u="none" strike="noStrike">
                          <a:effectLst/>
                        </a:rPr>
                        <a:t>　</a:t>
                      </a: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MULTD</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b="0" i="0" u="none" strike="noStrike" dirty="0">
                          <a:solidFill>
                            <a:srgbClr val="000000"/>
                          </a:solidFill>
                          <a:effectLst/>
                          <a:latin typeface="宋体" panose="02010600030101010101" pitchFamily="2" charset="-122"/>
                          <a:ea typeface="宋体" panose="02010600030101010101" pitchFamily="2" charset="-122"/>
                        </a:rPr>
                        <a:t>F4</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b="0" i="0" u="none" strike="noStrike" dirty="0">
                          <a:solidFill>
                            <a:srgbClr val="000000"/>
                          </a:solidFill>
                          <a:effectLst/>
                          <a:latin typeface="宋体" panose="02010600030101010101" pitchFamily="2" charset="-122"/>
                          <a:ea typeface="宋体" panose="02010600030101010101" pitchFamily="2" charset="-122"/>
                        </a:rPr>
                        <a:t>F0</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b="0" i="0" u="none" strike="noStrike" dirty="0">
                          <a:solidFill>
                            <a:srgbClr val="000000"/>
                          </a:solidFill>
                          <a:effectLst/>
                          <a:latin typeface="宋体" panose="02010600030101010101" pitchFamily="2" charset="-122"/>
                          <a:ea typeface="宋体" panose="02010600030101010101" pitchFamily="2" charset="-122"/>
                        </a:rPr>
                        <a:t>F2</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11"/>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Add3</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400" u="none" strike="noStrike">
                          <a:effectLst/>
                        </a:rPr>
                        <a:t>No</a:t>
                      </a:r>
                      <a:endParaRPr lang="en-US" sz="14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zh-CN" altLang="en-US" sz="1600" u="none" strike="noStrike">
                          <a:effectLst/>
                        </a:rPr>
                        <a:t>　</a:t>
                      </a: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SD</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F4 </a:t>
                      </a:r>
                      <a:endParaRPr lang="en-US" sz="1600" b="0" i="0" u="none" strike="noStrike" dirty="0">
                        <a:solidFill>
                          <a:srgbClr val="FF66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u="none" strike="noStrike" dirty="0">
                          <a:effectLst/>
                        </a:rPr>
                        <a:t>0</a:t>
                      </a:r>
                      <a:endParaRPr lang="en-US" altLang="zh-CN" sz="1600" b="0" i="0" u="none" strike="noStrike" dirty="0">
                        <a:solidFill>
                          <a:srgbClr val="FF66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R1</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12"/>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Mult1</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400" b="0" i="0" u="none" strike="noStrike" dirty="0">
                          <a:solidFill>
                            <a:srgbClr val="FF00FF"/>
                          </a:solidFill>
                          <a:effectLst/>
                          <a:latin typeface="+mn-lt"/>
                          <a:ea typeface="+mn-ea"/>
                        </a:rPr>
                        <a:t>YES</a:t>
                      </a:r>
                      <a:endParaRPr lang="en-US" sz="14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b="0" i="0" u="none" strike="noStrike" dirty="0" err="1">
                          <a:solidFill>
                            <a:srgbClr val="FF00FF"/>
                          </a:solidFill>
                          <a:effectLst/>
                          <a:latin typeface="宋体" panose="02010600030101010101" pitchFamily="2" charset="-122"/>
                          <a:ea typeface="宋体" panose="02010600030101010101" pitchFamily="2" charset="-122"/>
                        </a:rPr>
                        <a:t>Multd</a:t>
                      </a:r>
                      <a:endParaRPr lang="zh-CN" altLang="en-US" sz="14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b="0" i="0" u="none" strike="noStrike" dirty="0">
                          <a:solidFill>
                            <a:srgbClr val="FF00FF"/>
                          </a:solidFill>
                          <a:effectLst/>
                          <a:latin typeface="宋体" panose="02010600030101010101" pitchFamily="2" charset="-122"/>
                          <a:ea typeface="宋体" panose="02010600030101010101" pitchFamily="2" charset="-122"/>
                        </a:rPr>
                        <a:t>R(F2)</a:t>
                      </a:r>
                      <a:endParaRPr lang="zh-CN" altLang="en-US" sz="14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b="0" i="0" u="none" strike="noStrike" dirty="0">
                          <a:solidFill>
                            <a:srgbClr val="FF00FF"/>
                          </a:solidFill>
                          <a:effectLst/>
                          <a:latin typeface="宋体" panose="02010600030101010101" pitchFamily="2" charset="-122"/>
                          <a:ea typeface="宋体" panose="02010600030101010101" pitchFamily="2" charset="-122"/>
                        </a:rPr>
                        <a:t>Load1</a:t>
                      </a:r>
                      <a:endParaRPr lang="zh-CN" altLang="en-US" sz="14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zh-CN" altLang="en-US" sz="1600" u="none" strike="noStrike">
                          <a:effectLst/>
                        </a:rPr>
                        <a:t>　</a:t>
                      </a: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SUBI</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b="0" i="0" u="none" strike="noStrike" dirty="0">
                          <a:solidFill>
                            <a:srgbClr val="000000"/>
                          </a:solidFill>
                          <a:effectLst/>
                          <a:latin typeface="宋体" panose="02010600030101010101" pitchFamily="2" charset="-122"/>
                          <a:ea typeface="宋体" panose="02010600030101010101" pitchFamily="2" charset="-122"/>
                        </a:rPr>
                        <a:t>R1</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b="0" i="0" u="none" strike="noStrike" dirty="0">
                          <a:solidFill>
                            <a:srgbClr val="000000"/>
                          </a:solidFill>
                          <a:effectLst/>
                          <a:latin typeface="宋体" panose="02010600030101010101" pitchFamily="2" charset="-122"/>
                          <a:ea typeface="宋体" panose="02010600030101010101" pitchFamily="2" charset="-122"/>
                        </a:rPr>
                        <a:t>R1</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b="0" i="0" u="none" strike="noStrike" dirty="0">
                          <a:solidFill>
                            <a:srgbClr val="000000"/>
                          </a:solidFill>
                          <a:effectLst/>
                          <a:latin typeface="宋体" panose="02010600030101010101" pitchFamily="2" charset="-122"/>
                          <a:ea typeface="宋体" panose="02010600030101010101" pitchFamily="2" charset="-122"/>
                        </a:rPr>
                        <a:t>#8</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13"/>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Mult2</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400" u="none" strike="noStrike" dirty="0">
                          <a:effectLst/>
                        </a:rPr>
                        <a:t>No</a:t>
                      </a:r>
                      <a:endParaRPr lang="en-US" sz="1400" b="0" i="0" u="none" strike="noStrike" dirty="0">
                        <a:solidFill>
                          <a:srgbClr val="66FF33"/>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zh-CN" altLang="en-US" sz="1400" u="none" strike="noStrike">
                          <a:effectLst/>
                        </a:rPr>
                        <a:t>　</a:t>
                      </a:r>
                      <a:endParaRPr lang="zh-CN" altLang="en-US" sz="14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zh-CN" altLang="en-US" sz="1400" u="none" strike="noStrike">
                          <a:effectLst/>
                        </a:rPr>
                        <a:t>　</a:t>
                      </a:r>
                      <a:endParaRPr lang="zh-CN" altLang="en-US" sz="14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zh-CN" altLang="en-US" sz="1400" u="none" strike="noStrike">
                          <a:effectLst/>
                        </a:rPr>
                        <a:t>　</a:t>
                      </a:r>
                      <a:endParaRPr lang="zh-CN" altLang="en-US" sz="14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zh-CN" altLang="en-US" sz="1400" u="none" strike="noStrike" dirty="0">
                          <a:effectLst/>
                        </a:rPr>
                        <a:t>　</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zh-CN" altLang="en-US" sz="1600" u="none" strike="noStrike">
                          <a:effectLst/>
                        </a:rPr>
                        <a:t>　</a:t>
                      </a: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BNEZ</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b="0" i="0" u="none" strike="noStrike" dirty="0">
                          <a:solidFill>
                            <a:srgbClr val="000000"/>
                          </a:solidFill>
                          <a:effectLst/>
                          <a:latin typeface="宋体" panose="02010600030101010101" pitchFamily="2" charset="-122"/>
                          <a:ea typeface="宋体" panose="02010600030101010101" pitchFamily="2" charset="-122"/>
                        </a:rPr>
                        <a:t>R1</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b="0" i="0" u="none" strike="noStrike" dirty="0">
                          <a:solidFill>
                            <a:srgbClr val="000000"/>
                          </a:solidFill>
                          <a:effectLst/>
                          <a:latin typeface="宋体" panose="02010600030101010101" pitchFamily="2" charset="-122"/>
                          <a:ea typeface="宋体" panose="02010600030101010101" pitchFamily="2" charset="-122"/>
                        </a:rPr>
                        <a:t>Loop</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14"/>
                  </a:ext>
                </a:extLst>
              </a:tr>
              <a:tr h="86832">
                <a:tc>
                  <a:txBody>
                    <a:bodyPr/>
                    <a:lstStyle/>
                    <a:p>
                      <a:pPr algn="l" fontAlgn="ctr"/>
                      <a:endParaRPr lang="zh-CN" altLang="en-US" sz="2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5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5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5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5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5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5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5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5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5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5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5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5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15"/>
                  </a:ext>
                </a:extLst>
              </a:tr>
              <a:tr h="291688">
                <a:tc gridSpan="3">
                  <a:txBody>
                    <a:bodyPr/>
                    <a:lstStyle/>
                    <a:p>
                      <a:pPr marL="0" algn="l" defTabSz="914400" rtl="0" eaLnBrk="1" fontAlgn="ctr" latinLnBrk="0" hangingPunct="1"/>
                      <a:r>
                        <a:rPr lang="en-US" sz="1600" b="1" u="none" strike="noStrike" kern="1200" dirty="0">
                          <a:solidFill>
                            <a:srgbClr val="FF0000"/>
                          </a:solidFill>
                          <a:effectLst/>
                          <a:latin typeface="+mn-lt"/>
                          <a:ea typeface="+mn-ea"/>
                          <a:cs typeface="+mn-cs"/>
                        </a:rPr>
                        <a:t>Register Result Status</a:t>
                      </a:r>
                    </a:p>
                  </a:txBody>
                  <a:tcPr marL="7620" marR="7620" marT="7619" marB="0" anchor="ctr"/>
                </a:tc>
                <a:tc hMerge="1">
                  <a:txBody>
                    <a:bodyPr/>
                    <a:lstStyle/>
                    <a:p>
                      <a:endParaRPr lang="zh-CN" altLang="en-US"/>
                    </a:p>
                  </a:txBody>
                  <a:tcPr/>
                </a:tc>
                <a:tc hMerge="1">
                  <a:txBody>
                    <a:bodyPr/>
                    <a:lstStyle/>
                    <a:p>
                      <a:endParaRPr lang="zh-CN" altLang="en-US"/>
                    </a:p>
                  </a:txBody>
                  <a:tcP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16"/>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Clock </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R1</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600" u="none" strike="noStrike" dirty="0" err="1">
                          <a:effectLst/>
                        </a:rPr>
                        <a:t>F0</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600" u="none" strike="noStrike" dirty="0" err="1">
                          <a:effectLst/>
                        </a:rPr>
                        <a:t>F2</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600" u="none" strike="noStrike">
                          <a:effectLst/>
                        </a:rPr>
                        <a:t>F4</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600" u="none" strike="noStrike">
                          <a:effectLst/>
                        </a:rPr>
                        <a:t>F6</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600" u="none" strike="noStrike" dirty="0" err="1">
                          <a:effectLst/>
                        </a:rPr>
                        <a:t>F8</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600" u="none" strike="noStrike" dirty="0">
                          <a:effectLst/>
                        </a:rPr>
                        <a:t>F10</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600" u="none" strike="noStrike" dirty="0">
                          <a:effectLst/>
                        </a:rPr>
                        <a:t>F12 </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600" u="none" strike="noStrike" dirty="0">
                          <a:effectLst/>
                        </a:rPr>
                        <a:t>……</a:t>
                      </a:r>
                      <a:endParaRPr lang="en-US" altLang="zh-CN"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600" u="none" strike="noStrike" dirty="0">
                          <a:effectLst/>
                        </a:rPr>
                        <a:t>F30</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17"/>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b="0" i="0" u="none" strike="noStrike" dirty="0">
                          <a:solidFill>
                            <a:schemeClr val="dk1"/>
                          </a:solidFill>
                          <a:effectLst/>
                          <a:latin typeface="+mn-lt"/>
                          <a:ea typeface="+mn-ea"/>
                        </a:rPr>
                        <a:t>4</a:t>
                      </a:r>
                      <a:endParaRPr lang="en-US" altLang="zh-CN"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u="none" strike="noStrike" dirty="0">
                          <a:effectLst/>
                        </a:rPr>
                        <a:t>80</a:t>
                      </a:r>
                      <a:endParaRPr lang="en-US" altLang="zh-CN"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FU</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b="0" i="0" u="none" strike="noStrike" dirty="0">
                          <a:solidFill>
                            <a:srgbClr val="FF00FF"/>
                          </a:solidFill>
                          <a:effectLst/>
                          <a:latin typeface="宋体" panose="02010600030101010101" pitchFamily="2" charset="-122"/>
                          <a:ea typeface="宋体" panose="02010600030101010101" pitchFamily="2" charset="-122"/>
                        </a:rPr>
                        <a:t>Load1</a:t>
                      </a:r>
                      <a:endParaRPr lang="zh-CN" altLang="en-US" sz="14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b="0" i="0" u="none" strike="noStrike" dirty="0">
                          <a:solidFill>
                            <a:srgbClr val="FF00FF"/>
                          </a:solidFill>
                          <a:effectLst/>
                          <a:latin typeface="宋体" panose="02010600030101010101" pitchFamily="2" charset="-122"/>
                          <a:ea typeface="宋体" panose="02010600030101010101" pitchFamily="2" charset="-122"/>
                        </a:rPr>
                        <a:t>Mult1</a:t>
                      </a:r>
                      <a:endParaRPr lang="zh-CN" altLang="en-US" sz="14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18"/>
                  </a:ext>
                </a:extLst>
              </a:tr>
            </a:tbl>
          </a:graphicData>
        </a:graphic>
      </p:graphicFrame>
      <p:sp>
        <p:nvSpPr>
          <p:cNvPr id="17" name="Text Box 3">
            <a:extLst>
              <a:ext uri="{FF2B5EF4-FFF2-40B4-BE49-F238E27FC236}">
                <a16:creationId xmlns:a16="http://schemas.microsoft.com/office/drawing/2014/main" id="{567130BF-ACB1-4268-8E6E-2A9A4D7D8785}"/>
              </a:ext>
            </a:extLst>
          </p:cNvPr>
          <p:cNvSpPr txBox="1">
            <a:spLocks noChangeArrowheads="1"/>
          </p:cNvSpPr>
          <p:nvPr/>
        </p:nvSpPr>
        <p:spPr bwMode="auto">
          <a:xfrm>
            <a:off x="10386004" y="6151510"/>
            <a:ext cx="1811883" cy="444500"/>
          </a:xfrm>
          <a:prstGeom prst="rect">
            <a:avLst/>
          </a:prstGeom>
          <a:noFill/>
          <a:ln w="9525">
            <a:noFill/>
            <a:round/>
            <a:headEnd/>
            <a:tailEnd/>
          </a:ln>
        </p:spPr>
        <p:txBody>
          <a:bodyPr lIns="90360" tIns="44280" rIns="90360" bIns="44280"/>
          <a:lstStyle/>
          <a:p>
            <a:pPr eaLnBrk="1" hangingPunct="1">
              <a:lnSpc>
                <a:spcPct val="80000"/>
              </a:lnSpc>
              <a:spcBef>
                <a:spcPts val="1000"/>
              </a:spcBef>
              <a:buClr>
                <a:srgbClr val="5B9BD5"/>
              </a:buClr>
              <a:buSzPct val="100000"/>
              <a:tabLst>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2000" b="1" dirty="0">
                <a:solidFill>
                  <a:srgbClr val="FF0066"/>
                </a:solidFill>
                <a:latin typeface="Times New Roman" panose="02020603050405020304" pitchFamily="18" charset="0"/>
                <a:ea typeface="宋体" panose="02010600030101010101" pitchFamily="2" charset="-122"/>
                <a:cs typeface="Times New Roman" panose="02020603050405020304" pitchFamily="18" charset="0"/>
              </a:rPr>
              <a:t>发射</a:t>
            </a:r>
            <a:r>
              <a:rPr lang="en-US" altLang="zh-CN" sz="2000" b="1" dirty="0" err="1">
                <a:solidFill>
                  <a:srgbClr val="FF0066"/>
                </a:solidFill>
                <a:latin typeface="Times New Roman" panose="02020603050405020304" pitchFamily="18" charset="0"/>
                <a:ea typeface="宋体" panose="02010600030101010101" pitchFamily="2" charset="-122"/>
                <a:cs typeface="Times New Roman" panose="02020603050405020304" pitchFamily="18" charset="0"/>
              </a:rPr>
              <a:t>SUBI</a:t>
            </a:r>
            <a:r>
              <a:rPr lang="zh-CN" altLang="en-US" sz="2000" b="1" dirty="0">
                <a:solidFill>
                  <a:srgbClr val="FF0066"/>
                </a:solidFill>
                <a:latin typeface="Times New Roman" panose="02020603050405020304" pitchFamily="18" charset="0"/>
                <a:ea typeface="宋体" panose="02010600030101010101" pitchFamily="2" charset="-122"/>
                <a:cs typeface="Times New Roman" panose="02020603050405020304" pitchFamily="18" charset="0"/>
              </a:rPr>
              <a:t>指令</a:t>
            </a:r>
            <a:endParaRPr lang="en-US" altLang="zh-CN" sz="2000" b="1" dirty="0">
              <a:solidFill>
                <a:srgbClr val="FF0066"/>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857559254"/>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additive="repl">
                                        <p:cTn id="6" dur="1" fill="hold">
                                          <p:stCondLst>
                                            <p:cond delay="0"/>
                                          </p:stCondLst>
                                        </p:cTn>
                                        <p:tgtEl>
                                          <p:spTgt spid="17">
                                            <p:txEl>
                                              <p:pRg st="0" end="0"/>
                                            </p:txEl>
                                          </p:spTgt>
                                        </p:tgtEl>
                                        <p:attrNameLst>
                                          <p:attrName>style.visibility</p:attrName>
                                        </p:attrNameLst>
                                      </p:cBhvr>
                                      <p:to>
                                        <p:strVal val="visible"/>
                                      </p:to>
                                    </p:set>
                                    <p:anim calcmode="lin" valueType="num">
                                      <p:cBhvr>
                                        <p:cTn id="7" dur="500" fill="hold"/>
                                        <p:tgtEl>
                                          <p:spTgt spid="17">
                                            <p:txEl>
                                              <p:pRg st="0" end="0"/>
                                            </p:txEl>
                                          </p:spTgt>
                                        </p:tgtEl>
                                        <p:attrNameLst>
                                          <p:attrName>ppt_x</p:attrName>
                                        </p:attrNameLst>
                                      </p:cBhvr>
                                      <p:tavLst>
                                        <p:tav tm="100000">
                                          <p:val>
                                            <p:strVal val="1+#ppt_w/2"/>
                                          </p:val>
                                        </p:tav>
                                        <p:tav tm="100000">
                                          <p:val>
                                            <p:strVal val="#ppt_x"/>
                                          </p:val>
                                        </p:tav>
                                      </p:tavLst>
                                    </p:anim>
                                    <p:anim calcmode="lin" valueType="num">
                                      <p:cBhvr>
                                        <p:cTn id="8" dur="500" fill="hold"/>
                                        <p:tgtEl>
                                          <p:spTgt spid="17">
                                            <p:txEl>
                                              <p:pRg st="0" end="0"/>
                                            </p:txEl>
                                          </p:spTgt>
                                        </p:tgtEl>
                                        <p:attrNameLst>
                                          <p:attrName>ppt_y</p:attrName>
                                        </p:attrNameLst>
                                      </p:cBhvr>
                                      <p:tavLst>
                                        <p:tav tm="10000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自由: 形状 22"/>
          <p:cNvSpPr/>
          <p:nvPr/>
        </p:nvSpPr>
        <p:spPr bwMode="auto">
          <a:xfrm rot="12600000">
            <a:off x="628798" y="267712"/>
            <a:ext cx="166903" cy="731887"/>
          </a:xfrm>
          <a:custGeom>
            <a:avLst/>
            <a:gdLst>
              <a:gd name="connsiteX0" fmla="*/ 260214 w 260214"/>
              <a:gd name="connsiteY0" fmla="*/ 995963 h 1141060"/>
              <a:gd name="connsiteX1" fmla="*/ 0 w 260214"/>
              <a:gd name="connsiteY1" fmla="*/ 1141060 h 1141060"/>
              <a:gd name="connsiteX2" fmla="*/ 0 w 260214"/>
              <a:gd name="connsiteY2" fmla="*/ 146621 h 1141060"/>
              <a:gd name="connsiteX3" fmla="*/ 260214 w 260214"/>
              <a:gd name="connsiteY3" fmla="*/ 0 h 1141060"/>
            </a:gdLst>
            <a:ahLst/>
            <a:cxnLst>
              <a:cxn ang="0">
                <a:pos x="connsiteX0" y="connsiteY0"/>
              </a:cxn>
              <a:cxn ang="0">
                <a:pos x="connsiteX1" y="connsiteY1"/>
              </a:cxn>
              <a:cxn ang="0">
                <a:pos x="connsiteX2" y="connsiteY2"/>
              </a:cxn>
              <a:cxn ang="0">
                <a:pos x="connsiteX3" y="connsiteY3"/>
              </a:cxn>
            </a:cxnLst>
            <a:rect l="l" t="t" r="r" b="b"/>
            <a:pathLst>
              <a:path w="260214" h="1141060">
                <a:moveTo>
                  <a:pt x="260214" y="995963"/>
                </a:moveTo>
                <a:lnTo>
                  <a:pt x="0" y="1141060"/>
                </a:lnTo>
                <a:lnTo>
                  <a:pt x="0" y="146621"/>
                </a:lnTo>
                <a:lnTo>
                  <a:pt x="260214" y="0"/>
                </a:lnTo>
                <a:close/>
              </a:path>
            </a:pathLst>
          </a:custGeom>
          <a:solidFill>
            <a:srgbClr val="0075EA"/>
          </a:solidFill>
          <a:ln>
            <a:noFill/>
          </a:ln>
        </p:spPr>
        <p:txBody>
          <a:bodyPr vert="horz" wrap="square" lIns="91440" tIns="45720" rIns="91440" bIns="45720" numCol="1" anchor="t" anchorCtr="0" compatLnSpc="1">
            <a:noAutofit/>
          </a:bodyPr>
          <a:lstStyle/>
          <a:p>
            <a:endParaRPr lang="zh-CN" altLang="en-US" dirty="0"/>
          </a:p>
        </p:txBody>
      </p:sp>
      <p:grpSp>
        <p:nvGrpSpPr>
          <p:cNvPr id="10" name="组合 9">
            <a:extLst>
              <a:ext uri="{FF2B5EF4-FFF2-40B4-BE49-F238E27FC236}">
                <a16:creationId xmlns:a16="http://schemas.microsoft.com/office/drawing/2014/main" id="{2A62CB82-FB01-4715-BBAF-49D3EAD91EB7}"/>
              </a:ext>
            </a:extLst>
          </p:cNvPr>
          <p:cNvGrpSpPr/>
          <p:nvPr/>
        </p:nvGrpSpPr>
        <p:grpSpPr>
          <a:xfrm>
            <a:off x="635244" y="278225"/>
            <a:ext cx="4594115" cy="714073"/>
            <a:chOff x="635242" y="278221"/>
            <a:chExt cx="4594115" cy="714072"/>
          </a:xfrm>
        </p:grpSpPr>
        <p:sp>
          <p:nvSpPr>
            <p:cNvPr id="11" name="矩形 10">
              <a:extLst>
                <a:ext uri="{FF2B5EF4-FFF2-40B4-BE49-F238E27FC236}">
                  <a16:creationId xmlns:a16="http://schemas.microsoft.com/office/drawing/2014/main" id="{9C4C0B2E-9EA3-4E4E-B3C0-51BAACEFFED3}"/>
                </a:ext>
              </a:extLst>
            </p:cNvPr>
            <p:cNvSpPr/>
            <p:nvPr/>
          </p:nvSpPr>
          <p:spPr>
            <a:xfrm>
              <a:off x="635242" y="676889"/>
              <a:ext cx="4136453" cy="315404"/>
            </a:xfrm>
            <a:prstGeom prst="rect">
              <a:avLst/>
            </a:prstGeom>
          </p:spPr>
          <p:txBody>
            <a:bodyPr wrap="square">
              <a:spAutoFit/>
            </a:bodyPr>
            <a:lstStyle/>
            <a:p>
              <a:pPr algn="ct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Tomasulo Algorithm——Loop</a:t>
              </a:r>
            </a:p>
          </p:txBody>
        </p:sp>
        <p:sp>
          <p:nvSpPr>
            <p:cNvPr id="16" name="矩形 15">
              <a:extLst>
                <a:ext uri="{FF2B5EF4-FFF2-40B4-BE49-F238E27FC236}">
                  <a16:creationId xmlns:a16="http://schemas.microsoft.com/office/drawing/2014/main" id="{920BAABC-520F-43FA-A390-A8BAD8692FD2}"/>
                </a:ext>
              </a:extLst>
            </p:cNvPr>
            <p:cNvSpPr/>
            <p:nvPr/>
          </p:nvSpPr>
          <p:spPr>
            <a:xfrm>
              <a:off x="1197484" y="278221"/>
              <a:ext cx="4031873" cy="523219"/>
            </a:xfrm>
            <a:prstGeom prst="rect">
              <a:avLst/>
            </a:prstGeom>
          </p:spPr>
          <p:txBody>
            <a:bodyPr wrap="none">
              <a:spAutoFit/>
            </a:bodyPr>
            <a:lstStyle/>
            <a:p>
              <a:r>
                <a:rPr lang="en-US" altLang="zh-CN" sz="2800" b="1" dirty="0">
                  <a:solidFill>
                    <a:schemeClr val="tx1">
                      <a:lumMod val="85000"/>
                      <a:lumOff val="15000"/>
                    </a:schemeClr>
                  </a:solidFill>
                  <a:latin typeface="等线" panose="02010600030101010101" pitchFamily="2" charset="-122"/>
                  <a:ea typeface="等线" panose="02010600030101010101" pitchFamily="2" charset="-122"/>
                </a:rPr>
                <a:t>Tomasulo</a:t>
              </a:r>
              <a:r>
                <a:rPr lang="zh-CN" altLang="en-US" sz="2800" b="1" dirty="0">
                  <a:solidFill>
                    <a:schemeClr val="tx1">
                      <a:lumMod val="85000"/>
                      <a:lumOff val="15000"/>
                    </a:schemeClr>
                  </a:solidFill>
                  <a:latin typeface="等线" panose="02010600030101010101" pitchFamily="2" charset="-122"/>
                  <a:ea typeface="等线" panose="02010600030101010101" pitchFamily="2" charset="-122"/>
                </a:rPr>
                <a:t>算法</a:t>
              </a:r>
              <a:r>
                <a:rPr lang="en-US" altLang="zh-CN" sz="2800" b="1" dirty="0">
                  <a:solidFill>
                    <a:schemeClr val="tx1">
                      <a:lumMod val="85000"/>
                      <a:lumOff val="15000"/>
                    </a:schemeClr>
                  </a:solidFill>
                  <a:latin typeface="等线" panose="02010600030101010101" pitchFamily="2" charset="-122"/>
                  <a:ea typeface="等线" panose="02010600030101010101" pitchFamily="2" charset="-122"/>
                </a:rPr>
                <a:t>— —</a:t>
              </a:r>
              <a:r>
                <a:rPr lang="zh-CN" altLang="en-US" sz="2800" b="1" dirty="0">
                  <a:solidFill>
                    <a:schemeClr val="tx1">
                      <a:lumMod val="85000"/>
                      <a:lumOff val="15000"/>
                    </a:schemeClr>
                  </a:solidFill>
                  <a:latin typeface="等线" panose="02010600030101010101" pitchFamily="2" charset="-122"/>
                  <a:ea typeface="等线" panose="02010600030101010101" pitchFamily="2" charset="-122"/>
                </a:rPr>
                <a:t>循环</a:t>
              </a:r>
            </a:p>
          </p:txBody>
        </p:sp>
      </p:grpSp>
      <p:sp>
        <p:nvSpPr>
          <p:cNvPr id="18" name="文本框 17">
            <a:extLst>
              <a:ext uri="{FF2B5EF4-FFF2-40B4-BE49-F238E27FC236}">
                <a16:creationId xmlns:a16="http://schemas.microsoft.com/office/drawing/2014/main" id="{E080DDE4-4689-48E4-965C-1FBB3BB6CB6B}"/>
              </a:ext>
            </a:extLst>
          </p:cNvPr>
          <p:cNvSpPr txBox="1"/>
          <p:nvPr/>
        </p:nvSpPr>
        <p:spPr>
          <a:xfrm>
            <a:off x="9666513" y="570612"/>
            <a:ext cx="1890243" cy="461665"/>
          </a:xfrm>
          <a:prstGeom prst="rect">
            <a:avLst/>
          </a:prstGeom>
          <a:noFill/>
        </p:spPr>
        <p:txBody>
          <a:bodyPr wrap="square" rtlCol="0">
            <a:spAutoFit/>
          </a:bodyPr>
          <a:lstStyle/>
          <a:p>
            <a:pPr algn="ctr"/>
            <a:r>
              <a:rPr lang="zh-CN" altLang="en-US" sz="2400" b="1" dirty="0">
                <a:solidFill>
                  <a:srgbClr val="0066FF"/>
                </a:solidFill>
                <a:latin typeface="微软雅黑" panose="020B0503020204020204" pitchFamily="34" charset="-122"/>
                <a:ea typeface="微软雅黑" panose="020B0503020204020204" pitchFamily="34" charset="-122"/>
              </a:rPr>
              <a:t>第</a:t>
            </a:r>
            <a:r>
              <a:rPr lang="en-US" altLang="zh-CN" sz="2400" b="1" dirty="0">
                <a:solidFill>
                  <a:srgbClr val="0066FF"/>
                </a:solidFill>
                <a:latin typeface="微软雅黑" panose="020B0503020204020204" pitchFamily="34" charset="-122"/>
                <a:ea typeface="微软雅黑" panose="020B0503020204020204" pitchFamily="34" charset="-122"/>
              </a:rPr>
              <a:t>5</a:t>
            </a:r>
            <a:r>
              <a:rPr lang="zh-CN" altLang="en-US" sz="2400" b="1" dirty="0">
                <a:solidFill>
                  <a:srgbClr val="0066FF"/>
                </a:solidFill>
                <a:latin typeface="微软雅黑" panose="020B0503020204020204" pitchFamily="34" charset="-122"/>
                <a:ea typeface="微软雅黑" panose="020B0503020204020204" pitchFamily="34" charset="-122"/>
              </a:rPr>
              <a:t>个周期</a:t>
            </a:r>
          </a:p>
        </p:txBody>
      </p:sp>
      <p:sp>
        <p:nvSpPr>
          <p:cNvPr id="17" name="Text Box 3">
            <a:extLst>
              <a:ext uri="{FF2B5EF4-FFF2-40B4-BE49-F238E27FC236}">
                <a16:creationId xmlns:a16="http://schemas.microsoft.com/office/drawing/2014/main" id="{567130BF-ACB1-4268-8E6E-2A9A4D7D8785}"/>
              </a:ext>
            </a:extLst>
          </p:cNvPr>
          <p:cNvSpPr txBox="1">
            <a:spLocks noChangeArrowheads="1"/>
          </p:cNvSpPr>
          <p:nvPr/>
        </p:nvSpPr>
        <p:spPr bwMode="auto">
          <a:xfrm>
            <a:off x="10386004" y="6151510"/>
            <a:ext cx="2016203" cy="444500"/>
          </a:xfrm>
          <a:prstGeom prst="rect">
            <a:avLst/>
          </a:prstGeom>
          <a:noFill/>
          <a:ln w="9525">
            <a:noFill/>
            <a:round/>
            <a:headEnd/>
            <a:tailEnd/>
          </a:ln>
        </p:spPr>
        <p:txBody>
          <a:bodyPr lIns="90360" tIns="44280" rIns="90360" bIns="44280"/>
          <a:lstStyle/>
          <a:p>
            <a:pPr eaLnBrk="1" hangingPunct="1">
              <a:lnSpc>
                <a:spcPct val="80000"/>
              </a:lnSpc>
              <a:spcBef>
                <a:spcPts val="1000"/>
              </a:spcBef>
              <a:buClr>
                <a:srgbClr val="5B9BD5"/>
              </a:buClr>
              <a:buSzPct val="100000"/>
              <a:tabLst>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2000" b="1" dirty="0">
                <a:solidFill>
                  <a:srgbClr val="FF0066"/>
                </a:solidFill>
                <a:latin typeface="Times New Roman" panose="02020603050405020304" pitchFamily="18" charset="0"/>
                <a:ea typeface="宋体" panose="02010600030101010101" pitchFamily="2" charset="-122"/>
                <a:cs typeface="Times New Roman" panose="02020603050405020304" pitchFamily="18" charset="0"/>
              </a:rPr>
              <a:t>发射</a:t>
            </a:r>
            <a:r>
              <a:rPr lang="en-US" altLang="zh-CN" sz="2000" b="1" dirty="0" err="1">
                <a:solidFill>
                  <a:srgbClr val="FF0066"/>
                </a:solidFill>
                <a:latin typeface="Times New Roman" panose="02020603050405020304" pitchFamily="18" charset="0"/>
                <a:ea typeface="宋体" panose="02010600030101010101" pitchFamily="2" charset="-122"/>
                <a:cs typeface="Times New Roman" panose="02020603050405020304" pitchFamily="18" charset="0"/>
              </a:rPr>
              <a:t>BNEZ</a:t>
            </a:r>
            <a:r>
              <a:rPr lang="zh-CN" altLang="en-US" sz="2000" b="1" dirty="0">
                <a:solidFill>
                  <a:srgbClr val="FF0066"/>
                </a:solidFill>
                <a:latin typeface="Times New Roman" panose="02020603050405020304" pitchFamily="18" charset="0"/>
                <a:ea typeface="宋体" panose="02010600030101010101" pitchFamily="2" charset="-122"/>
                <a:cs typeface="Times New Roman" panose="02020603050405020304" pitchFamily="18" charset="0"/>
              </a:rPr>
              <a:t>指令</a:t>
            </a:r>
            <a:endParaRPr lang="en-US" altLang="zh-CN" sz="2000" b="1" dirty="0">
              <a:solidFill>
                <a:srgbClr val="FF0066"/>
              </a:solidFill>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9" name="表格 8">
            <a:extLst>
              <a:ext uri="{FF2B5EF4-FFF2-40B4-BE49-F238E27FC236}">
                <a16:creationId xmlns:a16="http://schemas.microsoft.com/office/drawing/2014/main" id="{C1F7C4A9-0CB5-4D8D-B229-C0F606B98271}"/>
              </a:ext>
            </a:extLst>
          </p:cNvPr>
          <p:cNvGraphicFramePr>
            <a:graphicFrameLocks noGrp="1"/>
          </p:cNvGraphicFramePr>
          <p:nvPr>
            <p:extLst>
              <p:ext uri="{D42A27DB-BD31-4B8C-83A1-F6EECF244321}">
                <p14:modId xmlns:p14="http://schemas.microsoft.com/office/powerpoint/2010/main" val="3817367513"/>
              </p:ext>
            </p:extLst>
          </p:nvPr>
        </p:nvGraphicFramePr>
        <p:xfrm>
          <a:off x="1810791" y="1257246"/>
          <a:ext cx="8569324" cy="5338764"/>
        </p:xfrm>
        <a:graphic>
          <a:graphicData uri="http://schemas.openxmlformats.org/drawingml/2006/table">
            <a:tbl>
              <a:tblPr>
                <a:tableStyleId>{5C22544A-7EE6-4342-B048-85BDC9FD1C3A}</a:tableStyleId>
              </a:tblPr>
              <a:tblGrid>
                <a:gridCol w="694516">
                  <a:extLst>
                    <a:ext uri="{9D8B030D-6E8A-4147-A177-3AD203B41FA5}">
                      <a16:colId xmlns:a16="http://schemas.microsoft.com/office/drawing/2014/main" val="20000"/>
                    </a:ext>
                  </a:extLst>
                </a:gridCol>
                <a:gridCol w="585999">
                  <a:extLst>
                    <a:ext uri="{9D8B030D-6E8A-4147-A177-3AD203B41FA5}">
                      <a16:colId xmlns:a16="http://schemas.microsoft.com/office/drawing/2014/main" val="20001"/>
                    </a:ext>
                  </a:extLst>
                </a:gridCol>
                <a:gridCol w="824230">
                  <a:extLst>
                    <a:ext uri="{9D8B030D-6E8A-4147-A177-3AD203B41FA5}">
                      <a16:colId xmlns:a16="http://schemas.microsoft.com/office/drawing/2014/main" val="20002"/>
                    </a:ext>
                  </a:extLst>
                </a:gridCol>
                <a:gridCol w="526187">
                  <a:extLst>
                    <a:ext uri="{9D8B030D-6E8A-4147-A177-3AD203B41FA5}">
                      <a16:colId xmlns:a16="http://schemas.microsoft.com/office/drawing/2014/main" val="20003"/>
                    </a:ext>
                  </a:extLst>
                </a:gridCol>
                <a:gridCol w="614021">
                  <a:extLst>
                    <a:ext uri="{9D8B030D-6E8A-4147-A177-3AD203B41FA5}">
                      <a16:colId xmlns:a16="http://schemas.microsoft.com/office/drawing/2014/main" val="20004"/>
                    </a:ext>
                  </a:extLst>
                </a:gridCol>
                <a:gridCol w="595248">
                  <a:extLst>
                    <a:ext uri="{9D8B030D-6E8A-4147-A177-3AD203B41FA5}">
                      <a16:colId xmlns:a16="http://schemas.microsoft.com/office/drawing/2014/main" val="20005"/>
                    </a:ext>
                  </a:extLst>
                </a:gridCol>
                <a:gridCol w="624490">
                  <a:extLst>
                    <a:ext uri="{9D8B030D-6E8A-4147-A177-3AD203B41FA5}">
                      <a16:colId xmlns:a16="http://schemas.microsoft.com/office/drawing/2014/main" val="20006"/>
                    </a:ext>
                  </a:extLst>
                </a:gridCol>
                <a:gridCol w="576089">
                  <a:extLst>
                    <a:ext uri="{9D8B030D-6E8A-4147-A177-3AD203B41FA5}">
                      <a16:colId xmlns:a16="http://schemas.microsoft.com/office/drawing/2014/main" val="20007"/>
                    </a:ext>
                  </a:extLst>
                </a:gridCol>
                <a:gridCol w="619674">
                  <a:extLst>
                    <a:ext uri="{9D8B030D-6E8A-4147-A177-3AD203B41FA5}">
                      <a16:colId xmlns:a16="http://schemas.microsoft.com/office/drawing/2014/main" val="20008"/>
                    </a:ext>
                  </a:extLst>
                </a:gridCol>
                <a:gridCol w="883197">
                  <a:extLst>
                    <a:ext uri="{9D8B030D-6E8A-4147-A177-3AD203B41FA5}">
                      <a16:colId xmlns:a16="http://schemas.microsoft.com/office/drawing/2014/main" val="20009"/>
                    </a:ext>
                  </a:extLst>
                </a:gridCol>
                <a:gridCol w="651110">
                  <a:extLst>
                    <a:ext uri="{9D8B030D-6E8A-4147-A177-3AD203B41FA5}">
                      <a16:colId xmlns:a16="http://schemas.microsoft.com/office/drawing/2014/main" val="20010"/>
                    </a:ext>
                  </a:extLst>
                </a:gridCol>
                <a:gridCol w="669195">
                  <a:extLst>
                    <a:ext uri="{9D8B030D-6E8A-4147-A177-3AD203B41FA5}">
                      <a16:colId xmlns:a16="http://schemas.microsoft.com/office/drawing/2014/main" val="20011"/>
                    </a:ext>
                  </a:extLst>
                </a:gridCol>
                <a:gridCol w="705368">
                  <a:extLst>
                    <a:ext uri="{9D8B030D-6E8A-4147-A177-3AD203B41FA5}">
                      <a16:colId xmlns:a16="http://schemas.microsoft.com/office/drawing/2014/main" val="20012"/>
                    </a:ext>
                  </a:extLst>
                </a:gridCol>
              </a:tblGrid>
              <a:tr h="291688">
                <a:tc gridSpan="3">
                  <a:txBody>
                    <a:bodyPr/>
                    <a:lstStyle/>
                    <a:p>
                      <a:pPr algn="l" fontAlgn="ctr"/>
                      <a:r>
                        <a:rPr lang="en-US" sz="1600" b="1" u="none" strike="noStrike" dirty="0">
                          <a:solidFill>
                            <a:srgbClr val="FF0000"/>
                          </a:solidFill>
                          <a:effectLst/>
                        </a:rPr>
                        <a:t>Instruction Status</a:t>
                      </a:r>
                      <a:endParaRPr lang="en-US" sz="1600" b="1" i="0" u="none" strike="noStrike" dirty="0">
                        <a:solidFill>
                          <a:srgbClr val="FF0000"/>
                        </a:solidFill>
                        <a:effectLst/>
                        <a:latin typeface="宋体" panose="02010600030101010101" pitchFamily="2" charset="-122"/>
                        <a:ea typeface="宋体" panose="02010600030101010101" pitchFamily="2" charset="-122"/>
                      </a:endParaRPr>
                    </a:p>
                  </a:txBody>
                  <a:tcPr marL="7620" marR="7620" marT="7619" marB="0" anchor="ctr"/>
                </a:tc>
                <a:tc hMerge="1">
                  <a:txBody>
                    <a:bodyPr/>
                    <a:lstStyle/>
                    <a:p>
                      <a:endParaRPr lang="zh-CN" altLang="en-US"/>
                    </a:p>
                  </a:txBody>
                  <a:tcPr/>
                </a:tc>
                <a:tc hMerge="1">
                  <a:txBody>
                    <a:bodyPr/>
                    <a:lstStyle/>
                    <a:p>
                      <a:endParaRPr lang="zh-CN" altLang="en-US"/>
                    </a:p>
                  </a:txBody>
                  <a:tcPr/>
                </a:tc>
                <a:tc>
                  <a:txBody>
                    <a:bodyPr/>
                    <a:lstStyle/>
                    <a:p>
                      <a:pPr algn="l" fontAlgn="ct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00"/>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ITER</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200" u="none" strike="noStrike" dirty="0">
                          <a:effectLst/>
                        </a:rPr>
                        <a:t>Inst.</a:t>
                      </a:r>
                      <a:endParaRPr lang="en-US" sz="12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err="1">
                          <a:effectLst/>
                        </a:rPr>
                        <a:t>i</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j</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k</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Issue</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Exec</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WR</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zh-CN" altLang="en-US" sz="1600" u="none" strike="noStrike">
                          <a:effectLst/>
                        </a:rPr>
                        <a:t> </a:t>
                      </a: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Busy</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Addr</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Fu</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01"/>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u="none" strike="noStrike" dirty="0">
                          <a:solidFill>
                            <a:srgbClr val="FF00FF"/>
                          </a:solidFill>
                          <a:effectLst/>
                        </a:rPr>
                        <a:t>1</a:t>
                      </a:r>
                      <a:endParaRPr lang="en-US" altLang="zh-CN" sz="16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solidFill>
                            <a:srgbClr val="FF00FF"/>
                          </a:solidFill>
                          <a:effectLst/>
                        </a:rPr>
                        <a:t>LD</a:t>
                      </a:r>
                      <a:endParaRPr lang="en-US" sz="16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solidFill>
                            <a:srgbClr val="FF00FF"/>
                          </a:solidFill>
                          <a:effectLst/>
                        </a:rPr>
                        <a:t>F0</a:t>
                      </a:r>
                      <a:endParaRPr lang="en-US" sz="16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u="none" strike="noStrike" dirty="0">
                          <a:solidFill>
                            <a:srgbClr val="FF00FF"/>
                          </a:solidFill>
                          <a:effectLst/>
                        </a:rPr>
                        <a:t>0</a:t>
                      </a:r>
                      <a:endParaRPr lang="en-US" altLang="zh-CN" sz="16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solidFill>
                            <a:srgbClr val="FF00FF"/>
                          </a:solidFill>
                          <a:effectLst/>
                        </a:rPr>
                        <a:t>R1</a:t>
                      </a:r>
                      <a:endParaRPr lang="en-US" sz="1600" b="0" i="0" u="none" strike="noStrike">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zh-CN" altLang="en-US" sz="1400" u="none" strike="noStrike" dirty="0">
                          <a:effectLst/>
                        </a:rPr>
                        <a:t>　</a:t>
                      </a:r>
                      <a:r>
                        <a:rPr lang="en-US" altLang="zh-CN" sz="1400" u="none" strike="noStrike" dirty="0">
                          <a:effectLst/>
                        </a:rPr>
                        <a:t>1</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zh-CN" altLang="en-US" sz="1400" u="none" strike="noStrike" dirty="0">
                          <a:effectLst/>
                        </a:rPr>
                        <a:t>　</a:t>
                      </a:r>
                      <a:r>
                        <a:rPr lang="en-US" altLang="zh-CN" sz="1400" u="none" strike="noStrike" dirty="0">
                          <a:effectLst/>
                        </a:rPr>
                        <a:t>2~</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zh-CN" altLang="en-US" sz="1600" u="none" strike="noStrike">
                          <a:effectLst/>
                        </a:rPr>
                        <a:t>　</a:t>
                      </a: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r" fontAlgn="ctr"/>
                      <a:r>
                        <a:rPr lang="en-US" sz="1600" u="none" strike="noStrike" dirty="0">
                          <a:effectLst/>
                        </a:rPr>
                        <a:t>Load1</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400" b="0" i="0" u="none" strike="noStrike" dirty="0">
                          <a:solidFill>
                            <a:srgbClr val="FF00FF"/>
                          </a:solidFill>
                          <a:effectLst/>
                          <a:latin typeface="+mn-lt"/>
                          <a:ea typeface="+mn-ea"/>
                        </a:rPr>
                        <a:t>Yes</a:t>
                      </a:r>
                      <a:r>
                        <a:rPr lang="en-US" sz="1400" b="0" i="0" u="none" strike="noStrike" baseline="0" dirty="0">
                          <a:solidFill>
                            <a:srgbClr val="FF00FF"/>
                          </a:solidFill>
                          <a:effectLst/>
                          <a:latin typeface="+mn-lt"/>
                          <a:ea typeface="+mn-ea"/>
                        </a:rPr>
                        <a:t> </a:t>
                      </a:r>
                      <a:endParaRPr lang="en-US" sz="14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b="0" i="0" u="none" strike="noStrike" dirty="0">
                          <a:solidFill>
                            <a:srgbClr val="FF00FF"/>
                          </a:solidFill>
                          <a:effectLst/>
                          <a:latin typeface="宋体" panose="02010600030101010101" pitchFamily="2" charset="-122"/>
                          <a:ea typeface="宋体" panose="02010600030101010101" pitchFamily="2" charset="-122"/>
                        </a:rPr>
                        <a:t>80</a:t>
                      </a:r>
                      <a:endParaRPr lang="zh-CN" altLang="en-US" sz="14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02"/>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u="none" strike="noStrike">
                          <a:solidFill>
                            <a:srgbClr val="FF00FF"/>
                          </a:solidFill>
                          <a:effectLst/>
                        </a:rPr>
                        <a:t>1</a:t>
                      </a:r>
                      <a:endParaRPr lang="en-US" altLang="zh-CN" sz="1600" b="0" i="0" u="none" strike="noStrike">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solidFill>
                            <a:srgbClr val="FF00FF"/>
                          </a:solidFill>
                          <a:effectLst/>
                        </a:rPr>
                        <a:t>MULTD</a:t>
                      </a:r>
                      <a:endParaRPr lang="en-US" sz="1600" b="0" i="0" u="none" strike="noStrike">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solidFill>
                            <a:srgbClr val="FF00FF"/>
                          </a:solidFill>
                          <a:effectLst/>
                        </a:rPr>
                        <a:t>F4</a:t>
                      </a:r>
                      <a:endParaRPr lang="en-US" sz="16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solidFill>
                            <a:srgbClr val="FF00FF"/>
                          </a:solidFill>
                          <a:effectLst/>
                        </a:rPr>
                        <a:t>F0</a:t>
                      </a:r>
                      <a:endParaRPr lang="en-US" sz="16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solidFill>
                            <a:srgbClr val="FF00FF"/>
                          </a:solidFill>
                          <a:effectLst/>
                        </a:rPr>
                        <a:t>F2</a:t>
                      </a:r>
                      <a:endParaRPr lang="en-US" sz="16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zh-CN" altLang="en-US" sz="1400" u="none" strike="noStrike" dirty="0">
                          <a:effectLst/>
                        </a:rPr>
                        <a:t>　</a:t>
                      </a:r>
                      <a:r>
                        <a:rPr lang="en-US" altLang="zh-CN" sz="1400" u="none" strike="noStrike" dirty="0">
                          <a:effectLst/>
                        </a:rPr>
                        <a:t>2</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zh-CN" altLang="en-US" sz="1600" u="none" strike="noStrike">
                          <a:effectLst/>
                        </a:rPr>
                        <a:t>　</a:t>
                      </a: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r" fontAlgn="ctr"/>
                      <a:r>
                        <a:rPr lang="en-US" sz="1600" u="none" strike="noStrike">
                          <a:effectLst/>
                        </a:rPr>
                        <a:t>Load2</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400" u="none" strike="noStrike" dirty="0">
                          <a:solidFill>
                            <a:srgbClr val="0070C0"/>
                          </a:solidFill>
                          <a:effectLst/>
                        </a:rPr>
                        <a:t>No</a:t>
                      </a:r>
                      <a:endParaRPr lang="en-US" sz="1400" b="0" i="0" u="none" strike="noStrike" dirty="0">
                        <a:solidFill>
                          <a:srgbClr val="0070C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0070C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03"/>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u="none" strike="noStrike">
                          <a:solidFill>
                            <a:srgbClr val="FF00FF"/>
                          </a:solidFill>
                          <a:effectLst/>
                        </a:rPr>
                        <a:t>1</a:t>
                      </a:r>
                      <a:endParaRPr lang="en-US" altLang="zh-CN" sz="1600" b="0" i="0" u="none" strike="noStrike">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solidFill>
                            <a:srgbClr val="FF00FF"/>
                          </a:solidFill>
                          <a:effectLst/>
                        </a:rPr>
                        <a:t>SD</a:t>
                      </a:r>
                      <a:endParaRPr lang="en-US" sz="1600" b="0" i="0" u="none" strike="noStrike">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solidFill>
                            <a:srgbClr val="FF00FF"/>
                          </a:solidFill>
                          <a:effectLst/>
                        </a:rPr>
                        <a:t>F4 </a:t>
                      </a:r>
                      <a:endParaRPr lang="en-US" sz="16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u="none" strike="noStrike" dirty="0">
                          <a:solidFill>
                            <a:srgbClr val="FF00FF"/>
                          </a:solidFill>
                          <a:effectLst/>
                        </a:rPr>
                        <a:t>0</a:t>
                      </a:r>
                      <a:endParaRPr lang="en-US" altLang="zh-CN" sz="16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solidFill>
                            <a:srgbClr val="FF00FF"/>
                          </a:solidFill>
                          <a:effectLst/>
                        </a:rPr>
                        <a:t>R1</a:t>
                      </a:r>
                      <a:endParaRPr lang="en-US" sz="16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zh-CN" altLang="en-US" sz="1400" u="none" strike="noStrike" dirty="0">
                          <a:effectLst/>
                        </a:rPr>
                        <a:t>　</a:t>
                      </a:r>
                      <a:r>
                        <a:rPr lang="en-US" altLang="zh-CN" sz="1400" u="none" strike="noStrike" dirty="0">
                          <a:effectLst/>
                        </a:rPr>
                        <a:t>3</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b="0" i="0" u="none" strike="noStrike" dirty="0">
                          <a:solidFill>
                            <a:srgbClr val="000000"/>
                          </a:solidFill>
                          <a:effectLst/>
                          <a:latin typeface="宋体" panose="02010600030101010101" pitchFamily="2" charset="-122"/>
                          <a:ea typeface="宋体" panose="02010600030101010101" pitchFamily="2" charset="-122"/>
                        </a:rPr>
                        <a:t>4</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zh-CN" altLang="en-US" sz="1600" u="none" strike="noStrike" dirty="0">
                          <a:effectLst/>
                        </a:rPr>
                        <a:t>　</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r" fontAlgn="ctr"/>
                      <a:r>
                        <a:rPr lang="en-US" sz="1600" u="none" strike="noStrike">
                          <a:effectLst/>
                        </a:rPr>
                        <a:t>Load3</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400" u="none" strike="noStrike">
                          <a:effectLst/>
                        </a:rPr>
                        <a:t>No</a:t>
                      </a:r>
                      <a:endParaRPr lang="en-US" sz="14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04"/>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u="none" strike="noStrike" dirty="0">
                          <a:solidFill>
                            <a:srgbClr val="0070C0"/>
                          </a:solidFill>
                          <a:effectLst/>
                        </a:rPr>
                        <a:t>2</a:t>
                      </a:r>
                      <a:endParaRPr lang="en-US" altLang="zh-CN" sz="1600" b="0" i="0" u="none" strike="noStrike" dirty="0">
                        <a:solidFill>
                          <a:srgbClr val="0070C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solidFill>
                            <a:srgbClr val="0070C0"/>
                          </a:solidFill>
                          <a:effectLst/>
                        </a:rPr>
                        <a:t>LD</a:t>
                      </a:r>
                      <a:endParaRPr lang="en-US" sz="1600" b="0" i="0" u="none" strike="noStrike">
                        <a:solidFill>
                          <a:srgbClr val="0070C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solidFill>
                            <a:srgbClr val="0070C0"/>
                          </a:solidFill>
                          <a:effectLst/>
                        </a:rPr>
                        <a:t>F0</a:t>
                      </a:r>
                      <a:endParaRPr lang="en-US" sz="1600" b="0" i="0" u="none" strike="noStrike">
                        <a:solidFill>
                          <a:srgbClr val="0070C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u="none" strike="noStrike">
                          <a:solidFill>
                            <a:srgbClr val="0070C0"/>
                          </a:solidFill>
                          <a:effectLst/>
                        </a:rPr>
                        <a:t>0</a:t>
                      </a:r>
                      <a:endParaRPr lang="en-US" altLang="zh-CN" sz="1600" b="0" i="0" u="none" strike="noStrike">
                        <a:solidFill>
                          <a:srgbClr val="0070C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solidFill>
                            <a:srgbClr val="0070C0"/>
                          </a:solidFill>
                          <a:effectLst/>
                        </a:rPr>
                        <a:t>R1</a:t>
                      </a:r>
                      <a:endParaRPr lang="en-US" sz="1600" b="0" i="0" u="none" strike="noStrike">
                        <a:solidFill>
                          <a:srgbClr val="0070C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zh-CN" altLang="en-US" sz="1600" u="none" strike="noStrike">
                          <a:effectLst/>
                        </a:rPr>
                        <a:t>　</a:t>
                      </a: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zh-CN" altLang="en-US" sz="1600" u="none" strike="noStrike" dirty="0">
                          <a:effectLst/>
                        </a:rPr>
                        <a:t>　</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r" fontAlgn="ctr"/>
                      <a:r>
                        <a:rPr lang="en-US" sz="1600" u="none" strike="noStrike">
                          <a:effectLst/>
                        </a:rPr>
                        <a:t>Store1</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400" b="0" i="0" u="none" strike="noStrike" dirty="0">
                          <a:solidFill>
                            <a:srgbClr val="FF00FF"/>
                          </a:solidFill>
                          <a:effectLst/>
                          <a:latin typeface="+mn-lt"/>
                          <a:ea typeface="+mn-ea"/>
                        </a:rPr>
                        <a:t>YES</a:t>
                      </a:r>
                      <a:endParaRPr lang="en-US" sz="14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b="0" i="0" u="none" strike="noStrike" dirty="0">
                          <a:solidFill>
                            <a:srgbClr val="FF00FF"/>
                          </a:solidFill>
                          <a:effectLst/>
                          <a:latin typeface="宋体" panose="02010600030101010101" pitchFamily="2" charset="-122"/>
                          <a:ea typeface="宋体" panose="02010600030101010101" pitchFamily="2" charset="-122"/>
                        </a:rPr>
                        <a:t>80</a:t>
                      </a:r>
                      <a:endParaRPr lang="zh-CN" altLang="en-US" sz="14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b="0" i="0" u="none" strike="noStrike" dirty="0">
                          <a:solidFill>
                            <a:srgbClr val="FF00FF"/>
                          </a:solidFill>
                          <a:effectLst/>
                          <a:latin typeface="宋体" panose="02010600030101010101" pitchFamily="2" charset="-122"/>
                          <a:ea typeface="宋体" panose="02010600030101010101" pitchFamily="2" charset="-122"/>
                        </a:rPr>
                        <a:t>Mult1</a:t>
                      </a:r>
                      <a:endParaRPr lang="zh-CN" altLang="en-US" sz="14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05"/>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u="none" strike="noStrike">
                          <a:solidFill>
                            <a:srgbClr val="0070C0"/>
                          </a:solidFill>
                          <a:effectLst/>
                        </a:rPr>
                        <a:t>2</a:t>
                      </a:r>
                      <a:endParaRPr lang="en-US" altLang="zh-CN" sz="1600" b="0" i="0" u="none" strike="noStrike">
                        <a:solidFill>
                          <a:srgbClr val="0070C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solidFill>
                            <a:srgbClr val="0070C0"/>
                          </a:solidFill>
                          <a:effectLst/>
                        </a:rPr>
                        <a:t>MULTD</a:t>
                      </a:r>
                      <a:endParaRPr lang="en-US" sz="1600" b="0" i="0" u="none" strike="noStrike">
                        <a:solidFill>
                          <a:srgbClr val="0070C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solidFill>
                            <a:srgbClr val="0070C0"/>
                          </a:solidFill>
                          <a:effectLst/>
                        </a:rPr>
                        <a:t>F4</a:t>
                      </a:r>
                      <a:endParaRPr lang="en-US" sz="1600" b="0" i="0" u="none" strike="noStrike">
                        <a:solidFill>
                          <a:srgbClr val="0070C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solidFill>
                            <a:srgbClr val="0070C0"/>
                          </a:solidFill>
                          <a:effectLst/>
                        </a:rPr>
                        <a:t>F0</a:t>
                      </a:r>
                      <a:endParaRPr lang="en-US" sz="1600" b="0" i="0" u="none" strike="noStrike">
                        <a:solidFill>
                          <a:srgbClr val="0070C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solidFill>
                            <a:srgbClr val="0070C0"/>
                          </a:solidFill>
                          <a:effectLst/>
                        </a:rPr>
                        <a:t>F2</a:t>
                      </a:r>
                      <a:endParaRPr lang="en-US" sz="1600" b="0" i="0" u="none" strike="noStrike" dirty="0">
                        <a:solidFill>
                          <a:srgbClr val="0070C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zh-CN" altLang="en-US" sz="1600" u="none" strike="noStrike" dirty="0">
                          <a:effectLst/>
                        </a:rPr>
                        <a:t>　</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zh-CN" altLang="en-US" sz="1600" u="none" strike="noStrike" dirty="0">
                          <a:effectLst/>
                        </a:rPr>
                        <a:t>　</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r" fontAlgn="ctr"/>
                      <a:r>
                        <a:rPr lang="en-US" sz="1600" u="none" strike="noStrike" dirty="0">
                          <a:effectLst/>
                        </a:rPr>
                        <a:t>Store2</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400" u="none" strike="noStrike" dirty="0">
                          <a:solidFill>
                            <a:srgbClr val="0070C0"/>
                          </a:solidFill>
                          <a:effectLst/>
                        </a:rPr>
                        <a:t>No</a:t>
                      </a:r>
                      <a:endParaRPr lang="en-US" sz="1400" b="0" i="0" u="none" strike="noStrike" dirty="0">
                        <a:solidFill>
                          <a:srgbClr val="0070C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0070C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06"/>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u="none" strike="noStrike">
                          <a:solidFill>
                            <a:srgbClr val="0070C0"/>
                          </a:solidFill>
                          <a:effectLst/>
                        </a:rPr>
                        <a:t>2</a:t>
                      </a:r>
                      <a:endParaRPr lang="en-US" altLang="zh-CN" sz="1600" b="0" i="0" u="none" strike="noStrike">
                        <a:solidFill>
                          <a:srgbClr val="0070C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solidFill>
                            <a:srgbClr val="0070C0"/>
                          </a:solidFill>
                          <a:effectLst/>
                        </a:rPr>
                        <a:t>SD</a:t>
                      </a:r>
                      <a:endParaRPr lang="en-US" sz="1600" b="0" i="0" u="none" strike="noStrike">
                        <a:solidFill>
                          <a:srgbClr val="0070C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solidFill>
                            <a:srgbClr val="0070C0"/>
                          </a:solidFill>
                          <a:effectLst/>
                        </a:rPr>
                        <a:t>F4 </a:t>
                      </a:r>
                      <a:endParaRPr lang="en-US" sz="1600" b="0" i="0" u="none" strike="noStrike">
                        <a:solidFill>
                          <a:srgbClr val="0070C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u="none" strike="noStrike">
                          <a:solidFill>
                            <a:srgbClr val="0070C0"/>
                          </a:solidFill>
                          <a:effectLst/>
                        </a:rPr>
                        <a:t>0</a:t>
                      </a:r>
                      <a:endParaRPr lang="en-US" altLang="zh-CN" sz="1600" b="0" i="0" u="none" strike="noStrike">
                        <a:solidFill>
                          <a:srgbClr val="0070C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solidFill>
                            <a:srgbClr val="0070C0"/>
                          </a:solidFill>
                          <a:effectLst/>
                        </a:rPr>
                        <a:t>R1</a:t>
                      </a:r>
                      <a:endParaRPr lang="en-US" sz="1600" b="0" i="0" u="none" strike="noStrike" dirty="0">
                        <a:solidFill>
                          <a:srgbClr val="0070C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zh-CN" altLang="en-US" sz="1600" u="none" strike="noStrike">
                          <a:effectLst/>
                        </a:rPr>
                        <a:t>　</a:t>
                      </a: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zh-CN" altLang="en-US" sz="1600" u="none" strike="noStrike">
                          <a:effectLst/>
                        </a:rPr>
                        <a:t>　</a:t>
                      </a: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zh-CN" altLang="en-US" sz="1600" u="none" strike="noStrike" dirty="0">
                          <a:effectLst/>
                        </a:rPr>
                        <a:t>　</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r" fontAlgn="ctr"/>
                      <a:r>
                        <a:rPr lang="en-US" sz="1600" u="none" strike="noStrike" dirty="0">
                          <a:effectLst/>
                        </a:rPr>
                        <a:t>Store3</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400" u="none" strike="noStrike" dirty="0">
                          <a:effectLst/>
                        </a:rPr>
                        <a:t>No</a:t>
                      </a:r>
                      <a:endParaRPr 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07"/>
                  </a:ext>
                </a:extLst>
              </a:tr>
              <a:tr h="293236">
                <a:tc gridSpan="3">
                  <a:txBody>
                    <a:bodyPr/>
                    <a:lstStyle/>
                    <a:p>
                      <a:pPr marL="0" algn="l" defTabSz="914400" rtl="0" eaLnBrk="1" fontAlgn="ctr" latinLnBrk="0" hangingPunct="1"/>
                      <a:r>
                        <a:rPr lang="en-US" sz="1800" b="1" u="none" strike="noStrike" kern="1200" dirty="0">
                          <a:solidFill>
                            <a:srgbClr val="FF0000"/>
                          </a:solidFill>
                          <a:effectLst/>
                          <a:latin typeface="+mn-lt"/>
                          <a:ea typeface="+mn-ea"/>
                          <a:cs typeface="+mn-cs"/>
                        </a:rPr>
                        <a:t>Reservation Station:</a:t>
                      </a:r>
                    </a:p>
                  </a:txBody>
                  <a:tcPr marL="7620" marR="7620" marT="7619" marB="0" anchor="ctr"/>
                </a:tc>
                <a:tc hMerge="1">
                  <a:txBody>
                    <a:bodyPr/>
                    <a:lstStyle/>
                    <a:p>
                      <a:endParaRPr lang="zh-CN" altLang="en-US"/>
                    </a:p>
                  </a:txBody>
                  <a:tcPr/>
                </a:tc>
                <a:tc hMerge="1">
                  <a:txBody>
                    <a:bodyPr/>
                    <a:lstStyle/>
                    <a:p>
                      <a:endParaRPr lang="zh-CN" altLang="en-US"/>
                    </a:p>
                  </a:txBody>
                  <a:tcP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08"/>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Time</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Name</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Busy </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Op</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err="1">
                          <a:effectLst/>
                        </a:rPr>
                        <a:t>Vj</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err="1">
                          <a:effectLst/>
                        </a:rPr>
                        <a:t>Vk</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Qj </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Qk</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Code</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09"/>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600" u="none" strike="noStrike" dirty="0">
                          <a:effectLst/>
                        </a:rPr>
                        <a:t>Add1</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400" u="none" strike="noStrike" dirty="0">
                          <a:effectLst/>
                        </a:rPr>
                        <a:t>No</a:t>
                      </a:r>
                      <a:endParaRPr lang="en-US" sz="1400" b="0" i="0" u="none" strike="noStrike" dirty="0">
                        <a:solidFill>
                          <a:srgbClr val="FF66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zh-CN" altLang="en-US" sz="1400" u="none" strike="noStrike" dirty="0">
                          <a:effectLst/>
                        </a:rPr>
                        <a:t>　</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zh-CN" altLang="en-US" sz="1400" u="none" strike="noStrike">
                          <a:effectLst/>
                        </a:rPr>
                        <a:t>　</a:t>
                      </a:r>
                      <a:endParaRPr lang="zh-CN" altLang="en-US" sz="14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zh-CN" altLang="en-US" sz="1400" u="none" strike="noStrike" dirty="0">
                          <a:effectLst/>
                        </a:rPr>
                        <a:t>　</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zh-CN" altLang="en-US" sz="1400" u="none" strike="noStrike" dirty="0">
                          <a:effectLst/>
                        </a:rPr>
                        <a:t>　</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zh-CN" altLang="en-US" sz="1200" u="none" strike="noStrike" dirty="0">
                          <a:effectLst/>
                        </a:rPr>
                        <a:t>　</a:t>
                      </a: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LD </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F0</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u="none" strike="noStrike">
                          <a:effectLst/>
                        </a:rPr>
                        <a:t>0</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R1</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10"/>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600" u="none" strike="noStrike" dirty="0" err="1">
                          <a:effectLst/>
                        </a:rPr>
                        <a:t>Add2</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400" u="none" strike="noStrike" dirty="0">
                          <a:effectLst/>
                        </a:rPr>
                        <a:t>No</a:t>
                      </a:r>
                      <a:endParaRPr lang="en-US" sz="1400" b="0" i="0" u="none" strike="noStrike" dirty="0">
                        <a:solidFill>
                          <a:srgbClr val="66FF33"/>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zh-CN" altLang="en-US" sz="1200" u="none" strike="noStrike">
                          <a:effectLst/>
                        </a:rPr>
                        <a:t>　</a:t>
                      </a:r>
                      <a:endParaRPr lang="zh-CN" altLang="en-US" sz="12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MULTD</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b="0" i="0" u="none" strike="noStrike" dirty="0">
                          <a:solidFill>
                            <a:srgbClr val="000000"/>
                          </a:solidFill>
                          <a:effectLst/>
                          <a:latin typeface="宋体" panose="02010600030101010101" pitchFamily="2" charset="-122"/>
                          <a:ea typeface="宋体" panose="02010600030101010101" pitchFamily="2" charset="-122"/>
                        </a:rPr>
                        <a:t>F4</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b="0" i="0" u="none" strike="noStrike" dirty="0">
                          <a:solidFill>
                            <a:srgbClr val="000000"/>
                          </a:solidFill>
                          <a:effectLst/>
                          <a:latin typeface="宋体" panose="02010600030101010101" pitchFamily="2" charset="-122"/>
                          <a:ea typeface="宋体" panose="02010600030101010101" pitchFamily="2" charset="-122"/>
                        </a:rPr>
                        <a:t>F0</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b="0" i="0" u="none" strike="noStrike" dirty="0">
                          <a:solidFill>
                            <a:srgbClr val="000000"/>
                          </a:solidFill>
                          <a:effectLst/>
                          <a:latin typeface="宋体" panose="02010600030101010101" pitchFamily="2" charset="-122"/>
                          <a:ea typeface="宋体" panose="02010600030101010101" pitchFamily="2" charset="-122"/>
                        </a:rPr>
                        <a:t>F2</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11"/>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600" u="none" strike="noStrike" dirty="0" err="1">
                          <a:effectLst/>
                        </a:rPr>
                        <a:t>Add3</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400" u="none" strike="noStrike">
                          <a:effectLst/>
                        </a:rPr>
                        <a:t>No</a:t>
                      </a:r>
                      <a:endParaRPr lang="en-US" sz="14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zh-CN" altLang="en-US" sz="1200" u="none" strike="noStrike">
                          <a:effectLst/>
                        </a:rPr>
                        <a:t>　</a:t>
                      </a:r>
                      <a:endParaRPr lang="zh-CN" altLang="en-US" sz="12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SD</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F4 </a:t>
                      </a:r>
                      <a:endParaRPr lang="en-US" sz="1600" b="0" i="0" u="none" strike="noStrike" dirty="0">
                        <a:solidFill>
                          <a:srgbClr val="FF66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u="none" strike="noStrike" dirty="0">
                          <a:effectLst/>
                        </a:rPr>
                        <a:t>0</a:t>
                      </a:r>
                      <a:endParaRPr lang="en-US" altLang="zh-CN" sz="1600" b="0" i="0" u="none" strike="noStrike" dirty="0">
                        <a:solidFill>
                          <a:srgbClr val="FF66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R1</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12"/>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600" u="none" strike="noStrike" dirty="0" err="1">
                          <a:effectLst/>
                        </a:rPr>
                        <a:t>Mult1</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400" b="0" i="0" u="none" strike="noStrike" dirty="0">
                          <a:solidFill>
                            <a:srgbClr val="FF00FF"/>
                          </a:solidFill>
                          <a:effectLst/>
                          <a:latin typeface="+mn-lt"/>
                          <a:ea typeface="+mn-ea"/>
                        </a:rPr>
                        <a:t>YES</a:t>
                      </a:r>
                      <a:endParaRPr lang="en-US" sz="14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b="0" i="0" u="none" strike="noStrike" dirty="0" err="1">
                          <a:solidFill>
                            <a:srgbClr val="FF00FF"/>
                          </a:solidFill>
                          <a:effectLst/>
                          <a:latin typeface="宋体" panose="02010600030101010101" pitchFamily="2" charset="-122"/>
                          <a:ea typeface="宋体" panose="02010600030101010101" pitchFamily="2" charset="-122"/>
                        </a:rPr>
                        <a:t>Multd</a:t>
                      </a:r>
                      <a:endParaRPr lang="zh-CN" altLang="en-US" sz="14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b="0" i="0" u="none" strike="noStrike" dirty="0">
                          <a:solidFill>
                            <a:srgbClr val="FF00FF"/>
                          </a:solidFill>
                          <a:effectLst/>
                          <a:latin typeface="宋体" panose="02010600030101010101" pitchFamily="2" charset="-122"/>
                          <a:ea typeface="宋体" panose="02010600030101010101" pitchFamily="2" charset="-122"/>
                        </a:rPr>
                        <a:t>R(F2)</a:t>
                      </a:r>
                      <a:endParaRPr lang="zh-CN" altLang="en-US" sz="14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b="0" i="0" u="none" strike="noStrike" dirty="0">
                          <a:solidFill>
                            <a:srgbClr val="FF00FF"/>
                          </a:solidFill>
                          <a:effectLst/>
                          <a:latin typeface="宋体" panose="02010600030101010101" pitchFamily="2" charset="-122"/>
                          <a:ea typeface="宋体" panose="02010600030101010101" pitchFamily="2" charset="-122"/>
                        </a:rPr>
                        <a:t>Load1</a:t>
                      </a:r>
                      <a:endParaRPr lang="zh-CN" altLang="en-US" sz="14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zh-CN" altLang="en-US" sz="1200" u="none" strike="noStrike">
                          <a:effectLst/>
                        </a:rPr>
                        <a:t>　</a:t>
                      </a:r>
                      <a:endParaRPr lang="zh-CN" altLang="en-US" sz="12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SUBI</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b="0" i="0" u="none" strike="noStrike" dirty="0">
                          <a:solidFill>
                            <a:srgbClr val="000000"/>
                          </a:solidFill>
                          <a:effectLst/>
                          <a:latin typeface="宋体" panose="02010600030101010101" pitchFamily="2" charset="-122"/>
                          <a:ea typeface="宋体" panose="02010600030101010101" pitchFamily="2" charset="-122"/>
                        </a:rPr>
                        <a:t>R1</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b="0" i="0" u="none" strike="noStrike" dirty="0">
                          <a:solidFill>
                            <a:srgbClr val="000000"/>
                          </a:solidFill>
                          <a:effectLst/>
                          <a:latin typeface="宋体" panose="02010600030101010101" pitchFamily="2" charset="-122"/>
                          <a:ea typeface="宋体" panose="02010600030101010101" pitchFamily="2" charset="-122"/>
                        </a:rPr>
                        <a:t>R1</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b="0" i="0" u="none" strike="noStrike" dirty="0">
                          <a:solidFill>
                            <a:srgbClr val="000000"/>
                          </a:solidFill>
                          <a:effectLst/>
                          <a:latin typeface="宋体" panose="02010600030101010101" pitchFamily="2" charset="-122"/>
                          <a:ea typeface="宋体" panose="02010600030101010101" pitchFamily="2" charset="-122"/>
                        </a:rPr>
                        <a:t>#8</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13"/>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600" u="none" strike="noStrike" dirty="0" err="1">
                          <a:effectLst/>
                        </a:rPr>
                        <a:t>Mult2</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400" u="none" strike="noStrike">
                          <a:effectLst/>
                        </a:rPr>
                        <a:t>No</a:t>
                      </a:r>
                      <a:endParaRPr lang="en-US" sz="1400" b="0" i="0" u="none" strike="noStrike">
                        <a:solidFill>
                          <a:srgbClr val="66FF33"/>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zh-CN" altLang="en-US" sz="1400" u="none" strike="noStrike">
                          <a:effectLst/>
                        </a:rPr>
                        <a:t>　</a:t>
                      </a:r>
                      <a:endParaRPr lang="zh-CN" altLang="en-US" sz="14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zh-CN" altLang="en-US" sz="1400" u="none" strike="noStrike">
                          <a:effectLst/>
                        </a:rPr>
                        <a:t>　</a:t>
                      </a:r>
                      <a:endParaRPr lang="zh-CN" altLang="en-US" sz="14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zh-CN" altLang="en-US" sz="1400" u="none" strike="noStrike" dirty="0">
                          <a:effectLst/>
                        </a:rPr>
                        <a:t>　</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zh-CN" altLang="en-US" sz="1400" u="none" strike="noStrike" dirty="0">
                          <a:effectLst/>
                        </a:rPr>
                        <a:t>　</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zh-CN" altLang="en-US" sz="1200" u="none" strike="noStrike" dirty="0">
                          <a:effectLst/>
                        </a:rPr>
                        <a:t>　</a:t>
                      </a: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BNEZ</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b="0" i="0" u="none" strike="noStrike" dirty="0">
                          <a:solidFill>
                            <a:srgbClr val="000000"/>
                          </a:solidFill>
                          <a:effectLst/>
                          <a:latin typeface="宋体" panose="02010600030101010101" pitchFamily="2" charset="-122"/>
                          <a:ea typeface="宋体" panose="02010600030101010101" pitchFamily="2" charset="-122"/>
                        </a:rPr>
                        <a:t>R1</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b="0" i="0" u="none" strike="noStrike" dirty="0">
                          <a:solidFill>
                            <a:srgbClr val="000000"/>
                          </a:solidFill>
                          <a:effectLst/>
                          <a:latin typeface="宋体" panose="02010600030101010101" pitchFamily="2" charset="-122"/>
                          <a:ea typeface="宋体" panose="02010600030101010101" pitchFamily="2" charset="-122"/>
                        </a:rPr>
                        <a:t>Loop</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14"/>
                  </a:ext>
                </a:extLst>
              </a:tr>
              <a:tr h="86832">
                <a:tc>
                  <a:txBody>
                    <a:bodyPr/>
                    <a:lstStyle/>
                    <a:p>
                      <a:pPr algn="l" fontAlgn="ctr"/>
                      <a:endParaRPr lang="zh-CN" altLang="en-US" sz="2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5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5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5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5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5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5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5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5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5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5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5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5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15"/>
                  </a:ext>
                </a:extLst>
              </a:tr>
              <a:tr h="291688">
                <a:tc gridSpan="3">
                  <a:txBody>
                    <a:bodyPr/>
                    <a:lstStyle/>
                    <a:p>
                      <a:pPr marL="0" algn="l" defTabSz="914400" rtl="0" eaLnBrk="1" fontAlgn="ctr" latinLnBrk="0" hangingPunct="1"/>
                      <a:r>
                        <a:rPr lang="en-US" sz="1600" b="1" u="none" strike="noStrike" kern="1200" dirty="0">
                          <a:solidFill>
                            <a:srgbClr val="FF0000"/>
                          </a:solidFill>
                          <a:effectLst/>
                          <a:latin typeface="+mn-lt"/>
                          <a:ea typeface="+mn-ea"/>
                          <a:cs typeface="+mn-cs"/>
                        </a:rPr>
                        <a:t>Register Result Status</a:t>
                      </a:r>
                    </a:p>
                  </a:txBody>
                  <a:tcPr marL="7620" marR="7620" marT="7619" marB="0" anchor="ctr"/>
                </a:tc>
                <a:tc hMerge="1">
                  <a:txBody>
                    <a:bodyPr/>
                    <a:lstStyle/>
                    <a:p>
                      <a:endParaRPr lang="zh-CN" altLang="en-US"/>
                    </a:p>
                  </a:txBody>
                  <a:tcPr/>
                </a:tc>
                <a:tc hMerge="1">
                  <a:txBody>
                    <a:bodyPr/>
                    <a:lstStyle/>
                    <a:p>
                      <a:endParaRPr lang="zh-CN" altLang="en-US"/>
                    </a:p>
                  </a:txBody>
                  <a:tcP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16"/>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Clock </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R1</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600" u="none" strike="noStrike" dirty="0" err="1">
                          <a:effectLst/>
                        </a:rPr>
                        <a:t>F0</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600" u="none" strike="noStrike" dirty="0" err="1">
                          <a:effectLst/>
                        </a:rPr>
                        <a:t>F2</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600" u="none" strike="noStrike">
                          <a:effectLst/>
                        </a:rPr>
                        <a:t>F4</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600" u="none" strike="noStrike">
                          <a:effectLst/>
                        </a:rPr>
                        <a:t>F6</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600" u="none" strike="noStrike" dirty="0" err="1">
                          <a:effectLst/>
                        </a:rPr>
                        <a:t>F8</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600" u="none" strike="noStrike" dirty="0">
                          <a:effectLst/>
                        </a:rPr>
                        <a:t>F10</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600" u="none" strike="noStrike" dirty="0">
                          <a:effectLst/>
                        </a:rPr>
                        <a:t>F12 </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600" u="none" strike="noStrike" dirty="0">
                          <a:effectLst/>
                        </a:rPr>
                        <a:t>……</a:t>
                      </a:r>
                      <a:endParaRPr lang="en-US" altLang="zh-CN"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600" u="none" strike="noStrike" dirty="0">
                          <a:effectLst/>
                        </a:rPr>
                        <a:t>F30</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17"/>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b="0" i="0" u="none" strike="noStrike" dirty="0">
                          <a:solidFill>
                            <a:schemeClr val="dk1"/>
                          </a:solidFill>
                          <a:effectLst/>
                          <a:latin typeface="+mn-lt"/>
                          <a:ea typeface="+mn-ea"/>
                        </a:rPr>
                        <a:t>5</a:t>
                      </a:r>
                      <a:endParaRPr lang="en-US" altLang="zh-CN"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u="none" strike="noStrike" dirty="0">
                          <a:effectLst/>
                        </a:rPr>
                        <a:t>80</a:t>
                      </a:r>
                      <a:endParaRPr lang="en-US" altLang="zh-CN"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FU</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b="0" i="0" u="none" strike="noStrike" dirty="0">
                          <a:solidFill>
                            <a:srgbClr val="FF00FF"/>
                          </a:solidFill>
                          <a:effectLst/>
                          <a:latin typeface="宋体" panose="02010600030101010101" pitchFamily="2" charset="-122"/>
                          <a:ea typeface="宋体" panose="02010600030101010101" pitchFamily="2" charset="-122"/>
                        </a:rPr>
                        <a:t>Load1</a:t>
                      </a:r>
                      <a:endParaRPr lang="zh-CN" altLang="en-US" sz="14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b="0" i="0" u="none" strike="noStrike" dirty="0">
                          <a:solidFill>
                            <a:srgbClr val="FF00FF"/>
                          </a:solidFill>
                          <a:effectLst/>
                          <a:latin typeface="宋体" panose="02010600030101010101" pitchFamily="2" charset="-122"/>
                          <a:ea typeface="宋体" panose="02010600030101010101" pitchFamily="2" charset="-122"/>
                        </a:rPr>
                        <a:t>Mult1</a:t>
                      </a:r>
                      <a:endParaRPr lang="zh-CN" altLang="en-US" sz="14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18"/>
                  </a:ext>
                </a:extLst>
              </a:tr>
            </a:tbl>
          </a:graphicData>
        </a:graphic>
      </p:graphicFrame>
    </p:spTree>
    <p:extLst>
      <p:ext uri="{BB962C8B-B14F-4D97-AF65-F5344CB8AC3E}">
        <p14:creationId xmlns:p14="http://schemas.microsoft.com/office/powerpoint/2010/main" val="820726493"/>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additive="repl">
                                        <p:cTn id="6" dur="1" fill="hold">
                                          <p:stCondLst>
                                            <p:cond delay="0"/>
                                          </p:stCondLst>
                                        </p:cTn>
                                        <p:tgtEl>
                                          <p:spTgt spid="17">
                                            <p:txEl>
                                              <p:pRg st="0" end="0"/>
                                            </p:txEl>
                                          </p:spTgt>
                                        </p:tgtEl>
                                        <p:attrNameLst>
                                          <p:attrName>style.visibility</p:attrName>
                                        </p:attrNameLst>
                                      </p:cBhvr>
                                      <p:to>
                                        <p:strVal val="visible"/>
                                      </p:to>
                                    </p:set>
                                    <p:anim calcmode="lin" valueType="num">
                                      <p:cBhvr>
                                        <p:cTn id="7" dur="500" fill="hold"/>
                                        <p:tgtEl>
                                          <p:spTgt spid="17">
                                            <p:txEl>
                                              <p:pRg st="0" end="0"/>
                                            </p:txEl>
                                          </p:spTgt>
                                        </p:tgtEl>
                                        <p:attrNameLst>
                                          <p:attrName>ppt_x</p:attrName>
                                        </p:attrNameLst>
                                      </p:cBhvr>
                                      <p:tavLst>
                                        <p:tav tm="100000">
                                          <p:val>
                                            <p:strVal val="1+#ppt_w/2"/>
                                          </p:val>
                                        </p:tav>
                                        <p:tav tm="100000">
                                          <p:val>
                                            <p:strVal val="#ppt_x"/>
                                          </p:val>
                                        </p:tav>
                                      </p:tavLst>
                                    </p:anim>
                                    <p:anim calcmode="lin" valueType="num">
                                      <p:cBhvr>
                                        <p:cTn id="8" dur="500" fill="hold"/>
                                        <p:tgtEl>
                                          <p:spTgt spid="17">
                                            <p:txEl>
                                              <p:pRg st="0" end="0"/>
                                            </p:txEl>
                                          </p:spTgt>
                                        </p:tgtEl>
                                        <p:attrNameLst>
                                          <p:attrName>ppt_y</p:attrName>
                                        </p:attrNameLst>
                                      </p:cBhvr>
                                      <p:tavLst>
                                        <p:tav tm="10000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自由: 形状 22"/>
          <p:cNvSpPr/>
          <p:nvPr/>
        </p:nvSpPr>
        <p:spPr bwMode="auto">
          <a:xfrm rot="12600000">
            <a:off x="628798" y="267712"/>
            <a:ext cx="166903" cy="731887"/>
          </a:xfrm>
          <a:custGeom>
            <a:avLst/>
            <a:gdLst>
              <a:gd name="connsiteX0" fmla="*/ 260214 w 260214"/>
              <a:gd name="connsiteY0" fmla="*/ 995963 h 1141060"/>
              <a:gd name="connsiteX1" fmla="*/ 0 w 260214"/>
              <a:gd name="connsiteY1" fmla="*/ 1141060 h 1141060"/>
              <a:gd name="connsiteX2" fmla="*/ 0 w 260214"/>
              <a:gd name="connsiteY2" fmla="*/ 146621 h 1141060"/>
              <a:gd name="connsiteX3" fmla="*/ 260214 w 260214"/>
              <a:gd name="connsiteY3" fmla="*/ 0 h 1141060"/>
            </a:gdLst>
            <a:ahLst/>
            <a:cxnLst>
              <a:cxn ang="0">
                <a:pos x="connsiteX0" y="connsiteY0"/>
              </a:cxn>
              <a:cxn ang="0">
                <a:pos x="connsiteX1" y="connsiteY1"/>
              </a:cxn>
              <a:cxn ang="0">
                <a:pos x="connsiteX2" y="connsiteY2"/>
              </a:cxn>
              <a:cxn ang="0">
                <a:pos x="connsiteX3" y="connsiteY3"/>
              </a:cxn>
            </a:cxnLst>
            <a:rect l="l" t="t" r="r" b="b"/>
            <a:pathLst>
              <a:path w="260214" h="1141060">
                <a:moveTo>
                  <a:pt x="260214" y="995963"/>
                </a:moveTo>
                <a:lnTo>
                  <a:pt x="0" y="1141060"/>
                </a:lnTo>
                <a:lnTo>
                  <a:pt x="0" y="146621"/>
                </a:lnTo>
                <a:lnTo>
                  <a:pt x="260214" y="0"/>
                </a:lnTo>
                <a:close/>
              </a:path>
            </a:pathLst>
          </a:custGeom>
          <a:solidFill>
            <a:srgbClr val="0075EA"/>
          </a:solidFill>
          <a:ln>
            <a:noFill/>
          </a:ln>
        </p:spPr>
        <p:txBody>
          <a:bodyPr vert="horz" wrap="square" lIns="91440" tIns="45720" rIns="91440" bIns="45720" numCol="1" anchor="t" anchorCtr="0" compatLnSpc="1">
            <a:noAutofit/>
          </a:bodyPr>
          <a:lstStyle/>
          <a:p>
            <a:endParaRPr lang="zh-CN" altLang="en-US" dirty="0"/>
          </a:p>
        </p:txBody>
      </p:sp>
      <p:grpSp>
        <p:nvGrpSpPr>
          <p:cNvPr id="13" name="组合 12">
            <a:extLst>
              <a:ext uri="{FF2B5EF4-FFF2-40B4-BE49-F238E27FC236}">
                <a16:creationId xmlns:a16="http://schemas.microsoft.com/office/drawing/2014/main" id="{257BC564-4E86-4797-B5CB-8BDE6E904E22}"/>
              </a:ext>
            </a:extLst>
          </p:cNvPr>
          <p:cNvGrpSpPr/>
          <p:nvPr/>
        </p:nvGrpSpPr>
        <p:grpSpPr>
          <a:xfrm>
            <a:off x="635245" y="278225"/>
            <a:ext cx="4953187" cy="714073"/>
            <a:chOff x="635243" y="278221"/>
            <a:chExt cx="4953187" cy="714072"/>
          </a:xfrm>
        </p:grpSpPr>
        <p:sp>
          <p:nvSpPr>
            <p:cNvPr id="14" name="矩形 13">
              <a:extLst>
                <a:ext uri="{FF2B5EF4-FFF2-40B4-BE49-F238E27FC236}">
                  <a16:creationId xmlns:a16="http://schemas.microsoft.com/office/drawing/2014/main" id="{383ADEE3-09C9-4063-B666-DBAA12B1D04D}"/>
                </a:ext>
              </a:extLst>
            </p:cNvPr>
            <p:cNvSpPr/>
            <p:nvPr/>
          </p:nvSpPr>
          <p:spPr>
            <a:xfrm>
              <a:off x="635243" y="676889"/>
              <a:ext cx="4304890" cy="315404"/>
            </a:xfrm>
            <a:prstGeom prst="rect">
              <a:avLst/>
            </a:prstGeom>
          </p:spPr>
          <p:txBody>
            <a:bodyPr wrap="square">
              <a:spAutoFit/>
            </a:bodyPr>
            <a:lstStyle/>
            <a:p>
              <a:pPr algn="ct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Tomasulo Algorithm— —Buffers</a:t>
              </a:r>
            </a:p>
          </p:txBody>
        </p:sp>
        <p:sp>
          <p:nvSpPr>
            <p:cNvPr id="15" name="矩形 14">
              <a:extLst>
                <a:ext uri="{FF2B5EF4-FFF2-40B4-BE49-F238E27FC236}">
                  <a16:creationId xmlns:a16="http://schemas.microsoft.com/office/drawing/2014/main" id="{94A4EB1D-9FD5-4440-ABAF-B2BB9EBA4CB2}"/>
                </a:ext>
              </a:extLst>
            </p:cNvPr>
            <p:cNvSpPr/>
            <p:nvPr/>
          </p:nvSpPr>
          <p:spPr>
            <a:xfrm>
              <a:off x="1197484" y="278221"/>
              <a:ext cx="4390946" cy="523219"/>
            </a:xfrm>
            <a:prstGeom prst="rect">
              <a:avLst/>
            </a:prstGeom>
          </p:spPr>
          <p:txBody>
            <a:bodyPr wrap="none">
              <a:spAutoFit/>
            </a:bodyPr>
            <a:lstStyle/>
            <a:p>
              <a:r>
                <a:rPr lang="en-US" altLang="zh-CN" sz="2800" b="1" dirty="0">
                  <a:solidFill>
                    <a:schemeClr val="tx1">
                      <a:lumMod val="85000"/>
                      <a:lumOff val="15000"/>
                    </a:schemeClr>
                  </a:solidFill>
                  <a:latin typeface="等线" panose="02010600030101010101" pitchFamily="2" charset="-122"/>
                  <a:ea typeface="等线" panose="02010600030101010101" pitchFamily="2" charset="-122"/>
                </a:rPr>
                <a:t>Tomasulo</a:t>
              </a:r>
              <a:r>
                <a:rPr lang="zh-CN" altLang="en-US" sz="2800" b="1" dirty="0">
                  <a:solidFill>
                    <a:schemeClr val="tx1">
                      <a:lumMod val="85000"/>
                      <a:lumOff val="15000"/>
                    </a:schemeClr>
                  </a:solidFill>
                  <a:latin typeface="等线" panose="02010600030101010101" pitchFamily="2" charset="-122"/>
                  <a:ea typeface="等线" panose="02010600030101010101" pitchFamily="2" charset="-122"/>
                </a:rPr>
                <a:t>算法</a:t>
              </a:r>
              <a:r>
                <a:rPr lang="en-US" altLang="zh-CN" sz="2800" b="1" dirty="0">
                  <a:solidFill>
                    <a:schemeClr val="tx1">
                      <a:lumMod val="85000"/>
                      <a:lumOff val="15000"/>
                    </a:schemeClr>
                  </a:solidFill>
                  <a:latin typeface="等线" panose="02010600030101010101" pitchFamily="2" charset="-122"/>
                  <a:ea typeface="等线" panose="02010600030101010101" pitchFamily="2" charset="-122"/>
                </a:rPr>
                <a:t>— —</a:t>
              </a:r>
              <a:r>
                <a:rPr lang="zh-CN" altLang="en-US" sz="2800" b="1" dirty="0">
                  <a:solidFill>
                    <a:schemeClr val="tx1">
                      <a:lumMod val="85000"/>
                      <a:lumOff val="15000"/>
                    </a:schemeClr>
                  </a:solidFill>
                  <a:latin typeface="等线" panose="02010600030101010101" pitchFamily="2" charset="-122"/>
                  <a:ea typeface="等线" panose="02010600030101010101" pitchFamily="2" charset="-122"/>
                </a:rPr>
                <a:t>缓冲器</a:t>
              </a:r>
            </a:p>
          </p:txBody>
        </p:sp>
      </p:grpSp>
      <p:sp>
        <p:nvSpPr>
          <p:cNvPr id="16" name="矩形 15">
            <a:extLst>
              <a:ext uri="{FF2B5EF4-FFF2-40B4-BE49-F238E27FC236}">
                <a16:creationId xmlns:a16="http://schemas.microsoft.com/office/drawing/2014/main" id="{78CA7E75-E8BE-4719-BAD4-D682DDC122FE}"/>
              </a:ext>
            </a:extLst>
          </p:cNvPr>
          <p:cNvSpPr/>
          <p:nvPr/>
        </p:nvSpPr>
        <p:spPr>
          <a:xfrm>
            <a:off x="1056904" y="1268813"/>
            <a:ext cx="10070275" cy="5925533"/>
          </a:xfrm>
          <a:prstGeom prst="rect">
            <a:avLst/>
          </a:prstGeom>
          <a:ln>
            <a:solidFill>
              <a:schemeClr val="accent1"/>
            </a:solidFill>
          </a:ln>
        </p:spPr>
        <p:txBody>
          <a:bodyPr wrap="square" lIns="72000" rIns="72000">
            <a:spAutoFit/>
          </a:bodyPr>
          <a:lstStyle/>
          <a:p>
            <a:pPr marL="342900" indent="-342900" algn="just">
              <a:lnSpc>
                <a:spcPct val="150000"/>
              </a:lnSpc>
              <a:buClr>
                <a:srgbClr val="FF0066"/>
              </a:buClr>
              <a:buFont typeface="Wingdings" panose="05000000000000000000" pitchFamily="2" charset="2"/>
              <a:buChar char="p"/>
            </a:pPr>
            <a:r>
              <a:rPr lang="en-US" altLang="zh-CN" sz="2800" b="1" dirty="0">
                <a:solidFill>
                  <a:srgbClr val="0066FF"/>
                </a:solidFill>
                <a:latin typeface="微软雅黑" panose="020B0503020204020204" pitchFamily="34" charset="-122"/>
                <a:ea typeface="微软雅黑" panose="020B0503020204020204" pitchFamily="34" charset="-122"/>
                <a:cs typeface="+mn-ea"/>
                <a:sym typeface="+mn-lt"/>
              </a:rPr>
              <a:t>Load</a:t>
            </a:r>
            <a:r>
              <a:rPr lang="zh-CN" altLang="en-US" sz="2800" b="1" dirty="0">
                <a:solidFill>
                  <a:srgbClr val="0066FF"/>
                </a:solidFill>
                <a:latin typeface="微软雅黑" panose="020B0503020204020204" pitchFamily="34" charset="-122"/>
                <a:ea typeface="微软雅黑" panose="020B0503020204020204" pitchFamily="34" charset="-122"/>
                <a:cs typeface="+mn-ea"/>
                <a:sym typeface="+mn-lt"/>
              </a:rPr>
              <a:t>缓冲器</a:t>
            </a:r>
            <a:r>
              <a:rPr lang="zh-CN" altLang="en-US" sz="2800" dirty="0">
                <a:latin typeface="微软雅黑" panose="020B0503020204020204" pitchFamily="34" charset="-122"/>
                <a:ea typeface="微软雅黑" panose="020B0503020204020204" pitchFamily="34" charset="-122"/>
                <a:cs typeface="+mn-ea"/>
                <a:sym typeface="+mn-lt"/>
              </a:rPr>
              <a:t>和</a:t>
            </a:r>
            <a:r>
              <a:rPr lang="en-US" altLang="zh-CN" sz="2800" b="1" dirty="0">
                <a:solidFill>
                  <a:srgbClr val="0066FF"/>
                </a:solidFill>
                <a:latin typeface="微软雅黑" panose="020B0503020204020204" pitchFamily="34" charset="-122"/>
                <a:ea typeface="微软雅黑" panose="020B0503020204020204" pitchFamily="34" charset="-122"/>
                <a:cs typeface="+mn-ea"/>
                <a:sym typeface="+mn-lt"/>
              </a:rPr>
              <a:t>Store</a:t>
            </a:r>
            <a:r>
              <a:rPr lang="zh-CN" altLang="en-US" sz="2800" b="1" dirty="0">
                <a:solidFill>
                  <a:srgbClr val="0066FF"/>
                </a:solidFill>
                <a:latin typeface="微软雅黑" panose="020B0503020204020204" pitchFamily="34" charset="-122"/>
                <a:ea typeface="微软雅黑" panose="020B0503020204020204" pitchFamily="34" charset="-122"/>
                <a:cs typeface="+mn-ea"/>
                <a:sym typeface="+mn-lt"/>
              </a:rPr>
              <a:t>缓冲器</a:t>
            </a:r>
            <a:r>
              <a:rPr lang="zh-CN" altLang="en-US" sz="2800" dirty="0">
                <a:latin typeface="微软雅黑" panose="020B0503020204020204" pitchFamily="34" charset="-122"/>
                <a:ea typeface="微软雅黑" panose="020B0503020204020204" pitchFamily="34" charset="-122"/>
                <a:cs typeface="+mn-ea"/>
                <a:sym typeface="+mn-lt"/>
              </a:rPr>
              <a:t>，存放读</a:t>
            </a:r>
            <a:r>
              <a:rPr lang="en-US" altLang="zh-CN" sz="2800" dirty="0">
                <a:latin typeface="微软雅黑" panose="020B0503020204020204" pitchFamily="34" charset="-122"/>
                <a:ea typeface="微软雅黑" panose="020B0503020204020204" pitchFamily="34" charset="-122"/>
                <a:cs typeface="+mn-ea"/>
                <a:sym typeface="+mn-lt"/>
              </a:rPr>
              <a:t>/</a:t>
            </a:r>
            <a:r>
              <a:rPr lang="zh-CN" altLang="en-US" sz="2800" dirty="0">
                <a:latin typeface="微软雅黑" panose="020B0503020204020204" pitchFamily="34" charset="-122"/>
                <a:ea typeface="微软雅黑" panose="020B0503020204020204" pitchFamily="34" charset="-122"/>
                <a:cs typeface="+mn-ea"/>
                <a:sym typeface="+mn-lt"/>
              </a:rPr>
              <a:t>写存储器的数据或地址。 </a:t>
            </a:r>
            <a:endParaRPr lang="en-US" altLang="zh-CN" sz="2800" dirty="0">
              <a:latin typeface="微软雅黑" panose="020B0503020204020204" pitchFamily="34" charset="-122"/>
              <a:ea typeface="微软雅黑" panose="020B0503020204020204" pitchFamily="34" charset="-122"/>
              <a:cs typeface="+mn-ea"/>
              <a:sym typeface="+mn-lt"/>
            </a:endParaRPr>
          </a:p>
          <a:p>
            <a:pPr marL="342900" indent="-342900" algn="just">
              <a:lnSpc>
                <a:spcPct val="150000"/>
              </a:lnSpc>
              <a:buClr>
                <a:srgbClr val="FF0066"/>
              </a:buClr>
              <a:buFont typeface="Wingdings" panose="05000000000000000000" pitchFamily="2" charset="2"/>
              <a:buChar char="p"/>
            </a:pPr>
            <a:r>
              <a:rPr lang="zh-CN" altLang="en-US" sz="2800" dirty="0">
                <a:latin typeface="微软雅黑" panose="020B0503020204020204" pitchFamily="34" charset="-122"/>
                <a:ea typeface="微软雅黑" panose="020B0503020204020204" pitchFamily="34" charset="-122"/>
                <a:cs typeface="+mn-ea"/>
                <a:sym typeface="+mn-lt"/>
              </a:rPr>
              <a:t>在</a:t>
            </a:r>
            <a:r>
              <a:rPr lang="en-US" altLang="zh-CN" sz="2800" dirty="0">
                <a:latin typeface="微软雅黑" panose="020B0503020204020204" pitchFamily="34" charset="-122"/>
                <a:ea typeface="微软雅黑" panose="020B0503020204020204" pitchFamily="34" charset="-122"/>
                <a:cs typeface="+mn-ea"/>
                <a:sym typeface="+mn-lt"/>
              </a:rPr>
              <a:t>load</a:t>
            </a:r>
            <a:r>
              <a:rPr lang="zh-CN" altLang="en-US" sz="2800" dirty="0">
                <a:latin typeface="微软雅黑" panose="020B0503020204020204" pitchFamily="34" charset="-122"/>
                <a:ea typeface="微软雅黑" panose="020B0503020204020204" pitchFamily="34" charset="-122"/>
                <a:cs typeface="+mn-ea"/>
                <a:sym typeface="+mn-lt"/>
              </a:rPr>
              <a:t>缓冲器的作用有</a:t>
            </a:r>
            <a:r>
              <a:rPr lang="en-US" altLang="zh-CN" sz="2800" dirty="0">
                <a:latin typeface="微软雅黑" panose="020B0503020204020204" pitchFamily="34" charset="-122"/>
                <a:ea typeface="微软雅黑" panose="020B0503020204020204" pitchFamily="34" charset="-122"/>
                <a:cs typeface="+mn-ea"/>
                <a:sym typeface="+mn-lt"/>
              </a:rPr>
              <a:t>3</a:t>
            </a:r>
            <a:r>
              <a:rPr lang="zh-CN" altLang="en-US" sz="2800" dirty="0">
                <a:latin typeface="微软雅黑" panose="020B0503020204020204" pitchFamily="34" charset="-122"/>
                <a:ea typeface="微软雅黑" panose="020B0503020204020204" pitchFamily="34" charset="-122"/>
                <a:cs typeface="+mn-ea"/>
                <a:sym typeface="+mn-lt"/>
              </a:rPr>
              <a:t>个：</a:t>
            </a:r>
          </a:p>
          <a:p>
            <a:pPr marL="914400" lvl="1" indent="-457200" algn="just">
              <a:lnSpc>
                <a:spcPct val="150000"/>
              </a:lnSpc>
              <a:buClr>
                <a:srgbClr val="FF0066"/>
              </a:buClr>
              <a:buFont typeface="Wingdings" panose="05000000000000000000" pitchFamily="2" charset="2"/>
              <a:buChar char="ü"/>
            </a:pPr>
            <a:r>
              <a:rPr lang="zh-CN" altLang="en-US" sz="2400" dirty="0">
                <a:latin typeface="微软雅黑" panose="020B0503020204020204" pitchFamily="34" charset="-122"/>
                <a:ea typeface="微软雅黑" panose="020B0503020204020204" pitchFamily="34" charset="-122"/>
                <a:cs typeface="+mn-ea"/>
                <a:sym typeface="+mn-lt"/>
              </a:rPr>
              <a:t>存放用于计算有效地址的数据；</a:t>
            </a:r>
          </a:p>
          <a:p>
            <a:pPr marL="914400" lvl="1" indent="-457200" algn="just">
              <a:lnSpc>
                <a:spcPct val="150000"/>
              </a:lnSpc>
              <a:buClr>
                <a:srgbClr val="FF0066"/>
              </a:buClr>
              <a:buFont typeface="Wingdings" panose="05000000000000000000" pitchFamily="2" charset="2"/>
              <a:buChar char="ü"/>
            </a:pPr>
            <a:r>
              <a:rPr lang="zh-CN" altLang="en-US" sz="2400" dirty="0">
                <a:latin typeface="微软雅黑" panose="020B0503020204020204" pitchFamily="34" charset="-122"/>
                <a:ea typeface="微软雅黑" panose="020B0503020204020204" pitchFamily="34" charset="-122"/>
                <a:cs typeface="+mn-ea"/>
                <a:sym typeface="+mn-lt"/>
              </a:rPr>
              <a:t>记录正在进行的</a:t>
            </a:r>
            <a:r>
              <a:rPr lang="en-US" altLang="zh-CN" sz="2400" dirty="0">
                <a:latin typeface="微软雅黑" panose="020B0503020204020204" pitchFamily="34" charset="-122"/>
                <a:ea typeface="微软雅黑" panose="020B0503020204020204" pitchFamily="34" charset="-122"/>
                <a:cs typeface="+mn-ea"/>
                <a:sym typeface="+mn-lt"/>
              </a:rPr>
              <a:t>load</a:t>
            </a:r>
            <a:r>
              <a:rPr lang="zh-CN" altLang="en-US" sz="2400" dirty="0">
                <a:latin typeface="微软雅黑" panose="020B0503020204020204" pitchFamily="34" charset="-122"/>
                <a:ea typeface="微软雅黑" panose="020B0503020204020204" pitchFamily="34" charset="-122"/>
                <a:cs typeface="+mn-ea"/>
                <a:sym typeface="+mn-lt"/>
              </a:rPr>
              <a:t>访存，等待存储器的响应；</a:t>
            </a:r>
          </a:p>
          <a:p>
            <a:pPr marL="914400" lvl="1" indent="-457200" algn="just">
              <a:lnSpc>
                <a:spcPct val="150000"/>
              </a:lnSpc>
              <a:buClr>
                <a:srgbClr val="FF0066"/>
              </a:buClr>
              <a:buFont typeface="Wingdings" panose="05000000000000000000" pitchFamily="2" charset="2"/>
              <a:buChar char="ü"/>
            </a:pPr>
            <a:r>
              <a:rPr lang="zh-CN" altLang="en-US" sz="2400" dirty="0">
                <a:latin typeface="微软雅黑" panose="020B0503020204020204" pitchFamily="34" charset="-122"/>
                <a:ea typeface="微软雅黑" panose="020B0503020204020204" pitchFamily="34" charset="-122"/>
                <a:cs typeface="+mn-ea"/>
                <a:sym typeface="+mn-lt"/>
              </a:rPr>
              <a:t>保存已经完成了的</a:t>
            </a:r>
            <a:r>
              <a:rPr lang="en-US" altLang="zh-CN" sz="2400" dirty="0">
                <a:latin typeface="微软雅黑" panose="020B0503020204020204" pitchFamily="34" charset="-122"/>
                <a:ea typeface="微软雅黑" panose="020B0503020204020204" pitchFamily="34" charset="-122"/>
                <a:cs typeface="+mn-ea"/>
                <a:sym typeface="+mn-lt"/>
              </a:rPr>
              <a:t>load</a:t>
            </a:r>
            <a:r>
              <a:rPr lang="zh-CN" altLang="en-US" sz="2400" dirty="0">
                <a:latin typeface="微软雅黑" panose="020B0503020204020204" pitchFamily="34" charset="-122"/>
                <a:ea typeface="微软雅黑" panose="020B0503020204020204" pitchFamily="34" charset="-122"/>
                <a:cs typeface="+mn-ea"/>
                <a:sym typeface="+mn-lt"/>
              </a:rPr>
              <a:t>的结果，等待</a:t>
            </a:r>
            <a:r>
              <a:rPr lang="en-US" altLang="zh-CN" sz="2400" dirty="0" err="1">
                <a:latin typeface="微软雅黑" panose="020B0503020204020204" pitchFamily="34" charset="-122"/>
                <a:ea typeface="微软雅黑" panose="020B0503020204020204" pitchFamily="34" charset="-122"/>
                <a:cs typeface="+mn-ea"/>
                <a:sym typeface="+mn-lt"/>
              </a:rPr>
              <a:t>CDB</a:t>
            </a:r>
            <a:r>
              <a:rPr lang="zh-CN" altLang="en-US" sz="2400" dirty="0">
                <a:latin typeface="微软雅黑" panose="020B0503020204020204" pitchFamily="34" charset="-122"/>
                <a:ea typeface="微软雅黑" panose="020B0503020204020204" pitchFamily="34" charset="-122"/>
                <a:cs typeface="+mn-ea"/>
                <a:sym typeface="+mn-lt"/>
              </a:rPr>
              <a:t>传输。</a:t>
            </a:r>
            <a:endParaRPr lang="en-US" altLang="zh-CN" sz="2400" dirty="0">
              <a:latin typeface="微软雅黑" panose="020B0503020204020204" pitchFamily="34" charset="-122"/>
              <a:ea typeface="微软雅黑" panose="020B0503020204020204" pitchFamily="34" charset="-122"/>
              <a:cs typeface="+mn-ea"/>
              <a:sym typeface="+mn-lt"/>
            </a:endParaRPr>
          </a:p>
          <a:p>
            <a:pPr marL="342900" indent="-342900" algn="just">
              <a:lnSpc>
                <a:spcPct val="150000"/>
              </a:lnSpc>
              <a:buClr>
                <a:srgbClr val="FF0066"/>
              </a:buClr>
              <a:buFont typeface="Wingdings" panose="05000000000000000000" pitchFamily="2" charset="2"/>
              <a:buChar char="p"/>
            </a:pPr>
            <a:r>
              <a:rPr lang="en-US" altLang="zh-CN" sz="2800" dirty="0">
                <a:latin typeface="微软雅黑" panose="020B0503020204020204" pitchFamily="34" charset="-122"/>
                <a:ea typeface="微软雅黑" panose="020B0503020204020204" pitchFamily="34" charset="-122"/>
                <a:cs typeface="+mn-ea"/>
                <a:sym typeface="+mn-lt"/>
              </a:rPr>
              <a:t>store</a:t>
            </a:r>
            <a:r>
              <a:rPr lang="zh-CN" altLang="en-US" sz="2800" dirty="0">
                <a:latin typeface="微软雅黑" panose="020B0503020204020204" pitchFamily="34" charset="-122"/>
                <a:ea typeface="微软雅黑" panose="020B0503020204020204" pitchFamily="34" charset="-122"/>
                <a:cs typeface="+mn-ea"/>
                <a:sym typeface="+mn-lt"/>
              </a:rPr>
              <a:t>缓冲器的作用有</a:t>
            </a:r>
            <a:r>
              <a:rPr lang="en-US" altLang="zh-CN" sz="2800" dirty="0">
                <a:latin typeface="微软雅黑" panose="020B0503020204020204" pitchFamily="34" charset="-122"/>
                <a:ea typeface="微软雅黑" panose="020B0503020204020204" pitchFamily="34" charset="-122"/>
                <a:cs typeface="+mn-ea"/>
                <a:sym typeface="+mn-lt"/>
              </a:rPr>
              <a:t>3</a:t>
            </a:r>
            <a:r>
              <a:rPr lang="zh-CN" altLang="en-US" sz="2800" dirty="0">
                <a:latin typeface="微软雅黑" panose="020B0503020204020204" pitchFamily="34" charset="-122"/>
                <a:ea typeface="微软雅黑" panose="020B0503020204020204" pitchFamily="34" charset="-122"/>
                <a:cs typeface="+mn-ea"/>
                <a:sym typeface="+mn-lt"/>
              </a:rPr>
              <a:t>个：</a:t>
            </a:r>
          </a:p>
          <a:p>
            <a:pPr marL="800100" lvl="1" indent="-342900" algn="just">
              <a:lnSpc>
                <a:spcPct val="150000"/>
              </a:lnSpc>
              <a:buClr>
                <a:srgbClr val="FF0066"/>
              </a:buClr>
              <a:buFont typeface="Wingdings" panose="05000000000000000000" pitchFamily="2" charset="2"/>
              <a:buChar char="ü"/>
            </a:pPr>
            <a:r>
              <a:rPr lang="zh-CN" altLang="en-US" sz="2400" dirty="0">
                <a:latin typeface="微软雅黑" panose="020B0503020204020204" pitchFamily="34" charset="-122"/>
                <a:ea typeface="微软雅黑" panose="020B0503020204020204" pitchFamily="34" charset="-122"/>
                <a:cs typeface="+mn-ea"/>
                <a:sym typeface="+mn-lt"/>
              </a:rPr>
              <a:t>存放用于计算有效地址的数据；</a:t>
            </a:r>
          </a:p>
          <a:p>
            <a:pPr marL="800100" lvl="1" indent="-342900" algn="just">
              <a:lnSpc>
                <a:spcPct val="150000"/>
              </a:lnSpc>
              <a:buClr>
                <a:srgbClr val="FF0066"/>
              </a:buClr>
              <a:buFont typeface="Wingdings" panose="05000000000000000000" pitchFamily="2" charset="2"/>
              <a:buChar char="ü"/>
            </a:pPr>
            <a:r>
              <a:rPr lang="zh-CN" altLang="en-US" sz="2400" dirty="0">
                <a:latin typeface="微软雅黑" panose="020B0503020204020204" pitchFamily="34" charset="-122"/>
                <a:ea typeface="微软雅黑" panose="020B0503020204020204" pitchFamily="34" charset="-122"/>
                <a:cs typeface="+mn-ea"/>
                <a:sym typeface="+mn-lt"/>
              </a:rPr>
              <a:t>保存正在进行的</a:t>
            </a:r>
            <a:r>
              <a:rPr lang="en-US" altLang="zh-CN" sz="2400" dirty="0">
                <a:latin typeface="微软雅黑" panose="020B0503020204020204" pitchFamily="34" charset="-122"/>
                <a:ea typeface="微软雅黑" panose="020B0503020204020204" pitchFamily="34" charset="-122"/>
                <a:cs typeface="+mn-ea"/>
                <a:sym typeface="+mn-lt"/>
              </a:rPr>
              <a:t>store</a:t>
            </a:r>
            <a:r>
              <a:rPr lang="zh-CN" altLang="en-US" sz="2400" dirty="0">
                <a:latin typeface="微软雅黑" panose="020B0503020204020204" pitchFamily="34" charset="-122"/>
                <a:ea typeface="微软雅黑" panose="020B0503020204020204" pitchFamily="34" charset="-122"/>
                <a:cs typeface="+mn-ea"/>
                <a:sym typeface="+mn-lt"/>
              </a:rPr>
              <a:t>访存的目标地址，等待存储数据的到达；</a:t>
            </a:r>
          </a:p>
          <a:p>
            <a:pPr marL="800100" lvl="1" indent="-342900" algn="just">
              <a:lnSpc>
                <a:spcPct val="150000"/>
              </a:lnSpc>
              <a:buClr>
                <a:srgbClr val="FF0066"/>
              </a:buClr>
              <a:buFont typeface="Wingdings" panose="05000000000000000000" pitchFamily="2" charset="2"/>
              <a:buChar char="ü"/>
            </a:pPr>
            <a:r>
              <a:rPr lang="zh-CN" altLang="en-US" sz="2400" dirty="0">
                <a:latin typeface="微软雅黑" panose="020B0503020204020204" pitchFamily="34" charset="-122"/>
                <a:ea typeface="微软雅黑" panose="020B0503020204020204" pitchFamily="34" charset="-122"/>
                <a:cs typeface="+mn-ea"/>
                <a:sym typeface="+mn-lt"/>
              </a:rPr>
              <a:t>保存该</a:t>
            </a:r>
            <a:r>
              <a:rPr lang="en-US" altLang="zh-CN" sz="2400" dirty="0">
                <a:latin typeface="微软雅黑" panose="020B0503020204020204" pitchFamily="34" charset="-122"/>
                <a:ea typeface="微软雅黑" panose="020B0503020204020204" pitchFamily="34" charset="-122"/>
                <a:cs typeface="+mn-ea"/>
                <a:sym typeface="+mn-lt"/>
              </a:rPr>
              <a:t>store</a:t>
            </a:r>
            <a:r>
              <a:rPr lang="zh-CN" altLang="en-US" sz="2400" dirty="0">
                <a:latin typeface="微软雅黑" panose="020B0503020204020204" pitchFamily="34" charset="-122"/>
                <a:ea typeface="微软雅黑" panose="020B0503020204020204" pitchFamily="34" charset="-122"/>
                <a:cs typeface="+mn-ea"/>
                <a:sym typeface="+mn-lt"/>
              </a:rPr>
              <a:t>的地址和数据，直到存储部件接收。</a:t>
            </a:r>
          </a:p>
          <a:p>
            <a:pPr marL="342900" indent="-342900" algn="just">
              <a:lnSpc>
                <a:spcPct val="150000"/>
              </a:lnSpc>
              <a:buClr>
                <a:srgbClr val="FF0066"/>
              </a:buClr>
              <a:buFont typeface="Wingdings" panose="05000000000000000000" pitchFamily="2" charset="2"/>
              <a:buChar char="p"/>
            </a:pPr>
            <a:endParaRPr lang="zh-CN" altLang="en-US" sz="2800" dirty="0">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2400210169"/>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自由: 形状 22"/>
          <p:cNvSpPr/>
          <p:nvPr/>
        </p:nvSpPr>
        <p:spPr bwMode="auto">
          <a:xfrm rot="12600000">
            <a:off x="628798" y="267712"/>
            <a:ext cx="166903" cy="731887"/>
          </a:xfrm>
          <a:custGeom>
            <a:avLst/>
            <a:gdLst>
              <a:gd name="connsiteX0" fmla="*/ 260214 w 260214"/>
              <a:gd name="connsiteY0" fmla="*/ 995963 h 1141060"/>
              <a:gd name="connsiteX1" fmla="*/ 0 w 260214"/>
              <a:gd name="connsiteY1" fmla="*/ 1141060 h 1141060"/>
              <a:gd name="connsiteX2" fmla="*/ 0 w 260214"/>
              <a:gd name="connsiteY2" fmla="*/ 146621 h 1141060"/>
              <a:gd name="connsiteX3" fmla="*/ 260214 w 260214"/>
              <a:gd name="connsiteY3" fmla="*/ 0 h 1141060"/>
            </a:gdLst>
            <a:ahLst/>
            <a:cxnLst>
              <a:cxn ang="0">
                <a:pos x="connsiteX0" y="connsiteY0"/>
              </a:cxn>
              <a:cxn ang="0">
                <a:pos x="connsiteX1" y="connsiteY1"/>
              </a:cxn>
              <a:cxn ang="0">
                <a:pos x="connsiteX2" y="connsiteY2"/>
              </a:cxn>
              <a:cxn ang="0">
                <a:pos x="connsiteX3" y="connsiteY3"/>
              </a:cxn>
            </a:cxnLst>
            <a:rect l="l" t="t" r="r" b="b"/>
            <a:pathLst>
              <a:path w="260214" h="1141060">
                <a:moveTo>
                  <a:pt x="260214" y="995963"/>
                </a:moveTo>
                <a:lnTo>
                  <a:pt x="0" y="1141060"/>
                </a:lnTo>
                <a:lnTo>
                  <a:pt x="0" y="146621"/>
                </a:lnTo>
                <a:lnTo>
                  <a:pt x="260214" y="0"/>
                </a:lnTo>
                <a:close/>
              </a:path>
            </a:pathLst>
          </a:custGeom>
          <a:solidFill>
            <a:srgbClr val="0075EA"/>
          </a:solidFill>
          <a:ln>
            <a:noFill/>
          </a:ln>
        </p:spPr>
        <p:txBody>
          <a:bodyPr vert="horz" wrap="square" lIns="91440" tIns="45720" rIns="91440" bIns="45720" numCol="1" anchor="t" anchorCtr="0" compatLnSpc="1">
            <a:noAutofit/>
          </a:bodyPr>
          <a:lstStyle/>
          <a:p>
            <a:endParaRPr lang="zh-CN" altLang="en-US" dirty="0"/>
          </a:p>
        </p:txBody>
      </p:sp>
      <p:grpSp>
        <p:nvGrpSpPr>
          <p:cNvPr id="10" name="组合 9">
            <a:extLst>
              <a:ext uri="{FF2B5EF4-FFF2-40B4-BE49-F238E27FC236}">
                <a16:creationId xmlns:a16="http://schemas.microsoft.com/office/drawing/2014/main" id="{2A62CB82-FB01-4715-BBAF-49D3EAD91EB7}"/>
              </a:ext>
            </a:extLst>
          </p:cNvPr>
          <p:cNvGrpSpPr/>
          <p:nvPr/>
        </p:nvGrpSpPr>
        <p:grpSpPr>
          <a:xfrm>
            <a:off x="635244" y="278225"/>
            <a:ext cx="4594115" cy="714073"/>
            <a:chOff x="635242" y="278221"/>
            <a:chExt cx="4594115" cy="714072"/>
          </a:xfrm>
        </p:grpSpPr>
        <p:sp>
          <p:nvSpPr>
            <p:cNvPr id="11" name="矩形 10">
              <a:extLst>
                <a:ext uri="{FF2B5EF4-FFF2-40B4-BE49-F238E27FC236}">
                  <a16:creationId xmlns:a16="http://schemas.microsoft.com/office/drawing/2014/main" id="{9C4C0B2E-9EA3-4E4E-B3C0-51BAACEFFED3}"/>
                </a:ext>
              </a:extLst>
            </p:cNvPr>
            <p:cNvSpPr/>
            <p:nvPr/>
          </p:nvSpPr>
          <p:spPr>
            <a:xfrm>
              <a:off x="635242" y="676889"/>
              <a:ext cx="4136453" cy="315404"/>
            </a:xfrm>
            <a:prstGeom prst="rect">
              <a:avLst/>
            </a:prstGeom>
          </p:spPr>
          <p:txBody>
            <a:bodyPr wrap="square">
              <a:spAutoFit/>
            </a:bodyPr>
            <a:lstStyle/>
            <a:p>
              <a:pPr algn="ct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Tomasulo Algorithm——Loop</a:t>
              </a:r>
            </a:p>
          </p:txBody>
        </p:sp>
        <p:sp>
          <p:nvSpPr>
            <p:cNvPr id="16" name="矩形 15">
              <a:extLst>
                <a:ext uri="{FF2B5EF4-FFF2-40B4-BE49-F238E27FC236}">
                  <a16:creationId xmlns:a16="http://schemas.microsoft.com/office/drawing/2014/main" id="{920BAABC-520F-43FA-A390-A8BAD8692FD2}"/>
                </a:ext>
              </a:extLst>
            </p:cNvPr>
            <p:cNvSpPr/>
            <p:nvPr/>
          </p:nvSpPr>
          <p:spPr>
            <a:xfrm>
              <a:off x="1197484" y="278221"/>
              <a:ext cx="4031873" cy="523219"/>
            </a:xfrm>
            <a:prstGeom prst="rect">
              <a:avLst/>
            </a:prstGeom>
          </p:spPr>
          <p:txBody>
            <a:bodyPr wrap="none">
              <a:spAutoFit/>
            </a:bodyPr>
            <a:lstStyle/>
            <a:p>
              <a:r>
                <a:rPr lang="en-US" altLang="zh-CN" sz="2800" b="1" dirty="0">
                  <a:solidFill>
                    <a:schemeClr val="tx1">
                      <a:lumMod val="85000"/>
                      <a:lumOff val="15000"/>
                    </a:schemeClr>
                  </a:solidFill>
                  <a:latin typeface="等线" panose="02010600030101010101" pitchFamily="2" charset="-122"/>
                  <a:ea typeface="等线" panose="02010600030101010101" pitchFamily="2" charset="-122"/>
                </a:rPr>
                <a:t>Tomasulo</a:t>
              </a:r>
              <a:r>
                <a:rPr lang="zh-CN" altLang="en-US" sz="2800" b="1" dirty="0">
                  <a:solidFill>
                    <a:schemeClr val="tx1">
                      <a:lumMod val="85000"/>
                      <a:lumOff val="15000"/>
                    </a:schemeClr>
                  </a:solidFill>
                  <a:latin typeface="等线" panose="02010600030101010101" pitchFamily="2" charset="-122"/>
                  <a:ea typeface="等线" panose="02010600030101010101" pitchFamily="2" charset="-122"/>
                </a:rPr>
                <a:t>算法</a:t>
              </a:r>
              <a:r>
                <a:rPr lang="en-US" altLang="zh-CN" sz="2800" b="1" dirty="0">
                  <a:solidFill>
                    <a:schemeClr val="tx1">
                      <a:lumMod val="85000"/>
                      <a:lumOff val="15000"/>
                    </a:schemeClr>
                  </a:solidFill>
                  <a:latin typeface="等线" panose="02010600030101010101" pitchFamily="2" charset="-122"/>
                  <a:ea typeface="等线" panose="02010600030101010101" pitchFamily="2" charset="-122"/>
                </a:rPr>
                <a:t>— —</a:t>
              </a:r>
              <a:r>
                <a:rPr lang="zh-CN" altLang="en-US" sz="2800" b="1" dirty="0">
                  <a:solidFill>
                    <a:schemeClr val="tx1">
                      <a:lumMod val="85000"/>
                      <a:lumOff val="15000"/>
                    </a:schemeClr>
                  </a:solidFill>
                  <a:latin typeface="等线" panose="02010600030101010101" pitchFamily="2" charset="-122"/>
                  <a:ea typeface="等线" panose="02010600030101010101" pitchFamily="2" charset="-122"/>
                </a:rPr>
                <a:t>循环</a:t>
              </a:r>
            </a:p>
          </p:txBody>
        </p:sp>
      </p:grpSp>
      <p:sp>
        <p:nvSpPr>
          <p:cNvPr id="18" name="文本框 17">
            <a:extLst>
              <a:ext uri="{FF2B5EF4-FFF2-40B4-BE49-F238E27FC236}">
                <a16:creationId xmlns:a16="http://schemas.microsoft.com/office/drawing/2014/main" id="{E080DDE4-4689-48E4-965C-1FBB3BB6CB6B}"/>
              </a:ext>
            </a:extLst>
          </p:cNvPr>
          <p:cNvSpPr txBox="1"/>
          <p:nvPr/>
        </p:nvSpPr>
        <p:spPr>
          <a:xfrm>
            <a:off x="9666513" y="570612"/>
            <a:ext cx="1890243" cy="461665"/>
          </a:xfrm>
          <a:prstGeom prst="rect">
            <a:avLst/>
          </a:prstGeom>
          <a:noFill/>
        </p:spPr>
        <p:txBody>
          <a:bodyPr wrap="square" rtlCol="0">
            <a:spAutoFit/>
          </a:bodyPr>
          <a:lstStyle/>
          <a:p>
            <a:pPr algn="ctr"/>
            <a:r>
              <a:rPr lang="zh-CN" altLang="en-US" sz="2400" b="1" dirty="0">
                <a:solidFill>
                  <a:srgbClr val="0066FF"/>
                </a:solidFill>
                <a:latin typeface="微软雅黑" panose="020B0503020204020204" pitchFamily="34" charset="-122"/>
                <a:ea typeface="微软雅黑" panose="020B0503020204020204" pitchFamily="34" charset="-122"/>
              </a:rPr>
              <a:t>第</a:t>
            </a:r>
            <a:r>
              <a:rPr lang="en-US" altLang="zh-CN" sz="2400" b="1" dirty="0">
                <a:solidFill>
                  <a:srgbClr val="0066FF"/>
                </a:solidFill>
                <a:latin typeface="微软雅黑" panose="020B0503020204020204" pitchFamily="34" charset="-122"/>
                <a:ea typeface="微软雅黑" panose="020B0503020204020204" pitchFamily="34" charset="-122"/>
              </a:rPr>
              <a:t>6</a:t>
            </a:r>
            <a:r>
              <a:rPr lang="zh-CN" altLang="en-US" sz="2400" b="1" dirty="0">
                <a:solidFill>
                  <a:srgbClr val="0066FF"/>
                </a:solidFill>
                <a:latin typeface="微软雅黑" panose="020B0503020204020204" pitchFamily="34" charset="-122"/>
                <a:ea typeface="微软雅黑" panose="020B0503020204020204" pitchFamily="34" charset="-122"/>
              </a:rPr>
              <a:t>个周期</a:t>
            </a:r>
          </a:p>
        </p:txBody>
      </p:sp>
      <p:graphicFrame>
        <p:nvGraphicFramePr>
          <p:cNvPr id="12" name="表格 11">
            <a:extLst>
              <a:ext uri="{FF2B5EF4-FFF2-40B4-BE49-F238E27FC236}">
                <a16:creationId xmlns:a16="http://schemas.microsoft.com/office/drawing/2014/main" id="{89316BD3-F02F-4555-9473-4F4754979806}"/>
              </a:ext>
            </a:extLst>
          </p:cNvPr>
          <p:cNvGraphicFramePr>
            <a:graphicFrameLocks noGrp="1"/>
          </p:cNvGraphicFramePr>
          <p:nvPr>
            <p:extLst>
              <p:ext uri="{D42A27DB-BD31-4B8C-83A1-F6EECF244321}">
                <p14:modId xmlns:p14="http://schemas.microsoft.com/office/powerpoint/2010/main" val="505494863"/>
              </p:ext>
            </p:extLst>
          </p:nvPr>
        </p:nvGraphicFramePr>
        <p:xfrm>
          <a:off x="1811333" y="1253957"/>
          <a:ext cx="8569324" cy="5340356"/>
        </p:xfrm>
        <a:graphic>
          <a:graphicData uri="http://schemas.openxmlformats.org/drawingml/2006/table">
            <a:tbl>
              <a:tblPr>
                <a:tableStyleId>{5C22544A-7EE6-4342-B048-85BDC9FD1C3A}</a:tableStyleId>
              </a:tblPr>
              <a:tblGrid>
                <a:gridCol w="694516">
                  <a:extLst>
                    <a:ext uri="{9D8B030D-6E8A-4147-A177-3AD203B41FA5}">
                      <a16:colId xmlns:a16="http://schemas.microsoft.com/office/drawing/2014/main" val="20000"/>
                    </a:ext>
                  </a:extLst>
                </a:gridCol>
                <a:gridCol w="585999">
                  <a:extLst>
                    <a:ext uri="{9D8B030D-6E8A-4147-A177-3AD203B41FA5}">
                      <a16:colId xmlns:a16="http://schemas.microsoft.com/office/drawing/2014/main" val="20001"/>
                    </a:ext>
                  </a:extLst>
                </a:gridCol>
                <a:gridCol w="824230">
                  <a:extLst>
                    <a:ext uri="{9D8B030D-6E8A-4147-A177-3AD203B41FA5}">
                      <a16:colId xmlns:a16="http://schemas.microsoft.com/office/drawing/2014/main" val="20002"/>
                    </a:ext>
                  </a:extLst>
                </a:gridCol>
                <a:gridCol w="526187">
                  <a:extLst>
                    <a:ext uri="{9D8B030D-6E8A-4147-A177-3AD203B41FA5}">
                      <a16:colId xmlns:a16="http://schemas.microsoft.com/office/drawing/2014/main" val="20003"/>
                    </a:ext>
                  </a:extLst>
                </a:gridCol>
                <a:gridCol w="614021">
                  <a:extLst>
                    <a:ext uri="{9D8B030D-6E8A-4147-A177-3AD203B41FA5}">
                      <a16:colId xmlns:a16="http://schemas.microsoft.com/office/drawing/2014/main" val="20004"/>
                    </a:ext>
                  </a:extLst>
                </a:gridCol>
                <a:gridCol w="595248">
                  <a:extLst>
                    <a:ext uri="{9D8B030D-6E8A-4147-A177-3AD203B41FA5}">
                      <a16:colId xmlns:a16="http://schemas.microsoft.com/office/drawing/2014/main" val="20005"/>
                    </a:ext>
                  </a:extLst>
                </a:gridCol>
                <a:gridCol w="624490">
                  <a:extLst>
                    <a:ext uri="{9D8B030D-6E8A-4147-A177-3AD203B41FA5}">
                      <a16:colId xmlns:a16="http://schemas.microsoft.com/office/drawing/2014/main" val="20006"/>
                    </a:ext>
                  </a:extLst>
                </a:gridCol>
                <a:gridCol w="576089">
                  <a:extLst>
                    <a:ext uri="{9D8B030D-6E8A-4147-A177-3AD203B41FA5}">
                      <a16:colId xmlns:a16="http://schemas.microsoft.com/office/drawing/2014/main" val="20007"/>
                    </a:ext>
                  </a:extLst>
                </a:gridCol>
                <a:gridCol w="619674">
                  <a:extLst>
                    <a:ext uri="{9D8B030D-6E8A-4147-A177-3AD203B41FA5}">
                      <a16:colId xmlns:a16="http://schemas.microsoft.com/office/drawing/2014/main" val="20008"/>
                    </a:ext>
                  </a:extLst>
                </a:gridCol>
                <a:gridCol w="883197">
                  <a:extLst>
                    <a:ext uri="{9D8B030D-6E8A-4147-A177-3AD203B41FA5}">
                      <a16:colId xmlns:a16="http://schemas.microsoft.com/office/drawing/2014/main" val="20009"/>
                    </a:ext>
                  </a:extLst>
                </a:gridCol>
                <a:gridCol w="651110">
                  <a:extLst>
                    <a:ext uri="{9D8B030D-6E8A-4147-A177-3AD203B41FA5}">
                      <a16:colId xmlns:a16="http://schemas.microsoft.com/office/drawing/2014/main" val="20010"/>
                    </a:ext>
                  </a:extLst>
                </a:gridCol>
                <a:gridCol w="669195">
                  <a:extLst>
                    <a:ext uri="{9D8B030D-6E8A-4147-A177-3AD203B41FA5}">
                      <a16:colId xmlns:a16="http://schemas.microsoft.com/office/drawing/2014/main" val="20011"/>
                    </a:ext>
                  </a:extLst>
                </a:gridCol>
                <a:gridCol w="705368">
                  <a:extLst>
                    <a:ext uri="{9D8B030D-6E8A-4147-A177-3AD203B41FA5}">
                      <a16:colId xmlns:a16="http://schemas.microsoft.com/office/drawing/2014/main" val="20012"/>
                    </a:ext>
                  </a:extLst>
                </a:gridCol>
              </a:tblGrid>
              <a:tr h="291775">
                <a:tc gridSpan="3">
                  <a:txBody>
                    <a:bodyPr/>
                    <a:lstStyle/>
                    <a:p>
                      <a:pPr algn="l" fontAlgn="ctr"/>
                      <a:r>
                        <a:rPr lang="en-US" sz="1600" b="1" u="none" strike="noStrike" dirty="0">
                          <a:solidFill>
                            <a:srgbClr val="FF0000"/>
                          </a:solidFill>
                          <a:effectLst/>
                        </a:rPr>
                        <a:t>Instruction Status</a:t>
                      </a:r>
                      <a:endParaRPr lang="en-US" sz="1600" b="1" i="0" u="none" strike="noStrike" dirty="0">
                        <a:solidFill>
                          <a:srgbClr val="FF0000"/>
                        </a:solidFill>
                        <a:effectLst/>
                        <a:latin typeface="宋体" panose="02010600030101010101" pitchFamily="2" charset="-122"/>
                        <a:ea typeface="宋体" panose="02010600030101010101" pitchFamily="2" charset="-122"/>
                      </a:endParaRPr>
                    </a:p>
                  </a:txBody>
                  <a:tcPr marL="7620" marR="7620" marT="7621" marB="0" anchor="ctr"/>
                </a:tc>
                <a:tc hMerge="1">
                  <a:txBody>
                    <a:bodyPr/>
                    <a:lstStyle/>
                    <a:p>
                      <a:endParaRPr lang="zh-CN" altLang="en-US"/>
                    </a:p>
                  </a:txBody>
                  <a:tcPr/>
                </a:tc>
                <a:tc hMerge="1">
                  <a:txBody>
                    <a:bodyPr/>
                    <a:lstStyle/>
                    <a:p>
                      <a:endParaRPr lang="zh-CN" altLang="en-US"/>
                    </a:p>
                  </a:txBody>
                  <a:tcPr/>
                </a:tc>
                <a:tc>
                  <a:txBody>
                    <a:bodyPr/>
                    <a:lstStyle/>
                    <a:p>
                      <a:pPr algn="l" fontAlgn="ct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21"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1" marB="0" anchor="ctr"/>
                </a:tc>
                <a:tc>
                  <a:txBody>
                    <a:bodyPr/>
                    <a:lstStyle/>
                    <a:p>
                      <a:pPr algn="l" fontAlgn="ct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21" marB="0" anchor="ctr"/>
                </a:tc>
                <a:tc>
                  <a:txBody>
                    <a:bodyPr/>
                    <a:lstStyle/>
                    <a:p>
                      <a:pPr algn="l" fontAlgn="ct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21" marB="0" anchor="ctr"/>
                </a:tc>
                <a:tc>
                  <a:txBody>
                    <a:bodyPr/>
                    <a:lstStyle/>
                    <a:p>
                      <a:pPr algn="l" fontAlgn="ct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21" marB="0" anchor="ctr"/>
                </a:tc>
                <a:tc>
                  <a:txBody>
                    <a:bodyPr/>
                    <a:lstStyle/>
                    <a:p>
                      <a:pPr algn="l" fontAlgn="ct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21" marB="0" anchor="ctr"/>
                </a:tc>
                <a:tc>
                  <a:txBody>
                    <a:bodyPr/>
                    <a:lstStyle/>
                    <a:p>
                      <a:pPr algn="l" fontAlgn="ct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21"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1"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1"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1" marB="0" anchor="ctr"/>
                </a:tc>
                <a:extLst>
                  <a:ext uri="{0D108BD9-81ED-4DB2-BD59-A6C34878D82A}">
                    <a16:rowId xmlns:a16="http://schemas.microsoft.com/office/drawing/2014/main" val="10000"/>
                  </a:ext>
                </a:extLst>
              </a:tr>
              <a:tr h="291775">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1" marB="0" anchor="ctr"/>
                </a:tc>
                <a:tc>
                  <a:txBody>
                    <a:bodyPr/>
                    <a:lstStyle/>
                    <a:p>
                      <a:pPr algn="l" fontAlgn="ctr"/>
                      <a:r>
                        <a:rPr lang="en-US" sz="1600" u="none" strike="noStrike" dirty="0">
                          <a:effectLst/>
                        </a:rPr>
                        <a:t>ITER</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21" marB="0" anchor="ctr"/>
                </a:tc>
                <a:tc>
                  <a:txBody>
                    <a:bodyPr/>
                    <a:lstStyle/>
                    <a:p>
                      <a:pPr algn="l" fontAlgn="ctr"/>
                      <a:r>
                        <a:rPr lang="en-US" sz="1200" u="none" strike="noStrike" dirty="0">
                          <a:effectLst/>
                        </a:rPr>
                        <a:t>Inst.</a:t>
                      </a:r>
                      <a:endParaRPr lang="en-US" sz="12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21" marB="0" anchor="ctr"/>
                </a:tc>
                <a:tc>
                  <a:txBody>
                    <a:bodyPr/>
                    <a:lstStyle/>
                    <a:p>
                      <a:pPr algn="l" fontAlgn="ctr"/>
                      <a:r>
                        <a:rPr lang="en-US" sz="1600" u="none" strike="noStrike" dirty="0" err="1">
                          <a:effectLst/>
                        </a:rPr>
                        <a:t>i</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21" marB="0" anchor="ctr"/>
                </a:tc>
                <a:tc>
                  <a:txBody>
                    <a:bodyPr/>
                    <a:lstStyle/>
                    <a:p>
                      <a:pPr algn="l" fontAlgn="ctr"/>
                      <a:r>
                        <a:rPr lang="en-US" sz="1600" u="none" strike="noStrike" dirty="0">
                          <a:effectLst/>
                        </a:rPr>
                        <a:t>j</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21" marB="0" anchor="ctr"/>
                </a:tc>
                <a:tc>
                  <a:txBody>
                    <a:bodyPr/>
                    <a:lstStyle/>
                    <a:p>
                      <a:pPr algn="l" fontAlgn="ctr"/>
                      <a:r>
                        <a:rPr lang="en-US" sz="1600" u="none" strike="noStrike" dirty="0">
                          <a:effectLst/>
                        </a:rPr>
                        <a:t>k</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21" marB="0" anchor="ctr"/>
                </a:tc>
                <a:tc>
                  <a:txBody>
                    <a:bodyPr/>
                    <a:lstStyle/>
                    <a:p>
                      <a:pPr algn="l" fontAlgn="ctr"/>
                      <a:r>
                        <a:rPr lang="en-US" sz="1600" u="none" strike="noStrike" dirty="0">
                          <a:effectLst/>
                        </a:rPr>
                        <a:t>Issue</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21" marB="0" anchor="ctr"/>
                </a:tc>
                <a:tc>
                  <a:txBody>
                    <a:bodyPr/>
                    <a:lstStyle/>
                    <a:p>
                      <a:pPr algn="l" fontAlgn="ctr"/>
                      <a:r>
                        <a:rPr lang="en-US" sz="1600" u="none" strike="noStrike" dirty="0">
                          <a:effectLst/>
                        </a:rPr>
                        <a:t>Exec</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21" marB="0" anchor="ctr"/>
                </a:tc>
                <a:tc>
                  <a:txBody>
                    <a:bodyPr/>
                    <a:lstStyle/>
                    <a:p>
                      <a:pPr algn="l" fontAlgn="ctr"/>
                      <a:r>
                        <a:rPr lang="en-US" sz="1600" u="none" strike="noStrike">
                          <a:effectLst/>
                        </a:rPr>
                        <a:t>WR</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21" marB="0" anchor="ctr"/>
                </a:tc>
                <a:tc>
                  <a:txBody>
                    <a:bodyPr/>
                    <a:lstStyle/>
                    <a:p>
                      <a:pPr algn="l" fontAlgn="ctr"/>
                      <a:r>
                        <a:rPr lang="zh-CN" altLang="en-US" sz="1600" u="none" strike="noStrike">
                          <a:effectLst/>
                        </a:rPr>
                        <a:t> </a:t>
                      </a: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21" marB="0" anchor="ctr"/>
                </a:tc>
                <a:tc>
                  <a:txBody>
                    <a:bodyPr/>
                    <a:lstStyle/>
                    <a:p>
                      <a:pPr algn="l" fontAlgn="ctr"/>
                      <a:r>
                        <a:rPr lang="en-US" sz="1600" u="none" strike="noStrike">
                          <a:effectLst/>
                        </a:rPr>
                        <a:t>Busy</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21" marB="0" anchor="ctr"/>
                </a:tc>
                <a:tc>
                  <a:txBody>
                    <a:bodyPr/>
                    <a:lstStyle/>
                    <a:p>
                      <a:pPr algn="l" fontAlgn="ctr"/>
                      <a:r>
                        <a:rPr lang="en-US" sz="1600" u="none" strike="noStrike">
                          <a:effectLst/>
                        </a:rPr>
                        <a:t>Addr</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21" marB="0" anchor="ctr"/>
                </a:tc>
                <a:tc>
                  <a:txBody>
                    <a:bodyPr/>
                    <a:lstStyle/>
                    <a:p>
                      <a:pPr algn="l" fontAlgn="ctr"/>
                      <a:r>
                        <a:rPr lang="en-US" sz="1600" u="none" strike="noStrike">
                          <a:effectLst/>
                        </a:rPr>
                        <a:t>Fu</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21" marB="0" anchor="ctr"/>
                </a:tc>
                <a:extLst>
                  <a:ext uri="{0D108BD9-81ED-4DB2-BD59-A6C34878D82A}">
                    <a16:rowId xmlns:a16="http://schemas.microsoft.com/office/drawing/2014/main" val="10001"/>
                  </a:ext>
                </a:extLst>
              </a:tr>
              <a:tr h="291775">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1" marB="0" anchor="ctr"/>
                </a:tc>
                <a:tc>
                  <a:txBody>
                    <a:bodyPr/>
                    <a:lstStyle/>
                    <a:p>
                      <a:pPr algn="l" fontAlgn="ctr"/>
                      <a:r>
                        <a:rPr lang="en-US" altLang="zh-CN" sz="1600" u="none" strike="noStrike" dirty="0">
                          <a:solidFill>
                            <a:srgbClr val="FF00FF"/>
                          </a:solidFill>
                          <a:effectLst/>
                        </a:rPr>
                        <a:t>1</a:t>
                      </a:r>
                      <a:endParaRPr lang="en-US" altLang="zh-CN" sz="16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21" marB="0" anchor="ctr"/>
                </a:tc>
                <a:tc>
                  <a:txBody>
                    <a:bodyPr/>
                    <a:lstStyle/>
                    <a:p>
                      <a:pPr algn="l" fontAlgn="ctr"/>
                      <a:r>
                        <a:rPr lang="en-US" sz="1600" u="none" strike="noStrike" dirty="0">
                          <a:solidFill>
                            <a:srgbClr val="FF00FF"/>
                          </a:solidFill>
                          <a:effectLst/>
                        </a:rPr>
                        <a:t>LD</a:t>
                      </a:r>
                      <a:endParaRPr lang="en-US" sz="16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21" marB="0" anchor="ctr"/>
                </a:tc>
                <a:tc>
                  <a:txBody>
                    <a:bodyPr/>
                    <a:lstStyle/>
                    <a:p>
                      <a:pPr algn="l" fontAlgn="ctr"/>
                      <a:r>
                        <a:rPr lang="en-US" sz="1600" u="none" strike="noStrike" dirty="0">
                          <a:solidFill>
                            <a:srgbClr val="FF00FF"/>
                          </a:solidFill>
                          <a:effectLst/>
                        </a:rPr>
                        <a:t>F0</a:t>
                      </a:r>
                      <a:endParaRPr lang="en-US" sz="16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21" marB="0" anchor="ctr"/>
                </a:tc>
                <a:tc>
                  <a:txBody>
                    <a:bodyPr/>
                    <a:lstStyle/>
                    <a:p>
                      <a:pPr algn="l" fontAlgn="ctr"/>
                      <a:r>
                        <a:rPr lang="en-US" altLang="zh-CN" sz="1600" u="none" strike="noStrike" dirty="0">
                          <a:solidFill>
                            <a:srgbClr val="FF00FF"/>
                          </a:solidFill>
                          <a:effectLst/>
                        </a:rPr>
                        <a:t>0</a:t>
                      </a:r>
                      <a:endParaRPr lang="en-US" altLang="zh-CN" sz="16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21" marB="0" anchor="ctr"/>
                </a:tc>
                <a:tc>
                  <a:txBody>
                    <a:bodyPr/>
                    <a:lstStyle/>
                    <a:p>
                      <a:pPr algn="l" fontAlgn="ctr"/>
                      <a:r>
                        <a:rPr lang="en-US" sz="1600" u="none" strike="noStrike" dirty="0">
                          <a:solidFill>
                            <a:srgbClr val="FF00FF"/>
                          </a:solidFill>
                          <a:effectLst/>
                        </a:rPr>
                        <a:t>R1</a:t>
                      </a:r>
                      <a:endParaRPr lang="en-US" sz="16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21" marB="0" anchor="ctr"/>
                </a:tc>
                <a:tc>
                  <a:txBody>
                    <a:bodyPr/>
                    <a:lstStyle/>
                    <a:p>
                      <a:pPr algn="l" fontAlgn="ctr"/>
                      <a:r>
                        <a:rPr lang="zh-CN" altLang="en-US" sz="1600" u="none" strike="noStrike" dirty="0">
                          <a:effectLst/>
                        </a:rPr>
                        <a:t>　</a:t>
                      </a:r>
                      <a:r>
                        <a:rPr lang="en-US" altLang="zh-CN" sz="1600" u="none" strike="noStrike" dirty="0">
                          <a:effectLst/>
                        </a:rPr>
                        <a:t>1</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21" marB="0" anchor="ctr"/>
                </a:tc>
                <a:tc>
                  <a:txBody>
                    <a:bodyPr/>
                    <a:lstStyle/>
                    <a:p>
                      <a:pPr algn="l" fontAlgn="ctr"/>
                      <a:r>
                        <a:rPr lang="zh-CN" altLang="en-US" sz="1600" u="none" strike="noStrike" dirty="0">
                          <a:effectLst/>
                        </a:rPr>
                        <a:t>　</a:t>
                      </a:r>
                      <a:r>
                        <a:rPr lang="en-US" altLang="zh-CN" sz="1600" u="none" strike="noStrike" dirty="0">
                          <a:effectLst/>
                        </a:rPr>
                        <a:t>2~</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21" marB="0" anchor="ctr"/>
                </a:tc>
                <a:tc>
                  <a:txBody>
                    <a:bodyPr/>
                    <a:lstStyle/>
                    <a:p>
                      <a:pPr algn="l" fontAlgn="ctr"/>
                      <a:r>
                        <a:rPr lang="zh-CN" altLang="en-US" sz="1600" u="none" strike="noStrike">
                          <a:effectLst/>
                        </a:rPr>
                        <a:t>　</a:t>
                      </a: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21" marB="0" anchor="ctr"/>
                </a:tc>
                <a:tc>
                  <a:txBody>
                    <a:bodyPr/>
                    <a:lstStyle/>
                    <a:p>
                      <a:pPr algn="r" fontAlgn="ctr"/>
                      <a:r>
                        <a:rPr lang="en-US" sz="1600" u="none" strike="noStrike" dirty="0">
                          <a:effectLst/>
                        </a:rPr>
                        <a:t>Load1</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21" marB="0" anchor="ctr"/>
                </a:tc>
                <a:tc>
                  <a:txBody>
                    <a:bodyPr/>
                    <a:lstStyle/>
                    <a:p>
                      <a:pPr algn="ctr" fontAlgn="ctr"/>
                      <a:r>
                        <a:rPr lang="en-US" sz="1400" b="0" i="0" u="none" strike="noStrike" dirty="0">
                          <a:solidFill>
                            <a:srgbClr val="FF00FF"/>
                          </a:solidFill>
                          <a:effectLst/>
                          <a:latin typeface="+mn-lt"/>
                          <a:ea typeface="+mn-ea"/>
                        </a:rPr>
                        <a:t>Yes</a:t>
                      </a:r>
                      <a:r>
                        <a:rPr lang="en-US" sz="1400" b="0" i="0" u="none" strike="noStrike" baseline="0" dirty="0">
                          <a:solidFill>
                            <a:srgbClr val="FF00FF"/>
                          </a:solidFill>
                          <a:effectLst/>
                          <a:latin typeface="+mn-lt"/>
                          <a:ea typeface="+mn-ea"/>
                        </a:rPr>
                        <a:t> </a:t>
                      </a:r>
                      <a:endParaRPr lang="en-US" sz="14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21" marB="0" anchor="ctr"/>
                </a:tc>
                <a:tc>
                  <a:txBody>
                    <a:bodyPr/>
                    <a:lstStyle/>
                    <a:p>
                      <a:pPr algn="ctr" fontAlgn="ctr"/>
                      <a:r>
                        <a:rPr lang="en-US" altLang="zh-CN" sz="1400" b="0" i="0" u="none" strike="noStrike" dirty="0">
                          <a:solidFill>
                            <a:srgbClr val="FF00FF"/>
                          </a:solidFill>
                          <a:effectLst/>
                          <a:latin typeface="宋体" panose="02010600030101010101" pitchFamily="2" charset="-122"/>
                          <a:ea typeface="宋体" panose="02010600030101010101" pitchFamily="2" charset="-122"/>
                        </a:rPr>
                        <a:t>80</a:t>
                      </a:r>
                      <a:endParaRPr lang="zh-CN" altLang="en-US" sz="14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21" marB="0" anchor="ctr"/>
                </a:tc>
                <a:tc>
                  <a:txBody>
                    <a:bodyPr/>
                    <a:lstStyle/>
                    <a:p>
                      <a:pPr algn="ctr" fontAlgn="ctr"/>
                      <a:endParaRPr lang="zh-CN" altLang="en-US" sz="1400" b="0" i="0" u="none" strike="noStrike">
                        <a:solidFill>
                          <a:srgbClr val="000000"/>
                        </a:solidFill>
                        <a:effectLst/>
                        <a:latin typeface="宋体" panose="02010600030101010101" pitchFamily="2" charset="-122"/>
                        <a:ea typeface="宋体" panose="02010600030101010101" pitchFamily="2" charset="-122"/>
                      </a:endParaRPr>
                    </a:p>
                  </a:txBody>
                  <a:tcPr marL="7620" marR="7620" marT="7621" marB="0" anchor="ctr"/>
                </a:tc>
                <a:extLst>
                  <a:ext uri="{0D108BD9-81ED-4DB2-BD59-A6C34878D82A}">
                    <a16:rowId xmlns:a16="http://schemas.microsoft.com/office/drawing/2014/main" val="10002"/>
                  </a:ext>
                </a:extLst>
              </a:tr>
              <a:tr h="291775">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1" marB="0" anchor="ctr"/>
                </a:tc>
                <a:tc>
                  <a:txBody>
                    <a:bodyPr/>
                    <a:lstStyle/>
                    <a:p>
                      <a:pPr algn="l" fontAlgn="ctr"/>
                      <a:r>
                        <a:rPr lang="en-US" altLang="zh-CN" sz="1600" u="none" strike="noStrike">
                          <a:solidFill>
                            <a:srgbClr val="FF00FF"/>
                          </a:solidFill>
                          <a:effectLst/>
                        </a:rPr>
                        <a:t>1</a:t>
                      </a:r>
                      <a:endParaRPr lang="en-US" altLang="zh-CN" sz="1600" b="0" i="0" u="none" strike="noStrike">
                        <a:solidFill>
                          <a:srgbClr val="FF00FF"/>
                        </a:solidFill>
                        <a:effectLst/>
                        <a:latin typeface="宋体" panose="02010600030101010101" pitchFamily="2" charset="-122"/>
                        <a:ea typeface="宋体" panose="02010600030101010101" pitchFamily="2" charset="-122"/>
                      </a:endParaRPr>
                    </a:p>
                  </a:txBody>
                  <a:tcPr marL="7620" marR="7620" marT="7621" marB="0" anchor="ctr"/>
                </a:tc>
                <a:tc>
                  <a:txBody>
                    <a:bodyPr/>
                    <a:lstStyle/>
                    <a:p>
                      <a:pPr algn="l" fontAlgn="ctr"/>
                      <a:r>
                        <a:rPr lang="en-US" sz="1600" u="none" strike="noStrike">
                          <a:solidFill>
                            <a:srgbClr val="FF00FF"/>
                          </a:solidFill>
                          <a:effectLst/>
                        </a:rPr>
                        <a:t>MULTD</a:t>
                      </a:r>
                      <a:endParaRPr lang="en-US" sz="1600" b="0" i="0" u="none" strike="noStrike">
                        <a:solidFill>
                          <a:srgbClr val="FF00FF"/>
                        </a:solidFill>
                        <a:effectLst/>
                        <a:latin typeface="宋体" panose="02010600030101010101" pitchFamily="2" charset="-122"/>
                        <a:ea typeface="宋体" panose="02010600030101010101" pitchFamily="2" charset="-122"/>
                      </a:endParaRPr>
                    </a:p>
                  </a:txBody>
                  <a:tcPr marL="7620" marR="7620" marT="7621" marB="0" anchor="ctr"/>
                </a:tc>
                <a:tc>
                  <a:txBody>
                    <a:bodyPr/>
                    <a:lstStyle/>
                    <a:p>
                      <a:pPr algn="l" fontAlgn="ctr"/>
                      <a:r>
                        <a:rPr lang="en-US" sz="1600" u="none" strike="noStrike" dirty="0">
                          <a:solidFill>
                            <a:srgbClr val="FF00FF"/>
                          </a:solidFill>
                          <a:effectLst/>
                        </a:rPr>
                        <a:t>F4</a:t>
                      </a:r>
                      <a:endParaRPr lang="en-US" sz="16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21" marB="0" anchor="ctr"/>
                </a:tc>
                <a:tc>
                  <a:txBody>
                    <a:bodyPr/>
                    <a:lstStyle/>
                    <a:p>
                      <a:pPr algn="l" fontAlgn="ctr"/>
                      <a:r>
                        <a:rPr lang="en-US" sz="1600" u="none" strike="noStrike" dirty="0">
                          <a:solidFill>
                            <a:srgbClr val="FF00FF"/>
                          </a:solidFill>
                          <a:effectLst/>
                        </a:rPr>
                        <a:t>F0</a:t>
                      </a:r>
                      <a:endParaRPr lang="en-US" sz="16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21" marB="0" anchor="ctr"/>
                </a:tc>
                <a:tc>
                  <a:txBody>
                    <a:bodyPr/>
                    <a:lstStyle/>
                    <a:p>
                      <a:pPr algn="l" fontAlgn="ctr"/>
                      <a:r>
                        <a:rPr lang="en-US" sz="1600" u="none" strike="noStrike" dirty="0">
                          <a:solidFill>
                            <a:srgbClr val="FF00FF"/>
                          </a:solidFill>
                          <a:effectLst/>
                        </a:rPr>
                        <a:t>F2</a:t>
                      </a:r>
                      <a:endParaRPr lang="en-US" sz="16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21" marB="0" anchor="ctr"/>
                </a:tc>
                <a:tc>
                  <a:txBody>
                    <a:bodyPr/>
                    <a:lstStyle/>
                    <a:p>
                      <a:pPr algn="l" fontAlgn="ctr"/>
                      <a:r>
                        <a:rPr lang="zh-CN" altLang="en-US" sz="1600" u="none" strike="noStrike" dirty="0">
                          <a:effectLst/>
                        </a:rPr>
                        <a:t>　</a:t>
                      </a:r>
                      <a:r>
                        <a:rPr lang="en-US" altLang="zh-CN" sz="1600" u="none" strike="noStrike" dirty="0">
                          <a:effectLst/>
                        </a:rPr>
                        <a:t>2</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21" marB="0" anchor="ctr"/>
                </a:tc>
                <a:tc>
                  <a:txBody>
                    <a:bodyPr/>
                    <a:lstStyle/>
                    <a:p>
                      <a:pPr algn="l" fontAlgn="ct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21" marB="0" anchor="ctr"/>
                </a:tc>
                <a:tc>
                  <a:txBody>
                    <a:bodyPr/>
                    <a:lstStyle/>
                    <a:p>
                      <a:pPr algn="l" fontAlgn="ctr"/>
                      <a:r>
                        <a:rPr lang="zh-CN" altLang="en-US" sz="1600" u="none" strike="noStrike">
                          <a:effectLst/>
                        </a:rPr>
                        <a:t>　</a:t>
                      </a: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21" marB="0" anchor="ctr"/>
                </a:tc>
                <a:tc>
                  <a:txBody>
                    <a:bodyPr/>
                    <a:lstStyle/>
                    <a:p>
                      <a:pPr algn="r" fontAlgn="ctr"/>
                      <a:r>
                        <a:rPr lang="en-US" sz="1600" u="none" strike="noStrike">
                          <a:effectLst/>
                        </a:rPr>
                        <a:t>Load2</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21" marB="0" anchor="ctr"/>
                </a:tc>
                <a:tc>
                  <a:txBody>
                    <a:bodyPr/>
                    <a:lstStyle/>
                    <a:p>
                      <a:pPr algn="ctr" fontAlgn="ctr"/>
                      <a:r>
                        <a:rPr lang="en-US" altLang="zh-CN" sz="1400" b="0" i="0" u="none" strike="noStrike" dirty="0">
                          <a:solidFill>
                            <a:srgbClr val="0070C0"/>
                          </a:solidFill>
                          <a:effectLst/>
                          <a:latin typeface="+mn-lt"/>
                          <a:ea typeface="+mn-ea"/>
                        </a:rPr>
                        <a:t>Yes</a:t>
                      </a:r>
                      <a:endParaRPr lang="en-US" sz="1400" b="0" i="0" u="none" strike="noStrike" dirty="0">
                        <a:solidFill>
                          <a:srgbClr val="0070C0"/>
                        </a:solidFill>
                        <a:effectLst/>
                        <a:latin typeface="宋体" panose="02010600030101010101" pitchFamily="2" charset="-122"/>
                        <a:ea typeface="宋体" panose="02010600030101010101" pitchFamily="2" charset="-122"/>
                      </a:endParaRPr>
                    </a:p>
                  </a:txBody>
                  <a:tcPr marL="7620" marR="7620" marT="7621" marB="0" anchor="ctr"/>
                </a:tc>
                <a:tc>
                  <a:txBody>
                    <a:bodyPr/>
                    <a:lstStyle/>
                    <a:p>
                      <a:pPr algn="ctr" fontAlgn="ctr"/>
                      <a:r>
                        <a:rPr lang="en-US" altLang="zh-CN" sz="1400" b="0" i="0" u="none" strike="noStrike" dirty="0">
                          <a:solidFill>
                            <a:srgbClr val="0070C0"/>
                          </a:solidFill>
                          <a:effectLst/>
                          <a:latin typeface="宋体" panose="02010600030101010101" pitchFamily="2" charset="-122"/>
                          <a:ea typeface="宋体" panose="02010600030101010101" pitchFamily="2" charset="-122"/>
                        </a:rPr>
                        <a:t>72</a:t>
                      </a:r>
                      <a:endParaRPr lang="zh-CN" altLang="en-US" sz="1400" b="0" i="0" u="none" strike="noStrike" dirty="0">
                        <a:solidFill>
                          <a:srgbClr val="0070C0"/>
                        </a:solidFill>
                        <a:effectLst/>
                        <a:latin typeface="宋体" panose="02010600030101010101" pitchFamily="2" charset="-122"/>
                        <a:ea typeface="宋体" panose="02010600030101010101" pitchFamily="2" charset="-122"/>
                      </a:endParaRPr>
                    </a:p>
                  </a:txBody>
                  <a:tcPr marL="7620" marR="7620" marT="7621" marB="0" anchor="ctr"/>
                </a:tc>
                <a:tc>
                  <a:txBody>
                    <a:bodyPr/>
                    <a:lstStyle/>
                    <a:p>
                      <a:pPr algn="ctr" fontAlgn="ct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21" marB="0" anchor="ctr"/>
                </a:tc>
                <a:extLst>
                  <a:ext uri="{0D108BD9-81ED-4DB2-BD59-A6C34878D82A}">
                    <a16:rowId xmlns:a16="http://schemas.microsoft.com/office/drawing/2014/main" val="10003"/>
                  </a:ext>
                </a:extLst>
              </a:tr>
              <a:tr h="291775">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1" marB="0" anchor="ctr"/>
                </a:tc>
                <a:tc>
                  <a:txBody>
                    <a:bodyPr/>
                    <a:lstStyle/>
                    <a:p>
                      <a:pPr algn="l" fontAlgn="ctr"/>
                      <a:r>
                        <a:rPr lang="en-US" altLang="zh-CN" sz="1600" u="none" strike="noStrike">
                          <a:solidFill>
                            <a:srgbClr val="FF00FF"/>
                          </a:solidFill>
                          <a:effectLst/>
                        </a:rPr>
                        <a:t>1</a:t>
                      </a:r>
                      <a:endParaRPr lang="en-US" altLang="zh-CN" sz="1600" b="0" i="0" u="none" strike="noStrike">
                        <a:solidFill>
                          <a:srgbClr val="FF00FF"/>
                        </a:solidFill>
                        <a:effectLst/>
                        <a:latin typeface="宋体" panose="02010600030101010101" pitchFamily="2" charset="-122"/>
                        <a:ea typeface="宋体" panose="02010600030101010101" pitchFamily="2" charset="-122"/>
                      </a:endParaRPr>
                    </a:p>
                  </a:txBody>
                  <a:tcPr marL="7620" marR="7620" marT="7621" marB="0" anchor="ctr"/>
                </a:tc>
                <a:tc>
                  <a:txBody>
                    <a:bodyPr/>
                    <a:lstStyle/>
                    <a:p>
                      <a:pPr algn="l" fontAlgn="ctr"/>
                      <a:r>
                        <a:rPr lang="en-US" sz="1600" u="none" strike="noStrike">
                          <a:solidFill>
                            <a:srgbClr val="FF00FF"/>
                          </a:solidFill>
                          <a:effectLst/>
                        </a:rPr>
                        <a:t>SD</a:t>
                      </a:r>
                      <a:endParaRPr lang="en-US" sz="1600" b="0" i="0" u="none" strike="noStrike">
                        <a:solidFill>
                          <a:srgbClr val="FF00FF"/>
                        </a:solidFill>
                        <a:effectLst/>
                        <a:latin typeface="宋体" panose="02010600030101010101" pitchFamily="2" charset="-122"/>
                        <a:ea typeface="宋体" panose="02010600030101010101" pitchFamily="2" charset="-122"/>
                      </a:endParaRPr>
                    </a:p>
                  </a:txBody>
                  <a:tcPr marL="7620" marR="7620" marT="7621" marB="0" anchor="ctr"/>
                </a:tc>
                <a:tc>
                  <a:txBody>
                    <a:bodyPr/>
                    <a:lstStyle/>
                    <a:p>
                      <a:pPr algn="l" fontAlgn="ctr"/>
                      <a:r>
                        <a:rPr lang="en-US" sz="1600" u="none" strike="noStrike" dirty="0">
                          <a:solidFill>
                            <a:srgbClr val="FF00FF"/>
                          </a:solidFill>
                          <a:effectLst/>
                        </a:rPr>
                        <a:t>F4 </a:t>
                      </a:r>
                      <a:endParaRPr lang="en-US" sz="16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21" marB="0" anchor="ctr"/>
                </a:tc>
                <a:tc>
                  <a:txBody>
                    <a:bodyPr/>
                    <a:lstStyle/>
                    <a:p>
                      <a:pPr algn="l" fontAlgn="ctr"/>
                      <a:r>
                        <a:rPr lang="en-US" altLang="zh-CN" sz="1600" u="none" strike="noStrike" dirty="0">
                          <a:solidFill>
                            <a:srgbClr val="FF00FF"/>
                          </a:solidFill>
                          <a:effectLst/>
                        </a:rPr>
                        <a:t>0</a:t>
                      </a:r>
                      <a:endParaRPr lang="en-US" altLang="zh-CN" sz="16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21" marB="0" anchor="ctr"/>
                </a:tc>
                <a:tc>
                  <a:txBody>
                    <a:bodyPr/>
                    <a:lstStyle/>
                    <a:p>
                      <a:pPr algn="l" fontAlgn="ctr"/>
                      <a:r>
                        <a:rPr lang="en-US" sz="1600" u="none" strike="noStrike" dirty="0">
                          <a:solidFill>
                            <a:srgbClr val="FF00FF"/>
                          </a:solidFill>
                          <a:effectLst/>
                        </a:rPr>
                        <a:t>R1</a:t>
                      </a:r>
                      <a:endParaRPr lang="en-US" sz="16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21" marB="0" anchor="ctr"/>
                </a:tc>
                <a:tc>
                  <a:txBody>
                    <a:bodyPr/>
                    <a:lstStyle/>
                    <a:p>
                      <a:pPr algn="l" fontAlgn="ctr"/>
                      <a:r>
                        <a:rPr lang="zh-CN" altLang="en-US" sz="1600" u="none" strike="noStrike" dirty="0">
                          <a:effectLst/>
                        </a:rPr>
                        <a:t>　</a:t>
                      </a:r>
                      <a:r>
                        <a:rPr lang="en-US" altLang="zh-CN" sz="1600" u="none" strike="noStrike" dirty="0">
                          <a:effectLst/>
                        </a:rPr>
                        <a:t>3</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21" marB="0" anchor="ctr"/>
                </a:tc>
                <a:tc>
                  <a:txBody>
                    <a:bodyPr/>
                    <a:lstStyle/>
                    <a:p>
                      <a:pPr algn="ctr" fontAlgn="ctr"/>
                      <a:r>
                        <a:rPr lang="en-US" altLang="zh-CN" sz="1600" b="0" i="0" u="none" strike="noStrike" dirty="0">
                          <a:solidFill>
                            <a:srgbClr val="000000"/>
                          </a:solidFill>
                          <a:effectLst/>
                          <a:latin typeface="宋体" panose="02010600030101010101" pitchFamily="2" charset="-122"/>
                          <a:ea typeface="宋体" panose="02010600030101010101" pitchFamily="2" charset="-122"/>
                        </a:rPr>
                        <a:t>4</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21" marB="0" anchor="ctr"/>
                </a:tc>
                <a:tc>
                  <a:txBody>
                    <a:bodyPr/>
                    <a:lstStyle/>
                    <a:p>
                      <a:pPr algn="l" fontAlgn="ctr"/>
                      <a:r>
                        <a:rPr lang="zh-CN" altLang="en-US" sz="1600" u="none" strike="noStrike" dirty="0">
                          <a:effectLst/>
                        </a:rPr>
                        <a:t>　</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21" marB="0" anchor="ctr"/>
                </a:tc>
                <a:tc>
                  <a:txBody>
                    <a:bodyPr/>
                    <a:lstStyle/>
                    <a:p>
                      <a:pPr algn="r" fontAlgn="ctr"/>
                      <a:r>
                        <a:rPr lang="en-US" sz="1600" u="none" strike="noStrike">
                          <a:effectLst/>
                        </a:rPr>
                        <a:t>Load3</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21" marB="0" anchor="ctr"/>
                </a:tc>
                <a:tc>
                  <a:txBody>
                    <a:bodyPr/>
                    <a:lstStyle/>
                    <a:p>
                      <a:pPr algn="ctr" fontAlgn="ctr"/>
                      <a:r>
                        <a:rPr lang="en-US" sz="1400" u="none" strike="noStrike">
                          <a:effectLst/>
                        </a:rPr>
                        <a:t>No</a:t>
                      </a:r>
                      <a:endParaRPr lang="en-US" sz="1400" b="0" i="0" u="none" strike="noStrike">
                        <a:solidFill>
                          <a:srgbClr val="000000"/>
                        </a:solidFill>
                        <a:effectLst/>
                        <a:latin typeface="宋体" panose="02010600030101010101" pitchFamily="2" charset="-122"/>
                        <a:ea typeface="宋体" panose="02010600030101010101" pitchFamily="2" charset="-122"/>
                      </a:endParaRPr>
                    </a:p>
                  </a:txBody>
                  <a:tcPr marL="7620" marR="7620" marT="7621" marB="0" anchor="ctr"/>
                </a:tc>
                <a:tc>
                  <a:txBody>
                    <a:bodyPr/>
                    <a:lstStyle/>
                    <a:p>
                      <a:pPr algn="ctr" fontAlgn="ct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21" marB="0" anchor="ctr"/>
                </a:tc>
                <a:tc>
                  <a:txBody>
                    <a:bodyPr/>
                    <a:lstStyle/>
                    <a:p>
                      <a:pPr algn="ctr" fontAlgn="ct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21" marB="0" anchor="ctr"/>
                </a:tc>
                <a:extLst>
                  <a:ext uri="{0D108BD9-81ED-4DB2-BD59-A6C34878D82A}">
                    <a16:rowId xmlns:a16="http://schemas.microsoft.com/office/drawing/2014/main" val="10004"/>
                  </a:ext>
                </a:extLst>
              </a:tr>
              <a:tr h="291775">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1" marB="0" anchor="ctr"/>
                </a:tc>
                <a:tc>
                  <a:txBody>
                    <a:bodyPr/>
                    <a:lstStyle/>
                    <a:p>
                      <a:pPr algn="l" fontAlgn="ctr"/>
                      <a:r>
                        <a:rPr lang="en-US" altLang="zh-CN" sz="1600" u="none" strike="noStrike" dirty="0">
                          <a:solidFill>
                            <a:srgbClr val="0070C0"/>
                          </a:solidFill>
                          <a:effectLst/>
                        </a:rPr>
                        <a:t>2</a:t>
                      </a:r>
                      <a:endParaRPr lang="en-US" altLang="zh-CN" sz="1600" b="0" i="0" u="none" strike="noStrike" dirty="0">
                        <a:solidFill>
                          <a:srgbClr val="0070C0"/>
                        </a:solidFill>
                        <a:effectLst/>
                        <a:latin typeface="宋体" panose="02010600030101010101" pitchFamily="2" charset="-122"/>
                        <a:ea typeface="宋体" panose="02010600030101010101" pitchFamily="2" charset="-122"/>
                      </a:endParaRPr>
                    </a:p>
                  </a:txBody>
                  <a:tcPr marL="7620" marR="7620" marT="7621" marB="0" anchor="ctr"/>
                </a:tc>
                <a:tc>
                  <a:txBody>
                    <a:bodyPr/>
                    <a:lstStyle/>
                    <a:p>
                      <a:pPr algn="l" fontAlgn="ctr"/>
                      <a:r>
                        <a:rPr lang="en-US" sz="1600" u="none" strike="noStrike" dirty="0">
                          <a:solidFill>
                            <a:srgbClr val="0070C0"/>
                          </a:solidFill>
                          <a:effectLst/>
                        </a:rPr>
                        <a:t>LD</a:t>
                      </a:r>
                      <a:endParaRPr lang="en-US" sz="1600" b="0" i="0" u="none" strike="noStrike" dirty="0">
                        <a:solidFill>
                          <a:srgbClr val="0070C0"/>
                        </a:solidFill>
                        <a:effectLst/>
                        <a:latin typeface="宋体" panose="02010600030101010101" pitchFamily="2" charset="-122"/>
                        <a:ea typeface="宋体" panose="02010600030101010101" pitchFamily="2" charset="-122"/>
                      </a:endParaRPr>
                    </a:p>
                  </a:txBody>
                  <a:tcPr marL="7620" marR="7620" marT="7621" marB="0" anchor="ctr"/>
                </a:tc>
                <a:tc>
                  <a:txBody>
                    <a:bodyPr/>
                    <a:lstStyle/>
                    <a:p>
                      <a:pPr algn="l" fontAlgn="ctr"/>
                      <a:r>
                        <a:rPr lang="en-US" sz="1600" u="none" strike="noStrike" dirty="0">
                          <a:solidFill>
                            <a:srgbClr val="0070C0"/>
                          </a:solidFill>
                          <a:effectLst/>
                        </a:rPr>
                        <a:t>F0</a:t>
                      </a:r>
                      <a:endParaRPr lang="en-US" sz="1600" b="0" i="0" u="none" strike="noStrike" dirty="0">
                        <a:solidFill>
                          <a:srgbClr val="0070C0"/>
                        </a:solidFill>
                        <a:effectLst/>
                        <a:latin typeface="宋体" panose="02010600030101010101" pitchFamily="2" charset="-122"/>
                        <a:ea typeface="宋体" panose="02010600030101010101" pitchFamily="2" charset="-122"/>
                      </a:endParaRPr>
                    </a:p>
                  </a:txBody>
                  <a:tcPr marL="7620" marR="7620" marT="7621" marB="0" anchor="ctr"/>
                </a:tc>
                <a:tc>
                  <a:txBody>
                    <a:bodyPr/>
                    <a:lstStyle/>
                    <a:p>
                      <a:pPr algn="l" fontAlgn="ctr"/>
                      <a:r>
                        <a:rPr lang="en-US" altLang="zh-CN" sz="1600" u="none" strike="noStrike" dirty="0">
                          <a:solidFill>
                            <a:srgbClr val="0070C0"/>
                          </a:solidFill>
                          <a:effectLst/>
                        </a:rPr>
                        <a:t>0</a:t>
                      </a:r>
                      <a:endParaRPr lang="en-US" altLang="zh-CN" sz="1600" b="0" i="0" u="none" strike="noStrike" dirty="0">
                        <a:solidFill>
                          <a:srgbClr val="0070C0"/>
                        </a:solidFill>
                        <a:effectLst/>
                        <a:latin typeface="宋体" panose="02010600030101010101" pitchFamily="2" charset="-122"/>
                        <a:ea typeface="宋体" panose="02010600030101010101" pitchFamily="2" charset="-122"/>
                      </a:endParaRPr>
                    </a:p>
                  </a:txBody>
                  <a:tcPr marL="7620" marR="7620" marT="7621" marB="0" anchor="ctr"/>
                </a:tc>
                <a:tc>
                  <a:txBody>
                    <a:bodyPr/>
                    <a:lstStyle/>
                    <a:p>
                      <a:pPr algn="l" fontAlgn="ctr"/>
                      <a:r>
                        <a:rPr lang="en-US" sz="1600" u="none" strike="noStrike" dirty="0">
                          <a:solidFill>
                            <a:srgbClr val="0070C0"/>
                          </a:solidFill>
                          <a:effectLst/>
                        </a:rPr>
                        <a:t>R1</a:t>
                      </a:r>
                      <a:endParaRPr lang="en-US" sz="1600" b="0" i="0" u="none" strike="noStrike" dirty="0">
                        <a:solidFill>
                          <a:srgbClr val="0070C0"/>
                        </a:solidFill>
                        <a:effectLst/>
                        <a:latin typeface="宋体" panose="02010600030101010101" pitchFamily="2" charset="-122"/>
                        <a:ea typeface="宋体" panose="02010600030101010101" pitchFamily="2" charset="-122"/>
                      </a:endParaRPr>
                    </a:p>
                  </a:txBody>
                  <a:tcPr marL="7620" marR="7620" marT="7621" marB="0" anchor="ctr"/>
                </a:tc>
                <a:tc>
                  <a:txBody>
                    <a:bodyPr/>
                    <a:lstStyle/>
                    <a:p>
                      <a:pPr algn="l" fontAlgn="ctr"/>
                      <a:r>
                        <a:rPr lang="zh-CN" altLang="en-US" sz="1600" u="none" strike="noStrike" dirty="0">
                          <a:effectLst/>
                        </a:rPr>
                        <a:t>　</a:t>
                      </a:r>
                      <a:r>
                        <a:rPr lang="en-US" altLang="zh-CN" sz="1600" u="none" strike="noStrike" dirty="0">
                          <a:effectLst/>
                        </a:rPr>
                        <a:t>6</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21" marB="0" anchor="ctr"/>
                </a:tc>
                <a:tc>
                  <a:txBody>
                    <a:bodyPr/>
                    <a:lstStyle/>
                    <a:p>
                      <a:pPr algn="l" fontAlgn="ct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21" marB="0" anchor="ctr"/>
                </a:tc>
                <a:tc>
                  <a:txBody>
                    <a:bodyPr/>
                    <a:lstStyle/>
                    <a:p>
                      <a:pPr algn="l" fontAlgn="ctr"/>
                      <a:r>
                        <a:rPr lang="zh-CN" altLang="en-US" sz="1600" u="none" strike="noStrike" dirty="0">
                          <a:effectLst/>
                        </a:rPr>
                        <a:t>　</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21" marB="0" anchor="ctr"/>
                </a:tc>
                <a:tc>
                  <a:txBody>
                    <a:bodyPr/>
                    <a:lstStyle/>
                    <a:p>
                      <a:pPr algn="r" fontAlgn="ctr"/>
                      <a:r>
                        <a:rPr lang="en-US" sz="1600" u="none" strike="noStrike">
                          <a:effectLst/>
                        </a:rPr>
                        <a:t>Store1</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21" marB="0" anchor="ctr"/>
                </a:tc>
                <a:tc>
                  <a:txBody>
                    <a:bodyPr/>
                    <a:lstStyle/>
                    <a:p>
                      <a:pPr algn="ctr" fontAlgn="ctr"/>
                      <a:r>
                        <a:rPr lang="en-US" sz="1400" b="0" i="0" u="none" strike="noStrike" dirty="0">
                          <a:solidFill>
                            <a:srgbClr val="FF00FF"/>
                          </a:solidFill>
                          <a:effectLst/>
                          <a:latin typeface="+mn-lt"/>
                          <a:ea typeface="+mn-ea"/>
                        </a:rPr>
                        <a:t>YES</a:t>
                      </a:r>
                      <a:endParaRPr lang="en-US" sz="14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21" marB="0" anchor="ctr"/>
                </a:tc>
                <a:tc>
                  <a:txBody>
                    <a:bodyPr/>
                    <a:lstStyle/>
                    <a:p>
                      <a:pPr algn="ctr" fontAlgn="ctr"/>
                      <a:r>
                        <a:rPr lang="en-US" altLang="zh-CN" sz="1400" b="0" i="0" u="none" strike="noStrike" dirty="0">
                          <a:solidFill>
                            <a:srgbClr val="FF00FF"/>
                          </a:solidFill>
                          <a:effectLst/>
                          <a:latin typeface="宋体" panose="02010600030101010101" pitchFamily="2" charset="-122"/>
                          <a:ea typeface="宋体" panose="02010600030101010101" pitchFamily="2" charset="-122"/>
                        </a:rPr>
                        <a:t>80</a:t>
                      </a:r>
                      <a:endParaRPr lang="zh-CN" altLang="en-US" sz="14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21" marB="0" anchor="ctr"/>
                </a:tc>
                <a:tc>
                  <a:txBody>
                    <a:bodyPr/>
                    <a:lstStyle/>
                    <a:p>
                      <a:pPr algn="ctr" fontAlgn="ctr"/>
                      <a:r>
                        <a:rPr lang="en-US" altLang="zh-CN" sz="1400" b="0" i="0" u="none" strike="noStrike" dirty="0">
                          <a:solidFill>
                            <a:srgbClr val="FF00FF"/>
                          </a:solidFill>
                          <a:effectLst/>
                          <a:latin typeface="宋体" panose="02010600030101010101" pitchFamily="2" charset="-122"/>
                          <a:ea typeface="宋体" panose="02010600030101010101" pitchFamily="2" charset="-122"/>
                        </a:rPr>
                        <a:t>Mult1</a:t>
                      </a:r>
                      <a:endParaRPr lang="zh-CN" altLang="en-US" sz="14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21" marB="0" anchor="ctr"/>
                </a:tc>
                <a:extLst>
                  <a:ext uri="{0D108BD9-81ED-4DB2-BD59-A6C34878D82A}">
                    <a16:rowId xmlns:a16="http://schemas.microsoft.com/office/drawing/2014/main" val="10005"/>
                  </a:ext>
                </a:extLst>
              </a:tr>
              <a:tr h="291775">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1" marB="0" anchor="ctr"/>
                </a:tc>
                <a:tc>
                  <a:txBody>
                    <a:bodyPr/>
                    <a:lstStyle/>
                    <a:p>
                      <a:pPr algn="l" fontAlgn="ctr"/>
                      <a:r>
                        <a:rPr lang="en-US" altLang="zh-CN" sz="1600" u="none" strike="noStrike">
                          <a:solidFill>
                            <a:srgbClr val="0070C0"/>
                          </a:solidFill>
                          <a:effectLst/>
                        </a:rPr>
                        <a:t>2</a:t>
                      </a:r>
                      <a:endParaRPr lang="en-US" altLang="zh-CN" sz="1600" b="0" i="0" u="none" strike="noStrike">
                        <a:solidFill>
                          <a:srgbClr val="0070C0"/>
                        </a:solidFill>
                        <a:effectLst/>
                        <a:latin typeface="宋体" panose="02010600030101010101" pitchFamily="2" charset="-122"/>
                        <a:ea typeface="宋体" panose="02010600030101010101" pitchFamily="2" charset="-122"/>
                      </a:endParaRPr>
                    </a:p>
                  </a:txBody>
                  <a:tcPr marL="7620" marR="7620" marT="7621" marB="0" anchor="ctr"/>
                </a:tc>
                <a:tc>
                  <a:txBody>
                    <a:bodyPr/>
                    <a:lstStyle/>
                    <a:p>
                      <a:pPr algn="l" fontAlgn="ctr"/>
                      <a:r>
                        <a:rPr lang="en-US" sz="1600" u="none" strike="noStrike">
                          <a:solidFill>
                            <a:srgbClr val="0070C0"/>
                          </a:solidFill>
                          <a:effectLst/>
                        </a:rPr>
                        <a:t>MULTD</a:t>
                      </a:r>
                      <a:endParaRPr lang="en-US" sz="1600" b="0" i="0" u="none" strike="noStrike">
                        <a:solidFill>
                          <a:srgbClr val="0070C0"/>
                        </a:solidFill>
                        <a:effectLst/>
                        <a:latin typeface="宋体" panose="02010600030101010101" pitchFamily="2" charset="-122"/>
                        <a:ea typeface="宋体" panose="02010600030101010101" pitchFamily="2" charset="-122"/>
                      </a:endParaRPr>
                    </a:p>
                  </a:txBody>
                  <a:tcPr marL="7620" marR="7620" marT="7621" marB="0" anchor="ctr"/>
                </a:tc>
                <a:tc>
                  <a:txBody>
                    <a:bodyPr/>
                    <a:lstStyle/>
                    <a:p>
                      <a:pPr algn="l" fontAlgn="ctr"/>
                      <a:r>
                        <a:rPr lang="en-US" sz="1600" u="none" strike="noStrike" dirty="0">
                          <a:solidFill>
                            <a:srgbClr val="0070C0"/>
                          </a:solidFill>
                          <a:effectLst/>
                        </a:rPr>
                        <a:t>F4</a:t>
                      </a:r>
                      <a:endParaRPr lang="en-US" sz="1600" b="0" i="0" u="none" strike="noStrike" dirty="0">
                        <a:solidFill>
                          <a:srgbClr val="0070C0"/>
                        </a:solidFill>
                        <a:effectLst/>
                        <a:latin typeface="宋体" panose="02010600030101010101" pitchFamily="2" charset="-122"/>
                        <a:ea typeface="宋体" panose="02010600030101010101" pitchFamily="2" charset="-122"/>
                      </a:endParaRPr>
                    </a:p>
                  </a:txBody>
                  <a:tcPr marL="7620" marR="7620" marT="7621" marB="0" anchor="ctr"/>
                </a:tc>
                <a:tc>
                  <a:txBody>
                    <a:bodyPr/>
                    <a:lstStyle/>
                    <a:p>
                      <a:pPr algn="l" fontAlgn="ctr"/>
                      <a:r>
                        <a:rPr lang="en-US" sz="1600" u="none" strike="noStrike" dirty="0">
                          <a:solidFill>
                            <a:srgbClr val="0070C0"/>
                          </a:solidFill>
                          <a:effectLst/>
                        </a:rPr>
                        <a:t>F0</a:t>
                      </a:r>
                      <a:endParaRPr lang="en-US" sz="1600" b="0" i="0" u="none" strike="noStrike" dirty="0">
                        <a:solidFill>
                          <a:srgbClr val="0070C0"/>
                        </a:solidFill>
                        <a:effectLst/>
                        <a:latin typeface="宋体" panose="02010600030101010101" pitchFamily="2" charset="-122"/>
                        <a:ea typeface="宋体" panose="02010600030101010101" pitchFamily="2" charset="-122"/>
                      </a:endParaRPr>
                    </a:p>
                  </a:txBody>
                  <a:tcPr marL="7620" marR="7620" marT="7621" marB="0" anchor="ctr"/>
                </a:tc>
                <a:tc>
                  <a:txBody>
                    <a:bodyPr/>
                    <a:lstStyle/>
                    <a:p>
                      <a:pPr algn="l" fontAlgn="ctr"/>
                      <a:r>
                        <a:rPr lang="en-US" sz="1600" u="none" strike="noStrike" dirty="0">
                          <a:solidFill>
                            <a:srgbClr val="0070C0"/>
                          </a:solidFill>
                          <a:effectLst/>
                        </a:rPr>
                        <a:t>F2</a:t>
                      </a:r>
                      <a:endParaRPr lang="en-US" sz="1600" b="0" i="0" u="none" strike="noStrike" dirty="0">
                        <a:solidFill>
                          <a:srgbClr val="0070C0"/>
                        </a:solidFill>
                        <a:effectLst/>
                        <a:latin typeface="宋体" panose="02010600030101010101" pitchFamily="2" charset="-122"/>
                        <a:ea typeface="宋体" panose="02010600030101010101" pitchFamily="2" charset="-122"/>
                      </a:endParaRPr>
                    </a:p>
                  </a:txBody>
                  <a:tcPr marL="7620" marR="7620" marT="7621" marB="0" anchor="ctr"/>
                </a:tc>
                <a:tc>
                  <a:txBody>
                    <a:bodyPr/>
                    <a:lstStyle/>
                    <a:p>
                      <a:pPr algn="l" fontAlgn="ctr"/>
                      <a:r>
                        <a:rPr lang="zh-CN" altLang="en-US" sz="1600" u="none" strike="noStrike" dirty="0">
                          <a:effectLst/>
                        </a:rPr>
                        <a:t>　</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21" marB="0" anchor="ctr"/>
                </a:tc>
                <a:tc>
                  <a:txBody>
                    <a:bodyPr/>
                    <a:lstStyle/>
                    <a:p>
                      <a:pPr algn="l" fontAlgn="ct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21" marB="0" anchor="ctr"/>
                </a:tc>
                <a:tc>
                  <a:txBody>
                    <a:bodyPr/>
                    <a:lstStyle/>
                    <a:p>
                      <a:pPr algn="l" fontAlgn="ctr"/>
                      <a:r>
                        <a:rPr lang="zh-CN" altLang="en-US" sz="1600" u="none" strike="noStrike" dirty="0">
                          <a:effectLst/>
                        </a:rPr>
                        <a:t>　</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21" marB="0" anchor="ctr"/>
                </a:tc>
                <a:tc>
                  <a:txBody>
                    <a:bodyPr/>
                    <a:lstStyle/>
                    <a:p>
                      <a:pPr algn="r" fontAlgn="ctr"/>
                      <a:r>
                        <a:rPr lang="en-US" sz="1600" u="none" strike="noStrike" dirty="0">
                          <a:effectLst/>
                        </a:rPr>
                        <a:t>Store2</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21" marB="0" anchor="ctr"/>
                </a:tc>
                <a:tc>
                  <a:txBody>
                    <a:bodyPr/>
                    <a:lstStyle/>
                    <a:p>
                      <a:pPr algn="ctr" fontAlgn="ctr"/>
                      <a:r>
                        <a:rPr lang="en-US" sz="1400" u="none" strike="noStrike">
                          <a:effectLst/>
                        </a:rPr>
                        <a:t>No</a:t>
                      </a:r>
                      <a:endParaRPr lang="en-US" sz="1400" b="0" i="0" u="none" strike="noStrike">
                        <a:solidFill>
                          <a:srgbClr val="66FF33"/>
                        </a:solidFill>
                        <a:effectLst/>
                        <a:latin typeface="宋体" panose="02010600030101010101" pitchFamily="2" charset="-122"/>
                        <a:ea typeface="宋体" panose="02010600030101010101" pitchFamily="2" charset="-122"/>
                      </a:endParaRPr>
                    </a:p>
                  </a:txBody>
                  <a:tcPr marL="7620" marR="7620" marT="7621" marB="0" anchor="ctr"/>
                </a:tc>
                <a:tc>
                  <a:txBody>
                    <a:bodyPr/>
                    <a:lstStyle/>
                    <a:p>
                      <a:pPr algn="ctr" fontAlgn="ct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21" marB="0" anchor="ctr"/>
                </a:tc>
                <a:tc>
                  <a:txBody>
                    <a:bodyPr/>
                    <a:lstStyle/>
                    <a:p>
                      <a:pPr algn="ctr" fontAlgn="ct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21" marB="0" anchor="ctr"/>
                </a:tc>
                <a:extLst>
                  <a:ext uri="{0D108BD9-81ED-4DB2-BD59-A6C34878D82A}">
                    <a16:rowId xmlns:a16="http://schemas.microsoft.com/office/drawing/2014/main" val="10006"/>
                  </a:ext>
                </a:extLst>
              </a:tr>
              <a:tr h="291775">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1" marB="0" anchor="ctr"/>
                </a:tc>
                <a:tc>
                  <a:txBody>
                    <a:bodyPr/>
                    <a:lstStyle/>
                    <a:p>
                      <a:pPr algn="l" fontAlgn="ctr"/>
                      <a:r>
                        <a:rPr lang="en-US" altLang="zh-CN" sz="1600" u="none" strike="noStrike">
                          <a:solidFill>
                            <a:srgbClr val="0070C0"/>
                          </a:solidFill>
                          <a:effectLst/>
                        </a:rPr>
                        <a:t>2</a:t>
                      </a:r>
                      <a:endParaRPr lang="en-US" altLang="zh-CN" sz="1600" b="0" i="0" u="none" strike="noStrike">
                        <a:solidFill>
                          <a:srgbClr val="0070C0"/>
                        </a:solidFill>
                        <a:effectLst/>
                        <a:latin typeface="宋体" panose="02010600030101010101" pitchFamily="2" charset="-122"/>
                        <a:ea typeface="宋体" panose="02010600030101010101" pitchFamily="2" charset="-122"/>
                      </a:endParaRPr>
                    </a:p>
                  </a:txBody>
                  <a:tcPr marL="7620" marR="7620" marT="7621" marB="0" anchor="ctr"/>
                </a:tc>
                <a:tc>
                  <a:txBody>
                    <a:bodyPr/>
                    <a:lstStyle/>
                    <a:p>
                      <a:pPr algn="l" fontAlgn="ctr"/>
                      <a:r>
                        <a:rPr lang="en-US" sz="1600" u="none" strike="noStrike">
                          <a:solidFill>
                            <a:srgbClr val="0070C0"/>
                          </a:solidFill>
                          <a:effectLst/>
                        </a:rPr>
                        <a:t>SD</a:t>
                      </a:r>
                      <a:endParaRPr lang="en-US" sz="1600" b="0" i="0" u="none" strike="noStrike">
                        <a:solidFill>
                          <a:srgbClr val="0070C0"/>
                        </a:solidFill>
                        <a:effectLst/>
                        <a:latin typeface="宋体" panose="02010600030101010101" pitchFamily="2" charset="-122"/>
                        <a:ea typeface="宋体" panose="02010600030101010101" pitchFamily="2" charset="-122"/>
                      </a:endParaRPr>
                    </a:p>
                  </a:txBody>
                  <a:tcPr marL="7620" marR="7620" marT="7621" marB="0" anchor="ctr"/>
                </a:tc>
                <a:tc>
                  <a:txBody>
                    <a:bodyPr/>
                    <a:lstStyle/>
                    <a:p>
                      <a:pPr algn="l" fontAlgn="ctr"/>
                      <a:r>
                        <a:rPr lang="en-US" sz="1600" u="none" strike="noStrike">
                          <a:solidFill>
                            <a:srgbClr val="0070C0"/>
                          </a:solidFill>
                          <a:effectLst/>
                        </a:rPr>
                        <a:t>F4 </a:t>
                      </a:r>
                      <a:endParaRPr lang="en-US" sz="1600" b="0" i="0" u="none" strike="noStrike">
                        <a:solidFill>
                          <a:srgbClr val="0070C0"/>
                        </a:solidFill>
                        <a:effectLst/>
                        <a:latin typeface="宋体" panose="02010600030101010101" pitchFamily="2" charset="-122"/>
                        <a:ea typeface="宋体" panose="02010600030101010101" pitchFamily="2" charset="-122"/>
                      </a:endParaRPr>
                    </a:p>
                  </a:txBody>
                  <a:tcPr marL="7620" marR="7620" marT="7621" marB="0" anchor="ctr"/>
                </a:tc>
                <a:tc>
                  <a:txBody>
                    <a:bodyPr/>
                    <a:lstStyle/>
                    <a:p>
                      <a:pPr algn="l" fontAlgn="ctr"/>
                      <a:r>
                        <a:rPr lang="en-US" altLang="zh-CN" sz="1600" u="none" strike="noStrike">
                          <a:solidFill>
                            <a:srgbClr val="0070C0"/>
                          </a:solidFill>
                          <a:effectLst/>
                        </a:rPr>
                        <a:t>0</a:t>
                      </a:r>
                      <a:endParaRPr lang="en-US" altLang="zh-CN" sz="1600" b="0" i="0" u="none" strike="noStrike">
                        <a:solidFill>
                          <a:srgbClr val="0070C0"/>
                        </a:solidFill>
                        <a:effectLst/>
                        <a:latin typeface="宋体" panose="02010600030101010101" pitchFamily="2" charset="-122"/>
                        <a:ea typeface="宋体" panose="02010600030101010101" pitchFamily="2" charset="-122"/>
                      </a:endParaRPr>
                    </a:p>
                  </a:txBody>
                  <a:tcPr marL="7620" marR="7620" marT="7621" marB="0" anchor="ctr"/>
                </a:tc>
                <a:tc>
                  <a:txBody>
                    <a:bodyPr/>
                    <a:lstStyle/>
                    <a:p>
                      <a:pPr algn="l" fontAlgn="ctr"/>
                      <a:r>
                        <a:rPr lang="en-US" sz="1600" u="none" strike="noStrike" dirty="0">
                          <a:solidFill>
                            <a:srgbClr val="0070C0"/>
                          </a:solidFill>
                          <a:effectLst/>
                        </a:rPr>
                        <a:t>R1</a:t>
                      </a:r>
                      <a:endParaRPr lang="en-US" sz="1600" b="0" i="0" u="none" strike="noStrike" dirty="0">
                        <a:solidFill>
                          <a:srgbClr val="0070C0"/>
                        </a:solidFill>
                        <a:effectLst/>
                        <a:latin typeface="宋体" panose="02010600030101010101" pitchFamily="2" charset="-122"/>
                        <a:ea typeface="宋体" panose="02010600030101010101" pitchFamily="2" charset="-122"/>
                      </a:endParaRPr>
                    </a:p>
                  </a:txBody>
                  <a:tcPr marL="7620" marR="7620" marT="7621" marB="0" anchor="ctr"/>
                </a:tc>
                <a:tc>
                  <a:txBody>
                    <a:bodyPr/>
                    <a:lstStyle/>
                    <a:p>
                      <a:pPr algn="l" fontAlgn="ctr"/>
                      <a:r>
                        <a:rPr lang="zh-CN" altLang="en-US" sz="1600" u="none" strike="noStrike">
                          <a:effectLst/>
                        </a:rPr>
                        <a:t>　</a:t>
                      </a: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21" marB="0" anchor="ctr"/>
                </a:tc>
                <a:tc>
                  <a:txBody>
                    <a:bodyPr/>
                    <a:lstStyle/>
                    <a:p>
                      <a:pPr algn="l" fontAlgn="ctr"/>
                      <a:r>
                        <a:rPr lang="zh-CN" altLang="en-US" sz="1600" u="none" strike="noStrike">
                          <a:effectLst/>
                        </a:rPr>
                        <a:t>　</a:t>
                      </a: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21" marB="0" anchor="ctr"/>
                </a:tc>
                <a:tc>
                  <a:txBody>
                    <a:bodyPr/>
                    <a:lstStyle/>
                    <a:p>
                      <a:pPr algn="l" fontAlgn="ctr"/>
                      <a:r>
                        <a:rPr lang="zh-CN" altLang="en-US" sz="1600" u="none" strike="noStrike" dirty="0">
                          <a:effectLst/>
                        </a:rPr>
                        <a:t>　</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21" marB="0" anchor="ctr"/>
                </a:tc>
                <a:tc>
                  <a:txBody>
                    <a:bodyPr/>
                    <a:lstStyle/>
                    <a:p>
                      <a:pPr algn="r" fontAlgn="ctr"/>
                      <a:r>
                        <a:rPr lang="en-US" sz="1600" u="none" strike="noStrike" dirty="0">
                          <a:effectLst/>
                        </a:rPr>
                        <a:t>Store3</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21" marB="0" anchor="ctr"/>
                </a:tc>
                <a:tc>
                  <a:txBody>
                    <a:bodyPr/>
                    <a:lstStyle/>
                    <a:p>
                      <a:pPr algn="ctr" fontAlgn="ctr"/>
                      <a:r>
                        <a:rPr lang="en-US" sz="1400" u="none" strike="noStrike" dirty="0">
                          <a:effectLst/>
                        </a:rPr>
                        <a:t>No</a:t>
                      </a:r>
                      <a:endParaRPr 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21" marB="0" anchor="ctr"/>
                </a:tc>
                <a:tc>
                  <a:txBody>
                    <a:bodyPr/>
                    <a:lstStyle/>
                    <a:p>
                      <a:pPr algn="ctr" fontAlgn="ct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21" marB="0" anchor="ctr"/>
                </a:tc>
                <a:tc>
                  <a:txBody>
                    <a:bodyPr/>
                    <a:lstStyle/>
                    <a:p>
                      <a:pPr algn="ctr" fontAlgn="ct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21" marB="0" anchor="ctr"/>
                </a:tc>
                <a:extLst>
                  <a:ext uri="{0D108BD9-81ED-4DB2-BD59-A6C34878D82A}">
                    <a16:rowId xmlns:a16="http://schemas.microsoft.com/office/drawing/2014/main" val="10007"/>
                  </a:ext>
                </a:extLst>
              </a:tr>
              <a:tr h="293323">
                <a:tc gridSpan="3">
                  <a:txBody>
                    <a:bodyPr/>
                    <a:lstStyle/>
                    <a:p>
                      <a:pPr marL="0" algn="l" defTabSz="914400" rtl="0" eaLnBrk="1" fontAlgn="ctr" latinLnBrk="0" hangingPunct="1"/>
                      <a:r>
                        <a:rPr lang="en-US" sz="1800" b="1" u="none" strike="noStrike" kern="1200" dirty="0">
                          <a:solidFill>
                            <a:srgbClr val="FF0000"/>
                          </a:solidFill>
                          <a:effectLst/>
                          <a:latin typeface="+mn-lt"/>
                          <a:ea typeface="+mn-ea"/>
                          <a:cs typeface="+mn-cs"/>
                        </a:rPr>
                        <a:t>Reservation Station:</a:t>
                      </a:r>
                    </a:p>
                  </a:txBody>
                  <a:tcPr marL="7620" marR="7620" marT="7621" marB="0" anchor="ctr"/>
                </a:tc>
                <a:tc hMerge="1">
                  <a:txBody>
                    <a:bodyPr/>
                    <a:lstStyle/>
                    <a:p>
                      <a:endParaRPr lang="zh-CN" altLang="en-US"/>
                    </a:p>
                  </a:txBody>
                  <a:tcPr/>
                </a:tc>
                <a:tc hMerge="1">
                  <a:txBody>
                    <a:bodyPr/>
                    <a:lstStyle/>
                    <a:p>
                      <a:endParaRPr lang="zh-CN" altLang="en-US"/>
                    </a:p>
                  </a:txBody>
                  <a:tcP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1"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1"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1"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1"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1"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1"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1"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1"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1"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1" marB="0" anchor="ctr"/>
                </a:tc>
                <a:extLst>
                  <a:ext uri="{0D108BD9-81ED-4DB2-BD59-A6C34878D82A}">
                    <a16:rowId xmlns:a16="http://schemas.microsoft.com/office/drawing/2014/main" val="10008"/>
                  </a:ext>
                </a:extLst>
              </a:tr>
              <a:tr h="291775">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1" marB="0" anchor="ctr"/>
                </a:tc>
                <a:tc>
                  <a:txBody>
                    <a:bodyPr/>
                    <a:lstStyle/>
                    <a:p>
                      <a:pPr algn="l" fontAlgn="ctr"/>
                      <a:r>
                        <a:rPr lang="en-US" sz="1600" u="none" strike="noStrike" dirty="0">
                          <a:effectLst/>
                        </a:rPr>
                        <a:t>Time</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21" marB="0" anchor="ctr"/>
                </a:tc>
                <a:tc>
                  <a:txBody>
                    <a:bodyPr/>
                    <a:lstStyle/>
                    <a:p>
                      <a:pPr algn="l" fontAlgn="ctr"/>
                      <a:r>
                        <a:rPr lang="en-US" sz="1600" u="none" strike="noStrike" dirty="0">
                          <a:effectLst/>
                        </a:rPr>
                        <a:t>Name</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21" marB="0" anchor="ctr"/>
                </a:tc>
                <a:tc>
                  <a:txBody>
                    <a:bodyPr/>
                    <a:lstStyle/>
                    <a:p>
                      <a:pPr algn="l" fontAlgn="ctr"/>
                      <a:r>
                        <a:rPr lang="en-US" sz="1600" u="none" strike="noStrike" dirty="0">
                          <a:effectLst/>
                        </a:rPr>
                        <a:t>Busy </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21" marB="0" anchor="ctr"/>
                </a:tc>
                <a:tc>
                  <a:txBody>
                    <a:bodyPr/>
                    <a:lstStyle/>
                    <a:p>
                      <a:pPr algn="l" fontAlgn="ctr"/>
                      <a:r>
                        <a:rPr lang="en-US" sz="1600" u="none" strike="noStrike" dirty="0">
                          <a:effectLst/>
                        </a:rPr>
                        <a:t>Op</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21" marB="0" anchor="ctr"/>
                </a:tc>
                <a:tc>
                  <a:txBody>
                    <a:bodyPr/>
                    <a:lstStyle/>
                    <a:p>
                      <a:pPr algn="l" fontAlgn="ctr"/>
                      <a:r>
                        <a:rPr lang="en-US" sz="1600" u="none" strike="noStrike" dirty="0" err="1">
                          <a:effectLst/>
                        </a:rPr>
                        <a:t>Vj</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21" marB="0" anchor="ctr"/>
                </a:tc>
                <a:tc>
                  <a:txBody>
                    <a:bodyPr/>
                    <a:lstStyle/>
                    <a:p>
                      <a:pPr algn="l" fontAlgn="ctr"/>
                      <a:r>
                        <a:rPr lang="en-US" sz="1600" u="none" strike="noStrike" dirty="0" err="1">
                          <a:effectLst/>
                        </a:rPr>
                        <a:t>Vk</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21" marB="0" anchor="ctr"/>
                </a:tc>
                <a:tc>
                  <a:txBody>
                    <a:bodyPr/>
                    <a:lstStyle/>
                    <a:p>
                      <a:pPr algn="l" fontAlgn="ctr"/>
                      <a:r>
                        <a:rPr lang="en-US" sz="1600" u="none" strike="noStrike">
                          <a:effectLst/>
                        </a:rPr>
                        <a:t>Qj </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21" marB="0" anchor="ctr"/>
                </a:tc>
                <a:tc>
                  <a:txBody>
                    <a:bodyPr/>
                    <a:lstStyle/>
                    <a:p>
                      <a:pPr algn="l" fontAlgn="ctr"/>
                      <a:r>
                        <a:rPr lang="en-US" sz="1600" u="none" strike="noStrike">
                          <a:effectLst/>
                        </a:rPr>
                        <a:t>Qk</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21" marB="0" anchor="ctr"/>
                </a:tc>
                <a:tc>
                  <a:txBody>
                    <a:bodyPr/>
                    <a:lstStyle/>
                    <a:p>
                      <a:pPr algn="l" fontAlgn="ctr"/>
                      <a:r>
                        <a:rPr lang="en-US" sz="1600" u="none" strike="noStrike">
                          <a:effectLst/>
                        </a:rPr>
                        <a:t>Code</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21" marB="0" anchor="ctr"/>
                </a:tc>
                <a:tc>
                  <a:txBody>
                    <a:bodyPr/>
                    <a:lstStyle/>
                    <a:p>
                      <a:pPr algn="l" fontAlgn="ct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21" marB="0" anchor="ctr"/>
                </a:tc>
                <a:tc>
                  <a:txBody>
                    <a:bodyPr/>
                    <a:lstStyle/>
                    <a:p>
                      <a:pPr algn="l" fontAlgn="ct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21" marB="0" anchor="ctr"/>
                </a:tc>
                <a:tc>
                  <a:txBody>
                    <a:bodyPr/>
                    <a:lstStyle/>
                    <a:p>
                      <a:pPr algn="l" fontAlgn="ct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21" marB="0" anchor="ctr"/>
                </a:tc>
                <a:extLst>
                  <a:ext uri="{0D108BD9-81ED-4DB2-BD59-A6C34878D82A}">
                    <a16:rowId xmlns:a16="http://schemas.microsoft.com/office/drawing/2014/main" val="10009"/>
                  </a:ext>
                </a:extLst>
              </a:tr>
              <a:tr h="291775">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1" marB="0" anchor="ctr"/>
                </a:tc>
                <a:tc>
                  <a:txBody>
                    <a:bodyPr/>
                    <a:lstStyle/>
                    <a:p>
                      <a:pPr algn="l" fontAlgn="ct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21" marB="0" anchor="ctr"/>
                </a:tc>
                <a:tc>
                  <a:txBody>
                    <a:bodyPr/>
                    <a:lstStyle/>
                    <a:p>
                      <a:pPr algn="ctr" fontAlgn="ctr"/>
                      <a:r>
                        <a:rPr lang="en-US" sz="1600" u="none" strike="noStrike" dirty="0">
                          <a:effectLst/>
                        </a:rPr>
                        <a:t>Add1</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21" marB="0" anchor="ctr"/>
                </a:tc>
                <a:tc>
                  <a:txBody>
                    <a:bodyPr/>
                    <a:lstStyle/>
                    <a:p>
                      <a:pPr algn="ctr" fontAlgn="ctr"/>
                      <a:r>
                        <a:rPr lang="en-US" sz="1400" u="none" strike="noStrike" dirty="0">
                          <a:effectLst/>
                        </a:rPr>
                        <a:t>No</a:t>
                      </a:r>
                      <a:endParaRPr lang="en-US" sz="1400" b="0" i="0" u="none" strike="noStrike" dirty="0">
                        <a:solidFill>
                          <a:srgbClr val="FF66FF"/>
                        </a:solidFill>
                        <a:effectLst/>
                        <a:latin typeface="宋体" panose="02010600030101010101" pitchFamily="2" charset="-122"/>
                        <a:ea typeface="宋体" panose="02010600030101010101" pitchFamily="2" charset="-122"/>
                      </a:endParaRPr>
                    </a:p>
                  </a:txBody>
                  <a:tcPr marL="7620" marR="7620" marT="7621" marB="0" anchor="ctr"/>
                </a:tc>
                <a:tc>
                  <a:txBody>
                    <a:bodyPr/>
                    <a:lstStyle/>
                    <a:p>
                      <a:pPr algn="ctr" fontAlgn="ctr"/>
                      <a:r>
                        <a:rPr lang="zh-CN" altLang="en-US" sz="1400" u="none" strike="noStrike">
                          <a:effectLst/>
                        </a:rPr>
                        <a:t>　</a:t>
                      </a:r>
                      <a:endParaRPr lang="zh-CN" altLang="en-US" sz="1400" b="0" i="0" u="none" strike="noStrike">
                        <a:solidFill>
                          <a:srgbClr val="000000"/>
                        </a:solidFill>
                        <a:effectLst/>
                        <a:latin typeface="宋体" panose="02010600030101010101" pitchFamily="2" charset="-122"/>
                        <a:ea typeface="宋体" panose="02010600030101010101" pitchFamily="2" charset="-122"/>
                      </a:endParaRPr>
                    </a:p>
                  </a:txBody>
                  <a:tcPr marL="7620" marR="7620" marT="7621" marB="0" anchor="ctr"/>
                </a:tc>
                <a:tc>
                  <a:txBody>
                    <a:bodyPr/>
                    <a:lstStyle/>
                    <a:p>
                      <a:pPr algn="ctr" fontAlgn="ctr"/>
                      <a:r>
                        <a:rPr lang="zh-CN" altLang="en-US" sz="1400" u="none" strike="noStrike">
                          <a:effectLst/>
                        </a:rPr>
                        <a:t>　</a:t>
                      </a:r>
                      <a:endParaRPr lang="zh-CN" altLang="en-US" sz="1400" b="0" i="0" u="none" strike="noStrike">
                        <a:solidFill>
                          <a:srgbClr val="000000"/>
                        </a:solidFill>
                        <a:effectLst/>
                        <a:latin typeface="宋体" panose="02010600030101010101" pitchFamily="2" charset="-122"/>
                        <a:ea typeface="宋体" panose="02010600030101010101" pitchFamily="2" charset="-122"/>
                      </a:endParaRPr>
                    </a:p>
                  </a:txBody>
                  <a:tcPr marL="7620" marR="7620" marT="7621" marB="0" anchor="ctr"/>
                </a:tc>
                <a:tc>
                  <a:txBody>
                    <a:bodyPr/>
                    <a:lstStyle/>
                    <a:p>
                      <a:pPr algn="ctr" fontAlgn="ctr"/>
                      <a:r>
                        <a:rPr lang="zh-CN" altLang="en-US" sz="1400" u="none" strike="noStrike" dirty="0">
                          <a:effectLst/>
                        </a:rPr>
                        <a:t>　</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21" marB="0" anchor="ctr"/>
                </a:tc>
                <a:tc>
                  <a:txBody>
                    <a:bodyPr/>
                    <a:lstStyle/>
                    <a:p>
                      <a:pPr algn="ctr" fontAlgn="ctr"/>
                      <a:r>
                        <a:rPr lang="zh-CN" altLang="en-US" sz="1400" u="none" strike="noStrike" dirty="0">
                          <a:effectLst/>
                        </a:rPr>
                        <a:t>　</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21" marB="0" anchor="ctr"/>
                </a:tc>
                <a:tc>
                  <a:txBody>
                    <a:bodyPr/>
                    <a:lstStyle/>
                    <a:p>
                      <a:pPr algn="l" fontAlgn="ctr"/>
                      <a:r>
                        <a:rPr lang="zh-CN" altLang="en-US" sz="1600" u="none" strike="noStrike" dirty="0">
                          <a:effectLst/>
                        </a:rPr>
                        <a:t>　</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21" marB="0" anchor="ctr"/>
                </a:tc>
                <a:tc>
                  <a:txBody>
                    <a:bodyPr/>
                    <a:lstStyle/>
                    <a:p>
                      <a:pPr algn="l" fontAlgn="ctr"/>
                      <a:r>
                        <a:rPr lang="en-US" sz="1600" u="none" strike="noStrike" dirty="0">
                          <a:effectLst/>
                        </a:rPr>
                        <a:t>LD </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21" marB="0" anchor="ctr"/>
                </a:tc>
                <a:tc>
                  <a:txBody>
                    <a:bodyPr/>
                    <a:lstStyle/>
                    <a:p>
                      <a:pPr algn="l" fontAlgn="ctr"/>
                      <a:r>
                        <a:rPr lang="en-US" sz="1600" u="none" strike="noStrike">
                          <a:effectLst/>
                        </a:rPr>
                        <a:t>F0</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21" marB="0" anchor="ctr"/>
                </a:tc>
                <a:tc>
                  <a:txBody>
                    <a:bodyPr/>
                    <a:lstStyle/>
                    <a:p>
                      <a:pPr algn="l" fontAlgn="ctr"/>
                      <a:r>
                        <a:rPr lang="en-US" altLang="zh-CN" sz="1600" u="none" strike="noStrike">
                          <a:effectLst/>
                        </a:rPr>
                        <a:t>0</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21" marB="0" anchor="ctr"/>
                </a:tc>
                <a:tc>
                  <a:txBody>
                    <a:bodyPr/>
                    <a:lstStyle/>
                    <a:p>
                      <a:pPr algn="l" fontAlgn="ctr"/>
                      <a:r>
                        <a:rPr lang="en-US" sz="1600" u="none" strike="noStrike">
                          <a:effectLst/>
                        </a:rPr>
                        <a:t>R1</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21" marB="0" anchor="ctr"/>
                </a:tc>
                <a:extLst>
                  <a:ext uri="{0D108BD9-81ED-4DB2-BD59-A6C34878D82A}">
                    <a16:rowId xmlns:a16="http://schemas.microsoft.com/office/drawing/2014/main" val="10010"/>
                  </a:ext>
                </a:extLst>
              </a:tr>
              <a:tr h="291775">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1" marB="0" anchor="ctr"/>
                </a:tc>
                <a:tc>
                  <a:txBody>
                    <a:bodyPr/>
                    <a:lstStyle/>
                    <a:p>
                      <a:pPr algn="l" fontAlgn="ct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21" marB="0" anchor="ctr"/>
                </a:tc>
                <a:tc>
                  <a:txBody>
                    <a:bodyPr/>
                    <a:lstStyle/>
                    <a:p>
                      <a:pPr algn="ctr" fontAlgn="ctr"/>
                      <a:r>
                        <a:rPr lang="en-US" sz="1600" u="none" strike="noStrike" dirty="0" err="1">
                          <a:effectLst/>
                        </a:rPr>
                        <a:t>Add2</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21" marB="0" anchor="ctr"/>
                </a:tc>
                <a:tc>
                  <a:txBody>
                    <a:bodyPr/>
                    <a:lstStyle/>
                    <a:p>
                      <a:pPr algn="ctr" fontAlgn="ctr"/>
                      <a:r>
                        <a:rPr lang="en-US" sz="1400" u="none" strike="noStrike">
                          <a:effectLst/>
                        </a:rPr>
                        <a:t>No</a:t>
                      </a:r>
                      <a:endParaRPr lang="en-US" sz="1400" b="0" i="0" u="none" strike="noStrike">
                        <a:solidFill>
                          <a:srgbClr val="66FF33"/>
                        </a:solidFill>
                        <a:effectLst/>
                        <a:latin typeface="宋体" panose="02010600030101010101" pitchFamily="2" charset="-122"/>
                        <a:ea typeface="宋体" panose="02010600030101010101" pitchFamily="2" charset="-122"/>
                      </a:endParaRPr>
                    </a:p>
                  </a:txBody>
                  <a:tcPr marL="7620" marR="7620" marT="7621" marB="0" anchor="ctr"/>
                </a:tc>
                <a:tc>
                  <a:txBody>
                    <a:bodyPr/>
                    <a:lstStyle/>
                    <a:p>
                      <a:pPr algn="ctr" fontAlgn="ct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21" marB="0" anchor="ctr"/>
                </a:tc>
                <a:tc>
                  <a:txBody>
                    <a:bodyPr/>
                    <a:lstStyle/>
                    <a:p>
                      <a:pPr algn="ctr" fontAlgn="ctr"/>
                      <a:endParaRPr lang="zh-CN" altLang="en-US" sz="1400" b="0" i="0" u="none" strike="noStrike">
                        <a:solidFill>
                          <a:srgbClr val="000000"/>
                        </a:solidFill>
                        <a:effectLst/>
                        <a:latin typeface="宋体" panose="02010600030101010101" pitchFamily="2" charset="-122"/>
                        <a:ea typeface="宋体" panose="02010600030101010101" pitchFamily="2" charset="-122"/>
                      </a:endParaRPr>
                    </a:p>
                  </a:txBody>
                  <a:tcPr marL="7620" marR="7620" marT="7621" marB="0" anchor="ctr"/>
                </a:tc>
                <a:tc>
                  <a:txBody>
                    <a:bodyPr/>
                    <a:lstStyle/>
                    <a:p>
                      <a:pPr algn="ctr" fontAlgn="ctr"/>
                      <a:endParaRPr lang="zh-CN" altLang="en-US" sz="1400" b="0" i="0" u="none" strike="noStrike">
                        <a:solidFill>
                          <a:srgbClr val="000000"/>
                        </a:solidFill>
                        <a:effectLst/>
                        <a:latin typeface="宋体" panose="02010600030101010101" pitchFamily="2" charset="-122"/>
                        <a:ea typeface="宋体" panose="02010600030101010101" pitchFamily="2" charset="-122"/>
                      </a:endParaRPr>
                    </a:p>
                  </a:txBody>
                  <a:tcPr marL="7620" marR="7620" marT="7621" marB="0" anchor="ctr"/>
                </a:tc>
                <a:tc>
                  <a:txBody>
                    <a:bodyPr/>
                    <a:lstStyle/>
                    <a:p>
                      <a:pPr algn="ctr" fontAlgn="ctr"/>
                      <a:endParaRPr lang="zh-CN" altLang="en-US" sz="1400" b="0" i="0" u="none" strike="noStrike">
                        <a:solidFill>
                          <a:srgbClr val="000000"/>
                        </a:solidFill>
                        <a:effectLst/>
                        <a:latin typeface="宋体" panose="02010600030101010101" pitchFamily="2" charset="-122"/>
                        <a:ea typeface="宋体" panose="02010600030101010101" pitchFamily="2" charset="-122"/>
                      </a:endParaRPr>
                    </a:p>
                  </a:txBody>
                  <a:tcPr marL="7620" marR="7620" marT="7621" marB="0" anchor="ctr"/>
                </a:tc>
                <a:tc>
                  <a:txBody>
                    <a:bodyPr/>
                    <a:lstStyle/>
                    <a:p>
                      <a:pPr algn="l" fontAlgn="ctr"/>
                      <a:r>
                        <a:rPr lang="zh-CN" altLang="en-US" sz="1600" u="none" strike="noStrike">
                          <a:effectLst/>
                        </a:rPr>
                        <a:t>　</a:t>
                      </a: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21" marB="0" anchor="ctr"/>
                </a:tc>
                <a:tc>
                  <a:txBody>
                    <a:bodyPr/>
                    <a:lstStyle/>
                    <a:p>
                      <a:pPr algn="l" fontAlgn="ctr"/>
                      <a:r>
                        <a:rPr lang="en-US" sz="1600" u="none" strike="noStrike" dirty="0">
                          <a:effectLst/>
                        </a:rPr>
                        <a:t>MULTD</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21" marB="0" anchor="ctr"/>
                </a:tc>
                <a:tc>
                  <a:txBody>
                    <a:bodyPr/>
                    <a:lstStyle/>
                    <a:p>
                      <a:pPr algn="l" fontAlgn="ctr"/>
                      <a:r>
                        <a:rPr lang="en-US" altLang="zh-CN" sz="1600" b="0" i="0" u="none" strike="noStrike" dirty="0">
                          <a:solidFill>
                            <a:srgbClr val="000000"/>
                          </a:solidFill>
                          <a:effectLst/>
                          <a:latin typeface="宋体" panose="02010600030101010101" pitchFamily="2" charset="-122"/>
                          <a:ea typeface="宋体" panose="02010600030101010101" pitchFamily="2" charset="-122"/>
                        </a:rPr>
                        <a:t>F4</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21" marB="0" anchor="ctr"/>
                </a:tc>
                <a:tc>
                  <a:txBody>
                    <a:bodyPr/>
                    <a:lstStyle/>
                    <a:p>
                      <a:pPr algn="l" fontAlgn="ctr"/>
                      <a:r>
                        <a:rPr lang="en-US" altLang="zh-CN" sz="1600" b="0" i="0" u="none" strike="noStrike" dirty="0">
                          <a:solidFill>
                            <a:srgbClr val="000000"/>
                          </a:solidFill>
                          <a:effectLst/>
                          <a:latin typeface="宋体" panose="02010600030101010101" pitchFamily="2" charset="-122"/>
                          <a:ea typeface="宋体" panose="02010600030101010101" pitchFamily="2" charset="-122"/>
                        </a:rPr>
                        <a:t>F0</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21" marB="0" anchor="ctr"/>
                </a:tc>
                <a:tc>
                  <a:txBody>
                    <a:bodyPr/>
                    <a:lstStyle/>
                    <a:p>
                      <a:pPr algn="l" fontAlgn="ctr"/>
                      <a:r>
                        <a:rPr lang="en-US" altLang="zh-CN" sz="1600" b="0" i="0" u="none" strike="noStrike" dirty="0">
                          <a:solidFill>
                            <a:srgbClr val="000000"/>
                          </a:solidFill>
                          <a:effectLst/>
                          <a:latin typeface="宋体" panose="02010600030101010101" pitchFamily="2" charset="-122"/>
                          <a:ea typeface="宋体" panose="02010600030101010101" pitchFamily="2" charset="-122"/>
                        </a:rPr>
                        <a:t>F2</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21" marB="0" anchor="ctr"/>
                </a:tc>
                <a:extLst>
                  <a:ext uri="{0D108BD9-81ED-4DB2-BD59-A6C34878D82A}">
                    <a16:rowId xmlns:a16="http://schemas.microsoft.com/office/drawing/2014/main" val="10011"/>
                  </a:ext>
                </a:extLst>
              </a:tr>
              <a:tr h="291775">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1" marB="0" anchor="ctr"/>
                </a:tc>
                <a:tc>
                  <a:txBody>
                    <a:bodyPr/>
                    <a:lstStyle/>
                    <a:p>
                      <a:pPr algn="l" fontAlgn="ct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21" marB="0" anchor="ctr"/>
                </a:tc>
                <a:tc>
                  <a:txBody>
                    <a:bodyPr/>
                    <a:lstStyle/>
                    <a:p>
                      <a:pPr algn="ctr" fontAlgn="ctr"/>
                      <a:r>
                        <a:rPr lang="en-US" sz="1600" u="none" strike="noStrike" dirty="0" err="1">
                          <a:effectLst/>
                        </a:rPr>
                        <a:t>Add3</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21" marB="0" anchor="ctr"/>
                </a:tc>
                <a:tc>
                  <a:txBody>
                    <a:bodyPr/>
                    <a:lstStyle/>
                    <a:p>
                      <a:pPr algn="ctr" fontAlgn="ctr"/>
                      <a:r>
                        <a:rPr lang="en-US" sz="1400" u="none" strike="noStrike">
                          <a:effectLst/>
                        </a:rPr>
                        <a:t>No</a:t>
                      </a:r>
                      <a:endParaRPr lang="en-US" sz="1400" b="0" i="0" u="none" strike="noStrike">
                        <a:solidFill>
                          <a:srgbClr val="000000"/>
                        </a:solidFill>
                        <a:effectLst/>
                        <a:latin typeface="宋体" panose="02010600030101010101" pitchFamily="2" charset="-122"/>
                        <a:ea typeface="宋体" panose="02010600030101010101" pitchFamily="2" charset="-122"/>
                      </a:endParaRPr>
                    </a:p>
                  </a:txBody>
                  <a:tcPr marL="7620" marR="7620" marT="7621" marB="0" anchor="ctr"/>
                </a:tc>
                <a:tc>
                  <a:txBody>
                    <a:bodyPr/>
                    <a:lstStyle/>
                    <a:p>
                      <a:pPr algn="ctr" fontAlgn="ctr"/>
                      <a:endParaRPr lang="zh-CN" altLang="en-US" sz="1400" b="0" i="0" u="none" strike="noStrike">
                        <a:solidFill>
                          <a:srgbClr val="000000"/>
                        </a:solidFill>
                        <a:effectLst/>
                        <a:latin typeface="宋体" panose="02010600030101010101" pitchFamily="2" charset="-122"/>
                        <a:ea typeface="宋体" panose="02010600030101010101" pitchFamily="2" charset="-122"/>
                      </a:endParaRPr>
                    </a:p>
                  </a:txBody>
                  <a:tcPr marL="7620" marR="7620" marT="7621" marB="0" anchor="ctr"/>
                </a:tc>
                <a:tc>
                  <a:txBody>
                    <a:bodyPr/>
                    <a:lstStyle/>
                    <a:p>
                      <a:pPr algn="ctr" fontAlgn="ct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21" marB="0" anchor="ctr"/>
                </a:tc>
                <a:tc>
                  <a:txBody>
                    <a:bodyPr/>
                    <a:lstStyle/>
                    <a:p>
                      <a:pPr algn="ctr" fontAlgn="ctr"/>
                      <a:endParaRPr lang="zh-CN" altLang="en-US" sz="1400" b="0" i="0" u="none" strike="noStrike">
                        <a:solidFill>
                          <a:srgbClr val="000000"/>
                        </a:solidFill>
                        <a:effectLst/>
                        <a:latin typeface="宋体" panose="02010600030101010101" pitchFamily="2" charset="-122"/>
                        <a:ea typeface="宋体" panose="02010600030101010101" pitchFamily="2" charset="-122"/>
                      </a:endParaRPr>
                    </a:p>
                  </a:txBody>
                  <a:tcPr marL="7620" marR="7620" marT="7621" marB="0" anchor="ctr"/>
                </a:tc>
                <a:tc>
                  <a:txBody>
                    <a:bodyPr/>
                    <a:lstStyle/>
                    <a:p>
                      <a:pPr algn="ctr" fontAlgn="ctr"/>
                      <a:endParaRPr lang="zh-CN" altLang="en-US" sz="1400" b="0" i="0" u="none" strike="noStrike">
                        <a:solidFill>
                          <a:srgbClr val="000000"/>
                        </a:solidFill>
                        <a:effectLst/>
                        <a:latin typeface="宋体" panose="02010600030101010101" pitchFamily="2" charset="-122"/>
                        <a:ea typeface="宋体" panose="02010600030101010101" pitchFamily="2" charset="-122"/>
                      </a:endParaRPr>
                    </a:p>
                  </a:txBody>
                  <a:tcPr marL="7620" marR="7620" marT="7621" marB="0" anchor="ctr"/>
                </a:tc>
                <a:tc>
                  <a:txBody>
                    <a:bodyPr/>
                    <a:lstStyle/>
                    <a:p>
                      <a:pPr algn="l" fontAlgn="ctr"/>
                      <a:r>
                        <a:rPr lang="zh-CN" altLang="en-US" sz="1600" u="none" strike="noStrike">
                          <a:effectLst/>
                        </a:rPr>
                        <a:t>　</a:t>
                      </a: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21" marB="0" anchor="ctr"/>
                </a:tc>
                <a:tc>
                  <a:txBody>
                    <a:bodyPr/>
                    <a:lstStyle/>
                    <a:p>
                      <a:pPr algn="l" fontAlgn="ctr"/>
                      <a:r>
                        <a:rPr lang="en-US" sz="1600" u="none" strike="noStrike">
                          <a:effectLst/>
                        </a:rPr>
                        <a:t>SD</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21" marB="0" anchor="ctr"/>
                </a:tc>
                <a:tc>
                  <a:txBody>
                    <a:bodyPr/>
                    <a:lstStyle/>
                    <a:p>
                      <a:pPr algn="l" fontAlgn="ctr"/>
                      <a:r>
                        <a:rPr lang="en-US" sz="1600" u="none" strike="noStrike" dirty="0">
                          <a:effectLst/>
                        </a:rPr>
                        <a:t>F4 </a:t>
                      </a:r>
                      <a:endParaRPr lang="en-US" sz="1600" b="0" i="0" u="none" strike="noStrike" dirty="0">
                        <a:solidFill>
                          <a:srgbClr val="FF66FF"/>
                        </a:solidFill>
                        <a:effectLst/>
                        <a:latin typeface="宋体" panose="02010600030101010101" pitchFamily="2" charset="-122"/>
                        <a:ea typeface="宋体" panose="02010600030101010101" pitchFamily="2" charset="-122"/>
                      </a:endParaRPr>
                    </a:p>
                  </a:txBody>
                  <a:tcPr marL="7620" marR="7620" marT="7621" marB="0" anchor="ctr"/>
                </a:tc>
                <a:tc>
                  <a:txBody>
                    <a:bodyPr/>
                    <a:lstStyle/>
                    <a:p>
                      <a:pPr algn="l" fontAlgn="ctr"/>
                      <a:r>
                        <a:rPr lang="en-US" altLang="zh-CN" sz="1600" u="none" strike="noStrike" dirty="0">
                          <a:effectLst/>
                        </a:rPr>
                        <a:t>0</a:t>
                      </a:r>
                      <a:endParaRPr lang="en-US" altLang="zh-CN" sz="1600" b="0" i="0" u="none" strike="noStrike" dirty="0">
                        <a:solidFill>
                          <a:srgbClr val="FF66FF"/>
                        </a:solidFill>
                        <a:effectLst/>
                        <a:latin typeface="宋体" panose="02010600030101010101" pitchFamily="2" charset="-122"/>
                        <a:ea typeface="宋体" panose="02010600030101010101" pitchFamily="2" charset="-122"/>
                      </a:endParaRPr>
                    </a:p>
                  </a:txBody>
                  <a:tcPr marL="7620" marR="7620" marT="7621" marB="0" anchor="ctr"/>
                </a:tc>
                <a:tc>
                  <a:txBody>
                    <a:bodyPr/>
                    <a:lstStyle/>
                    <a:p>
                      <a:pPr algn="l" fontAlgn="ctr"/>
                      <a:r>
                        <a:rPr lang="en-US" sz="1600" u="none" strike="noStrike" dirty="0">
                          <a:effectLst/>
                        </a:rPr>
                        <a:t>R1</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21" marB="0" anchor="ctr"/>
                </a:tc>
                <a:extLst>
                  <a:ext uri="{0D108BD9-81ED-4DB2-BD59-A6C34878D82A}">
                    <a16:rowId xmlns:a16="http://schemas.microsoft.com/office/drawing/2014/main" val="10012"/>
                  </a:ext>
                </a:extLst>
              </a:tr>
              <a:tr h="291775">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1" marB="0" anchor="ctr"/>
                </a:tc>
                <a:tc>
                  <a:txBody>
                    <a:bodyPr/>
                    <a:lstStyle/>
                    <a:p>
                      <a:pPr algn="l" fontAlgn="ct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21" marB="0" anchor="ctr"/>
                </a:tc>
                <a:tc>
                  <a:txBody>
                    <a:bodyPr/>
                    <a:lstStyle/>
                    <a:p>
                      <a:pPr algn="ctr" fontAlgn="ctr"/>
                      <a:r>
                        <a:rPr lang="en-US" sz="1600" u="none" strike="noStrike" dirty="0" err="1">
                          <a:effectLst/>
                        </a:rPr>
                        <a:t>Mult1</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21" marB="0" anchor="ctr"/>
                </a:tc>
                <a:tc>
                  <a:txBody>
                    <a:bodyPr/>
                    <a:lstStyle/>
                    <a:p>
                      <a:pPr algn="ctr" fontAlgn="ctr"/>
                      <a:r>
                        <a:rPr lang="en-US" sz="1400" b="0" i="0" u="none" strike="noStrike" dirty="0">
                          <a:solidFill>
                            <a:srgbClr val="FF00FF"/>
                          </a:solidFill>
                          <a:effectLst/>
                          <a:latin typeface="+mn-lt"/>
                          <a:ea typeface="+mn-ea"/>
                        </a:rPr>
                        <a:t>YES</a:t>
                      </a:r>
                      <a:endParaRPr lang="en-US" sz="14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21" marB="0" anchor="ctr"/>
                </a:tc>
                <a:tc>
                  <a:txBody>
                    <a:bodyPr/>
                    <a:lstStyle/>
                    <a:p>
                      <a:pPr algn="ctr" fontAlgn="ctr"/>
                      <a:r>
                        <a:rPr lang="en-US" altLang="zh-CN" sz="1400" b="0" i="0" u="none" strike="noStrike" dirty="0" err="1">
                          <a:solidFill>
                            <a:srgbClr val="FF00FF"/>
                          </a:solidFill>
                          <a:effectLst/>
                          <a:latin typeface="宋体" panose="02010600030101010101" pitchFamily="2" charset="-122"/>
                          <a:ea typeface="宋体" panose="02010600030101010101" pitchFamily="2" charset="-122"/>
                        </a:rPr>
                        <a:t>Multd</a:t>
                      </a:r>
                      <a:endParaRPr lang="zh-CN" altLang="en-US" sz="14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21" marB="0" anchor="ctr"/>
                </a:tc>
                <a:tc>
                  <a:txBody>
                    <a:bodyPr/>
                    <a:lstStyle/>
                    <a:p>
                      <a:pPr algn="ctr" fontAlgn="ctr"/>
                      <a:endParaRPr lang="zh-CN" altLang="en-US" sz="14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21" marB="0" anchor="ctr"/>
                </a:tc>
                <a:tc>
                  <a:txBody>
                    <a:bodyPr/>
                    <a:lstStyle/>
                    <a:p>
                      <a:pPr algn="ctr" fontAlgn="ctr"/>
                      <a:r>
                        <a:rPr lang="en-US" altLang="zh-CN" sz="1400" b="0" i="0" u="none" strike="noStrike" dirty="0">
                          <a:solidFill>
                            <a:srgbClr val="FF00FF"/>
                          </a:solidFill>
                          <a:effectLst/>
                          <a:latin typeface="宋体" panose="02010600030101010101" pitchFamily="2" charset="-122"/>
                          <a:ea typeface="宋体" panose="02010600030101010101" pitchFamily="2" charset="-122"/>
                        </a:rPr>
                        <a:t>R(F2)</a:t>
                      </a:r>
                      <a:endParaRPr lang="zh-CN" altLang="en-US" sz="14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21" marB="0" anchor="ctr"/>
                </a:tc>
                <a:tc>
                  <a:txBody>
                    <a:bodyPr/>
                    <a:lstStyle/>
                    <a:p>
                      <a:pPr algn="ctr" fontAlgn="ctr"/>
                      <a:r>
                        <a:rPr lang="en-US" altLang="zh-CN" sz="1400" b="0" i="0" u="none" strike="noStrike" dirty="0">
                          <a:solidFill>
                            <a:srgbClr val="FF00FF"/>
                          </a:solidFill>
                          <a:effectLst/>
                          <a:latin typeface="宋体" panose="02010600030101010101" pitchFamily="2" charset="-122"/>
                          <a:ea typeface="宋体" panose="02010600030101010101" pitchFamily="2" charset="-122"/>
                        </a:rPr>
                        <a:t>Load1</a:t>
                      </a:r>
                      <a:endParaRPr lang="zh-CN" altLang="en-US" sz="14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21" marB="0" anchor="ctr"/>
                </a:tc>
                <a:tc>
                  <a:txBody>
                    <a:bodyPr/>
                    <a:lstStyle/>
                    <a:p>
                      <a:pPr algn="l" fontAlgn="ctr"/>
                      <a:r>
                        <a:rPr lang="zh-CN" altLang="en-US" sz="1600" u="none" strike="noStrike">
                          <a:effectLst/>
                        </a:rPr>
                        <a:t>　</a:t>
                      </a: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21" marB="0" anchor="ctr"/>
                </a:tc>
                <a:tc>
                  <a:txBody>
                    <a:bodyPr/>
                    <a:lstStyle/>
                    <a:p>
                      <a:pPr algn="l" fontAlgn="ctr"/>
                      <a:r>
                        <a:rPr lang="en-US" sz="1600" u="none" strike="noStrike">
                          <a:effectLst/>
                        </a:rPr>
                        <a:t>SUBI</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21" marB="0" anchor="ctr"/>
                </a:tc>
                <a:tc>
                  <a:txBody>
                    <a:bodyPr/>
                    <a:lstStyle/>
                    <a:p>
                      <a:pPr algn="l" fontAlgn="ctr"/>
                      <a:r>
                        <a:rPr lang="en-US" altLang="zh-CN" sz="1600" b="0" i="0" u="none" strike="noStrike" dirty="0">
                          <a:solidFill>
                            <a:srgbClr val="000000"/>
                          </a:solidFill>
                          <a:effectLst/>
                          <a:latin typeface="宋体" panose="02010600030101010101" pitchFamily="2" charset="-122"/>
                          <a:ea typeface="宋体" panose="02010600030101010101" pitchFamily="2" charset="-122"/>
                        </a:rPr>
                        <a:t>R1</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21" marB="0" anchor="ctr"/>
                </a:tc>
                <a:tc>
                  <a:txBody>
                    <a:bodyPr/>
                    <a:lstStyle/>
                    <a:p>
                      <a:pPr algn="l" fontAlgn="ctr"/>
                      <a:r>
                        <a:rPr lang="en-US" altLang="zh-CN" sz="1600" b="0" i="0" u="none" strike="noStrike" dirty="0">
                          <a:solidFill>
                            <a:srgbClr val="000000"/>
                          </a:solidFill>
                          <a:effectLst/>
                          <a:latin typeface="宋体" panose="02010600030101010101" pitchFamily="2" charset="-122"/>
                          <a:ea typeface="宋体" panose="02010600030101010101" pitchFamily="2" charset="-122"/>
                        </a:rPr>
                        <a:t>R1</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21" marB="0" anchor="ctr"/>
                </a:tc>
                <a:tc>
                  <a:txBody>
                    <a:bodyPr/>
                    <a:lstStyle/>
                    <a:p>
                      <a:pPr algn="l" fontAlgn="ctr"/>
                      <a:r>
                        <a:rPr lang="en-US" altLang="zh-CN" sz="1600" b="0" i="0" u="none" strike="noStrike" dirty="0">
                          <a:solidFill>
                            <a:srgbClr val="000000"/>
                          </a:solidFill>
                          <a:effectLst/>
                          <a:latin typeface="宋体" panose="02010600030101010101" pitchFamily="2" charset="-122"/>
                          <a:ea typeface="宋体" panose="02010600030101010101" pitchFamily="2" charset="-122"/>
                        </a:rPr>
                        <a:t>#8</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21" marB="0" anchor="ctr"/>
                </a:tc>
                <a:extLst>
                  <a:ext uri="{0D108BD9-81ED-4DB2-BD59-A6C34878D82A}">
                    <a16:rowId xmlns:a16="http://schemas.microsoft.com/office/drawing/2014/main" val="10013"/>
                  </a:ext>
                </a:extLst>
              </a:tr>
              <a:tr h="291775">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1" marB="0" anchor="ctr"/>
                </a:tc>
                <a:tc>
                  <a:txBody>
                    <a:bodyPr/>
                    <a:lstStyle/>
                    <a:p>
                      <a:pPr algn="l" fontAlgn="ct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21" marB="0" anchor="ctr"/>
                </a:tc>
                <a:tc>
                  <a:txBody>
                    <a:bodyPr/>
                    <a:lstStyle/>
                    <a:p>
                      <a:pPr algn="ctr" fontAlgn="ctr"/>
                      <a:r>
                        <a:rPr lang="en-US" sz="1600" u="none" strike="noStrike" dirty="0" err="1">
                          <a:effectLst/>
                        </a:rPr>
                        <a:t>Mult2</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21" marB="0" anchor="ctr"/>
                </a:tc>
                <a:tc>
                  <a:txBody>
                    <a:bodyPr/>
                    <a:lstStyle/>
                    <a:p>
                      <a:pPr algn="ctr" fontAlgn="ctr"/>
                      <a:r>
                        <a:rPr lang="en-US" sz="1400" u="none" strike="noStrike">
                          <a:effectLst/>
                        </a:rPr>
                        <a:t>No</a:t>
                      </a:r>
                      <a:endParaRPr lang="en-US" sz="1400" b="0" i="0" u="none" strike="noStrike">
                        <a:solidFill>
                          <a:srgbClr val="66FF33"/>
                        </a:solidFill>
                        <a:effectLst/>
                        <a:latin typeface="宋体" panose="02010600030101010101" pitchFamily="2" charset="-122"/>
                        <a:ea typeface="宋体" panose="02010600030101010101" pitchFamily="2" charset="-122"/>
                      </a:endParaRPr>
                    </a:p>
                  </a:txBody>
                  <a:tcPr marL="7620" marR="7620" marT="7621" marB="0" anchor="ctr"/>
                </a:tc>
                <a:tc>
                  <a:txBody>
                    <a:bodyPr/>
                    <a:lstStyle/>
                    <a:p>
                      <a:pPr algn="ctr" fontAlgn="ctr"/>
                      <a:r>
                        <a:rPr lang="zh-CN" altLang="en-US" sz="1400" u="none" strike="noStrike">
                          <a:effectLst/>
                        </a:rPr>
                        <a:t>　</a:t>
                      </a:r>
                      <a:endParaRPr lang="zh-CN" altLang="en-US" sz="1400" b="0" i="0" u="none" strike="noStrike">
                        <a:solidFill>
                          <a:srgbClr val="000000"/>
                        </a:solidFill>
                        <a:effectLst/>
                        <a:latin typeface="宋体" panose="02010600030101010101" pitchFamily="2" charset="-122"/>
                        <a:ea typeface="宋体" panose="02010600030101010101" pitchFamily="2" charset="-122"/>
                      </a:endParaRPr>
                    </a:p>
                  </a:txBody>
                  <a:tcPr marL="7620" marR="7620" marT="7621" marB="0" anchor="ctr"/>
                </a:tc>
                <a:tc>
                  <a:txBody>
                    <a:bodyPr/>
                    <a:lstStyle/>
                    <a:p>
                      <a:pPr algn="ctr" fontAlgn="ctr"/>
                      <a:r>
                        <a:rPr lang="zh-CN" altLang="en-US" sz="1400" u="none" strike="noStrike">
                          <a:effectLst/>
                        </a:rPr>
                        <a:t>　</a:t>
                      </a:r>
                      <a:endParaRPr lang="zh-CN" altLang="en-US" sz="1400" b="0" i="0" u="none" strike="noStrike">
                        <a:solidFill>
                          <a:srgbClr val="000000"/>
                        </a:solidFill>
                        <a:effectLst/>
                        <a:latin typeface="宋体" panose="02010600030101010101" pitchFamily="2" charset="-122"/>
                        <a:ea typeface="宋体" panose="02010600030101010101" pitchFamily="2" charset="-122"/>
                      </a:endParaRPr>
                    </a:p>
                  </a:txBody>
                  <a:tcPr marL="7620" marR="7620" marT="7621" marB="0" anchor="ctr"/>
                </a:tc>
                <a:tc>
                  <a:txBody>
                    <a:bodyPr/>
                    <a:lstStyle/>
                    <a:p>
                      <a:pPr algn="ctr" fontAlgn="ctr"/>
                      <a:r>
                        <a:rPr lang="zh-CN" altLang="en-US" sz="1400" u="none" strike="noStrike">
                          <a:effectLst/>
                        </a:rPr>
                        <a:t>　</a:t>
                      </a:r>
                      <a:endParaRPr lang="zh-CN" altLang="en-US" sz="1400" b="0" i="0" u="none" strike="noStrike">
                        <a:solidFill>
                          <a:srgbClr val="000000"/>
                        </a:solidFill>
                        <a:effectLst/>
                        <a:latin typeface="宋体" panose="02010600030101010101" pitchFamily="2" charset="-122"/>
                        <a:ea typeface="宋体" panose="02010600030101010101" pitchFamily="2" charset="-122"/>
                      </a:endParaRPr>
                    </a:p>
                  </a:txBody>
                  <a:tcPr marL="7620" marR="7620" marT="7621" marB="0" anchor="ctr"/>
                </a:tc>
                <a:tc>
                  <a:txBody>
                    <a:bodyPr/>
                    <a:lstStyle/>
                    <a:p>
                      <a:pPr algn="ctr" fontAlgn="ctr"/>
                      <a:r>
                        <a:rPr lang="zh-CN" altLang="en-US" sz="1400" u="none" strike="noStrike" dirty="0">
                          <a:effectLst/>
                        </a:rPr>
                        <a:t>　</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21" marB="0" anchor="ctr"/>
                </a:tc>
                <a:tc>
                  <a:txBody>
                    <a:bodyPr/>
                    <a:lstStyle/>
                    <a:p>
                      <a:pPr algn="l" fontAlgn="ctr"/>
                      <a:r>
                        <a:rPr lang="zh-CN" altLang="en-US" sz="1600" u="none" strike="noStrike">
                          <a:effectLst/>
                        </a:rPr>
                        <a:t>　</a:t>
                      </a: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21" marB="0" anchor="ctr"/>
                </a:tc>
                <a:tc>
                  <a:txBody>
                    <a:bodyPr/>
                    <a:lstStyle/>
                    <a:p>
                      <a:pPr algn="l" fontAlgn="ctr"/>
                      <a:r>
                        <a:rPr lang="en-US" sz="1600" u="none" strike="noStrike">
                          <a:effectLst/>
                        </a:rPr>
                        <a:t>BNEZ</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21" marB="0" anchor="ctr"/>
                </a:tc>
                <a:tc>
                  <a:txBody>
                    <a:bodyPr/>
                    <a:lstStyle/>
                    <a:p>
                      <a:pPr algn="l" fontAlgn="ctr"/>
                      <a:r>
                        <a:rPr lang="en-US" altLang="zh-CN" sz="1600" b="0" i="0" u="none" strike="noStrike" dirty="0">
                          <a:solidFill>
                            <a:srgbClr val="000000"/>
                          </a:solidFill>
                          <a:effectLst/>
                          <a:latin typeface="宋体" panose="02010600030101010101" pitchFamily="2" charset="-122"/>
                          <a:ea typeface="宋体" panose="02010600030101010101" pitchFamily="2" charset="-122"/>
                        </a:rPr>
                        <a:t>R1</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21" marB="0" anchor="ctr"/>
                </a:tc>
                <a:tc>
                  <a:txBody>
                    <a:bodyPr/>
                    <a:lstStyle/>
                    <a:p>
                      <a:pPr algn="l" fontAlgn="ctr"/>
                      <a:r>
                        <a:rPr lang="en-US" altLang="zh-CN" sz="1600" b="0" i="0" u="none" strike="noStrike" dirty="0">
                          <a:solidFill>
                            <a:srgbClr val="000000"/>
                          </a:solidFill>
                          <a:effectLst/>
                          <a:latin typeface="宋体" panose="02010600030101010101" pitchFamily="2" charset="-122"/>
                          <a:ea typeface="宋体" panose="02010600030101010101" pitchFamily="2" charset="-122"/>
                        </a:rPr>
                        <a:t>Loop</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21" marB="0" anchor="ctr"/>
                </a:tc>
                <a:tc>
                  <a:txBody>
                    <a:bodyPr/>
                    <a:lstStyle/>
                    <a:p>
                      <a:pPr algn="l" fontAlgn="ct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21" marB="0" anchor="ctr"/>
                </a:tc>
                <a:extLst>
                  <a:ext uri="{0D108BD9-81ED-4DB2-BD59-A6C34878D82A}">
                    <a16:rowId xmlns:a16="http://schemas.microsoft.com/office/drawing/2014/main" val="10014"/>
                  </a:ext>
                </a:extLst>
              </a:tr>
              <a:tr h="86858">
                <a:tc>
                  <a:txBody>
                    <a:bodyPr/>
                    <a:lstStyle/>
                    <a:p>
                      <a:pPr algn="l" fontAlgn="ctr"/>
                      <a:endParaRPr lang="zh-CN" altLang="en-US" sz="2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21" marB="0" anchor="ctr"/>
                </a:tc>
                <a:tc>
                  <a:txBody>
                    <a:bodyPr/>
                    <a:lstStyle/>
                    <a:p>
                      <a:pPr algn="l" fontAlgn="ctr"/>
                      <a:endParaRPr lang="zh-CN" altLang="en-US" sz="5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21" marB="0" anchor="ctr"/>
                </a:tc>
                <a:tc>
                  <a:txBody>
                    <a:bodyPr/>
                    <a:lstStyle/>
                    <a:p>
                      <a:pPr algn="l" fontAlgn="ctr"/>
                      <a:endParaRPr lang="zh-CN" altLang="en-US" sz="5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21" marB="0" anchor="ctr"/>
                </a:tc>
                <a:tc>
                  <a:txBody>
                    <a:bodyPr/>
                    <a:lstStyle/>
                    <a:p>
                      <a:pPr algn="l" fontAlgn="ctr"/>
                      <a:endParaRPr lang="zh-CN" altLang="en-US" sz="5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21" marB="0" anchor="ctr"/>
                </a:tc>
                <a:tc>
                  <a:txBody>
                    <a:bodyPr/>
                    <a:lstStyle/>
                    <a:p>
                      <a:pPr algn="l" fontAlgn="ctr"/>
                      <a:endParaRPr lang="zh-CN" altLang="en-US" sz="5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21" marB="0" anchor="ctr"/>
                </a:tc>
                <a:tc>
                  <a:txBody>
                    <a:bodyPr/>
                    <a:lstStyle/>
                    <a:p>
                      <a:pPr algn="l" fontAlgn="ctr"/>
                      <a:endParaRPr lang="zh-CN" altLang="en-US" sz="5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21" marB="0" anchor="ctr"/>
                </a:tc>
                <a:tc>
                  <a:txBody>
                    <a:bodyPr/>
                    <a:lstStyle/>
                    <a:p>
                      <a:pPr algn="l" fontAlgn="ctr"/>
                      <a:endParaRPr lang="zh-CN" altLang="en-US" sz="5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21" marB="0" anchor="ctr"/>
                </a:tc>
                <a:tc>
                  <a:txBody>
                    <a:bodyPr/>
                    <a:lstStyle/>
                    <a:p>
                      <a:pPr algn="l" fontAlgn="ctr"/>
                      <a:endParaRPr lang="zh-CN" altLang="en-US" sz="5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21" marB="0" anchor="ctr"/>
                </a:tc>
                <a:tc>
                  <a:txBody>
                    <a:bodyPr/>
                    <a:lstStyle/>
                    <a:p>
                      <a:pPr algn="l" fontAlgn="ctr"/>
                      <a:endParaRPr lang="zh-CN" altLang="en-US" sz="5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21" marB="0" anchor="ctr"/>
                </a:tc>
                <a:tc>
                  <a:txBody>
                    <a:bodyPr/>
                    <a:lstStyle/>
                    <a:p>
                      <a:pPr algn="l" fontAlgn="ctr"/>
                      <a:endParaRPr lang="zh-CN" altLang="en-US" sz="5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21" marB="0" anchor="ctr"/>
                </a:tc>
                <a:tc>
                  <a:txBody>
                    <a:bodyPr/>
                    <a:lstStyle/>
                    <a:p>
                      <a:pPr algn="l" fontAlgn="ctr"/>
                      <a:endParaRPr lang="zh-CN" altLang="en-US" sz="5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21" marB="0" anchor="ctr"/>
                </a:tc>
                <a:tc>
                  <a:txBody>
                    <a:bodyPr/>
                    <a:lstStyle/>
                    <a:p>
                      <a:pPr algn="l" fontAlgn="ctr"/>
                      <a:endParaRPr lang="zh-CN" altLang="en-US" sz="5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21" marB="0" anchor="ctr"/>
                </a:tc>
                <a:tc>
                  <a:txBody>
                    <a:bodyPr/>
                    <a:lstStyle/>
                    <a:p>
                      <a:pPr algn="l" fontAlgn="ctr"/>
                      <a:endParaRPr lang="zh-CN" altLang="en-US" sz="5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21" marB="0" anchor="ctr"/>
                </a:tc>
                <a:extLst>
                  <a:ext uri="{0D108BD9-81ED-4DB2-BD59-A6C34878D82A}">
                    <a16:rowId xmlns:a16="http://schemas.microsoft.com/office/drawing/2014/main" val="10015"/>
                  </a:ext>
                </a:extLst>
              </a:tr>
              <a:tr h="291775">
                <a:tc gridSpan="3">
                  <a:txBody>
                    <a:bodyPr/>
                    <a:lstStyle/>
                    <a:p>
                      <a:pPr marL="0" algn="l" defTabSz="914400" rtl="0" eaLnBrk="1" fontAlgn="ctr" latinLnBrk="0" hangingPunct="1"/>
                      <a:r>
                        <a:rPr lang="en-US" sz="1600" b="1" u="none" strike="noStrike" kern="1200" dirty="0">
                          <a:solidFill>
                            <a:srgbClr val="FF0000"/>
                          </a:solidFill>
                          <a:effectLst/>
                          <a:latin typeface="+mn-lt"/>
                          <a:ea typeface="+mn-ea"/>
                          <a:cs typeface="+mn-cs"/>
                        </a:rPr>
                        <a:t>Register Result Status</a:t>
                      </a:r>
                    </a:p>
                  </a:txBody>
                  <a:tcPr marL="7620" marR="7620" marT="7621" marB="0" anchor="ctr"/>
                </a:tc>
                <a:tc hMerge="1">
                  <a:txBody>
                    <a:bodyPr/>
                    <a:lstStyle/>
                    <a:p>
                      <a:endParaRPr lang="zh-CN" altLang="en-US"/>
                    </a:p>
                  </a:txBody>
                  <a:tcPr/>
                </a:tc>
                <a:tc hMerge="1">
                  <a:txBody>
                    <a:bodyPr/>
                    <a:lstStyle/>
                    <a:p>
                      <a:endParaRPr lang="zh-CN" altLang="en-US"/>
                    </a:p>
                  </a:txBody>
                  <a:tcP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1"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1"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1"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1"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1"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1"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1"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1"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1" marB="0" anchor="ctr"/>
                </a:tc>
                <a:tc>
                  <a:txBody>
                    <a:bodyPr/>
                    <a:lstStyle/>
                    <a:p>
                      <a:pPr algn="l" fontAlgn="ct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21" marB="0" anchor="ctr"/>
                </a:tc>
                <a:extLst>
                  <a:ext uri="{0D108BD9-81ED-4DB2-BD59-A6C34878D82A}">
                    <a16:rowId xmlns:a16="http://schemas.microsoft.com/office/drawing/2014/main" val="10016"/>
                  </a:ext>
                </a:extLst>
              </a:tr>
              <a:tr h="291775">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1" marB="0" anchor="ctr"/>
                </a:tc>
                <a:tc>
                  <a:txBody>
                    <a:bodyPr/>
                    <a:lstStyle/>
                    <a:p>
                      <a:pPr algn="l" fontAlgn="ctr"/>
                      <a:r>
                        <a:rPr lang="en-US" sz="1600" u="none" strike="noStrike" dirty="0">
                          <a:effectLst/>
                        </a:rPr>
                        <a:t>Clock </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21" marB="0" anchor="ctr"/>
                </a:tc>
                <a:tc>
                  <a:txBody>
                    <a:bodyPr/>
                    <a:lstStyle/>
                    <a:p>
                      <a:pPr algn="l" fontAlgn="ctr"/>
                      <a:r>
                        <a:rPr lang="en-US" sz="1600" u="none" strike="noStrike" dirty="0">
                          <a:effectLst/>
                        </a:rPr>
                        <a:t>R1</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21" marB="0" anchor="ctr"/>
                </a:tc>
                <a:tc>
                  <a:txBody>
                    <a:bodyPr/>
                    <a:lstStyle/>
                    <a:p>
                      <a:pPr algn="l" fontAlgn="ct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21" marB="0" anchor="ctr"/>
                </a:tc>
                <a:tc>
                  <a:txBody>
                    <a:bodyPr/>
                    <a:lstStyle/>
                    <a:p>
                      <a:pPr algn="ctr" fontAlgn="ctr"/>
                      <a:r>
                        <a:rPr lang="en-US" sz="1600" u="none" strike="noStrike" dirty="0" err="1">
                          <a:effectLst/>
                        </a:rPr>
                        <a:t>F0</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21" marB="0" anchor="ctr"/>
                </a:tc>
                <a:tc>
                  <a:txBody>
                    <a:bodyPr/>
                    <a:lstStyle/>
                    <a:p>
                      <a:pPr algn="ctr" fontAlgn="ctr"/>
                      <a:r>
                        <a:rPr lang="en-US" sz="1600" u="none" strike="noStrike">
                          <a:effectLst/>
                        </a:rPr>
                        <a:t>F2</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21" marB="0" anchor="ctr"/>
                </a:tc>
                <a:tc>
                  <a:txBody>
                    <a:bodyPr/>
                    <a:lstStyle/>
                    <a:p>
                      <a:pPr algn="ctr" fontAlgn="ctr"/>
                      <a:r>
                        <a:rPr lang="en-US" sz="1600" u="none" strike="noStrike">
                          <a:effectLst/>
                        </a:rPr>
                        <a:t>F4</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21" marB="0" anchor="ctr"/>
                </a:tc>
                <a:tc>
                  <a:txBody>
                    <a:bodyPr/>
                    <a:lstStyle/>
                    <a:p>
                      <a:pPr algn="ctr" fontAlgn="ctr"/>
                      <a:r>
                        <a:rPr lang="en-US" sz="1600" u="none" strike="noStrike" dirty="0" err="1">
                          <a:effectLst/>
                        </a:rPr>
                        <a:t>F6</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21" marB="0" anchor="ctr"/>
                </a:tc>
                <a:tc>
                  <a:txBody>
                    <a:bodyPr/>
                    <a:lstStyle/>
                    <a:p>
                      <a:pPr algn="ctr" fontAlgn="ctr"/>
                      <a:r>
                        <a:rPr lang="en-US" sz="1600" u="none" strike="noStrike">
                          <a:effectLst/>
                        </a:rPr>
                        <a:t>F8</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21" marB="0" anchor="ctr"/>
                </a:tc>
                <a:tc>
                  <a:txBody>
                    <a:bodyPr/>
                    <a:lstStyle/>
                    <a:p>
                      <a:pPr algn="ctr" fontAlgn="ctr"/>
                      <a:r>
                        <a:rPr lang="en-US" sz="1600" u="none" strike="noStrike" dirty="0">
                          <a:effectLst/>
                        </a:rPr>
                        <a:t>F10</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21" marB="0" anchor="ctr"/>
                </a:tc>
                <a:tc>
                  <a:txBody>
                    <a:bodyPr/>
                    <a:lstStyle/>
                    <a:p>
                      <a:pPr algn="ctr" fontAlgn="ctr"/>
                      <a:r>
                        <a:rPr lang="en-US" sz="1600" u="none" strike="noStrike" dirty="0">
                          <a:effectLst/>
                        </a:rPr>
                        <a:t>F12 </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21" marB="0" anchor="ctr"/>
                </a:tc>
                <a:tc>
                  <a:txBody>
                    <a:bodyPr/>
                    <a:lstStyle/>
                    <a:p>
                      <a:pPr algn="ctr" fontAlgn="ctr"/>
                      <a:r>
                        <a:rPr lang="en-US" altLang="zh-CN" sz="1600" u="none" strike="noStrike" dirty="0">
                          <a:effectLst/>
                        </a:rPr>
                        <a:t>……</a:t>
                      </a:r>
                      <a:endParaRPr lang="en-US" altLang="zh-CN"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21" marB="0" anchor="ctr"/>
                </a:tc>
                <a:tc>
                  <a:txBody>
                    <a:bodyPr/>
                    <a:lstStyle/>
                    <a:p>
                      <a:pPr algn="ctr" fontAlgn="ctr"/>
                      <a:r>
                        <a:rPr lang="en-US" sz="1600" u="none" strike="noStrike" dirty="0">
                          <a:effectLst/>
                        </a:rPr>
                        <a:t>F30</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21" marB="0" anchor="ctr"/>
                </a:tc>
                <a:extLst>
                  <a:ext uri="{0D108BD9-81ED-4DB2-BD59-A6C34878D82A}">
                    <a16:rowId xmlns:a16="http://schemas.microsoft.com/office/drawing/2014/main" val="10017"/>
                  </a:ext>
                </a:extLst>
              </a:tr>
              <a:tr h="291775">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1" marB="0" anchor="ctr"/>
                </a:tc>
                <a:tc>
                  <a:txBody>
                    <a:bodyPr/>
                    <a:lstStyle/>
                    <a:p>
                      <a:pPr algn="l" fontAlgn="ctr"/>
                      <a:r>
                        <a:rPr lang="en-US" altLang="zh-CN" sz="1600" b="0" i="0" u="none" strike="noStrike" dirty="0">
                          <a:solidFill>
                            <a:schemeClr val="dk1"/>
                          </a:solidFill>
                          <a:effectLst/>
                          <a:latin typeface="+mn-lt"/>
                          <a:ea typeface="+mn-ea"/>
                        </a:rPr>
                        <a:t>6</a:t>
                      </a:r>
                      <a:endParaRPr lang="en-US" altLang="zh-CN"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21" marB="0" anchor="ctr"/>
                </a:tc>
                <a:tc>
                  <a:txBody>
                    <a:bodyPr/>
                    <a:lstStyle/>
                    <a:p>
                      <a:pPr algn="l" fontAlgn="ctr"/>
                      <a:r>
                        <a:rPr lang="en-US" altLang="zh-CN" sz="1600" b="0" i="0" u="none" strike="noStrike" dirty="0">
                          <a:solidFill>
                            <a:schemeClr val="dk1"/>
                          </a:solidFill>
                          <a:effectLst/>
                          <a:latin typeface="+mn-lt"/>
                          <a:ea typeface="+mn-ea"/>
                        </a:rPr>
                        <a:t>72</a:t>
                      </a:r>
                      <a:endParaRPr lang="en-US" altLang="zh-CN"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21" marB="0" anchor="ctr"/>
                </a:tc>
                <a:tc>
                  <a:txBody>
                    <a:bodyPr/>
                    <a:lstStyle/>
                    <a:p>
                      <a:pPr algn="l" fontAlgn="ctr"/>
                      <a:r>
                        <a:rPr lang="en-US" sz="1600" u="none" strike="noStrike" dirty="0">
                          <a:effectLst/>
                        </a:rPr>
                        <a:t>FU</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21" marB="0" anchor="ctr"/>
                </a:tc>
                <a:tc>
                  <a:txBody>
                    <a:bodyPr/>
                    <a:lstStyle/>
                    <a:p>
                      <a:pPr algn="ctr" fontAlgn="ctr"/>
                      <a:r>
                        <a:rPr lang="en-US" altLang="zh-CN" sz="1400" b="1" i="0" u="none" strike="noStrike" dirty="0">
                          <a:solidFill>
                            <a:srgbClr val="0070C0"/>
                          </a:solidFill>
                          <a:effectLst/>
                          <a:latin typeface="宋体" panose="02010600030101010101" pitchFamily="2" charset="-122"/>
                          <a:ea typeface="宋体" panose="02010600030101010101" pitchFamily="2" charset="-122"/>
                        </a:rPr>
                        <a:t>Load2</a:t>
                      </a:r>
                      <a:endParaRPr lang="zh-CN" altLang="en-US" sz="1400" b="1" i="0" u="none" strike="noStrike" dirty="0">
                        <a:solidFill>
                          <a:srgbClr val="0070C0"/>
                        </a:solidFill>
                        <a:effectLst/>
                        <a:latin typeface="宋体" panose="02010600030101010101" pitchFamily="2" charset="-122"/>
                        <a:ea typeface="宋体" panose="02010600030101010101" pitchFamily="2" charset="-122"/>
                      </a:endParaRPr>
                    </a:p>
                  </a:txBody>
                  <a:tcPr marL="7620" marR="7620" marT="7621" marB="0" anchor="ctr"/>
                </a:tc>
                <a:tc>
                  <a:txBody>
                    <a:bodyPr/>
                    <a:lstStyle/>
                    <a:p>
                      <a:pPr algn="ctr" fontAlgn="ct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21" marB="0" anchor="ctr"/>
                </a:tc>
                <a:tc>
                  <a:txBody>
                    <a:bodyPr/>
                    <a:lstStyle/>
                    <a:p>
                      <a:pPr algn="ctr" fontAlgn="ctr"/>
                      <a:r>
                        <a:rPr lang="en-US" altLang="zh-CN" sz="1400" b="0" i="0" u="none" strike="noStrike" dirty="0">
                          <a:solidFill>
                            <a:srgbClr val="FF00FF"/>
                          </a:solidFill>
                          <a:effectLst/>
                          <a:latin typeface="宋体" panose="02010600030101010101" pitchFamily="2" charset="-122"/>
                          <a:ea typeface="宋体" panose="02010600030101010101" pitchFamily="2" charset="-122"/>
                        </a:rPr>
                        <a:t>Mult1</a:t>
                      </a:r>
                      <a:endParaRPr lang="zh-CN" altLang="en-US" sz="14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21" marB="0" anchor="ctr"/>
                </a:tc>
                <a:tc>
                  <a:txBody>
                    <a:bodyPr/>
                    <a:lstStyle/>
                    <a:p>
                      <a:pPr algn="l" fontAlgn="ct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21" marB="0" anchor="ctr"/>
                </a:tc>
                <a:tc>
                  <a:txBody>
                    <a:bodyPr/>
                    <a:lstStyle/>
                    <a:p>
                      <a:pPr algn="l" fontAlgn="ct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21" marB="0" anchor="ctr"/>
                </a:tc>
                <a:tc>
                  <a:txBody>
                    <a:bodyPr/>
                    <a:lstStyle/>
                    <a:p>
                      <a:pPr algn="l" fontAlgn="ct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21" marB="0" anchor="ctr"/>
                </a:tc>
                <a:tc>
                  <a:txBody>
                    <a:bodyPr/>
                    <a:lstStyle/>
                    <a:p>
                      <a:pPr algn="l" fontAlgn="ct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21" marB="0" anchor="ctr"/>
                </a:tc>
                <a:tc>
                  <a:txBody>
                    <a:bodyPr/>
                    <a:lstStyle/>
                    <a:p>
                      <a:pPr algn="l" fontAlgn="ct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21" marB="0" anchor="ctr"/>
                </a:tc>
                <a:tc>
                  <a:txBody>
                    <a:bodyPr/>
                    <a:lstStyle/>
                    <a:p>
                      <a:pPr algn="l" fontAlgn="ct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21" marB="0" anchor="ctr"/>
                </a:tc>
                <a:extLst>
                  <a:ext uri="{0D108BD9-81ED-4DB2-BD59-A6C34878D82A}">
                    <a16:rowId xmlns:a16="http://schemas.microsoft.com/office/drawing/2014/main" val="10018"/>
                  </a:ext>
                </a:extLst>
              </a:tr>
            </a:tbl>
          </a:graphicData>
        </a:graphic>
      </p:graphicFrame>
      <p:sp>
        <p:nvSpPr>
          <p:cNvPr id="13" name="Text Box 3">
            <a:extLst>
              <a:ext uri="{FF2B5EF4-FFF2-40B4-BE49-F238E27FC236}">
                <a16:creationId xmlns:a16="http://schemas.microsoft.com/office/drawing/2014/main" id="{044D7EC1-D7FA-42B9-90A2-232F50F95855}"/>
              </a:ext>
            </a:extLst>
          </p:cNvPr>
          <p:cNvSpPr txBox="1">
            <a:spLocks noChangeArrowheads="1"/>
          </p:cNvSpPr>
          <p:nvPr/>
        </p:nvSpPr>
        <p:spPr bwMode="auto">
          <a:xfrm>
            <a:off x="10386004" y="6151510"/>
            <a:ext cx="2016203" cy="444500"/>
          </a:xfrm>
          <a:prstGeom prst="rect">
            <a:avLst/>
          </a:prstGeom>
          <a:noFill/>
          <a:ln w="9525">
            <a:noFill/>
            <a:round/>
            <a:headEnd/>
            <a:tailEnd/>
          </a:ln>
        </p:spPr>
        <p:txBody>
          <a:bodyPr lIns="90360" tIns="44280" rIns="90360" bIns="44280"/>
          <a:lstStyle/>
          <a:p>
            <a:pPr eaLnBrk="1" hangingPunct="1">
              <a:lnSpc>
                <a:spcPct val="80000"/>
              </a:lnSpc>
              <a:spcBef>
                <a:spcPts val="1000"/>
              </a:spcBef>
              <a:buClr>
                <a:srgbClr val="5B9BD5"/>
              </a:buClr>
              <a:buSzPct val="100000"/>
              <a:tabLst>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2000" b="1" dirty="0">
                <a:solidFill>
                  <a:srgbClr val="FF0066"/>
                </a:solidFill>
                <a:latin typeface="Times New Roman" panose="02020603050405020304" pitchFamily="18" charset="0"/>
                <a:ea typeface="宋体" panose="02010600030101010101" pitchFamily="2" charset="-122"/>
                <a:cs typeface="Times New Roman" panose="02020603050405020304" pitchFamily="18" charset="0"/>
              </a:rPr>
              <a:t>加载地址为</a:t>
            </a:r>
            <a:r>
              <a:rPr lang="en-US" altLang="zh-CN" sz="2000" b="1" dirty="0">
                <a:solidFill>
                  <a:srgbClr val="FF0066"/>
                </a:solidFill>
                <a:latin typeface="Times New Roman" panose="02020603050405020304" pitchFamily="18" charset="0"/>
                <a:ea typeface="宋体" panose="02010600030101010101" pitchFamily="2" charset="-122"/>
                <a:cs typeface="Times New Roman" panose="02020603050405020304" pitchFamily="18" charset="0"/>
              </a:rPr>
              <a:t>72</a:t>
            </a:r>
          </a:p>
        </p:txBody>
      </p:sp>
    </p:spTree>
    <p:extLst>
      <p:ext uri="{BB962C8B-B14F-4D97-AF65-F5344CB8AC3E}">
        <p14:creationId xmlns:p14="http://schemas.microsoft.com/office/powerpoint/2010/main" val="2352471150"/>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additive="repl">
                                        <p:cTn id="6" dur="1" fill="hold">
                                          <p:stCondLst>
                                            <p:cond delay="0"/>
                                          </p:stCondLst>
                                        </p:cTn>
                                        <p:tgtEl>
                                          <p:spTgt spid="13">
                                            <p:txEl>
                                              <p:pRg st="0" end="0"/>
                                            </p:txEl>
                                          </p:spTgt>
                                        </p:tgtEl>
                                        <p:attrNameLst>
                                          <p:attrName>style.visibility</p:attrName>
                                        </p:attrNameLst>
                                      </p:cBhvr>
                                      <p:to>
                                        <p:strVal val="visible"/>
                                      </p:to>
                                    </p:set>
                                    <p:anim calcmode="lin" valueType="num">
                                      <p:cBhvr>
                                        <p:cTn id="7" dur="500" fill="hold"/>
                                        <p:tgtEl>
                                          <p:spTgt spid="13">
                                            <p:txEl>
                                              <p:pRg st="0" end="0"/>
                                            </p:txEl>
                                          </p:spTgt>
                                        </p:tgtEl>
                                        <p:attrNameLst>
                                          <p:attrName>ppt_x</p:attrName>
                                        </p:attrNameLst>
                                      </p:cBhvr>
                                      <p:tavLst>
                                        <p:tav tm="100000">
                                          <p:val>
                                            <p:strVal val="1+#ppt_w/2"/>
                                          </p:val>
                                        </p:tav>
                                        <p:tav tm="100000">
                                          <p:val>
                                            <p:strVal val="#ppt_x"/>
                                          </p:val>
                                        </p:tav>
                                      </p:tavLst>
                                    </p:anim>
                                    <p:anim calcmode="lin" valueType="num">
                                      <p:cBhvr>
                                        <p:cTn id="8" dur="500" fill="hold"/>
                                        <p:tgtEl>
                                          <p:spTgt spid="13">
                                            <p:txEl>
                                              <p:pRg st="0" end="0"/>
                                            </p:txEl>
                                          </p:spTgt>
                                        </p:tgtEl>
                                        <p:attrNameLst>
                                          <p:attrName>ppt_y</p:attrName>
                                        </p:attrNameLst>
                                      </p:cBhvr>
                                      <p:tavLst>
                                        <p:tav tm="10000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自由: 形状 22"/>
          <p:cNvSpPr/>
          <p:nvPr/>
        </p:nvSpPr>
        <p:spPr bwMode="auto">
          <a:xfrm rot="12600000">
            <a:off x="628798" y="267712"/>
            <a:ext cx="166903" cy="731887"/>
          </a:xfrm>
          <a:custGeom>
            <a:avLst/>
            <a:gdLst>
              <a:gd name="connsiteX0" fmla="*/ 260214 w 260214"/>
              <a:gd name="connsiteY0" fmla="*/ 995963 h 1141060"/>
              <a:gd name="connsiteX1" fmla="*/ 0 w 260214"/>
              <a:gd name="connsiteY1" fmla="*/ 1141060 h 1141060"/>
              <a:gd name="connsiteX2" fmla="*/ 0 w 260214"/>
              <a:gd name="connsiteY2" fmla="*/ 146621 h 1141060"/>
              <a:gd name="connsiteX3" fmla="*/ 260214 w 260214"/>
              <a:gd name="connsiteY3" fmla="*/ 0 h 1141060"/>
            </a:gdLst>
            <a:ahLst/>
            <a:cxnLst>
              <a:cxn ang="0">
                <a:pos x="connsiteX0" y="connsiteY0"/>
              </a:cxn>
              <a:cxn ang="0">
                <a:pos x="connsiteX1" y="connsiteY1"/>
              </a:cxn>
              <a:cxn ang="0">
                <a:pos x="connsiteX2" y="connsiteY2"/>
              </a:cxn>
              <a:cxn ang="0">
                <a:pos x="connsiteX3" y="connsiteY3"/>
              </a:cxn>
            </a:cxnLst>
            <a:rect l="l" t="t" r="r" b="b"/>
            <a:pathLst>
              <a:path w="260214" h="1141060">
                <a:moveTo>
                  <a:pt x="260214" y="995963"/>
                </a:moveTo>
                <a:lnTo>
                  <a:pt x="0" y="1141060"/>
                </a:lnTo>
                <a:lnTo>
                  <a:pt x="0" y="146621"/>
                </a:lnTo>
                <a:lnTo>
                  <a:pt x="260214" y="0"/>
                </a:lnTo>
                <a:close/>
              </a:path>
            </a:pathLst>
          </a:custGeom>
          <a:solidFill>
            <a:srgbClr val="0075EA"/>
          </a:solidFill>
          <a:ln>
            <a:noFill/>
          </a:ln>
        </p:spPr>
        <p:txBody>
          <a:bodyPr vert="horz" wrap="square" lIns="91440" tIns="45720" rIns="91440" bIns="45720" numCol="1" anchor="t" anchorCtr="0" compatLnSpc="1">
            <a:noAutofit/>
          </a:bodyPr>
          <a:lstStyle/>
          <a:p>
            <a:endParaRPr lang="zh-CN" altLang="en-US" dirty="0"/>
          </a:p>
        </p:txBody>
      </p:sp>
      <p:grpSp>
        <p:nvGrpSpPr>
          <p:cNvPr id="10" name="组合 9">
            <a:extLst>
              <a:ext uri="{FF2B5EF4-FFF2-40B4-BE49-F238E27FC236}">
                <a16:creationId xmlns:a16="http://schemas.microsoft.com/office/drawing/2014/main" id="{2A62CB82-FB01-4715-BBAF-49D3EAD91EB7}"/>
              </a:ext>
            </a:extLst>
          </p:cNvPr>
          <p:cNvGrpSpPr/>
          <p:nvPr/>
        </p:nvGrpSpPr>
        <p:grpSpPr>
          <a:xfrm>
            <a:off x="635244" y="278225"/>
            <a:ext cx="4594115" cy="714073"/>
            <a:chOff x="635242" y="278221"/>
            <a:chExt cx="4594115" cy="714072"/>
          </a:xfrm>
        </p:grpSpPr>
        <p:sp>
          <p:nvSpPr>
            <p:cNvPr id="11" name="矩形 10">
              <a:extLst>
                <a:ext uri="{FF2B5EF4-FFF2-40B4-BE49-F238E27FC236}">
                  <a16:creationId xmlns:a16="http://schemas.microsoft.com/office/drawing/2014/main" id="{9C4C0B2E-9EA3-4E4E-B3C0-51BAACEFFED3}"/>
                </a:ext>
              </a:extLst>
            </p:cNvPr>
            <p:cNvSpPr/>
            <p:nvPr/>
          </p:nvSpPr>
          <p:spPr>
            <a:xfrm>
              <a:off x="635242" y="676889"/>
              <a:ext cx="4136453" cy="315404"/>
            </a:xfrm>
            <a:prstGeom prst="rect">
              <a:avLst/>
            </a:prstGeom>
          </p:spPr>
          <p:txBody>
            <a:bodyPr wrap="square">
              <a:spAutoFit/>
            </a:bodyPr>
            <a:lstStyle/>
            <a:p>
              <a:pPr algn="ct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Tomasulo Algorithm——Loop</a:t>
              </a:r>
            </a:p>
          </p:txBody>
        </p:sp>
        <p:sp>
          <p:nvSpPr>
            <p:cNvPr id="16" name="矩形 15">
              <a:extLst>
                <a:ext uri="{FF2B5EF4-FFF2-40B4-BE49-F238E27FC236}">
                  <a16:creationId xmlns:a16="http://schemas.microsoft.com/office/drawing/2014/main" id="{920BAABC-520F-43FA-A390-A8BAD8692FD2}"/>
                </a:ext>
              </a:extLst>
            </p:cNvPr>
            <p:cNvSpPr/>
            <p:nvPr/>
          </p:nvSpPr>
          <p:spPr>
            <a:xfrm>
              <a:off x="1197484" y="278221"/>
              <a:ext cx="4031873" cy="523219"/>
            </a:xfrm>
            <a:prstGeom prst="rect">
              <a:avLst/>
            </a:prstGeom>
          </p:spPr>
          <p:txBody>
            <a:bodyPr wrap="none">
              <a:spAutoFit/>
            </a:bodyPr>
            <a:lstStyle/>
            <a:p>
              <a:r>
                <a:rPr lang="en-US" altLang="zh-CN" sz="2800" b="1" dirty="0">
                  <a:solidFill>
                    <a:schemeClr val="tx1">
                      <a:lumMod val="85000"/>
                      <a:lumOff val="15000"/>
                    </a:schemeClr>
                  </a:solidFill>
                  <a:latin typeface="等线" panose="02010600030101010101" pitchFamily="2" charset="-122"/>
                  <a:ea typeface="等线" panose="02010600030101010101" pitchFamily="2" charset="-122"/>
                </a:rPr>
                <a:t>Tomasulo</a:t>
              </a:r>
              <a:r>
                <a:rPr lang="zh-CN" altLang="en-US" sz="2800" b="1" dirty="0">
                  <a:solidFill>
                    <a:schemeClr val="tx1">
                      <a:lumMod val="85000"/>
                      <a:lumOff val="15000"/>
                    </a:schemeClr>
                  </a:solidFill>
                  <a:latin typeface="等线" panose="02010600030101010101" pitchFamily="2" charset="-122"/>
                  <a:ea typeface="等线" panose="02010600030101010101" pitchFamily="2" charset="-122"/>
                </a:rPr>
                <a:t>算法</a:t>
              </a:r>
              <a:r>
                <a:rPr lang="en-US" altLang="zh-CN" sz="2800" b="1" dirty="0">
                  <a:solidFill>
                    <a:schemeClr val="tx1">
                      <a:lumMod val="85000"/>
                      <a:lumOff val="15000"/>
                    </a:schemeClr>
                  </a:solidFill>
                  <a:latin typeface="等线" panose="02010600030101010101" pitchFamily="2" charset="-122"/>
                  <a:ea typeface="等线" panose="02010600030101010101" pitchFamily="2" charset="-122"/>
                </a:rPr>
                <a:t>— —</a:t>
              </a:r>
              <a:r>
                <a:rPr lang="zh-CN" altLang="en-US" sz="2800" b="1" dirty="0">
                  <a:solidFill>
                    <a:schemeClr val="tx1">
                      <a:lumMod val="85000"/>
                      <a:lumOff val="15000"/>
                    </a:schemeClr>
                  </a:solidFill>
                  <a:latin typeface="等线" panose="02010600030101010101" pitchFamily="2" charset="-122"/>
                  <a:ea typeface="等线" panose="02010600030101010101" pitchFamily="2" charset="-122"/>
                </a:rPr>
                <a:t>循环</a:t>
              </a:r>
            </a:p>
          </p:txBody>
        </p:sp>
      </p:grpSp>
      <p:sp>
        <p:nvSpPr>
          <p:cNvPr id="18" name="文本框 17">
            <a:extLst>
              <a:ext uri="{FF2B5EF4-FFF2-40B4-BE49-F238E27FC236}">
                <a16:creationId xmlns:a16="http://schemas.microsoft.com/office/drawing/2014/main" id="{E080DDE4-4689-48E4-965C-1FBB3BB6CB6B}"/>
              </a:ext>
            </a:extLst>
          </p:cNvPr>
          <p:cNvSpPr txBox="1"/>
          <p:nvPr/>
        </p:nvSpPr>
        <p:spPr>
          <a:xfrm>
            <a:off x="9666513" y="570612"/>
            <a:ext cx="1890243" cy="461665"/>
          </a:xfrm>
          <a:prstGeom prst="rect">
            <a:avLst/>
          </a:prstGeom>
          <a:noFill/>
        </p:spPr>
        <p:txBody>
          <a:bodyPr wrap="square" rtlCol="0">
            <a:spAutoFit/>
          </a:bodyPr>
          <a:lstStyle/>
          <a:p>
            <a:pPr algn="ctr"/>
            <a:r>
              <a:rPr lang="zh-CN" altLang="en-US" sz="2400" b="1" dirty="0">
                <a:solidFill>
                  <a:srgbClr val="0066FF"/>
                </a:solidFill>
                <a:latin typeface="微软雅黑" panose="020B0503020204020204" pitchFamily="34" charset="-122"/>
                <a:ea typeface="微软雅黑" panose="020B0503020204020204" pitchFamily="34" charset="-122"/>
              </a:rPr>
              <a:t>第</a:t>
            </a:r>
            <a:r>
              <a:rPr lang="en-US" altLang="zh-CN" sz="2400" b="1" dirty="0">
                <a:solidFill>
                  <a:srgbClr val="0066FF"/>
                </a:solidFill>
                <a:latin typeface="微软雅黑" panose="020B0503020204020204" pitchFamily="34" charset="-122"/>
                <a:ea typeface="微软雅黑" panose="020B0503020204020204" pitchFamily="34" charset="-122"/>
              </a:rPr>
              <a:t>7</a:t>
            </a:r>
            <a:r>
              <a:rPr lang="zh-CN" altLang="en-US" sz="2400" b="1" dirty="0">
                <a:solidFill>
                  <a:srgbClr val="0066FF"/>
                </a:solidFill>
                <a:latin typeface="微软雅黑" panose="020B0503020204020204" pitchFamily="34" charset="-122"/>
                <a:ea typeface="微软雅黑" panose="020B0503020204020204" pitchFamily="34" charset="-122"/>
              </a:rPr>
              <a:t>个周期</a:t>
            </a:r>
          </a:p>
        </p:txBody>
      </p:sp>
      <p:sp>
        <p:nvSpPr>
          <p:cNvPr id="13" name="Text Box 3">
            <a:extLst>
              <a:ext uri="{FF2B5EF4-FFF2-40B4-BE49-F238E27FC236}">
                <a16:creationId xmlns:a16="http://schemas.microsoft.com/office/drawing/2014/main" id="{044D7EC1-D7FA-42B9-90A2-232F50F95855}"/>
              </a:ext>
            </a:extLst>
          </p:cNvPr>
          <p:cNvSpPr txBox="1">
            <a:spLocks noChangeArrowheads="1"/>
          </p:cNvSpPr>
          <p:nvPr/>
        </p:nvSpPr>
        <p:spPr bwMode="auto">
          <a:xfrm>
            <a:off x="10375320" y="5228104"/>
            <a:ext cx="1805996" cy="444500"/>
          </a:xfrm>
          <a:prstGeom prst="rect">
            <a:avLst/>
          </a:prstGeom>
          <a:noFill/>
          <a:ln w="9525">
            <a:noFill/>
            <a:round/>
            <a:headEnd/>
            <a:tailEnd/>
          </a:ln>
        </p:spPr>
        <p:txBody>
          <a:bodyPr lIns="90360" tIns="44280" rIns="90360" bIns="44280"/>
          <a:lstStyle/>
          <a:p>
            <a:pPr eaLnBrk="1" hangingPunct="1">
              <a:lnSpc>
                <a:spcPct val="150000"/>
              </a:lnSpc>
              <a:spcBef>
                <a:spcPts val="1000"/>
              </a:spcBef>
              <a:buClr>
                <a:srgbClr val="5B9BD5"/>
              </a:buClr>
              <a:buSzPct val="100000"/>
              <a:tabLst>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2000" b="1" dirty="0">
                <a:solidFill>
                  <a:srgbClr val="FF0066"/>
                </a:solidFill>
                <a:latin typeface="Times New Roman" panose="02020603050405020304" pitchFamily="18" charset="0"/>
                <a:ea typeface="宋体" panose="02010600030101010101" pitchFamily="2" charset="-122"/>
                <a:cs typeface="Times New Roman" panose="02020603050405020304" pitchFamily="18" charset="0"/>
              </a:rPr>
              <a:t>对寄存器的操作都是第</a:t>
            </a:r>
            <a:r>
              <a:rPr lang="en-US" altLang="zh-CN" sz="2000" b="1" dirty="0">
                <a:solidFill>
                  <a:srgbClr val="FF0066"/>
                </a:solidFill>
                <a:latin typeface="Times New Roman" panose="02020603050405020304" pitchFamily="18" charset="0"/>
                <a:ea typeface="宋体" panose="02010600030101010101" pitchFamily="2" charset="-122"/>
                <a:cs typeface="Times New Roman" panose="02020603050405020304" pitchFamily="18" charset="0"/>
              </a:rPr>
              <a:t>2</a:t>
            </a:r>
            <a:r>
              <a:rPr lang="zh-CN" altLang="en-US" sz="2000" b="1" dirty="0">
                <a:solidFill>
                  <a:srgbClr val="FF0066"/>
                </a:solidFill>
                <a:latin typeface="Times New Roman" panose="02020603050405020304" pitchFamily="18" charset="0"/>
                <a:ea typeface="宋体" panose="02010600030101010101" pitchFamily="2" charset="-122"/>
                <a:cs typeface="Times New Roman" panose="02020603050405020304" pitchFamily="18" charset="0"/>
              </a:rPr>
              <a:t>次循环的指令</a:t>
            </a:r>
            <a:endParaRPr lang="en-US" altLang="zh-CN" sz="2000" b="1" dirty="0">
              <a:solidFill>
                <a:srgbClr val="FF0066"/>
              </a:solidFill>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9" name="表格 8">
            <a:extLst>
              <a:ext uri="{FF2B5EF4-FFF2-40B4-BE49-F238E27FC236}">
                <a16:creationId xmlns:a16="http://schemas.microsoft.com/office/drawing/2014/main" id="{AF9976D1-3835-4C69-A8E3-E2CE713A7A25}"/>
              </a:ext>
            </a:extLst>
          </p:cNvPr>
          <p:cNvGraphicFramePr>
            <a:graphicFrameLocks noGrp="1"/>
          </p:cNvGraphicFramePr>
          <p:nvPr>
            <p:extLst>
              <p:ext uri="{D42A27DB-BD31-4B8C-83A1-F6EECF244321}">
                <p14:modId xmlns:p14="http://schemas.microsoft.com/office/powerpoint/2010/main" val="3859476724"/>
              </p:ext>
            </p:extLst>
          </p:nvPr>
        </p:nvGraphicFramePr>
        <p:xfrm>
          <a:off x="1816680" y="1251521"/>
          <a:ext cx="8569324" cy="5338764"/>
        </p:xfrm>
        <a:graphic>
          <a:graphicData uri="http://schemas.openxmlformats.org/drawingml/2006/table">
            <a:tbl>
              <a:tblPr>
                <a:tableStyleId>{5C22544A-7EE6-4342-B048-85BDC9FD1C3A}</a:tableStyleId>
              </a:tblPr>
              <a:tblGrid>
                <a:gridCol w="694516">
                  <a:extLst>
                    <a:ext uri="{9D8B030D-6E8A-4147-A177-3AD203B41FA5}">
                      <a16:colId xmlns:a16="http://schemas.microsoft.com/office/drawing/2014/main" val="20000"/>
                    </a:ext>
                  </a:extLst>
                </a:gridCol>
                <a:gridCol w="585999">
                  <a:extLst>
                    <a:ext uri="{9D8B030D-6E8A-4147-A177-3AD203B41FA5}">
                      <a16:colId xmlns:a16="http://schemas.microsoft.com/office/drawing/2014/main" val="20001"/>
                    </a:ext>
                  </a:extLst>
                </a:gridCol>
                <a:gridCol w="824230">
                  <a:extLst>
                    <a:ext uri="{9D8B030D-6E8A-4147-A177-3AD203B41FA5}">
                      <a16:colId xmlns:a16="http://schemas.microsoft.com/office/drawing/2014/main" val="20002"/>
                    </a:ext>
                  </a:extLst>
                </a:gridCol>
                <a:gridCol w="526187">
                  <a:extLst>
                    <a:ext uri="{9D8B030D-6E8A-4147-A177-3AD203B41FA5}">
                      <a16:colId xmlns:a16="http://schemas.microsoft.com/office/drawing/2014/main" val="20003"/>
                    </a:ext>
                  </a:extLst>
                </a:gridCol>
                <a:gridCol w="614021">
                  <a:extLst>
                    <a:ext uri="{9D8B030D-6E8A-4147-A177-3AD203B41FA5}">
                      <a16:colId xmlns:a16="http://schemas.microsoft.com/office/drawing/2014/main" val="20004"/>
                    </a:ext>
                  </a:extLst>
                </a:gridCol>
                <a:gridCol w="595248">
                  <a:extLst>
                    <a:ext uri="{9D8B030D-6E8A-4147-A177-3AD203B41FA5}">
                      <a16:colId xmlns:a16="http://schemas.microsoft.com/office/drawing/2014/main" val="20005"/>
                    </a:ext>
                  </a:extLst>
                </a:gridCol>
                <a:gridCol w="624490">
                  <a:extLst>
                    <a:ext uri="{9D8B030D-6E8A-4147-A177-3AD203B41FA5}">
                      <a16:colId xmlns:a16="http://schemas.microsoft.com/office/drawing/2014/main" val="20006"/>
                    </a:ext>
                  </a:extLst>
                </a:gridCol>
                <a:gridCol w="576089">
                  <a:extLst>
                    <a:ext uri="{9D8B030D-6E8A-4147-A177-3AD203B41FA5}">
                      <a16:colId xmlns:a16="http://schemas.microsoft.com/office/drawing/2014/main" val="20007"/>
                    </a:ext>
                  </a:extLst>
                </a:gridCol>
                <a:gridCol w="619674">
                  <a:extLst>
                    <a:ext uri="{9D8B030D-6E8A-4147-A177-3AD203B41FA5}">
                      <a16:colId xmlns:a16="http://schemas.microsoft.com/office/drawing/2014/main" val="20008"/>
                    </a:ext>
                  </a:extLst>
                </a:gridCol>
                <a:gridCol w="690143">
                  <a:extLst>
                    <a:ext uri="{9D8B030D-6E8A-4147-A177-3AD203B41FA5}">
                      <a16:colId xmlns:a16="http://schemas.microsoft.com/office/drawing/2014/main" val="20009"/>
                    </a:ext>
                  </a:extLst>
                </a:gridCol>
                <a:gridCol w="698771">
                  <a:extLst>
                    <a:ext uri="{9D8B030D-6E8A-4147-A177-3AD203B41FA5}">
                      <a16:colId xmlns:a16="http://schemas.microsoft.com/office/drawing/2014/main" val="20010"/>
                    </a:ext>
                  </a:extLst>
                </a:gridCol>
                <a:gridCol w="814588">
                  <a:extLst>
                    <a:ext uri="{9D8B030D-6E8A-4147-A177-3AD203B41FA5}">
                      <a16:colId xmlns:a16="http://schemas.microsoft.com/office/drawing/2014/main" val="20011"/>
                    </a:ext>
                  </a:extLst>
                </a:gridCol>
                <a:gridCol w="705368">
                  <a:extLst>
                    <a:ext uri="{9D8B030D-6E8A-4147-A177-3AD203B41FA5}">
                      <a16:colId xmlns:a16="http://schemas.microsoft.com/office/drawing/2014/main" val="20012"/>
                    </a:ext>
                  </a:extLst>
                </a:gridCol>
              </a:tblGrid>
              <a:tr h="291688">
                <a:tc gridSpan="3">
                  <a:txBody>
                    <a:bodyPr/>
                    <a:lstStyle/>
                    <a:p>
                      <a:pPr algn="l" fontAlgn="ctr"/>
                      <a:r>
                        <a:rPr lang="en-US" sz="1600" b="1" u="none" strike="noStrike" dirty="0">
                          <a:solidFill>
                            <a:srgbClr val="FF0000"/>
                          </a:solidFill>
                          <a:effectLst/>
                        </a:rPr>
                        <a:t>Instruction Status</a:t>
                      </a:r>
                      <a:endParaRPr lang="en-US" sz="1600" b="1" i="0" u="none" strike="noStrike" dirty="0">
                        <a:solidFill>
                          <a:srgbClr val="FF0000"/>
                        </a:solidFill>
                        <a:effectLst/>
                        <a:latin typeface="宋体" panose="02010600030101010101" pitchFamily="2" charset="-122"/>
                        <a:ea typeface="宋体" panose="02010600030101010101" pitchFamily="2" charset="-122"/>
                      </a:endParaRPr>
                    </a:p>
                  </a:txBody>
                  <a:tcPr marL="7620" marR="7620" marT="7619" marB="0" anchor="ctr"/>
                </a:tc>
                <a:tc hMerge="1">
                  <a:txBody>
                    <a:bodyPr/>
                    <a:lstStyle/>
                    <a:p>
                      <a:endParaRPr lang="zh-CN" altLang="en-US"/>
                    </a:p>
                  </a:txBody>
                  <a:tcPr/>
                </a:tc>
                <a:tc hMerge="1">
                  <a:txBody>
                    <a:bodyPr/>
                    <a:lstStyle/>
                    <a:p>
                      <a:endParaRPr lang="zh-CN" altLang="en-US"/>
                    </a:p>
                  </a:txBody>
                  <a:tcPr/>
                </a:tc>
                <a:tc>
                  <a:txBody>
                    <a:bodyPr/>
                    <a:lstStyle/>
                    <a:p>
                      <a:pPr algn="l" fontAlgn="ct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00"/>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ITER</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200" u="none" strike="noStrike" dirty="0">
                          <a:effectLst/>
                        </a:rPr>
                        <a:t>Inst.</a:t>
                      </a:r>
                      <a:endParaRPr lang="en-US" sz="12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err="1">
                          <a:effectLst/>
                        </a:rPr>
                        <a:t>i</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j</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k</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Issue</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Exec</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WR</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zh-CN" altLang="en-US" sz="1600" u="none" strike="noStrike">
                          <a:effectLst/>
                        </a:rPr>
                        <a:t> </a:t>
                      </a: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Busy</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Addr</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Fu</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01"/>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u="none" strike="noStrike" dirty="0">
                          <a:solidFill>
                            <a:srgbClr val="FF00FF"/>
                          </a:solidFill>
                          <a:effectLst/>
                        </a:rPr>
                        <a:t>1</a:t>
                      </a:r>
                      <a:endParaRPr lang="en-US" altLang="zh-CN" sz="16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solidFill>
                            <a:srgbClr val="FF00FF"/>
                          </a:solidFill>
                          <a:effectLst/>
                        </a:rPr>
                        <a:t>LD</a:t>
                      </a:r>
                      <a:endParaRPr lang="en-US" sz="16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solidFill>
                            <a:srgbClr val="FF00FF"/>
                          </a:solidFill>
                          <a:effectLst/>
                        </a:rPr>
                        <a:t>F0</a:t>
                      </a:r>
                      <a:endParaRPr lang="en-US" sz="16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u="none" strike="noStrike" dirty="0">
                          <a:solidFill>
                            <a:srgbClr val="FF00FF"/>
                          </a:solidFill>
                          <a:effectLst/>
                        </a:rPr>
                        <a:t>0</a:t>
                      </a:r>
                      <a:endParaRPr lang="en-US" altLang="zh-CN" sz="16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solidFill>
                            <a:srgbClr val="FF00FF"/>
                          </a:solidFill>
                          <a:effectLst/>
                        </a:rPr>
                        <a:t>R1</a:t>
                      </a:r>
                      <a:endParaRPr lang="en-US" sz="16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u="none" strike="noStrike" dirty="0">
                          <a:effectLst/>
                        </a:rPr>
                        <a:t>1</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zh-CN" altLang="en-US" sz="1400" u="none" strike="noStrike" dirty="0">
                          <a:effectLst/>
                        </a:rPr>
                        <a:t>　</a:t>
                      </a:r>
                      <a:r>
                        <a:rPr lang="en-US" altLang="zh-CN" sz="1400" u="none" strike="noStrike" dirty="0">
                          <a:effectLst/>
                        </a:rPr>
                        <a:t>2~</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zh-CN" altLang="en-US" sz="1400" u="none" strike="noStrike">
                          <a:effectLst/>
                        </a:rPr>
                        <a:t>　</a:t>
                      </a:r>
                      <a:endParaRPr lang="zh-CN" altLang="en-US" sz="14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r" fontAlgn="ctr"/>
                      <a:r>
                        <a:rPr lang="en-US" sz="1600" u="none" strike="noStrike" dirty="0">
                          <a:effectLst/>
                        </a:rPr>
                        <a:t>Load1</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400" b="0" i="0" u="none" strike="noStrike" dirty="0">
                          <a:solidFill>
                            <a:srgbClr val="FF00FF"/>
                          </a:solidFill>
                          <a:effectLst/>
                          <a:latin typeface="+mn-lt"/>
                          <a:ea typeface="+mn-ea"/>
                        </a:rPr>
                        <a:t>Yes</a:t>
                      </a:r>
                      <a:r>
                        <a:rPr lang="en-US" sz="1400" b="0" i="0" u="none" strike="noStrike" baseline="0" dirty="0">
                          <a:solidFill>
                            <a:srgbClr val="FF00FF"/>
                          </a:solidFill>
                          <a:effectLst/>
                          <a:latin typeface="+mn-lt"/>
                          <a:ea typeface="+mn-ea"/>
                        </a:rPr>
                        <a:t> </a:t>
                      </a:r>
                      <a:endParaRPr lang="en-US" sz="14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b="0" i="0" u="none" strike="noStrike" dirty="0">
                          <a:solidFill>
                            <a:srgbClr val="FF00FF"/>
                          </a:solidFill>
                          <a:effectLst/>
                          <a:latin typeface="宋体" panose="02010600030101010101" pitchFamily="2" charset="-122"/>
                          <a:ea typeface="宋体" panose="02010600030101010101" pitchFamily="2" charset="-122"/>
                        </a:rPr>
                        <a:t>80</a:t>
                      </a:r>
                      <a:endParaRPr lang="zh-CN" altLang="en-US" sz="14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02"/>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u="none" strike="noStrike">
                          <a:solidFill>
                            <a:srgbClr val="FF00FF"/>
                          </a:solidFill>
                          <a:effectLst/>
                        </a:rPr>
                        <a:t>1</a:t>
                      </a:r>
                      <a:endParaRPr lang="en-US" altLang="zh-CN" sz="1600" b="0" i="0" u="none" strike="noStrike">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solidFill>
                            <a:srgbClr val="FF00FF"/>
                          </a:solidFill>
                          <a:effectLst/>
                        </a:rPr>
                        <a:t>MULTD</a:t>
                      </a:r>
                      <a:endParaRPr lang="en-US" sz="16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solidFill>
                            <a:srgbClr val="FF00FF"/>
                          </a:solidFill>
                          <a:effectLst/>
                        </a:rPr>
                        <a:t>F4</a:t>
                      </a:r>
                      <a:endParaRPr lang="en-US" sz="16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solidFill>
                            <a:srgbClr val="FF00FF"/>
                          </a:solidFill>
                          <a:effectLst/>
                        </a:rPr>
                        <a:t>F0</a:t>
                      </a:r>
                      <a:endParaRPr lang="en-US" sz="16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solidFill>
                            <a:srgbClr val="FF00FF"/>
                          </a:solidFill>
                          <a:effectLst/>
                        </a:rPr>
                        <a:t>F2</a:t>
                      </a:r>
                      <a:endParaRPr lang="en-US" sz="16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u="none" strike="noStrike" dirty="0">
                          <a:effectLst/>
                        </a:rPr>
                        <a:t>2</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zh-CN" altLang="en-US" sz="1400" u="none" strike="noStrike" dirty="0">
                          <a:effectLst/>
                        </a:rPr>
                        <a:t>　</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r" fontAlgn="ctr"/>
                      <a:r>
                        <a:rPr lang="en-US" sz="1600" u="none" strike="noStrike">
                          <a:effectLst/>
                        </a:rPr>
                        <a:t>Load2</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b="0" i="0" u="none" strike="noStrike" dirty="0">
                          <a:solidFill>
                            <a:srgbClr val="0070C0"/>
                          </a:solidFill>
                          <a:effectLst/>
                          <a:latin typeface="+mn-lt"/>
                          <a:ea typeface="+mn-ea"/>
                        </a:rPr>
                        <a:t>Yes</a:t>
                      </a:r>
                      <a:endParaRPr lang="en-US" sz="1400" b="0" i="0" u="none" strike="noStrike" dirty="0">
                        <a:solidFill>
                          <a:srgbClr val="0070C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b="0" i="0" u="none" strike="noStrike" dirty="0">
                          <a:solidFill>
                            <a:srgbClr val="0070C0"/>
                          </a:solidFill>
                          <a:effectLst/>
                          <a:latin typeface="宋体" panose="02010600030101010101" pitchFamily="2" charset="-122"/>
                          <a:ea typeface="宋体" panose="02010600030101010101" pitchFamily="2" charset="-122"/>
                        </a:rPr>
                        <a:t>72</a:t>
                      </a:r>
                      <a:endParaRPr lang="zh-CN" altLang="en-US" sz="1400" b="0" i="0" u="none" strike="noStrike" dirty="0">
                        <a:solidFill>
                          <a:srgbClr val="0070C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03"/>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u="none" strike="noStrike">
                          <a:solidFill>
                            <a:srgbClr val="FF00FF"/>
                          </a:solidFill>
                          <a:effectLst/>
                        </a:rPr>
                        <a:t>1</a:t>
                      </a:r>
                      <a:endParaRPr lang="en-US" altLang="zh-CN" sz="1600" b="0" i="0" u="none" strike="noStrike">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solidFill>
                            <a:srgbClr val="FF00FF"/>
                          </a:solidFill>
                          <a:effectLst/>
                        </a:rPr>
                        <a:t>SD</a:t>
                      </a:r>
                      <a:endParaRPr lang="en-US" sz="1600" b="0" i="0" u="none" strike="noStrike">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solidFill>
                            <a:srgbClr val="FF00FF"/>
                          </a:solidFill>
                          <a:effectLst/>
                        </a:rPr>
                        <a:t>F4 </a:t>
                      </a:r>
                      <a:endParaRPr lang="en-US" sz="16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u="none" strike="noStrike" dirty="0">
                          <a:solidFill>
                            <a:srgbClr val="FF00FF"/>
                          </a:solidFill>
                          <a:effectLst/>
                        </a:rPr>
                        <a:t>0</a:t>
                      </a:r>
                      <a:endParaRPr lang="en-US" altLang="zh-CN" sz="16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solidFill>
                            <a:srgbClr val="FF00FF"/>
                          </a:solidFill>
                          <a:effectLst/>
                        </a:rPr>
                        <a:t>R1</a:t>
                      </a:r>
                      <a:endParaRPr lang="en-US" sz="16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u="none" strike="noStrike" dirty="0">
                          <a:effectLst/>
                        </a:rPr>
                        <a:t>3</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b="0" i="0" u="none" strike="noStrike" dirty="0">
                          <a:solidFill>
                            <a:srgbClr val="000000"/>
                          </a:solidFill>
                          <a:effectLst/>
                          <a:latin typeface="宋体" panose="02010600030101010101" pitchFamily="2" charset="-122"/>
                          <a:ea typeface="宋体" panose="02010600030101010101" pitchFamily="2" charset="-122"/>
                        </a:rPr>
                        <a:t>4</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zh-CN" altLang="en-US" sz="1400" u="none" strike="noStrike" dirty="0">
                          <a:effectLst/>
                        </a:rPr>
                        <a:t>　</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r" fontAlgn="ctr"/>
                      <a:r>
                        <a:rPr lang="en-US" sz="1600" u="none" strike="noStrike">
                          <a:effectLst/>
                        </a:rPr>
                        <a:t>Load3</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400" u="none" strike="noStrike">
                          <a:effectLst/>
                        </a:rPr>
                        <a:t>No</a:t>
                      </a:r>
                      <a:endParaRPr lang="en-US" sz="14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04"/>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u="none" strike="noStrike" dirty="0">
                          <a:solidFill>
                            <a:srgbClr val="0070C0"/>
                          </a:solidFill>
                          <a:effectLst/>
                        </a:rPr>
                        <a:t>2</a:t>
                      </a:r>
                      <a:endParaRPr lang="en-US" altLang="zh-CN" sz="1600" b="0" i="0" u="none" strike="noStrike" dirty="0">
                        <a:solidFill>
                          <a:srgbClr val="0070C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solidFill>
                            <a:srgbClr val="0070C0"/>
                          </a:solidFill>
                          <a:effectLst/>
                        </a:rPr>
                        <a:t>LD</a:t>
                      </a:r>
                      <a:endParaRPr lang="en-US" sz="1600" b="0" i="0" u="none" strike="noStrike">
                        <a:solidFill>
                          <a:srgbClr val="0070C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solidFill>
                            <a:srgbClr val="0070C0"/>
                          </a:solidFill>
                          <a:effectLst/>
                        </a:rPr>
                        <a:t>F0</a:t>
                      </a:r>
                      <a:endParaRPr lang="en-US" sz="1600" b="0" i="0" u="none" strike="noStrike" dirty="0">
                        <a:solidFill>
                          <a:srgbClr val="0070C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u="none" strike="noStrike" dirty="0">
                          <a:solidFill>
                            <a:srgbClr val="0070C0"/>
                          </a:solidFill>
                          <a:effectLst/>
                        </a:rPr>
                        <a:t>0</a:t>
                      </a:r>
                      <a:endParaRPr lang="en-US" altLang="zh-CN" sz="1600" b="0" i="0" u="none" strike="noStrike" dirty="0">
                        <a:solidFill>
                          <a:srgbClr val="0070C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solidFill>
                            <a:srgbClr val="0070C0"/>
                          </a:solidFill>
                          <a:effectLst/>
                        </a:rPr>
                        <a:t>R1</a:t>
                      </a:r>
                      <a:endParaRPr lang="en-US" sz="1600" b="0" i="0" u="none" strike="noStrike">
                        <a:solidFill>
                          <a:srgbClr val="0070C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u="none" strike="noStrike" dirty="0">
                          <a:effectLst/>
                        </a:rPr>
                        <a:t>6</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zh-CN" altLang="en-US" sz="1400" u="none" strike="noStrike" dirty="0">
                          <a:effectLst/>
                        </a:rPr>
                        <a:t>　</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r" fontAlgn="ctr"/>
                      <a:r>
                        <a:rPr lang="en-US" sz="1600" u="none" strike="noStrike">
                          <a:effectLst/>
                        </a:rPr>
                        <a:t>Store1</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400" b="0" i="0" u="none" strike="noStrike" dirty="0">
                          <a:solidFill>
                            <a:schemeClr val="dk1"/>
                          </a:solidFill>
                          <a:effectLst/>
                          <a:latin typeface="+mn-lt"/>
                          <a:ea typeface="+mn-ea"/>
                        </a:rPr>
                        <a:t>YES</a:t>
                      </a:r>
                      <a:endParaRPr lang="en-US" sz="1400" b="0" i="0" u="none" strike="noStrike" dirty="0">
                        <a:solidFill>
                          <a:srgbClr val="FF66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b="0" i="0" u="none" strike="noStrike" dirty="0">
                          <a:solidFill>
                            <a:srgbClr val="000000"/>
                          </a:solidFill>
                          <a:effectLst/>
                          <a:latin typeface="宋体" panose="02010600030101010101" pitchFamily="2" charset="-122"/>
                          <a:ea typeface="宋体" panose="02010600030101010101" pitchFamily="2" charset="-122"/>
                        </a:rPr>
                        <a:t>80</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b="0" i="0" u="none" strike="noStrike" dirty="0">
                          <a:solidFill>
                            <a:srgbClr val="000000"/>
                          </a:solidFill>
                          <a:effectLst/>
                          <a:latin typeface="宋体" panose="02010600030101010101" pitchFamily="2" charset="-122"/>
                          <a:ea typeface="宋体" panose="02010600030101010101" pitchFamily="2" charset="-122"/>
                        </a:rPr>
                        <a:t>Mult1</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05"/>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u="none" strike="noStrike">
                          <a:solidFill>
                            <a:srgbClr val="0070C0"/>
                          </a:solidFill>
                          <a:effectLst/>
                        </a:rPr>
                        <a:t>2</a:t>
                      </a:r>
                      <a:endParaRPr lang="en-US" altLang="zh-CN" sz="1600" b="0" i="0" u="none" strike="noStrike">
                        <a:solidFill>
                          <a:srgbClr val="0070C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solidFill>
                            <a:srgbClr val="0070C0"/>
                          </a:solidFill>
                          <a:effectLst/>
                        </a:rPr>
                        <a:t>MULTD</a:t>
                      </a:r>
                      <a:endParaRPr lang="en-US" sz="1600" b="0" i="0" u="none" strike="noStrike">
                        <a:solidFill>
                          <a:srgbClr val="0070C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solidFill>
                            <a:srgbClr val="0070C0"/>
                          </a:solidFill>
                          <a:effectLst/>
                        </a:rPr>
                        <a:t>F4</a:t>
                      </a:r>
                      <a:endParaRPr lang="en-US" sz="1600" b="0" i="0" u="none" strike="noStrike" dirty="0">
                        <a:solidFill>
                          <a:srgbClr val="0070C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solidFill>
                            <a:srgbClr val="0070C0"/>
                          </a:solidFill>
                          <a:effectLst/>
                        </a:rPr>
                        <a:t>F0</a:t>
                      </a:r>
                      <a:endParaRPr lang="en-US" sz="1600" b="0" i="0" u="none" strike="noStrike" dirty="0">
                        <a:solidFill>
                          <a:srgbClr val="0070C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solidFill>
                            <a:srgbClr val="0070C0"/>
                          </a:solidFill>
                          <a:effectLst/>
                        </a:rPr>
                        <a:t>F2</a:t>
                      </a:r>
                      <a:endParaRPr lang="en-US" sz="1600" b="0" i="0" u="none" strike="noStrike">
                        <a:solidFill>
                          <a:srgbClr val="0070C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u="none" strike="noStrike" dirty="0">
                          <a:effectLst/>
                        </a:rPr>
                        <a:t>7</a:t>
                      </a:r>
                      <a:r>
                        <a:rPr lang="zh-CN" altLang="en-US" sz="1400" u="none" strike="noStrike" dirty="0">
                          <a:effectLst/>
                        </a:rPr>
                        <a:t>　</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zh-CN" altLang="en-US" sz="1400" u="none" strike="noStrike" dirty="0">
                          <a:effectLst/>
                        </a:rPr>
                        <a:t>　</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r" fontAlgn="ctr"/>
                      <a:r>
                        <a:rPr lang="en-US" sz="1600" u="none" strike="noStrike" dirty="0">
                          <a:effectLst/>
                        </a:rPr>
                        <a:t>Store2</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400" u="none" strike="noStrike">
                          <a:effectLst/>
                        </a:rPr>
                        <a:t>No</a:t>
                      </a:r>
                      <a:endParaRPr lang="en-US" sz="1400" b="0" i="0" u="none" strike="noStrike">
                        <a:solidFill>
                          <a:srgbClr val="66FF33"/>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06"/>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u="none" strike="noStrike">
                          <a:solidFill>
                            <a:srgbClr val="0070C0"/>
                          </a:solidFill>
                          <a:effectLst/>
                        </a:rPr>
                        <a:t>2</a:t>
                      </a:r>
                      <a:endParaRPr lang="en-US" altLang="zh-CN" sz="1600" b="0" i="0" u="none" strike="noStrike">
                        <a:solidFill>
                          <a:srgbClr val="0070C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solidFill>
                            <a:srgbClr val="0070C0"/>
                          </a:solidFill>
                          <a:effectLst/>
                        </a:rPr>
                        <a:t>SD</a:t>
                      </a:r>
                      <a:endParaRPr lang="en-US" sz="1600" b="0" i="0" u="none" strike="noStrike">
                        <a:solidFill>
                          <a:srgbClr val="0070C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solidFill>
                            <a:srgbClr val="0070C0"/>
                          </a:solidFill>
                          <a:effectLst/>
                        </a:rPr>
                        <a:t>F4 </a:t>
                      </a:r>
                      <a:endParaRPr lang="en-US" sz="1600" b="0" i="0" u="none" strike="noStrike">
                        <a:solidFill>
                          <a:srgbClr val="0070C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u="none" strike="noStrike" dirty="0">
                          <a:solidFill>
                            <a:srgbClr val="0070C0"/>
                          </a:solidFill>
                          <a:effectLst/>
                        </a:rPr>
                        <a:t>0</a:t>
                      </a:r>
                      <a:endParaRPr lang="en-US" altLang="zh-CN" sz="1600" b="0" i="0" u="none" strike="noStrike" dirty="0">
                        <a:solidFill>
                          <a:srgbClr val="0070C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solidFill>
                            <a:srgbClr val="0070C0"/>
                          </a:solidFill>
                          <a:effectLst/>
                        </a:rPr>
                        <a:t>R1</a:t>
                      </a:r>
                      <a:endParaRPr lang="en-US" sz="1600" b="0" i="0" u="none" strike="noStrike" dirty="0">
                        <a:solidFill>
                          <a:srgbClr val="0070C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zh-CN" altLang="en-US" sz="1400" u="none" strike="noStrike">
                          <a:effectLst/>
                        </a:rPr>
                        <a:t>　</a:t>
                      </a:r>
                      <a:endParaRPr lang="zh-CN" altLang="en-US" sz="14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zh-CN" altLang="en-US" sz="1400" u="none" strike="noStrike">
                          <a:effectLst/>
                        </a:rPr>
                        <a:t>　</a:t>
                      </a:r>
                      <a:endParaRPr lang="zh-CN" altLang="en-US" sz="14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zh-CN" altLang="en-US" sz="1400" u="none" strike="noStrike" dirty="0">
                          <a:effectLst/>
                        </a:rPr>
                        <a:t>　</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r" fontAlgn="ctr"/>
                      <a:r>
                        <a:rPr lang="en-US" sz="1600" u="none" strike="noStrike" dirty="0">
                          <a:effectLst/>
                        </a:rPr>
                        <a:t>Store3</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400" u="none" strike="noStrike" dirty="0">
                          <a:effectLst/>
                        </a:rPr>
                        <a:t>No</a:t>
                      </a:r>
                      <a:endParaRPr 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07"/>
                  </a:ext>
                </a:extLst>
              </a:tr>
              <a:tr h="293236">
                <a:tc gridSpan="3">
                  <a:txBody>
                    <a:bodyPr/>
                    <a:lstStyle/>
                    <a:p>
                      <a:pPr marL="0" algn="l" defTabSz="914400" rtl="0" eaLnBrk="1" fontAlgn="ctr" latinLnBrk="0" hangingPunct="1"/>
                      <a:r>
                        <a:rPr lang="en-US" sz="1800" b="1" u="none" strike="noStrike" kern="1200" dirty="0">
                          <a:solidFill>
                            <a:srgbClr val="FF0000"/>
                          </a:solidFill>
                          <a:effectLst/>
                          <a:latin typeface="+mn-lt"/>
                          <a:ea typeface="+mn-ea"/>
                          <a:cs typeface="+mn-cs"/>
                        </a:rPr>
                        <a:t>Reservation Station:</a:t>
                      </a:r>
                    </a:p>
                  </a:txBody>
                  <a:tcPr marL="7620" marR="7620" marT="7619" marB="0" anchor="ctr"/>
                </a:tc>
                <a:tc hMerge="1">
                  <a:txBody>
                    <a:bodyPr/>
                    <a:lstStyle/>
                    <a:p>
                      <a:endParaRPr lang="zh-CN" altLang="en-US"/>
                    </a:p>
                  </a:txBody>
                  <a:tcPr/>
                </a:tc>
                <a:tc hMerge="1">
                  <a:txBody>
                    <a:bodyPr/>
                    <a:lstStyle/>
                    <a:p>
                      <a:endParaRPr lang="zh-CN" altLang="en-US"/>
                    </a:p>
                  </a:txBody>
                  <a:tcP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08"/>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Time</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Name</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Busy </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Op</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err="1">
                          <a:effectLst/>
                        </a:rPr>
                        <a:t>Vj</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err="1">
                          <a:effectLst/>
                        </a:rPr>
                        <a:t>Vk</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Qj </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Qk</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Code</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09"/>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600" u="none" strike="noStrike" dirty="0">
                          <a:effectLst/>
                        </a:rPr>
                        <a:t>Add1</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400" u="none" strike="noStrike" dirty="0">
                          <a:effectLst/>
                        </a:rPr>
                        <a:t>No</a:t>
                      </a:r>
                      <a:endParaRPr lang="en-US" sz="1400" b="0" i="0" u="none" strike="noStrike" dirty="0">
                        <a:solidFill>
                          <a:srgbClr val="FF66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zh-CN" altLang="en-US" sz="1400" u="none" strike="noStrike" dirty="0">
                          <a:effectLst/>
                        </a:rPr>
                        <a:t>　</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zh-CN" altLang="en-US" sz="1400" u="none" strike="noStrike">
                          <a:effectLst/>
                        </a:rPr>
                        <a:t>　</a:t>
                      </a:r>
                      <a:endParaRPr lang="zh-CN" altLang="en-US" sz="14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zh-CN" altLang="en-US" sz="1400" u="none" strike="noStrike" dirty="0">
                          <a:effectLst/>
                        </a:rPr>
                        <a:t>　</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zh-CN" altLang="en-US" sz="1400" u="none" strike="noStrike" dirty="0">
                          <a:effectLst/>
                        </a:rPr>
                        <a:t>　</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zh-CN" altLang="en-US" sz="1400" u="none" strike="noStrike" dirty="0">
                          <a:effectLst/>
                        </a:rPr>
                        <a:t>　</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LD </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F0</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u="none" strike="noStrike">
                          <a:effectLst/>
                        </a:rPr>
                        <a:t>0</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R1</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10"/>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600" u="none" strike="noStrike" dirty="0" err="1">
                          <a:effectLst/>
                        </a:rPr>
                        <a:t>Add2</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400" u="none" strike="noStrike">
                          <a:effectLst/>
                        </a:rPr>
                        <a:t>No</a:t>
                      </a:r>
                      <a:endParaRPr lang="en-US" sz="1400" b="0" i="0" u="none" strike="noStrike">
                        <a:solidFill>
                          <a:srgbClr val="66FF33"/>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zh-CN" altLang="en-US" sz="1400" u="none" strike="noStrike">
                          <a:effectLst/>
                        </a:rPr>
                        <a:t>　</a:t>
                      </a:r>
                      <a:endParaRPr lang="zh-CN" altLang="en-US" sz="14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MULTD</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b="0" i="0" u="none" strike="noStrike" dirty="0">
                          <a:solidFill>
                            <a:srgbClr val="000000"/>
                          </a:solidFill>
                          <a:effectLst/>
                          <a:latin typeface="宋体" panose="02010600030101010101" pitchFamily="2" charset="-122"/>
                          <a:ea typeface="宋体" panose="02010600030101010101" pitchFamily="2" charset="-122"/>
                        </a:rPr>
                        <a:t>F4</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b="0" i="0" u="none" strike="noStrike" dirty="0">
                          <a:solidFill>
                            <a:srgbClr val="000000"/>
                          </a:solidFill>
                          <a:effectLst/>
                          <a:latin typeface="宋体" panose="02010600030101010101" pitchFamily="2" charset="-122"/>
                          <a:ea typeface="宋体" panose="02010600030101010101" pitchFamily="2" charset="-122"/>
                        </a:rPr>
                        <a:t>F0</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b="0" i="0" u="none" strike="noStrike" dirty="0">
                          <a:solidFill>
                            <a:srgbClr val="000000"/>
                          </a:solidFill>
                          <a:effectLst/>
                          <a:latin typeface="宋体" panose="02010600030101010101" pitchFamily="2" charset="-122"/>
                          <a:ea typeface="宋体" panose="02010600030101010101" pitchFamily="2" charset="-122"/>
                        </a:rPr>
                        <a:t>F2</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11"/>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600" u="none" strike="noStrike" dirty="0" err="1">
                          <a:effectLst/>
                        </a:rPr>
                        <a:t>Add3</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400" u="none" strike="noStrike">
                          <a:effectLst/>
                        </a:rPr>
                        <a:t>No</a:t>
                      </a:r>
                      <a:endParaRPr lang="en-US" sz="14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zh-CN" altLang="en-US" sz="1400" u="none" strike="noStrike">
                          <a:effectLst/>
                        </a:rPr>
                        <a:t>　</a:t>
                      </a:r>
                      <a:endParaRPr lang="zh-CN" altLang="en-US" sz="14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SD</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F4 </a:t>
                      </a:r>
                      <a:endParaRPr lang="en-US" sz="1600" b="0" i="0" u="none" strike="noStrike" dirty="0">
                        <a:solidFill>
                          <a:srgbClr val="FF66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u="none" strike="noStrike" dirty="0">
                          <a:effectLst/>
                        </a:rPr>
                        <a:t>0</a:t>
                      </a:r>
                      <a:endParaRPr lang="en-US" altLang="zh-CN" sz="1600" b="0" i="0" u="none" strike="noStrike" dirty="0">
                        <a:solidFill>
                          <a:srgbClr val="FF66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R1</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12"/>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600" u="none" strike="noStrike" dirty="0" err="1">
                          <a:effectLst/>
                        </a:rPr>
                        <a:t>Mult1</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400" b="0" i="0" u="none" strike="noStrike" dirty="0">
                          <a:solidFill>
                            <a:srgbClr val="FF00FF"/>
                          </a:solidFill>
                          <a:effectLst/>
                          <a:latin typeface="宋体" panose="02010600030101010101" pitchFamily="2" charset="-122"/>
                          <a:ea typeface="宋体" panose="02010600030101010101" pitchFamily="2" charset="-122"/>
                        </a:rPr>
                        <a:t>Y</a:t>
                      </a:r>
                      <a:r>
                        <a:rPr lang="en-US" altLang="zh-CN" sz="1400" b="0" i="0" u="none" strike="noStrike" dirty="0">
                          <a:solidFill>
                            <a:srgbClr val="FF00FF"/>
                          </a:solidFill>
                          <a:effectLst/>
                          <a:latin typeface="宋体" panose="02010600030101010101" pitchFamily="2" charset="-122"/>
                          <a:ea typeface="宋体" panose="02010600030101010101" pitchFamily="2" charset="-122"/>
                        </a:rPr>
                        <a:t>es</a:t>
                      </a:r>
                      <a:endParaRPr lang="en-US" sz="14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b="0" i="0" u="none" strike="noStrike" dirty="0" err="1">
                          <a:solidFill>
                            <a:srgbClr val="FF00FF"/>
                          </a:solidFill>
                          <a:effectLst/>
                          <a:latin typeface="宋体" panose="02010600030101010101" pitchFamily="2" charset="-122"/>
                          <a:ea typeface="宋体" panose="02010600030101010101" pitchFamily="2" charset="-122"/>
                        </a:rPr>
                        <a:t>Multd</a:t>
                      </a:r>
                      <a:endParaRPr lang="zh-CN" altLang="en-US" sz="14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b="0" i="0" u="none" strike="noStrike" dirty="0">
                          <a:solidFill>
                            <a:srgbClr val="FF00FF"/>
                          </a:solidFill>
                          <a:effectLst/>
                          <a:latin typeface="宋体" panose="02010600030101010101" pitchFamily="2" charset="-122"/>
                          <a:ea typeface="宋体" panose="02010600030101010101" pitchFamily="2" charset="-122"/>
                        </a:rPr>
                        <a:t>R(F2)</a:t>
                      </a:r>
                      <a:endParaRPr lang="zh-CN" altLang="en-US" sz="14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b="0" i="0" u="none" strike="noStrike" dirty="0">
                          <a:solidFill>
                            <a:srgbClr val="FF00FF"/>
                          </a:solidFill>
                          <a:effectLst/>
                          <a:latin typeface="宋体" panose="02010600030101010101" pitchFamily="2" charset="-122"/>
                          <a:ea typeface="宋体" panose="02010600030101010101" pitchFamily="2" charset="-122"/>
                        </a:rPr>
                        <a:t>Load1</a:t>
                      </a:r>
                      <a:endParaRPr lang="zh-CN" altLang="en-US" sz="14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zh-CN" altLang="en-US" sz="1400" u="none" strike="noStrike">
                          <a:effectLst/>
                        </a:rPr>
                        <a:t>　</a:t>
                      </a:r>
                      <a:endParaRPr lang="zh-CN" altLang="en-US" sz="14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SUBI</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b="0" i="0" u="none" strike="noStrike" dirty="0">
                          <a:solidFill>
                            <a:srgbClr val="000000"/>
                          </a:solidFill>
                          <a:effectLst/>
                          <a:latin typeface="宋体" panose="02010600030101010101" pitchFamily="2" charset="-122"/>
                          <a:ea typeface="宋体" panose="02010600030101010101" pitchFamily="2" charset="-122"/>
                        </a:rPr>
                        <a:t>R1</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b="0" i="0" u="none" strike="noStrike" dirty="0">
                          <a:solidFill>
                            <a:srgbClr val="000000"/>
                          </a:solidFill>
                          <a:effectLst/>
                          <a:latin typeface="宋体" panose="02010600030101010101" pitchFamily="2" charset="-122"/>
                          <a:ea typeface="宋体" panose="02010600030101010101" pitchFamily="2" charset="-122"/>
                        </a:rPr>
                        <a:t>R1</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b="0" i="0" u="none" strike="noStrike" dirty="0">
                          <a:solidFill>
                            <a:srgbClr val="000000"/>
                          </a:solidFill>
                          <a:effectLst/>
                          <a:latin typeface="宋体" panose="02010600030101010101" pitchFamily="2" charset="-122"/>
                          <a:ea typeface="宋体" panose="02010600030101010101" pitchFamily="2" charset="-122"/>
                        </a:rPr>
                        <a:t>#8</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13"/>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600" u="none" strike="noStrike" dirty="0" err="1">
                          <a:effectLst/>
                        </a:rPr>
                        <a:t>Mult2</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u="none" strike="noStrike" dirty="0">
                          <a:solidFill>
                            <a:srgbClr val="0070C0"/>
                          </a:solidFill>
                          <a:effectLst/>
                          <a:latin typeface="宋体" panose="02010600030101010101" pitchFamily="2" charset="-122"/>
                          <a:ea typeface="宋体" panose="02010600030101010101" pitchFamily="2" charset="-122"/>
                        </a:rPr>
                        <a:t>Yes</a:t>
                      </a:r>
                      <a:endParaRPr lang="en-US" sz="1400" b="0" i="0" u="none" strike="noStrike" dirty="0">
                        <a:solidFill>
                          <a:srgbClr val="0070C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u="none" strike="noStrike" dirty="0" err="1">
                          <a:solidFill>
                            <a:srgbClr val="0070C0"/>
                          </a:solidFill>
                          <a:effectLst/>
                          <a:latin typeface="宋体" panose="02010600030101010101" pitchFamily="2" charset="-122"/>
                          <a:ea typeface="宋体" panose="02010600030101010101" pitchFamily="2" charset="-122"/>
                        </a:rPr>
                        <a:t>Multd</a:t>
                      </a:r>
                      <a:r>
                        <a:rPr lang="zh-CN" altLang="en-US" sz="1400" u="none" strike="noStrike" dirty="0">
                          <a:solidFill>
                            <a:srgbClr val="0070C0"/>
                          </a:solidFill>
                          <a:effectLst/>
                          <a:latin typeface="宋体" panose="02010600030101010101" pitchFamily="2" charset="-122"/>
                          <a:ea typeface="宋体" panose="02010600030101010101" pitchFamily="2" charset="-122"/>
                        </a:rPr>
                        <a:t>　</a:t>
                      </a:r>
                      <a:endParaRPr lang="zh-CN" altLang="en-US" sz="1400" b="0" i="0" u="none" strike="noStrike" dirty="0">
                        <a:solidFill>
                          <a:srgbClr val="0070C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zh-CN" altLang="en-US" sz="1400" u="none" strike="noStrike" dirty="0">
                          <a:solidFill>
                            <a:srgbClr val="0070C0"/>
                          </a:solidFill>
                          <a:effectLst/>
                          <a:latin typeface="宋体" panose="02010600030101010101" pitchFamily="2" charset="-122"/>
                          <a:ea typeface="宋体" panose="02010600030101010101" pitchFamily="2" charset="-122"/>
                        </a:rPr>
                        <a:t>　</a:t>
                      </a:r>
                      <a:endParaRPr lang="zh-CN" altLang="en-US" sz="1400" b="0" i="0" u="none" strike="noStrike" dirty="0">
                        <a:solidFill>
                          <a:srgbClr val="0070C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b="0" i="0" u="none" strike="noStrike" dirty="0">
                          <a:solidFill>
                            <a:srgbClr val="0070C0"/>
                          </a:solidFill>
                          <a:effectLst/>
                          <a:latin typeface="宋体" panose="02010600030101010101" pitchFamily="2" charset="-122"/>
                          <a:ea typeface="宋体" panose="02010600030101010101" pitchFamily="2" charset="-122"/>
                        </a:rPr>
                        <a:t>R(F2)</a:t>
                      </a:r>
                      <a:endParaRPr lang="zh-CN" altLang="en-US" sz="1400" b="0" i="0" u="none" strike="noStrike" dirty="0">
                        <a:solidFill>
                          <a:srgbClr val="0070C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u="none" strike="noStrike" dirty="0">
                          <a:solidFill>
                            <a:srgbClr val="0070C0"/>
                          </a:solidFill>
                          <a:effectLst/>
                          <a:latin typeface="宋体" panose="02010600030101010101" pitchFamily="2" charset="-122"/>
                          <a:ea typeface="宋体" panose="02010600030101010101" pitchFamily="2" charset="-122"/>
                        </a:rPr>
                        <a:t>Load2</a:t>
                      </a:r>
                      <a:endParaRPr lang="zh-CN" altLang="en-US" sz="1400" b="0" i="0" u="none" strike="noStrike" dirty="0">
                        <a:solidFill>
                          <a:srgbClr val="0070C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zh-CN" altLang="en-US" sz="1400" u="none" strike="noStrike" dirty="0">
                          <a:effectLst/>
                        </a:rPr>
                        <a:t>　</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BNEZ</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b="0" i="0" u="none" strike="noStrike" dirty="0">
                          <a:solidFill>
                            <a:srgbClr val="000000"/>
                          </a:solidFill>
                          <a:effectLst/>
                          <a:latin typeface="宋体" panose="02010600030101010101" pitchFamily="2" charset="-122"/>
                          <a:ea typeface="宋体" panose="02010600030101010101" pitchFamily="2" charset="-122"/>
                        </a:rPr>
                        <a:t>R1</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b="0" i="0" u="none" strike="noStrike" dirty="0">
                          <a:solidFill>
                            <a:srgbClr val="000000"/>
                          </a:solidFill>
                          <a:effectLst/>
                          <a:latin typeface="宋体" panose="02010600030101010101" pitchFamily="2" charset="-122"/>
                          <a:ea typeface="宋体" panose="02010600030101010101" pitchFamily="2" charset="-122"/>
                        </a:rPr>
                        <a:t>Loop</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14"/>
                  </a:ext>
                </a:extLst>
              </a:tr>
              <a:tr h="86832">
                <a:tc>
                  <a:txBody>
                    <a:bodyPr/>
                    <a:lstStyle/>
                    <a:p>
                      <a:pPr algn="l" fontAlgn="ctr"/>
                      <a:endParaRPr lang="zh-CN" altLang="en-US" sz="2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5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5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5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5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5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5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5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5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5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5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5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5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15"/>
                  </a:ext>
                </a:extLst>
              </a:tr>
              <a:tr h="291688">
                <a:tc gridSpan="3">
                  <a:txBody>
                    <a:bodyPr/>
                    <a:lstStyle/>
                    <a:p>
                      <a:pPr marL="0" algn="l" defTabSz="914400" rtl="0" eaLnBrk="1" fontAlgn="ctr" latinLnBrk="0" hangingPunct="1"/>
                      <a:r>
                        <a:rPr lang="en-US" sz="1600" b="1" u="none" strike="noStrike" kern="1200" dirty="0">
                          <a:solidFill>
                            <a:srgbClr val="FF0000"/>
                          </a:solidFill>
                          <a:effectLst/>
                          <a:latin typeface="+mn-lt"/>
                          <a:ea typeface="+mn-ea"/>
                          <a:cs typeface="+mn-cs"/>
                        </a:rPr>
                        <a:t>Register Result Status</a:t>
                      </a:r>
                    </a:p>
                  </a:txBody>
                  <a:tcPr marL="7620" marR="7620" marT="7619" marB="0" anchor="ctr"/>
                </a:tc>
                <a:tc hMerge="1">
                  <a:txBody>
                    <a:bodyPr/>
                    <a:lstStyle/>
                    <a:p>
                      <a:endParaRPr lang="zh-CN" altLang="en-US"/>
                    </a:p>
                  </a:txBody>
                  <a:tcPr/>
                </a:tc>
                <a:tc hMerge="1">
                  <a:txBody>
                    <a:bodyPr/>
                    <a:lstStyle/>
                    <a:p>
                      <a:endParaRPr lang="zh-CN" altLang="en-US"/>
                    </a:p>
                  </a:txBody>
                  <a:tcP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16"/>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Clock </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R1</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600" u="none" strike="noStrike" dirty="0" err="1">
                          <a:effectLst/>
                        </a:rPr>
                        <a:t>F0</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600" u="none" strike="noStrike">
                          <a:effectLst/>
                        </a:rPr>
                        <a:t>F2</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600" u="none" strike="noStrike" dirty="0" err="1">
                          <a:effectLst/>
                        </a:rPr>
                        <a:t>F4</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600" u="none" strike="noStrike">
                          <a:effectLst/>
                        </a:rPr>
                        <a:t>F6</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600" u="none" strike="noStrike" dirty="0" err="1">
                          <a:effectLst/>
                        </a:rPr>
                        <a:t>F8</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600" u="none" strike="noStrike" dirty="0">
                          <a:effectLst/>
                        </a:rPr>
                        <a:t>F10</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600" u="none" strike="noStrike" dirty="0">
                          <a:effectLst/>
                        </a:rPr>
                        <a:t>F12 </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600" u="none" strike="noStrike" dirty="0">
                          <a:effectLst/>
                        </a:rPr>
                        <a:t>……</a:t>
                      </a:r>
                      <a:endParaRPr lang="en-US" altLang="zh-CN"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600" u="none" strike="noStrike" dirty="0">
                          <a:effectLst/>
                        </a:rPr>
                        <a:t>F30</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17"/>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b="0" i="0" u="none" strike="noStrike" dirty="0">
                          <a:solidFill>
                            <a:schemeClr val="dk1"/>
                          </a:solidFill>
                          <a:effectLst/>
                          <a:latin typeface="+mn-lt"/>
                          <a:ea typeface="+mn-ea"/>
                        </a:rPr>
                        <a:t>7</a:t>
                      </a:r>
                      <a:endParaRPr lang="en-US" altLang="zh-CN"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b="0" i="0" u="none" strike="noStrike" dirty="0">
                          <a:solidFill>
                            <a:schemeClr val="dk1"/>
                          </a:solidFill>
                          <a:effectLst/>
                          <a:latin typeface="+mn-lt"/>
                          <a:ea typeface="+mn-ea"/>
                        </a:rPr>
                        <a:t>72</a:t>
                      </a:r>
                      <a:endParaRPr lang="en-US" altLang="zh-CN"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FU</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b="0" i="0" u="none" strike="noStrike" dirty="0">
                          <a:solidFill>
                            <a:srgbClr val="0070C0"/>
                          </a:solidFill>
                          <a:effectLst/>
                          <a:latin typeface="宋体" panose="02010600030101010101" pitchFamily="2" charset="-122"/>
                          <a:ea typeface="宋体" panose="02010600030101010101" pitchFamily="2" charset="-122"/>
                        </a:rPr>
                        <a:t>Load2</a:t>
                      </a:r>
                      <a:endParaRPr lang="zh-CN" altLang="en-US" sz="1400" b="0" i="0" u="none" strike="noStrike" dirty="0">
                        <a:solidFill>
                          <a:srgbClr val="0070C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0070C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b="0" i="0" u="none" strike="noStrike" dirty="0">
                          <a:solidFill>
                            <a:srgbClr val="0070C0"/>
                          </a:solidFill>
                          <a:effectLst/>
                          <a:latin typeface="宋体" panose="02010600030101010101" pitchFamily="2" charset="-122"/>
                          <a:ea typeface="宋体" panose="02010600030101010101" pitchFamily="2" charset="-122"/>
                        </a:rPr>
                        <a:t>Mult2</a:t>
                      </a:r>
                      <a:endParaRPr lang="zh-CN" altLang="en-US" sz="1400" b="0" i="0" u="none" strike="noStrike" dirty="0">
                        <a:solidFill>
                          <a:srgbClr val="0070C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18"/>
                  </a:ext>
                </a:extLst>
              </a:tr>
            </a:tbl>
          </a:graphicData>
        </a:graphic>
      </p:graphicFrame>
    </p:spTree>
    <p:extLst>
      <p:ext uri="{BB962C8B-B14F-4D97-AF65-F5344CB8AC3E}">
        <p14:creationId xmlns:p14="http://schemas.microsoft.com/office/powerpoint/2010/main" val="326739494"/>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additive="repl">
                                        <p:cTn id="6" dur="1" fill="hold">
                                          <p:stCondLst>
                                            <p:cond delay="0"/>
                                          </p:stCondLst>
                                        </p:cTn>
                                        <p:tgtEl>
                                          <p:spTgt spid="13">
                                            <p:txEl>
                                              <p:pRg st="0" end="0"/>
                                            </p:txEl>
                                          </p:spTgt>
                                        </p:tgtEl>
                                        <p:attrNameLst>
                                          <p:attrName>style.visibility</p:attrName>
                                        </p:attrNameLst>
                                      </p:cBhvr>
                                      <p:to>
                                        <p:strVal val="visible"/>
                                      </p:to>
                                    </p:set>
                                    <p:anim calcmode="lin" valueType="num">
                                      <p:cBhvr>
                                        <p:cTn id="7" dur="500" fill="hold"/>
                                        <p:tgtEl>
                                          <p:spTgt spid="13">
                                            <p:txEl>
                                              <p:pRg st="0" end="0"/>
                                            </p:txEl>
                                          </p:spTgt>
                                        </p:tgtEl>
                                        <p:attrNameLst>
                                          <p:attrName>ppt_x</p:attrName>
                                        </p:attrNameLst>
                                      </p:cBhvr>
                                      <p:tavLst>
                                        <p:tav tm="100000">
                                          <p:val>
                                            <p:strVal val="1+#ppt_w/2"/>
                                          </p:val>
                                        </p:tav>
                                        <p:tav tm="100000">
                                          <p:val>
                                            <p:strVal val="#ppt_x"/>
                                          </p:val>
                                        </p:tav>
                                      </p:tavLst>
                                    </p:anim>
                                    <p:anim calcmode="lin" valueType="num">
                                      <p:cBhvr>
                                        <p:cTn id="8" dur="500" fill="hold"/>
                                        <p:tgtEl>
                                          <p:spTgt spid="13">
                                            <p:txEl>
                                              <p:pRg st="0" end="0"/>
                                            </p:txEl>
                                          </p:spTgt>
                                        </p:tgtEl>
                                        <p:attrNameLst>
                                          <p:attrName>ppt_y</p:attrName>
                                        </p:attrNameLst>
                                      </p:cBhvr>
                                      <p:tavLst>
                                        <p:tav tm="10000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自由: 形状 22"/>
          <p:cNvSpPr/>
          <p:nvPr/>
        </p:nvSpPr>
        <p:spPr bwMode="auto">
          <a:xfrm rot="12600000">
            <a:off x="628798" y="267712"/>
            <a:ext cx="166903" cy="731887"/>
          </a:xfrm>
          <a:custGeom>
            <a:avLst/>
            <a:gdLst>
              <a:gd name="connsiteX0" fmla="*/ 260214 w 260214"/>
              <a:gd name="connsiteY0" fmla="*/ 995963 h 1141060"/>
              <a:gd name="connsiteX1" fmla="*/ 0 w 260214"/>
              <a:gd name="connsiteY1" fmla="*/ 1141060 h 1141060"/>
              <a:gd name="connsiteX2" fmla="*/ 0 w 260214"/>
              <a:gd name="connsiteY2" fmla="*/ 146621 h 1141060"/>
              <a:gd name="connsiteX3" fmla="*/ 260214 w 260214"/>
              <a:gd name="connsiteY3" fmla="*/ 0 h 1141060"/>
            </a:gdLst>
            <a:ahLst/>
            <a:cxnLst>
              <a:cxn ang="0">
                <a:pos x="connsiteX0" y="connsiteY0"/>
              </a:cxn>
              <a:cxn ang="0">
                <a:pos x="connsiteX1" y="connsiteY1"/>
              </a:cxn>
              <a:cxn ang="0">
                <a:pos x="connsiteX2" y="connsiteY2"/>
              </a:cxn>
              <a:cxn ang="0">
                <a:pos x="connsiteX3" y="connsiteY3"/>
              </a:cxn>
            </a:cxnLst>
            <a:rect l="l" t="t" r="r" b="b"/>
            <a:pathLst>
              <a:path w="260214" h="1141060">
                <a:moveTo>
                  <a:pt x="260214" y="995963"/>
                </a:moveTo>
                <a:lnTo>
                  <a:pt x="0" y="1141060"/>
                </a:lnTo>
                <a:lnTo>
                  <a:pt x="0" y="146621"/>
                </a:lnTo>
                <a:lnTo>
                  <a:pt x="260214" y="0"/>
                </a:lnTo>
                <a:close/>
              </a:path>
            </a:pathLst>
          </a:custGeom>
          <a:solidFill>
            <a:srgbClr val="0075EA"/>
          </a:solidFill>
          <a:ln>
            <a:noFill/>
          </a:ln>
        </p:spPr>
        <p:txBody>
          <a:bodyPr vert="horz" wrap="square" lIns="91440" tIns="45720" rIns="91440" bIns="45720" numCol="1" anchor="t" anchorCtr="0" compatLnSpc="1">
            <a:noAutofit/>
          </a:bodyPr>
          <a:lstStyle/>
          <a:p>
            <a:endParaRPr lang="zh-CN" altLang="en-US" dirty="0"/>
          </a:p>
        </p:txBody>
      </p:sp>
      <p:grpSp>
        <p:nvGrpSpPr>
          <p:cNvPr id="10" name="组合 9">
            <a:extLst>
              <a:ext uri="{FF2B5EF4-FFF2-40B4-BE49-F238E27FC236}">
                <a16:creationId xmlns:a16="http://schemas.microsoft.com/office/drawing/2014/main" id="{2A62CB82-FB01-4715-BBAF-49D3EAD91EB7}"/>
              </a:ext>
            </a:extLst>
          </p:cNvPr>
          <p:cNvGrpSpPr/>
          <p:nvPr/>
        </p:nvGrpSpPr>
        <p:grpSpPr>
          <a:xfrm>
            <a:off x="635244" y="278225"/>
            <a:ext cx="4594115" cy="714073"/>
            <a:chOff x="635242" y="278221"/>
            <a:chExt cx="4594115" cy="714072"/>
          </a:xfrm>
        </p:grpSpPr>
        <p:sp>
          <p:nvSpPr>
            <p:cNvPr id="11" name="矩形 10">
              <a:extLst>
                <a:ext uri="{FF2B5EF4-FFF2-40B4-BE49-F238E27FC236}">
                  <a16:creationId xmlns:a16="http://schemas.microsoft.com/office/drawing/2014/main" id="{9C4C0B2E-9EA3-4E4E-B3C0-51BAACEFFED3}"/>
                </a:ext>
              </a:extLst>
            </p:cNvPr>
            <p:cNvSpPr/>
            <p:nvPr/>
          </p:nvSpPr>
          <p:spPr>
            <a:xfrm>
              <a:off x="635242" y="676889"/>
              <a:ext cx="4136453" cy="315404"/>
            </a:xfrm>
            <a:prstGeom prst="rect">
              <a:avLst/>
            </a:prstGeom>
          </p:spPr>
          <p:txBody>
            <a:bodyPr wrap="square">
              <a:spAutoFit/>
            </a:bodyPr>
            <a:lstStyle/>
            <a:p>
              <a:pPr algn="ct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Tomasulo Algorithm——Loop</a:t>
              </a:r>
            </a:p>
          </p:txBody>
        </p:sp>
        <p:sp>
          <p:nvSpPr>
            <p:cNvPr id="16" name="矩形 15">
              <a:extLst>
                <a:ext uri="{FF2B5EF4-FFF2-40B4-BE49-F238E27FC236}">
                  <a16:creationId xmlns:a16="http://schemas.microsoft.com/office/drawing/2014/main" id="{920BAABC-520F-43FA-A390-A8BAD8692FD2}"/>
                </a:ext>
              </a:extLst>
            </p:cNvPr>
            <p:cNvSpPr/>
            <p:nvPr/>
          </p:nvSpPr>
          <p:spPr>
            <a:xfrm>
              <a:off x="1197484" y="278221"/>
              <a:ext cx="4031873" cy="523219"/>
            </a:xfrm>
            <a:prstGeom prst="rect">
              <a:avLst/>
            </a:prstGeom>
          </p:spPr>
          <p:txBody>
            <a:bodyPr wrap="none">
              <a:spAutoFit/>
            </a:bodyPr>
            <a:lstStyle/>
            <a:p>
              <a:r>
                <a:rPr lang="en-US" altLang="zh-CN" sz="2800" b="1" dirty="0">
                  <a:solidFill>
                    <a:schemeClr val="tx1">
                      <a:lumMod val="85000"/>
                      <a:lumOff val="15000"/>
                    </a:schemeClr>
                  </a:solidFill>
                  <a:latin typeface="等线" panose="02010600030101010101" pitchFamily="2" charset="-122"/>
                  <a:ea typeface="等线" panose="02010600030101010101" pitchFamily="2" charset="-122"/>
                </a:rPr>
                <a:t>Tomasulo</a:t>
              </a:r>
              <a:r>
                <a:rPr lang="zh-CN" altLang="en-US" sz="2800" b="1" dirty="0">
                  <a:solidFill>
                    <a:schemeClr val="tx1">
                      <a:lumMod val="85000"/>
                      <a:lumOff val="15000"/>
                    </a:schemeClr>
                  </a:solidFill>
                  <a:latin typeface="等线" panose="02010600030101010101" pitchFamily="2" charset="-122"/>
                  <a:ea typeface="等线" panose="02010600030101010101" pitchFamily="2" charset="-122"/>
                </a:rPr>
                <a:t>算法</a:t>
              </a:r>
              <a:r>
                <a:rPr lang="en-US" altLang="zh-CN" sz="2800" b="1" dirty="0">
                  <a:solidFill>
                    <a:schemeClr val="tx1">
                      <a:lumMod val="85000"/>
                      <a:lumOff val="15000"/>
                    </a:schemeClr>
                  </a:solidFill>
                  <a:latin typeface="等线" panose="02010600030101010101" pitchFamily="2" charset="-122"/>
                  <a:ea typeface="等线" panose="02010600030101010101" pitchFamily="2" charset="-122"/>
                </a:rPr>
                <a:t>— —</a:t>
              </a:r>
              <a:r>
                <a:rPr lang="zh-CN" altLang="en-US" sz="2800" b="1" dirty="0">
                  <a:solidFill>
                    <a:schemeClr val="tx1">
                      <a:lumMod val="85000"/>
                      <a:lumOff val="15000"/>
                    </a:schemeClr>
                  </a:solidFill>
                  <a:latin typeface="等线" panose="02010600030101010101" pitchFamily="2" charset="-122"/>
                  <a:ea typeface="等线" panose="02010600030101010101" pitchFamily="2" charset="-122"/>
                </a:rPr>
                <a:t>循环</a:t>
              </a:r>
            </a:p>
          </p:txBody>
        </p:sp>
      </p:grpSp>
      <p:sp>
        <p:nvSpPr>
          <p:cNvPr id="18" name="文本框 17">
            <a:extLst>
              <a:ext uri="{FF2B5EF4-FFF2-40B4-BE49-F238E27FC236}">
                <a16:creationId xmlns:a16="http://schemas.microsoft.com/office/drawing/2014/main" id="{E080DDE4-4689-48E4-965C-1FBB3BB6CB6B}"/>
              </a:ext>
            </a:extLst>
          </p:cNvPr>
          <p:cNvSpPr txBox="1"/>
          <p:nvPr/>
        </p:nvSpPr>
        <p:spPr>
          <a:xfrm>
            <a:off x="9666513" y="570612"/>
            <a:ext cx="1890243" cy="461665"/>
          </a:xfrm>
          <a:prstGeom prst="rect">
            <a:avLst/>
          </a:prstGeom>
          <a:noFill/>
        </p:spPr>
        <p:txBody>
          <a:bodyPr wrap="square" rtlCol="0">
            <a:spAutoFit/>
          </a:bodyPr>
          <a:lstStyle/>
          <a:p>
            <a:pPr algn="ctr"/>
            <a:r>
              <a:rPr lang="zh-CN" altLang="en-US" sz="2400" b="1" dirty="0">
                <a:solidFill>
                  <a:srgbClr val="0066FF"/>
                </a:solidFill>
                <a:latin typeface="微软雅黑" panose="020B0503020204020204" pitchFamily="34" charset="-122"/>
                <a:ea typeface="微软雅黑" panose="020B0503020204020204" pitchFamily="34" charset="-122"/>
              </a:rPr>
              <a:t>第</a:t>
            </a:r>
            <a:r>
              <a:rPr lang="en-US" altLang="zh-CN" sz="2400" b="1" dirty="0">
                <a:solidFill>
                  <a:srgbClr val="0066FF"/>
                </a:solidFill>
                <a:latin typeface="微软雅黑" panose="020B0503020204020204" pitchFamily="34" charset="-122"/>
                <a:ea typeface="微软雅黑" panose="020B0503020204020204" pitchFamily="34" charset="-122"/>
              </a:rPr>
              <a:t>8</a:t>
            </a:r>
            <a:r>
              <a:rPr lang="zh-CN" altLang="en-US" sz="2400" b="1" dirty="0">
                <a:solidFill>
                  <a:srgbClr val="0066FF"/>
                </a:solidFill>
                <a:latin typeface="微软雅黑" panose="020B0503020204020204" pitchFamily="34" charset="-122"/>
                <a:ea typeface="微软雅黑" panose="020B0503020204020204" pitchFamily="34" charset="-122"/>
              </a:rPr>
              <a:t>个周期</a:t>
            </a:r>
          </a:p>
        </p:txBody>
      </p:sp>
      <p:sp>
        <p:nvSpPr>
          <p:cNvPr id="13" name="Text Box 3">
            <a:extLst>
              <a:ext uri="{FF2B5EF4-FFF2-40B4-BE49-F238E27FC236}">
                <a16:creationId xmlns:a16="http://schemas.microsoft.com/office/drawing/2014/main" id="{044D7EC1-D7FA-42B9-90A2-232F50F95855}"/>
              </a:ext>
            </a:extLst>
          </p:cNvPr>
          <p:cNvSpPr txBox="1">
            <a:spLocks noChangeArrowheads="1"/>
          </p:cNvSpPr>
          <p:nvPr/>
        </p:nvSpPr>
        <p:spPr bwMode="auto">
          <a:xfrm>
            <a:off x="10375320" y="5228104"/>
            <a:ext cx="1805996" cy="444500"/>
          </a:xfrm>
          <a:prstGeom prst="rect">
            <a:avLst/>
          </a:prstGeom>
          <a:noFill/>
          <a:ln w="9525">
            <a:noFill/>
            <a:round/>
            <a:headEnd/>
            <a:tailEnd/>
          </a:ln>
        </p:spPr>
        <p:txBody>
          <a:bodyPr lIns="90360" tIns="44280" rIns="90360" bIns="44280"/>
          <a:lstStyle/>
          <a:p>
            <a:pPr eaLnBrk="1" hangingPunct="1">
              <a:lnSpc>
                <a:spcPct val="150000"/>
              </a:lnSpc>
              <a:spcBef>
                <a:spcPts val="1000"/>
              </a:spcBef>
              <a:buClr>
                <a:srgbClr val="5B9BD5"/>
              </a:buClr>
              <a:buSzPct val="100000"/>
              <a:tabLst>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2000" b="1" dirty="0">
                <a:solidFill>
                  <a:srgbClr val="FF0066"/>
                </a:solidFill>
                <a:latin typeface="Times New Roman" panose="02020603050405020304" pitchFamily="18" charset="0"/>
                <a:ea typeface="宋体" panose="02010600030101010101" pitchFamily="2" charset="-122"/>
                <a:cs typeface="Times New Roman" panose="02020603050405020304" pitchFamily="18" charset="0"/>
              </a:rPr>
              <a:t>第</a:t>
            </a:r>
            <a:r>
              <a:rPr lang="en-US" altLang="zh-CN" sz="2000" b="1" dirty="0">
                <a:solidFill>
                  <a:srgbClr val="FF0066"/>
                </a:solidFill>
                <a:latin typeface="Times New Roman" panose="02020603050405020304" pitchFamily="18" charset="0"/>
                <a:ea typeface="宋体" panose="02010600030101010101" pitchFamily="2" charset="-122"/>
                <a:cs typeface="Times New Roman" panose="02020603050405020304" pitchFamily="18" charset="0"/>
              </a:rPr>
              <a:t>1</a:t>
            </a:r>
            <a:r>
              <a:rPr lang="zh-CN" altLang="en-US" sz="2000" b="1" dirty="0">
                <a:solidFill>
                  <a:srgbClr val="FF0066"/>
                </a:solidFill>
                <a:latin typeface="Times New Roman" panose="02020603050405020304" pitchFamily="18" charset="0"/>
                <a:ea typeface="宋体" panose="02010600030101010101" pitchFamily="2" charset="-122"/>
                <a:cs typeface="Times New Roman" panose="02020603050405020304" pitchFamily="18" charset="0"/>
              </a:rPr>
              <a:t>次循环和第</a:t>
            </a:r>
            <a:r>
              <a:rPr lang="en-US" altLang="zh-CN" sz="2000" b="1" dirty="0">
                <a:solidFill>
                  <a:srgbClr val="FF0066"/>
                </a:solidFill>
                <a:latin typeface="Times New Roman" panose="02020603050405020304" pitchFamily="18" charset="0"/>
                <a:ea typeface="宋体" panose="02010600030101010101" pitchFamily="2" charset="-122"/>
                <a:cs typeface="Times New Roman" panose="02020603050405020304" pitchFamily="18" charset="0"/>
              </a:rPr>
              <a:t>2</a:t>
            </a:r>
            <a:r>
              <a:rPr lang="zh-CN" altLang="en-US" sz="2000" b="1" dirty="0">
                <a:solidFill>
                  <a:srgbClr val="FF0066"/>
                </a:solidFill>
                <a:latin typeface="Times New Roman" panose="02020603050405020304" pitchFamily="18" charset="0"/>
                <a:ea typeface="宋体" panose="02010600030101010101" pitchFamily="2" charset="-122"/>
                <a:cs typeface="Times New Roman" panose="02020603050405020304" pitchFamily="18" charset="0"/>
              </a:rPr>
              <a:t>次循环重叠执行</a:t>
            </a:r>
            <a:endParaRPr lang="en-US" altLang="zh-CN" sz="2000" b="1" dirty="0">
              <a:solidFill>
                <a:srgbClr val="FF0066"/>
              </a:solidFill>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12" name="表格 11">
            <a:extLst>
              <a:ext uri="{FF2B5EF4-FFF2-40B4-BE49-F238E27FC236}">
                <a16:creationId xmlns:a16="http://schemas.microsoft.com/office/drawing/2014/main" id="{5131967D-E1FB-4917-8AE3-05D1BEAB1DC2}"/>
              </a:ext>
            </a:extLst>
          </p:cNvPr>
          <p:cNvGraphicFramePr>
            <a:graphicFrameLocks noGrp="1"/>
          </p:cNvGraphicFramePr>
          <p:nvPr>
            <p:extLst>
              <p:ext uri="{D42A27DB-BD31-4B8C-83A1-F6EECF244321}">
                <p14:modId xmlns:p14="http://schemas.microsoft.com/office/powerpoint/2010/main" val="974298768"/>
              </p:ext>
            </p:extLst>
          </p:nvPr>
        </p:nvGraphicFramePr>
        <p:xfrm>
          <a:off x="1935781" y="1252664"/>
          <a:ext cx="8318500" cy="5338764"/>
        </p:xfrm>
        <a:graphic>
          <a:graphicData uri="http://schemas.openxmlformats.org/drawingml/2006/table">
            <a:tbl>
              <a:tblPr>
                <a:tableStyleId>{5C22544A-7EE6-4342-B048-85BDC9FD1C3A}</a:tableStyleId>
              </a:tblPr>
              <a:tblGrid>
                <a:gridCol w="694599">
                  <a:extLst>
                    <a:ext uri="{9D8B030D-6E8A-4147-A177-3AD203B41FA5}">
                      <a16:colId xmlns:a16="http://schemas.microsoft.com/office/drawing/2014/main" val="20000"/>
                    </a:ext>
                  </a:extLst>
                </a:gridCol>
                <a:gridCol w="586069">
                  <a:extLst>
                    <a:ext uri="{9D8B030D-6E8A-4147-A177-3AD203B41FA5}">
                      <a16:colId xmlns:a16="http://schemas.microsoft.com/office/drawing/2014/main" val="20001"/>
                    </a:ext>
                  </a:extLst>
                </a:gridCol>
                <a:gridCol w="824328">
                  <a:extLst>
                    <a:ext uri="{9D8B030D-6E8A-4147-A177-3AD203B41FA5}">
                      <a16:colId xmlns:a16="http://schemas.microsoft.com/office/drawing/2014/main" val="20002"/>
                    </a:ext>
                  </a:extLst>
                </a:gridCol>
                <a:gridCol w="526250">
                  <a:extLst>
                    <a:ext uri="{9D8B030D-6E8A-4147-A177-3AD203B41FA5}">
                      <a16:colId xmlns:a16="http://schemas.microsoft.com/office/drawing/2014/main" val="20003"/>
                    </a:ext>
                  </a:extLst>
                </a:gridCol>
                <a:gridCol w="614094">
                  <a:extLst>
                    <a:ext uri="{9D8B030D-6E8A-4147-A177-3AD203B41FA5}">
                      <a16:colId xmlns:a16="http://schemas.microsoft.com/office/drawing/2014/main" val="20004"/>
                    </a:ext>
                  </a:extLst>
                </a:gridCol>
                <a:gridCol w="595319">
                  <a:extLst>
                    <a:ext uri="{9D8B030D-6E8A-4147-A177-3AD203B41FA5}">
                      <a16:colId xmlns:a16="http://schemas.microsoft.com/office/drawing/2014/main" val="20005"/>
                    </a:ext>
                  </a:extLst>
                </a:gridCol>
                <a:gridCol w="624565">
                  <a:extLst>
                    <a:ext uri="{9D8B030D-6E8A-4147-A177-3AD203B41FA5}">
                      <a16:colId xmlns:a16="http://schemas.microsoft.com/office/drawing/2014/main" val="20006"/>
                    </a:ext>
                  </a:extLst>
                </a:gridCol>
                <a:gridCol w="576158">
                  <a:extLst>
                    <a:ext uri="{9D8B030D-6E8A-4147-A177-3AD203B41FA5}">
                      <a16:colId xmlns:a16="http://schemas.microsoft.com/office/drawing/2014/main" val="20007"/>
                    </a:ext>
                  </a:extLst>
                </a:gridCol>
                <a:gridCol w="619748">
                  <a:extLst>
                    <a:ext uri="{9D8B030D-6E8A-4147-A177-3AD203B41FA5}">
                      <a16:colId xmlns:a16="http://schemas.microsoft.com/office/drawing/2014/main" val="20008"/>
                    </a:ext>
                  </a:extLst>
                </a:gridCol>
                <a:gridCol w="690226">
                  <a:extLst>
                    <a:ext uri="{9D8B030D-6E8A-4147-A177-3AD203B41FA5}">
                      <a16:colId xmlns:a16="http://schemas.microsoft.com/office/drawing/2014/main" val="20009"/>
                    </a:ext>
                  </a:extLst>
                </a:gridCol>
                <a:gridCol w="698854">
                  <a:extLst>
                    <a:ext uri="{9D8B030D-6E8A-4147-A177-3AD203B41FA5}">
                      <a16:colId xmlns:a16="http://schemas.microsoft.com/office/drawing/2014/main" val="20010"/>
                    </a:ext>
                  </a:extLst>
                </a:gridCol>
                <a:gridCol w="612575">
                  <a:extLst>
                    <a:ext uri="{9D8B030D-6E8A-4147-A177-3AD203B41FA5}">
                      <a16:colId xmlns:a16="http://schemas.microsoft.com/office/drawing/2014/main" val="20011"/>
                    </a:ext>
                  </a:extLst>
                </a:gridCol>
                <a:gridCol w="655715">
                  <a:extLst>
                    <a:ext uri="{9D8B030D-6E8A-4147-A177-3AD203B41FA5}">
                      <a16:colId xmlns:a16="http://schemas.microsoft.com/office/drawing/2014/main" val="20012"/>
                    </a:ext>
                  </a:extLst>
                </a:gridCol>
              </a:tblGrid>
              <a:tr h="291688">
                <a:tc gridSpan="3">
                  <a:txBody>
                    <a:bodyPr/>
                    <a:lstStyle/>
                    <a:p>
                      <a:pPr algn="l" fontAlgn="ctr"/>
                      <a:r>
                        <a:rPr lang="en-US" sz="1600" b="1" u="none" strike="noStrike" dirty="0">
                          <a:solidFill>
                            <a:srgbClr val="FF0000"/>
                          </a:solidFill>
                          <a:effectLst/>
                        </a:rPr>
                        <a:t>Instruction Status</a:t>
                      </a:r>
                      <a:endParaRPr lang="en-US" sz="1600" b="1" i="0" u="none" strike="noStrike" dirty="0">
                        <a:solidFill>
                          <a:srgbClr val="FF0000"/>
                        </a:solidFill>
                        <a:effectLst/>
                        <a:latin typeface="宋体" panose="02010600030101010101" pitchFamily="2" charset="-122"/>
                        <a:ea typeface="宋体" panose="02010600030101010101" pitchFamily="2" charset="-122"/>
                      </a:endParaRPr>
                    </a:p>
                  </a:txBody>
                  <a:tcPr marL="7621" marR="7621" marT="7619" marB="0" anchor="ctr"/>
                </a:tc>
                <a:tc hMerge="1">
                  <a:txBody>
                    <a:bodyPr/>
                    <a:lstStyle/>
                    <a:p>
                      <a:endParaRPr lang="zh-CN" altLang="en-US"/>
                    </a:p>
                  </a:txBody>
                  <a:tcPr/>
                </a:tc>
                <a:tc hMerge="1">
                  <a:txBody>
                    <a:bodyPr/>
                    <a:lstStyle/>
                    <a:p>
                      <a:endParaRPr lang="zh-CN" altLang="en-US"/>
                    </a:p>
                  </a:txBody>
                  <a:tcPr/>
                </a:tc>
                <a:tc>
                  <a:txBody>
                    <a:bodyPr/>
                    <a:lstStyle/>
                    <a:p>
                      <a:pPr algn="l" fontAlgn="ct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7621" marR="7621"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1" marR="7621" marT="7619" marB="0" anchor="ctr"/>
                </a:tc>
                <a:tc>
                  <a:txBody>
                    <a:bodyPr/>
                    <a:lstStyle/>
                    <a:p>
                      <a:pPr algn="l" fontAlgn="ct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7621" marR="7621" marT="7619" marB="0" anchor="ctr"/>
                </a:tc>
                <a:tc>
                  <a:txBody>
                    <a:bodyPr/>
                    <a:lstStyle/>
                    <a:p>
                      <a:pPr algn="l" fontAlgn="ct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7621" marR="7621" marT="7619" marB="0" anchor="ctr"/>
                </a:tc>
                <a:tc>
                  <a:txBody>
                    <a:bodyPr/>
                    <a:lstStyle/>
                    <a:p>
                      <a:pPr algn="l" fontAlgn="ct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7621" marR="7621" marT="7619" marB="0" anchor="ctr"/>
                </a:tc>
                <a:tc>
                  <a:txBody>
                    <a:bodyPr/>
                    <a:lstStyle/>
                    <a:p>
                      <a:pPr algn="l" fontAlgn="ct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7621" marR="7621"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1" marR="7621"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1" marR="7621"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1" marR="7621"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1" marR="7621" marT="7619" marB="0" anchor="ctr"/>
                </a:tc>
                <a:extLst>
                  <a:ext uri="{0D108BD9-81ED-4DB2-BD59-A6C34878D82A}">
                    <a16:rowId xmlns:a16="http://schemas.microsoft.com/office/drawing/2014/main" val="10000"/>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1" marR="7621" marT="7619" marB="0" anchor="ctr"/>
                </a:tc>
                <a:tc>
                  <a:txBody>
                    <a:bodyPr/>
                    <a:lstStyle/>
                    <a:p>
                      <a:pPr algn="l" fontAlgn="ctr"/>
                      <a:r>
                        <a:rPr lang="en-US" sz="1600" u="none" strike="noStrike" dirty="0">
                          <a:effectLst/>
                        </a:rPr>
                        <a:t>ITER</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1" marR="7621" marT="7619" marB="0" anchor="ctr"/>
                </a:tc>
                <a:tc>
                  <a:txBody>
                    <a:bodyPr/>
                    <a:lstStyle/>
                    <a:p>
                      <a:pPr algn="l" fontAlgn="ctr"/>
                      <a:r>
                        <a:rPr lang="en-US" sz="1200" u="none" strike="noStrike" dirty="0">
                          <a:effectLst/>
                        </a:rPr>
                        <a:t>Inst.</a:t>
                      </a:r>
                      <a:endParaRPr lang="en-US" sz="1200" b="0" i="0" u="none" strike="noStrike" dirty="0">
                        <a:solidFill>
                          <a:srgbClr val="000000"/>
                        </a:solidFill>
                        <a:effectLst/>
                        <a:latin typeface="宋体" panose="02010600030101010101" pitchFamily="2" charset="-122"/>
                        <a:ea typeface="宋体" panose="02010600030101010101" pitchFamily="2" charset="-122"/>
                      </a:endParaRPr>
                    </a:p>
                  </a:txBody>
                  <a:tcPr marL="7621" marR="7621" marT="7619" marB="0" anchor="ctr"/>
                </a:tc>
                <a:tc>
                  <a:txBody>
                    <a:bodyPr/>
                    <a:lstStyle/>
                    <a:p>
                      <a:pPr algn="l" fontAlgn="ctr"/>
                      <a:r>
                        <a:rPr lang="en-US" sz="1600" u="none" strike="noStrike" dirty="0" err="1">
                          <a:effectLst/>
                        </a:rPr>
                        <a:t>i</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1" marR="7621" marT="7619" marB="0" anchor="ctr"/>
                </a:tc>
                <a:tc>
                  <a:txBody>
                    <a:bodyPr/>
                    <a:lstStyle/>
                    <a:p>
                      <a:pPr algn="l" fontAlgn="ctr"/>
                      <a:r>
                        <a:rPr lang="en-US" sz="1600" u="none" strike="noStrike" dirty="0">
                          <a:effectLst/>
                        </a:rPr>
                        <a:t>j</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1" marR="7621" marT="7619" marB="0" anchor="ctr"/>
                </a:tc>
                <a:tc>
                  <a:txBody>
                    <a:bodyPr/>
                    <a:lstStyle/>
                    <a:p>
                      <a:pPr algn="l" fontAlgn="ctr"/>
                      <a:r>
                        <a:rPr lang="en-US" sz="1600" u="none" strike="noStrike" dirty="0">
                          <a:effectLst/>
                        </a:rPr>
                        <a:t>k</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1" marR="7621" marT="7619" marB="0" anchor="ctr"/>
                </a:tc>
                <a:tc>
                  <a:txBody>
                    <a:bodyPr/>
                    <a:lstStyle/>
                    <a:p>
                      <a:pPr algn="l" fontAlgn="ctr"/>
                      <a:r>
                        <a:rPr lang="en-US" sz="1600" u="none" strike="noStrike" dirty="0">
                          <a:effectLst/>
                        </a:rPr>
                        <a:t>Issue</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1" marR="7621" marT="7619" marB="0" anchor="ctr"/>
                </a:tc>
                <a:tc>
                  <a:txBody>
                    <a:bodyPr/>
                    <a:lstStyle/>
                    <a:p>
                      <a:pPr algn="l" fontAlgn="ctr"/>
                      <a:r>
                        <a:rPr lang="en-US" sz="1600" u="none" strike="noStrike" dirty="0">
                          <a:effectLst/>
                        </a:rPr>
                        <a:t>Exec</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1" marR="7621" marT="7619" marB="0" anchor="ctr"/>
                </a:tc>
                <a:tc>
                  <a:txBody>
                    <a:bodyPr/>
                    <a:lstStyle/>
                    <a:p>
                      <a:pPr algn="l" fontAlgn="ctr"/>
                      <a:r>
                        <a:rPr lang="en-US" sz="1600" u="none" strike="noStrike">
                          <a:effectLst/>
                        </a:rPr>
                        <a:t>WR</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1" marR="7621" marT="7619" marB="0" anchor="ctr"/>
                </a:tc>
                <a:tc>
                  <a:txBody>
                    <a:bodyPr/>
                    <a:lstStyle/>
                    <a:p>
                      <a:pPr algn="l" fontAlgn="ctr"/>
                      <a:r>
                        <a:rPr lang="zh-CN" altLang="en-US" sz="1600" u="none" strike="noStrike">
                          <a:effectLst/>
                        </a:rPr>
                        <a:t> </a:t>
                      </a: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1" marR="7621" marT="7619" marB="0" anchor="ctr"/>
                </a:tc>
                <a:tc>
                  <a:txBody>
                    <a:bodyPr/>
                    <a:lstStyle/>
                    <a:p>
                      <a:pPr algn="l" fontAlgn="ctr"/>
                      <a:r>
                        <a:rPr lang="en-US" sz="1600" u="none" strike="noStrike">
                          <a:effectLst/>
                        </a:rPr>
                        <a:t>Busy</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1" marR="7621" marT="7619" marB="0" anchor="ctr"/>
                </a:tc>
                <a:tc>
                  <a:txBody>
                    <a:bodyPr/>
                    <a:lstStyle/>
                    <a:p>
                      <a:pPr algn="l" fontAlgn="ctr"/>
                      <a:r>
                        <a:rPr lang="en-US" sz="1600" u="none" strike="noStrike">
                          <a:effectLst/>
                        </a:rPr>
                        <a:t>Addr</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1" marR="7621" marT="7619" marB="0" anchor="ctr"/>
                </a:tc>
                <a:tc>
                  <a:txBody>
                    <a:bodyPr/>
                    <a:lstStyle/>
                    <a:p>
                      <a:pPr algn="l" fontAlgn="ctr"/>
                      <a:r>
                        <a:rPr lang="en-US" sz="1600" u="none" strike="noStrike">
                          <a:effectLst/>
                        </a:rPr>
                        <a:t>Fu</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1" marR="7621" marT="7619" marB="0" anchor="ctr"/>
                </a:tc>
                <a:extLst>
                  <a:ext uri="{0D108BD9-81ED-4DB2-BD59-A6C34878D82A}">
                    <a16:rowId xmlns:a16="http://schemas.microsoft.com/office/drawing/2014/main" val="10001"/>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1" marR="7621" marT="7619" marB="0" anchor="ctr"/>
                </a:tc>
                <a:tc>
                  <a:txBody>
                    <a:bodyPr/>
                    <a:lstStyle/>
                    <a:p>
                      <a:pPr algn="l" fontAlgn="ctr"/>
                      <a:r>
                        <a:rPr lang="en-US" altLang="zh-CN" sz="1600" u="none" strike="noStrike" dirty="0">
                          <a:solidFill>
                            <a:srgbClr val="FF00FF"/>
                          </a:solidFill>
                          <a:effectLst/>
                        </a:rPr>
                        <a:t>1</a:t>
                      </a:r>
                      <a:endParaRPr lang="en-US" altLang="zh-CN" sz="1600" b="0" i="0" u="none" strike="noStrike" dirty="0">
                        <a:solidFill>
                          <a:srgbClr val="FF00FF"/>
                        </a:solidFill>
                        <a:effectLst/>
                        <a:latin typeface="宋体" panose="02010600030101010101" pitchFamily="2" charset="-122"/>
                        <a:ea typeface="宋体" panose="02010600030101010101" pitchFamily="2" charset="-122"/>
                      </a:endParaRPr>
                    </a:p>
                  </a:txBody>
                  <a:tcPr marL="7621" marR="7621" marT="7619" marB="0" anchor="ctr"/>
                </a:tc>
                <a:tc>
                  <a:txBody>
                    <a:bodyPr/>
                    <a:lstStyle/>
                    <a:p>
                      <a:pPr algn="l" fontAlgn="ctr"/>
                      <a:r>
                        <a:rPr lang="en-US" sz="1600" u="none" strike="noStrike" dirty="0">
                          <a:solidFill>
                            <a:srgbClr val="FF00FF"/>
                          </a:solidFill>
                          <a:effectLst/>
                        </a:rPr>
                        <a:t>LD</a:t>
                      </a:r>
                      <a:endParaRPr lang="en-US" sz="1600" b="0" i="0" u="none" strike="noStrike" dirty="0">
                        <a:solidFill>
                          <a:srgbClr val="FF00FF"/>
                        </a:solidFill>
                        <a:effectLst/>
                        <a:latin typeface="宋体" panose="02010600030101010101" pitchFamily="2" charset="-122"/>
                        <a:ea typeface="宋体" panose="02010600030101010101" pitchFamily="2" charset="-122"/>
                      </a:endParaRPr>
                    </a:p>
                  </a:txBody>
                  <a:tcPr marL="7621" marR="7621" marT="7619" marB="0" anchor="ctr"/>
                </a:tc>
                <a:tc>
                  <a:txBody>
                    <a:bodyPr/>
                    <a:lstStyle/>
                    <a:p>
                      <a:pPr algn="l" fontAlgn="ctr"/>
                      <a:r>
                        <a:rPr lang="en-US" sz="1600" u="none" strike="noStrike" dirty="0">
                          <a:solidFill>
                            <a:srgbClr val="FF00FF"/>
                          </a:solidFill>
                          <a:effectLst/>
                        </a:rPr>
                        <a:t>F0</a:t>
                      </a:r>
                      <a:endParaRPr lang="en-US" sz="1600" b="0" i="0" u="none" strike="noStrike" dirty="0">
                        <a:solidFill>
                          <a:srgbClr val="FF00FF"/>
                        </a:solidFill>
                        <a:effectLst/>
                        <a:latin typeface="宋体" panose="02010600030101010101" pitchFamily="2" charset="-122"/>
                        <a:ea typeface="宋体" panose="02010600030101010101" pitchFamily="2" charset="-122"/>
                      </a:endParaRPr>
                    </a:p>
                  </a:txBody>
                  <a:tcPr marL="7621" marR="7621" marT="7619" marB="0" anchor="ctr"/>
                </a:tc>
                <a:tc>
                  <a:txBody>
                    <a:bodyPr/>
                    <a:lstStyle/>
                    <a:p>
                      <a:pPr algn="l" fontAlgn="ctr"/>
                      <a:r>
                        <a:rPr lang="en-US" altLang="zh-CN" sz="1600" u="none" strike="noStrike">
                          <a:solidFill>
                            <a:srgbClr val="FF00FF"/>
                          </a:solidFill>
                          <a:effectLst/>
                        </a:rPr>
                        <a:t>0</a:t>
                      </a:r>
                      <a:endParaRPr lang="en-US" altLang="zh-CN" sz="1600" b="0" i="0" u="none" strike="noStrike">
                        <a:solidFill>
                          <a:srgbClr val="FF00FF"/>
                        </a:solidFill>
                        <a:effectLst/>
                        <a:latin typeface="宋体" panose="02010600030101010101" pitchFamily="2" charset="-122"/>
                        <a:ea typeface="宋体" panose="02010600030101010101" pitchFamily="2" charset="-122"/>
                      </a:endParaRPr>
                    </a:p>
                  </a:txBody>
                  <a:tcPr marL="7621" marR="7621" marT="7619" marB="0" anchor="ctr"/>
                </a:tc>
                <a:tc>
                  <a:txBody>
                    <a:bodyPr/>
                    <a:lstStyle/>
                    <a:p>
                      <a:pPr algn="l" fontAlgn="ctr"/>
                      <a:r>
                        <a:rPr lang="en-US" sz="1600" u="none" strike="noStrike">
                          <a:solidFill>
                            <a:srgbClr val="FF00FF"/>
                          </a:solidFill>
                          <a:effectLst/>
                        </a:rPr>
                        <a:t>R1</a:t>
                      </a:r>
                      <a:endParaRPr lang="en-US" sz="1600" b="0" i="0" u="none" strike="noStrike">
                        <a:solidFill>
                          <a:srgbClr val="FF00FF"/>
                        </a:solidFill>
                        <a:effectLst/>
                        <a:latin typeface="宋体" panose="02010600030101010101" pitchFamily="2" charset="-122"/>
                        <a:ea typeface="宋体" panose="02010600030101010101" pitchFamily="2" charset="-122"/>
                      </a:endParaRPr>
                    </a:p>
                  </a:txBody>
                  <a:tcPr marL="7621" marR="7621" marT="7619" marB="0" anchor="ctr"/>
                </a:tc>
                <a:tc>
                  <a:txBody>
                    <a:bodyPr/>
                    <a:lstStyle/>
                    <a:p>
                      <a:pPr algn="ctr" fontAlgn="ctr"/>
                      <a:r>
                        <a:rPr lang="en-US" altLang="zh-CN" sz="1400" u="none" strike="noStrike" dirty="0">
                          <a:effectLst/>
                        </a:rPr>
                        <a:t>1</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1" marR="7621" marT="7619" marB="0" anchor="ctr"/>
                </a:tc>
                <a:tc>
                  <a:txBody>
                    <a:bodyPr/>
                    <a:lstStyle/>
                    <a:p>
                      <a:pPr algn="ctr" fontAlgn="ctr"/>
                      <a:r>
                        <a:rPr lang="en-US" altLang="zh-CN" sz="1400" u="none" strike="noStrike" dirty="0">
                          <a:effectLst/>
                        </a:rPr>
                        <a:t>2~</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1" marR="7621" marT="7619" marB="0" anchor="ctr"/>
                </a:tc>
                <a:tc>
                  <a:txBody>
                    <a:bodyPr/>
                    <a:lstStyle/>
                    <a:p>
                      <a:pPr algn="ctr" fontAlgn="ctr"/>
                      <a:r>
                        <a:rPr lang="zh-CN" altLang="en-US" sz="1400" u="none" strike="noStrike" dirty="0">
                          <a:effectLst/>
                        </a:rPr>
                        <a:t>　</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1" marR="7621" marT="7619" marB="0" anchor="ctr"/>
                </a:tc>
                <a:tc>
                  <a:txBody>
                    <a:bodyPr/>
                    <a:lstStyle/>
                    <a:p>
                      <a:pPr algn="ctr" fontAlgn="ctr"/>
                      <a:r>
                        <a:rPr lang="en-US" sz="1600" u="none" strike="noStrike" dirty="0">
                          <a:effectLst/>
                        </a:rPr>
                        <a:t>Load1</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1" marR="7621" marT="7619" marB="0" anchor="ctr"/>
                </a:tc>
                <a:tc>
                  <a:txBody>
                    <a:bodyPr/>
                    <a:lstStyle/>
                    <a:p>
                      <a:pPr algn="ctr" fontAlgn="ctr"/>
                      <a:r>
                        <a:rPr lang="en-US" sz="1400" b="0" i="0" u="none" strike="noStrike" dirty="0">
                          <a:solidFill>
                            <a:srgbClr val="FF00FF"/>
                          </a:solidFill>
                          <a:effectLst/>
                          <a:latin typeface="+mn-lt"/>
                          <a:ea typeface="+mn-ea"/>
                        </a:rPr>
                        <a:t>Yes</a:t>
                      </a:r>
                      <a:r>
                        <a:rPr lang="en-US" sz="1400" b="0" i="0" u="none" strike="noStrike" baseline="0" dirty="0">
                          <a:solidFill>
                            <a:srgbClr val="FF00FF"/>
                          </a:solidFill>
                          <a:effectLst/>
                          <a:latin typeface="+mn-lt"/>
                          <a:ea typeface="+mn-ea"/>
                        </a:rPr>
                        <a:t> </a:t>
                      </a:r>
                      <a:endParaRPr lang="en-US" sz="1400" b="0" i="0" u="none" strike="noStrike" dirty="0">
                        <a:solidFill>
                          <a:srgbClr val="FF00FF"/>
                        </a:solidFill>
                        <a:effectLst/>
                        <a:latin typeface="宋体" panose="02010600030101010101" pitchFamily="2" charset="-122"/>
                        <a:ea typeface="宋体" panose="02010600030101010101" pitchFamily="2" charset="-122"/>
                      </a:endParaRPr>
                    </a:p>
                  </a:txBody>
                  <a:tcPr marL="7621" marR="7621" marT="7619" marB="0" anchor="ctr"/>
                </a:tc>
                <a:tc>
                  <a:txBody>
                    <a:bodyPr/>
                    <a:lstStyle/>
                    <a:p>
                      <a:pPr algn="ctr" fontAlgn="ctr"/>
                      <a:r>
                        <a:rPr lang="en-US" altLang="zh-CN" sz="1400" b="0" i="0" u="none" strike="noStrike" dirty="0">
                          <a:solidFill>
                            <a:srgbClr val="FF00FF"/>
                          </a:solidFill>
                          <a:effectLst/>
                          <a:latin typeface="宋体" panose="02010600030101010101" pitchFamily="2" charset="-122"/>
                          <a:ea typeface="宋体" panose="02010600030101010101" pitchFamily="2" charset="-122"/>
                        </a:rPr>
                        <a:t>80</a:t>
                      </a:r>
                      <a:endParaRPr lang="zh-CN" altLang="en-US" sz="1400" b="0" i="0" u="none" strike="noStrike" dirty="0">
                        <a:solidFill>
                          <a:srgbClr val="FF00FF"/>
                        </a:solidFill>
                        <a:effectLst/>
                        <a:latin typeface="宋体" panose="02010600030101010101" pitchFamily="2" charset="-122"/>
                        <a:ea typeface="宋体" panose="02010600030101010101" pitchFamily="2" charset="-122"/>
                      </a:endParaRPr>
                    </a:p>
                  </a:txBody>
                  <a:tcPr marL="7621" marR="7621" marT="7619" marB="0" anchor="ctr"/>
                </a:tc>
                <a:tc>
                  <a:txBody>
                    <a:bodyPr/>
                    <a:lstStyle/>
                    <a:p>
                      <a:pPr algn="ctr" fontAlgn="ctr"/>
                      <a:endParaRPr lang="zh-CN" altLang="en-US" sz="1400" b="0" i="0" u="none" strike="noStrike">
                        <a:solidFill>
                          <a:srgbClr val="000000"/>
                        </a:solidFill>
                        <a:effectLst/>
                        <a:latin typeface="宋体" panose="02010600030101010101" pitchFamily="2" charset="-122"/>
                        <a:ea typeface="宋体" panose="02010600030101010101" pitchFamily="2" charset="-122"/>
                      </a:endParaRPr>
                    </a:p>
                  </a:txBody>
                  <a:tcPr marL="7621" marR="7621" marT="7619" marB="0" anchor="ctr"/>
                </a:tc>
                <a:extLst>
                  <a:ext uri="{0D108BD9-81ED-4DB2-BD59-A6C34878D82A}">
                    <a16:rowId xmlns:a16="http://schemas.microsoft.com/office/drawing/2014/main" val="10002"/>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1" marR="7621" marT="7619" marB="0" anchor="ctr"/>
                </a:tc>
                <a:tc>
                  <a:txBody>
                    <a:bodyPr/>
                    <a:lstStyle/>
                    <a:p>
                      <a:pPr algn="l" fontAlgn="ctr"/>
                      <a:r>
                        <a:rPr lang="en-US" altLang="zh-CN" sz="1600" u="none" strike="noStrike">
                          <a:solidFill>
                            <a:srgbClr val="FF00FF"/>
                          </a:solidFill>
                          <a:effectLst/>
                        </a:rPr>
                        <a:t>1</a:t>
                      </a:r>
                      <a:endParaRPr lang="en-US" altLang="zh-CN" sz="1600" b="0" i="0" u="none" strike="noStrike">
                        <a:solidFill>
                          <a:srgbClr val="FF00FF"/>
                        </a:solidFill>
                        <a:effectLst/>
                        <a:latin typeface="宋体" panose="02010600030101010101" pitchFamily="2" charset="-122"/>
                        <a:ea typeface="宋体" panose="02010600030101010101" pitchFamily="2" charset="-122"/>
                      </a:endParaRPr>
                    </a:p>
                  </a:txBody>
                  <a:tcPr marL="7621" marR="7621" marT="7619" marB="0" anchor="ctr"/>
                </a:tc>
                <a:tc>
                  <a:txBody>
                    <a:bodyPr/>
                    <a:lstStyle/>
                    <a:p>
                      <a:pPr algn="l" fontAlgn="ctr"/>
                      <a:r>
                        <a:rPr lang="en-US" sz="1600" u="none" strike="noStrike">
                          <a:solidFill>
                            <a:srgbClr val="FF00FF"/>
                          </a:solidFill>
                          <a:effectLst/>
                        </a:rPr>
                        <a:t>MULTD</a:t>
                      </a:r>
                      <a:endParaRPr lang="en-US" sz="1600" b="0" i="0" u="none" strike="noStrike">
                        <a:solidFill>
                          <a:srgbClr val="FF00FF"/>
                        </a:solidFill>
                        <a:effectLst/>
                        <a:latin typeface="宋体" panose="02010600030101010101" pitchFamily="2" charset="-122"/>
                        <a:ea typeface="宋体" panose="02010600030101010101" pitchFamily="2" charset="-122"/>
                      </a:endParaRPr>
                    </a:p>
                  </a:txBody>
                  <a:tcPr marL="7621" marR="7621" marT="7619" marB="0" anchor="ctr"/>
                </a:tc>
                <a:tc>
                  <a:txBody>
                    <a:bodyPr/>
                    <a:lstStyle/>
                    <a:p>
                      <a:pPr algn="l" fontAlgn="ctr"/>
                      <a:r>
                        <a:rPr lang="en-US" sz="1600" u="none" strike="noStrike" dirty="0">
                          <a:solidFill>
                            <a:srgbClr val="FF00FF"/>
                          </a:solidFill>
                          <a:effectLst/>
                        </a:rPr>
                        <a:t>F4</a:t>
                      </a:r>
                      <a:endParaRPr lang="en-US" sz="1600" b="0" i="0" u="none" strike="noStrike" dirty="0">
                        <a:solidFill>
                          <a:srgbClr val="FF00FF"/>
                        </a:solidFill>
                        <a:effectLst/>
                        <a:latin typeface="宋体" panose="02010600030101010101" pitchFamily="2" charset="-122"/>
                        <a:ea typeface="宋体" panose="02010600030101010101" pitchFamily="2" charset="-122"/>
                      </a:endParaRPr>
                    </a:p>
                  </a:txBody>
                  <a:tcPr marL="7621" marR="7621" marT="7619" marB="0" anchor="ctr"/>
                </a:tc>
                <a:tc>
                  <a:txBody>
                    <a:bodyPr/>
                    <a:lstStyle/>
                    <a:p>
                      <a:pPr algn="l" fontAlgn="ctr"/>
                      <a:r>
                        <a:rPr lang="en-US" sz="1600" u="none" strike="noStrike" dirty="0">
                          <a:solidFill>
                            <a:srgbClr val="FF00FF"/>
                          </a:solidFill>
                          <a:effectLst/>
                        </a:rPr>
                        <a:t>F0</a:t>
                      </a:r>
                      <a:endParaRPr lang="en-US" sz="1600" b="0" i="0" u="none" strike="noStrike" dirty="0">
                        <a:solidFill>
                          <a:srgbClr val="FF00FF"/>
                        </a:solidFill>
                        <a:effectLst/>
                        <a:latin typeface="宋体" panose="02010600030101010101" pitchFamily="2" charset="-122"/>
                        <a:ea typeface="宋体" panose="02010600030101010101" pitchFamily="2" charset="-122"/>
                      </a:endParaRPr>
                    </a:p>
                  </a:txBody>
                  <a:tcPr marL="7621" marR="7621" marT="7619" marB="0" anchor="ctr"/>
                </a:tc>
                <a:tc>
                  <a:txBody>
                    <a:bodyPr/>
                    <a:lstStyle/>
                    <a:p>
                      <a:pPr algn="l" fontAlgn="ctr"/>
                      <a:r>
                        <a:rPr lang="en-US" sz="1600" u="none" strike="noStrike" dirty="0">
                          <a:solidFill>
                            <a:srgbClr val="FF00FF"/>
                          </a:solidFill>
                          <a:effectLst/>
                        </a:rPr>
                        <a:t>F2</a:t>
                      </a:r>
                      <a:endParaRPr lang="en-US" sz="1600" b="0" i="0" u="none" strike="noStrike" dirty="0">
                        <a:solidFill>
                          <a:srgbClr val="FF00FF"/>
                        </a:solidFill>
                        <a:effectLst/>
                        <a:latin typeface="宋体" panose="02010600030101010101" pitchFamily="2" charset="-122"/>
                        <a:ea typeface="宋体" panose="02010600030101010101" pitchFamily="2" charset="-122"/>
                      </a:endParaRPr>
                    </a:p>
                  </a:txBody>
                  <a:tcPr marL="7621" marR="7621" marT="7619" marB="0" anchor="ctr"/>
                </a:tc>
                <a:tc>
                  <a:txBody>
                    <a:bodyPr/>
                    <a:lstStyle/>
                    <a:p>
                      <a:pPr algn="ctr" fontAlgn="ctr"/>
                      <a:r>
                        <a:rPr lang="en-US" altLang="zh-CN" sz="1400" u="none" strike="noStrike" dirty="0">
                          <a:effectLst/>
                        </a:rPr>
                        <a:t>2</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1" marR="7621" marT="7619" marB="0" anchor="ctr"/>
                </a:tc>
                <a:tc>
                  <a:txBody>
                    <a:bodyPr/>
                    <a:lstStyle/>
                    <a:p>
                      <a:pPr algn="ctr" fontAlgn="ct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1" marR="7621" marT="7619" marB="0" anchor="ctr"/>
                </a:tc>
                <a:tc>
                  <a:txBody>
                    <a:bodyPr/>
                    <a:lstStyle/>
                    <a:p>
                      <a:pPr algn="ctr" fontAlgn="ctr"/>
                      <a:r>
                        <a:rPr lang="zh-CN" altLang="en-US" sz="1400" u="none" strike="noStrike" dirty="0">
                          <a:effectLst/>
                        </a:rPr>
                        <a:t>　</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1" marR="7621" marT="7619" marB="0" anchor="ctr"/>
                </a:tc>
                <a:tc>
                  <a:txBody>
                    <a:bodyPr/>
                    <a:lstStyle/>
                    <a:p>
                      <a:pPr algn="ctr" fontAlgn="ctr"/>
                      <a:r>
                        <a:rPr lang="en-US" sz="1600" u="none" strike="noStrike">
                          <a:effectLst/>
                        </a:rPr>
                        <a:t>Load2</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1" marR="7621" marT="7619" marB="0" anchor="ctr"/>
                </a:tc>
                <a:tc>
                  <a:txBody>
                    <a:bodyPr/>
                    <a:lstStyle/>
                    <a:p>
                      <a:pPr algn="ctr" fontAlgn="ctr"/>
                      <a:r>
                        <a:rPr lang="en-US" altLang="zh-CN" sz="1400" b="0" i="0" u="none" strike="noStrike" dirty="0">
                          <a:solidFill>
                            <a:srgbClr val="0070C0"/>
                          </a:solidFill>
                          <a:effectLst/>
                          <a:latin typeface="+mn-lt"/>
                          <a:ea typeface="+mn-ea"/>
                        </a:rPr>
                        <a:t>Yes</a:t>
                      </a:r>
                      <a:endParaRPr lang="en-US" sz="1400" b="0" i="0" u="none" strike="noStrike" dirty="0">
                        <a:solidFill>
                          <a:srgbClr val="0070C0"/>
                        </a:solidFill>
                        <a:effectLst/>
                        <a:latin typeface="宋体" panose="02010600030101010101" pitchFamily="2" charset="-122"/>
                        <a:ea typeface="宋体" panose="02010600030101010101" pitchFamily="2" charset="-122"/>
                      </a:endParaRPr>
                    </a:p>
                  </a:txBody>
                  <a:tcPr marL="7621" marR="7621" marT="7619" marB="0" anchor="ctr"/>
                </a:tc>
                <a:tc>
                  <a:txBody>
                    <a:bodyPr/>
                    <a:lstStyle/>
                    <a:p>
                      <a:pPr algn="ctr" fontAlgn="ctr"/>
                      <a:r>
                        <a:rPr lang="en-US" altLang="zh-CN" sz="1400" b="0" i="0" u="none" strike="noStrike" dirty="0">
                          <a:solidFill>
                            <a:srgbClr val="0070C0"/>
                          </a:solidFill>
                          <a:effectLst/>
                          <a:latin typeface="宋体" panose="02010600030101010101" pitchFamily="2" charset="-122"/>
                          <a:ea typeface="宋体" panose="02010600030101010101" pitchFamily="2" charset="-122"/>
                        </a:rPr>
                        <a:t>72</a:t>
                      </a:r>
                      <a:endParaRPr lang="zh-CN" altLang="en-US" sz="1400" b="0" i="0" u="none" strike="noStrike" dirty="0">
                        <a:solidFill>
                          <a:srgbClr val="0070C0"/>
                        </a:solidFill>
                        <a:effectLst/>
                        <a:latin typeface="宋体" panose="02010600030101010101" pitchFamily="2" charset="-122"/>
                        <a:ea typeface="宋体" panose="02010600030101010101" pitchFamily="2" charset="-122"/>
                      </a:endParaRPr>
                    </a:p>
                  </a:txBody>
                  <a:tcPr marL="7621" marR="7621" marT="7619" marB="0" anchor="ctr"/>
                </a:tc>
                <a:tc>
                  <a:txBody>
                    <a:bodyPr/>
                    <a:lstStyle/>
                    <a:p>
                      <a:pPr algn="ctr" fontAlgn="ct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1" marR="7621" marT="7619" marB="0" anchor="ctr"/>
                </a:tc>
                <a:extLst>
                  <a:ext uri="{0D108BD9-81ED-4DB2-BD59-A6C34878D82A}">
                    <a16:rowId xmlns:a16="http://schemas.microsoft.com/office/drawing/2014/main" val="10003"/>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1" marR="7621" marT="7619" marB="0" anchor="ctr"/>
                </a:tc>
                <a:tc>
                  <a:txBody>
                    <a:bodyPr/>
                    <a:lstStyle/>
                    <a:p>
                      <a:pPr algn="l" fontAlgn="ctr"/>
                      <a:r>
                        <a:rPr lang="en-US" altLang="zh-CN" sz="1600" u="none" strike="noStrike">
                          <a:solidFill>
                            <a:srgbClr val="FF00FF"/>
                          </a:solidFill>
                          <a:effectLst/>
                        </a:rPr>
                        <a:t>1</a:t>
                      </a:r>
                      <a:endParaRPr lang="en-US" altLang="zh-CN" sz="1600" b="0" i="0" u="none" strike="noStrike">
                        <a:solidFill>
                          <a:srgbClr val="FF00FF"/>
                        </a:solidFill>
                        <a:effectLst/>
                        <a:latin typeface="宋体" panose="02010600030101010101" pitchFamily="2" charset="-122"/>
                        <a:ea typeface="宋体" panose="02010600030101010101" pitchFamily="2" charset="-122"/>
                      </a:endParaRPr>
                    </a:p>
                  </a:txBody>
                  <a:tcPr marL="7621" marR="7621" marT="7619" marB="0" anchor="ctr"/>
                </a:tc>
                <a:tc>
                  <a:txBody>
                    <a:bodyPr/>
                    <a:lstStyle/>
                    <a:p>
                      <a:pPr algn="l" fontAlgn="ctr"/>
                      <a:r>
                        <a:rPr lang="en-US" sz="1600" u="none" strike="noStrike">
                          <a:solidFill>
                            <a:srgbClr val="FF00FF"/>
                          </a:solidFill>
                          <a:effectLst/>
                        </a:rPr>
                        <a:t>SD</a:t>
                      </a:r>
                      <a:endParaRPr lang="en-US" sz="1600" b="0" i="0" u="none" strike="noStrike">
                        <a:solidFill>
                          <a:srgbClr val="FF00FF"/>
                        </a:solidFill>
                        <a:effectLst/>
                        <a:latin typeface="宋体" panose="02010600030101010101" pitchFamily="2" charset="-122"/>
                        <a:ea typeface="宋体" panose="02010600030101010101" pitchFamily="2" charset="-122"/>
                      </a:endParaRPr>
                    </a:p>
                  </a:txBody>
                  <a:tcPr marL="7621" marR="7621" marT="7619" marB="0" anchor="ctr"/>
                </a:tc>
                <a:tc>
                  <a:txBody>
                    <a:bodyPr/>
                    <a:lstStyle/>
                    <a:p>
                      <a:pPr algn="l" fontAlgn="ctr"/>
                      <a:r>
                        <a:rPr lang="en-US" sz="1600" u="none" strike="noStrike" dirty="0">
                          <a:solidFill>
                            <a:srgbClr val="FF00FF"/>
                          </a:solidFill>
                          <a:effectLst/>
                        </a:rPr>
                        <a:t>F4 </a:t>
                      </a:r>
                      <a:endParaRPr lang="en-US" sz="1600" b="0" i="0" u="none" strike="noStrike" dirty="0">
                        <a:solidFill>
                          <a:srgbClr val="FF00FF"/>
                        </a:solidFill>
                        <a:effectLst/>
                        <a:latin typeface="宋体" panose="02010600030101010101" pitchFamily="2" charset="-122"/>
                        <a:ea typeface="宋体" panose="02010600030101010101" pitchFamily="2" charset="-122"/>
                      </a:endParaRPr>
                    </a:p>
                  </a:txBody>
                  <a:tcPr marL="7621" marR="7621" marT="7619" marB="0" anchor="ctr"/>
                </a:tc>
                <a:tc>
                  <a:txBody>
                    <a:bodyPr/>
                    <a:lstStyle/>
                    <a:p>
                      <a:pPr algn="l" fontAlgn="ctr"/>
                      <a:r>
                        <a:rPr lang="en-US" altLang="zh-CN" sz="1600" u="none" strike="noStrike" dirty="0">
                          <a:solidFill>
                            <a:srgbClr val="FF00FF"/>
                          </a:solidFill>
                          <a:effectLst/>
                        </a:rPr>
                        <a:t>0</a:t>
                      </a:r>
                      <a:endParaRPr lang="en-US" altLang="zh-CN" sz="1600" b="0" i="0" u="none" strike="noStrike" dirty="0">
                        <a:solidFill>
                          <a:srgbClr val="FF00FF"/>
                        </a:solidFill>
                        <a:effectLst/>
                        <a:latin typeface="宋体" panose="02010600030101010101" pitchFamily="2" charset="-122"/>
                        <a:ea typeface="宋体" panose="02010600030101010101" pitchFamily="2" charset="-122"/>
                      </a:endParaRPr>
                    </a:p>
                  </a:txBody>
                  <a:tcPr marL="7621" marR="7621" marT="7619" marB="0" anchor="ctr"/>
                </a:tc>
                <a:tc>
                  <a:txBody>
                    <a:bodyPr/>
                    <a:lstStyle/>
                    <a:p>
                      <a:pPr algn="l" fontAlgn="ctr"/>
                      <a:r>
                        <a:rPr lang="en-US" sz="1600" u="none" strike="noStrike" dirty="0">
                          <a:solidFill>
                            <a:srgbClr val="FF00FF"/>
                          </a:solidFill>
                          <a:effectLst/>
                        </a:rPr>
                        <a:t>R1</a:t>
                      </a:r>
                      <a:endParaRPr lang="en-US" sz="1600" b="0" i="0" u="none" strike="noStrike" dirty="0">
                        <a:solidFill>
                          <a:srgbClr val="FF00FF"/>
                        </a:solidFill>
                        <a:effectLst/>
                        <a:latin typeface="宋体" panose="02010600030101010101" pitchFamily="2" charset="-122"/>
                        <a:ea typeface="宋体" panose="02010600030101010101" pitchFamily="2" charset="-122"/>
                      </a:endParaRPr>
                    </a:p>
                  </a:txBody>
                  <a:tcPr marL="7621" marR="7621" marT="7619" marB="0" anchor="ctr"/>
                </a:tc>
                <a:tc>
                  <a:txBody>
                    <a:bodyPr/>
                    <a:lstStyle/>
                    <a:p>
                      <a:pPr algn="ctr" fontAlgn="ctr"/>
                      <a:r>
                        <a:rPr lang="en-US" altLang="zh-CN" sz="1400" u="none" strike="noStrike" dirty="0">
                          <a:effectLst/>
                        </a:rPr>
                        <a:t>3</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1" marR="7621" marT="7619" marB="0" anchor="ctr"/>
                </a:tc>
                <a:tc>
                  <a:txBody>
                    <a:bodyPr/>
                    <a:lstStyle/>
                    <a:p>
                      <a:pPr algn="ctr" fontAlgn="ctr"/>
                      <a:r>
                        <a:rPr lang="en-US" altLang="zh-CN" sz="1400" b="0" i="0" u="none" strike="noStrike" dirty="0">
                          <a:solidFill>
                            <a:srgbClr val="000000"/>
                          </a:solidFill>
                          <a:effectLst/>
                          <a:latin typeface="宋体" panose="02010600030101010101" pitchFamily="2" charset="-122"/>
                          <a:ea typeface="宋体" panose="02010600030101010101" pitchFamily="2" charset="-122"/>
                        </a:rPr>
                        <a:t>4</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1" marR="7621" marT="7619" marB="0" anchor="ctr"/>
                </a:tc>
                <a:tc>
                  <a:txBody>
                    <a:bodyPr/>
                    <a:lstStyle/>
                    <a:p>
                      <a:pPr algn="ctr" fontAlgn="ctr"/>
                      <a:r>
                        <a:rPr lang="zh-CN" altLang="en-US" sz="1400" u="none" strike="noStrike" dirty="0">
                          <a:effectLst/>
                        </a:rPr>
                        <a:t>　</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1" marR="7621" marT="7619" marB="0" anchor="ctr"/>
                </a:tc>
                <a:tc>
                  <a:txBody>
                    <a:bodyPr/>
                    <a:lstStyle/>
                    <a:p>
                      <a:pPr algn="ctr" fontAlgn="ctr"/>
                      <a:r>
                        <a:rPr lang="en-US" sz="1600" u="none" strike="noStrike">
                          <a:effectLst/>
                        </a:rPr>
                        <a:t>Load3</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1" marR="7621" marT="7619" marB="0" anchor="ctr"/>
                </a:tc>
                <a:tc>
                  <a:txBody>
                    <a:bodyPr/>
                    <a:lstStyle/>
                    <a:p>
                      <a:pPr algn="ctr" fontAlgn="ctr"/>
                      <a:r>
                        <a:rPr lang="en-US" sz="1400" u="none" strike="noStrike">
                          <a:effectLst/>
                        </a:rPr>
                        <a:t>No</a:t>
                      </a:r>
                      <a:endParaRPr lang="en-US" sz="1400" b="0" i="0" u="none" strike="noStrike">
                        <a:solidFill>
                          <a:srgbClr val="000000"/>
                        </a:solidFill>
                        <a:effectLst/>
                        <a:latin typeface="宋体" panose="02010600030101010101" pitchFamily="2" charset="-122"/>
                        <a:ea typeface="宋体" panose="02010600030101010101" pitchFamily="2" charset="-122"/>
                      </a:endParaRPr>
                    </a:p>
                  </a:txBody>
                  <a:tcPr marL="7621" marR="7621" marT="7619" marB="0" anchor="ctr"/>
                </a:tc>
                <a:tc>
                  <a:txBody>
                    <a:bodyPr/>
                    <a:lstStyle/>
                    <a:p>
                      <a:pPr algn="ctr" fontAlgn="ct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1" marR="7621" marT="7619" marB="0" anchor="ctr"/>
                </a:tc>
                <a:tc>
                  <a:txBody>
                    <a:bodyPr/>
                    <a:lstStyle/>
                    <a:p>
                      <a:pPr algn="ctr" fontAlgn="ct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1" marR="7621" marT="7619" marB="0" anchor="ctr"/>
                </a:tc>
                <a:extLst>
                  <a:ext uri="{0D108BD9-81ED-4DB2-BD59-A6C34878D82A}">
                    <a16:rowId xmlns:a16="http://schemas.microsoft.com/office/drawing/2014/main" val="10004"/>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1" marR="7621" marT="7619" marB="0" anchor="ctr"/>
                </a:tc>
                <a:tc>
                  <a:txBody>
                    <a:bodyPr/>
                    <a:lstStyle/>
                    <a:p>
                      <a:pPr algn="l" fontAlgn="ctr"/>
                      <a:r>
                        <a:rPr lang="en-US" altLang="zh-CN" sz="1600" u="none" strike="noStrike" dirty="0">
                          <a:solidFill>
                            <a:srgbClr val="0070C0"/>
                          </a:solidFill>
                          <a:effectLst/>
                        </a:rPr>
                        <a:t>2</a:t>
                      </a:r>
                      <a:endParaRPr lang="en-US" altLang="zh-CN" sz="1600" b="0" i="0" u="none" strike="noStrike" dirty="0">
                        <a:solidFill>
                          <a:srgbClr val="0070C0"/>
                        </a:solidFill>
                        <a:effectLst/>
                        <a:latin typeface="宋体" panose="02010600030101010101" pitchFamily="2" charset="-122"/>
                        <a:ea typeface="宋体" panose="02010600030101010101" pitchFamily="2" charset="-122"/>
                      </a:endParaRPr>
                    </a:p>
                  </a:txBody>
                  <a:tcPr marL="7621" marR="7621" marT="7619" marB="0" anchor="ctr"/>
                </a:tc>
                <a:tc>
                  <a:txBody>
                    <a:bodyPr/>
                    <a:lstStyle/>
                    <a:p>
                      <a:pPr algn="l" fontAlgn="ctr"/>
                      <a:r>
                        <a:rPr lang="en-US" sz="1600" u="none" strike="noStrike" dirty="0">
                          <a:solidFill>
                            <a:srgbClr val="0070C0"/>
                          </a:solidFill>
                          <a:effectLst/>
                        </a:rPr>
                        <a:t>LD</a:t>
                      </a:r>
                      <a:endParaRPr lang="en-US" sz="1600" b="0" i="0" u="none" strike="noStrike" dirty="0">
                        <a:solidFill>
                          <a:srgbClr val="0070C0"/>
                        </a:solidFill>
                        <a:effectLst/>
                        <a:latin typeface="宋体" panose="02010600030101010101" pitchFamily="2" charset="-122"/>
                        <a:ea typeface="宋体" panose="02010600030101010101" pitchFamily="2" charset="-122"/>
                      </a:endParaRPr>
                    </a:p>
                  </a:txBody>
                  <a:tcPr marL="7621" marR="7621" marT="7619" marB="0" anchor="ctr"/>
                </a:tc>
                <a:tc>
                  <a:txBody>
                    <a:bodyPr/>
                    <a:lstStyle/>
                    <a:p>
                      <a:pPr algn="l" fontAlgn="ctr"/>
                      <a:r>
                        <a:rPr lang="en-US" sz="1600" u="none" strike="noStrike" dirty="0">
                          <a:solidFill>
                            <a:srgbClr val="0070C0"/>
                          </a:solidFill>
                          <a:effectLst/>
                        </a:rPr>
                        <a:t>F0</a:t>
                      </a:r>
                      <a:endParaRPr lang="en-US" sz="1600" b="0" i="0" u="none" strike="noStrike" dirty="0">
                        <a:solidFill>
                          <a:srgbClr val="0070C0"/>
                        </a:solidFill>
                        <a:effectLst/>
                        <a:latin typeface="宋体" panose="02010600030101010101" pitchFamily="2" charset="-122"/>
                        <a:ea typeface="宋体" panose="02010600030101010101" pitchFamily="2" charset="-122"/>
                      </a:endParaRPr>
                    </a:p>
                  </a:txBody>
                  <a:tcPr marL="7621" marR="7621" marT="7619" marB="0" anchor="ctr"/>
                </a:tc>
                <a:tc>
                  <a:txBody>
                    <a:bodyPr/>
                    <a:lstStyle/>
                    <a:p>
                      <a:pPr algn="l" fontAlgn="ctr"/>
                      <a:r>
                        <a:rPr lang="en-US" altLang="zh-CN" sz="1600" u="none" strike="noStrike" dirty="0">
                          <a:solidFill>
                            <a:srgbClr val="0070C0"/>
                          </a:solidFill>
                          <a:effectLst/>
                        </a:rPr>
                        <a:t>0</a:t>
                      </a:r>
                      <a:endParaRPr lang="en-US" altLang="zh-CN" sz="1600" b="0" i="0" u="none" strike="noStrike" dirty="0">
                        <a:solidFill>
                          <a:srgbClr val="0070C0"/>
                        </a:solidFill>
                        <a:effectLst/>
                        <a:latin typeface="宋体" panose="02010600030101010101" pitchFamily="2" charset="-122"/>
                        <a:ea typeface="宋体" panose="02010600030101010101" pitchFamily="2" charset="-122"/>
                      </a:endParaRPr>
                    </a:p>
                  </a:txBody>
                  <a:tcPr marL="7621" marR="7621" marT="7619" marB="0" anchor="ctr"/>
                </a:tc>
                <a:tc>
                  <a:txBody>
                    <a:bodyPr/>
                    <a:lstStyle/>
                    <a:p>
                      <a:pPr algn="l" fontAlgn="ctr"/>
                      <a:r>
                        <a:rPr lang="en-US" sz="1600" u="none" strike="noStrike" dirty="0">
                          <a:solidFill>
                            <a:srgbClr val="0070C0"/>
                          </a:solidFill>
                          <a:effectLst/>
                        </a:rPr>
                        <a:t>R1</a:t>
                      </a:r>
                      <a:endParaRPr lang="en-US" sz="1600" b="0" i="0" u="none" strike="noStrike" dirty="0">
                        <a:solidFill>
                          <a:srgbClr val="0070C0"/>
                        </a:solidFill>
                        <a:effectLst/>
                        <a:latin typeface="宋体" panose="02010600030101010101" pitchFamily="2" charset="-122"/>
                        <a:ea typeface="宋体" panose="02010600030101010101" pitchFamily="2" charset="-122"/>
                      </a:endParaRPr>
                    </a:p>
                  </a:txBody>
                  <a:tcPr marL="7621" marR="7621" marT="7619" marB="0" anchor="ctr"/>
                </a:tc>
                <a:tc>
                  <a:txBody>
                    <a:bodyPr/>
                    <a:lstStyle/>
                    <a:p>
                      <a:pPr algn="ctr" fontAlgn="ctr"/>
                      <a:r>
                        <a:rPr lang="en-US" altLang="zh-CN" sz="1400" u="none" strike="noStrike" dirty="0">
                          <a:effectLst/>
                        </a:rPr>
                        <a:t>6</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1" marR="7621" marT="7619" marB="0" anchor="ctr"/>
                </a:tc>
                <a:tc>
                  <a:txBody>
                    <a:bodyPr/>
                    <a:lstStyle/>
                    <a:p>
                      <a:pPr algn="ctr" fontAlgn="ct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1" marR="7621" marT="7619" marB="0" anchor="ctr"/>
                </a:tc>
                <a:tc>
                  <a:txBody>
                    <a:bodyPr/>
                    <a:lstStyle/>
                    <a:p>
                      <a:pPr algn="ctr" fontAlgn="ctr"/>
                      <a:r>
                        <a:rPr lang="zh-CN" altLang="en-US" sz="1400" u="none" strike="noStrike" dirty="0">
                          <a:effectLst/>
                        </a:rPr>
                        <a:t>　</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1" marR="7621" marT="7619" marB="0" anchor="ctr"/>
                </a:tc>
                <a:tc>
                  <a:txBody>
                    <a:bodyPr/>
                    <a:lstStyle/>
                    <a:p>
                      <a:pPr algn="ctr" fontAlgn="ctr"/>
                      <a:r>
                        <a:rPr lang="en-US" sz="1600" u="none" strike="noStrike">
                          <a:effectLst/>
                        </a:rPr>
                        <a:t>Store1</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1" marR="7621" marT="7619" marB="0" anchor="ctr"/>
                </a:tc>
                <a:tc>
                  <a:txBody>
                    <a:bodyPr/>
                    <a:lstStyle/>
                    <a:p>
                      <a:pPr algn="ctr" fontAlgn="ctr"/>
                      <a:r>
                        <a:rPr lang="en-US" sz="1400" b="0" i="0" u="none" strike="noStrike" dirty="0">
                          <a:solidFill>
                            <a:srgbClr val="FF00FF"/>
                          </a:solidFill>
                          <a:effectLst/>
                          <a:latin typeface="+mn-lt"/>
                          <a:ea typeface="+mn-ea"/>
                        </a:rPr>
                        <a:t>YES</a:t>
                      </a:r>
                      <a:endParaRPr lang="en-US" sz="1400" b="0" i="0" u="none" strike="noStrike" dirty="0">
                        <a:solidFill>
                          <a:srgbClr val="FF00FF"/>
                        </a:solidFill>
                        <a:effectLst/>
                        <a:latin typeface="宋体" panose="02010600030101010101" pitchFamily="2" charset="-122"/>
                        <a:ea typeface="宋体" panose="02010600030101010101" pitchFamily="2" charset="-122"/>
                      </a:endParaRPr>
                    </a:p>
                  </a:txBody>
                  <a:tcPr marL="7621" marR="7621" marT="7619" marB="0" anchor="ctr"/>
                </a:tc>
                <a:tc>
                  <a:txBody>
                    <a:bodyPr/>
                    <a:lstStyle/>
                    <a:p>
                      <a:pPr algn="ctr" fontAlgn="ctr"/>
                      <a:r>
                        <a:rPr lang="en-US" altLang="zh-CN" sz="1400" b="0" i="0" u="none" strike="noStrike" dirty="0">
                          <a:solidFill>
                            <a:srgbClr val="FF00FF"/>
                          </a:solidFill>
                          <a:effectLst/>
                          <a:latin typeface="宋体" panose="02010600030101010101" pitchFamily="2" charset="-122"/>
                          <a:ea typeface="宋体" panose="02010600030101010101" pitchFamily="2" charset="-122"/>
                        </a:rPr>
                        <a:t>80</a:t>
                      </a:r>
                      <a:endParaRPr lang="zh-CN" altLang="en-US" sz="1400" b="0" i="0" u="none" strike="noStrike" dirty="0">
                        <a:solidFill>
                          <a:srgbClr val="FF00FF"/>
                        </a:solidFill>
                        <a:effectLst/>
                        <a:latin typeface="宋体" panose="02010600030101010101" pitchFamily="2" charset="-122"/>
                        <a:ea typeface="宋体" panose="02010600030101010101" pitchFamily="2" charset="-122"/>
                      </a:endParaRPr>
                    </a:p>
                  </a:txBody>
                  <a:tcPr marL="7621" marR="7621" marT="7619" marB="0" anchor="ctr"/>
                </a:tc>
                <a:tc>
                  <a:txBody>
                    <a:bodyPr/>
                    <a:lstStyle/>
                    <a:p>
                      <a:pPr algn="ctr" fontAlgn="ctr"/>
                      <a:r>
                        <a:rPr lang="en-US" altLang="zh-CN" sz="1400" b="0" i="0" u="none" strike="noStrike" dirty="0">
                          <a:solidFill>
                            <a:srgbClr val="FF00FF"/>
                          </a:solidFill>
                          <a:effectLst/>
                          <a:latin typeface="宋体" panose="02010600030101010101" pitchFamily="2" charset="-122"/>
                          <a:ea typeface="宋体" panose="02010600030101010101" pitchFamily="2" charset="-122"/>
                        </a:rPr>
                        <a:t>Mult1</a:t>
                      </a:r>
                      <a:endParaRPr lang="zh-CN" altLang="en-US" sz="1400" b="0" i="0" u="none" strike="noStrike" dirty="0">
                        <a:solidFill>
                          <a:srgbClr val="FF00FF"/>
                        </a:solidFill>
                        <a:effectLst/>
                        <a:latin typeface="宋体" panose="02010600030101010101" pitchFamily="2" charset="-122"/>
                        <a:ea typeface="宋体" panose="02010600030101010101" pitchFamily="2" charset="-122"/>
                      </a:endParaRPr>
                    </a:p>
                  </a:txBody>
                  <a:tcPr marL="7621" marR="7621" marT="7619" marB="0" anchor="ctr"/>
                </a:tc>
                <a:extLst>
                  <a:ext uri="{0D108BD9-81ED-4DB2-BD59-A6C34878D82A}">
                    <a16:rowId xmlns:a16="http://schemas.microsoft.com/office/drawing/2014/main" val="10005"/>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1" marR="7621" marT="7619" marB="0" anchor="ctr"/>
                </a:tc>
                <a:tc>
                  <a:txBody>
                    <a:bodyPr/>
                    <a:lstStyle/>
                    <a:p>
                      <a:pPr algn="l" fontAlgn="ctr"/>
                      <a:r>
                        <a:rPr lang="en-US" altLang="zh-CN" sz="1600" u="none" strike="noStrike">
                          <a:solidFill>
                            <a:srgbClr val="0070C0"/>
                          </a:solidFill>
                          <a:effectLst/>
                        </a:rPr>
                        <a:t>2</a:t>
                      </a:r>
                      <a:endParaRPr lang="en-US" altLang="zh-CN" sz="1600" b="0" i="0" u="none" strike="noStrike">
                        <a:solidFill>
                          <a:srgbClr val="0070C0"/>
                        </a:solidFill>
                        <a:effectLst/>
                        <a:latin typeface="宋体" panose="02010600030101010101" pitchFamily="2" charset="-122"/>
                        <a:ea typeface="宋体" panose="02010600030101010101" pitchFamily="2" charset="-122"/>
                      </a:endParaRPr>
                    </a:p>
                  </a:txBody>
                  <a:tcPr marL="7621" marR="7621" marT="7619" marB="0" anchor="ctr"/>
                </a:tc>
                <a:tc>
                  <a:txBody>
                    <a:bodyPr/>
                    <a:lstStyle/>
                    <a:p>
                      <a:pPr algn="l" fontAlgn="ctr"/>
                      <a:r>
                        <a:rPr lang="en-US" sz="1600" u="none" strike="noStrike">
                          <a:solidFill>
                            <a:srgbClr val="0070C0"/>
                          </a:solidFill>
                          <a:effectLst/>
                        </a:rPr>
                        <a:t>MULTD</a:t>
                      </a:r>
                      <a:endParaRPr lang="en-US" sz="1600" b="0" i="0" u="none" strike="noStrike">
                        <a:solidFill>
                          <a:srgbClr val="0070C0"/>
                        </a:solidFill>
                        <a:effectLst/>
                        <a:latin typeface="宋体" panose="02010600030101010101" pitchFamily="2" charset="-122"/>
                        <a:ea typeface="宋体" panose="02010600030101010101" pitchFamily="2" charset="-122"/>
                      </a:endParaRPr>
                    </a:p>
                  </a:txBody>
                  <a:tcPr marL="7621" marR="7621" marT="7619" marB="0" anchor="ctr"/>
                </a:tc>
                <a:tc>
                  <a:txBody>
                    <a:bodyPr/>
                    <a:lstStyle/>
                    <a:p>
                      <a:pPr algn="l" fontAlgn="ctr"/>
                      <a:r>
                        <a:rPr lang="en-US" sz="1600" u="none" strike="noStrike" dirty="0">
                          <a:solidFill>
                            <a:srgbClr val="0070C0"/>
                          </a:solidFill>
                          <a:effectLst/>
                        </a:rPr>
                        <a:t>F4</a:t>
                      </a:r>
                      <a:endParaRPr lang="en-US" sz="1600" b="0" i="0" u="none" strike="noStrike" dirty="0">
                        <a:solidFill>
                          <a:srgbClr val="0070C0"/>
                        </a:solidFill>
                        <a:effectLst/>
                        <a:latin typeface="宋体" panose="02010600030101010101" pitchFamily="2" charset="-122"/>
                        <a:ea typeface="宋体" panose="02010600030101010101" pitchFamily="2" charset="-122"/>
                      </a:endParaRPr>
                    </a:p>
                  </a:txBody>
                  <a:tcPr marL="7621" marR="7621" marT="7619" marB="0" anchor="ctr"/>
                </a:tc>
                <a:tc>
                  <a:txBody>
                    <a:bodyPr/>
                    <a:lstStyle/>
                    <a:p>
                      <a:pPr algn="l" fontAlgn="ctr"/>
                      <a:r>
                        <a:rPr lang="en-US" sz="1600" u="none" strike="noStrike" dirty="0">
                          <a:solidFill>
                            <a:srgbClr val="0070C0"/>
                          </a:solidFill>
                          <a:effectLst/>
                        </a:rPr>
                        <a:t>F0</a:t>
                      </a:r>
                      <a:endParaRPr lang="en-US" sz="1600" b="0" i="0" u="none" strike="noStrike" dirty="0">
                        <a:solidFill>
                          <a:srgbClr val="0070C0"/>
                        </a:solidFill>
                        <a:effectLst/>
                        <a:latin typeface="宋体" panose="02010600030101010101" pitchFamily="2" charset="-122"/>
                        <a:ea typeface="宋体" panose="02010600030101010101" pitchFamily="2" charset="-122"/>
                      </a:endParaRPr>
                    </a:p>
                  </a:txBody>
                  <a:tcPr marL="7621" marR="7621" marT="7619" marB="0" anchor="ctr"/>
                </a:tc>
                <a:tc>
                  <a:txBody>
                    <a:bodyPr/>
                    <a:lstStyle/>
                    <a:p>
                      <a:pPr algn="l" fontAlgn="ctr"/>
                      <a:r>
                        <a:rPr lang="en-US" sz="1600" u="none" strike="noStrike">
                          <a:solidFill>
                            <a:srgbClr val="0070C0"/>
                          </a:solidFill>
                          <a:effectLst/>
                        </a:rPr>
                        <a:t>F2</a:t>
                      </a:r>
                      <a:endParaRPr lang="en-US" sz="1600" b="0" i="0" u="none" strike="noStrike">
                        <a:solidFill>
                          <a:srgbClr val="0070C0"/>
                        </a:solidFill>
                        <a:effectLst/>
                        <a:latin typeface="宋体" panose="02010600030101010101" pitchFamily="2" charset="-122"/>
                        <a:ea typeface="宋体" panose="02010600030101010101" pitchFamily="2" charset="-122"/>
                      </a:endParaRPr>
                    </a:p>
                  </a:txBody>
                  <a:tcPr marL="7621" marR="7621" marT="7619" marB="0" anchor="ctr"/>
                </a:tc>
                <a:tc>
                  <a:txBody>
                    <a:bodyPr/>
                    <a:lstStyle/>
                    <a:p>
                      <a:pPr algn="ctr" fontAlgn="ctr"/>
                      <a:r>
                        <a:rPr lang="en-US" altLang="zh-CN" sz="1400" u="none" strike="noStrike" dirty="0">
                          <a:effectLst/>
                        </a:rPr>
                        <a:t>7</a:t>
                      </a:r>
                      <a:r>
                        <a:rPr lang="zh-CN" altLang="en-US" sz="1400" u="none" strike="noStrike" dirty="0">
                          <a:effectLst/>
                        </a:rPr>
                        <a:t>　</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1" marR="7621" marT="7619" marB="0" anchor="ctr"/>
                </a:tc>
                <a:tc>
                  <a:txBody>
                    <a:bodyPr/>
                    <a:lstStyle/>
                    <a:p>
                      <a:pPr algn="ctr" fontAlgn="ct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1" marR="7621" marT="7619" marB="0" anchor="ctr"/>
                </a:tc>
                <a:tc>
                  <a:txBody>
                    <a:bodyPr/>
                    <a:lstStyle/>
                    <a:p>
                      <a:pPr algn="ctr" fontAlgn="ctr"/>
                      <a:r>
                        <a:rPr lang="zh-CN" altLang="en-US" sz="1400" u="none" strike="noStrike" dirty="0">
                          <a:effectLst/>
                        </a:rPr>
                        <a:t>　</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1" marR="7621" marT="7619" marB="0" anchor="ctr"/>
                </a:tc>
                <a:tc>
                  <a:txBody>
                    <a:bodyPr/>
                    <a:lstStyle/>
                    <a:p>
                      <a:pPr algn="ctr" fontAlgn="ctr"/>
                      <a:r>
                        <a:rPr lang="en-US" sz="1600" u="none" strike="noStrike" dirty="0">
                          <a:effectLst/>
                        </a:rPr>
                        <a:t>Store2</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1" marR="7621" marT="7619" marB="0" anchor="ctr"/>
                </a:tc>
                <a:tc>
                  <a:txBody>
                    <a:bodyPr/>
                    <a:lstStyle/>
                    <a:p>
                      <a:pPr algn="ctr" fontAlgn="ctr"/>
                      <a:r>
                        <a:rPr lang="en-US" altLang="zh-CN" sz="1400" b="0" i="0" u="none" strike="noStrike" dirty="0">
                          <a:solidFill>
                            <a:srgbClr val="0070C0"/>
                          </a:solidFill>
                          <a:effectLst/>
                          <a:latin typeface="宋体" panose="02010600030101010101" pitchFamily="2" charset="-122"/>
                          <a:ea typeface="宋体" panose="02010600030101010101" pitchFamily="2" charset="-122"/>
                        </a:rPr>
                        <a:t>Yes</a:t>
                      </a:r>
                      <a:endParaRPr lang="en-US" sz="1400" b="0" i="0" u="none" strike="noStrike" dirty="0">
                        <a:solidFill>
                          <a:srgbClr val="0070C0"/>
                        </a:solidFill>
                        <a:effectLst/>
                        <a:latin typeface="宋体" panose="02010600030101010101" pitchFamily="2" charset="-122"/>
                        <a:ea typeface="宋体" panose="02010600030101010101" pitchFamily="2" charset="-122"/>
                      </a:endParaRPr>
                    </a:p>
                  </a:txBody>
                  <a:tcPr marL="7621" marR="7621" marT="7619" marB="0" anchor="ctr"/>
                </a:tc>
                <a:tc>
                  <a:txBody>
                    <a:bodyPr/>
                    <a:lstStyle/>
                    <a:p>
                      <a:pPr algn="ctr" fontAlgn="ctr"/>
                      <a:r>
                        <a:rPr lang="en-US" altLang="zh-CN" sz="1400" b="0" i="0" u="none" strike="noStrike" dirty="0">
                          <a:solidFill>
                            <a:srgbClr val="0070C0"/>
                          </a:solidFill>
                          <a:effectLst/>
                          <a:latin typeface="宋体" panose="02010600030101010101" pitchFamily="2" charset="-122"/>
                          <a:ea typeface="宋体" panose="02010600030101010101" pitchFamily="2" charset="-122"/>
                        </a:rPr>
                        <a:t>72</a:t>
                      </a:r>
                      <a:endParaRPr lang="zh-CN" altLang="en-US" sz="1400" b="0" i="0" u="none" strike="noStrike" dirty="0">
                        <a:solidFill>
                          <a:srgbClr val="0070C0"/>
                        </a:solidFill>
                        <a:effectLst/>
                        <a:latin typeface="宋体" panose="02010600030101010101" pitchFamily="2" charset="-122"/>
                        <a:ea typeface="宋体" panose="02010600030101010101" pitchFamily="2" charset="-122"/>
                      </a:endParaRPr>
                    </a:p>
                  </a:txBody>
                  <a:tcPr marL="7621" marR="7621" marT="7619" marB="0" anchor="ctr"/>
                </a:tc>
                <a:tc>
                  <a:txBody>
                    <a:bodyPr/>
                    <a:lstStyle/>
                    <a:p>
                      <a:pPr algn="ctr" fontAlgn="ctr"/>
                      <a:r>
                        <a:rPr lang="en-US" altLang="zh-CN" sz="1400" b="0" i="0" u="none" strike="noStrike" dirty="0">
                          <a:solidFill>
                            <a:srgbClr val="0070C0"/>
                          </a:solidFill>
                          <a:effectLst/>
                          <a:latin typeface="宋体" panose="02010600030101010101" pitchFamily="2" charset="-122"/>
                          <a:ea typeface="宋体" panose="02010600030101010101" pitchFamily="2" charset="-122"/>
                        </a:rPr>
                        <a:t>Mult2</a:t>
                      </a:r>
                    </a:p>
                  </a:txBody>
                  <a:tcPr marL="7621" marR="7621" marT="7619" marB="0" anchor="ctr"/>
                </a:tc>
                <a:extLst>
                  <a:ext uri="{0D108BD9-81ED-4DB2-BD59-A6C34878D82A}">
                    <a16:rowId xmlns:a16="http://schemas.microsoft.com/office/drawing/2014/main" val="10006"/>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1" marR="7621" marT="7619" marB="0" anchor="ctr"/>
                </a:tc>
                <a:tc>
                  <a:txBody>
                    <a:bodyPr/>
                    <a:lstStyle/>
                    <a:p>
                      <a:pPr algn="l" fontAlgn="ctr"/>
                      <a:r>
                        <a:rPr lang="en-US" altLang="zh-CN" sz="1600" u="none" strike="noStrike">
                          <a:solidFill>
                            <a:srgbClr val="0070C0"/>
                          </a:solidFill>
                          <a:effectLst/>
                        </a:rPr>
                        <a:t>2</a:t>
                      </a:r>
                      <a:endParaRPr lang="en-US" altLang="zh-CN" sz="1600" b="0" i="0" u="none" strike="noStrike">
                        <a:solidFill>
                          <a:srgbClr val="0070C0"/>
                        </a:solidFill>
                        <a:effectLst/>
                        <a:latin typeface="宋体" panose="02010600030101010101" pitchFamily="2" charset="-122"/>
                        <a:ea typeface="宋体" panose="02010600030101010101" pitchFamily="2" charset="-122"/>
                      </a:endParaRPr>
                    </a:p>
                  </a:txBody>
                  <a:tcPr marL="7621" marR="7621" marT="7619" marB="0" anchor="ctr"/>
                </a:tc>
                <a:tc>
                  <a:txBody>
                    <a:bodyPr/>
                    <a:lstStyle/>
                    <a:p>
                      <a:pPr algn="l" fontAlgn="ctr"/>
                      <a:r>
                        <a:rPr lang="en-US" sz="1600" u="none" strike="noStrike">
                          <a:solidFill>
                            <a:srgbClr val="0070C0"/>
                          </a:solidFill>
                          <a:effectLst/>
                        </a:rPr>
                        <a:t>SD</a:t>
                      </a:r>
                      <a:endParaRPr lang="en-US" sz="1600" b="0" i="0" u="none" strike="noStrike">
                        <a:solidFill>
                          <a:srgbClr val="0070C0"/>
                        </a:solidFill>
                        <a:effectLst/>
                        <a:latin typeface="宋体" panose="02010600030101010101" pitchFamily="2" charset="-122"/>
                        <a:ea typeface="宋体" panose="02010600030101010101" pitchFamily="2" charset="-122"/>
                      </a:endParaRPr>
                    </a:p>
                  </a:txBody>
                  <a:tcPr marL="7621" marR="7621" marT="7619" marB="0" anchor="ctr"/>
                </a:tc>
                <a:tc>
                  <a:txBody>
                    <a:bodyPr/>
                    <a:lstStyle/>
                    <a:p>
                      <a:pPr algn="l" fontAlgn="ctr"/>
                      <a:r>
                        <a:rPr lang="en-US" sz="1600" u="none" strike="noStrike">
                          <a:solidFill>
                            <a:srgbClr val="0070C0"/>
                          </a:solidFill>
                          <a:effectLst/>
                        </a:rPr>
                        <a:t>F4 </a:t>
                      </a:r>
                      <a:endParaRPr lang="en-US" sz="1600" b="0" i="0" u="none" strike="noStrike">
                        <a:solidFill>
                          <a:srgbClr val="0070C0"/>
                        </a:solidFill>
                        <a:effectLst/>
                        <a:latin typeface="宋体" panose="02010600030101010101" pitchFamily="2" charset="-122"/>
                        <a:ea typeface="宋体" panose="02010600030101010101" pitchFamily="2" charset="-122"/>
                      </a:endParaRPr>
                    </a:p>
                  </a:txBody>
                  <a:tcPr marL="7621" marR="7621" marT="7619" marB="0" anchor="ctr"/>
                </a:tc>
                <a:tc>
                  <a:txBody>
                    <a:bodyPr/>
                    <a:lstStyle/>
                    <a:p>
                      <a:pPr algn="l" fontAlgn="ctr"/>
                      <a:r>
                        <a:rPr lang="en-US" altLang="zh-CN" sz="1600" u="none" strike="noStrike" dirty="0">
                          <a:solidFill>
                            <a:srgbClr val="0070C0"/>
                          </a:solidFill>
                          <a:effectLst/>
                        </a:rPr>
                        <a:t>0</a:t>
                      </a:r>
                      <a:endParaRPr lang="en-US" altLang="zh-CN" sz="1600" b="0" i="0" u="none" strike="noStrike" dirty="0">
                        <a:solidFill>
                          <a:srgbClr val="0070C0"/>
                        </a:solidFill>
                        <a:effectLst/>
                        <a:latin typeface="宋体" panose="02010600030101010101" pitchFamily="2" charset="-122"/>
                        <a:ea typeface="宋体" panose="02010600030101010101" pitchFamily="2" charset="-122"/>
                      </a:endParaRPr>
                    </a:p>
                  </a:txBody>
                  <a:tcPr marL="7621" marR="7621" marT="7619" marB="0" anchor="ctr"/>
                </a:tc>
                <a:tc>
                  <a:txBody>
                    <a:bodyPr/>
                    <a:lstStyle/>
                    <a:p>
                      <a:pPr algn="l" fontAlgn="ctr"/>
                      <a:r>
                        <a:rPr lang="en-US" sz="1600" u="none" strike="noStrike" dirty="0">
                          <a:solidFill>
                            <a:srgbClr val="0070C0"/>
                          </a:solidFill>
                          <a:effectLst/>
                        </a:rPr>
                        <a:t>R1</a:t>
                      </a:r>
                      <a:endParaRPr lang="en-US" sz="1600" b="0" i="0" u="none" strike="noStrike" dirty="0">
                        <a:solidFill>
                          <a:srgbClr val="0070C0"/>
                        </a:solidFill>
                        <a:effectLst/>
                        <a:latin typeface="宋体" panose="02010600030101010101" pitchFamily="2" charset="-122"/>
                        <a:ea typeface="宋体" panose="02010600030101010101" pitchFamily="2" charset="-122"/>
                      </a:endParaRPr>
                    </a:p>
                  </a:txBody>
                  <a:tcPr marL="7621" marR="7621" marT="7619" marB="0" anchor="ctr"/>
                </a:tc>
                <a:tc>
                  <a:txBody>
                    <a:bodyPr/>
                    <a:lstStyle/>
                    <a:p>
                      <a:pPr algn="ctr" fontAlgn="ctr"/>
                      <a:r>
                        <a:rPr lang="en-US" altLang="zh-CN" sz="1400" u="none" strike="noStrike" dirty="0">
                          <a:effectLst/>
                        </a:rPr>
                        <a:t>8</a:t>
                      </a:r>
                      <a:r>
                        <a:rPr lang="zh-CN" altLang="en-US" sz="1400" u="none" strike="noStrike" dirty="0">
                          <a:effectLst/>
                        </a:rPr>
                        <a:t>　</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1" marR="7621" marT="7619" marB="0" anchor="ctr"/>
                </a:tc>
                <a:tc>
                  <a:txBody>
                    <a:bodyPr/>
                    <a:lstStyle/>
                    <a:p>
                      <a:pPr algn="ctr" fontAlgn="ctr"/>
                      <a:r>
                        <a:rPr lang="zh-CN" altLang="en-US" sz="1400" u="none" strike="noStrike" dirty="0">
                          <a:effectLst/>
                        </a:rPr>
                        <a:t>　</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1" marR="7621" marT="7619" marB="0" anchor="ctr"/>
                </a:tc>
                <a:tc>
                  <a:txBody>
                    <a:bodyPr/>
                    <a:lstStyle/>
                    <a:p>
                      <a:pPr algn="ctr" fontAlgn="ctr"/>
                      <a:r>
                        <a:rPr lang="zh-CN" altLang="en-US" sz="1400" u="none" strike="noStrike" dirty="0">
                          <a:effectLst/>
                        </a:rPr>
                        <a:t>　</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1" marR="7621" marT="7619" marB="0" anchor="ctr"/>
                </a:tc>
                <a:tc>
                  <a:txBody>
                    <a:bodyPr/>
                    <a:lstStyle/>
                    <a:p>
                      <a:pPr algn="ctr" fontAlgn="ctr"/>
                      <a:r>
                        <a:rPr lang="en-US" sz="1600" u="none" strike="noStrike" dirty="0">
                          <a:effectLst/>
                        </a:rPr>
                        <a:t>Store3</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1" marR="7621" marT="7619" marB="0" anchor="ctr"/>
                </a:tc>
                <a:tc>
                  <a:txBody>
                    <a:bodyPr/>
                    <a:lstStyle/>
                    <a:p>
                      <a:pPr algn="ctr" fontAlgn="ctr"/>
                      <a:r>
                        <a:rPr lang="en-US" sz="1400" u="none" strike="noStrike" dirty="0">
                          <a:effectLst/>
                        </a:rPr>
                        <a:t>No</a:t>
                      </a:r>
                      <a:endParaRPr 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1" marR="7621" marT="7619" marB="0" anchor="ctr"/>
                </a:tc>
                <a:tc>
                  <a:txBody>
                    <a:bodyPr/>
                    <a:lstStyle/>
                    <a:p>
                      <a:pPr algn="ctr" fontAlgn="ct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1" marR="7621" marT="7619" marB="0" anchor="ctr"/>
                </a:tc>
                <a:tc>
                  <a:txBody>
                    <a:bodyPr/>
                    <a:lstStyle/>
                    <a:p>
                      <a:pPr algn="ctr" fontAlgn="ct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1" marR="7621" marT="7619" marB="0" anchor="ctr"/>
                </a:tc>
                <a:extLst>
                  <a:ext uri="{0D108BD9-81ED-4DB2-BD59-A6C34878D82A}">
                    <a16:rowId xmlns:a16="http://schemas.microsoft.com/office/drawing/2014/main" val="10007"/>
                  </a:ext>
                </a:extLst>
              </a:tr>
              <a:tr h="293236">
                <a:tc gridSpan="3">
                  <a:txBody>
                    <a:bodyPr/>
                    <a:lstStyle/>
                    <a:p>
                      <a:pPr marL="0" algn="l" defTabSz="914400" rtl="0" eaLnBrk="1" fontAlgn="ctr" latinLnBrk="0" hangingPunct="1"/>
                      <a:r>
                        <a:rPr lang="en-US" sz="1800" b="1" u="none" strike="noStrike" kern="1200" dirty="0">
                          <a:solidFill>
                            <a:srgbClr val="FF0000"/>
                          </a:solidFill>
                          <a:effectLst/>
                          <a:latin typeface="+mn-lt"/>
                          <a:ea typeface="+mn-ea"/>
                          <a:cs typeface="+mn-cs"/>
                        </a:rPr>
                        <a:t>Reservation Station:</a:t>
                      </a:r>
                    </a:p>
                  </a:txBody>
                  <a:tcPr marL="7621" marR="7621" marT="7619" marB="0" anchor="ctr"/>
                </a:tc>
                <a:tc hMerge="1">
                  <a:txBody>
                    <a:bodyPr/>
                    <a:lstStyle/>
                    <a:p>
                      <a:endParaRPr lang="zh-CN" altLang="en-US"/>
                    </a:p>
                  </a:txBody>
                  <a:tcPr/>
                </a:tc>
                <a:tc hMerge="1">
                  <a:txBody>
                    <a:bodyPr/>
                    <a:lstStyle/>
                    <a:p>
                      <a:endParaRPr lang="zh-CN" altLang="en-US"/>
                    </a:p>
                  </a:txBody>
                  <a:tcP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1" marR="7621"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1" marR="7621"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1" marR="7621"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1" marR="7621"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1" marR="7621"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1" marR="7621"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1" marR="7621"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1" marR="7621"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1" marR="7621"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1" marR="7621" marT="7619" marB="0" anchor="ctr"/>
                </a:tc>
                <a:extLst>
                  <a:ext uri="{0D108BD9-81ED-4DB2-BD59-A6C34878D82A}">
                    <a16:rowId xmlns:a16="http://schemas.microsoft.com/office/drawing/2014/main" val="10008"/>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1" marR="7621" marT="7619" marB="0" anchor="ctr"/>
                </a:tc>
                <a:tc>
                  <a:txBody>
                    <a:bodyPr/>
                    <a:lstStyle/>
                    <a:p>
                      <a:pPr algn="l" fontAlgn="ctr"/>
                      <a:r>
                        <a:rPr lang="en-US" sz="1600" u="none" strike="noStrike" dirty="0">
                          <a:effectLst/>
                        </a:rPr>
                        <a:t>Time</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1" marR="7621" marT="7619" marB="0" anchor="ctr"/>
                </a:tc>
                <a:tc>
                  <a:txBody>
                    <a:bodyPr/>
                    <a:lstStyle/>
                    <a:p>
                      <a:pPr algn="l" fontAlgn="ctr"/>
                      <a:r>
                        <a:rPr lang="en-US" sz="1600" u="none" strike="noStrike" dirty="0">
                          <a:effectLst/>
                        </a:rPr>
                        <a:t>Name</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1" marR="7621" marT="7619" marB="0" anchor="ctr"/>
                </a:tc>
                <a:tc>
                  <a:txBody>
                    <a:bodyPr/>
                    <a:lstStyle/>
                    <a:p>
                      <a:pPr algn="l" fontAlgn="ctr"/>
                      <a:r>
                        <a:rPr lang="en-US" sz="1600" u="none" strike="noStrike" dirty="0">
                          <a:effectLst/>
                        </a:rPr>
                        <a:t>Busy </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1" marR="7621" marT="7619" marB="0" anchor="ctr"/>
                </a:tc>
                <a:tc>
                  <a:txBody>
                    <a:bodyPr/>
                    <a:lstStyle/>
                    <a:p>
                      <a:pPr algn="l" fontAlgn="ctr"/>
                      <a:r>
                        <a:rPr lang="en-US" sz="1600" u="none" strike="noStrike" dirty="0">
                          <a:effectLst/>
                        </a:rPr>
                        <a:t>Op</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1" marR="7621" marT="7619" marB="0" anchor="ctr"/>
                </a:tc>
                <a:tc>
                  <a:txBody>
                    <a:bodyPr/>
                    <a:lstStyle/>
                    <a:p>
                      <a:pPr algn="l" fontAlgn="ctr"/>
                      <a:r>
                        <a:rPr lang="en-US" sz="1600" u="none" strike="noStrike" dirty="0" err="1">
                          <a:effectLst/>
                        </a:rPr>
                        <a:t>Vj</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1" marR="7621" marT="7619" marB="0" anchor="ctr"/>
                </a:tc>
                <a:tc>
                  <a:txBody>
                    <a:bodyPr/>
                    <a:lstStyle/>
                    <a:p>
                      <a:pPr algn="l" fontAlgn="ctr"/>
                      <a:r>
                        <a:rPr lang="en-US" sz="1600" u="none" strike="noStrike" dirty="0" err="1">
                          <a:effectLst/>
                        </a:rPr>
                        <a:t>Vk</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1" marR="7621" marT="7619" marB="0" anchor="ctr"/>
                </a:tc>
                <a:tc>
                  <a:txBody>
                    <a:bodyPr/>
                    <a:lstStyle/>
                    <a:p>
                      <a:pPr algn="l" fontAlgn="ctr"/>
                      <a:r>
                        <a:rPr lang="en-US" sz="1600" u="none" strike="noStrike">
                          <a:effectLst/>
                        </a:rPr>
                        <a:t>Qj </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1" marR="7621" marT="7619" marB="0" anchor="ctr"/>
                </a:tc>
                <a:tc>
                  <a:txBody>
                    <a:bodyPr/>
                    <a:lstStyle/>
                    <a:p>
                      <a:pPr algn="l" fontAlgn="ctr"/>
                      <a:r>
                        <a:rPr lang="en-US" sz="1600" u="none" strike="noStrike">
                          <a:effectLst/>
                        </a:rPr>
                        <a:t>Qk</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1" marR="7621" marT="7619" marB="0" anchor="ctr"/>
                </a:tc>
                <a:tc>
                  <a:txBody>
                    <a:bodyPr/>
                    <a:lstStyle/>
                    <a:p>
                      <a:pPr algn="l" fontAlgn="ctr"/>
                      <a:r>
                        <a:rPr lang="en-US" sz="1600" u="none" strike="noStrike">
                          <a:effectLst/>
                        </a:rPr>
                        <a:t>Code</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1" marR="7621" marT="7619" marB="0" anchor="ctr"/>
                </a:tc>
                <a:tc>
                  <a:txBody>
                    <a:bodyPr/>
                    <a:lstStyle/>
                    <a:p>
                      <a:pPr algn="l" fontAlgn="ct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1" marR="7621" marT="7619" marB="0" anchor="ctr"/>
                </a:tc>
                <a:tc>
                  <a:txBody>
                    <a:bodyPr/>
                    <a:lstStyle/>
                    <a:p>
                      <a:pPr algn="l" fontAlgn="ct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1" marR="7621" marT="7619" marB="0" anchor="ctr"/>
                </a:tc>
                <a:tc>
                  <a:txBody>
                    <a:bodyPr/>
                    <a:lstStyle/>
                    <a:p>
                      <a:pPr algn="l" fontAlgn="ct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1" marR="7621" marT="7619" marB="0" anchor="ctr"/>
                </a:tc>
                <a:extLst>
                  <a:ext uri="{0D108BD9-81ED-4DB2-BD59-A6C34878D82A}">
                    <a16:rowId xmlns:a16="http://schemas.microsoft.com/office/drawing/2014/main" val="10009"/>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1" marR="7621" marT="7619" marB="0" anchor="ctr"/>
                </a:tc>
                <a:tc>
                  <a:txBody>
                    <a:bodyPr/>
                    <a:lstStyle/>
                    <a:p>
                      <a:pPr algn="l" fontAlgn="ct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1" marR="7621" marT="7619" marB="0" anchor="ctr"/>
                </a:tc>
                <a:tc>
                  <a:txBody>
                    <a:bodyPr/>
                    <a:lstStyle/>
                    <a:p>
                      <a:pPr algn="ctr" fontAlgn="ctr"/>
                      <a:r>
                        <a:rPr lang="en-US" sz="1600" u="none" strike="noStrike" dirty="0">
                          <a:effectLst/>
                        </a:rPr>
                        <a:t>Add1</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1" marR="7621" marT="7619" marB="0" anchor="ctr"/>
                </a:tc>
                <a:tc>
                  <a:txBody>
                    <a:bodyPr/>
                    <a:lstStyle/>
                    <a:p>
                      <a:pPr algn="ctr" fontAlgn="ctr"/>
                      <a:r>
                        <a:rPr lang="en-US" sz="1400" u="none" strike="noStrike" dirty="0">
                          <a:effectLst/>
                        </a:rPr>
                        <a:t>No</a:t>
                      </a:r>
                      <a:endParaRPr lang="en-US" sz="1400" b="0" i="0" u="none" strike="noStrike" dirty="0">
                        <a:solidFill>
                          <a:srgbClr val="FF66FF"/>
                        </a:solidFill>
                        <a:effectLst/>
                        <a:latin typeface="宋体" panose="02010600030101010101" pitchFamily="2" charset="-122"/>
                        <a:ea typeface="宋体" panose="02010600030101010101" pitchFamily="2" charset="-122"/>
                      </a:endParaRPr>
                    </a:p>
                  </a:txBody>
                  <a:tcPr marL="7621" marR="7621" marT="7619" marB="0" anchor="ctr"/>
                </a:tc>
                <a:tc>
                  <a:txBody>
                    <a:bodyPr/>
                    <a:lstStyle/>
                    <a:p>
                      <a:pPr algn="ctr" fontAlgn="ctr"/>
                      <a:r>
                        <a:rPr lang="zh-CN" altLang="en-US" sz="1400" u="none" strike="noStrike" dirty="0">
                          <a:effectLst/>
                        </a:rPr>
                        <a:t>　</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1" marR="7621" marT="7619" marB="0" anchor="ctr"/>
                </a:tc>
                <a:tc>
                  <a:txBody>
                    <a:bodyPr/>
                    <a:lstStyle/>
                    <a:p>
                      <a:pPr algn="ctr" fontAlgn="ctr"/>
                      <a:r>
                        <a:rPr lang="zh-CN" altLang="en-US" sz="1400" u="none" strike="noStrike">
                          <a:effectLst/>
                        </a:rPr>
                        <a:t>　</a:t>
                      </a:r>
                      <a:endParaRPr lang="zh-CN" altLang="en-US" sz="1400" b="0" i="0" u="none" strike="noStrike">
                        <a:solidFill>
                          <a:srgbClr val="000000"/>
                        </a:solidFill>
                        <a:effectLst/>
                        <a:latin typeface="宋体" panose="02010600030101010101" pitchFamily="2" charset="-122"/>
                        <a:ea typeface="宋体" panose="02010600030101010101" pitchFamily="2" charset="-122"/>
                      </a:endParaRPr>
                    </a:p>
                  </a:txBody>
                  <a:tcPr marL="7621" marR="7621" marT="7619" marB="0" anchor="ctr"/>
                </a:tc>
                <a:tc>
                  <a:txBody>
                    <a:bodyPr/>
                    <a:lstStyle/>
                    <a:p>
                      <a:pPr algn="ctr" fontAlgn="ctr"/>
                      <a:r>
                        <a:rPr lang="zh-CN" altLang="en-US" sz="1400" u="none" strike="noStrike" dirty="0">
                          <a:effectLst/>
                        </a:rPr>
                        <a:t>　</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1" marR="7621" marT="7619" marB="0" anchor="ctr"/>
                </a:tc>
                <a:tc>
                  <a:txBody>
                    <a:bodyPr/>
                    <a:lstStyle/>
                    <a:p>
                      <a:pPr algn="ctr" fontAlgn="ctr"/>
                      <a:r>
                        <a:rPr lang="zh-CN" altLang="en-US" sz="1400" u="none" strike="noStrike" dirty="0">
                          <a:effectLst/>
                        </a:rPr>
                        <a:t>　</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1" marR="7621" marT="7619" marB="0" anchor="ctr"/>
                </a:tc>
                <a:tc>
                  <a:txBody>
                    <a:bodyPr/>
                    <a:lstStyle/>
                    <a:p>
                      <a:pPr algn="ctr" fontAlgn="ctr"/>
                      <a:r>
                        <a:rPr lang="zh-CN" altLang="en-US" sz="1400" u="none" strike="noStrike" dirty="0">
                          <a:effectLst/>
                        </a:rPr>
                        <a:t>　</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1" marR="7621" marT="7619" marB="0" anchor="ctr"/>
                </a:tc>
                <a:tc>
                  <a:txBody>
                    <a:bodyPr/>
                    <a:lstStyle/>
                    <a:p>
                      <a:pPr algn="l" fontAlgn="ctr"/>
                      <a:r>
                        <a:rPr lang="en-US" sz="1600" u="none" strike="noStrike" dirty="0">
                          <a:effectLst/>
                        </a:rPr>
                        <a:t>LD </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1" marR="7621" marT="7619" marB="0" anchor="ctr"/>
                </a:tc>
                <a:tc>
                  <a:txBody>
                    <a:bodyPr/>
                    <a:lstStyle/>
                    <a:p>
                      <a:pPr algn="l" fontAlgn="ctr"/>
                      <a:r>
                        <a:rPr lang="en-US" sz="1600" u="none" strike="noStrike">
                          <a:effectLst/>
                        </a:rPr>
                        <a:t>F0</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1" marR="7621" marT="7619" marB="0" anchor="ctr"/>
                </a:tc>
                <a:tc>
                  <a:txBody>
                    <a:bodyPr/>
                    <a:lstStyle/>
                    <a:p>
                      <a:pPr algn="l" fontAlgn="ctr"/>
                      <a:r>
                        <a:rPr lang="en-US" altLang="zh-CN" sz="1600" u="none" strike="noStrike">
                          <a:effectLst/>
                        </a:rPr>
                        <a:t>0</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7621" marR="7621" marT="7619" marB="0" anchor="ctr"/>
                </a:tc>
                <a:tc>
                  <a:txBody>
                    <a:bodyPr/>
                    <a:lstStyle/>
                    <a:p>
                      <a:pPr algn="l" fontAlgn="ctr"/>
                      <a:r>
                        <a:rPr lang="en-US" sz="1600" u="none" strike="noStrike">
                          <a:effectLst/>
                        </a:rPr>
                        <a:t>R1</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1" marR="7621" marT="7619" marB="0" anchor="ctr"/>
                </a:tc>
                <a:extLst>
                  <a:ext uri="{0D108BD9-81ED-4DB2-BD59-A6C34878D82A}">
                    <a16:rowId xmlns:a16="http://schemas.microsoft.com/office/drawing/2014/main" val="10010"/>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1" marR="7621" marT="7619" marB="0" anchor="ctr"/>
                </a:tc>
                <a:tc>
                  <a:txBody>
                    <a:bodyPr/>
                    <a:lstStyle/>
                    <a:p>
                      <a:pPr algn="l" fontAlgn="ct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1" marR="7621" marT="7619" marB="0" anchor="ctr"/>
                </a:tc>
                <a:tc>
                  <a:txBody>
                    <a:bodyPr/>
                    <a:lstStyle/>
                    <a:p>
                      <a:pPr algn="ctr" fontAlgn="ctr"/>
                      <a:r>
                        <a:rPr lang="en-US" sz="1600" u="none" strike="noStrike" dirty="0" err="1">
                          <a:effectLst/>
                        </a:rPr>
                        <a:t>Add2</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1" marR="7621" marT="7619" marB="0" anchor="ctr"/>
                </a:tc>
                <a:tc>
                  <a:txBody>
                    <a:bodyPr/>
                    <a:lstStyle/>
                    <a:p>
                      <a:pPr algn="ctr" fontAlgn="ctr"/>
                      <a:r>
                        <a:rPr lang="en-US" sz="1400" u="none" strike="noStrike">
                          <a:effectLst/>
                        </a:rPr>
                        <a:t>No</a:t>
                      </a:r>
                      <a:endParaRPr lang="en-US" sz="1400" b="0" i="0" u="none" strike="noStrike">
                        <a:solidFill>
                          <a:srgbClr val="66FF33"/>
                        </a:solidFill>
                        <a:effectLst/>
                        <a:latin typeface="宋体" panose="02010600030101010101" pitchFamily="2" charset="-122"/>
                        <a:ea typeface="宋体" panose="02010600030101010101" pitchFamily="2" charset="-122"/>
                      </a:endParaRPr>
                    </a:p>
                  </a:txBody>
                  <a:tcPr marL="7621" marR="7621" marT="7619" marB="0" anchor="ctr"/>
                </a:tc>
                <a:tc>
                  <a:txBody>
                    <a:bodyPr/>
                    <a:lstStyle/>
                    <a:p>
                      <a:pPr algn="ctr" fontAlgn="ct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1" marR="7621" marT="7619" marB="0" anchor="ctr"/>
                </a:tc>
                <a:tc>
                  <a:txBody>
                    <a:bodyPr/>
                    <a:lstStyle/>
                    <a:p>
                      <a:pPr algn="ctr" fontAlgn="ct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1" marR="7621" marT="7619" marB="0" anchor="ctr"/>
                </a:tc>
                <a:tc>
                  <a:txBody>
                    <a:bodyPr/>
                    <a:lstStyle/>
                    <a:p>
                      <a:pPr algn="ctr" fontAlgn="ctr"/>
                      <a:endParaRPr lang="zh-CN" altLang="en-US" sz="1400" b="0" i="0" u="none" strike="noStrike">
                        <a:solidFill>
                          <a:srgbClr val="000000"/>
                        </a:solidFill>
                        <a:effectLst/>
                        <a:latin typeface="宋体" panose="02010600030101010101" pitchFamily="2" charset="-122"/>
                        <a:ea typeface="宋体" panose="02010600030101010101" pitchFamily="2" charset="-122"/>
                      </a:endParaRPr>
                    </a:p>
                  </a:txBody>
                  <a:tcPr marL="7621" marR="7621" marT="7619" marB="0" anchor="ctr"/>
                </a:tc>
                <a:tc>
                  <a:txBody>
                    <a:bodyPr/>
                    <a:lstStyle/>
                    <a:p>
                      <a:pPr algn="ctr" fontAlgn="ctr"/>
                      <a:endParaRPr lang="zh-CN" altLang="en-US" sz="1400" b="0" i="0" u="none" strike="noStrike">
                        <a:solidFill>
                          <a:srgbClr val="000000"/>
                        </a:solidFill>
                        <a:effectLst/>
                        <a:latin typeface="宋体" panose="02010600030101010101" pitchFamily="2" charset="-122"/>
                        <a:ea typeface="宋体" panose="02010600030101010101" pitchFamily="2" charset="-122"/>
                      </a:endParaRPr>
                    </a:p>
                  </a:txBody>
                  <a:tcPr marL="7621" marR="7621" marT="7619" marB="0" anchor="ctr"/>
                </a:tc>
                <a:tc>
                  <a:txBody>
                    <a:bodyPr/>
                    <a:lstStyle/>
                    <a:p>
                      <a:pPr algn="ctr" fontAlgn="ctr"/>
                      <a:r>
                        <a:rPr lang="zh-CN" altLang="en-US" sz="1400" u="none" strike="noStrike">
                          <a:effectLst/>
                        </a:rPr>
                        <a:t>　</a:t>
                      </a:r>
                      <a:endParaRPr lang="zh-CN" altLang="en-US" sz="1400" b="0" i="0" u="none" strike="noStrike">
                        <a:solidFill>
                          <a:srgbClr val="000000"/>
                        </a:solidFill>
                        <a:effectLst/>
                        <a:latin typeface="宋体" panose="02010600030101010101" pitchFamily="2" charset="-122"/>
                        <a:ea typeface="宋体" panose="02010600030101010101" pitchFamily="2" charset="-122"/>
                      </a:endParaRPr>
                    </a:p>
                  </a:txBody>
                  <a:tcPr marL="7621" marR="7621" marT="7619" marB="0" anchor="ctr"/>
                </a:tc>
                <a:tc>
                  <a:txBody>
                    <a:bodyPr/>
                    <a:lstStyle/>
                    <a:p>
                      <a:pPr algn="l" fontAlgn="ctr"/>
                      <a:r>
                        <a:rPr lang="en-US" sz="1600" u="none" strike="noStrike" dirty="0">
                          <a:effectLst/>
                        </a:rPr>
                        <a:t>MULTD</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1" marR="7621" marT="7619" marB="0" anchor="ctr"/>
                </a:tc>
                <a:tc>
                  <a:txBody>
                    <a:bodyPr/>
                    <a:lstStyle/>
                    <a:p>
                      <a:pPr algn="l" fontAlgn="ctr"/>
                      <a:r>
                        <a:rPr lang="en-US" altLang="zh-CN" sz="1600" b="0" i="0" u="none" strike="noStrike" dirty="0">
                          <a:solidFill>
                            <a:srgbClr val="000000"/>
                          </a:solidFill>
                          <a:effectLst/>
                          <a:latin typeface="宋体" panose="02010600030101010101" pitchFamily="2" charset="-122"/>
                          <a:ea typeface="宋体" panose="02010600030101010101" pitchFamily="2" charset="-122"/>
                        </a:rPr>
                        <a:t>F4</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1" marR="7621" marT="7619" marB="0" anchor="ctr"/>
                </a:tc>
                <a:tc>
                  <a:txBody>
                    <a:bodyPr/>
                    <a:lstStyle/>
                    <a:p>
                      <a:pPr algn="l" fontAlgn="ctr"/>
                      <a:r>
                        <a:rPr lang="en-US" altLang="zh-CN" sz="1600" b="0" i="0" u="none" strike="noStrike" dirty="0">
                          <a:solidFill>
                            <a:srgbClr val="000000"/>
                          </a:solidFill>
                          <a:effectLst/>
                          <a:latin typeface="宋体" panose="02010600030101010101" pitchFamily="2" charset="-122"/>
                          <a:ea typeface="宋体" panose="02010600030101010101" pitchFamily="2" charset="-122"/>
                        </a:rPr>
                        <a:t>F0</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1" marR="7621" marT="7619" marB="0" anchor="ctr"/>
                </a:tc>
                <a:tc>
                  <a:txBody>
                    <a:bodyPr/>
                    <a:lstStyle/>
                    <a:p>
                      <a:pPr algn="l" fontAlgn="ctr"/>
                      <a:r>
                        <a:rPr lang="en-US" altLang="zh-CN" sz="1600" b="0" i="0" u="none" strike="noStrike" dirty="0">
                          <a:solidFill>
                            <a:srgbClr val="000000"/>
                          </a:solidFill>
                          <a:effectLst/>
                          <a:latin typeface="宋体" panose="02010600030101010101" pitchFamily="2" charset="-122"/>
                          <a:ea typeface="宋体" panose="02010600030101010101" pitchFamily="2" charset="-122"/>
                        </a:rPr>
                        <a:t>F2</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1" marR="7621" marT="7619" marB="0" anchor="ctr"/>
                </a:tc>
                <a:extLst>
                  <a:ext uri="{0D108BD9-81ED-4DB2-BD59-A6C34878D82A}">
                    <a16:rowId xmlns:a16="http://schemas.microsoft.com/office/drawing/2014/main" val="10011"/>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1" marR="7621" marT="7619" marB="0" anchor="ctr"/>
                </a:tc>
                <a:tc>
                  <a:txBody>
                    <a:bodyPr/>
                    <a:lstStyle/>
                    <a:p>
                      <a:pPr algn="l" fontAlgn="ct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1" marR="7621" marT="7619" marB="0" anchor="ctr"/>
                </a:tc>
                <a:tc>
                  <a:txBody>
                    <a:bodyPr/>
                    <a:lstStyle/>
                    <a:p>
                      <a:pPr algn="ctr" fontAlgn="ctr"/>
                      <a:r>
                        <a:rPr lang="en-US" sz="1600" u="none" strike="noStrike" dirty="0" err="1">
                          <a:effectLst/>
                        </a:rPr>
                        <a:t>Add3</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1" marR="7621" marT="7619" marB="0" anchor="ctr"/>
                </a:tc>
                <a:tc>
                  <a:txBody>
                    <a:bodyPr/>
                    <a:lstStyle/>
                    <a:p>
                      <a:pPr algn="ctr" fontAlgn="ctr"/>
                      <a:r>
                        <a:rPr lang="en-US" sz="1400" u="none" strike="noStrike">
                          <a:effectLst/>
                        </a:rPr>
                        <a:t>No</a:t>
                      </a:r>
                      <a:endParaRPr lang="en-US" sz="1400" b="0" i="0" u="none" strike="noStrike">
                        <a:solidFill>
                          <a:srgbClr val="000000"/>
                        </a:solidFill>
                        <a:effectLst/>
                        <a:latin typeface="宋体" panose="02010600030101010101" pitchFamily="2" charset="-122"/>
                        <a:ea typeface="宋体" panose="02010600030101010101" pitchFamily="2" charset="-122"/>
                      </a:endParaRPr>
                    </a:p>
                  </a:txBody>
                  <a:tcPr marL="7621" marR="7621" marT="7619" marB="0" anchor="ctr"/>
                </a:tc>
                <a:tc>
                  <a:txBody>
                    <a:bodyPr/>
                    <a:lstStyle/>
                    <a:p>
                      <a:pPr algn="ctr" fontAlgn="ctr"/>
                      <a:endParaRPr lang="zh-CN" altLang="en-US" sz="1400" b="0" i="0" u="none" strike="noStrike">
                        <a:solidFill>
                          <a:srgbClr val="000000"/>
                        </a:solidFill>
                        <a:effectLst/>
                        <a:latin typeface="宋体" panose="02010600030101010101" pitchFamily="2" charset="-122"/>
                        <a:ea typeface="宋体" panose="02010600030101010101" pitchFamily="2" charset="-122"/>
                      </a:endParaRPr>
                    </a:p>
                  </a:txBody>
                  <a:tcPr marL="7621" marR="7621" marT="7619" marB="0" anchor="ctr"/>
                </a:tc>
                <a:tc>
                  <a:txBody>
                    <a:bodyPr/>
                    <a:lstStyle/>
                    <a:p>
                      <a:pPr algn="ctr" fontAlgn="ct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1" marR="7621" marT="7619" marB="0" anchor="ctr"/>
                </a:tc>
                <a:tc>
                  <a:txBody>
                    <a:bodyPr/>
                    <a:lstStyle/>
                    <a:p>
                      <a:pPr algn="ctr" fontAlgn="ct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1" marR="7621" marT="7619" marB="0" anchor="ctr"/>
                </a:tc>
                <a:tc>
                  <a:txBody>
                    <a:bodyPr/>
                    <a:lstStyle/>
                    <a:p>
                      <a:pPr algn="ctr" fontAlgn="ct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1" marR="7621" marT="7619" marB="0" anchor="ctr"/>
                </a:tc>
                <a:tc>
                  <a:txBody>
                    <a:bodyPr/>
                    <a:lstStyle/>
                    <a:p>
                      <a:pPr algn="ctr" fontAlgn="ctr"/>
                      <a:r>
                        <a:rPr lang="zh-CN" altLang="en-US" sz="1400" u="none" strike="noStrike">
                          <a:effectLst/>
                        </a:rPr>
                        <a:t>　</a:t>
                      </a:r>
                      <a:endParaRPr lang="zh-CN" altLang="en-US" sz="1400" b="0" i="0" u="none" strike="noStrike">
                        <a:solidFill>
                          <a:srgbClr val="000000"/>
                        </a:solidFill>
                        <a:effectLst/>
                        <a:latin typeface="宋体" panose="02010600030101010101" pitchFamily="2" charset="-122"/>
                        <a:ea typeface="宋体" panose="02010600030101010101" pitchFamily="2" charset="-122"/>
                      </a:endParaRPr>
                    </a:p>
                  </a:txBody>
                  <a:tcPr marL="7621" marR="7621" marT="7619" marB="0" anchor="ctr"/>
                </a:tc>
                <a:tc>
                  <a:txBody>
                    <a:bodyPr/>
                    <a:lstStyle/>
                    <a:p>
                      <a:pPr algn="l" fontAlgn="ctr"/>
                      <a:r>
                        <a:rPr lang="en-US" sz="1600" u="none" strike="noStrike">
                          <a:effectLst/>
                        </a:rPr>
                        <a:t>SD</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1" marR="7621" marT="7619" marB="0" anchor="ctr"/>
                </a:tc>
                <a:tc>
                  <a:txBody>
                    <a:bodyPr/>
                    <a:lstStyle/>
                    <a:p>
                      <a:pPr algn="l" fontAlgn="ctr"/>
                      <a:r>
                        <a:rPr lang="en-US" sz="1600" u="none" strike="noStrike" dirty="0">
                          <a:effectLst/>
                        </a:rPr>
                        <a:t>F4 </a:t>
                      </a:r>
                      <a:endParaRPr lang="en-US" sz="1600" b="0" i="0" u="none" strike="noStrike" dirty="0">
                        <a:solidFill>
                          <a:srgbClr val="FF66FF"/>
                        </a:solidFill>
                        <a:effectLst/>
                        <a:latin typeface="宋体" panose="02010600030101010101" pitchFamily="2" charset="-122"/>
                        <a:ea typeface="宋体" panose="02010600030101010101" pitchFamily="2" charset="-122"/>
                      </a:endParaRPr>
                    </a:p>
                  </a:txBody>
                  <a:tcPr marL="7621" marR="7621" marT="7619" marB="0" anchor="ctr"/>
                </a:tc>
                <a:tc>
                  <a:txBody>
                    <a:bodyPr/>
                    <a:lstStyle/>
                    <a:p>
                      <a:pPr algn="l" fontAlgn="ctr"/>
                      <a:r>
                        <a:rPr lang="en-US" altLang="zh-CN" sz="1600" u="none" strike="noStrike" dirty="0">
                          <a:effectLst/>
                        </a:rPr>
                        <a:t>0</a:t>
                      </a:r>
                      <a:endParaRPr lang="en-US" altLang="zh-CN" sz="1600" b="0" i="0" u="none" strike="noStrike" dirty="0">
                        <a:solidFill>
                          <a:srgbClr val="FF66FF"/>
                        </a:solidFill>
                        <a:effectLst/>
                        <a:latin typeface="宋体" panose="02010600030101010101" pitchFamily="2" charset="-122"/>
                        <a:ea typeface="宋体" panose="02010600030101010101" pitchFamily="2" charset="-122"/>
                      </a:endParaRPr>
                    </a:p>
                  </a:txBody>
                  <a:tcPr marL="7621" marR="7621" marT="7619" marB="0" anchor="ctr"/>
                </a:tc>
                <a:tc>
                  <a:txBody>
                    <a:bodyPr/>
                    <a:lstStyle/>
                    <a:p>
                      <a:pPr algn="l" fontAlgn="ctr"/>
                      <a:r>
                        <a:rPr lang="en-US" sz="1600" u="none" strike="noStrike" dirty="0">
                          <a:effectLst/>
                        </a:rPr>
                        <a:t>R1</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1" marR="7621" marT="7619" marB="0" anchor="ctr"/>
                </a:tc>
                <a:extLst>
                  <a:ext uri="{0D108BD9-81ED-4DB2-BD59-A6C34878D82A}">
                    <a16:rowId xmlns:a16="http://schemas.microsoft.com/office/drawing/2014/main" val="10012"/>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1" marR="7621" marT="7619" marB="0" anchor="ctr"/>
                </a:tc>
                <a:tc>
                  <a:txBody>
                    <a:bodyPr/>
                    <a:lstStyle/>
                    <a:p>
                      <a:pPr algn="l" fontAlgn="ct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1" marR="7621" marT="7619" marB="0" anchor="ctr"/>
                </a:tc>
                <a:tc>
                  <a:txBody>
                    <a:bodyPr/>
                    <a:lstStyle/>
                    <a:p>
                      <a:pPr algn="ctr" fontAlgn="ctr"/>
                      <a:r>
                        <a:rPr lang="en-US" sz="1600" u="none" strike="noStrike" dirty="0" err="1">
                          <a:effectLst/>
                        </a:rPr>
                        <a:t>Mult1</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1" marR="7621" marT="7619" marB="0" anchor="ctr"/>
                </a:tc>
                <a:tc>
                  <a:txBody>
                    <a:bodyPr/>
                    <a:lstStyle/>
                    <a:p>
                      <a:pPr algn="ctr" fontAlgn="ctr"/>
                      <a:r>
                        <a:rPr lang="en-US" sz="1400" b="0" i="0" u="none" strike="noStrike" dirty="0">
                          <a:solidFill>
                            <a:srgbClr val="FF00FF"/>
                          </a:solidFill>
                          <a:effectLst/>
                          <a:latin typeface="+mn-lt"/>
                          <a:ea typeface="+mn-ea"/>
                        </a:rPr>
                        <a:t>Y</a:t>
                      </a:r>
                      <a:r>
                        <a:rPr lang="en-US" altLang="zh-CN" sz="1400" b="0" i="0" u="none" strike="noStrike" dirty="0">
                          <a:solidFill>
                            <a:srgbClr val="FF00FF"/>
                          </a:solidFill>
                          <a:effectLst/>
                          <a:latin typeface="+mn-lt"/>
                          <a:ea typeface="+mn-ea"/>
                        </a:rPr>
                        <a:t>es</a:t>
                      </a:r>
                      <a:endParaRPr lang="en-US" sz="1400" b="0" i="0" u="none" strike="noStrike" dirty="0">
                        <a:solidFill>
                          <a:srgbClr val="FF00FF"/>
                        </a:solidFill>
                        <a:effectLst/>
                        <a:latin typeface="宋体" panose="02010600030101010101" pitchFamily="2" charset="-122"/>
                        <a:ea typeface="宋体" panose="02010600030101010101" pitchFamily="2" charset="-122"/>
                      </a:endParaRPr>
                    </a:p>
                  </a:txBody>
                  <a:tcPr marL="7621" marR="7621" marT="7619" marB="0" anchor="ctr"/>
                </a:tc>
                <a:tc>
                  <a:txBody>
                    <a:bodyPr/>
                    <a:lstStyle/>
                    <a:p>
                      <a:pPr algn="ctr" fontAlgn="ctr"/>
                      <a:r>
                        <a:rPr lang="en-US" altLang="zh-CN" sz="1400" b="0" i="0" u="none" strike="noStrike" dirty="0" err="1">
                          <a:solidFill>
                            <a:srgbClr val="FF00FF"/>
                          </a:solidFill>
                          <a:effectLst/>
                          <a:latin typeface="宋体" panose="02010600030101010101" pitchFamily="2" charset="-122"/>
                          <a:ea typeface="宋体" panose="02010600030101010101" pitchFamily="2" charset="-122"/>
                        </a:rPr>
                        <a:t>Multd</a:t>
                      </a:r>
                      <a:endParaRPr lang="zh-CN" altLang="en-US" sz="1400" b="0" i="0" u="none" strike="noStrike" dirty="0">
                        <a:solidFill>
                          <a:srgbClr val="FF00FF"/>
                        </a:solidFill>
                        <a:effectLst/>
                        <a:latin typeface="宋体" panose="02010600030101010101" pitchFamily="2" charset="-122"/>
                        <a:ea typeface="宋体" panose="02010600030101010101" pitchFamily="2" charset="-122"/>
                      </a:endParaRPr>
                    </a:p>
                  </a:txBody>
                  <a:tcPr marL="7621" marR="7621" marT="7619" marB="0" anchor="ctr"/>
                </a:tc>
                <a:tc>
                  <a:txBody>
                    <a:bodyPr/>
                    <a:lstStyle/>
                    <a:p>
                      <a:pPr algn="ctr" fontAlgn="ctr"/>
                      <a:endParaRPr lang="zh-CN" altLang="en-US" sz="1400" b="0" i="0" u="none" strike="noStrike" dirty="0">
                        <a:solidFill>
                          <a:srgbClr val="FF00FF"/>
                        </a:solidFill>
                        <a:effectLst/>
                        <a:latin typeface="宋体" panose="02010600030101010101" pitchFamily="2" charset="-122"/>
                        <a:ea typeface="宋体" panose="02010600030101010101" pitchFamily="2" charset="-122"/>
                      </a:endParaRPr>
                    </a:p>
                  </a:txBody>
                  <a:tcPr marL="7621" marR="7621" marT="7619" marB="0" anchor="ctr"/>
                </a:tc>
                <a:tc>
                  <a:txBody>
                    <a:bodyPr/>
                    <a:lstStyle/>
                    <a:p>
                      <a:pPr algn="ctr" fontAlgn="ctr"/>
                      <a:r>
                        <a:rPr lang="en-US" altLang="zh-CN" sz="1400" b="0" i="0" u="none" strike="noStrike" dirty="0">
                          <a:solidFill>
                            <a:srgbClr val="FF00FF"/>
                          </a:solidFill>
                          <a:effectLst/>
                          <a:latin typeface="宋体" panose="02010600030101010101" pitchFamily="2" charset="-122"/>
                          <a:ea typeface="宋体" panose="02010600030101010101" pitchFamily="2" charset="-122"/>
                        </a:rPr>
                        <a:t>R(F2)</a:t>
                      </a:r>
                      <a:endParaRPr lang="zh-CN" altLang="en-US" sz="1400" b="0" i="0" u="none" strike="noStrike" dirty="0">
                        <a:solidFill>
                          <a:srgbClr val="FF00FF"/>
                        </a:solidFill>
                        <a:effectLst/>
                        <a:latin typeface="宋体" panose="02010600030101010101" pitchFamily="2" charset="-122"/>
                        <a:ea typeface="宋体" panose="02010600030101010101" pitchFamily="2" charset="-122"/>
                      </a:endParaRPr>
                    </a:p>
                  </a:txBody>
                  <a:tcPr marL="7621" marR="7621" marT="7619" marB="0" anchor="ctr"/>
                </a:tc>
                <a:tc>
                  <a:txBody>
                    <a:bodyPr/>
                    <a:lstStyle/>
                    <a:p>
                      <a:pPr algn="ctr" fontAlgn="ctr"/>
                      <a:r>
                        <a:rPr lang="en-US" altLang="zh-CN" sz="1400" b="0" i="0" u="none" strike="noStrike" dirty="0">
                          <a:solidFill>
                            <a:srgbClr val="FF00FF"/>
                          </a:solidFill>
                          <a:effectLst/>
                          <a:latin typeface="宋体" panose="02010600030101010101" pitchFamily="2" charset="-122"/>
                          <a:ea typeface="宋体" panose="02010600030101010101" pitchFamily="2" charset="-122"/>
                        </a:rPr>
                        <a:t>Load1</a:t>
                      </a:r>
                      <a:endParaRPr lang="zh-CN" altLang="en-US" sz="1400" b="0" i="0" u="none" strike="noStrike" dirty="0">
                        <a:solidFill>
                          <a:srgbClr val="FF00FF"/>
                        </a:solidFill>
                        <a:effectLst/>
                        <a:latin typeface="宋体" panose="02010600030101010101" pitchFamily="2" charset="-122"/>
                        <a:ea typeface="宋体" panose="02010600030101010101" pitchFamily="2" charset="-122"/>
                      </a:endParaRPr>
                    </a:p>
                  </a:txBody>
                  <a:tcPr marL="7621" marR="7621" marT="7619" marB="0" anchor="ctr"/>
                </a:tc>
                <a:tc>
                  <a:txBody>
                    <a:bodyPr/>
                    <a:lstStyle/>
                    <a:p>
                      <a:pPr algn="ctr" fontAlgn="ctr"/>
                      <a:r>
                        <a:rPr lang="zh-CN" altLang="en-US" sz="1400" u="none" strike="noStrike" dirty="0">
                          <a:solidFill>
                            <a:srgbClr val="FF00FF"/>
                          </a:solidFill>
                          <a:effectLst/>
                        </a:rPr>
                        <a:t>　</a:t>
                      </a:r>
                      <a:endParaRPr lang="zh-CN" altLang="en-US" sz="1400" b="0" i="0" u="none" strike="noStrike" dirty="0">
                        <a:solidFill>
                          <a:srgbClr val="FF00FF"/>
                        </a:solidFill>
                        <a:effectLst/>
                        <a:latin typeface="宋体" panose="02010600030101010101" pitchFamily="2" charset="-122"/>
                        <a:ea typeface="宋体" panose="02010600030101010101" pitchFamily="2" charset="-122"/>
                      </a:endParaRPr>
                    </a:p>
                  </a:txBody>
                  <a:tcPr marL="7621" marR="7621" marT="7619" marB="0" anchor="ctr"/>
                </a:tc>
                <a:tc>
                  <a:txBody>
                    <a:bodyPr/>
                    <a:lstStyle/>
                    <a:p>
                      <a:pPr algn="l" fontAlgn="ctr"/>
                      <a:r>
                        <a:rPr lang="en-US" sz="1600" u="none" strike="noStrike">
                          <a:effectLst/>
                        </a:rPr>
                        <a:t>SUBI</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1" marR="7621" marT="7619" marB="0" anchor="ctr"/>
                </a:tc>
                <a:tc>
                  <a:txBody>
                    <a:bodyPr/>
                    <a:lstStyle/>
                    <a:p>
                      <a:pPr algn="l" fontAlgn="ctr"/>
                      <a:r>
                        <a:rPr lang="en-US" altLang="zh-CN" sz="1600" b="0" i="0" u="none" strike="noStrike" dirty="0">
                          <a:solidFill>
                            <a:srgbClr val="000000"/>
                          </a:solidFill>
                          <a:effectLst/>
                          <a:latin typeface="宋体" panose="02010600030101010101" pitchFamily="2" charset="-122"/>
                          <a:ea typeface="宋体" panose="02010600030101010101" pitchFamily="2" charset="-122"/>
                        </a:rPr>
                        <a:t>R1</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1" marR="7621" marT="7619" marB="0" anchor="ctr"/>
                </a:tc>
                <a:tc>
                  <a:txBody>
                    <a:bodyPr/>
                    <a:lstStyle/>
                    <a:p>
                      <a:pPr algn="l" fontAlgn="ctr"/>
                      <a:r>
                        <a:rPr lang="en-US" altLang="zh-CN" sz="1600" b="0" i="0" u="none" strike="noStrike" dirty="0">
                          <a:solidFill>
                            <a:srgbClr val="000000"/>
                          </a:solidFill>
                          <a:effectLst/>
                          <a:latin typeface="宋体" panose="02010600030101010101" pitchFamily="2" charset="-122"/>
                          <a:ea typeface="宋体" panose="02010600030101010101" pitchFamily="2" charset="-122"/>
                        </a:rPr>
                        <a:t>R1</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1" marR="7621" marT="7619" marB="0" anchor="ctr"/>
                </a:tc>
                <a:tc>
                  <a:txBody>
                    <a:bodyPr/>
                    <a:lstStyle/>
                    <a:p>
                      <a:pPr algn="l" fontAlgn="ctr"/>
                      <a:r>
                        <a:rPr lang="en-US" altLang="zh-CN" sz="1600" b="0" i="0" u="none" strike="noStrike" dirty="0">
                          <a:solidFill>
                            <a:srgbClr val="000000"/>
                          </a:solidFill>
                          <a:effectLst/>
                          <a:latin typeface="宋体" panose="02010600030101010101" pitchFamily="2" charset="-122"/>
                          <a:ea typeface="宋体" panose="02010600030101010101" pitchFamily="2" charset="-122"/>
                        </a:rPr>
                        <a:t>#8</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1" marR="7621" marT="7619" marB="0" anchor="ctr"/>
                </a:tc>
                <a:extLst>
                  <a:ext uri="{0D108BD9-81ED-4DB2-BD59-A6C34878D82A}">
                    <a16:rowId xmlns:a16="http://schemas.microsoft.com/office/drawing/2014/main" val="10013"/>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1" marR="7621" marT="7619" marB="0" anchor="ctr"/>
                </a:tc>
                <a:tc>
                  <a:txBody>
                    <a:bodyPr/>
                    <a:lstStyle/>
                    <a:p>
                      <a:pPr algn="l" fontAlgn="ct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1" marR="7621" marT="7619" marB="0" anchor="ctr"/>
                </a:tc>
                <a:tc>
                  <a:txBody>
                    <a:bodyPr/>
                    <a:lstStyle/>
                    <a:p>
                      <a:pPr algn="ctr" fontAlgn="ctr"/>
                      <a:r>
                        <a:rPr lang="en-US" sz="1600" u="none" strike="noStrike" dirty="0" err="1">
                          <a:effectLst/>
                        </a:rPr>
                        <a:t>Mult2</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1" marR="7621" marT="7619" marB="0" anchor="ctr"/>
                </a:tc>
                <a:tc>
                  <a:txBody>
                    <a:bodyPr/>
                    <a:lstStyle/>
                    <a:p>
                      <a:pPr algn="ctr" fontAlgn="ctr"/>
                      <a:r>
                        <a:rPr lang="en-US" altLang="zh-CN" sz="1400" u="none" strike="noStrike" dirty="0">
                          <a:solidFill>
                            <a:srgbClr val="0070C0"/>
                          </a:solidFill>
                          <a:effectLst/>
                        </a:rPr>
                        <a:t>Yes</a:t>
                      </a:r>
                      <a:endParaRPr lang="en-US" sz="1400" b="0" i="0" u="none" strike="noStrike" dirty="0">
                        <a:solidFill>
                          <a:srgbClr val="0070C0"/>
                        </a:solidFill>
                        <a:effectLst/>
                        <a:latin typeface="宋体" panose="02010600030101010101" pitchFamily="2" charset="-122"/>
                        <a:ea typeface="宋体" panose="02010600030101010101" pitchFamily="2" charset="-122"/>
                      </a:endParaRPr>
                    </a:p>
                  </a:txBody>
                  <a:tcPr marL="7621" marR="7621" marT="7619" marB="0" anchor="ctr"/>
                </a:tc>
                <a:tc>
                  <a:txBody>
                    <a:bodyPr/>
                    <a:lstStyle/>
                    <a:p>
                      <a:pPr algn="ctr" fontAlgn="ctr"/>
                      <a:r>
                        <a:rPr lang="en-US" altLang="zh-CN" sz="1400" u="none" strike="noStrike" dirty="0" err="1">
                          <a:solidFill>
                            <a:srgbClr val="0070C0"/>
                          </a:solidFill>
                          <a:effectLst/>
                          <a:latin typeface="宋体" panose="02010600030101010101" pitchFamily="2" charset="-122"/>
                          <a:ea typeface="宋体" panose="02010600030101010101" pitchFamily="2" charset="-122"/>
                        </a:rPr>
                        <a:t>Multd</a:t>
                      </a:r>
                      <a:r>
                        <a:rPr lang="zh-CN" altLang="en-US" sz="1400" u="none" strike="noStrike" dirty="0">
                          <a:solidFill>
                            <a:srgbClr val="0070C0"/>
                          </a:solidFill>
                          <a:effectLst/>
                          <a:latin typeface="宋体" panose="02010600030101010101" pitchFamily="2" charset="-122"/>
                          <a:ea typeface="宋体" panose="02010600030101010101" pitchFamily="2" charset="-122"/>
                        </a:rPr>
                        <a:t>　</a:t>
                      </a:r>
                      <a:endParaRPr lang="zh-CN" altLang="en-US" sz="1400" b="0" i="0" u="none" strike="noStrike" dirty="0">
                        <a:solidFill>
                          <a:srgbClr val="0070C0"/>
                        </a:solidFill>
                        <a:effectLst/>
                        <a:latin typeface="宋体" panose="02010600030101010101" pitchFamily="2" charset="-122"/>
                        <a:ea typeface="宋体" panose="02010600030101010101" pitchFamily="2" charset="-122"/>
                      </a:endParaRPr>
                    </a:p>
                  </a:txBody>
                  <a:tcPr marL="7621" marR="7621" marT="7619" marB="0" anchor="ctr"/>
                </a:tc>
                <a:tc>
                  <a:txBody>
                    <a:bodyPr/>
                    <a:lstStyle/>
                    <a:p>
                      <a:pPr algn="ctr" fontAlgn="ctr"/>
                      <a:r>
                        <a:rPr lang="zh-CN" altLang="en-US" sz="1400" u="none" strike="noStrike" dirty="0">
                          <a:solidFill>
                            <a:srgbClr val="0070C0"/>
                          </a:solidFill>
                          <a:effectLst/>
                          <a:latin typeface="宋体" panose="02010600030101010101" pitchFamily="2" charset="-122"/>
                          <a:ea typeface="宋体" panose="02010600030101010101" pitchFamily="2" charset="-122"/>
                        </a:rPr>
                        <a:t>　</a:t>
                      </a:r>
                      <a:endParaRPr lang="zh-CN" altLang="en-US" sz="1400" b="0" i="0" u="none" strike="noStrike" dirty="0">
                        <a:solidFill>
                          <a:srgbClr val="0070C0"/>
                        </a:solidFill>
                        <a:effectLst/>
                        <a:latin typeface="宋体" panose="02010600030101010101" pitchFamily="2" charset="-122"/>
                        <a:ea typeface="宋体" panose="02010600030101010101" pitchFamily="2" charset="-122"/>
                      </a:endParaRPr>
                    </a:p>
                  </a:txBody>
                  <a:tcPr marL="7621" marR="7621" marT="7619" marB="0" anchor="ctr"/>
                </a:tc>
                <a:tc>
                  <a:txBody>
                    <a:bodyPr/>
                    <a:lstStyle/>
                    <a:p>
                      <a:pPr algn="ctr" fontAlgn="ctr"/>
                      <a:r>
                        <a:rPr lang="en-US" altLang="zh-CN" sz="1400" b="0" i="0" u="none" strike="noStrike" dirty="0">
                          <a:solidFill>
                            <a:srgbClr val="0070C0"/>
                          </a:solidFill>
                          <a:effectLst/>
                          <a:latin typeface="宋体" panose="02010600030101010101" pitchFamily="2" charset="-122"/>
                          <a:ea typeface="宋体" panose="02010600030101010101" pitchFamily="2" charset="-122"/>
                        </a:rPr>
                        <a:t>R(F2)</a:t>
                      </a:r>
                      <a:endParaRPr lang="zh-CN" altLang="en-US" sz="1400" b="0" i="0" u="none" strike="noStrike" dirty="0">
                        <a:solidFill>
                          <a:srgbClr val="0070C0"/>
                        </a:solidFill>
                        <a:effectLst/>
                        <a:latin typeface="宋体" panose="02010600030101010101" pitchFamily="2" charset="-122"/>
                        <a:ea typeface="宋体" panose="02010600030101010101" pitchFamily="2" charset="-122"/>
                      </a:endParaRPr>
                    </a:p>
                  </a:txBody>
                  <a:tcPr marL="7621" marR="7621" marT="7619" marB="0" anchor="ctr"/>
                </a:tc>
                <a:tc>
                  <a:txBody>
                    <a:bodyPr/>
                    <a:lstStyle/>
                    <a:p>
                      <a:pPr algn="ctr" fontAlgn="ctr"/>
                      <a:r>
                        <a:rPr lang="en-US" altLang="zh-CN" sz="1400" u="none" strike="noStrike" dirty="0">
                          <a:solidFill>
                            <a:srgbClr val="0070C0"/>
                          </a:solidFill>
                          <a:effectLst/>
                          <a:latin typeface="宋体" panose="02010600030101010101" pitchFamily="2" charset="-122"/>
                          <a:ea typeface="宋体" panose="02010600030101010101" pitchFamily="2" charset="-122"/>
                        </a:rPr>
                        <a:t>Load2</a:t>
                      </a:r>
                      <a:endParaRPr lang="zh-CN" altLang="en-US" sz="1400" b="0" i="0" u="none" strike="noStrike" dirty="0">
                        <a:solidFill>
                          <a:srgbClr val="0070C0"/>
                        </a:solidFill>
                        <a:effectLst/>
                        <a:latin typeface="宋体" panose="02010600030101010101" pitchFamily="2" charset="-122"/>
                        <a:ea typeface="宋体" panose="02010600030101010101" pitchFamily="2" charset="-122"/>
                      </a:endParaRPr>
                    </a:p>
                  </a:txBody>
                  <a:tcPr marL="7621" marR="7621" marT="7619" marB="0" anchor="ctr"/>
                </a:tc>
                <a:tc>
                  <a:txBody>
                    <a:bodyPr/>
                    <a:lstStyle/>
                    <a:p>
                      <a:pPr algn="ctr" fontAlgn="ctr"/>
                      <a:r>
                        <a:rPr lang="zh-CN" altLang="en-US" sz="1400" u="none" strike="noStrike" dirty="0">
                          <a:solidFill>
                            <a:srgbClr val="0070C0"/>
                          </a:solidFill>
                          <a:effectLst/>
                        </a:rPr>
                        <a:t>　</a:t>
                      </a:r>
                      <a:endParaRPr lang="zh-CN" altLang="en-US" sz="1400" b="0" i="0" u="none" strike="noStrike" dirty="0">
                        <a:solidFill>
                          <a:srgbClr val="0070C0"/>
                        </a:solidFill>
                        <a:effectLst/>
                        <a:latin typeface="宋体" panose="02010600030101010101" pitchFamily="2" charset="-122"/>
                        <a:ea typeface="宋体" panose="02010600030101010101" pitchFamily="2" charset="-122"/>
                      </a:endParaRPr>
                    </a:p>
                  </a:txBody>
                  <a:tcPr marL="7621" marR="7621" marT="7619" marB="0" anchor="ctr"/>
                </a:tc>
                <a:tc>
                  <a:txBody>
                    <a:bodyPr/>
                    <a:lstStyle/>
                    <a:p>
                      <a:pPr algn="l" fontAlgn="ctr"/>
                      <a:r>
                        <a:rPr lang="en-US" sz="1600" u="none" strike="noStrike">
                          <a:effectLst/>
                        </a:rPr>
                        <a:t>BNEZ</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1" marR="7621" marT="7619" marB="0" anchor="ctr"/>
                </a:tc>
                <a:tc>
                  <a:txBody>
                    <a:bodyPr/>
                    <a:lstStyle/>
                    <a:p>
                      <a:pPr algn="l" fontAlgn="ctr"/>
                      <a:r>
                        <a:rPr lang="en-US" altLang="zh-CN" sz="1600" b="0" i="0" u="none" strike="noStrike" dirty="0">
                          <a:solidFill>
                            <a:srgbClr val="000000"/>
                          </a:solidFill>
                          <a:effectLst/>
                          <a:latin typeface="宋体" panose="02010600030101010101" pitchFamily="2" charset="-122"/>
                          <a:ea typeface="宋体" panose="02010600030101010101" pitchFamily="2" charset="-122"/>
                        </a:rPr>
                        <a:t>R1</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1" marR="7621" marT="7619" marB="0" anchor="ctr"/>
                </a:tc>
                <a:tc>
                  <a:txBody>
                    <a:bodyPr/>
                    <a:lstStyle/>
                    <a:p>
                      <a:pPr algn="l" fontAlgn="ctr"/>
                      <a:r>
                        <a:rPr lang="en-US" altLang="zh-CN" sz="1600" b="0" i="0" u="none" strike="noStrike" dirty="0">
                          <a:solidFill>
                            <a:srgbClr val="000000"/>
                          </a:solidFill>
                          <a:effectLst/>
                          <a:latin typeface="宋体" panose="02010600030101010101" pitchFamily="2" charset="-122"/>
                          <a:ea typeface="宋体" panose="02010600030101010101" pitchFamily="2" charset="-122"/>
                        </a:rPr>
                        <a:t>Loop</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1" marR="7621" marT="7619" marB="0" anchor="ctr"/>
                </a:tc>
                <a:tc>
                  <a:txBody>
                    <a:bodyPr/>
                    <a:lstStyle/>
                    <a:p>
                      <a:pPr algn="l" fontAlgn="ct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1" marR="7621" marT="7619" marB="0" anchor="ctr"/>
                </a:tc>
                <a:extLst>
                  <a:ext uri="{0D108BD9-81ED-4DB2-BD59-A6C34878D82A}">
                    <a16:rowId xmlns:a16="http://schemas.microsoft.com/office/drawing/2014/main" val="10014"/>
                  </a:ext>
                </a:extLst>
              </a:tr>
              <a:tr h="86832">
                <a:tc>
                  <a:txBody>
                    <a:bodyPr/>
                    <a:lstStyle/>
                    <a:p>
                      <a:pPr algn="l" fontAlgn="ctr"/>
                      <a:endParaRPr lang="zh-CN" altLang="en-US" sz="200" b="0" i="0" u="none" strike="noStrike" dirty="0">
                        <a:solidFill>
                          <a:srgbClr val="000000"/>
                        </a:solidFill>
                        <a:effectLst/>
                        <a:latin typeface="宋体" panose="02010600030101010101" pitchFamily="2" charset="-122"/>
                        <a:ea typeface="宋体" panose="02010600030101010101" pitchFamily="2" charset="-122"/>
                      </a:endParaRPr>
                    </a:p>
                  </a:txBody>
                  <a:tcPr marL="7621" marR="7621" marT="7619" marB="0" anchor="ctr"/>
                </a:tc>
                <a:tc>
                  <a:txBody>
                    <a:bodyPr/>
                    <a:lstStyle/>
                    <a:p>
                      <a:pPr algn="l" fontAlgn="ctr"/>
                      <a:endParaRPr lang="zh-CN" altLang="en-US" sz="500" b="0" i="0" u="none" strike="noStrike" dirty="0">
                        <a:solidFill>
                          <a:srgbClr val="000000"/>
                        </a:solidFill>
                        <a:effectLst/>
                        <a:latin typeface="宋体" panose="02010600030101010101" pitchFamily="2" charset="-122"/>
                        <a:ea typeface="宋体" panose="02010600030101010101" pitchFamily="2" charset="-122"/>
                      </a:endParaRPr>
                    </a:p>
                  </a:txBody>
                  <a:tcPr marL="7621" marR="7621" marT="7619" marB="0" anchor="ctr"/>
                </a:tc>
                <a:tc>
                  <a:txBody>
                    <a:bodyPr/>
                    <a:lstStyle/>
                    <a:p>
                      <a:pPr algn="l" fontAlgn="ctr"/>
                      <a:endParaRPr lang="zh-CN" altLang="en-US" sz="500" b="0" i="0" u="none" strike="noStrike" dirty="0">
                        <a:solidFill>
                          <a:srgbClr val="000000"/>
                        </a:solidFill>
                        <a:effectLst/>
                        <a:latin typeface="宋体" panose="02010600030101010101" pitchFamily="2" charset="-122"/>
                        <a:ea typeface="宋体" panose="02010600030101010101" pitchFamily="2" charset="-122"/>
                      </a:endParaRPr>
                    </a:p>
                  </a:txBody>
                  <a:tcPr marL="7621" marR="7621" marT="7619" marB="0" anchor="ctr"/>
                </a:tc>
                <a:tc>
                  <a:txBody>
                    <a:bodyPr/>
                    <a:lstStyle/>
                    <a:p>
                      <a:pPr algn="l" fontAlgn="ctr"/>
                      <a:endParaRPr lang="zh-CN" altLang="en-US" sz="500" b="0" i="0" u="none" strike="noStrike" dirty="0">
                        <a:solidFill>
                          <a:srgbClr val="000000"/>
                        </a:solidFill>
                        <a:effectLst/>
                        <a:latin typeface="宋体" panose="02010600030101010101" pitchFamily="2" charset="-122"/>
                        <a:ea typeface="宋体" panose="02010600030101010101" pitchFamily="2" charset="-122"/>
                      </a:endParaRPr>
                    </a:p>
                  </a:txBody>
                  <a:tcPr marL="7621" marR="7621" marT="7619" marB="0" anchor="ctr"/>
                </a:tc>
                <a:tc>
                  <a:txBody>
                    <a:bodyPr/>
                    <a:lstStyle/>
                    <a:p>
                      <a:pPr algn="l" fontAlgn="ctr"/>
                      <a:endParaRPr lang="zh-CN" altLang="en-US" sz="500" b="0" i="0" u="none" strike="noStrike" dirty="0">
                        <a:solidFill>
                          <a:srgbClr val="000000"/>
                        </a:solidFill>
                        <a:effectLst/>
                        <a:latin typeface="宋体" panose="02010600030101010101" pitchFamily="2" charset="-122"/>
                        <a:ea typeface="宋体" panose="02010600030101010101" pitchFamily="2" charset="-122"/>
                      </a:endParaRPr>
                    </a:p>
                  </a:txBody>
                  <a:tcPr marL="7621" marR="7621" marT="7619" marB="0" anchor="ctr"/>
                </a:tc>
                <a:tc>
                  <a:txBody>
                    <a:bodyPr/>
                    <a:lstStyle/>
                    <a:p>
                      <a:pPr algn="l" fontAlgn="ctr"/>
                      <a:endParaRPr lang="zh-CN" altLang="en-US" sz="500" b="0" i="0" u="none" strike="noStrike" dirty="0">
                        <a:solidFill>
                          <a:srgbClr val="000000"/>
                        </a:solidFill>
                        <a:effectLst/>
                        <a:latin typeface="宋体" panose="02010600030101010101" pitchFamily="2" charset="-122"/>
                        <a:ea typeface="宋体" panose="02010600030101010101" pitchFamily="2" charset="-122"/>
                      </a:endParaRPr>
                    </a:p>
                  </a:txBody>
                  <a:tcPr marL="7621" marR="7621" marT="7619" marB="0" anchor="ctr"/>
                </a:tc>
                <a:tc>
                  <a:txBody>
                    <a:bodyPr/>
                    <a:lstStyle/>
                    <a:p>
                      <a:pPr algn="l" fontAlgn="ctr"/>
                      <a:endParaRPr lang="zh-CN" altLang="en-US" sz="500" b="0" i="0" u="none" strike="noStrike" dirty="0">
                        <a:solidFill>
                          <a:srgbClr val="000000"/>
                        </a:solidFill>
                        <a:effectLst/>
                        <a:latin typeface="宋体" panose="02010600030101010101" pitchFamily="2" charset="-122"/>
                        <a:ea typeface="宋体" panose="02010600030101010101" pitchFamily="2" charset="-122"/>
                      </a:endParaRPr>
                    </a:p>
                  </a:txBody>
                  <a:tcPr marL="7621" marR="7621" marT="7619" marB="0" anchor="ctr"/>
                </a:tc>
                <a:tc>
                  <a:txBody>
                    <a:bodyPr/>
                    <a:lstStyle/>
                    <a:p>
                      <a:pPr algn="l" fontAlgn="ctr"/>
                      <a:endParaRPr lang="zh-CN" altLang="en-US" sz="500" b="0" i="0" u="none" strike="noStrike" dirty="0">
                        <a:solidFill>
                          <a:srgbClr val="000000"/>
                        </a:solidFill>
                        <a:effectLst/>
                        <a:latin typeface="宋体" panose="02010600030101010101" pitchFamily="2" charset="-122"/>
                        <a:ea typeface="宋体" panose="02010600030101010101" pitchFamily="2" charset="-122"/>
                      </a:endParaRPr>
                    </a:p>
                  </a:txBody>
                  <a:tcPr marL="7621" marR="7621" marT="7619" marB="0" anchor="ctr"/>
                </a:tc>
                <a:tc>
                  <a:txBody>
                    <a:bodyPr/>
                    <a:lstStyle/>
                    <a:p>
                      <a:pPr algn="l" fontAlgn="ctr"/>
                      <a:endParaRPr lang="zh-CN" altLang="en-US" sz="500" b="0" i="0" u="none" strike="noStrike" dirty="0">
                        <a:solidFill>
                          <a:srgbClr val="000000"/>
                        </a:solidFill>
                        <a:effectLst/>
                        <a:latin typeface="宋体" panose="02010600030101010101" pitchFamily="2" charset="-122"/>
                        <a:ea typeface="宋体" panose="02010600030101010101" pitchFamily="2" charset="-122"/>
                      </a:endParaRPr>
                    </a:p>
                  </a:txBody>
                  <a:tcPr marL="7621" marR="7621" marT="7619" marB="0" anchor="ctr"/>
                </a:tc>
                <a:tc>
                  <a:txBody>
                    <a:bodyPr/>
                    <a:lstStyle/>
                    <a:p>
                      <a:pPr algn="l" fontAlgn="ctr"/>
                      <a:endParaRPr lang="zh-CN" altLang="en-US" sz="500" b="0" i="0" u="none" strike="noStrike" dirty="0">
                        <a:solidFill>
                          <a:srgbClr val="000000"/>
                        </a:solidFill>
                        <a:effectLst/>
                        <a:latin typeface="宋体" panose="02010600030101010101" pitchFamily="2" charset="-122"/>
                        <a:ea typeface="宋体" panose="02010600030101010101" pitchFamily="2" charset="-122"/>
                      </a:endParaRPr>
                    </a:p>
                  </a:txBody>
                  <a:tcPr marL="7621" marR="7621" marT="7619" marB="0" anchor="ctr"/>
                </a:tc>
                <a:tc>
                  <a:txBody>
                    <a:bodyPr/>
                    <a:lstStyle/>
                    <a:p>
                      <a:pPr algn="l" fontAlgn="ctr"/>
                      <a:endParaRPr lang="zh-CN" altLang="en-US" sz="500" b="0" i="0" u="none" strike="noStrike" dirty="0">
                        <a:solidFill>
                          <a:srgbClr val="000000"/>
                        </a:solidFill>
                        <a:effectLst/>
                        <a:latin typeface="宋体" panose="02010600030101010101" pitchFamily="2" charset="-122"/>
                        <a:ea typeface="宋体" panose="02010600030101010101" pitchFamily="2" charset="-122"/>
                      </a:endParaRPr>
                    </a:p>
                  </a:txBody>
                  <a:tcPr marL="7621" marR="7621" marT="7619" marB="0" anchor="ctr"/>
                </a:tc>
                <a:tc>
                  <a:txBody>
                    <a:bodyPr/>
                    <a:lstStyle/>
                    <a:p>
                      <a:pPr algn="l" fontAlgn="ctr"/>
                      <a:endParaRPr lang="zh-CN" altLang="en-US" sz="500" b="0" i="0" u="none" strike="noStrike" dirty="0">
                        <a:solidFill>
                          <a:srgbClr val="000000"/>
                        </a:solidFill>
                        <a:effectLst/>
                        <a:latin typeface="宋体" panose="02010600030101010101" pitchFamily="2" charset="-122"/>
                        <a:ea typeface="宋体" panose="02010600030101010101" pitchFamily="2" charset="-122"/>
                      </a:endParaRPr>
                    </a:p>
                  </a:txBody>
                  <a:tcPr marL="7621" marR="7621" marT="7619" marB="0" anchor="ctr"/>
                </a:tc>
                <a:tc>
                  <a:txBody>
                    <a:bodyPr/>
                    <a:lstStyle/>
                    <a:p>
                      <a:pPr algn="l" fontAlgn="ctr"/>
                      <a:endParaRPr lang="zh-CN" altLang="en-US" sz="500" b="0" i="0" u="none" strike="noStrike" dirty="0">
                        <a:solidFill>
                          <a:srgbClr val="000000"/>
                        </a:solidFill>
                        <a:effectLst/>
                        <a:latin typeface="宋体" panose="02010600030101010101" pitchFamily="2" charset="-122"/>
                        <a:ea typeface="宋体" panose="02010600030101010101" pitchFamily="2" charset="-122"/>
                      </a:endParaRPr>
                    </a:p>
                  </a:txBody>
                  <a:tcPr marL="7621" marR="7621" marT="7619" marB="0" anchor="ctr"/>
                </a:tc>
                <a:extLst>
                  <a:ext uri="{0D108BD9-81ED-4DB2-BD59-A6C34878D82A}">
                    <a16:rowId xmlns:a16="http://schemas.microsoft.com/office/drawing/2014/main" val="10015"/>
                  </a:ext>
                </a:extLst>
              </a:tr>
              <a:tr h="291688">
                <a:tc gridSpan="3">
                  <a:txBody>
                    <a:bodyPr/>
                    <a:lstStyle/>
                    <a:p>
                      <a:pPr marL="0" algn="l" defTabSz="914400" rtl="0" eaLnBrk="1" fontAlgn="ctr" latinLnBrk="0" hangingPunct="1"/>
                      <a:r>
                        <a:rPr lang="en-US" sz="1600" b="1" u="none" strike="noStrike" kern="1200" dirty="0">
                          <a:solidFill>
                            <a:srgbClr val="FF0000"/>
                          </a:solidFill>
                          <a:effectLst/>
                          <a:latin typeface="+mn-lt"/>
                          <a:ea typeface="+mn-ea"/>
                          <a:cs typeface="+mn-cs"/>
                        </a:rPr>
                        <a:t>Register Result Status</a:t>
                      </a:r>
                    </a:p>
                  </a:txBody>
                  <a:tcPr marL="7621" marR="7621" marT="7619" marB="0" anchor="ctr"/>
                </a:tc>
                <a:tc hMerge="1">
                  <a:txBody>
                    <a:bodyPr/>
                    <a:lstStyle/>
                    <a:p>
                      <a:endParaRPr lang="zh-CN" altLang="en-US"/>
                    </a:p>
                  </a:txBody>
                  <a:tcPr/>
                </a:tc>
                <a:tc hMerge="1">
                  <a:txBody>
                    <a:bodyPr/>
                    <a:lstStyle/>
                    <a:p>
                      <a:endParaRPr lang="zh-CN" altLang="en-US"/>
                    </a:p>
                  </a:txBody>
                  <a:tcP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1" marR="7621"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1" marR="7621"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1" marR="7621"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1" marR="7621"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1" marR="7621"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1" marR="7621"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1" marR="7621"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1" marR="7621"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1" marR="7621" marT="7619" marB="0" anchor="ctr"/>
                </a:tc>
                <a:tc>
                  <a:txBody>
                    <a:bodyPr/>
                    <a:lstStyle/>
                    <a:p>
                      <a:pPr algn="l" fontAlgn="ct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7621" marR="7621" marT="7619" marB="0" anchor="ctr"/>
                </a:tc>
                <a:extLst>
                  <a:ext uri="{0D108BD9-81ED-4DB2-BD59-A6C34878D82A}">
                    <a16:rowId xmlns:a16="http://schemas.microsoft.com/office/drawing/2014/main" val="10016"/>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1" marR="7621" marT="7619" marB="0" anchor="ctr"/>
                </a:tc>
                <a:tc>
                  <a:txBody>
                    <a:bodyPr/>
                    <a:lstStyle/>
                    <a:p>
                      <a:pPr algn="l" fontAlgn="ctr"/>
                      <a:r>
                        <a:rPr lang="en-US" sz="1600" u="none" strike="noStrike" dirty="0">
                          <a:effectLst/>
                        </a:rPr>
                        <a:t>Clock </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1" marR="7621" marT="7619" marB="0" anchor="ctr"/>
                </a:tc>
                <a:tc>
                  <a:txBody>
                    <a:bodyPr/>
                    <a:lstStyle/>
                    <a:p>
                      <a:pPr algn="l" fontAlgn="ctr"/>
                      <a:r>
                        <a:rPr lang="en-US" sz="1600" u="none" strike="noStrike" dirty="0">
                          <a:effectLst/>
                        </a:rPr>
                        <a:t>R1</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1" marR="7621" marT="7619" marB="0" anchor="ctr"/>
                </a:tc>
                <a:tc>
                  <a:txBody>
                    <a:bodyPr/>
                    <a:lstStyle/>
                    <a:p>
                      <a:pPr algn="l" fontAlgn="ct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1" marR="7621" marT="7619" marB="0" anchor="ctr"/>
                </a:tc>
                <a:tc>
                  <a:txBody>
                    <a:bodyPr/>
                    <a:lstStyle/>
                    <a:p>
                      <a:pPr algn="ctr" fontAlgn="ctr"/>
                      <a:r>
                        <a:rPr lang="en-US" sz="1600" u="none" strike="noStrike" dirty="0" err="1">
                          <a:effectLst/>
                        </a:rPr>
                        <a:t>F0</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1" marR="7621" marT="7619" marB="0" anchor="ctr"/>
                </a:tc>
                <a:tc>
                  <a:txBody>
                    <a:bodyPr/>
                    <a:lstStyle/>
                    <a:p>
                      <a:pPr algn="ctr" fontAlgn="ctr"/>
                      <a:r>
                        <a:rPr lang="en-US" sz="1600" u="none" strike="noStrike">
                          <a:effectLst/>
                        </a:rPr>
                        <a:t>F2</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1" marR="7621" marT="7619" marB="0" anchor="ctr"/>
                </a:tc>
                <a:tc>
                  <a:txBody>
                    <a:bodyPr/>
                    <a:lstStyle/>
                    <a:p>
                      <a:pPr algn="ctr" fontAlgn="ctr"/>
                      <a:r>
                        <a:rPr lang="en-US" sz="1600" u="none" strike="noStrike" dirty="0" err="1">
                          <a:effectLst/>
                        </a:rPr>
                        <a:t>F4</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1" marR="7621" marT="7619" marB="0" anchor="ctr"/>
                </a:tc>
                <a:tc>
                  <a:txBody>
                    <a:bodyPr/>
                    <a:lstStyle/>
                    <a:p>
                      <a:pPr algn="ctr" fontAlgn="ctr"/>
                      <a:r>
                        <a:rPr lang="en-US" sz="1600" u="none" strike="noStrike" dirty="0" err="1">
                          <a:effectLst/>
                        </a:rPr>
                        <a:t>F6</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1" marR="7621" marT="7619" marB="0" anchor="ctr"/>
                </a:tc>
                <a:tc>
                  <a:txBody>
                    <a:bodyPr/>
                    <a:lstStyle/>
                    <a:p>
                      <a:pPr algn="ctr" fontAlgn="ctr"/>
                      <a:r>
                        <a:rPr lang="en-US" sz="1600" u="none" strike="noStrike">
                          <a:effectLst/>
                        </a:rPr>
                        <a:t>F8</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1" marR="7621" marT="7619" marB="0" anchor="ctr"/>
                </a:tc>
                <a:tc>
                  <a:txBody>
                    <a:bodyPr/>
                    <a:lstStyle/>
                    <a:p>
                      <a:pPr algn="ctr" fontAlgn="ctr"/>
                      <a:r>
                        <a:rPr lang="en-US" sz="1600" u="none" strike="noStrike" dirty="0">
                          <a:effectLst/>
                        </a:rPr>
                        <a:t>F10</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1" marR="7621" marT="7619" marB="0" anchor="ctr"/>
                </a:tc>
                <a:tc>
                  <a:txBody>
                    <a:bodyPr/>
                    <a:lstStyle/>
                    <a:p>
                      <a:pPr algn="ctr" fontAlgn="ctr"/>
                      <a:r>
                        <a:rPr lang="en-US" sz="1600" u="none" strike="noStrike" dirty="0">
                          <a:effectLst/>
                        </a:rPr>
                        <a:t>F12 </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1" marR="7621" marT="7619" marB="0" anchor="ctr"/>
                </a:tc>
                <a:tc>
                  <a:txBody>
                    <a:bodyPr/>
                    <a:lstStyle/>
                    <a:p>
                      <a:pPr algn="ctr" fontAlgn="ctr"/>
                      <a:r>
                        <a:rPr lang="en-US" altLang="zh-CN" sz="1600" u="none" strike="noStrike" dirty="0">
                          <a:effectLst/>
                        </a:rPr>
                        <a:t>……</a:t>
                      </a:r>
                      <a:endParaRPr lang="en-US" altLang="zh-CN" sz="1600" b="0" i="0" u="none" strike="noStrike" dirty="0">
                        <a:solidFill>
                          <a:srgbClr val="000000"/>
                        </a:solidFill>
                        <a:effectLst/>
                        <a:latin typeface="宋体" panose="02010600030101010101" pitchFamily="2" charset="-122"/>
                        <a:ea typeface="宋体" panose="02010600030101010101" pitchFamily="2" charset="-122"/>
                      </a:endParaRPr>
                    </a:p>
                  </a:txBody>
                  <a:tcPr marL="7621" marR="7621" marT="7619" marB="0" anchor="ctr"/>
                </a:tc>
                <a:tc>
                  <a:txBody>
                    <a:bodyPr/>
                    <a:lstStyle/>
                    <a:p>
                      <a:pPr algn="ctr" fontAlgn="ctr"/>
                      <a:r>
                        <a:rPr lang="en-US" sz="1600" u="none" strike="noStrike" dirty="0">
                          <a:effectLst/>
                        </a:rPr>
                        <a:t>F30</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1" marR="7621" marT="7619" marB="0" anchor="ctr"/>
                </a:tc>
                <a:extLst>
                  <a:ext uri="{0D108BD9-81ED-4DB2-BD59-A6C34878D82A}">
                    <a16:rowId xmlns:a16="http://schemas.microsoft.com/office/drawing/2014/main" val="10017"/>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1" marR="7621" marT="7619" marB="0" anchor="ctr"/>
                </a:tc>
                <a:tc>
                  <a:txBody>
                    <a:bodyPr/>
                    <a:lstStyle/>
                    <a:p>
                      <a:pPr algn="l" fontAlgn="ctr"/>
                      <a:r>
                        <a:rPr lang="en-US" altLang="zh-CN" sz="1600" b="0" i="0" u="none" strike="noStrike" dirty="0">
                          <a:solidFill>
                            <a:schemeClr val="dk1"/>
                          </a:solidFill>
                          <a:effectLst/>
                          <a:latin typeface="+mn-lt"/>
                          <a:ea typeface="+mn-ea"/>
                        </a:rPr>
                        <a:t>8</a:t>
                      </a:r>
                      <a:endParaRPr lang="en-US" altLang="zh-CN" sz="1600" b="0" i="0" u="none" strike="noStrike" dirty="0">
                        <a:solidFill>
                          <a:srgbClr val="000000"/>
                        </a:solidFill>
                        <a:effectLst/>
                        <a:latin typeface="宋体" panose="02010600030101010101" pitchFamily="2" charset="-122"/>
                        <a:ea typeface="宋体" panose="02010600030101010101" pitchFamily="2" charset="-122"/>
                      </a:endParaRPr>
                    </a:p>
                  </a:txBody>
                  <a:tcPr marL="7621" marR="7621" marT="7619" marB="0" anchor="ctr"/>
                </a:tc>
                <a:tc>
                  <a:txBody>
                    <a:bodyPr/>
                    <a:lstStyle/>
                    <a:p>
                      <a:pPr algn="l" fontAlgn="ctr"/>
                      <a:r>
                        <a:rPr lang="en-US" altLang="zh-CN" sz="1600" b="0" i="0" u="none" strike="noStrike" dirty="0">
                          <a:solidFill>
                            <a:schemeClr val="dk1"/>
                          </a:solidFill>
                          <a:effectLst/>
                          <a:latin typeface="+mn-lt"/>
                          <a:ea typeface="+mn-ea"/>
                        </a:rPr>
                        <a:t>72</a:t>
                      </a:r>
                      <a:endParaRPr lang="en-US" altLang="zh-CN" sz="1600" b="0" i="0" u="none" strike="noStrike" dirty="0">
                        <a:solidFill>
                          <a:srgbClr val="000000"/>
                        </a:solidFill>
                        <a:effectLst/>
                        <a:latin typeface="宋体" panose="02010600030101010101" pitchFamily="2" charset="-122"/>
                        <a:ea typeface="宋体" panose="02010600030101010101" pitchFamily="2" charset="-122"/>
                      </a:endParaRPr>
                    </a:p>
                  </a:txBody>
                  <a:tcPr marL="7621" marR="7621" marT="7619" marB="0" anchor="ctr"/>
                </a:tc>
                <a:tc>
                  <a:txBody>
                    <a:bodyPr/>
                    <a:lstStyle/>
                    <a:p>
                      <a:pPr algn="l" fontAlgn="ctr"/>
                      <a:r>
                        <a:rPr lang="en-US" sz="1600" u="none" strike="noStrike" dirty="0">
                          <a:effectLst/>
                        </a:rPr>
                        <a:t>FU</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1" marR="7621" marT="7619" marB="0" anchor="ctr"/>
                </a:tc>
                <a:tc>
                  <a:txBody>
                    <a:bodyPr/>
                    <a:lstStyle/>
                    <a:p>
                      <a:pPr algn="ctr" fontAlgn="ctr"/>
                      <a:r>
                        <a:rPr lang="en-US" altLang="zh-CN" sz="1400" b="0" i="0" u="none" strike="noStrike" dirty="0">
                          <a:solidFill>
                            <a:srgbClr val="0070C0"/>
                          </a:solidFill>
                          <a:effectLst/>
                          <a:latin typeface="宋体" panose="02010600030101010101" pitchFamily="2" charset="-122"/>
                          <a:ea typeface="宋体" panose="02010600030101010101" pitchFamily="2" charset="-122"/>
                        </a:rPr>
                        <a:t>Load2</a:t>
                      </a:r>
                      <a:endParaRPr lang="zh-CN" altLang="en-US" sz="1400" b="0" i="0" u="none" strike="noStrike" dirty="0">
                        <a:solidFill>
                          <a:srgbClr val="0070C0"/>
                        </a:solidFill>
                        <a:effectLst/>
                        <a:latin typeface="宋体" panose="02010600030101010101" pitchFamily="2" charset="-122"/>
                        <a:ea typeface="宋体" panose="02010600030101010101" pitchFamily="2" charset="-122"/>
                      </a:endParaRPr>
                    </a:p>
                  </a:txBody>
                  <a:tcPr marL="7621" marR="7621" marT="7619" marB="0" anchor="ctr"/>
                </a:tc>
                <a:tc>
                  <a:txBody>
                    <a:bodyPr/>
                    <a:lstStyle/>
                    <a:p>
                      <a:pPr algn="ctr" fontAlgn="ctr"/>
                      <a:endParaRPr lang="zh-CN" altLang="en-US" sz="1400" b="0" i="0" u="none" strike="noStrike" dirty="0">
                        <a:solidFill>
                          <a:srgbClr val="0070C0"/>
                        </a:solidFill>
                        <a:effectLst/>
                        <a:latin typeface="宋体" panose="02010600030101010101" pitchFamily="2" charset="-122"/>
                        <a:ea typeface="宋体" panose="02010600030101010101" pitchFamily="2" charset="-122"/>
                      </a:endParaRPr>
                    </a:p>
                  </a:txBody>
                  <a:tcPr marL="7621" marR="7621" marT="7619" marB="0" anchor="ctr"/>
                </a:tc>
                <a:tc>
                  <a:txBody>
                    <a:bodyPr/>
                    <a:lstStyle/>
                    <a:p>
                      <a:pPr algn="ctr" fontAlgn="ctr"/>
                      <a:r>
                        <a:rPr lang="en-US" altLang="zh-CN" sz="1400" b="0" i="0" u="none" strike="noStrike" dirty="0">
                          <a:solidFill>
                            <a:srgbClr val="0070C0"/>
                          </a:solidFill>
                          <a:effectLst/>
                          <a:latin typeface="宋体" panose="02010600030101010101" pitchFamily="2" charset="-122"/>
                          <a:ea typeface="宋体" panose="02010600030101010101" pitchFamily="2" charset="-122"/>
                        </a:rPr>
                        <a:t>Mult2</a:t>
                      </a:r>
                      <a:endParaRPr lang="zh-CN" altLang="en-US" sz="1400" b="0" i="0" u="none" strike="noStrike" dirty="0">
                        <a:solidFill>
                          <a:srgbClr val="0070C0"/>
                        </a:solidFill>
                        <a:effectLst/>
                        <a:latin typeface="宋体" panose="02010600030101010101" pitchFamily="2" charset="-122"/>
                        <a:ea typeface="宋体" panose="02010600030101010101" pitchFamily="2" charset="-122"/>
                      </a:endParaRPr>
                    </a:p>
                  </a:txBody>
                  <a:tcPr marL="7621" marR="7621" marT="7619" marB="0" anchor="ctr"/>
                </a:tc>
                <a:tc>
                  <a:txBody>
                    <a:bodyPr/>
                    <a:lstStyle/>
                    <a:p>
                      <a:pPr algn="ctr" fontAlgn="ct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1" marR="7621" marT="7619" marB="0" anchor="ctr"/>
                </a:tc>
                <a:tc>
                  <a:txBody>
                    <a:bodyPr/>
                    <a:lstStyle/>
                    <a:p>
                      <a:pPr algn="ctr" fontAlgn="ct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7621" marR="7621" marT="7619" marB="0" anchor="ctr"/>
                </a:tc>
                <a:tc>
                  <a:txBody>
                    <a:bodyPr/>
                    <a:lstStyle/>
                    <a:p>
                      <a:pPr algn="ctr" fontAlgn="ct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7621" marR="7621" marT="7619" marB="0" anchor="ctr"/>
                </a:tc>
                <a:tc>
                  <a:txBody>
                    <a:bodyPr/>
                    <a:lstStyle/>
                    <a:p>
                      <a:pPr algn="ctr" fontAlgn="ct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7621" marR="7621" marT="7619" marB="0" anchor="ctr"/>
                </a:tc>
                <a:tc>
                  <a:txBody>
                    <a:bodyPr/>
                    <a:lstStyle/>
                    <a:p>
                      <a:pPr algn="ctr" fontAlgn="ct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7621" marR="7621" marT="7619" marB="0" anchor="ctr"/>
                </a:tc>
                <a:tc>
                  <a:txBody>
                    <a:bodyPr/>
                    <a:lstStyle/>
                    <a:p>
                      <a:pPr algn="ctr" fontAlgn="ct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7621" marR="7621" marT="7619" marB="0" anchor="ctr"/>
                </a:tc>
                <a:extLst>
                  <a:ext uri="{0D108BD9-81ED-4DB2-BD59-A6C34878D82A}">
                    <a16:rowId xmlns:a16="http://schemas.microsoft.com/office/drawing/2014/main" val="10018"/>
                  </a:ext>
                </a:extLst>
              </a:tr>
            </a:tbl>
          </a:graphicData>
        </a:graphic>
      </p:graphicFrame>
    </p:spTree>
    <p:extLst>
      <p:ext uri="{BB962C8B-B14F-4D97-AF65-F5344CB8AC3E}">
        <p14:creationId xmlns:p14="http://schemas.microsoft.com/office/powerpoint/2010/main" val="2282707090"/>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additive="repl">
                                        <p:cTn id="6" dur="1" fill="hold">
                                          <p:stCondLst>
                                            <p:cond delay="0"/>
                                          </p:stCondLst>
                                        </p:cTn>
                                        <p:tgtEl>
                                          <p:spTgt spid="13">
                                            <p:txEl>
                                              <p:pRg st="0" end="0"/>
                                            </p:txEl>
                                          </p:spTgt>
                                        </p:tgtEl>
                                        <p:attrNameLst>
                                          <p:attrName>style.visibility</p:attrName>
                                        </p:attrNameLst>
                                      </p:cBhvr>
                                      <p:to>
                                        <p:strVal val="visible"/>
                                      </p:to>
                                    </p:set>
                                    <p:anim calcmode="lin" valueType="num">
                                      <p:cBhvr>
                                        <p:cTn id="7" dur="500" fill="hold"/>
                                        <p:tgtEl>
                                          <p:spTgt spid="13">
                                            <p:txEl>
                                              <p:pRg st="0" end="0"/>
                                            </p:txEl>
                                          </p:spTgt>
                                        </p:tgtEl>
                                        <p:attrNameLst>
                                          <p:attrName>ppt_x</p:attrName>
                                        </p:attrNameLst>
                                      </p:cBhvr>
                                      <p:tavLst>
                                        <p:tav tm="100000">
                                          <p:val>
                                            <p:strVal val="1+#ppt_w/2"/>
                                          </p:val>
                                        </p:tav>
                                        <p:tav tm="100000">
                                          <p:val>
                                            <p:strVal val="#ppt_x"/>
                                          </p:val>
                                        </p:tav>
                                      </p:tavLst>
                                    </p:anim>
                                    <p:anim calcmode="lin" valueType="num">
                                      <p:cBhvr>
                                        <p:cTn id="8" dur="500" fill="hold"/>
                                        <p:tgtEl>
                                          <p:spTgt spid="13">
                                            <p:txEl>
                                              <p:pRg st="0" end="0"/>
                                            </p:txEl>
                                          </p:spTgt>
                                        </p:tgtEl>
                                        <p:attrNameLst>
                                          <p:attrName>ppt_y</p:attrName>
                                        </p:attrNameLst>
                                      </p:cBhvr>
                                      <p:tavLst>
                                        <p:tav tm="10000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自由: 形状 22"/>
          <p:cNvSpPr/>
          <p:nvPr/>
        </p:nvSpPr>
        <p:spPr bwMode="auto">
          <a:xfrm rot="12600000">
            <a:off x="628798" y="267712"/>
            <a:ext cx="166903" cy="731887"/>
          </a:xfrm>
          <a:custGeom>
            <a:avLst/>
            <a:gdLst>
              <a:gd name="connsiteX0" fmla="*/ 260214 w 260214"/>
              <a:gd name="connsiteY0" fmla="*/ 995963 h 1141060"/>
              <a:gd name="connsiteX1" fmla="*/ 0 w 260214"/>
              <a:gd name="connsiteY1" fmla="*/ 1141060 h 1141060"/>
              <a:gd name="connsiteX2" fmla="*/ 0 w 260214"/>
              <a:gd name="connsiteY2" fmla="*/ 146621 h 1141060"/>
              <a:gd name="connsiteX3" fmla="*/ 260214 w 260214"/>
              <a:gd name="connsiteY3" fmla="*/ 0 h 1141060"/>
            </a:gdLst>
            <a:ahLst/>
            <a:cxnLst>
              <a:cxn ang="0">
                <a:pos x="connsiteX0" y="connsiteY0"/>
              </a:cxn>
              <a:cxn ang="0">
                <a:pos x="connsiteX1" y="connsiteY1"/>
              </a:cxn>
              <a:cxn ang="0">
                <a:pos x="connsiteX2" y="connsiteY2"/>
              </a:cxn>
              <a:cxn ang="0">
                <a:pos x="connsiteX3" y="connsiteY3"/>
              </a:cxn>
            </a:cxnLst>
            <a:rect l="l" t="t" r="r" b="b"/>
            <a:pathLst>
              <a:path w="260214" h="1141060">
                <a:moveTo>
                  <a:pt x="260214" y="995963"/>
                </a:moveTo>
                <a:lnTo>
                  <a:pt x="0" y="1141060"/>
                </a:lnTo>
                <a:lnTo>
                  <a:pt x="0" y="146621"/>
                </a:lnTo>
                <a:lnTo>
                  <a:pt x="260214" y="0"/>
                </a:lnTo>
                <a:close/>
              </a:path>
            </a:pathLst>
          </a:custGeom>
          <a:solidFill>
            <a:srgbClr val="0075EA"/>
          </a:solidFill>
          <a:ln>
            <a:noFill/>
          </a:ln>
        </p:spPr>
        <p:txBody>
          <a:bodyPr vert="horz" wrap="square" lIns="91440" tIns="45720" rIns="91440" bIns="45720" numCol="1" anchor="t" anchorCtr="0" compatLnSpc="1">
            <a:noAutofit/>
          </a:bodyPr>
          <a:lstStyle/>
          <a:p>
            <a:endParaRPr lang="zh-CN" altLang="en-US" dirty="0"/>
          </a:p>
        </p:txBody>
      </p:sp>
      <p:grpSp>
        <p:nvGrpSpPr>
          <p:cNvPr id="10" name="组合 9">
            <a:extLst>
              <a:ext uri="{FF2B5EF4-FFF2-40B4-BE49-F238E27FC236}">
                <a16:creationId xmlns:a16="http://schemas.microsoft.com/office/drawing/2014/main" id="{2A62CB82-FB01-4715-BBAF-49D3EAD91EB7}"/>
              </a:ext>
            </a:extLst>
          </p:cNvPr>
          <p:cNvGrpSpPr/>
          <p:nvPr/>
        </p:nvGrpSpPr>
        <p:grpSpPr>
          <a:xfrm>
            <a:off x="635244" y="278225"/>
            <a:ext cx="4594115" cy="714073"/>
            <a:chOff x="635242" y="278221"/>
            <a:chExt cx="4594115" cy="714072"/>
          </a:xfrm>
        </p:grpSpPr>
        <p:sp>
          <p:nvSpPr>
            <p:cNvPr id="11" name="矩形 10">
              <a:extLst>
                <a:ext uri="{FF2B5EF4-FFF2-40B4-BE49-F238E27FC236}">
                  <a16:creationId xmlns:a16="http://schemas.microsoft.com/office/drawing/2014/main" id="{9C4C0B2E-9EA3-4E4E-B3C0-51BAACEFFED3}"/>
                </a:ext>
              </a:extLst>
            </p:cNvPr>
            <p:cNvSpPr/>
            <p:nvPr/>
          </p:nvSpPr>
          <p:spPr>
            <a:xfrm>
              <a:off x="635242" y="676889"/>
              <a:ext cx="4136453" cy="315404"/>
            </a:xfrm>
            <a:prstGeom prst="rect">
              <a:avLst/>
            </a:prstGeom>
          </p:spPr>
          <p:txBody>
            <a:bodyPr wrap="square">
              <a:spAutoFit/>
            </a:bodyPr>
            <a:lstStyle/>
            <a:p>
              <a:pPr algn="ct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Tomasulo Algorithm——Loop</a:t>
              </a:r>
            </a:p>
          </p:txBody>
        </p:sp>
        <p:sp>
          <p:nvSpPr>
            <p:cNvPr id="16" name="矩形 15">
              <a:extLst>
                <a:ext uri="{FF2B5EF4-FFF2-40B4-BE49-F238E27FC236}">
                  <a16:creationId xmlns:a16="http://schemas.microsoft.com/office/drawing/2014/main" id="{920BAABC-520F-43FA-A390-A8BAD8692FD2}"/>
                </a:ext>
              </a:extLst>
            </p:cNvPr>
            <p:cNvSpPr/>
            <p:nvPr/>
          </p:nvSpPr>
          <p:spPr>
            <a:xfrm>
              <a:off x="1197484" y="278221"/>
              <a:ext cx="4031873" cy="523219"/>
            </a:xfrm>
            <a:prstGeom prst="rect">
              <a:avLst/>
            </a:prstGeom>
          </p:spPr>
          <p:txBody>
            <a:bodyPr wrap="none">
              <a:spAutoFit/>
            </a:bodyPr>
            <a:lstStyle/>
            <a:p>
              <a:r>
                <a:rPr lang="en-US" altLang="zh-CN" sz="2800" b="1" dirty="0">
                  <a:solidFill>
                    <a:schemeClr val="tx1">
                      <a:lumMod val="85000"/>
                      <a:lumOff val="15000"/>
                    </a:schemeClr>
                  </a:solidFill>
                  <a:latin typeface="等线" panose="02010600030101010101" pitchFamily="2" charset="-122"/>
                  <a:ea typeface="等线" panose="02010600030101010101" pitchFamily="2" charset="-122"/>
                </a:rPr>
                <a:t>Tomasulo</a:t>
              </a:r>
              <a:r>
                <a:rPr lang="zh-CN" altLang="en-US" sz="2800" b="1" dirty="0">
                  <a:solidFill>
                    <a:schemeClr val="tx1">
                      <a:lumMod val="85000"/>
                      <a:lumOff val="15000"/>
                    </a:schemeClr>
                  </a:solidFill>
                  <a:latin typeface="等线" panose="02010600030101010101" pitchFamily="2" charset="-122"/>
                  <a:ea typeface="等线" panose="02010600030101010101" pitchFamily="2" charset="-122"/>
                </a:rPr>
                <a:t>算法</a:t>
              </a:r>
              <a:r>
                <a:rPr lang="en-US" altLang="zh-CN" sz="2800" b="1" dirty="0">
                  <a:solidFill>
                    <a:schemeClr val="tx1">
                      <a:lumMod val="85000"/>
                      <a:lumOff val="15000"/>
                    </a:schemeClr>
                  </a:solidFill>
                  <a:latin typeface="等线" panose="02010600030101010101" pitchFamily="2" charset="-122"/>
                  <a:ea typeface="等线" panose="02010600030101010101" pitchFamily="2" charset="-122"/>
                </a:rPr>
                <a:t>— —</a:t>
              </a:r>
              <a:r>
                <a:rPr lang="zh-CN" altLang="en-US" sz="2800" b="1" dirty="0">
                  <a:solidFill>
                    <a:schemeClr val="tx1">
                      <a:lumMod val="85000"/>
                      <a:lumOff val="15000"/>
                    </a:schemeClr>
                  </a:solidFill>
                  <a:latin typeface="等线" panose="02010600030101010101" pitchFamily="2" charset="-122"/>
                  <a:ea typeface="等线" panose="02010600030101010101" pitchFamily="2" charset="-122"/>
                </a:rPr>
                <a:t>循环</a:t>
              </a:r>
            </a:p>
          </p:txBody>
        </p:sp>
      </p:grpSp>
      <p:grpSp>
        <p:nvGrpSpPr>
          <p:cNvPr id="2" name="组合 1">
            <a:extLst>
              <a:ext uri="{FF2B5EF4-FFF2-40B4-BE49-F238E27FC236}">
                <a16:creationId xmlns:a16="http://schemas.microsoft.com/office/drawing/2014/main" id="{2A1668BC-6559-4387-A743-C75F99424AA0}"/>
              </a:ext>
            </a:extLst>
          </p:cNvPr>
          <p:cNvGrpSpPr/>
          <p:nvPr/>
        </p:nvGrpSpPr>
        <p:grpSpPr>
          <a:xfrm>
            <a:off x="1624806" y="1181618"/>
            <a:ext cx="8793162" cy="5397500"/>
            <a:chOff x="79375" y="808038"/>
            <a:chExt cx="8793162" cy="5397500"/>
          </a:xfrm>
        </p:grpSpPr>
        <p:sp>
          <p:nvSpPr>
            <p:cNvPr id="9" name="Rectangle 2">
              <a:extLst>
                <a:ext uri="{FF2B5EF4-FFF2-40B4-BE49-F238E27FC236}">
                  <a16:creationId xmlns:a16="http://schemas.microsoft.com/office/drawing/2014/main" id="{A59C503A-F9A4-4E5A-986C-45E96586F0DF}"/>
                </a:ext>
              </a:extLst>
            </p:cNvPr>
            <p:cNvSpPr>
              <a:spLocks noChangeArrowheads="1"/>
            </p:cNvSpPr>
            <p:nvPr/>
          </p:nvSpPr>
          <p:spPr bwMode="auto">
            <a:xfrm>
              <a:off x="717550" y="1874838"/>
              <a:ext cx="914400" cy="203200"/>
            </a:xfrm>
            <a:prstGeom prst="rect">
              <a:avLst/>
            </a:prstGeom>
            <a:solidFill>
              <a:srgbClr val="FFFFFF"/>
            </a:solidFill>
            <a:ln w="28440" cap="sq">
              <a:solidFill>
                <a:srgbClr val="000000"/>
              </a:solidFill>
              <a:miter lim="800000"/>
              <a:headEnd/>
              <a:tailEnd/>
            </a:ln>
            <a:effectLst>
              <a:outerShdw dist="107933" dir="2700000" algn="ctr" rotWithShape="0">
                <a:srgbClr val="E7E6E6"/>
              </a:outerShdw>
            </a:effectLst>
          </p:spPr>
          <p:txBody>
            <a:bodyPr wrap="none" lIns="90000" tIns="46800" rIns="90000" bIns="46800" anchor="ctr"/>
            <a:lstStyle/>
            <a:p>
              <a:pPr algn="ctr" eaLnBrk="1" hangingPunct="1">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altLang="zh-CN" sz="1600">
                  <a:solidFill>
                    <a:srgbClr val="000000"/>
                  </a:solidFill>
                  <a:latin typeface="Arial" pitchFamily="34" charset="0"/>
                </a:rPr>
                <a:t>addr: 80</a:t>
              </a:r>
            </a:p>
          </p:txBody>
        </p:sp>
        <p:sp>
          <p:nvSpPr>
            <p:cNvPr id="14" name="Rectangle 3">
              <a:extLst>
                <a:ext uri="{FF2B5EF4-FFF2-40B4-BE49-F238E27FC236}">
                  <a16:creationId xmlns:a16="http://schemas.microsoft.com/office/drawing/2014/main" id="{6CDE71D4-14E3-493E-AB6B-61671C7701A0}"/>
                </a:ext>
              </a:extLst>
            </p:cNvPr>
            <p:cNvSpPr>
              <a:spLocks noChangeArrowheads="1"/>
            </p:cNvSpPr>
            <p:nvPr/>
          </p:nvSpPr>
          <p:spPr bwMode="auto">
            <a:xfrm>
              <a:off x="717550" y="2078038"/>
              <a:ext cx="914400" cy="203200"/>
            </a:xfrm>
            <a:prstGeom prst="rect">
              <a:avLst/>
            </a:prstGeom>
            <a:solidFill>
              <a:srgbClr val="FFFFFF"/>
            </a:solidFill>
            <a:ln w="28440" cap="sq">
              <a:solidFill>
                <a:srgbClr val="000000"/>
              </a:solidFill>
              <a:miter lim="800000"/>
              <a:headEnd/>
              <a:tailEnd/>
            </a:ln>
            <a:effectLst>
              <a:outerShdw dist="107933" dir="2700000" algn="ctr" rotWithShape="0">
                <a:srgbClr val="E7E6E6"/>
              </a:outerShdw>
            </a:effectLst>
          </p:spPr>
          <p:txBody>
            <a:bodyPr wrap="none" lIns="90000" tIns="46800" rIns="90000" bIns="46800" anchor="ctr"/>
            <a:lstStyle/>
            <a:p>
              <a:pPr algn="ctr" eaLnBrk="1" hangingPunct="1">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altLang="zh-CN" sz="1600">
                  <a:solidFill>
                    <a:srgbClr val="000000"/>
                  </a:solidFill>
                  <a:latin typeface="Arial" pitchFamily="34" charset="0"/>
                </a:rPr>
                <a:t>addr: 72</a:t>
              </a:r>
            </a:p>
          </p:txBody>
        </p:sp>
        <p:sp>
          <p:nvSpPr>
            <p:cNvPr id="15" name="Rectangle 4">
              <a:extLst>
                <a:ext uri="{FF2B5EF4-FFF2-40B4-BE49-F238E27FC236}">
                  <a16:creationId xmlns:a16="http://schemas.microsoft.com/office/drawing/2014/main" id="{81C821AA-1669-429C-ACCA-4D5C70866618}"/>
                </a:ext>
              </a:extLst>
            </p:cNvPr>
            <p:cNvSpPr>
              <a:spLocks noChangeArrowheads="1"/>
            </p:cNvSpPr>
            <p:nvPr/>
          </p:nvSpPr>
          <p:spPr bwMode="auto">
            <a:xfrm>
              <a:off x="717550" y="2281238"/>
              <a:ext cx="914400" cy="203200"/>
            </a:xfrm>
            <a:prstGeom prst="rect">
              <a:avLst/>
            </a:prstGeom>
            <a:solidFill>
              <a:srgbClr val="FFFFFF"/>
            </a:solidFill>
            <a:ln w="28440" cap="sq">
              <a:solidFill>
                <a:srgbClr val="000000"/>
              </a:solidFill>
              <a:miter lim="800000"/>
              <a:headEnd/>
              <a:tailEnd/>
            </a:ln>
            <a:effectLst>
              <a:outerShdw dist="107933" dir="2700000" algn="ctr" rotWithShape="0">
                <a:srgbClr val="E7E6E6"/>
              </a:outerShdw>
            </a:effectLst>
          </p:spPr>
          <p:txBody>
            <a:bodyPr wrap="none" anchor="ctr"/>
            <a:lstStyle/>
            <a:p>
              <a:pPr>
                <a:buClr>
                  <a:srgbClr val="000000"/>
                </a:buClr>
                <a:buSzPct val="100000"/>
                <a:buFont typeface="Times New Roman" pitchFamily="18" charset="0"/>
                <a:buNone/>
                <a:defRPr/>
              </a:pPr>
              <a:endParaRPr lang="zh-CN" altLang="en-US"/>
            </a:p>
          </p:txBody>
        </p:sp>
        <p:sp>
          <p:nvSpPr>
            <p:cNvPr id="17" name="Rectangle 5">
              <a:extLst>
                <a:ext uri="{FF2B5EF4-FFF2-40B4-BE49-F238E27FC236}">
                  <a16:creationId xmlns:a16="http://schemas.microsoft.com/office/drawing/2014/main" id="{404D0688-AE5F-4B20-A193-8FB1C49DB4E9}"/>
                </a:ext>
              </a:extLst>
            </p:cNvPr>
            <p:cNvSpPr>
              <a:spLocks noChangeArrowheads="1"/>
            </p:cNvSpPr>
            <p:nvPr/>
          </p:nvSpPr>
          <p:spPr bwMode="auto">
            <a:xfrm>
              <a:off x="717550" y="2484438"/>
              <a:ext cx="914400" cy="203200"/>
            </a:xfrm>
            <a:prstGeom prst="rect">
              <a:avLst/>
            </a:prstGeom>
            <a:solidFill>
              <a:srgbClr val="FFFFFF"/>
            </a:solidFill>
            <a:ln w="28440" cap="sq">
              <a:solidFill>
                <a:srgbClr val="000000"/>
              </a:solidFill>
              <a:miter lim="800000"/>
              <a:headEnd/>
              <a:tailEnd/>
            </a:ln>
            <a:effectLst>
              <a:outerShdw dist="107933" dir="2700000" algn="ctr" rotWithShape="0">
                <a:srgbClr val="E7E6E6"/>
              </a:outerShdw>
            </a:effectLst>
          </p:spPr>
          <p:txBody>
            <a:bodyPr wrap="none" anchor="ctr"/>
            <a:lstStyle/>
            <a:p>
              <a:pPr>
                <a:buClr>
                  <a:srgbClr val="000000"/>
                </a:buClr>
                <a:buSzPct val="100000"/>
                <a:buFont typeface="Times New Roman" pitchFamily="18" charset="0"/>
                <a:buNone/>
                <a:defRPr/>
              </a:pPr>
              <a:endParaRPr lang="zh-CN" altLang="en-US"/>
            </a:p>
          </p:txBody>
        </p:sp>
        <p:sp>
          <p:nvSpPr>
            <p:cNvPr id="19" name="Rectangle 6">
              <a:extLst>
                <a:ext uri="{FF2B5EF4-FFF2-40B4-BE49-F238E27FC236}">
                  <a16:creationId xmlns:a16="http://schemas.microsoft.com/office/drawing/2014/main" id="{8394C168-BD3A-4B00-8795-4775238E236F}"/>
                </a:ext>
              </a:extLst>
            </p:cNvPr>
            <p:cNvSpPr>
              <a:spLocks noChangeArrowheads="1"/>
            </p:cNvSpPr>
            <p:nvPr/>
          </p:nvSpPr>
          <p:spPr bwMode="auto">
            <a:xfrm>
              <a:off x="717550" y="2687638"/>
              <a:ext cx="914400" cy="203200"/>
            </a:xfrm>
            <a:prstGeom prst="rect">
              <a:avLst/>
            </a:prstGeom>
            <a:solidFill>
              <a:srgbClr val="FFFFFF"/>
            </a:solidFill>
            <a:ln w="28440" cap="sq">
              <a:solidFill>
                <a:srgbClr val="000000"/>
              </a:solidFill>
              <a:miter lim="800000"/>
              <a:headEnd/>
              <a:tailEnd/>
            </a:ln>
            <a:effectLst>
              <a:outerShdw dist="107933" dir="2700000" algn="ctr" rotWithShape="0">
                <a:srgbClr val="E7E6E6"/>
              </a:outerShdw>
            </a:effectLst>
          </p:spPr>
          <p:txBody>
            <a:bodyPr wrap="none" anchor="ctr"/>
            <a:lstStyle/>
            <a:p>
              <a:pPr>
                <a:buClr>
                  <a:srgbClr val="000000"/>
                </a:buClr>
                <a:buSzPct val="100000"/>
                <a:buFont typeface="Times New Roman" pitchFamily="18" charset="0"/>
                <a:buNone/>
                <a:defRPr/>
              </a:pPr>
              <a:endParaRPr lang="zh-CN" altLang="en-US"/>
            </a:p>
          </p:txBody>
        </p:sp>
        <p:sp>
          <p:nvSpPr>
            <p:cNvPr id="20" name="Rectangle 7">
              <a:extLst>
                <a:ext uri="{FF2B5EF4-FFF2-40B4-BE49-F238E27FC236}">
                  <a16:creationId xmlns:a16="http://schemas.microsoft.com/office/drawing/2014/main" id="{540F7508-554B-42DE-BC5F-4733517229AF}"/>
                </a:ext>
              </a:extLst>
            </p:cNvPr>
            <p:cNvSpPr>
              <a:spLocks noChangeArrowheads="1"/>
            </p:cNvSpPr>
            <p:nvPr/>
          </p:nvSpPr>
          <p:spPr bwMode="auto">
            <a:xfrm>
              <a:off x="717550" y="2890838"/>
              <a:ext cx="914400" cy="203200"/>
            </a:xfrm>
            <a:prstGeom prst="rect">
              <a:avLst/>
            </a:prstGeom>
            <a:solidFill>
              <a:srgbClr val="FFFFFF"/>
            </a:solidFill>
            <a:ln w="28440" cap="sq">
              <a:solidFill>
                <a:srgbClr val="000000"/>
              </a:solidFill>
              <a:miter lim="800000"/>
              <a:headEnd/>
              <a:tailEnd/>
            </a:ln>
            <a:effectLst>
              <a:outerShdw dist="107933" dir="2700000" algn="ctr" rotWithShape="0">
                <a:srgbClr val="E7E6E6"/>
              </a:outerShdw>
            </a:effectLst>
          </p:spPr>
          <p:txBody>
            <a:bodyPr wrap="none" anchor="ctr"/>
            <a:lstStyle/>
            <a:p>
              <a:pPr>
                <a:buClr>
                  <a:srgbClr val="000000"/>
                </a:buClr>
                <a:buSzPct val="100000"/>
                <a:buFont typeface="Times New Roman" pitchFamily="18" charset="0"/>
                <a:buNone/>
                <a:defRPr/>
              </a:pPr>
              <a:endParaRPr lang="zh-CN" altLang="en-US"/>
            </a:p>
          </p:txBody>
        </p:sp>
        <p:sp>
          <p:nvSpPr>
            <p:cNvPr id="21" name="Line 8">
              <a:extLst>
                <a:ext uri="{FF2B5EF4-FFF2-40B4-BE49-F238E27FC236}">
                  <a16:creationId xmlns:a16="http://schemas.microsoft.com/office/drawing/2014/main" id="{EE0FB6FD-6E5B-41F8-8375-7EA834596F74}"/>
                </a:ext>
              </a:extLst>
            </p:cNvPr>
            <p:cNvSpPr>
              <a:spLocks noChangeShapeType="1"/>
            </p:cNvSpPr>
            <p:nvPr/>
          </p:nvSpPr>
          <p:spPr bwMode="auto">
            <a:xfrm>
              <a:off x="1098550" y="1265238"/>
              <a:ext cx="1588" cy="609600"/>
            </a:xfrm>
            <a:prstGeom prst="line">
              <a:avLst/>
            </a:prstGeom>
            <a:noFill/>
            <a:ln w="57240" cap="sq">
              <a:solidFill>
                <a:srgbClr val="000000"/>
              </a:solidFill>
              <a:miter lim="800000"/>
              <a:headEnd/>
              <a:tailEnd type="triangle" w="med" len="med"/>
            </a:ln>
          </p:spPr>
          <p:txBody>
            <a:bodyPr/>
            <a:lstStyle/>
            <a:p>
              <a:endParaRPr lang="zh-CN" altLang="en-US"/>
            </a:p>
          </p:txBody>
        </p:sp>
        <p:grpSp>
          <p:nvGrpSpPr>
            <p:cNvPr id="22" name="Group 9">
              <a:extLst>
                <a:ext uri="{FF2B5EF4-FFF2-40B4-BE49-F238E27FC236}">
                  <a16:creationId xmlns:a16="http://schemas.microsoft.com/office/drawing/2014/main" id="{C07EDBB6-A52D-49F2-8A05-DB66CC1FB464}"/>
                </a:ext>
              </a:extLst>
            </p:cNvPr>
            <p:cNvGrpSpPr>
              <a:grpSpLocks/>
            </p:cNvGrpSpPr>
            <p:nvPr/>
          </p:nvGrpSpPr>
          <p:grpSpPr bwMode="auto">
            <a:xfrm>
              <a:off x="3332163" y="895350"/>
              <a:ext cx="912812" cy="1217613"/>
              <a:chOff x="2099" y="564"/>
              <a:chExt cx="575" cy="767"/>
            </a:xfrm>
          </p:grpSpPr>
          <p:sp>
            <p:nvSpPr>
              <p:cNvPr id="23" name="Rectangle 10">
                <a:extLst>
                  <a:ext uri="{FF2B5EF4-FFF2-40B4-BE49-F238E27FC236}">
                    <a16:creationId xmlns:a16="http://schemas.microsoft.com/office/drawing/2014/main" id="{B5156466-3A2F-4CA9-A3FE-971407C7BAFD}"/>
                  </a:ext>
                </a:extLst>
              </p:cNvPr>
              <p:cNvSpPr>
                <a:spLocks noChangeArrowheads="1"/>
              </p:cNvSpPr>
              <p:nvPr/>
            </p:nvSpPr>
            <p:spPr bwMode="auto">
              <a:xfrm>
                <a:off x="2099" y="564"/>
                <a:ext cx="575" cy="127"/>
              </a:xfrm>
              <a:prstGeom prst="rect">
                <a:avLst/>
              </a:prstGeom>
              <a:solidFill>
                <a:srgbClr val="FFFFFF"/>
              </a:solidFill>
              <a:ln w="28440" cap="sq">
                <a:solidFill>
                  <a:srgbClr val="000000"/>
                </a:solidFill>
                <a:miter lim="800000"/>
                <a:headEnd/>
                <a:tailEnd/>
              </a:ln>
              <a:effectLst>
                <a:outerShdw dist="107933" dir="2700000" algn="ctr" rotWithShape="0">
                  <a:srgbClr val="E7E6E6"/>
                </a:outerShdw>
              </a:effectLst>
            </p:spPr>
            <p:txBody>
              <a:bodyPr wrap="none" anchor="ctr"/>
              <a:lstStyle/>
              <a:p>
                <a:pPr>
                  <a:buClr>
                    <a:srgbClr val="000000"/>
                  </a:buClr>
                  <a:buSzPct val="100000"/>
                  <a:buFont typeface="Times New Roman" pitchFamily="18" charset="0"/>
                  <a:buNone/>
                  <a:defRPr/>
                </a:pPr>
                <a:endParaRPr lang="zh-CN" altLang="en-US"/>
              </a:p>
            </p:txBody>
          </p:sp>
          <p:sp>
            <p:nvSpPr>
              <p:cNvPr id="24" name="Rectangle 11">
                <a:extLst>
                  <a:ext uri="{FF2B5EF4-FFF2-40B4-BE49-F238E27FC236}">
                    <a16:creationId xmlns:a16="http://schemas.microsoft.com/office/drawing/2014/main" id="{3F589214-D317-422F-9ADB-0A579AA87498}"/>
                  </a:ext>
                </a:extLst>
              </p:cNvPr>
              <p:cNvSpPr>
                <a:spLocks noChangeArrowheads="1"/>
              </p:cNvSpPr>
              <p:nvPr/>
            </p:nvSpPr>
            <p:spPr bwMode="auto">
              <a:xfrm>
                <a:off x="2099" y="692"/>
                <a:ext cx="575" cy="127"/>
              </a:xfrm>
              <a:prstGeom prst="rect">
                <a:avLst/>
              </a:prstGeom>
              <a:solidFill>
                <a:srgbClr val="FFFFFF"/>
              </a:solidFill>
              <a:ln w="28440" cap="sq">
                <a:solidFill>
                  <a:srgbClr val="000000"/>
                </a:solidFill>
                <a:miter lim="800000"/>
                <a:headEnd/>
                <a:tailEnd/>
              </a:ln>
              <a:effectLst>
                <a:outerShdw dist="107933" dir="2700000" algn="ctr" rotWithShape="0">
                  <a:srgbClr val="E7E6E6"/>
                </a:outerShdw>
              </a:effectLst>
            </p:spPr>
            <p:txBody>
              <a:bodyPr wrap="none" anchor="ctr"/>
              <a:lstStyle/>
              <a:p>
                <a:pPr>
                  <a:buClr>
                    <a:srgbClr val="000000"/>
                  </a:buClr>
                  <a:buSzPct val="100000"/>
                  <a:buFont typeface="Times New Roman" pitchFamily="18" charset="0"/>
                  <a:buNone/>
                  <a:defRPr/>
                </a:pPr>
                <a:endParaRPr lang="zh-CN" altLang="en-US"/>
              </a:p>
            </p:txBody>
          </p:sp>
          <p:sp>
            <p:nvSpPr>
              <p:cNvPr id="25" name="Rectangle 12">
                <a:extLst>
                  <a:ext uri="{FF2B5EF4-FFF2-40B4-BE49-F238E27FC236}">
                    <a16:creationId xmlns:a16="http://schemas.microsoft.com/office/drawing/2014/main" id="{6290D0FA-6426-4013-805A-23A4115267FF}"/>
                  </a:ext>
                </a:extLst>
              </p:cNvPr>
              <p:cNvSpPr>
                <a:spLocks noChangeArrowheads="1"/>
              </p:cNvSpPr>
              <p:nvPr/>
            </p:nvSpPr>
            <p:spPr bwMode="auto">
              <a:xfrm>
                <a:off x="2099" y="820"/>
                <a:ext cx="575" cy="127"/>
              </a:xfrm>
              <a:prstGeom prst="rect">
                <a:avLst/>
              </a:prstGeom>
              <a:solidFill>
                <a:srgbClr val="FFFFFF"/>
              </a:solidFill>
              <a:ln w="28440" cap="sq">
                <a:solidFill>
                  <a:srgbClr val="000000"/>
                </a:solidFill>
                <a:miter lim="800000"/>
                <a:headEnd/>
                <a:tailEnd/>
              </a:ln>
              <a:effectLst>
                <a:outerShdw dist="107933" dir="2700000" algn="ctr" rotWithShape="0">
                  <a:srgbClr val="E7E6E6"/>
                </a:outerShdw>
              </a:effectLst>
            </p:spPr>
            <p:txBody>
              <a:bodyPr wrap="none" anchor="ctr"/>
              <a:lstStyle/>
              <a:p>
                <a:pPr>
                  <a:buClr>
                    <a:srgbClr val="000000"/>
                  </a:buClr>
                  <a:buSzPct val="100000"/>
                  <a:buFont typeface="Times New Roman" pitchFamily="18" charset="0"/>
                  <a:buNone/>
                  <a:defRPr/>
                </a:pPr>
                <a:endParaRPr lang="zh-CN" altLang="en-US"/>
              </a:p>
            </p:txBody>
          </p:sp>
          <p:sp>
            <p:nvSpPr>
              <p:cNvPr id="26" name="Rectangle 13">
                <a:extLst>
                  <a:ext uri="{FF2B5EF4-FFF2-40B4-BE49-F238E27FC236}">
                    <a16:creationId xmlns:a16="http://schemas.microsoft.com/office/drawing/2014/main" id="{461DD849-6A4A-4395-B400-F59AAA9F847E}"/>
                  </a:ext>
                </a:extLst>
              </p:cNvPr>
              <p:cNvSpPr>
                <a:spLocks noChangeArrowheads="1"/>
              </p:cNvSpPr>
              <p:nvPr/>
            </p:nvSpPr>
            <p:spPr bwMode="auto">
              <a:xfrm>
                <a:off x="2099" y="948"/>
                <a:ext cx="575" cy="127"/>
              </a:xfrm>
              <a:prstGeom prst="rect">
                <a:avLst/>
              </a:prstGeom>
              <a:solidFill>
                <a:srgbClr val="FFFFFF"/>
              </a:solidFill>
              <a:ln w="28440" cap="sq">
                <a:solidFill>
                  <a:srgbClr val="000000"/>
                </a:solidFill>
                <a:miter lim="800000"/>
                <a:headEnd/>
                <a:tailEnd/>
              </a:ln>
              <a:effectLst>
                <a:outerShdw dist="107933" dir="2700000" algn="ctr" rotWithShape="0">
                  <a:srgbClr val="E7E6E6"/>
                </a:outerShdw>
              </a:effectLst>
            </p:spPr>
            <p:txBody>
              <a:bodyPr wrap="none" anchor="ctr"/>
              <a:lstStyle/>
              <a:p>
                <a:pPr>
                  <a:buClr>
                    <a:srgbClr val="000000"/>
                  </a:buClr>
                  <a:buSzPct val="100000"/>
                  <a:buFont typeface="Times New Roman" pitchFamily="18" charset="0"/>
                  <a:buNone/>
                  <a:defRPr/>
                </a:pPr>
                <a:endParaRPr lang="zh-CN" altLang="en-US"/>
              </a:p>
            </p:txBody>
          </p:sp>
          <p:sp>
            <p:nvSpPr>
              <p:cNvPr id="27" name="Rectangle 14">
                <a:extLst>
                  <a:ext uri="{FF2B5EF4-FFF2-40B4-BE49-F238E27FC236}">
                    <a16:creationId xmlns:a16="http://schemas.microsoft.com/office/drawing/2014/main" id="{48859E37-878F-4AE7-82FC-4A99F8F7EC52}"/>
                  </a:ext>
                </a:extLst>
              </p:cNvPr>
              <p:cNvSpPr>
                <a:spLocks noChangeArrowheads="1"/>
              </p:cNvSpPr>
              <p:nvPr/>
            </p:nvSpPr>
            <p:spPr bwMode="auto">
              <a:xfrm>
                <a:off x="2099" y="1076"/>
                <a:ext cx="575" cy="127"/>
              </a:xfrm>
              <a:prstGeom prst="rect">
                <a:avLst/>
              </a:prstGeom>
              <a:solidFill>
                <a:srgbClr val="FFFFFF"/>
              </a:solidFill>
              <a:ln w="28440" cap="sq">
                <a:solidFill>
                  <a:srgbClr val="000000"/>
                </a:solidFill>
                <a:miter lim="800000"/>
                <a:headEnd/>
                <a:tailEnd/>
              </a:ln>
              <a:effectLst>
                <a:outerShdw dist="107933" dir="2700000" algn="ctr" rotWithShape="0">
                  <a:srgbClr val="E7E6E6"/>
                </a:outerShdw>
              </a:effectLst>
            </p:spPr>
            <p:txBody>
              <a:bodyPr wrap="none" anchor="ctr"/>
              <a:lstStyle/>
              <a:p>
                <a:pPr>
                  <a:buClr>
                    <a:srgbClr val="000000"/>
                  </a:buClr>
                  <a:buSzPct val="100000"/>
                  <a:buFont typeface="Times New Roman" pitchFamily="18" charset="0"/>
                  <a:buNone/>
                  <a:defRPr/>
                </a:pPr>
                <a:endParaRPr lang="zh-CN" altLang="en-US"/>
              </a:p>
            </p:txBody>
          </p:sp>
          <p:sp>
            <p:nvSpPr>
              <p:cNvPr id="28" name="Rectangle 15">
                <a:extLst>
                  <a:ext uri="{FF2B5EF4-FFF2-40B4-BE49-F238E27FC236}">
                    <a16:creationId xmlns:a16="http://schemas.microsoft.com/office/drawing/2014/main" id="{4B012D28-5CBB-4802-85DB-EBE28AFF52F7}"/>
                  </a:ext>
                </a:extLst>
              </p:cNvPr>
              <p:cNvSpPr>
                <a:spLocks noChangeArrowheads="1"/>
              </p:cNvSpPr>
              <p:nvPr/>
            </p:nvSpPr>
            <p:spPr bwMode="auto">
              <a:xfrm>
                <a:off x="2099" y="1204"/>
                <a:ext cx="575" cy="127"/>
              </a:xfrm>
              <a:prstGeom prst="rect">
                <a:avLst/>
              </a:prstGeom>
              <a:solidFill>
                <a:srgbClr val="FFFFFF"/>
              </a:solidFill>
              <a:ln w="28440" cap="sq">
                <a:solidFill>
                  <a:srgbClr val="000000"/>
                </a:solidFill>
                <a:miter lim="800000"/>
                <a:headEnd/>
                <a:tailEnd/>
              </a:ln>
              <a:effectLst>
                <a:outerShdw dist="107933" dir="2700000" algn="ctr" rotWithShape="0">
                  <a:srgbClr val="E7E6E6"/>
                </a:outerShdw>
              </a:effectLst>
            </p:spPr>
            <p:txBody>
              <a:bodyPr wrap="none" anchor="ctr"/>
              <a:lstStyle/>
              <a:p>
                <a:pPr>
                  <a:buClr>
                    <a:srgbClr val="000000"/>
                  </a:buClr>
                  <a:buSzPct val="100000"/>
                  <a:buFont typeface="Times New Roman" pitchFamily="18" charset="0"/>
                  <a:buNone/>
                  <a:defRPr/>
                </a:pPr>
                <a:endParaRPr lang="zh-CN" altLang="en-US"/>
              </a:p>
            </p:txBody>
          </p:sp>
        </p:grpSp>
        <p:sp>
          <p:nvSpPr>
            <p:cNvPr id="29" name="Rectangle 16">
              <a:extLst>
                <a:ext uri="{FF2B5EF4-FFF2-40B4-BE49-F238E27FC236}">
                  <a16:creationId xmlns:a16="http://schemas.microsoft.com/office/drawing/2014/main" id="{FB79DF12-EDFA-4F59-A119-BFBC817D5C5F}"/>
                </a:ext>
              </a:extLst>
            </p:cNvPr>
            <p:cNvSpPr>
              <a:spLocks noChangeArrowheads="1"/>
            </p:cNvSpPr>
            <p:nvPr/>
          </p:nvSpPr>
          <p:spPr bwMode="auto">
            <a:xfrm>
              <a:off x="5160963" y="1123950"/>
              <a:ext cx="2209800" cy="203200"/>
            </a:xfrm>
            <a:prstGeom prst="rect">
              <a:avLst/>
            </a:prstGeom>
            <a:solidFill>
              <a:srgbClr val="FFFFFF"/>
            </a:solidFill>
            <a:ln w="28440" cap="sq">
              <a:solidFill>
                <a:srgbClr val="000000"/>
              </a:solidFill>
              <a:miter lim="800000"/>
              <a:headEnd/>
              <a:tailEnd/>
            </a:ln>
            <a:effectLst>
              <a:outerShdw dist="107933" dir="2700000" algn="ctr" rotWithShape="0">
                <a:srgbClr val="E7E6E6"/>
              </a:outerShdw>
            </a:effectLst>
          </p:spPr>
          <p:txBody>
            <a:bodyPr wrap="none" lIns="90000" tIns="46800" rIns="90000" bIns="46800" anchor="ctr"/>
            <a:lstStyle/>
            <a:p>
              <a:pPr eaLnBrk="1" hangingPunct="1">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zh-CN" altLang="zh-CN" sz="1600">
                  <a:solidFill>
                    <a:srgbClr val="000000"/>
                  </a:solidFill>
                  <a:latin typeface="Arial" pitchFamily="34" charset="0"/>
                </a:rPr>
                <a:t> </a:t>
              </a:r>
              <a:r>
                <a:rPr lang="en-US" altLang="zh-CN" sz="1600">
                  <a:solidFill>
                    <a:srgbClr val="000000"/>
                  </a:solidFill>
                  <a:latin typeface="Arial" pitchFamily="34" charset="0"/>
                </a:rPr>
                <a:t>F0: Load2</a:t>
              </a:r>
            </a:p>
          </p:txBody>
        </p:sp>
        <p:sp>
          <p:nvSpPr>
            <p:cNvPr id="30" name="Rectangle 17">
              <a:extLst>
                <a:ext uri="{FF2B5EF4-FFF2-40B4-BE49-F238E27FC236}">
                  <a16:creationId xmlns:a16="http://schemas.microsoft.com/office/drawing/2014/main" id="{0A934DD5-D101-4868-BF45-3EA6CAE40AEF}"/>
                </a:ext>
              </a:extLst>
            </p:cNvPr>
            <p:cNvSpPr>
              <a:spLocks noChangeArrowheads="1"/>
            </p:cNvSpPr>
            <p:nvPr/>
          </p:nvSpPr>
          <p:spPr bwMode="auto">
            <a:xfrm>
              <a:off x="5160963" y="1327150"/>
              <a:ext cx="2209800" cy="203200"/>
            </a:xfrm>
            <a:prstGeom prst="rect">
              <a:avLst/>
            </a:prstGeom>
            <a:solidFill>
              <a:srgbClr val="FFFFFF"/>
            </a:solidFill>
            <a:ln w="28440" cap="sq">
              <a:solidFill>
                <a:srgbClr val="000000"/>
              </a:solidFill>
              <a:miter lim="800000"/>
              <a:headEnd/>
              <a:tailEnd/>
            </a:ln>
            <a:effectLst>
              <a:outerShdw dist="107933" dir="2700000" algn="ctr" rotWithShape="0">
                <a:srgbClr val="E7E6E6"/>
              </a:outerShdw>
            </a:effectLst>
          </p:spPr>
          <p:txBody>
            <a:bodyPr wrap="none" anchor="ctr"/>
            <a:lstStyle/>
            <a:p>
              <a:pPr>
                <a:buClr>
                  <a:srgbClr val="000000"/>
                </a:buClr>
                <a:buSzPct val="100000"/>
                <a:buFont typeface="Times New Roman" pitchFamily="18" charset="0"/>
                <a:buNone/>
                <a:defRPr/>
              </a:pPr>
              <a:endParaRPr lang="zh-CN" altLang="en-US"/>
            </a:p>
          </p:txBody>
        </p:sp>
        <p:sp>
          <p:nvSpPr>
            <p:cNvPr id="31" name="Rectangle 18">
              <a:extLst>
                <a:ext uri="{FF2B5EF4-FFF2-40B4-BE49-F238E27FC236}">
                  <a16:creationId xmlns:a16="http://schemas.microsoft.com/office/drawing/2014/main" id="{28E32FAD-1DE4-4D03-B9BD-47E449F1E159}"/>
                </a:ext>
              </a:extLst>
            </p:cNvPr>
            <p:cNvSpPr>
              <a:spLocks noChangeArrowheads="1"/>
            </p:cNvSpPr>
            <p:nvPr/>
          </p:nvSpPr>
          <p:spPr bwMode="auto">
            <a:xfrm>
              <a:off x="5160963" y="1530350"/>
              <a:ext cx="2209800" cy="203200"/>
            </a:xfrm>
            <a:prstGeom prst="rect">
              <a:avLst/>
            </a:prstGeom>
            <a:solidFill>
              <a:srgbClr val="FFFFFF"/>
            </a:solidFill>
            <a:ln w="28440" cap="sq">
              <a:solidFill>
                <a:srgbClr val="000000"/>
              </a:solidFill>
              <a:miter lim="800000"/>
              <a:headEnd/>
              <a:tailEnd/>
            </a:ln>
            <a:effectLst>
              <a:outerShdw dist="107933" dir="2700000" algn="ctr" rotWithShape="0">
                <a:srgbClr val="E7E6E6"/>
              </a:outerShdw>
            </a:effectLst>
          </p:spPr>
          <p:txBody>
            <a:bodyPr wrap="none" lIns="90000" tIns="46800" rIns="90000" bIns="46800" anchor="ctr"/>
            <a:lstStyle/>
            <a:p>
              <a:pPr eaLnBrk="1" hangingPunct="1">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zh-CN" altLang="zh-CN" sz="1600">
                  <a:solidFill>
                    <a:srgbClr val="000000"/>
                  </a:solidFill>
                  <a:latin typeface="Arial" pitchFamily="34" charset="0"/>
                </a:rPr>
                <a:t> </a:t>
              </a:r>
              <a:r>
                <a:rPr lang="en-US" altLang="zh-CN" sz="1600">
                  <a:solidFill>
                    <a:srgbClr val="000000"/>
                  </a:solidFill>
                  <a:latin typeface="Arial" pitchFamily="34" charset="0"/>
                </a:rPr>
                <a:t>F4: Mult2</a:t>
              </a:r>
            </a:p>
          </p:txBody>
        </p:sp>
        <p:sp>
          <p:nvSpPr>
            <p:cNvPr id="32" name="Rectangle 19">
              <a:extLst>
                <a:ext uri="{FF2B5EF4-FFF2-40B4-BE49-F238E27FC236}">
                  <a16:creationId xmlns:a16="http://schemas.microsoft.com/office/drawing/2014/main" id="{3650E67A-2ADB-42B1-B5CB-75CD5C12F07F}"/>
                </a:ext>
              </a:extLst>
            </p:cNvPr>
            <p:cNvSpPr>
              <a:spLocks noChangeArrowheads="1"/>
            </p:cNvSpPr>
            <p:nvPr/>
          </p:nvSpPr>
          <p:spPr bwMode="auto">
            <a:xfrm>
              <a:off x="5160963" y="1733550"/>
              <a:ext cx="2209800" cy="203200"/>
            </a:xfrm>
            <a:prstGeom prst="rect">
              <a:avLst/>
            </a:prstGeom>
            <a:solidFill>
              <a:srgbClr val="FFFFFF"/>
            </a:solidFill>
            <a:ln w="28440" cap="sq">
              <a:solidFill>
                <a:srgbClr val="000000"/>
              </a:solidFill>
              <a:miter lim="800000"/>
              <a:headEnd/>
              <a:tailEnd/>
            </a:ln>
            <a:effectLst>
              <a:outerShdw dist="107933" dir="2700000" algn="ctr" rotWithShape="0">
                <a:srgbClr val="E7E6E6"/>
              </a:outerShdw>
            </a:effectLst>
          </p:spPr>
          <p:txBody>
            <a:bodyPr wrap="none" anchor="ctr"/>
            <a:lstStyle/>
            <a:p>
              <a:pPr>
                <a:buClr>
                  <a:srgbClr val="000000"/>
                </a:buClr>
                <a:buSzPct val="100000"/>
                <a:buFont typeface="Times New Roman" pitchFamily="18" charset="0"/>
                <a:buNone/>
                <a:defRPr/>
              </a:pPr>
              <a:endParaRPr lang="zh-CN" altLang="en-US"/>
            </a:p>
          </p:txBody>
        </p:sp>
        <p:grpSp>
          <p:nvGrpSpPr>
            <p:cNvPr id="33" name="Group 20">
              <a:extLst>
                <a:ext uri="{FF2B5EF4-FFF2-40B4-BE49-F238E27FC236}">
                  <a16:creationId xmlns:a16="http://schemas.microsoft.com/office/drawing/2014/main" id="{A8610418-57DB-43DF-A928-58534B2F71B0}"/>
                </a:ext>
              </a:extLst>
            </p:cNvPr>
            <p:cNvGrpSpPr>
              <a:grpSpLocks/>
            </p:cNvGrpSpPr>
            <p:nvPr/>
          </p:nvGrpSpPr>
          <p:grpSpPr bwMode="auto">
            <a:xfrm>
              <a:off x="1670050" y="3562350"/>
              <a:ext cx="2208213" cy="608013"/>
              <a:chOff x="1052" y="2244"/>
              <a:chExt cx="1391" cy="383"/>
            </a:xfrm>
          </p:grpSpPr>
          <p:sp>
            <p:nvSpPr>
              <p:cNvPr id="34" name="Rectangle 21">
                <a:extLst>
                  <a:ext uri="{FF2B5EF4-FFF2-40B4-BE49-F238E27FC236}">
                    <a16:creationId xmlns:a16="http://schemas.microsoft.com/office/drawing/2014/main" id="{929CB753-9E6A-41DF-882B-39807D4BE40B}"/>
                  </a:ext>
                </a:extLst>
              </p:cNvPr>
              <p:cNvSpPr>
                <a:spLocks noChangeArrowheads="1"/>
              </p:cNvSpPr>
              <p:nvPr/>
            </p:nvSpPr>
            <p:spPr bwMode="auto">
              <a:xfrm>
                <a:off x="1052" y="2244"/>
                <a:ext cx="1391" cy="127"/>
              </a:xfrm>
              <a:prstGeom prst="rect">
                <a:avLst/>
              </a:prstGeom>
              <a:solidFill>
                <a:srgbClr val="0563C1"/>
              </a:solidFill>
              <a:ln w="28440" cap="sq">
                <a:solidFill>
                  <a:srgbClr val="000000"/>
                </a:solidFill>
                <a:miter lim="800000"/>
                <a:headEnd/>
                <a:tailEnd/>
              </a:ln>
              <a:effectLst>
                <a:outerShdw dist="107933" dir="2700000" algn="ctr" rotWithShape="0">
                  <a:srgbClr val="E7E6E6"/>
                </a:outerShdw>
              </a:effectLst>
            </p:spPr>
            <p:txBody>
              <a:bodyPr wrap="none" anchor="ctr"/>
              <a:lstStyle/>
              <a:p>
                <a:pPr>
                  <a:buClr>
                    <a:srgbClr val="000000"/>
                  </a:buClr>
                  <a:buSzPct val="100000"/>
                  <a:buFont typeface="Times New Roman" pitchFamily="18" charset="0"/>
                  <a:buNone/>
                  <a:defRPr/>
                </a:pPr>
                <a:endParaRPr lang="zh-CN" altLang="en-US"/>
              </a:p>
            </p:txBody>
          </p:sp>
          <p:sp>
            <p:nvSpPr>
              <p:cNvPr id="35" name="Rectangle 22">
                <a:extLst>
                  <a:ext uri="{FF2B5EF4-FFF2-40B4-BE49-F238E27FC236}">
                    <a16:creationId xmlns:a16="http://schemas.microsoft.com/office/drawing/2014/main" id="{D37F4AD6-4F12-4964-B251-2D0E8C33A37E}"/>
                  </a:ext>
                </a:extLst>
              </p:cNvPr>
              <p:cNvSpPr>
                <a:spLocks noChangeArrowheads="1"/>
              </p:cNvSpPr>
              <p:nvPr/>
            </p:nvSpPr>
            <p:spPr bwMode="auto">
              <a:xfrm>
                <a:off x="1052" y="2372"/>
                <a:ext cx="1391" cy="127"/>
              </a:xfrm>
              <a:prstGeom prst="rect">
                <a:avLst/>
              </a:prstGeom>
              <a:solidFill>
                <a:srgbClr val="0563C1"/>
              </a:solidFill>
              <a:ln w="28440" cap="sq">
                <a:solidFill>
                  <a:srgbClr val="000000"/>
                </a:solidFill>
                <a:miter lim="800000"/>
                <a:headEnd/>
                <a:tailEnd/>
              </a:ln>
              <a:effectLst>
                <a:outerShdw dist="107933" dir="2700000" algn="ctr" rotWithShape="0">
                  <a:srgbClr val="E7E6E6"/>
                </a:outerShdw>
              </a:effectLst>
            </p:spPr>
            <p:txBody>
              <a:bodyPr wrap="none" anchor="ctr"/>
              <a:lstStyle/>
              <a:p>
                <a:pPr>
                  <a:buClr>
                    <a:srgbClr val="000000"/>
                  </a:buClr>
                  <a:buSzPct val="100000"/>
                  <a:buFont typeface="Times New Roman" pitchFamily="18" charset="0"/>
                  <a:buNone/>
                  <a:defRPr/>
                </a:pPr>
                <a:endParaRPr lang="zh-CN" altLang="en-US"/>
              </a:p>
            </p:txBody>
          </p:sp>
          <p:sp>
            <p:nvSpPr>
              <p:cNvPr id="36" name="Rectangle 23">
                <a:extLst>
                  <a:ext uri="{FF2B5EF4-FFF2-40B4-BE49-F238E27FC236}">
                    <a16:creationId xmlns:a16="http://schemas.microsoft.com/office/drawing/2014/main" id="{3C766B32-DD91-4EE5-9916-28380F650117}"/>
                  </a:ext>
                </a:extLst>
              </p:cNvPr>
              <p:cNvSpPr>
                <a:spLocks noChangeArrowheads="1"/>
              </p:cNvSpPr>
              <p:nvPr/>
            </p:nvSpPr>
            <p:spPr bwMode="auto">
              <a:xfrm>
                <a:off x="1052" y="2500"/>
                <a:ext cx="1391" cy="127"/>
              </a:xfrm>
              <a:prstGeom prst="rect">
                <a:avLst/>
              </a:prstGeom>
              <a:solidFill>
                <a:srgbClr val="0563C1"/>
              </a:solidFill>
              <a:ln w="28440" cap="sq">
                <a:solidFill>
                  <a:srgbClr val="000000"/>
                </a:solidFill>
                <a:miter lim="800000"/>
                <a:headEnd/>
                <a:tailEnd/>
              </a:ln>
              <a:effectLst>
                <a:outerShdw dist="107933" dir="2700000" algn="ctr" rotWithShape="0">
                  <a:srgbClr val="E7E6E6"/>
                </a:outerShdw>
              </a:effectLst>
            </p:spPr>
            <p:txBody>
              <a:bodyPr wrap="none" anchor="ctr"/>
              <a:lstStyle/>
              <a:p>
                <a:pPr>
                  <a:buClr>
                    <a:srgbClr val="000000"/>
                  </a:buClr>
                  <a:buSzPct val="100000"/>
                  <a:buFont typeface="Times New Roman" pitchFamily="18" charset="0"/>
                  <a:buNone/>
                  <a:defRPr/>
                </a:pPr>
                <a:endParaRPr lang="zh-CN" altLang="en-US"/>
              </a:p>
            </p:txBody>
          </p:sp>
        </p:grpSp>
        <p:sp>
          <p:nvSpPr>
            <p:cNvPr id="37" name="Rectangle 24">
              <a:extLst>
                <a:ext uri="{FF2B5EF4-FFF2-40B4-BE49-F238E27FC236}">
                  <a16:creationId xmlns:a16="http://schemas.microsoft.com/office/drawing/2014/main" id="{958852D4-3E1E-4983-8631-252AC14EF7C5}"/>
                </a:ext>
              </a:extLst>
            </p:cNvPr>
            <p:cNvSpPr>
              <a:spLocks noChangeArrowheads="1"/>
            </p:cNvSpPr>
            <p:nvPr/>
          </p:nvSpPr>
          <p:spPr bwMode="auto">
            <a:xfrm>
              <a:off x="1974850" y="3562350"/>
              <a:ext cx="762000" cy="609600"/>
            </a:xfrm>
            <a:prstGeom prst="rect">
              <a:avLst/>
            </a:prstGeom>
            <a:noFill/>
            <a:ln w="28440" cap="sq">
              <a:solidFill>
                <a:srgbClr val="000000"/>
              </a:solidFill>
              <a:miter lim="800000"/>
              <a:headEnd/>
              <a:tailEnd/>
            </a:ln>
          </p:spPr>
          <p:txBody>
            <a:bodyPr wrap="none" anchor="ctr"/>
            <a:lstStyle/>
            <a:p>
              <a:pPr>
                <a:buClr>
                  <a:srgbClr val="000000"/>
                </a:buClr>
                <a:buSzPct val="100000"/>
                <a:buFont typeface="Times New Roman" pitchFamily="18" charset="0"/>
                <a:buNone/>
              </a:pPr>
              <a:endParaRPr lang="zh-CN" altLang="en-US"/>
            </a:p>
          </p:txBody>
        </p:sp>
        <p:sp>
          <p:nvSpPr>
            <p:cNvPr id="38" name="Rectangle 25">
              <a:extLst>
                <a:ext uri="{FF2B5EF4-FFF2-40B4-BE49-F238E27FC236}">
                  <a16:creationId xmlns:a16="http://schemas.microsoft.com/office/drawing/2014/main" id="{8ECC209B-0E6E-499D-AFCC-9A67A23A6B42}"/>
                </a:ext>
              </a:extLst>
            </p:cNvPr>
            <p:cNvSpPr>
              <a:spLocks noChangeArrowheads="1"/>
            </p:cNvSpPr>
            <p:nvPr/>
          </p:nvSpPr>
          <p:spPr bwMode="auto">
            <a:xfrm>
              <a:off x="2241550" y="4705350"/>
              <a:ext cx="1066800" cy="304800"/>
            </a:xfrm>
            <a:prstGeom prst="rect">
              <a:avLst/>
            </a:prstGeom>
            <a:solidFill>
              <a:srgbClr val="0563C1"/>
            </a:solidFill>
            <a:ln w="28440" cap="sq">
              <a:solidFill>
                <a:srgbClr val="000000"/>
              </a:solidFill>
              <a:miter lim="800000"/>
              <a:headEnd/>
              <a:tailEnd/>
            </a:ln>
            <a:effectLst>
              <a:outerShdw dist="107933" dir="2700000" algn="ctr" rotWithShape="0">
                <a:srgbClr val="E7E6E6"/>
              </a:outerShdw>
            </a:effectLst>
          </p:spPr>
          <p:txBody>
            <a:bodyPr wrap="none" lIns="90000" tIns="46800" rIns="90000" bIns="46800" anchor="ctr"/>
            <a:lstStyle/>
            <a:p>
              <a:pPr algn="ctr" eaLnBrk="1" hangingPunct="1">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altLang="zh-CN" b="1">
                  <a:solidFill>
                    <a:srgbClr val="000000"/>
                  </a:solidFill>
                  <a:latin typeface="Comic Sans MS" pitchFamily="66" charset="0"/>
                </a:rPr>
                <a:t>FP adders</a:t>
              </a:r>
            </a:p>
          </p:txBody>
        </p:sp>
        <p:sp>
          <p:nvSpPr>
            <p:cNvPr id="39" name="Text Box 26">
              <a:extLst>
                <a:ext uri="{FF2B5EF4-FFF2-40B4-BE49-F238E27FC236}">
                  <a16:creationId xmlns:a16="http://schemas.microsoft.com/office/drawing/2014/main" id="{85AD2389-E24F-4E5D-9833-6265F81298FD}"/>
                </a:ext>
              </a:extLst>
            </p:cNvPr>
            <p:cNvSpPr txBox="1">
              <a:spLocks noChangeArrowheads="1"/>
            </p:cNvSpPr>
            <p:nvPr/>
          </p:nvSpPr>
          <p:spPr bwMode="auto">
            <a:xfrm>
              <a:off x="1089025" y="3489325"/>
              <a:ext cx="630238" cy="711200"/>
            </a:xfrm>
            <a:prstGeom prst="rect">
              <a:avLst/>
            </a:prstGeom>
            <a:noFill/>
            <a:ln w="9525">
              <a:noFill/>
              <a:round/>
              <a:headEnd/>
              <a:tailEnd/>
            </a:ln>
          </p:spPr>
          <p:txBody>
            <a:bodyPr wrap="none" lIns="90000" tIns="46800" rIns="90000" bIns="46800" anchor="ctr">
              <a:spAutoFit/>
            </a:bodyPr>
            <a:lstStyle/>
            <a:p>
              <a:pPr algn="ctr" eaLnBrk="1" hangingPunct="1">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400" b="1">
                  <a:solidFill>
                    <a:srgbClr val="5B9BD5"/>
                  </a:solidFill>
                  <a:latin typeface="Comic Sans MS" pitchFamily="66" charset="0"/>
                </a:rPr>
                <a:t>Add1</a:t>
              </a:r>
            </a:p>
            <a:p>
              <a:pPr algn="ctr" eaLnBrk="1" hangingPunct="1">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400" b="1">
                  <a:solidFill>
                    <a:srgbClr val="5B9BD5"/>
                  </a:solidFill>
                  <a:latin typeface="Comic Sans MS" pitchFamily="66" charset="0"/>
                </a:rPr>
                <a:t>Add2</a:t>
              </a:r>
            </a:p>
            <a:p>
              <a:pPr algn="ctr" eaLnBrk="1" hangingPunct="1">
                <a:lnSpc>
                  <a:spcPct val="90000"/>
                </a:lnSpc>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400" b="1">
                  <a:solidFill>
                    <a:srgbClr val="5B9BD5"/>
                  </a:solidFill>
                  <a:latin typeface="Comic Sans MS" pitchFamily="66" charset="0"/>
                </a:rPr>
                <a:t>Add3</a:t>
              </a:r>
            </a:p>
          </p:txBody>
        </p:sp>
        <p:sp>
          <p:nvSpPr>
            <p:cNvPr id="41" name="Rectangle 27">
              <a:extLst>
                <a:ext uri="{FF2B5EF4-FFF2-40B4-BE49-F238E27FC236}">
                  <a16:creationId xmlns:a16="http://schemas.microsoft.com/office/drawing/2014/main" id="{1C9F17B1-08B9-40C1-8803-3075A6A42870}"/>
                </a:ext>
              </a:extLst>
            </p:cNvPr>
            <p:cNvSpPr>
              <a:spLocks noChangeArrowheads="1"/>
            </p:cNvSpPr>
            <p:nvPr/>
          </p:nvSpPr>
          <p:spPr bwMode="auto">
            <a:xfrm>
              <a:off x="5313363" y="4705350"/>
              <a:ext cx="1447800" cy="304800"/>
            </a:xfrm>
            <a:prstGeom prst="rect">
              <a:avLst/>
            </a:prstGeom>
            <a:solidFill>
              <a:srgbClr val="0563C1"/>
            </a:solidFill>
            <a:ln w="28440" cap="sq">
              <a:solidFill>
                <a:srgbClr val="000000"/>
              </a:solidFill>
              <a:miter lim="800000"/>
              <a:headEnd/>
              <a:tailEnd/>
            </a:ln>
            <a:effectLst>
              <a:outerShdw dist="107933" dir="2700000" algn="ctr" rotWithShape="0">
                <a:srgbClr val="E7E6E6"/>
              </a:outerShdw>
            </a:effectLst>
          </p:spPr>
          <p:txBody>
            <a:bodyPr wrap="none" lIns="90000" tIns="46800" rIns="90000" bIns="46800" anchor="ctr"/>
            <a:lstStyle/>
            <a:p>
              <a:pPr algn="ctr" eaLnBrk="1" hangingPunct="1">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altLang="zh-CN" b="1">
                  <a:solidFill>
                    <a:srgbClr val="000000"/>
                  </a:solidFill>
                  <a:latin typeface="Comic Sans MS" pitchFamily="66" charset="0"/>
                </a:rPr>
                <a:t>FP multipliers</a:t>
              </a:r>
            </a:p>
          </p:txBody>
        </p:sp>
        <p:sp>
          <p:nvSpPr>
            <p:cNvPr id="42" name="Text Box 28">
              <a:extLst>
                <a:ext uri="{FF2B5EF4-FFF2-40B4-BE49-F238E27FC236}">
                  <a16:creationId xmlns:a16="http://schemas.microsoft.com/office/drawing/2014/main" id="{F696AFC3-BC14-4D9E-9EA0-F2A0972E62C1}"/>
                </a:ext>
              </a:extLst>
            </p:cNvPr>
            <p:cNvSpPr txBox="1">
              <a:spLocks noChangeArrowheads="1"/>
            </p:cNvSpPr>
            <p:nvPr/>
          </p:nvSpPr>
          <p:spPr bwMode="auto">
            <a:xfrm>
              <a:off x="4224338" y="3692525"/>
              <a:ext cx="671512" cy="498475"/>
            </a:xfrm>
            <a:prstGeom prst="rect">
              <a:avLst/>
            </a:prstGeom>
            <a:noFill/>
            <a:ln w="9525">
              <a:noFill/>
              <a:round/>
              <a:headEnd/>
              <a:tailEnd/>
            </a:ln>
          </p:spPr>
          <p:txBody>
            <a:bodyPr wrap="none" lIns="90000" tIns="46800" rIns="90000" bIns="46800" anchor="ctr">
              <a:spAutoFit/>
            </a:bodyPr>
            <a:lstStyle/>
            <a:p>
              <a:pPr algn="ctr" eaLnBrk="1" hangingPunct="1">
                <a:lnSpc>
                  <a:spcPct val="90000"/>
                </a:lnSpc>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400" b="1">
                  <a:solidFill>
                    <a:srgbClr val="5B9BD5"/>
                  </a:solidFill>
                  <a:latin typeface="Comic Sans MS" pitchFamily="66" charset="0"/>
                </a:rPr>
                <a:t>Mult1</a:t>
              </a:r>
            </a:p>
            <a:p>
              <a:pPr algn="ctr" eaLnBrk="1" hangingPunct="1">
                <a:lnSpc>
                  <a:spcPct val="90000"/>
                </a:lnSpc>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400" b="1">
                  <a:solidFill>
                    <a:srgbClr val="5B9BD5"/>
                  </a:solidFill>
                  <a:latin typeface="Comic Sans MS" pitchFamily="66" charset="0"/>
                </a:rPr>
                <a:t>Mult2</a:t>
              </a:r>
            </a:p>
          </p:txBody>
        </p:sp>
        <p:sp>
          <p:nvSpPr>
            <p:cNvPr id="43" name="Line 29">
              <a:extLst>
                <a:ext uri="{FF2B5EF4-FFF2-40B4-BE49-F238E27FC236}">
                  <a16:creationId xmlns:a16="http://schemas.microsoft.com/office/drawing/2014/main" id="{FA92E7E4-59A2-484E-BE4E-020416282E1C}"/>
                </a:ext>
              </a:extLst>
            </p:cNvPr>
            <p:cNvSpPr>
              <a:spLocks noChangeShapeType="1"/>
            </p:cNvSpPr>
            <p:nvPr/>
          </p:nvSpPr>
          <p:spPr bwMode="auto">
            <a:xfrm>
              <a:off x="2417763" y="4171950"/>
              <a:ext cx="1587" cy="533400"/>
            </a:xfrm>
            <a:prstGeom prst="line">
              <a:avLst/>
            </a:prstGeom>
            <a:noFill/>
            <a:ln w="28440" cap="sq">
              <a:solidFill>
                <a:srgbClr val="000000"/>
              </a:solidFill>
              <a:miter lim="800000"/>
              <a:headEnd/>
              <a:tailEnd type="triangle" w="med" len="med"/>
            </a:ln>
          </p:spPr>
          <p:txBody>
            <a:bodyPr/>
            <a:lstStyle/>
            <a:p>
              <a:endParaRPr lang="zh-CN" altLang="en-US"/>
            </a:p>
          </p:txBody>
        </p:sp>
        <p:sp>
          <p:nvSpPr>
            <p:cNvPr id="44" name="Line 30">
              <a:extLst>
                <a:ext uri="{FF2B5EF4-FFF2-40B4-BE49-F238E27FC236}">
                  <a16:creationId xmlns:a16="http://schemas.microsoft.com/office/drawing/2014/main" id="{9267B270-DD6C-461A-A810-6B228581B104}"/>
                </a:ext>
              </a:extLst>
            </p:cNvPr>
            <p:cNvSpPr>
              <a:spLocks noChangeShapeType="1"/>
            </p:cNvSpPr>
            <p:nvPr/>
          </p:nvSpPr>
          <p:spPr bwMode="auto">
            <a:xfrm>
              <a:off x="3103563" y="4171950"/>
              <a:ext cx="1587" cy="533400"/>
            </a:xfrm>
            <a:prstGeom prst="line">
              <a:avLst/>
            </a:prstGeom>
            <a:noFill/>
            <a:ln w="28440" cap="sq">
              <a:solidFill>
                <a:srgbClr val="000000"/>
              </a:solidFill>
              <a:miter lim="800000"/>
              <a:headEnd/>
              <a:tailEnd type="triangle" w="med" len="med"/>
            </a:ln>
          </p:spPr>
          <p:txBody>
            <a:bodyPr/>
            <a:lstStyle/>
            <a:p>
              <a:endParaRPr lang="zh-CN" altLang="en-US"/>
            </a:p>
          </p:txBody>
        </p:sp>
        <p:sp>
          <p:nvSpPr>
            <p:cNvPr id="45" name="Line 31">
              <a:extLst>
                <a:ext uri="{FF2B5EF4-FFF2-40B4-BE49-F238E27FC236}">
                  <a16:creationId xmlns:a16="http://schemas.microsoft.com/office/drawing/2014/main" id="{87E2D2FF-80D0-428D-BA1C-2DCE927E9F54}"/>
                </a:ext>
              </a:extLst>
            </p:cNvPr>
            <p:cNvSpPr>
              <a:spLocks noChangeShapeType="1"/>
            </p:cNvSpPr>
            <p:nvPr/>
          </p:nvSpPr>
          <p:spPr bwMode="auto">
            <a:xfrm>
              <a:off x="5541963" y="4095750"/>
              <a:ext cx="1587" cy="609600"/>
            </a:xfrm>
            <a:prstGeom prst="line">
              <a:avLst/>
            </a:prstGeom>
            <a:noFill/>
            <a:ln w="28440" cap="sq">
              <a:solidFill>
                <a:srgbClr val="000000"/>
              </a:solidFill>
              <a:miter lim="800000"/>
              <a:headEnd/>
              <a:tailEnd type="triangle" w="med" len="med"/>
            </a:ln>
          </p:spPr>
          <p:txBody>
            <a:bodyPr/>
            <a:lstStyle/>
            <a:p>
              <a:endParaRPr lang="zh-CN" altLang="en-US"/>
            </a:p>
          </p:txBody>
        </p:sp>
        <p:sp>
          <p:nvSpPr>
            <p:cNvPr id="46" name="Line 32">
              <a:extLst>
                <a:ext uri="{FF2B5EF4-FFF2-40B4-BE49-F238E27FC236}">
                  <a16:creationId xmlns:a16="http://schemas.microsoft.com/office/drawing/2014/main" id="{5AE28E55-E26B-44D8-B25C-90CD6AF248F4}"/>
                </a:ext>
              </a:extLst>
            </p:cNvPr>
            <p:cNvSpPr>
              <a:spLocks noChangeShapeType="1"/>
            </p:cNvSpPr>
            <p:nvPr/>
          </p:nvSpPr>
          <p:spPr bwMode="auto">
            <a:xfrm>
              <a:off x="6456363" y="4095750"/>
              <a:ext cx="1587" cy="609600"/>
            </a:xfrm>
            <a:prstGeom prst="line">
              <a:avLst/>
            </a:prstGeom>
            <a:noFill/>
            <a:ln w="28440" cap="sq">
              <a:solidFill>
                <a:srgbClr val="000000"/>
              </a:solidFill>
              <a:miter lim="800000"/>
              <a:headEnd/>
              <a:tailEnd type="triangle" w="med" len="med"/>
            </a:ln>
          </p:spPr>
          <p:txBody>
            <a:bodyPr/>
            <a:lstStyle/>
            <a:p>
              <a:endParaRPr lang="zh-CN" altLang="en-US"/>
            </a:p>
          </p:txBody>
        </p:sp>
        <p:sp>
          <p:nvSpPr>
            <p:cNvPr id="47" name="Freeform 33">
              <a:extLst>
                <a:ext uri="{FF2B5EF4-FFF2-40B4-BE49-F238E27FC236}">
                  <a16:creationId xmlns:a16="http://schemas.microsoft.com/office/drawing/2014/main" id="{D4A381B4-60D5-417C-9E51-A02C8E516ECD}"/>
                </a:ext>
              </a:extLst>
            </p:cNvPr>
            <p:cNvSpPr>
              <a:spLocks/>
            </p:cNvSpPr>
            <p:nvPr/>
          </p:nvSpPr>
          <p:spPr bwMode="auto">
            <a:xfrm>
              <a:off x="1808163" y="2114550"/>
              <a:ext cx="1981200" cy="1447800"/>
            </a:xfrm>
            <a:custGeom>
              <a:avLst/>
              <a:gdLst>
                <a:gd name="T0" fmla="*/ 2147483647 w 1248"/>
                <a:gd name="T1" fmla="*/ 0 h 912"/>
                <a:gd name="T2" fmla="*/ 2147483647 w 1248"/>
                <a:gd name="T3" fmla="*/ 2147483647 h 912"/>
                <a:gd name="T4" fmla="*/ 0 w 1248"/>
                <a:gd name="T5" fmla="*/ 2147483647 h 912"/>
                <a:gd name="T6" fmla="*/ 0 w 1248"/>
                <a:gd name="T7" fmla="*/ 2147483647 h 912"/>
                <a:gd name="T8" fmla="*/ 0 60000 65536"/>
                <a:gd name="T9" fmla="*/ 0 60000 65536"/>
                <a:gd name="T10" fmla="*/ 0 60000 65536"/>
                <a:gd name="T11" fmla="*/ 0 60000 65536"/>
                <a:gd name="T12" fmla="*/ 0 w 1248"/>
                <a:gd name="T13" fmla="*/ 0 h 912"/>
                <a:gd name="T14" fmla="*/ 1248 w 1248"/>
                <a:gd name="T15" fmla="*/ 912 h 912"/>
              </a:gdLst>
              <a:ahLst/>
              <a:cxnLst>
                <a:cxn ang="T8">
                  <a:pos x="T0" y="T1"/>
                </a:cxn>
                <a:cxn ang="T9">
                  <a:pos x="T2" y="T3"/>
                </a:cxn>
                <a:cxn ang="T10">
                  <a:pos x="T4" y="T5"/>
                </a:cxn>
                <a:cxn ang="T11">
                  <a:pos x="T6" y="T7"/>
                </a:cxn>
              </a:cxnLst>
              <a:rect l="T12" t="T13" r="T14" b="T15"/>
              <a:pathLst>
                <a:path w="1248" h="912">
                  <a:moveTo>
                    <a:pt x="1248" y="0"/>
                  </a:moveTo>
                  <a:lnTo>
                    <a:pt x="1248" y="672"/>
                  </a:lnTo>
                  <a:lnTo>
                    <a:pt x="0" y="672"/>
                  </a:lnTo>
                  <a:lnTo>
                    <a:pt x="0" y="912"/>
                  </a:lnTo>
                </a:path>
              </a:pathLst>
            </a:custGeom>
            <a:noFill/>
            <a:ln w="28440">
              <a:solidFill>
                <a:srgbClr val="000000"/>
              </a:solidFill>
              <a:round/>
              <a:headEnd/>
              <a:tailEnd type="triangle" w="med" len="med"/>
            </a:ln>
          </p:spPr>
          <p:txBody>
            <a:bodyPr wrap="none" anchor="ctr"/>
            <a:lstStyle/>
            <a:p>
              <a:endParaRPr lang="zh-CN" altLang="en-US"/>
            </a:p>
          </p:txBody>
        </p:sp>
        <p:sp>
          <p:nvSpPr>
            <p:cNvPr id="48" name="Freeform 34">
              <a:extLst>
                <a:ext uri="{FF2B5EF4-FFF2-40B4-BE49-F238E27FC236}">
                  <a16:creationId xmlns:a16="http://schemas.microsoft.com/office/drawing/2014/main" id="{0BE11642-F1FB-46A7-8DC0-93989445B1C6}"/>
                </a:ext>
              </a:extLst>
            </p:cNvPr>
            <p:cNvSpPr>
              <a:spLocks/>
            </p:cNvSpPr>
            <p:nvPr/>
          </p:nvSpPr>
          <p:spPr bwMode="auto">
            <a:xfrm>
              <a:off x="3789363" y="3181350"/>
              <a:ext cx="1219200" cy="533400"/>
            </a:xfrm>
            <a:custGeom>
              <a:avLst/>
              <a:gdLst>
                <a:gd name="T0" fmla="*/ 0 w 768"/>
                <a:gd name="T1" fmla="*/ 0 h 336"/>
                <a:gd name="T2" fmla="*/ 2147483647 w 768"/>
                <a:gd name="T3" fmla="*/ 0 h 336"/>
                <a:gd name="T4" fmla="*/ 2147483647 w 768"/>
                <a:gd name="T5" fmla="*/ 2147483647 h 336"/>
                <a:gd name="T6" fmla="*/ 0 60000 65536"/>
                <a:gd name="T7" fmla="*/ 0 60000 65536"/>
                <a:gd name="T8" fmla="*/ 0 60000 65536"/>
                <a:gd name="T9" fmla="*/ 0 w 768"/>
                <a:gd name="T10" fmla="*/ 0 h 336"/>
                <a:gd name="T11" fmla="*/ 768 w 768"/>
                <a:gd name="T12" fmla="*/ 336 h 336"/>
              </a:gdLst>
              <a:ahLst/>
              <a:cxnLst>
                <a:cxn ang="T6">
                  <a:pos x="T0" y="T1"/>
                </a:cxn>
                <a:cxn ang="T7">
                  <a:pos x="T2" y="T3"/>
                </a:cxn>
                <a:cxn ang="T8">
                  <a:pos x="T4" y="T5"/>
                </a:cxn>
              </a:cxnLst>
              <a:rect l="T9" t="T10" r="T11" b="T12"/>
              <a:pathLst>
                <a:path w="768" h="336">
                  <a:moveTo>
                    <a:pt x="0" y="0"/>
                  </a:moveTo>
                  <a:lnTo>
                    <a:pt x="768" y="0"/>
                  </a:lnTo>
                  <a:lnTo>
                    <a:pt x="768" y="336"/>
                  </a:lnTo>
                </a:path>
              </a:pathLst>
            </a:custGeom>
            <a:noFill/>
            <a:ln w="28440">
              <a:solidFill>
                <a:srgbClr val="000000"/>
              </a:solidFill>
              <a:round/>
              <a:headEnd/>
              <a:tailEnd type="triangle" w="med" len="med"/>
            </a:ln>
          </p:spPr>
          <p:txBody>
            <a:bodyPr wrap="none" anchor="ctr"/>
            <a:lstStyle/>
            <a:p>
              <a:endParaRPr lang="zh-CN" altLang="en-US"/>
            </a:p>
          </p:txBody>
        </p:sp>
        <p:sp>
          <p:nvSpPr>
            <p:cNvPr id="49" name="Freeform 35">
              <a:extLst>
                <a:ext uri="{FF2B5EF4-FFF2-40B4-BE49-F238E27FC236}">
                  <a16:creationId xmlns:a16="http://schemas.microsoft.com/office/drawing/2014/main" id="{50C64B8C-1F47-4587-971B-6D9BB8080FA3}"/>
                </a:ext>
              </a:extLst>
            </p:cNvPr>
            <p:cNvSpPr>
              <a:spLocks/>
            </p:cNvSpPr>
            <p:nvPr/>
          </p:nvSpPr>
          <p:spPr bwMode="auto">
            <a:xfrm>
              <a:off x="2341563" y="1962150"/>
              <a:ext cx="3124200" cy="1600200"/>
            </a:xfrm>
            <a:custGeom>
              <a:avLst/>
              <a:gdLst>
                <a:gd name="T0" fmla="*/ 2147483647 w 1968"/>
                <a:gd name="T1" fmla="*/ 0 h 1008"/>
                <a:gd name="T2" fmla="*/ 2147483647 w 1968"/>
                <a:gd name="T3" fmla="*/ 2147483647 h 1008"/>
                <a:gd name="T4" fmla="*/ 0 w 1968"/>
                <a:gd name="T5" fmla="*/ 2147483647 h 1008"/>
                <a:gd name="T6" fmla="*/ 0 w 1968"/>
                <a:gd name="T7" fmla="*/ 2147483647 h 1008"/>
                <a:gd name="T8" fmla="*/ 0 60000 65536"/>
                <a:gd name="T9" fmla="*/ 0 60000 65536"/>
                <a:gd name="T10" fmla="*/ 0 60000 65536"/>
                <a:gd name="T11" fmla="*/ 0 60000 65536"/>
                <a:gd name="T12" fmla="*/ 0 w 1968"/>
                <a:gd name="T13" fmla="*/ 0 h 1008"/>
                <a:gd name="T14" fmla="*/ 1968 w 1968"/>
                <a:gd name="T15" fmla="*/ 1008 h 1008"/>
              </a:gdLst>
              <a:ahLst/>
              <a:cxnLst>
                <a:cxn ang="T8">
                  <a:pos x="T0" y="T1"/>
                </a:cxn>
                <a:cxn ang="T9">
                  <a:pos x="T2" y="T3"/>
                </a:cxn>
                <a:cxn ang="T10">
                  <a:pos x="T4" y="T5"/>
                </a:cxn>
                <a:cxn ang="T11">
                  <a:pos x="T6" y="T7"/>
                </a:cxn>
              </a:cxnLst>
              <a:rect l="T12" t="T13" r="T14" b="T15"/>
              <a:pathLst>
                <a:path w="1968" h="1008">
                  <a:moveTo>
                    <a:pt x="1968" y="0"/>
                  </a:moveTo>
                  <a:lnTo>
                    <a:pt x="1968" y="528"/>
                  </a:lnTo>
                  <a:lnTo>
                    <a:pt x="0" y="528"/>
                  </a:lnTo>
                  <a:lnTo>
                    <a:pt x="0" y="1008"/>
                  </a:lnTo>
                </a:path>
              </a:pathLst>
            </a:custGeom>
            <a:noFill/>
            <a:ln w="28440">
              <a:solidFill>
                <a:srgbClr val="000000"/>
              </a:solidFill>
              <a:round/>
              <a:headEnd/>
              <a:tailEnd type="triangle" w="med" len="med"/>
            </a:ln>
          </p:spPr>
          <p:txBody>
            <a:bodyPr wrap="none" anchor="ctr"/>
            <a:lstStyle/>
            <a:p>
              <a:endParaRPr lang="zh-CN" altLang="en-US"/>
            </a:p>
          </p:txBody>
        </p:sp>
        <p:sp>
          <p:nvSpPr>
            <p:cNvPr id="50" name="Line 36">
              <a:extLst>
                <a:ext uri="{FF2B5EF4-FFF2-40B4-BE49-F238E27FC236}">
                  <a16:creationId xmlns:a16="http://schemas.microsoft.com/office/drawing/2014/main" id="{36EDC639-B457-467A-A846-C491853727FA}"/>
                </a:ext>
              </a:extLst>
            </p:cNvPr>
            <p:cNvSpPr>
              <a:spLocks noChangeShapeType="1"/>
            </p:cNvSpPr>
            <p:nvPr/>
          </p:nvSpPr>
          <p:spPr bwMode="auto">
            <a:xfrm>
              <a:off x="5465763" y="2800350"/>
              <a:ext cx="1587" cy="914400"/>
            </a:xfrm>
            <a:prstGeom prst="line">
              <a:avLst/>
            </a:prstGeom>
            <a:noFill/>
            <a:ln w="28440" cap="sq">
              <a:solidFill>
                <a:srgbClr val="000000"/>
              </a:solidFill>
              <a:miter lim="800000"/>
              <a:headEnd/>
              <a:tailEnd type="triangle" w="med" len="med"/>
            </a:ln>
          </p:spPr>
          <p:txBody>
            <a:bodyPr/>
            <a:lstStyle/>
            <a:p>
              <a:endParaRPr lang="zh-CN" altLang="en-US"/>
            </a:p>
          </p:txBody>
        </p:sp>
        <p:sp>
          <p:nvSpPr>
            <p:cNvPr id="51" name="Line 37">
              <a:extLst>
                <a:ext uri="{FF2B5EF4-FFF2-40B4-BE49-F238E27FC236}">
                  <a16:creationId xmlns:a16="http://schemas.microsoft.com/office/drawing/2014/main" id="{3363C09E-C086-4CA0-B405-70254980D4E0}"/>
                </a:ext>
              </a:extLst>
            </p:cNvPr>
            <p:cNvSpPr>
              <a:spLocks noChangeShapeType="1"/>
            </p:cNvSpPr>
            <p:nvPr/>
          </p:nvSpPr>
          <p:spPr bwMode="auto">
            <a:xfrm>
              <a:off x="6303963" y="1962150"/>
              <a:ext cx="1587" cy="1752600"/>
            </a:xfrm>
            <a:prstGeom prst="line">
              <a:avLst/>
            </a:prstGeom>
            <a:noFill/>
            <a:ln w="28440" cap="sq">
              <a:solidFill>
                <a:srgbClr val="000000"/>
              </a:solidFill>
              <a:miter lim="800000"/>
              <a:headEnd/>
              <a:tailEnd type="triangle" w="med" len="med"/>
            </a:ln>
          </p:spPr>
          <p:txBody>
            <a:bodyPr/>
            <a:lstStyle/>
            <a:p>
              <a:endParaRPr lang="zh-CN" altLang="en-US"/>
            </a:p>
          </p:txBody>
        </p:sp>
        <p:sp>
          <p:nvSpPr>
            <p:cNvPr id="52" name="Freeform 38">
              <a:extLst>
                <a:ext uri="{FF2B5EF4-FFF2-40B4-BE49-F238E27FC236}">
                  <a16:creationId xmlns:a16="http://schemas.microsoft.com/office/drawing/2014/main" id="{BDFB8AA1-613B-409D-92C2-79719935B933}"/>
                </a:ext>
              </a:extLst>
            </p:cNvPr>
            <p:cNvSpPr>
              <a:spLocks/>
            </p:cNvSpPr>
            <p:nvPr/>
          </p:nvSpPr>
          <p:spPr bwMode="auto">
            <a:xfrm>
              <a:off x="3255963" y="2952750"/>
              <a:ext cx="3048000" cy="609600"/>
            </a:xfrm>
            <a:custGeom>
              <a:avLst/>
              <a:gdLst>
                <a:gd name="T0" fmla="*/ 2147483647 w 1920"/>
                <a:gd name="T1" fmla="*/ 0 h 384"/>
                <a:gd name="T2" fmla="*/ 0 w 1920"/>
                <a:gd name="T3" fmla="*/ 0 h 384"/>
                <a:gd name="T4" fmla="*/ 0 w 1920"/>
                <a:gd name="T5" fmla="*/ 2147483647 h 384"/>
                <a:gd name="T6" fmla="*/ 0 60000 65536"/>
                <a:gd name="T7" fmla="*/ 0 60000 65536"/>
                <a:gd name="T8" fmla="*/ 0 60000 65536"/>
                <a:gd name="T9" fmla="*/ 0 w 1920"/>
                <a:gd name="T10" fmla="*/ 0 h 384"/>
                <a:gd name="T11" fmla="*/ 1920 w 1920"/>
                <a:gd name="T12" fmla="*/ 384 h 384"/>
              </a:gdLst>
              <a:ahLst/>
              <a:cxnLst>
                <a:cxn ang="T6">
                  <a:pos x="T0" y="T1"/>
                </a:cxn>
                <a:cxn ang="T7">
                  <a:pos x="T2" y="T3"/>
                </a:cxn>
                <a:cxn ang="T8">
                  <a:pos x="T4" y="T5"/>
                </a:cxn>
              </a:cxnLst>
              <a:rect l="T9" t="T10" r="T11" b="T12"/>
              <a:pathLst>
                <a:path w="1920" h="384">
                  <a:moveTo>
                    <a:pt x="1920" y="0"/>
                  </a:moveTo>
                  <a:lnTo>
                    <a:pt x="0" y="0"/>
                  </a:lnTo>
                  <a:lnTo>
                    <a:pt x="0" y="384"/>
                  </a:lnTo>
                </a:path>
              </a:pathLst>
            </a:custGeom>
            <a:noFill/>
            <a:ln w="28440">
              <a:solidFill>
                <a:srgbClr val="000000"/>
              </a:solidFill>
              <a:round/>
              <a:headEnd/>
              <a:tailEnd type="triangle" w="med" len="med"/>
            </a:ln>
          </p:spPr>
          <p:txBody>
            <a:bodyPr wrap="none" anchor="ctr"/>
            <a:lstStyle/>
            <a:p>
              <a:endParaRPr lang="zh-CN" altLang="en-US"/>
            </a:p>
          </p:txBody>
        </p:sp>
        <p:sp>
          <p:nvSpPr>
            <p:cNvPr id="53" name="Freeform 39">
              <a:extLst>
                <a:ext uri="{FF2B5EF4-FFF2-40B4-BE49-F238E27FC236}">
                  <a16:creationId xmlns:a16="http://schemas.microsoft.com/office/drawing/2014/main" id="{CC088334-8AAB-4829-9A95-C385D2F37AAD}"/>
                </a:ext>
              </a:extLst>
            </p:cNvPr>
            <p:cNvSpPr>
              <a:spLocks/>
            </p:cNvSpPr>
            <p:nvPr/>
          </p:nvSpPr>
          <p:spPr bwMode="auto">
            <a:xfrm>
              <a:off x="6280150" y="2484438"/>
              <a:ext cx="1752600" cy="533400"/>
            </a:xfrm>
            <a:custGeom>
              <a:avLst/>
              <a:gdLst>
                <a:gd name="T0" fmla="*/ 0 w 1008"/>
                <a:gd name="T1" fmla="*/ 0 h 144"/>
                <a:gd name="T2" fmla="*/ 2147483647 w 1008"/>
                <a:gd name="T3" fmla="*/ 0 h 144"/>
                <a:gd name="T4" fmla="*/ 2147483647 w 1008"/>
                <a:gd name="T5" fmla="*/ 2147483647 h 144"/>
                <a:gd name="T6" fmla="*/ 0 60000 65536"/>
                <a:gd name="T7" fmla="*/ 0 60000 65536"/>
                <a:gd name="T8" fmla="*/ 0 60000 65536"/>
                <a:gd name="T9" fmla="*/ 0 w 1008"/>
                <a:gd name="T10" fmla="*/ 0 h 144"/>
                <a:gd name="T11" fmla="*/ 1008 w 1008"/>
                <a:gd name="T12" fmla="*/ 144 h 144"/>
              </a:gdLst>
              <a:ahLst/>
              <a:cxnLst>
                <a:cxn ang="T6">
                  <a:pos x="T0" y="T1"/>
                </a:cxn>
                <a:cxn ang="T7">
                  <a:pos x="T2" y="T3"/>
                </a:cxn>
                <a:cxn ang="T8">
                  <a:pos x="T4" y="T5"/>
                </a:cxn>
              </a:cxnLst>
              <a:rect l="T9" t="T10" r="T11" b="T12"/>
              <a:pathLst>
                <a:path w="1008" h="144">
                  <a:moveTo>
                    <a:pt x="0" y="0"/>
                  </a:moveTo>
                  <a:lnTo>
                    <a:pt x="1008" y="0"/>
                  </a:lnTo>
                  <a:lnTo>
                    <a:pt x="1008" y="144"/>
                  </a:lnTo>
                </a:path>
              </a:pathLst>
            </a:custGeom>
            <a:noFill/>
            <a:ln w="28440">
              <a:solidFill>
                <a:srgbClr val="000000"/>
              </a:solidFill>
              <a:round/>
              <a:headEnd/>
              <a:tailEnd type="triangle" w="med" len="med"/>
            </a:ln>
          </p:spPr>
          <p:txBody>
            <a:bodyPr wrap="none" anchor="ctr"/>
            <a:lstStyle/>
            <a:p>
              <a:endParaRPr lang="zh-CN" altLang="en-US"/>
            </a:p>
          </p:txBody>
        </p:sp>
        <p:sp>
          <p:nvSpPr>
            <p:cNvPr id="54" name="Line 40">
              <a:extLst>
                <a:ext uri="{FF2B5EF4-FFF2-40B4-BE49-F238E27FC236}">
                  <a16:creationId xmlns:a16="http://schemas.microsoft.com/office/drawing/2014/main" id="{9D7D0365-F6AE-4FB4-97DD-BAFF3DC1E7A9}"/>
                </a:ext>
              </a:extLst>
            </p:cNvPr>
            <p:cNvSpPr>
              <a:spLocks noChangeShapeType="1"/>
            </p:cNvSpPr>
            <p:nvPr/>
          </p:nvSpPr>
          <p:spPr bwMode="auto">
            <a:xfrm>
              <a:off x="711200" y="5684839"/>
              <a:ext cx="8154987" cy="0"/>
            </a:xfrm>
            <a:prstGeom prst="line">
              <a:avLst/>
            </a:prstGeom>
            <a:noFill/>
            <a:ln w="57240" cap="sq">
              <a:solidFill>
                <a:srgbClr val="5B9BD5"/>
              </a:solidFill>
              <a:miter lim="800000"/>
              <a:headEnd/>
              <a:tailEnd/>
            </a:ln>
          </p:spPr>
          <p:txBody>
            <a:bodyPr/>
            <a:lstStyle/>
            <a:p>
              <a:endParaRPr lang="zh-CN" altLang="en-US"/>
            </a:p>
          </p:txBody>
        </p:sp>
        <p:sp>
          <p:nvSpPr>
            <p:cNvPr id="55" name="Freeform 41">
              <a:extLst>
                <a:ext uri="{FF2B5EF4-FFF2-40B4-BE49-F238E27FC236}">
                  <a16:creationId xmlns:a16="http://schemas.microsoft.com/office/drawing/2014/main" id="{2223B843-9F3C-4A51-980A-3B6F2E85CE3F}"/>
                </a:ext>
              </a:extLst>
            </p:cNvPr>
            <p:cNvSpPr>
              <a:spLocks/>
            </p:cNvSpPr>
            <p:nvPr/>
          </p:nvSpPr>
          <p:spPr bwMode="auto">
            <a:xfrm>
              <a:off x="7346950" y="1493838"/>
              <a:ext cx="1524000" cy="4191000"/>
            </a:xfrm>
            <a:custGeom>
              <a:avLst/>
              <a:gdLst>
                <a:gd name="T0" fmla="*/ 2147483647 w 960"/>
                <a:gd name="T1" fmla="*/ 2147483647 h 2448"/>
                <a:gd name="T2" fmla="*/ 2147483647 w 960"/>
                <a:gd name="T3" fmla="*/ 0 h 2448"/>
                <a:gd name="T4" fmla="*/ 0 w 960"/>
                <a:gd name="T5" fmla="*/ 0 h 2448"/>
                <a:gd name="T6" fmla="*/ 0 60000 65536"/>
                <a:gd name="T7" fmla="*/ 0 60000 65536"/>
                <a:gd name="T8" fmla="*/ 0 60000 65536"/>
                <a:gd name="T9" fmla="*/ 0 w 960"/>
                <a:gd name="T10" fmla="*/ 0 h 2448"/>
                <a:gd name="T11" fmla="*/ 960 w 960"/>
                <a:gd name="T12" fmla="*/ 2448 h 2448"/>
              </a:gdLst>
              <a:ahLst/>
              <a:cxnLst>
                <a:cxn ang="T6">
                  <a:pos x="T0" y="T1"/>
                </a:cxn>
                <a:cxn ang="T7">
                  <a:pos x="T2" y="T3"/>
                </a:cxn>
                <a:cxn ang="T8">
                  <a:pos x="T4" y="T5"/>
                </a:cxn>
              </a:cxnLst>
              <a:rect l="T9" t="T10" r="T11" b="T12"/>
              <a:pathLst>
                <a:path w="960" h="2448">
                  <a:moveTo>
                    <a:pt x="960" y="2448"/>
                  </a:moveTo>
                  <a:lnTo>
                    <a:pt x="960" y="0"/>
                  </a:lnTo>
                  <a:lnTo>
                    <a:pt x="0" y="0"/>
                  </a:lnTo>
                </a:path>
              </a:pathLst>
            </a:custGeom>
            <a:noFill/>
            <a:ln w="57240">
              <a:solidFill>
                <a:srgbClr val="5B9BD5"/>
              </a:solidFill>
              <a:round/>
              <a:headEnd/>
              <a:tailEnd type="triangle" w="med" len="med"/>
            </a:ln>
          </p:spPr>
          <p:txBody>
            <a:bodyPr wrap="none" anchor="ctr"/>
            <a:lstStyle/>
            <a:p>
              <a:endParaRPr lang="zh-CN" altLang="en-US"/>
            </a:p>
          </p:txBody>
        </p:sp>
        <p:sp>
          <p:nvSpPr>
            <p:cNvPr id="56" name="Line 42">
              <a:extLst>
                <a:ext uri="{FF2B5EF4-FFF2-40B4-BE49-F238E27FC236}">
                  <a16:creationId xmlns:a16="http://schemas.microsoft.com/office/drawing/2014/main" id="{DE1248F4-01A8-49DC-8AD7-C92AC10FA94E}"/>
                </a:ext>
              </a:extLst>
            </p:cNvPr>
            <p:cNvSpPr>
              <a:spLocks noChangeShapeType="1"/>
            </p:cNvSpPr>
            <p:nvPr/>
          </p:nvSpPr>
          <p:spPr bwMode="auto">
            <a:xfrm>
              <a:off x="1098550" y="3094038"/>
              <a:ext cx="1588" cy="2590800"/>
            </a:xfrm>
            <a:prstGeom prst="line">
              <a:avLst/>
            </a:prstGeom>
            <a:noFill/>
            <a:ln w="57240" cap="sq">
              <a:solidFill>
                <a:srgbClr val="5B9BD5"/>
              </a:solidFill>
              <a:miter lim="800000"/>
              <a:headEnd/>
              <a:tailEnd type="triangle" w="med" len="med"/>
            </a:ln>
          </p:spPr>
          <p:txBody>
            <a:bodyPr/>
            <a:lstStyle/>
            <a:p>
              <a:endParaRPr lang="zh-CN" altLang="en-US"/>
            </a:p>
          </p:txBody>
        </p:sp>
        <p:sp>
          <p:nvSpPr>
            <p:cNvPr id="57" name="Line 43">
              <a:extLst>
                <a:ext uri="{FF2B5EF4-FFF2-40B4-BE49-F238E27FC236}">
                  <a16:creationId xmlns:a16="http://schemas.microsoft.com/office/drawing/2014/main" id="{FC34BAF9-C116-43FD-9F90-5F8CF80F64F4}"/>
                </a:ext>
              </a:extLst>
            </p:cNvPr>
            <p:cNvSpPr>
              <a:spLocks noChangeShapeType="1"/>
            </p:cNvSpPr>
            <p:nvPr/>
          </p:nvSpPr>
          <p:spPr bwMode="auto">
            <a:xfrm>
              <a:off x="6051550" y="4999038"/>
              <a:ext cx="1588" cy="685800"/>
            </a:xfrm>
            <a:prstGeom prst="line">
              <a:avLst/>
            </a:prstGeom>
            <a:noFill/>
            <a:ln w="57240" cap="sq">
              <a:solidFill>
                <a:srgbClr val="5B9BD5"/>
              </a:solidFill>
              <a:miter lim="800000"/>
              <a:headEnd/>
              <a:tailEnd type="triangle" w="med" len="med"/>
            </a:ln>
          </p:spPr>
          <p:txBody>
            <a:bodyPr/>
            <a:lstStyle/>
            <a:p>
              <a:endParaRPr lang="zh-CN" altLang="en-US"/>
            </a:p>
          </p:txBody>
        </p:sp>
        <p:sp>
          <p:nvSpPr>
            <p:cNvPr id="58" name="Line 44">
              <a:extLst>
                <a:ext uri="{FF2B5EF4-FFF2-40B4-BE49-F238E27FC236}">
                  <a16:creationId xmlns:a16="http://schemas.microsoft.com/office/drawing/2014/main" id="{7E6E0F94-EF66-4A08-A6FE-4BDCC6F5E50B}"/>
                </a:ext>
              </a:extLst>
            </p:cNvPr>
            <p:cNvSpPr>
              <a:spLocks noChangeShapeType="1"/>
            </p:cNvSpPr>
            <p:nvPr/>
          </p:nvSpPr>
          <p:spPr bwMode="auto">
            <a:xfrm>
              <a:off x="2774950" y="4999038"/>
              <a:ext cx="1588" cy="685800"/>
            </a:xfrm>
            <a:prstGeom prst="line">
              <a:avLst/>
            </a:prstGeom>
            <a:noFill/>
            <a:ln w="57240" cap="sq">
              <a:solidFill>
                <a:srgbClr val="5B9BD5"/>
              </a:solidFill>
              <a:miter lim="800000"/>
              <a:headEnd/>
              <a:tailEnd type="triangle" w="med" len="med"/>
            </a:ln>
          </p:spPr>
          <p:txBody>
            <a:bodyPr/>
            <a:lstStyle/>
            <a:p>
              <a:endParaRPr lang="zh-CN" altLang="en-US"/>
            </a:p>
          </p:txBody>
        </p:sp>
        <p:sp>
          <p:nvSpPr>
            <p:cNvPr id="59" name="Text Box 45">
              <a:extLst>
                <a:ext uri="{FF2B5EF4-FFF2-40B4-BE49-F238E27FC236}">
                  <a16:creationId xmlns:a16="http://schemas.microsoft.com/office/drawing/2014/main" id="{601B6D44-1DDB-473F-8B21-0A25B5039516}"/>
                </a:ext>
              </a:extLst>
            </p:cNvPr>
            <p:cNvSpPr txBox="1">
              <a:spLocks noChangeArrowheads="1"/>
            </p:cNvSpPr>
            <p:nvPr/>
          </p:nvSpPr>
          <p:spPr bwMode="auto">
            <a:xfrm>
              <a:off x="341313" y="882650"/>
              <a:ext cx="1335087" cy="368300"/>
            </a:xfrm>
            <a:prstGeom prst="rect">
              <a:avLst/>
            </a:prstGeom>
            <a:noFill/>
            <a:ln w="9525">
              <a:noFill/>
              <a:round/>
              <a:headEnd/>
              <a:tailEnd/>
            </a:ln>
          </p:spPr>
          <p:txBody>
            <a:bodyPr wrap="none" lIns="90000" tIns="46800" rIns="90000" bIns="46800" anchor="ctr">
              <a:spAutoFit/>
            </a:bodyPr>
            <a:lstStyle/>
            <a:p>
              <a:pPr algn="ctr" eaLnBrk="1" hangingPunct="1">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b="1">
                  <a:solidFill>
                    <a:srgbClr val="000000"/>
                  </a:solidFill>
                  <a:latin typeface="Comic Sans MS" pitchFamily="66" charset="0"/>
                </a:rPr>
                <a:t>From Mem</a:t>
              </a:r>
            </a:p>
          </p:txBody>
        </p:sp>
        <p:sp>
          <p:nvSpPr>
            <p:cNvPr id="60" name="Text Box 46">
              <a:extLst>
                <a:ext uri="{FF2B5EF4-FFF2-40B4-BE49-F238E27FC236}">
                  <a16:creationId xmlns:a16="http://schemas.microsoft.com/office/drawing/2014/main" id="{391E18BA-6A03-48EA-8E25-C29144A3FEFB}"/>
                </a:ext>
              </a:extLst>
            </p:cNvPr>
            <p:cNvSpPr txBox="1">
              <a:spLocks noChangeArrowheads="1"/>
            </p:cNvSpPr>
            <p:nvPr/>
          </p:nvSpPr>
          <p:spPr bwMode="auto">
            <a:xfrm>
              <a:off x="5421313" y="808038"/>
              <a:ext cx="1568450" cy="368300"/>
            </a:xfrm>
            <a:prstGeom prst="rect">
              <a:avLst/>
            </a:prstGeom>
            <a:noFill/>
            <a:ln w="9525">
              <a:noFill/>
              <a:round/>
              <a:headEnd/>
              <a:tailEnd/>
            </a:ln>
          </p:spPr>
          <p:txBody>
            <a:bodyPr wrap="none" lIns="90000" tIns="46800" rIns="90000" bIns="46800" anchor="ctr">
              <a:spAutoFit/>
            </a:bodyPr>
            <a:lstStyle/>
            <a:p>
              <a:pPr algn="ctr" eaLnBrk="1" hangingPunct="1">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b="1">
                  <a:solidFill>
                    <a:srgbClr val="000000"/>
                  </a:solidFill>
                  <a:latin typeface="Comic Sans MS" pitchFamily="66" charset="0"/>
                </a:rPr>
                <a:t>FP Registers</a:t>
              </a:r>
            </a:p>
          </p:txBody>
        </p:sp>
        <p:sp>
          <p:nvSpPr>
            <p:cNvPr id="61" name="Text Box 47">
              <a:extLst>
                <a:ext uri="{FF2B5EF4-FFF2-40B4-BE49-F238E27FC236}">
                  <a16:creationId xmlns:a16="http://schemas.microsoft.com/office/drawing/2014/main" id="{9481D28E-591D-4BC6-814F-68462782ACF4}"/>
                </a:ext>
              </a:extLst>
            </p:cNvPr>
            <p:cNvSpPr txBox="1">
              <a:spLocks noChangeArrowheads="1"/>
            </p:cNvSpPr>
            <p:nvPr/>
          </p:nvSpPr>
          <p:spPr bwMode="auto">
            <a:xfrm>
              <a:off x="3717925" y="4198938"/>
              <a:ext cx="1554163" cy="642937"/>
            </a:xfrm>
            <a:prstGeom prst="rect">
              <a:avLst/>
            </a:prstGeom>
            <a:noFill/>
            <a:ln w="9525">
              <a:noFill/>
              <a:round/>
              <a:headEnd/>
              <a:tailEnd/>
            </a:ln>
          </p:spPr>
          <p:txBody>
            <a:bodyPr wrap="none" lIns="90000" tIns="46800" rIns="90000" bIns="46800" anchor="ctr">
              <a:spAutoFit/>
            </a:bodyPr>
            <a:lstStyle/>
            <a:p>
              <a:pPr algn="ctr" eaLnBrk="1" hangingPunct="1">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b="1">
                  <a:solidFill>
                    <a:srgbClr val="000000"/>
                  </a:solidFill>
                  <a:latin typeface="Comic Sans MS" pitchFamily="66" charset="0"/>
                </a:rPr>
                <a:t>Reservation </a:t>
              </a:r>
            </a:p>
            <a:p>
              <a:pPr algn="ctr" eaLnBrk="1" hangingPunct="1">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b="1">
                  <a:solidFill>
                    <a:srgbClr val="000000"/>
                  </a:solidFill>
                  <a:latin typeface="Comic Sans MS" pitchFamily="66" charset="0"/>
                </a:rPr>
                <a:t>Stations</a:t>
              </a:r>
            </a:p>
          </p:txBody>
        </p:sp>
        <p:sp>
          <p:nvSpPr>
            <p:cNvPr id="62" name="Line 48">
              <a:extLst>
                <a:ext uri="{FF2B5EF4-FFF2-40B4-BE49-F238E27FC236}">
                  <a16:creationId xmlns:a16="http://schemas.microsoft.com/office/drawing/2014/main" id="{33617C88-1465-4AF8-B67C-D1E030A69E4F}"/>
                </a:ext>
              </a:extLst>
            </p:cNvPr>
            <p:cNvSpPr>
              <a:spLocks noChangeShapeType="1"/>
            </p:cNvSpPr>
            <p:nvPr/>
          </p:nvSpPr>
          <p:spPr bwMode="auto">
            <a:xfrm flipV="1">
              <a:off x="3536950" y="4159250"/>
              <a:ext cx="1588" cy="1222375"/>
            </a:xfrm>
            <a:prstGeom prst="line">
              <a:avLst/>
            </a:prstGeom>
            <a:noFill/>
            <a:ln w="38160" cap="sq">
              <a:solidFill>
                <a:srgbClr val="ED7D31"/>
              </a:solidFill>
              <a:miter lim="800000"/>
              <a:headEnd/>
              <a:tailEnd type="triangle" w="med" len="med"/>
            </a:ln>
          </p:spPr>
          <p:txBody>
            <a:bodyPr/>
            <a:lstStyle/>
            <a:p>
              <a:endParaRPr lang="zh-CN" altLang="en-US"/>
            </a:p>
          </p:txBody>
        </p:sp>
        <p:sp>
          <p:nvSpPr>
            <p:cNvPr id="63" name="Line 49">
              <a:extLst>
                <a:ext uri="{FF2B5EF4-FFF2-40B4-BE49-F238E27FC236}">
                  <a16:creationId xmlns:a16="http://schemas.microsoft.com/office/drawing/2014/main" id="{6EF680CF-D010-4816-8CA7-670210F131EF}"/>
                </a:ext>
              </a:extLst>
            </p:cNvPr>
            <p:cNvSpPr>
              <a:spLocks noChangeShapeType="1"/>
            </p:cNvSpPr>
            <p:nvPr/>
          </p:nvSpPr>
          <p:spPr bwMode="auto">
            <a:xfrm flipV="1">
              <a:off x="3536950" y="4159250"/>
              <a:ext cx="1588" cy="1527175"/>
            </a:xfrm>
            <a:prstGeom prst="line">
              <a:avLst/>
            </a:prstGeom>
            <a:noFill/>
            <a:ln w="57240" cap="sq">
              <a:solidFill>
                <a:srgbClr val="5B9BD5"/>
              </a:solidFill>
              <a:miter lim="800000"/>
              <a:headEnd/>
              <a:tailEnd type="triangle" w="med" len="med"/>
            </a:ln>
          </p:spPr>
          <p:txBody>
            <a:bodyPr/>
            <a:lstStyle/>
            <a:p>
              <a:endParaRPr lang="zh-CN" altLang="en-US"/>
            </a:p>
          </p:txBody>
        </p:sp>
        <p:sp>
          <p:nvSpPr>
            <p:cNvPr id="64" name="Line 50">
              <a:extLst>
                <a:ext uri="{FF2B5EF4-FFF2-40B4-BE49-F238E27FC236}">
                  <a16:creationId xmlns:a16="http://schemas.microsoft.com/office/drawing/2014/main" id="{4353A8AA-4BA3-46E0-AA2E-FF781A062984}"/>
                </a:ext>
              </a:extLst>
            </p:cNvPr>
            <p:cNvSpPr>
              <a:spLocks noChangeShapeType="1"/>
            </p:cNvSpPr>
            <p:nvPr/>
          </p:nvSpPr>
          <p:spPr bwMode="auto">
            <a:xfrm flipV="1">
              <a:off x="6889750" y="4190998"/>
              <a:ext cx="0" cy="1493839"/>
            </a:xfrm>
            <a:prstGeom prst="line">
              <a:avLst/>
            </a:prstGeom>
            <a:noFill/>
            <a:ln w="57240" cap="sq">
              <a:solidFill>
                <a:srgbClr val="5B9BD5"/>
              </a:solidFill>
              <a:miter lim="800000"/>
              <a:headEnd/>
              <a:tailEnd type="triangle" w="med" len="med"/>
            </a:ln>
          </p:spPr>
          <p:txBody>
            <a:bodyPr/>
            <a:lstStyle/>
            <a:p>
              <a:endParaRPr lang="zh-CN" altLang="en-US"/>
            </a:p>
          </p:txBody>
        </p:sp>
        <p:sp>
          <p:nvSpPr>
            <p:cNvPr id="65" name="Text Box 51">
              <a:extLst>
                <a:ext uri="{FF2B5EF4-FFF2-40B4-BE49-F238E27FC236}">
                  <a16:creationId xmlns:a16="http://schemas.microsoft.com/office/drawing/2014/main" id="{0697EE2B-77A1-47D8-9A8A-68D2EEAC7401}"/>
                </a:ext>
              </a:extLst>
            </p:cNvPr>
            <p:cNvSpPr txBox="1">
              <a:spLocks noChangeArrowheads="1"/>
            </p:cNvSpPr>
            <p:nvPr/>
          </p:nvSpPr>
          <p:spPr bwMode="auto">
            <a:xfrm>
              <a:off x="2946400" y="5837238"/>
              <a:ext cx="2857500" cy="368300"/>
            </a:xfrm>
            <a:prstGeom prst="rect">
              <a:avLst/>
            </a:prstGeom>
            <a:noFill/>
            <a:ln w="9525">
              <a:noFill/>
              <a:round/>
              <a:headEnd/>
              <a:tailEnd/>
            </a:ln>
          </p:spPr>
          <p:txBody>
            <a:bodyPr wrap="none" lIns="90000" tIns="46800" rIns="90000" bIns="46800" anchor="ctr">
              <a:spAutoFit/>
            </a:bodyPr>
            <a:lstStyle/>
            <a:p>
              <a:pPr algn="ctr" eaLnBrk="1" hangingPunct="1">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b="1">
                  <a:solidFill>
                    <a:srgbClr val="000000"/>
                  </a:solidFill>
                  <a:latin typeface="Comic Sans MS" pitchFamily="66" charset="0"/>
                </a:rPr>
                <a:t>Common Data Bus (CDB)</a:t>
              </a:r>
            </a:p>
          </p:txBody>
        </p:sp>
        <p:sp>
          <p:nvSpPr>
            <p:cNvPr id="66" name="Text Box 52">
              <a:extLst>
                <a:ext uri="{FF2B5EF4-FFF2-40B4-BE49-F238E27FC236}">
                  <a16:creationId xmlns:a16="http://schemas.microsoft.com/office/drawing/2014/main" id="{958F8EB3-56A0-4B22-8957-5DC6EB7B3B29}"/>
                </a:ext>
              </a:extLst>
            </p:cNvPr>
            <p:cNvSpPr txBox="1">
              <a:spLocks noChangeArrowheads="1"/>
            </p:cNvSpPr>
            <p:nvPr/>
          </p:nvSpPr>
          <p:spPr bwMode="auto">
            <a:xfrm>
              <a:off x="7464425" y="4237038"/>
              <a:ext cx="1066800" cy="368300"/>
            </a:xfrm>
            <a:prstGeom prst="rect">
              <a:avLst/>
            </a:prstGeom>
            <a:noFill/>
            <a:ln w="9525">
              <a:noFill/>
              <a:round/>
              <a:headEnd/>
              <a:tailEnd/>
            </a:ln>
          </p:spPr>
          <p:txBody>
            <a:bodyPr wrap="none" lIns="90000" tIns="46800" rIns="90000" bIns="46800" anchor="ctr">
              <a:spAutoFit/>
            </a:bodyPr>
            <a:lstStyle/>
            <a:p>
              <a:pPr algn="ctr" eaLnBrk="1" hangingPunct="1">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b="1">
                  <a:solidFill>
                    <a:srgbClr val="000000"/>
                  </a:solidFill>
                  <a:latin typeface="Comic Sans MS" pitchFamily="66" charset="0"/>
                </a:rPr>
                <a:t>To Mem</a:t>
              </a:r>
            </a:p>
          </p:txBody>
        </p:sp>
        <p:sp>
          <p:nvSpPr>
            <p:cNvPr id="67" name="Text Box 53">
              <a:extLst>
                <a:ext uri="{FF2B5EF4-FFF2-40B4-BE49-F238E27FC236}">
                  <a16:creationId xmlns:a16="http://schemas.microsoft.com/office/drawing/2014/main" id="{D20C5A3D-0324-44EB-808B-3EC9858F6C4D}"/>
                </a:ext>
              </a:extLst>
            </p:cNvPr>
            <p:cNvSpPr txBox="1">
              <a:spLocks noChangeArrowheads="1"/>
            </p:cNvSpPr>
            <p:nvPr/>
          </p:nvSpPr>
          <p:spPr bwMode="auto">
            <a:xfrm>
              <a:off x="2397125" y="884238"/>
              <a:ext cx="874713" cy="642937"/>
            </a:xfrm>
            <a:prstGeom prst="rect">
              <a:avLst/>
            </a:prstGeom>
            <a:noFill/>
            <a:ln w="9525">
              <a:noFill/>
              <a:round/>
              <a:headEnd/>
              <a:tailEnd/>
            </a:ln>
          </p:spPr>
          <p:txBody>
            <a:bodyPr wrap="none" lIns="90000" tIns="46800" rIns="90000" bIns="46800" anchor="ctr">
              <a:spAutoFit/>
            </a:bodyPr>
            <a:lstStyle/>
            <a:p>
              <a:pPr algn="ctr" eaLnBrk="1" hangingPunct="1">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b="1">
                  <a:solidFill>
                    <a:srgbClr val="000000"/>
                  </a:solidFill>
                  <a:latin typeface="Comic Sans MS" pitchFamily="66" charset="0"/>
                </a:rPr>
                <a:t>FP Op</a:t>
              </a:r>
            </a:p>
            <a:p>
              <a:pPr algn="ctr" eaLnBrk="1" hangingPunct="1">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b="1">
                  <a:solidFill>
                    <a:srgbClr val="000000"/>
                  </a:solidFill>
                  <a:latin typeface="Comic Sans MS" pitchFamily="66" charset="0"/>
                </a:rPr>
                <a:t>Queue</a:t>
              </a:r>
            </a:p>
          </p:txBody>
        </p:sp>
        <p:sp>
          <p:nvSpPr>
            <p:cNvPr id="68" name="Text Box 54">
              <a:extLst>
                <a:ext uri="{FF2B5EF4-FFF2-40B4-BE49-F238E27FC236}">
                  <a16:creationId xmlns:a16="http://schemas.microsoft.com/office/drawing/2014/main" id="{C126977E-447D-4E6E-83C9-292F7B31B03E}"/>
                </a:ext>
              </a:extLst>
            </p:cNvPr>
            <p:cNvSpPr txBox="1">
              <a:spLocks noChangeArrowheads="1"/>
            </p:cNvSpPr>
            <p:nvPr/>
          </p:nvSpPr>
          <p:spPr bwMode="auto">
            <a:xfrm>
              <a:off x="1328738" y="1417638"/>
              <a:ext cx="1631950" cy="368300"/>
            </a:xfrm>
            <a:prstGeom prst="rect">
              <a:avLst/>
            </a:prstGeom>
            <a:noFill/>
            <a:ln w="9525">
              <a:noFill/>
              <a:round/>
              <a:headEnd/>
              <a:tailEnd/>
            </a:ln>
          </p:spPr>
          <p:txBody>
            <a:bodyPr wrap="none" lIns="90000" tIns="46800" rIns="90000" bIns="46800" anchor="ctr">
              <a:spAutoFit/>
            </a:bodyPr>
            <a:lstStyle/>
            <a:p>
              <a:pPr algn="ctr" eaLnBrk="1" hangingPunct="1">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b="1">
                  <a:solidFill>
                    <a:srgbClr val="000000"/>
                  </a:solidFill>
                  <a:latin typeface="Comic Sans MS" pitchFamily="66" charset="0"/>
                </a:rPr>
                <a:t>Load Buffers</a:t>
              </a:r>
            </a:p>
          </p:txBody>
        </p:sp>
        <p:sp>
          <p:nvSpPr>
            <p:cNvPr id="69" name="Text Box 55">
              <a:extLst>
                <a:ext uri="{FF2B5EF4-FFF2-40B4-BE49-F238E27FC236}">
                  <a16:creationId xmlns:a16="http://schemas.microsoft.com/office/drawing/2014/main" id="{DE459DF8-3E3F-4DC9-AECF-40D45BE606CF}"/>
                </a:ext>
              </a:extLst>
            </p:cNvPr>
            <p:cNvSpPr txBox="1">
              <a:spLocks noChangeArrowheads="1"/>
            </p:cNvSpPr>
            <p:nvPr/>
          </p:nvSpPr>
          <p:spPr bwMode="auto">
            <a:xfrm>
              <a:off x="79375" y="1849438"/>
              <a:ext cx="685800" cy="1265237"/>
            </a:xfrm>
            <a:prstGeom prst="rect">
              <a:avLst/>
            </a:prstGeom>
            <a:noFill/>
            <a:ln w="9525">
              <a:noFill/>
              <a:round/>
              <a:headEnd/>
              <a:tailEnd/>
            </a:ln>
          </p:spPr>
          <p:txBody>
            <a:bodyPr wrap="none" lIns="90000" tIns="46800" rIns="90000" bIns="46800" anchor="ctr">
              <a:spAutoFit/>
            </a:bodyPr>
            <a:lstStyle/>
            <a:p>
              <a:pPr algn="ctr" eaLnBrk="1" hangingPunct="1">
                <a:lnSpc>
                  <a:spcPct val="90000"/>
                </a:lnSpc>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400" b="1">
                  <a:solidFill>
                    <a:srgbClr val="5B9BD5"/>
                  </a:solidFill>
                  <a:latin typeface="Comic Sans MS" pitchFamily="66" charset="0"/>
                </a:rPr>
                <a:t>Load1</a:t>
              </a:r>
            </a:p>
            <a:p>
              <a:pPr algn="ctr" eaLnBrk="1" hangingPunct="1">
                <a:lnSpc>
                  <a:spcPct val="90000"/>
                </a:lnSpc>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400" b="1">
                  <a:solidFill>
                    <a:srgbClr val="5B9BD5"/>
                  </a:solidFill>
                  <a:latin typeface="Comic Sans MS" pitchFamily="66" charset="0"/>
                </a:rPr>
                <a:t>Load2</a:t>
              </a:r>
            </a:p>
            <a:p>
              <a:pPr algn="ctr" eaLnBrk="1" hangingPunct="1">
                <a:lnSpc>
                  <a:spcPct val="90000"/>
                </a:lnSpc>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400" b="1">
                  <a:solidFill>
                    <a:srgbClr val="5B9BD5"/>
                  </a:solidFill>
                  <a:latin typeface="Comic Sans MS" pitchFamily="66" charset="0"/>
                </a:rPr>
                <a:t>Load3</a:t>
              </a:r>
            </a:p>
            <a:p>
              <a:pPr algn="ctr" eaLnBrk="1" hangingPunct="1">
                <a:lnSpc>
                  <a:spcPct val="90000"/>
                </a:lnSpc>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400" b="1">
                  <a:solidFill>
                    <a:srgbClr val="5B9BD5"/>
                  </a:solidFill>
                  <a:latin typeface="Comic Sans MS" pitchFamily="66" charset="0"/>
                </a:rPr>
                <a:t>Load4</a:t>
              </a:r>
            </a:p>
            <a:p>
              <a:pPr algn="ctr" eaLnBrk="1" hangingPunct="1">
                <a:lnSpc>
                  <a:spcPct val="90000"/>
                </a:lnSpc>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400" b="1">
                  <a:solidFill>
                    <a:srgbClr val="5B9BD5"/>
                  </a:solidFill>
                  <a:latin typeface="Comic Sans MS" pitchFamily="66" charset="0"/>
                </a:rPr>
                <a:t>Load5</a:t>
              </a:r>
            </a:p>
            <a:p>
              <a:pPr algn="ctr" eaLnBrk="1" hangingPunct="1">
                <a:lnSpc>
                  <a:spcPct val="90000"/>
                </a:lnSpc>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400" b="1">
                  <a:solidFill>
                    <a:srgbClr val="5B9BD5"/>
                  </a:solidFill>
                  <a:latin typeface="Comic Sans MS" pitchFamily="66" charset="0"/>
                </a:rPr>
                <a:t>Load6</a:t>
              </a:r>
            </a:p>
          </p:txBody>
        </p:sp>
        <p:grpSp>
          <p:nvGrpSpPr>
            <p:cNvPr id="70" name="Group 56">
              <a:extLst>
                <a:ext uri="{FF2B5EF4-FFF2-40B4-BE49-F238E27FC236}">
                  <a16:creationId xmlns:a16="http://schemas.microsoft.com/office/drawing/2014/main" id="{3F301CE1-72C8-4308-86FB-EA59456EA397}"/>
                </a:ext>
              </a:extLst>
            </p:cNvPr>
            <p:cNvGrpSpPr>
              <a:grpSpLocks/>
            </p:cNvGrpSpPr>
            <p:nvPr/>
          </p:nvGrpSpPr>
          <p:grpSpPr bwMode="auto">
            <a:xfrm>
              <a:off x="4849813" y="3711575"/>
              <a:ext cx="2217737" cy="192088"/>
              <a:chOff x="3055" y="2338"/>
              <a:chExt cx="1397" cy="121"/>
            </a:xfrm>
          </p:grpSpPr>
          <p:sp>
            <p:nvSpPr>
              <p:cNvPr id="71" name="Rectangle 57">
                <a:extLst>
                  <a:ext uri="{FF2B5EF4-FFF2-40B4-BE49-F238E27FC236}">
                    <a16:creationId xmlns:a16="http://schemas.microsoft.com/office/drawing/2014/main" id="{73513368-0FD2-4778-B613-746ADD170D89}"/>
                  </a:ext>
                </a:extLst>
              </p:cNvPr>
              <p:cNvSpPr>
                <a:spLocks noChangeArrowheads="1"/>
              </p:cNvSpPr>
              <p:nvPr/>
            </p:nvSpPr>
            <p:spPr bwMode="auto">
              <a:xfrm>
                <a:off x="3059" y="2340"/>
                <a:ext cx="1391" cy="119"/>
              </a:xfrm>
              <a:prstGeom prst="rect">
                <a:avLst/>
              </a:prstGeom>
              <a:solidFill>
                <a:srgbClr val="0563C1"/>
              </a:solidFill>
              <a:ln w="28440" cap="sq">
                <a:solidFill>
                  <a:srgbClr val="000000"/>
                </a:solidFill>
                <a:miter lim="800000"/>
                <a:headEnd/>
                <a:tailEnd/>
              </a:ln>
              <a:effectLst>
                <a:outerShdw dist="107933" dir="2700000" algn="ctr" rotWithShape="0">
                  <a:srgbClr val="E7E6E6"/>
                </a:outerShdw>
              </a:effectLst>
            </p:spPr>
            <p:txBody>
              <a:bodyPr wrap="none" anchor="ctr"/>
              <a:lstStyle/>
              <a:p>
                <a:pPr>
                  <a:buClr>
                    <a:srgbClr val="000000"/>
                  </a:buClr>
                  <a:buSzPct val="100000"/>
                  <a:buFont typeface="Times New Roman" pitchFamily="18" charset="0"/>
                  <a:buNone/>
                  <a:defRPr/>
                </a:pPr>
                <a:endParaRPr lang="zh-CN" altLang="en-US"/>
              </a:p>
            </p:txBody>
          </p:sp>
          <p:sp>
            <p:nvSpPr>
              <p:cNvPr id="72" name="Rectangle 58">
                <a:extLst>
                  <a:ext uri="{FF2B5EF4-FFF2-40B4-BE49-F238E27FC236}">
                    <a16:creationId xmlns:a16="http://schemas.microsoft.com/office/drawing/2014/main" id="{B191B270-9B45-4829-8364-2D06337579EF}"/>
                  </a:ext>
                </a:extLst>
              </p:cNvPr>
              <p:cNvSpPr>
                <a:spLocks noChangeArrowheads="1"/>
              </p:cNvSpPr>
              <p:nvPr/>
            </p:nvSpPr>
            <p:spPr bwMode="auto">
              <a:xfrm>
                <a:off x="3249" y="2338"/>
                <a:ext cx="479" cy="121"/>
              </a:xfrm>
              <a:prstGeom prst="rect">
                <a:avLst/>
              </a:prstGeom>
              <a:noFill/>
              <a:ln w="28440" cap="sq">
                <a:solidFill>
                  <a:srgbClr val="000000"/>
                </a:solidFill>
                <a:miter lim="800000"/>
                <a:headEnd/>
                <a:tailEnd/>
              </a:ln>
            </p:spPr>
            <p:txBody>
              <a:bodyPr wrap="none" lIns="90000" tIns="46800" rIns="90000" bIns="46800" anchor="ctr"/>
              <a:lstStyle/>
              <a:p>
                <a:pPr algn="ctr" eaLnBrk="1" hangingPunct="1">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400">
                    <a:solidFill>
                      <a:srgbClr val="000000"/>
                    </a:solidFill>
                    <a:latin typeface="Arial" pitchFamily="34" charset="0"/>
                  </a:rPr>
                  <a:t>R(F2)</a:t>
                </a:r>
              </a:p>
            </p:txBody>
          </p:sp>
          <p:sp>
            <p:nvSpPr>
              <p:cNvPr id="73" name="Rectangle 59">
                <a:extLst>
                  <a:ext uri="{FF2B5EF4-FFF2-40B4-BE49-F238E27FC236}">
                    <a16:creationId xmlns:a16="http://schemas.microsoft.com/office/drawing/2014/main" id="{B0AF64D6-6D91-465D-B506-15FA5E5C7B4E}"/>
                  </a:ext>
                </a:extLst>
              </p:cNvPr>
              <p:cNvSpPr>
                <a:spLocks noChangeArrowheads="1"/>
              </p:cNvSpPr>
              <p:nvPr/>
            </p:nvSpPr>
            <p:spPr bwMode="auto">
              <a:xfrm>
                <a:off x="3729" y="2338"/>
                <a:ext cx="723" cy="121"/>
              </a:xfrm>
              <a:prstGeom prst="rect">
                <a:avLst/>
              </a:prstGeom>
              <a:noFill/>
              <a:ln w="28440" cap="sq">
                <a:solidFill>
                  <a:srgbClr val="000000"/>
                </a:solidFill>
                <a:miter lim="800000"/>
                <a:headEnd/>
                <a:tailEnd/>
              </a:ln>
            </p:spPr>
            <p:txBody>
              <a:bodyPr wrap="none" lIns="90000" tIns="46800" rIns="90000" bIns="46800" anchor="ctr"/>
              <a:lstStyle/>
              <a:p>
                <a:pPr algn="ctr" eaLnBrk="1" hangingPunct="1">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400">
                    <a:solidFill>
                      <a:srgbClr val="000000"/>
                    </a:solidFill>
                    <a:latin typeface="Arial" pitchFamily="34" charset="0"/>
                  </a:rPr>
                  <a:t>Load1</a:t>
                </a:r>
              </a:p>
            </p:txBody>
          </p:sp>
          <p:sp>
            <p:nvSpPr>
              <p:cNvPr id="74" name="Rectangle 60">
                <a:extLst>
                  <a:ext uri="{FF2B5EF4-FFF2-40B4-BE49-F238E27FC236}">
                    <a16:creationId xmlns:a16="http://schemas.microsoft.com/office/drawing/2014/main" id="{0BD0517C-F3BC-4EA1-A876-0DED2182CD95}"/>
                  </a:ext>
                </a:extLst>
              </p:cNvPr>
              <p:cNvSpPr>
                <a:spLocks noChangeArrowheads="1"/>
              </p:cNvSpPr>
              <p:nvPr/>
            </p:nvSpPr>
            <p:spPr bwMode="auto">
              <a:xfrm>
                <a:off x="3055" y="2338"/>
                <a:ext cx="190" cy="121"/>
              </a:xfrm>
              <a:prstGeom prst="rect">
                <a:avLst/>
              </a:prstGeom>
              <a:noFill/>
              <a:ln w="28440" cap="sq">
                <a:solidFill>
                  <a:srgbClr val="000000"/>
                </a:solidFill>
                <a:miter lim="800000"/>
                <a:headEnd/>
                <a:tailEnd/>
              </a:ln>
            </p:spPr>
            <p:txBody>
              <a:bodyPr wrap="none" lIns="90000" tIns="46800" rIns="90000" bIns="46800" anchor="ctr"/>
              <a:lstStyle/>
              <a:p>
                <a:pPr algn="ctr" eaLnBrk="1" hangingPunct="1">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400">
                    <a:solidFill>
                      <a:srgbClr val="000000"/>
                    </a:solidFill>
                    <a:latin typeface="Arial" pitchFamily="34" charset="0"/>
                  </a:rPr>
                  <a:t>mul</a:t>
                </a:r>
              </a:p>
            </p:txBody>
          </p:sp>
        </p:grpSp>
        <p:grpSp>
          <p:nvGrpSpPr>
            <p:cNvPr id="75" name="Group 61">
              <a:extLst>
                <a:ext uri="{FF2B5EF4-FFF2-40B4-BE49-F238E27FC236}">
                  <a16:creationId xmlns:a16="http://schemas.microsoft.com/office/drawing/2014/main" id="{7EF59969-583D-43BD-BE00-C28A53BFFA1E}"/>
                </a:ext>
              </a:extLst>
            </p:cNvPr>
            <p:cNvGrpSpPr>
              <a:grpSpLocks/>
            </p:cNvGrpSpPr>
            <p:nvPr/>
          </p:nvGrpSpPr>
          <p:grpSpPr bwMode="auto">
            <a:xfrm>
              <a:off x="4849813" y="3898900"/>
              <a:ext cx="2217737" cy="192088"/>
              <a:chOff x="3055" y="2456"/>
              <a:chExt cx="1397" cy="121"/>
            </a:xfrm>
          </p:grpSpPr>
          <p:sp>
            <p:nvSpPr>
              <p:cNvPr id="76" name="Rectangle 62">
                <a:extLst>
                  <a:ext uri="{FF2B5EF4-FFF2-40B4-BE49-F238E27FC236}">
                    <a16:creationId xmlns:a16="http://schemas.microsoft.com/office/drawing/2014/main" id="{93BC4C98-213C-43D4-A5B8-2A6BC09278F5}"/>
                  </a:ext>
                </a:extLst>
              </p:cNvPr>
              <p:cNvSpPr>
                <a:spLocks noChangeArrowheads="1"/>
              </p:cNvSpPr>
              <p:nvPr/>
            </p:nvSpPr>
            <p:spPr bwMode="auto">
              <a:xfrm>
                <a:off x="3059" y="2458"/>
                <a:ext cx="1391" cy="119"/>
              </a:xfrm>
              <a:prstGeom prst="rect">
                <a:avLst/>
              </a:prstGeom>
              <a:solidFill>
                <a:srgbClr val="0563C1"/>
              </a:solidFill>
              <a:ln w="28440" cap="sq">
                <a:solidFill>
                  <a:srgbClr val="000000"/>
                </a:solidFill>
                <a:miter lim="800000"/>
                <a:headEnd/>
                <a:tailEnd/>
              </a:ln>
              <a:effectLst>
                <a:outerShdw dist="107933" dir="2700000" algn="ctr" rotWithShape="0">
                  <a:srgbClr val="E7E6E6"/>
                </a:outerShdw>
              </a:effectLst>
            </p:spPr>
            <p:txBody>
              <a:bodyPr wrap="none" anchor="ctr"/>
              <a:lstStyle/>
              <a:p>
                <a:pPr>
                  <a:buClr>
                    <a:srgbClr val="000000"/>
                  </a:buClr>
                  <a:buSzPct val="100000"/>
                  <a:buFont typeface="Times New Roman" pitchFamily="18" charset="0"/>
                  <a:buNone/>
                  <a:defRPr/>
                </a:pPr>
                <a:endParaRPr lang="zh-CN" altLang="en-US"/>
              </a:p>
            </p:txBody>
          </p:sp>
          <p:sp>
            <p:nvSpPr>
              <p:cNvPr id="77" name="Rectangle 63">
                <a:extLst>
                  <a:ext uri="{FF2B5EF4-FFF2-40B4-BE49-F238E27FC236}">
                    <a16:creationId xmlns:a16="http://schemas.microsoft.com/office/drawing/2014/main" id="{27972CCC-3B54-42F4-AFAB-8CB8C2E55B24}"/>
                  </a:ext>
                </a:extLst>
              </p:cNvPr>
              <p:cNvSpPr>
                <a:spLocks noChangeArrowheads="1"/>
              </p:cNvSpPr>
              <p:nvPr/>
            </p:nvSpPr>
            <p:spPr bwMode="auto">
              <a:xfrm>
                <a:off x="3249" y="2456"/>
                <a:ext cx="479" cy="121"/>
              </a:xfrm>
              <a:prstGeom prst="rect">
                <a:avLst/>
              </a:prstGeom>
              <a:noFill/>
              <a:ln w="28440" cap="sq">
                <a:solidFill>
                  <a:srgbClr val="000000"/>
                </a:solidFill>
                <a:miter lim="800000"/>
                <a:headEnd/>
                <a:tailEnd/>
              </a:ln>
            </p:spPr>
            <p:txBody>
              <a:bodyPr wrap="none" lIns="90000" tIns="46800" rIns="90000" bIns="46800" anchor="ctr"/>
              <a:lstStyle/>
              <a:p>
                <a:pPr algn="ctr" eaLnBrk="1" hangingPunct="1">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400">
                    <a:solidFill>
                      <a:srgbClr val="000000"/>
                    </a:solidFill>
                    <a:latin typeface="Arial" pitchFamily="34" charset="0"/>
                  </a:rPr>
                  <a:t>R(F2)</a:t>
                </a:r>
              </a:p>
            </p:txBody>
          </p:sp>
          <p:sp>
            <p:nvSpPr>
              <p:cNvPr id="78" name="Rectangle 64">
                <a:extLst>
                  <a:ext uri="{FF2B5EF4-FFF2-40B4-BE49-F238E27FC236}">
                    <a16:creationId xmlns:a16="http://schemas.microsoft.com/office/drawing/2014/main" id="{6005D33C-2952-4E9D-B335-A0EAB0439198}"/>
                  </a:ext>
                </a:extLst>
              </p:cNvPr>
              <p:cNvSpPr>
                <a:spLocks noChangeArrowheads="1"/>
              </p:cNvSpPr>
              <p:nvPr/>
            </p:nvSpPr>
            <p:spPr bwMode="auto">
              <a:xfrm>
                <a:off x="3729" y="2456"/>
                <a:ext cx="723" cy="121"/>
              </a:xfrm>
              <a:prstGeom prst="rect">
                <a:avLst/>
              </a:prstGeom>
              <a:noFill/>
              <a:ln w="28440" cap="sq">
                <a:solidFill>
                  <a:srgbClr val="000000"/>
                </a:solidFill>
                <a:miter lim="800000"/>
                <a:headEnd/>
                <a:tailEnd/>
              </a:ln>
            </p:spPr>
            <p:txBody>
              <a:bodyPr wrap="none" lIns="90000" tIns="46800" rIns="90000" bIns="46800" anchor="ctr"/>
              <a:lstStyle/>
              <a:p>
                <a:pPr algn="ctr" eaLnBrk="1" hangingPunct="1">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400">
                    <a:solidFill>
                      <a:srgbClr val="000000"/>
                    </a:solidFill>
                    <a:latin typeface="Arial" pitchFamily="34" charset="0"/>
                  </a:rPr>
                  <a:t>Load2</a:t>
                </a:r>
              </a:p>
            </p:txBody>
          </p:sp>
          <p:sp>
            <p:nvSpPr>
              <p:cNvPr id="79" name="Rectangle 65">
                <a:extLst>
                  <a:ext uri="{FF2B5EF4-FFF2-40B4-BE49-F238E27FC236}">
                    <a16:creationId xmlns:a16="http://schemas.microsoft.com/office/drawing/2014/main" id="{8E54B457-5107-4086-914B-33FDDF7C2C3B}"/>
                  </a:ext>
                </a:extLst>
              </p:cNvPr>
              <p:cNvSpPr>
                <a:spLocks noChangeArrowheads="1"/>
              </p:cNvSpPr>
              <p:nvPr/>
            </p:nvSpPr>
            <p:spPr bwMode="auto">
              <a:xfrm>
                <a:off x="3055" y="2456"/>
                <a:ext cx="190" cy="121"/>
              </a:xfrm>
              <a:prstGeom prst="rect">
                <a:avLst/>
              </a:prstGeom>
              <a:noFill/>
              <a:ln w="28440" cap="sq">
                <a:solidFill>
                  <a:srgbClr val="000000"/>
                </a:solidFill>
                <a:miter lim="800000"/>
                <a:headEnd/>
                <a:tailEnd/>
              </a:ln>
            </p:spPr>
            <p:txBody>
              <a:bodyPr wrap="none" lIns="90000" tIns="46800" rIns="90000" bIns="46800" anchor="ctr"/>
              <a:lstStyle/>
              <a:p>
                <a:pPr algn="ctr" eaLnBrk="1" hangingPunct="1">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400">
                    <a:solidFill>
                      <a:srgbClr val="000000"/>
                    </a:solidFill>
                    <a:latin typeface="Arial" pitchFamily="34" charset="0"/>
                  </a:rPr>
                  <a:t>mul</a:t>
                </a:r>
              </a:p>
            </p:txBody>
          </p:sp>
        </p:grpSp>
        <p:sp>
          <p:nvSpPr>
            <p:cNvPr id="80" name="Text Box 66">
              <a:extLst>
                <a:ext uri="{FF2B5EF4-FFF2-40B4-BE49-F238E27FC236}">
                  <a16:creationId xmlns:a16="http://schemas.microsoft.com/office/drawing/2014/main" id="{04E8FFD4-D2F6-437D-BE1D-550AB2B4ED22}"/>
                </a:ext>
              </a:extLst>
            </p:cNvPr>
            <p:cNvSpPr txBox="1">
              <a:spLocks noChangeArrowheads="1"/>
            </p:cNvSpPr>
            <p:nvPr/>
          </p:nvSpPr>
          <p:spPr bwMode="auto">
            <a:xfrm>
              <a:off x="6400800" y="2438400"/>
              <a:ext cx="1028700" cy="642938"/>
            </a:xfrm>
            <a:prstGeom prst="rect">
              <a:avLst/>
            </a:prstGeom>
            <a:noFill/>
            <a:ln w="9525">
              <a:noFill/>
              <a:round/>
              <a:headEnd/>
              <a:tailEnd/>
            </a:ln>
          </p:spPr>
          <p:txBody>
            <a:bodyPr lIns="90000" tIns="46800" rIns="90000" bIns="46800" anchor="ctr">
              <a:spAutoFit/>
            </a:bodyPr>
            <a:lstStyle/>
            <a:p>
              <a:pPr algn="ctr" eaLnBrk="1" hangingPunct="1">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b="1">
                  <a:solidFill>
                    <a:srgbClr val="000000"/>
                  </a:solidFill>
                  <a:latin typeface="Comic Sans MS" pitchFamily="66" charset="0"/>
                </a:rPr>
                <a:t>Store </a:t>
              </a:r>
            </a:p>
            <a:p>
              <a:pPr algn="ctr" eaLnBrk="1" hangingPunct="1">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b="1">
                  <a:solidFill>
                    <a:srgbClr val="000000"/>
                  </a:solidFill>
                  <a:latin typeface="Comic Sans MS" pitchFamily="66" charset="0"/>
                </a:rPr>
                <a:t>Buffers</a:t>
              </a:r>
            </a:p>
          </p:txBody>
        </p:sp>
        <p:grpSp>
          <p:nvGrpSpPr>
            <p:cNvPr id="81" name="Group 67">
              <a:extLst>
                <a:ext uri="{FF2B5EF4-FFF2-40B4-BE49-F238E27FC236}">
                  <a16:creationId xmlns:a16="http://schemas.microsoft.com/office/drawing/2014/main" id="{5838BB4E-0EB5-4D84-A204-8AC198CD1BD3}"/>
                </a:ext>
              </a:extLst>
            </p:cNvPr>
            <p:cNvGrpSpPr>
              <a:grpSpLocks/>
            </p:cNvGrpSpPr>
            <p:nvPr/>
          </p:nvGrpSpPr>
          <p:grpSpPr bwMode="auto">
            <a:xfrm>
              <a:off x="7169150" y="3021013"/>
              <a:ext cx="1446213" cy="201612"/>
              <a:chOff x="4516" y="1903"/>
              <a:chExt cx="911" cy="127"/>
            </a:xfrm>
          </p:grpSpPr>
          <p:sp>
            <p:nvSpPr>
              <p:cNvPr id="82" name="Rectangle 68">
                <a:extLst>
                  <a:ext uri="{FF2B5EF4-FFF2-40B4-BE49-F238E27FC236}">
                    <a16:creationId xmlns:a16="http://schemas.microsoft.com/office/drawing/2014/main" id="{F3AF8BB9-A7CE-453D-BEE5-A6F77F951F0F}"/>
                  </a:ext>
                </a:extLst>
              </p:cNvPr>
              <p:cNvSpPr>
                <a:spLocks noChangeArrowheads="1"/>
              </p:cNvSpPr>
              <p:nvPr/>
            </p:nvSpPr>
            <p:spPr bwMode="auto">
              <a:xfrm>
                <a:off x="4516" y="1903"/>
                <a:ext cx="561" cy="127"/>
              </a:xfrm>
              <a:prstGeom prst="rect">
                <a:avLst/>
              </a:prstGeom>
              <a:solidFill>
                <a:srgbClr val="FFFFFF"/>
              </a:solidFill>
              <a:ln w="28440" cap="sq">
                <a:solidFill>
                  <a:srgbClr val="000000"/>
                </a:solidFill>
                <a:miter lim="800000"/>
                <a:headEnd/>
                <a:tailEnd/>
              </a:ln>
              <a:effectLst>
                <a:outerShdw dist="107933" dir="2700000" algn="ctr" rotWithShape="0">
                  <a:srgbClr val="E7E6E6"/>
                </a:outerShdw>
              </a:effectLst>
            </p:spPr>
            <p:txBody>
              <a:bodyPr wrap="none" lIns="90000" tIns="46800" rIns="90000" bIns="46800" anchor="ctr"/>
              <a:lstStyle/>
              <a:p>
                <a:pPr algn="ctr" eaLnBrk="1" hangingPunct="1">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altLang="zh-CN" sz="1600">
                    <a:solidFill>
                      <a:srgbClr val="000000"/>
                    </a:solidFill>
                    <a:latin typeface="Arial" pitchFamily="34" charset="0"/>
                  </a:rPr>
                  <a:t>Addr: 80</a:t>
                </a:r>
              </a:p>
            </p:txBody>
          </p:sp>
          <p:sp>
            <p:nvSpPr>
              <p:cNvPr id="83" name="Rectangle 69">
                <a:extLst>
                  <a:ext uri="{FF2B5EF4-FFF2-40B4-BE49-F238E27FC236}">
                    <a16:creationId xmlns:a16="http://schemas.microsoft.com/office/drawing/2014/main" id="{1C32DCB2-D973-4240-AB3C-65D496DE68A3}"/>
                  </a:ext>
                </a:extLst>
              </p:cNvPr>
              <p:cNvSpPr>
                <a:spLocks noChangeArrowheads="1"/>
              </p:cNvSpPr>
              <p:nvPr/>
            </p:nvSpPr>
            <p:spPr bwMode="auto">
              <a:xfrm>
                <a:off x="5080" y="1903"/>
                <a:ext cx="347" cy="127"/>
              </a:xfrm>
              <a:prstGeom prst="rect">
                <a:avLst/>
              </a:prstGeom>
              <a:solidFill>
                <a:srgbClr val="FFFFFF"/>
              </a:solidFill>
              <a:ln w="28440" cap="sq">
                <a:solidFill>
                  <a:srgbClr val="000000"/>
                </a:solidFill>
                <a:miter lim="800000"/>
                <a:headEnd/>
                <a:tailEnd/>
              </a:ln>
              <a:effectLst>
                <a:outerShdw dist="107933" dir="2700000" algn="ctr" rotWithShape="0">
                  <a:srgbClr val="E7E6E6"/>
                </a:outerShdw>
              </a:effectLst>
            </p:spPr>
            <p:txBody>
              <a:bodyPr wrap="none" lIns="90000" tIns="46800" rIns="90000" bIns="46800" anchor="ctr"/>
              <a:lstStyle/>
              <a:p>
                <a:pPr algn="ctr" eaLnBrk="1" hangingPunct="1">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altLang="zh-CN" sz="1600">
                    <a:solidFill>
                      <a:srgbClr val="000000"/>
                    </a:solidFill>
                    <a:latin typeface="Arial" pitchFamily="34" charset="0"/>
                  </a:rPr>
                  <a:t>Mult1</a:t>
                </a:r>
              </a:p>
            </p:txBody>
          </p:sp>
        </p:grpSp>
        <p:sp>
          <p:nvSpPr>
            <p:cNvPr id="84" name="Rectangle 70">
              <a:extLst>
                <a:ext uri="{FF2B5EF4-FFF2-40B4-BE49-F238E27FC236}">
                  <a16:creationId xmlns:a16="http://schemas.microsoft.com/office/drawing/2014/main" id="{CED34BF9-AEDC-4ADF-84AE-37285758111C}"/>
                </a:ext>
              </a:extLst>
            </p:cNvPr>
            <p:cNvSpPr>
              <a:spLocks noChangeArrowheads="1"/>
            </p:cNvSpPr>
            <p:nvPr/>
          </p:nvSpPr>
          <p:spPr bwMode="auto">
            <a:xfrm>
              <a:off x="7169150" y="3224213"/>
              <a:ext cx="892175" cy="203200"/>
            </a:xfrm>
            <a:prstGeom prst="rect">
              <a:avLst/>
            </a:prstGeom>
            <a:solidFill>
              <a:srgbClr val="FFFFFF"/>
            </a:solidFill>
            <a:ln w="28440" cap="sq">
              <a:solidFill>
                <a:srgbClr val="000000"/>
              </a:solidFill>
              <a:miter lim="800000"/>
              <a:headEnd/>
              <a:tailEnd/>
            </a:ln>
            <a:effectLst>
              <a:outerShdw dist="107933" dir="2700000" algn="ctr" rotWithShape="0">
                <a:srgbClr val="E7E6E6"/>
              </a:outerShdw>
            </a:effectLst>
          </p:spPr>
          <p:txBody>
            <a:bodyPr wrap="none" lIns="90000" tIns="46800" rIns="90000" bIns="46800" anchor="ctr"/>
            <a:lstStyle/>
            <a:p>
              <a:pPr algn="ctr" eaLnBrk="1" hangingPunct="1">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altLang="zh-CN" sz="1600">
                  <a:solidFill>
                    <a:srgbClr val="000000"/>
                  </a:solidFill>
                  <a:latin typeface="Arial" pitchFamily="34" charset="0"/>
                </a:rPr>
                <a:t>Addr: 72</a:t>
              </a:r>
            </a:p>
          </p:txBody>
        </p:sp>
        <p:sp>
          <p:nvSpPr>
            <p:cNvPr id="85" name="Rectangle 71">
              <a:extLst>
                <a:ext uri="{FF2B5EF4-FFF2-40B4-BE49-F238E27FC236}">
                  <a16:creationId xmlns:a16="http://schemas.microsoft.com/office/drawing/2014/main" id="{A2EE3D4B-D6E2-40B7-9CB0-4B1A54D8D6B8}"/>
                </a:ext>
              </a:extLst>
            </p:cNvPr>
            <p:cNvSpPr>
              <a:spLocks noChangeArrowheads="1"/>
            </p:cNvSpPr>
            <p:nvPr/>
          </p:nvSpPr>
          <p:spPr bwMode="auto">
            <a:xfrm>
              <a:off x="8064500" y="3224213"/>
              <a:ext cx="552450" cy="203200"/>
            </a:xfrm>
            <a:prstGeom prst="rect">
              <a:avLst/>
            </a:prstGeom>
            <a:solidFill>
              <a:srgbClr val="FFFFFF"/>
            </a:solidFill>
            <a:ln w="28440" cap="sq">
              <a:solidFill>
                <a:srgbClr val="000000"/>
              </a:solidFill>
              <a:miter lim="800000"/>
              <a:headEnd/>
              <a:tailEnd/>
            </a:ln>
            <a:effectLst>
              <a:outerShdw dist="107933" dir="2700000" algn="ctr" rotWithShape="0">
                <a:srgbClr val="E7E6E6"/>
              </a:outerShdw>
            </a:effectLst>
          </p:spPr>
          <p:txBody>
            <a:bodyPr wrap="none" lIns="90000" tIns="46800" rIns="90000" bIns="46800" anchor="ctr"/>
            <a:lstStyle/>
            <a:p>
              <a:pPr algn="ctr" eaLnBrk="1" hangingPunct="1">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altLang="zh-CN" sz="1600">
                  <a:solidFill>
                    <a:srgbClr val="000000"/>
                  </a:solidFill>
                  <a:latin typeface="Arial" pitchFamily="34" charset="0"/>
                </a:rPr>
                <a:t>Mult2</a:t>
              </a:r>
            </a:p>
          </p:txBody>
        </p:sp>
        <p:grpSp>
          <p:nvGrpSpPr>
            <p:cNvPr id="86" name="Group 72">
              <a:extLst>
                <a:ext uri="{FF2B5EF4-FFF2-40B4-BE49-F238E27FC236}">
                  <a16:creationId xmlns:a16="http://schemas.microsoft.com/office/drawing/2014/main" id="{454ECBAB-8FF7-40B1-AD51-D1B8F9ECF5E9}"/>
                </a:ext>
              </a:extLst>
            </p:cNvPr>
            <p:cNvGrpSpPr>
              <a:grpSpLocks/>
            </p:cNvGrpSpPr>
            <p:nvPr/>
          </p:nvGrpSpPr>
          <p:grpSpPr bwMode="auto">
            <a:xfrm>
              <a:off x="7169150" y="3427413"/>
              <a:ext cx="1446213" cy="201612"/>
              <a:chOff x="4516" y="2159"/>
              <a:chExt cx="911" cy="127"/>
            </a:xfrm>
          </p:grpSpPr>
          <p:sp>
            <p:nvSpPr>
              <p:cNvPr id="87" name="Rectangle 73">
                <a:extLst>
                  <a:ext uri="{FF2B5EF4-FFF2-40B4-BE49-F238E27FC236}">
                    <a16:creationId xmlns:a16="http://schemas.microsoft.com/office/drawing/2014/main" id="{21DB42E2-5E23-468B-9CE2-C77FEDAAB457}"/>
                  </a:ext>
                </a:extLst>
              </p:cNvPr>
              <p:cNvSpPr>
                <a:spLocks noChangeArrowheads="1"/>
              </p:cNvSpPr>
              <p:nvPr/>
            </p:nvSpPr>
            <p:spPr bwMode="auto">
              <a:xfrm>
                <a:off x="4516" y="2159"/>
                <a:ext cx="561" cy="127"/>
              </a:xfrm>
              <a:prstGeom prst="rect">
                <a:avLst/>
              </a:prstGeom>
              <a:solidFill>
                <a:srgbClr val="FFFFFF"/>
              </a:solidFill>
              <a:ln w="28440" cap="sq">
                <a:solidFill>
                  <a:srgbClr val="000000"/>
                </a:solidFill>
                <a:miter lim="800000"/>
                <a:headEnd/>
                <a:tailEnd/>
              </a:ln>
              <a:effectLst>
                <a:outerShdw dist="107933" dir="2700000" algn="ctr" rotWithShape="0">
                  <a:srgbClr val="E7E6E6"/>
                </a:outerShdw>
              </a:effectLst>
            </p:spPr>
            <p:txBody>
              <a:bodyPr wrap="none" anchor="ctr"/>
              <a:lstStyle/>
              <a:p>
                <a:pPr>
                  <a:buClr>
                    <a:srgbClr val="000000"/>
                  </a:buClr>
                  <a:buSzPct val="100000"/>
                  <a:buFont typeface="Times New Roman" pitchFamily="18" charset="0"/>
                  <a:buNone/>
                  <a:defRPr/>
                </a:pPr>
                <a:endParaRPr lang="zh-CN" altLang="en-US"/>
              </a:p>
            </p:txBody>
          </p:sp>
          <p:sp>
            <p:nvSpPr>
              <p:cNvPr id="88" name="Rectangle 74">
                <a:extLst>
                  <a:ext uri="{FF2B5EF4-FFF2-40B4-BE49-F238E27FC236}">
                    <a16:creationId xmlns:a16="http://schemas.microsoft.com/office/drawing/2014/main" id="{2AF4225F-F342-4F0C-8A93-3C51A3D7D826}"/>
                  </a:ext>
                </a:extLst>
              </p:cNvPr>
              <p:cNvSpPr>
                <a:spLocks noChangeArrowheads="1"/>
              </p:cNvSpPr>
              <p:nvPr/>
            </p:nvSpPr>
            <p:spPr bwMode="auto">
              <a:xfrm>
                <a:off x="5080" y="2159"/>
                <a:ext cx="347" cy="127"/>
              </a:xfrm>
              <a:prstGeom prst="rect">
                <a:avLst/>
              </a:prstGeom>
              <a:solidFill>
                <a:srgbClr val="FFFFFF"/>
              </a:solidFill>
              <a:ln w="28440" cap="sq">
                <a:solidFill>
                  <a:srgbClr val="000000"/>
                </a:solidFill>
                <a:miter lim="800000"/>
                <a:headEnd/>
                <a:tailEnd/>
              </a:ln>
              <a:effectLst>
                <a:outerShdw dist="107933" dir="2700000" algn="ctr" rotWithShape="0">
                  <a:srgbClr val="E7E6E6"/>
                </a:outerShdw>
              </a:effectLst>
            </p:spPr>
            <p:txBody>
              <a:bodyPr wrap="none" anchor="ctr"/>
              <a:lstStyle/>
              <a:p>
                <a:pPr>
                  <a:buClr>
                    <a:srgbClr val="000000"/>
                  </a:buClr>
                  <a:buSzPct val="100000"/>
                  <a:buFont typeface="Times New Roman" pitchFamily="18" charset="0"/>
                  <a:buNone/>
                  <a:defRPr/>
                </a:pPr>
                <a:endParaRPr lang="zh-CN" altLang="en-US"/>
              </a:p>
            </p:txBody>
          </p:sp>
        </p:grpSp>
        <p:sp>
          <p:nvSpPr>
            <p:cNvPr id="89" name="Line 75">
              <a:extLst>
                <a:ext uri="{FF2B5EF4-FFF2-40B4-BE49-F238E27FC236}">
                  <a16:creationId xmlns:a16="http://schemas.microsoft.com/office/drawing/2014/main" id="{9E0B425E-E39F-404F-903B-E6CD03776C0C}"/>
                </a:ext>
              </a:extLst>
            </p:cNvPr>
            <p:cNvSpPr>
              <a:spLocks noChangeShapeType="1"/>
            </p:cNvSpPr>
            <p:nvPr/>
          </p:nvSpPr>
          <p:spPr bwMode="auto">
            <a:xfrm>
              <a:off x="8032750" y="3627438"/>
              <a:ext cx="1588" cy="609600"/>
            </a:xfrm>
            <a:prstGeom prst="line">
              <a:avLst/>
            </a:prstGeom>
            <a:noFill/>
            <a:ln w="57240" cap="sq">
              <a:solidFill>
                <a:srgbClr val="000000"/>
              </a:solidFill>
              <a:miter lim="800000"/>
              <a:headEnd/>
              <a:tailEnd type="triangle" w="med" len="med"/>
            </a:ln>
          </p:spPr>
          <p:txBody>
            <a:bodyPr/>
            <a:lstStyle/>
            <a:p>
              <a:endParaRPr lang="zh-CN" altLang="en-US"/>
            </a:p>
          </p:txBody>
        </p:sp>
        <p:sp>
          <p:nvSpPr>
            <p:cNvPr id="90" name="Line 76">
              <a:extLst>
                <a:ext uri="{FF2B5EF4-FFF2-40B4-BE49-F238E27FC236}">
                  <a16:creationId xmlns:a16="http://schemas.microsoft.com/office/drawing/2014/main" id="{8258D6A2-6A3B-4BDF-B044-9CEEC988EB9D}"/>
                </a:ext>
              </a:extLst>
            </p:cNvPr>
            <p:cNvSpPr>
              <a:spLocks noChangeShapeType="1"/>
            </p:cNvSpPr>
            <p:nvPr/>
          </p:nvSpPr>
          <p:spPr bwMode="auto">
            <a:xfrm flipH="1">
              <a:off x="8615362" y="3322639"/>
              <a:ext cx="257175" cy="0"/>
            </a:xfrm>
            <a:prstGeom prst="line">
              <a:avLst/>
            </a:prstGeom>
            <a:noFill/>
            <a:ln w="57240" cap="sq">
              <a:solidFill>
                <a:srgbClr val="5B9BD5"/>
              </a:solidFill>
              <a:miter lim="800000"/>
              <a:headEnd/>
              <a:tailEnd type="triangle" w="med" len="med"/>
            </a:ln>
          </p:spPr>
          <p:txBody>
            <a:bodyPr/>
            <a:lstStyle/>
            <a:p>
              <a:endParaRPr lang="zh-CN" altLang="en-US"/>
            </a:p>
          </p:txBody>
        </p:sp>
      </p:grpSp>
    </p:spTree>
    <p:extLst>
      <p:ext uri="{BB962C8B-B14F-4D97-AF65-F5344CB8AC3E}">
        <p14:creationId xmlns:p14="http://schemas.microsoft.com/office/powerpoint/2010/main" val="2604475774"/>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自由: 形状 22"/>
          <p:cNvSpPr/>
          <p:nvPr/>
        </p:nvSpPr>
        <p:spPr bwMode="auto">
          <a:xfrm rot="12600000">
            <a:off x="628798" y="267712"/>
            <a:ext cx="166903" cy="731887"/>
          </a:xfrm>
          <a:custGeom>
            <a:avLst/>
            <a:gdLst>
              <a:gd name="connsiteX0" fmla="*/ 260214 w 260214"/>
              <a:gd name="connsiteY0" fmla="*/ 995963 h 1141060"/>
              <a:gd name="connsiteX1" fmla="*/ 0 w 260214"/>
              <a:gd name="connsiteY1" fmla="*/ 1141060 h 1141060"/>
              <a:gd name="connsiteX2" fmla="*/ 0 w 260214"/>
              <a:gd name="connsiteY2" fmla="*/ 146621 h 1141060"/>
              <a:gd name="connsiteX3" fmla="*/ 260214 w 260214"/>
              <a:gd name="connsiteY3" fmla="*/ 0 h 1141060"/>
            </a:gdLst>
            <a:ahLst/>
            <a:cxnLst>
              <a:cxn ang="0">
                <a:pos x="connsiteX0" y="connsiteY0"/>
              </a:cxn>
              <a:cxn ang="0">
                <a:pos x="connsiteX1" y="connsiteY1"/>
              </a:cxn>
              <a:cxn ang="0">
                <a:pos x="connsiteX2" y="connsiteY2"/>
              </a:cxn>
              <a:cxn ang="0">
                <a:pos x="connsiteX3" y="connsiteY3"/>
              </a:cxn>
            </a:cxnLst>
            <a:rect l="l" t="t" r="r" b="b"/>
            <a:pathLst>
              <a:path w="260214" h="1141060">
                <a:moveTo>
                  <a:pt x="260214" y="995963"/>
                </a:moveTo>
                <a:lnTo>
                  <a:pt x="0" y="1141060"/>
                </a:lnTo>
                <a:lnTo>
                  <a:pt x="0" y="146621"/>
                </a:lnTo>
                <a:lnTo>
                  <a:pt x="260214" y="0"/>
                </a:lnTo>
                <a:close/>
              </a:path>
            </a:pathLst>
          </a:custGeom>
          <a:solidFill>
            <a:srgbClr val="0075EA"/>
          </a:solidFill>
          <a:ln>
            <a:noFill/>
          </a:ln>
        </p:spPr>
        <p:txBody>
          <a:bodyPr vert="horz" wrap="square" lIns="91440" tIns="45720" rIns="91440" bIns="45720" numCol="1" anchor="t" anchorCtr="0" compatLnSpc="1">
            <a:noAutofit/>
          </a:bodyPr>
          <a:lstStyle/>
          <a:p>
            <a:endParaRPr lang="zh-CN" altLang="en-US" dirty="0"/>
          </a:p>
        </p:txBody>
      </p:sp>
      <p:grpSp>
        <p:nvGrpSpPr>
          <p:cNvPr id="10" name="组合 9">
            <a:extLst>
              <a:ext uri="{FF2B5EF4-FFF2-40B4-BE49-F238E27FC236}">
                <a16:creationId xmlns:a16="http://schemas.microsoft.com/office/drawing/2014/main" id="{2A62CB82-FB01-4715-BBAF-49D3EAD91EB7}"/>
              </a:ext>
            </a:extLst>
          </p:cNvPr>
          <p:cNvGrpSpPr/>
          <p:nvPr/>
        </p:nvGrpSpPr>
        <p:grpSpPr>
          <a:xfrm>
            <a:off x="635244" y="278225"/>
            <a:ext cx="4594115" cy="714073"/>
            <a:chOff x="635242" y="278221"/>
            <a:chExt cx="4594115" cy="714072"/>
          </a:xfrm>
        </p:grpSpPr>
        <p:sp>
          <p:nvSpPr>
            <p:cNvPr id="11" name="矩形 10">
              <a:extLst>
                <a:ext uri="{FF2B5EF4-FFF2-40B4-BE49-F238E27FC236}">
                  <a16:creationId xmlns:a16="http://schemas.microsoft.com/office/drawing/2014/main" id="{9C4C0B2E-9EA3-4E4E-B3C0-51BAACEFFED3}"/>
                </a:ext>
              </a:extLst>
            </p:cNvPr>
            <p:cNvSpPr/>
            <p:nvPr/>
          </p:nvSpPr>
          <p:spPr>
            <a:xfrm>
              <a:off x="635242" y="676889"/>
              <a:ext cx="4136453" cy="315404"/>
            </a:xfrm>
            <a:prstGeom prst="rect">
              <a:avLst/>
            </a:prstGeom>
          </p:spPr>
          <p:txBody>
            <a:bodyPr wrap="square">
              <a:spAutoFit/>
            </a:bodyPr>
            <a:lstStyle/>
            <a:p>
              <a:pPr algn="ct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Tomasulo Algorithm——Loop</a:t>
              </a:r>
            </a:p>
          </p:txBody>
        </p:sp>
        <p:sp>
          <p:nvSpPr>
            <p:cNvPr id="16" name="矩形 15">
              <a:extLst>
                <a:ext uri="{FF2B5EF4-FFF2-40B4-BE49-F238E27FC236}">
                  <a16:creationId xmlns:a16="http://schemas.microsoft.com/office/drawing/2014/main" id="{920BAABC-520F-43FA-A390-A8BAD8692FD2}"/>
                </a:ext>
              </a:extLst>
            </p:cNvPr>
            <p:cNvSpPr/>
            <p:nvPr/>
          </p:nvSpPr>
          <p:spPr>
            <a:xfrm>
              <a:off x="1197484" y="278221"/>
              <a:ext cx="4031873" cy="523219"/>
            </a:xfrm>
            <a:prstGeom prst="rect">
              <a:avLst/>
            </a:prstGeom>
          </p:spPr>
          <p:txBody>
            <a:bodyPr wrap="none">
              <a:spAutoFit/>
            </a:bodyPr>
            <a:lstStyle/>
            <a:p>
              <a:r>
                <a:rPr lang="en-US" altLang="zh-CN" sz="2800" b="1" dirty="0">
                  <a:solidFill>
                    <a:schemeClr val="tx1">
                      <a:lumMod val="85000"/>
                      <a:lumOff val="15000"/>
                    </a:schemeClr>
                  </a:solidFill>
                  <a:latin typeface="等线" panose="02010600030101010101" pitchFamily="2" charset="-122"/>
                  <a:ea typeface="等线" panose="02010600030101010101" pitchFamily="2" charset="-122"/>
                </a:rPr>
                <a:t>Tomasulo</a:t>
              </a:r>
              <a:r>
                <a:rPr lang="zh-CN" altLang="en-US" sz="2800" b="1" dirty="0">
                  <a:solidFill>
                    <a:schemeClr val="tx1">
                      <a:lumMod val="85000"/>
                      <a:lumOff val="15000"/>
                    </a:schemeClr>
                  </a:solidFill>
                  <a:latin typeface="等线" panose="02010600030101010101" pitchFamily="2" charset="-122"/>
                  <a:ea typeface="等线" panose="02010600030101010101" pitchFamily="2" charset="-122"/>
                </a:rPr>
                <a:t>算法</a:t>
              </a:r>
              <a:r>
                <a:rPr lang="en-US" altLang="zh-CN" sz="2800" b="1" dirty="0">
                  <a:solidFill>
                    <a:schemeClr val="tx1">
                      <a:lumMod val="85000"/>
                      <a:lumOff val="15000"/>
                    </a:schemeClr>
                  </a:solidFill>
                  <a:latin typeface="等线" panose="02010600030101010101" pitchFamily="2" charset="-122"/>
                  <a:ea typeface="等线" panose="02010600030101010101" pitchFamily="2" charset="-122"/>
                </a:rPr>
                <a:t>— —</a:t>
              </a:r>
              <a:r>
                <a:rPr lang="zh-CN" altLang="en-US" sz="2800" b="1" dirty="0">
                  <a:solidFill>
                    <a:schemeClr val="tx1">
                      <a:lumMod val="85000"/>
                      <a:lumOff val="15000"/>
                    </a:schemeClr>
                  </a:solidFill>
                  <a:latin typeface="等线" panose="02010600030101010101" pitchFamily="2" charset="-122"/>
                  <a:ea typeface="等线" panose="02010600030101010101" pitchFamily="2" charset="-122"/>
                </a:rPr>
                <a:t>循环</a:t>
              </a:r>
            </a:p>
          </p:txBody>
        </p:sp>
      </p:grpSp>
      <p:sp>
        <p:nvSpPr>
          <p:cNvPr id="18" name="文本框 17">
            <a:extLst>
              <a:ext uri="{FF2B5EF4-FFF2-40B4-BE49-F238E27FC236}">
                <a16:creationId xmlns:a16="http://schemas.microsoft.com/office/drawing/2014/main" id="{E080DDE4-4689-48E4-965C-1FBB3BB6CB6B}"/>
              </a:ext>
            </a:extLst>
          </p:cNvPr>
          <p:cNvSpPr txBox="1"/>
          <p:nvPr/>
        </p:nvSpPr>
        <p:spPr>
          <a:xfrm>
            <a:off x="9666513" y="570612"/>
            <a:ext cx="1890243" cy="461665"/>
          </a:xfrm>
          <a:prstGeom prst="rect">
            <a:avLst/>
          </a:prstGeom>
          <a:noFill/>
        </p:spPr>
        <p:txBody>
          <a:bodyPr wrap="square" rtlCol="0">
            <a:spAutoFit/>
          </a:bodyPr>
          <a:lstStyle/>
          <a:p>
            <a:pPr algn="ctr"/>
            <a:r>
              <a:rPr lang="zh-CN" altLang="en-US" sz="2400" b="1" dirty="0">
                <a:solidFill>
                  <a:srgbClr val="0066FF"/>
                </a:solidFill>
                <a:latin typeface="微软雅黑" panose="020B0503020204020204" pitchFamily="34" charset="-122"/>
                <a:ea typeface="微软雅黑" panose="020B0503020204020204" pitchFamily="34" charset="-122"/>
              </a:rPr>
              <a:t>第</a:t>
            </a:r>
            <a:r>
              <a:rPr lang="en-US" altLang="zh-CN" sz="2400" b="1" dirty="0">
                <a:solidFill>
                  <a:srgbClr val="0066FF"/>
                </a:solidFill>
                <a:latin typeface="微软雅黑" panose="020B0503020204020204" pitchFamily="34" charset="-122"/>
                <a:ea typeface="微软雅黑" panose="020B0503020204020204" pitchFamily="34" charset="-122"/>
              </a:rPr>
              <a:t>9</a:t>
            </a:r>
            <a:r>
              <a:rPr lang="zh-CN" altLang="en-US" sz="2400" b="1" dirty="0">
                <a:solidFill>
                  <a:srgbClr val="0066FF"/>
                </a:solidFill>
                <a:latin typeface="微软雅黑" panose="020B0503020204020204" pitchFamily="34" charset="-122"/>
                <a:ea typeface="微软雅黑" panose="020B0503020204020204" pitchFamily="34" charset="-122"/>
              </a:rPr>
              <a:t>个周期</a:t>
            </a:r>
          </a:p>
        </p:txBody>
      </p:sp>
      <p:sp>
        <p:nvSpPr>
          <p:cNvPr id="13" name="Text Box 3">
            <a:extLst>
              <a:ext uri="{FF2B5EF4-FFF2-40B4-BE49-F238E27FC236}">
                <a16:creationId xmlns:a16="http://schemas.microsoft.com/office/drawing/2014/main" id="{044D7EC1-D7FA-42B9-90A2-232F50F95855}"/>
              </a:ext>
            </a:extLst>
          </p:cNvPr>
          <p:cNvSpPr txBox="1">
            <a:spLocks noChangeArrowheads="1"/>
          </p:cNvSpPr>
          <p:nvPr/>
        </p:nvSpPr>
        <p:spPr bwMode="auto">
          <a:xfrm>
            <a:off x="10375319" y="5228104"/>
            <a:ext cx="2089949" cy="444500"/>
          </a:xfrm>
          <a:prstGeom prst="rect">
            <a:avLst/>
          </a:prstGeom>
          <a:noFill/>
          <a:ln w="9525">
            <a:noFill/>
            <a:round/>
            <a:headEnd/>
            <a:tailEnd/>
          </a:ln>
        </p:spPr>
        <p:txBody>
          <a:bodyPr lIns="90360" tIns="44280" rIns="90360" bIns="44280"/>
          <a:lstStyle/>
          <a:p>
            <a:pPr eaLnBrk="1" hangingPunct="1">
              <a:lnSpc>
                <a:spcPct val="150000"/>
              </a:lnSpc>
              <a:spcBef>
                <a:spcPts val="1000"/>
              </a:spcBef>
              <a:buClr>
                <a:srgbClr val="5B9BD5"/>
              </a:buClr>
              <a:buSzPct val="100000"/>
              <a:tabLst>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2000" b="1" dirty="0">
                <a:solidFill>
                  <a:srgbClr val="FF0066"/>
                </a:solidFill>
                <a:latin typeface="Times New Roman" panose="02020603050405020304" pitchFamily="18" charset="0"/>
                <a:ea typeface="宋体" panose="02010600030101010101" pitchFamily="2" charset="-122"/>
                <a:cs typeface="Times New Roman" panose="02020603050405020304" pitchFamily="18" charset="0"/>
              </a:rPr>
              <a:t>发射</a:t>
            </a:r>
            <a:r>
              <a:rPr lang="en-US" altLang="zh-CN" sz="2000" b="1" dirty="0" err="1">
                <a:solidFill>
                  <a:srgbClr val="FF0066"/>
                </a:solidFill>
                <a:latin typeface="Times New Roman" panose="02020603050405020304" pitchFamily="18" charset="0"/>
                <a:ea typeface="宋体" panose="02010600030101010101" pitchFamily="2" charset="-122"/>
                <a:cs typeface="Times New Roman" panose="02020603050405020304" pitchFamily="18" charset="0"/>
              </a:rPr>
              <a:t>SUBI</a:t>
            </a:r>
            <a:endParaRPr lang="en-US" altLang="zh-CN" sz="2000" b="1" dirty="0">
              <a:solidFill>
                <a:srgbClr val="FF0066"/>
              </a:solidFill>
              <a:latin typeface="Times New Roman" panose="02020603050405020304" pitchFamily="18" charset="0"/>
              <a:ea typeface="宋体" panose="02010600030101010101" pitchFamily="2" charset="-122"/>
              <a:cs typeface="Times New Roman" panose="02020603050405020304" pitchFamily="18" charset="0"/>
            </a:endParaRPr>
          </a:p>
          <a:p>
            <a:pPr eaLnBrk="1" hangingPunct="1">
              <a:lnSpc>
                <a:spcPct val="150000"/>
              </a:lnSpc>
              <a:spcBef>
                <a:spcPts val="1000"/>
              </a:spcBef>
              <a:buClr>
                <a:srgbClr val="5B9BD5"/>
              </a:buClr>
              <a:buSzPct val="100000"/>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2000" b="1" dirty="0" err="1">
                <a:solidFill>
                  <a:srgbClr val="FF0066"/>
                </a:solidFill>
                <a:latin typeface="Times New Roman" panose="02020603050405020304" pitchFamily="18" charset="0"/>
                <a:ea typeface="宋体" panose="02010600030101010101" pitchFamily="2" charset="-122"/>
                <a:cs typeface="Times New Roman" panose="02020603050405020304" pitchFamily="18" charset="0"/>
              </a:rPr>
              <a:t>Load1</a:t>
            </a:r>
            <a:r>
              <a:rPr lang="zh-CN" altLang="en-US" sz="2000" b="1" dirty="0">
                <a:solidFill>
                  <a:srgbClr val="FF0066"/>
                </a:solidFill>
                <a:latin typeface="Times New Roman" panose="02020603050405020304" pitchFamily="18" charset="0"/>
                <a:ea typeface="宋体" panose="02010600030101010101" pitchFamily="2" charset="-122"/>
                <a:cs typeface="Times New Roman" panose="02020603050405020304" pitchFamily="18" charset="0"/>
              </a:rPr>
              <a:t>执行完毕</a:t>
            </a:r>
            <a:endParaRPr lang="en-US" altLang="zh-CN" sz="2000" b="1" dirty="0">
              <a:solidFill>
                <a:srgbClr val="FF0066"/>
              </a:solidFill>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9" name="表格 8">
            <a:extLst>
              <a:ext uri="{FF2B5EF4-FFF2-40B4-BE49-F238E27FC236}">
                <a16:creationId xmlns:a16="http://schemas.microsoft.com/office/drawing/2014/main" id="{3DE5258C-1136-46F0-B865-733895892C73}"/>
              </a:ext>
            </a:extLst>
          </p:cNvPr>
          <p:cNvGraphicFramePr>
            <a:graphicFrameLocks noGrp="1"/>
          </p:cNvGraphicFramePr>
          <p:nvPr>
            <p:extLst>
              <p:ext uri="{D42A27DB-BD31-4B8C-83A1-F6EECF244321}">
                <p14:modId xmlns:p14="http://schemas.microsoft.com/office/powerpoint/2010/main" val="1929403629"/>
              </p:ext>
            </p:extLst>
          </p:nvPr>
        </p:nvGraphicFramePr>
        <p:xfrm>
          <a:off x="1810787" y="1252664"/>
          <a:ext cx="8569324" cy="5338764"/>
        </p:xfrm>
        <a:graphic>
          <a:graphicData uri="http://schemas.openxmlformats.org/drawingml/2006/table">
            <a:tbl>
              <a:tblPr>
                <a:tableStyleId>{5C22544A-7EE6-4342-B048-85BDC9FD1C3A}</a:tableStyleId>
              </a:tblPr>
              <a:tblGrid>
                <a:gridCol w="694516">
                  <a:extLst>
                    <a:ext uri="{9D8B030D-6E8A-4147-A177-3AD203B41FA5}">
                      <a16:colId xmlns:a16="http://schemas.microsoft.com/office/drawing/2014/main" val="20000"/>
                    </a:ext>
                  </a:extLst>
                </a:gridCol>
                <a:gridCol w="585999">
                  <a:extLst>
                    <a:ext uri="{9D8B030D-6E8A-4147-A177-3AD203B41FA5}">
                      <a16:colId xmlns:a16="http://schemas.microsoft.com/office/drawing/2014/main" val="20001"/>
                    </a:ext>
                  </a:extLst>
                </a:gridCol>
                <a:gridCol w="824230">
                  <a:extLst>
                    <a:ext uri="{9D8B030D-6E8A-4147-A177-3AD203B41FA5}">
                      <a16:colId xmlns:a16="http://schemas.microsoft.com/office/drawing/2014/main" val="20002"/>
                    </a:ext>
                  </a:extLst>
                </a:gridCol>
                <a:gridCol w="526187">
                  <a:extLst>
                    <a:ext uri="{9D8B030D-6E8A-4147-A177-3AD203B41FA5}">
                      <a16:colId xmlns:a16="http://schemas.microsoft.com/office/drawing/2014/main" val="20003"/>
                    </a:ext>
                  </a:extLst>
                </a:gridCol>
                <a:gridCol w="614021">
                  <a:extLst>
                    <a:ext uri="{9D8B030D-6E8A-4147-A177-3AD203B41FA5}">
                      <a16:colId xmlns:a16="http://schemas.microsoft.com/office/drawing/2014/main" val="20004"/>
                    </a:ext>
                  </a:extLst>
                </a:gridCol>
                <a:gridCol w="595248">
                  <a:extLst>
                    <a:ext uri="{9D8B030D-6E8A-4147-A177-3AD203B41FA5}">
                      <a16:colId xmlns:a16="http://schemas.microsoft.com/office/drawing/2014/main" val="20005"/>
                    </a:ext>
                  </a:extLst>
                </a:gridCol>
                <a:gridCol w="624490">
                  <a:extLst>
                    <a:ext uri="{9D8B030D-6E8A-4147-A177-3AD203B41FA5}">
                      <a16:colId xmlns:a16="http://schemas.microsoft.com/office/drawing/2014/main" val="20006"/>
                    </a:ext>
                  </a:extLst>
                </a:gridCol>
                <a:gridCol w="576089">
                  <a:extLst>
                    <a:ext uri="{9D8B030D-6E8A-4147-A177-3AD203B41FA5}">
                      <a16:colId xmlns:a16="http://schemas.microsoft.com/office/drawing/2014/main" val="20007"/>
                    </a:ext>
                  </a:extLst>
                </a:gridCol>
                <a:gridCol w="619674">
                  <a:extLst>
                    <a:ext uri="{9D8B030D-6E8A-4147-A177-3AD203B41FA5}">
                      <a16:colId xmlns:a16="http://schemas.microsoft.com/office/drawing/2014/main" val="20008"/>
                    </a:ext>
                  </a:extLst>
                </a:gridCol>
                <a:gridCol w="690143">
                  <a:extLst>
                    <a:ext uri="{9D8B030D-6E8A-4147-A177-3AD203B41FA5}">
                      <a16:colId xmlns:a16="http://schemas.microsoft.com/office/drawing/2014/main" val="20009"/>
                    </a:ext>
                  </a:extLst>
                </a:gridCol>
                <a:gridCol w="698771">
                  <a:extLst>
                    <a:ext uri="{9D8B030D-6E8A-4147-A177-3AD203B41FA5}">
                      <a16:colId xmlns:a16="http://schemas.microsoft.com/office/drawing/2014/main" val="20010"/>
                    </a:ext>
                  </a:extLst>
                </a:gridCol>
                <a:gridCol w="814588">
                  <a:extLst>
                    <a:ext uri="{9D8B030D-6E8A-4147-A177-3AD203B41FA5}">
                      <a16:colId xmlns:a16="http://schemas.microsoft.com/office/drawing/2014/main" val="20011"/>
                    </a:ext>
                  </a:extLst>
                </a:gridCol>
                <a:gridCol w="705368">
                  <a:extLst>
                    <a:ext uri="{9D8B030D-6E8A-4147-A177-3AD203B41FA5}">
                      <a16:colId xmlns:a16="http://schemas.microsoft.com/office/drawing/2014/main" val="20012"/>
                    </a:ext>
                  </a:extLst>
                </a:gridCol>
              </a:tblGrid>
              <a:tr h="291688">
                <a:tc gridSpan="3">
                  <a:txBody>
                    <a:bodyPr/>
                    <a:lstStyle/>
                    <a:p>
                      <a:pPr algn="l" fontAlgn="ctr"/>
                      <a:r>
                        <a:rPr lang="en-US" sz="1600" b="1" u="none" strike="noStrike" dirty="0">
                          <a:solidFill>
                            <a:srgbClr val="FF0000"/>
                          </a:solidFill>
                          <a:effectLst/>
                        </a:rPr>
                        <a:t>Instruction Status</a:t>
                      </a:r>
                      <a:endParaRPr lang="en-US" sz="1600" b="1" i="0" u="none" strike="noStrike" dirty="0">
                        <a:solidFill>
                          <a:srgbClr val="FF0000"/>
                        </a:solidFill>
                        <a:effectLst/>
                        <a:latin typeface="宋体" panose="02010600030101010101" pitchFamily="2" charset="-122"/>
                        <a:ea typeface="宋体" panose="02010600030101010101" pitchFamily="2" charset="-122"/>
                      </a:endParaRPr>
                    </a:p>
                  </a:txBody>
                  <a:tcPr marL="7620" marR="7620" marT="7619" marB="0" anchor="ctr"/>
                </a:tc>
                <a:tc hMerge="1">
                  <a:txBody>
                    <a:bodyPr/>
                    <a:lstStyle/>
                    <a:p>
                      <a:endParaRPr lang="zh-CN" altLang="en-US"/>
                    </a:p>
                  </a:txBody>
                  <a:tcPr/>
                </a:tc>
                <a:tc hMerge="1">
                  <a:txBody>
                    <a:bodyPr/>
                    <a:lstStyle/>
                    <a:p>
                      <a:endParaRPr lang="zh-CN" altLang="en-US"/>
                    </a:p>
                  </a:txBody>
                  <a:tcPr/>
                </a:tc>
                <a:tc>
                  <a:txBody>
                    <a:bodyPr/>
                    <a:lstStyle/>
                    <a:p>
                      <a:pPr algn="l" fontAlgn="ct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00"/>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ITER</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200" u="none" strike="noStrike" dirty="0">
                          <a:effectLst/>
                        </a:rPr>
                        <a:t>Inst.</a:t>
                      </a:r>
                      <a:endParaRPr lang="en-US" sz="12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err="1">
                          <a:effectLst/>
                        </a:rPr>
                        <a:t>i</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j</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k</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Issue</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Exec</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WR</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zh-CN" altLang="en-US" sz="1600" u="none" strike="noStrike">
                          <a:effectLst/>
                        </a:rPr>
                        <a:t> </a:t>
                      </a: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Busy</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Addr</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Fu</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01"/>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u="none" strike="noStrike" dirty="0">
                          <a:solidFill>
                            <a:srgbClr val="FF00FF"/>
                          </a:solidFill>
                          <a:effectLst/>
                        </a:rPr>
                        <a:t>1</a:t>
                      </a:r>
                      <a:endParaRPr lang="en-US" altLang="zh-CN" sz="16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solidFill>
                            <a:srgbClr val="FF00FF"/>
                          </a:solidFill>
                          <a:effectLst/>
                        </a:rPr>
                        <a:t>LD</a:t>
                      </a:r>
                      <a:endParaRPr lang="en-US" sz="16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solidFill>
                            <a:srgbClr val="FF00FF"/>
                          </a:solidFill>
                          <a:effectLst/>
                        </a:rPr>
                        <a:t>F0</a:t>
                      </a:r>
                      <a:endParaRPr lang="en-US" sz="16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u="none" strike="noStrike">
                          <a:solidFill>
                            <a:srgbClr val="FF00FF"/>
                          </a:solidFill>
                          <a:effectLst/>
                        </a:rPr>
                        <a:t>0</a:t>
                      </a:r>
                      <a:endParaRPr lang="en-US" altLang="zh-CN" sz="1600" b="0" i="0" u="none" strike="noStrike">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solidFill>
                            <a:srgbClr val="FF00FF"/>
                          </a:solidFill>
                          <a:effectLst/>
                        </a:rPr>
                        <a:t>R1</a:t>
                      </a:r>
                      <a:endParaRPr lang="en-US" sz="1600" b="0" i="0" u="none" strike="noStrike">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u="none" strike="noStrike" dirty="0">
                          <a:effectLst/>
                        </a:rPr>
                        <a:t>1</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u="none" strike="noStrike" dirty="0">
                          <a:effectLst/>
                        </a:rPr>
                        <a:t>2~9</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zh-CN" altLang="en-US" sz="1400" u="none" strike="noStrike">
                          <a:effectLst/>
                        </a:rPr>
                        <a:t>　</a:t>
                      </a:r>
                      <a:endParaRPr lang="zh-CN" altLang="en-US" sz="14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r" fontAlgn="ctr"/>
                      <a:r>
                        <a:rPr lang="en-US" sz="1600" u="none" strike="noStrike" dirty="0">
                          <a:effectLst/>
                        </a:rPr>
                        <a:t>Load1</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400" b="0" i="0" u="none" strike="noStrike" dirty="0">
                          <a:solidFill>
                            <a:srgbClr val="FF00FF"/>
                          </a:solidFill>
                          <a:effectLst/>
                          <a:latin typeface="+mn-lt"/>
                          <a:ea typeface="+mn-ea"/>
                        </a:rPr>
                        <a:t>Yes</a:t>
                      </a:r>
                      <a:r>
                        <a:rPr lang="en-US" sz="1400" b="0" i="0" u="none" strike="noStrike" baseline="0" dirty="0">
                          <a:solidFill>
                            <a:srgbClr val="FF00FF"/>
                          </a:solidFill>
                          <a:effectLst/>
                          <a:latin typeface="+mn-lt"/>
                          <a:ea typeface="+mn-ea"/>
                        </a:rPr>
                        <a:t> </a:t>
                      </a:r>
                      <a:endParaRPr lang="en-US" sz="14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b="0" i="0" u="none" strike="noStrike" dirty="0">
                          <a:solidFill>
                            <a:srgbClr val="FF00FF"/>
                          </a:solidFill>
                          <a:effectLst/>
                          <a:latin typeface="宋体" panose="02010600030101010101" pitchFamily="2" charset="-122"/>
                          <a:ea typeface="宋体" panose="02010600030101010101" pitchFamily="2" charset="-122"/>
                        </a:rPr>
                        <a:t>80</a:t>
                      </a:r>
                      <a:endParaRPr lang="zh-CN" altLang="en-US" sz="14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02"/>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u="none" strike="noStrike">
                          <a:solidFill>
                            <a:srgbClr val="FF00FF"/>
                          </a:solidFill>
                          <a:effectLst/>
                        </a:rPr>
                        <a:t>1</a:t>
                      </a:r>
                      <a:endParaRPr lang="en-US" altLang="zh-CN" sz="1600" b="0" i="0" u="none" strike="noStrike">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solidFill>
                            <a:srgbClr val="FF00FF"/>
                          </a:solidFill>
                          <a:effectLst/>
                        </a:rPr>
                        <a:t>MULTD</a:t>
                      </a:r>
                      <a:endParaRPr lang="en-US" sz="16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solidFill>
                            <a:srgbClr val="FF00FF"/>
                          </a:solidFill>
                          <a:effectLst/>
                        </a:rPr>
                        <a:t>F4</a:t>
                      </a:r>
                      <a:endParaRPr lang="en-US" sz="16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solidFill>
                            <a:srgbClr val="FF00FF"/>
                          </a:solidFill>
                          <a:effectLst/>
                        </a:rPr>
                        <a:t>F0</a:t>
                      </a:r>
                      <a:endParaRPr lang="en-US" sz="16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solidFill>
                            <a:srgbClr val="FF00FF"/>
                          </a:solidFill>
                          <a:effectLst/>
                        </a:rPr>
                        <a:t>F2</a:t>
                      </a:r>
                      <a:endParaRPr lang="en-US" sz="16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u="none" strike="noStrike" dirty="0">
                          <a:effectLst/>
                        </a:rPr>
                        <a:t>2</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zh-CN" altLang="en-US" sz="1400" u="none" strike="noStrike">
                          <a:effectLst/>
                        </a:rPr>
                        <a:t>　</a:t>
                      </a:r>
                      <a:endParaRPr lang="zh-CN" altLang="en-US" sz="14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r" fontAlgn="ctr"/>
                      <a:r>
                        <a:rPr lang="en-US" sz="1600" u="none" strike="noStrike">
                          <a:effectLst/>
                        </a:rPr>
                        <a:t>Load2</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b="0" i="0" u="none" strike="noStrike" dirty="0">
                          <a:solidFill>
                            <a:schemeClr val="dk1"/>
                          </a:solidFill>
                          <a:effectLst/>
                          <a:latin typeface="+mn-lt"/>
                          <a:ea typeface="+mn-ea"/>
                        </a:rPr>
                        <a:t>Yes</a:t>
                      </a:r>
                      <a:endParaRPr lang="en-US" sz="1400" b="0" i="0" u="none" strike="noStrike" dirty="0">
                        <a:solidFill>
                          <a:srgbClr val="66FF33"/>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b="0" i="0" u="none" strike="noStrike" dirty="0">
                          <a:solidFill>
                            <a:srgbClr val="000000"/>
                          </a:solidFill>
                          <a:effectLst/>
                          <a:latin typeface="宋体" panose="02010600030101010101" pitchFamily="2" charset="-122"/>
                          <a:ea typeface="宋体" panose="02010600030101010101" pitchFamily="2" charset="-122"/>
                        </a:rPr>
                        <a:t>72</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03"/>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u="none" strike="noStrike">
                          <a:solidFill>
                            <a:srgbClr val="FF00FF"/>
                          </a:solidFill>
                          <a:effectLst/>
                        </a:rPr>
                        <a:t>1</a:t>
                      </a:r>
                      <a:endParaRPr lang="en-US" altLang="zh-CN" sz="1600" b="0" i="0" u="none" strike="noStrike">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solidFill>
                            <a:srgbClr val="FF00FF"/>
                          </a:solidFill>
                          <a:effectLst/>
                        </a:rPr>
                        <a:t>SD</a:t>
                      </a:r>
                      <a:endParaRPr lang="en-US" sz="1600" b="0" i="0" u="none" strike="noStrike">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solidFill>
                            <a:srgbClr val="FF00FF"/>
                          </a:solidFill>
                          <a:effectLst/>
                        </a:rPr>
                        <a:t>F4 </a:t>
                      </a:r>
                      <a:endParaRPr lang="en-US" sz="16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u="none" strike="noStrike" dirty="0">
                          <a:solidFill>
                            <a:srgbClr val="FF00FF"/>
                          </a:solidFill>
                          <a:effectLst/>
                        </a:rPr>
                        <a:t>0</a:t>
                      </a:r>
                      <a:endParaRPr lang="en-US" altLang="zh-CN" sz="16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solidFill>
                            <a:srgbClr val="FF00FF"/>
                          </a:solidFill>
                          <a:effectLst/>
                        </a:rPr>
                        <a:t>R1</a:t>
                      </a:r>
                      <a:endParaRPr lang="en-US" sz="16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u="none" strike="noStrike" dirty="0">
                          <a:effectLst/>
                        </a:rPr>
                        <a:t>3</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b="0" i="0" u="none" strike="noStrike" dirty="0">
                          <a:solidFill>
                            <a:srgbClr val="000000"/>
                          </a:solidFill>
                          <a:effectLst/>
                          <a:latin typeface="宋体" panose="02010600030101010101" pitchFamily="2" charset="-122"/>
                          <a:ea typeface="宋体" panose="02010600030101010101" pitchFamily="2" charset="-122"/>
                        </a:rPr>
                        <a:t>4</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zh-CN" altLang="en-US" sz="1400" u="none" strike="noStrike" dirty="0">
                          <a:effectLst/>
                        </a:rPr>
                        <a:t>　</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r" fontAlgn="ctr"/>
                      <a:r>
                        <a:rPr lang="en-US" sz="1600" u="none" strike="noStrike">
                          <a:effectLst/>
                        </a:rPr>
                        <a:t>Load3</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400" u="none" strike="noStrike">
                          <a:effectLst/>
                        </a:rPr>
                        <a:t>No</a:t>
                      </a:r>
                      <a:endParaRPr lang="en-US" sz="14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04"/>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u="none" strike="noStrike">
                          <a:effectLst/>
                        </a:rPr>
                        <a:t>2</a:t>
                      </a:r>
                      <a:endParaRPr lang="en-US" altLang="zh-CN" sz="1600" b="0" i="0" u="none" strike="noStrike">
                        <a:solidFill>
                          <a:srgbClr val="66FF33"/>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LD</a:t>
                      </a:r>
                      <a:endParaRPr lang="en-US" sz="1600" b="0" i="0" u="none" strike="noStrike" dirty="0">
                        <a:solidFill>
                          <a:srgbClr val="66FF33"/>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F0</a:t>
                      </a:r>
                      <a:endParaRPr lang="en-US" sz="1600" b="0" i="0" u="none" strike="noStrike">
                        <a:solidFill>
                          <a:srgbClr val="66FF33"/>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u="none" strike="noStrike">
                          <a:effectLst/>
                        </a:rPr>
                        <a:t>0</a:t>
                      </a:r>
                      <a:endParaRPr lang="en-US" altLang="zh-CN" sz="1600" b="0" i="0" u="none" strike="noStrike">
                        <a:solidFill>
                          <a:srgbClr val="66FF33"/>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R1</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u="none" strike="noStrike" dirty="0">
                          <a:effectLst/>
                        </a:rPr>
                        <a:t>6</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zh-CN" altLang="en-US" sz="1400" u="none" strike="noStrike" dirty="0">
                          <a:effectLst/>
                        </a:rPr>
                        <a:t>　</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r" fontAlgn="ctr"/>
                      <a:r>
                        <a:rPr lang="en-US" sz="1600" u="none" strike="noStrike">
                          <a:effectLst/>
                        </a:rPr>
                        <a:t>Store1</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400" b="0" i="0" u="none" strike="noStrike" dirty="0">
                          <a:solidFill>
                            <a:srgbClr val="FF00FF"/>
                          </a:solidFill>
                          <a:effectLst/>
                          <a:latin typeface="+mn-lt"/>
                          <a:ea typeface="+mn-ea"/>
                        </a:rPr>
                        <a:t>YES</a:t>
                      </a:r>
                      <a:endParaRPr lang="en-US" sz="14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b="0" i="0" u="none" strike="noStrike" dirty="0">
                          <a:solidFill>
                            <a:srgbClr val="FF00FF"/>
                          </a:solidFill>
                          <a:effectLst/>
                          <a:latin typeface="宋体" panose="02010600030101010101" pitchFamily="2" charset="-122"/>
                          <a:ea typeface="宋体" panose="02010600030101010101" pitchFamily="2" charset="-122"/>
                        </a:rPr>
                        <a:t>80</a:t>
                      </a:r>
                      <a:endParaRPr lang="zh-CN" altLang="en-US" sz="14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b="0" i="0" u="none" strike="noStrike" dirty="0">
                          <a:solidFill>
                            <a:srgbClr val="FF00FF"/>
                          </a:solidFill>
                          <a:effectLst/>
                          <a:latin typeface="宋体" panose="02010600030101010101" pitchFamily="2" charset="-122"/>
                          <a:ea typeface="宋体" panose="02010600030101010101" pitchFamily="2" charset="-122"/>
                        </a:rPr>
                        <a:t>Mult1</a:t>
                      </a:r>
                      <a:endParaRPr lang="zh-CN" altLang="en-US" sz="14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05"/>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u="none" strike="noStrike">
                          <a:effectLst/>
                        </a:rPr>
                        <a:t>2</a:t>
                      </a:r>
                      <a:endParaRPr lang="en-US" altLang="zh-CN" sz="1600" b="0" i="0" u="none" strike="noStrike">
                        <a:solidFill>
                          <a:srgbClr val="66FF33"/>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MULTD</a:t>
                      </a:r>
                      <a:endParaRPr lang="en-US" sz="1600" b="0" i="0" u="none" strike="noStrike">
                        <a:solidFill>
                          <a:srgbClr val="66FF33"/>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F4</a:t>
                      </a:r>
                      <a:endParaRPr lang="en-US" sz="1600" b="0" i="0" u="none" strike="noStrike">
                        <a:solidFill>
                          <a:srgbClr val="66FF33"/>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F0</a:t>
                      </a:r>
                      <a:endParaRPr lang="en-US" sz="1600" b="0" i="0" u="none" strike="noStrike">
                        <a:solidFill>
                          <a:srgbClr val="66FF33"/>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F2</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u="none" strike="noStrike" dirty="0">
                          <a:effectLst/>
                        </a:rPr>
                        <a:t>7</a:t>
                      </a:r>
                      <a:r>
                        <a:rPr lang="zh-CN" altLang="en-US" sz="1400" u="none" strike="noStrike" dirty="0">
                          <a:effectLst/>
                        </a:rPr>
                        <a:t>　</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zh-CN" altLang="en-US" sz="1400" u="none" strike="noStrike" dirty="0">
                          <a:effectLst/>
                        </a:rPr>
                        <a:t>　</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r" fontAlgn="ctr"/>
                      <a:r>
                        <a:rPr lang="en-US" sz="1600" u="none" strike="noStrike" dirty="0">
                          <a:effectLst/>
                        </a:rPr>
                        <a:t>Store2</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b="0" i="0" u="none" strike="noStrike" dirty="0">
                          <a:solidFill>
                            <a:srgbClr val="0070C0"/>
                          </a:solidFill>
                          <a:effectLst/>
                          <a:latin typeface="宋体" panose="02010600030101010101" pitchFamily="2" charset="-122"/>
                          <a:ea typeface="宋体" panose="02010600030101010101" pitchFamily="2" charset="-122"/>
                        </a:rPr>
                        <a:t>Yes</a:t>
                      </a:r>
                      <a:endParaRPr lang="en-US" sz="1400" b="0" i="0" u="none" strike="noStrike" dirty="0">
                        <a:solidFill>
                          <a:srgbClr val="0070C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b="0" i="0" u="none" strike="noStrike" dirty="0">
                          <a:solidFill>
                            <a:srgbClr val="0070C0"/>
                          </a:solidFill>
                          <a:effectLst/>
                          <a:latin typeface="宋体" panose="02010600030101010101" pitchFamily="2" charset="-122"/>
                          <a:ea typeface="宋体" panose="02010600030101010101" pitchFamily="2" charset="-122"/>
                        </a:rPr>
                        <a:t>72</a:t>
                      </a:r>
                      <a:endParaRPr lang="zh-CN" altLang="en-US" sz="1400" b="0" i="0" u="none" strike="noStrike" dirty="0">
                        <a:solidFill>
                          <a:srgbClr val="0070C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b="0" i="0" u="none" strike="noStrike" dirty="0">
                          <a:solidFill>
                            <a:srgbClr val="0070C0"/>
                          </a:solidFill>
                          <a:effectLst/>
                          <a:latin typeface="宋体" panose="02010600030101010101" pitchFamily="2" charset="-122"/>
                          <a:ea typeface="宋体" panose="02010600030101010101" pitchFamily="2" charset="-122"/>
                        </a:rPr>
                        <a:t>Mult2</a:t>
                      </a:r>
                    </a:p>
                  </a:txBody>
                  <a:tcPr marL="7620" marR="7620" marT="7619" marB="0" anchor="ctr"/>
                </a:tc>
                <a:extLst>
                  <a:ext uri="{0D108BD9-81ED-4DB2-BD59-A6C34878D82A}">
                    <a16:rowId xmlns:a16="http://schemas.microsoft.com/office/drawing/2014/main" val="10006"/>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u="none" strike="noStrike">
                          <a:effectLst/>
                        </a:rPr>
                        <a:t>2</a:t>
                      </a:r>
                      <a:endParaRPr lang="en-US" altLang="zh-CN" sz="1600" b="0" i="0" u="none" strike="noStrike">
                        <a:solidFill>
                          <a:srgbClr val="66FF33"/>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SD</a:t>
                      </a:r>
                      <a:endParaRPr lang="en-US" sz="1600" b="0" i="0" u="none" strike="noStrike">
                        <a:solidFill>
                          <a:srgbClr val="66FF33"/>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F4 </a:t>
                      </a:r>
                      <a:endParaRPr lang="en-US" sz="1600" b="0" i="0" u="none" strike="noStrike">
                        <a:solidFill>
                          <a:srgbClr val="66FF33"/>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u="none" strike="noStrike">
                          <a:effectLst/>
                        </a:rPr>
                        <a:t>0</a:t>
                      </a:r>
                      <a:endParaRPr lang="en-US" altLang="zh-CN" sz="1600" b="0" i="0" u="none" strike="noStrike">
                        <a:solidFill>
                          <a:srgbClr val="66FF33"/>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R1</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u="none" strike="noStrike" dirty="0">
                          <a:effectLst/>
                        </a:rPr>
                        <a:t>8</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zh-CN" altLang="en-US" sz="1400" u="none" strike="noStrike">
                          <a:effectLst/>
                        </a:rPr>
                        <a:t>　</a:t>
                      </a:r>
                      <a:endParaRPr lang="zh-CN" altLang="en-US" sz="14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zh-CN" altLang="en-US" sz="1400" u="none" strike="noStrike" dirty="0">
                          <a:effectLst/>
                        </a:rPr>
                        <a:t>　</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r" fontAlgn="ctr"/>
                      <a:r>
                        <a:rPr lang="en-US" sz="1600" u="none" strike="noStrike" dirty="0">
                          <a:effectLst/>
                        </a:rPr>
                        <a:t>Store3</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400" u="none" strike="noStrike" dirty="0">
                          <a:effectLst/>
                        </a:rPr>
                        <a:t>No</a:t>
                      </a:r>
                      <a:endParaRPr 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07"/>
                  </a:ext>
                </a:extLst>
              </a:tr>
              <a:tr h="293236">
                <a:tc gridSpan="3">
                  <a:txBody>
                    <a:bodyPr/>
                    <a:lstStyle/>
                    <a:p>
                      <a:pPr marL="0" algn="l" defTabSz="914400" rtl="0" eaLnBrk="1" fontAlgn="ctr" latinLnBrk="0" hangingPunct="1"/>
                      <a:r>
                        <a:rPr lang="en-US" sz="1800" b="1" u="none" strike="noStrike" kern="1200" dirty="0">
                          <a:solidFill>
                            <a:srgbClr val="FF0000"/>
                          </a:solidFill>
                          <a:effectLst/>
                          <a:latin typeface="+mn-lt"/>
                          <a:ea typeface="+mn-ea"/>
                          <a:cs typeface="+mn-cs"/>
                        </a:rPr>
                        <a:t>Reservation Station:</a:t>
                      </a:r>
                    </a:p>
                  </a:txBody>
                  <a:tcPr marL="7620" marR="7620" marT="7619" marB="0" anchor="ctr"/>
                </a:tc>
                <a:tc hMerge="1">
                  <a:txBody>
                    <a:bodyPr/>
                    <a:lstStyle/>
                    <a:p>
                      <a:endParaRPr lang="zh-CN" altLang="en-US"/>
                    </a:p>
                  </a:txBody>
                  <a:tcPr/>
                </a:tc>
                <a:tc hMerge="1">
                  <a:txBody>
                    <a:bodyPr/>
                    <a:lstStyle/>
                    <a:p>
                      <a:endParaRPr lang="zh-CN" altLang="en-US"/>
                    </a:p>
                  </a:txBody>
                  <a:tcP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08"/>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Time</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Name</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Busy </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Op</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err="1">
                          <a:effectLst/>
                        </a:rPr>
                        <a:t>Vj</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err="1">
                          <a:effectLst/>
                        </a:rPr>
                        <a:t>Vk</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Qj </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Qk</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Code</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09"/>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600" u="none" strike="noStrike" dirty="0">
                          <a:effectLst/>
                        </a:rPr>
                        <a:t>Add1</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400" u="none" strike="noStrike" dirty="0">
                          <a:effectLst/>
                        </a:rPr>
                        <a:t>No</a:t>
                      </a:r>
                      <a:endParaRPr lang="en-US" sz="1400" b="0" i="0" u="none" strike="noStrike" dirty="0">
                        <a:solidFill>
                          <a:srgbClr val="FF66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zh-CN" altLang="en-US" sz="1400" u="none" strike="noStrike" dirty="0">
                          <a:effectLst/>
                        </a:rPr>
                        <a:t>　</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zh-CN" altLang="en-US" sz="1400" u="none" strike="noStrike">
                          <a:effectLst/>
                        </a:rPr>
                        <a:t>　</a:t>
                      </a:r>
                      <a:endParaRPr lang="zh-CN" altLang="en-US" sz="14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zh-CN" altLang="en-US" sz="1400" u="none" strike="noStrike" dirty="0">
                          <a:effectLst/>
                        </a:rPr>
                        <a:t>　</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zh-CN" altLang="en-US" sz="1400" u="none" strike="noStrike" dirty="0">
                          <a:effectLst/>
                        </a:rPr>
                        <a:t>　</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zh-CN" altLang="en-US" sz="1600" u="none" strike="noStrike" dirty="0">
                          <a:effectLst/>
                        </a:rPr>
                        <a:t>　</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LD </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F0</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u="none" strike="noStrike">
                          <a:effectLst/>
                        </a:rPr>
                        <a:t>0</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R1</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10"/>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600" u="none" strike="noStrike" dirty="0" err="1">
                          <a:effectLst/>
                        </a:rPr>
                        <a:t>Add2</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400" u="none" strike="noStrike">
                          <a:effectLst/>
                        </a:rPr>
                        <a:t>No</a:t>
                      </a:r>
                      <a:endParaRPr lang="en-US" sz="1400" b="0" i="0" u="none" strike="noStrike">
                        <a:solidFill>
                          <a:srgbClr val="66FF33"/>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zh-CN" altLang="en-US" sz="1600" u="none" strike="noStrike">
                          <a:effectLst/>
                        </a:rPr>
                        <a:t>　</a:t>
                      </a: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MULTD</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b="0" i="0" u="none" strike="noStrike" dirty="0">
                          <a:solidFill>
                            <a:srgbClr val="000000"/>
                          </a:solidFill>
                          <a:effectLst/>
                          <a:latin typeface="宋体" panose="02010600030101010101" pitchFamily="2" charset="-122"/>
                          <a:ea typeface="宋体" panose="02010600030101010101" pitchFamily="2" charset="-122"/>
                        </a:rPr>
                        <a:t>F4</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b="0" i="0" u="none" strike="noStrike" dirty="0">
                          <a:solidFill>
                            <a:srgbClr val="000000"/>
                          </a:solidFill>
                          <a:effectLst/>
                          <a:latin typeface="宋体" panose="02010600030101010101" pitchFamily="2" charset="-122"/>
                          <a:ea typeface="宋体" panose="02010600030101010101" pitchFamily="2" charset="-122"/>
                        </a:rPr>
                        <a:t>F0</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b="0" i="0" u="none" strike="noStrike" dirty="0">
                          <a:solidFill>
                            <a:srgbClr val="000000"/>
                          </a:solidFill>
                          <a:effectLst/>
                          <a:latin typeface="宋体" panose="02010600030101010101" pitchFamily="2" charset="-122"/>
                          <a:ea typeface="宋体" panose="02010600030101010101" pitchFamily="2" charset="-122"/>
                        </a:rPr>
                        <a:t>F2</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11"/>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600" u="none" strike="noStrike" dirty="0" err="1">
                          <a:effectLst/>
                        </a:rPr>
                        <a:t>Add3</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400" u="none" strike="noStrike">
                          <a:effectLst/>
                        </a:rPr>
                        <a:t>No</a:t>
                      </a:r>
                      <a:endParaRPr lang="en-US" sz="14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zh-CN" altLang="en-US" sz="1600" u="none" strike="noStrike">
                          <a:effectLst/>
                        </a:rPr>
                        <a:t>　</a:t>
                      </a: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SD</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F4 </a:t>
                      </a:r>
                      <a:endParaRPr lang="en-US" sz="1600" b="0" i="0" u="none" strike="noStrike" dirty="0">
                        <a:solidFill>
                          <a:srgbClr val="FF66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u="none" strike="noStrike" dirty="0">
                          <a:effectLst/>
                        </a:rPr>
                        <a:t>0</a:t>
                      </a:r>
                      <a:endParaRPr lang="en-US" altLang="zh-CN" sz="1600" b="0" i="0" u="none" strike="noStrike" dirty="0">
                        <a:solidFill>
                          <a:srgbClr val="FF66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R1</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12"/>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600" u="none" strike="noStrike" dirty="0" err="1">
                          <a:effectLst/>
                        </a:rPr>
                        <a:t>Mult1</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400" b="0" i="0" u="none" strike="noStrike" dirty="0">
                          <a:solidFill>
                            <a:srgbClr val="FF00FF"/>
                          </a:solidFill>
                          <a:effectLst/>
                          <a:latin typeface="+mn-lt"/>
                          <a:ea typeface="+mn-ea"/>
                        </a:rPr>
                        <a:t>Y</a:t>
                      </a:r>
                      <a:r>
                        <a:rPr lang="en-US" altLang="zh-CN" sz="1400" b="0" i="0" u="none" strike="noStrike" dirty="0">
                          <a:solidFill>
                            <a:srgbClr val="FF00FF"/>
                          </a:solidFill>
                          <a:effectLst/>
                          <a:latin typeface="+mn-lt"/>
                          <a:ea typeface="+mn-ea"/>
                        </a:rPr>
                        <a:t>es</a:t>
                      </a:r>
                      <a:endParaRPr lang="en-US" sz="14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b="0" i="0" u="none" strike="noStrike" dirty="0" err="1">
                          <a:solidFill>
                            <a:srgbClr val="FF00FF"/>
                          </a:solidFill>
                          <a:effectLst/>
                          <a:latin typeface="宋体" panose="02010600030101010101" pitchFamily="2" charset="-122"/>
                          <a:ea typeface="宋体" panose="02010600030101010101" pitchFamily="2" charset="-122"/>
                        </a:rPr>
                        <a:t>Multd</a:t>
                      </a:r>
                      <a:endParaRPr lang="zh-CN" altLang="en-US" sz="14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b="0" i="0" u="none" strike="noStrike" dirty="0">
                          <a:solidFill>
                            <a:srgbClr val="FF00FF"/>
                          </a:solidFill>
                          <a:effectLst/>
                          <a:latin typeface="宋体" panose="02010600030101010101" pitchFamily="2" charset="-122"/>
                          <a:ea typeface="宋体" panose="02010600030101010101" pitchFamily="2" charset="-122"/>
                        </a:rPr>
                        <a:t>R(F2)</a:t>
                      </a:r>
                      <a:endParaRPr lang="zh-CN" altLang="en-US" sz="14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b="0" i="0" u="none" strike="noStrike" dirty="0">
                          <a:solidFill>
                            <a:srgbClr val="FF00FF"/>
                          </a:solidFill>
                          <a:effectLst/>
                          <a:latin typeface="宋体" panose="02010600030101010101" pitchFamily="2" charset="-122"/>
                          <a:ea typeface="宋体" panose="02010600030101010101" pitchFamily="2" charset="-122"/>
                        </a:rPr>
                        <a:t>Load1</a:t>
                      </a:r>
                      <a:endParaRPr lang="zh-CN" altLang="en-US" sz="14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zh-CN" altLang="en-US" sz="1600" u="none" strike="noStrike" dirty="0">
                          <a:solidFill>
                            <a:srgbClr val="FF00FF"/>
                          </a:solidFill>
                          <a:effectLst/>
                        </a:rPr>
                        <a:t>　</a:t>
                      </a:r>
                      <a:endParaRPr lang="zh-CN" altLang="en-US" sz="16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SUBI</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b="0" i="0" u="none" strike="noStrike" dirty="0">
                          <a:solidFill>
                            <a:srgbClr val="000000"/>
                          </a:solidFill>
                          <a:effectLst/>
                          <a:latin typeface="宋体" panose="02010600030101010101" pitchFamily="2" charset="-122"/>
                          <a:ea typeface="宋体" panose="02010600030101010101" pitchFamily="2" charset="-122"/>
                        </a:rPr>
                        <a:t>R1</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b="0" i="0" u="none" strike="noStrike" dirty="0">
                          <a:solidFill>
                            <a:srgbClr val="000000"/>
                          </a:solidFill>
                          <a:effectLst/>
                          <a:latin typeface="宋体" panose="02010600030101010101" pitchFamily="2" charset="-122"/>
                          <a:ea typeface="宋体" panose="02010600030101010101" pitchFamily="2" charset="-122"/>
                        </a:rPr>
                        <a:t>R1</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b="0" i="0" u="none" strike="noStrike" dirty="0">
                          <a:solidFill>
                            <a:srgbClr val="000000"/>
                          </a:solidFill>
                          <a:effectLst/>
                          <a:latin typeface="宋体" panose="02010600030101010101" pitchFamily="2" charset="-122"/>
                          <a:ea typeface="宋体" panose="02010600030101010101" pitchFamily="2" charset="-122"/>
                        </a:rPr>
                        <a:t>#8</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13"/>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600" u="none" strike="noStrike" dirty="0" err="1">
                          <a:effectLst/>
                        </a:rPr>
                        <a:t>Mult2</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u="none" strike="noStrike" dirty="0">
                          <a:solidFill>
                            <a:srgbClr val="0070C0"/>
                          </a:solidFill>
                          <a:effectLst/>
                        </a:rPr>
                        <a:t>Yes</a:t>
                      </a:r>
                      <a:endParaRPr lang="en-US" sz="1400" b="0" i="0" u="none" strike="noStrike" dirty="0">
                        <a:solidFill>
                          <a:srgbClr val="0070C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u="none" strike="noStrike" dirty="0" err="1">
                          <a:solidFill>
                            <a:srgbClr val="0070C0"/>
                          </a:solidFill>
                          <a:effectLst/>
                          <a:latin typeface="宋体" panose="02010600030101010101" pitchFamily="2" charset="-122"/>
                          <a:ea typeface="宋体" panose="02010600030101010101" pitchFamily="2" charset="-122"/>
                        </a:rPr>
                        <a:t>Multd</a:t>
                      </a:r>
                      <a:r>
                        <a:rPr lang="zh-CN" altLang="en-US" sz="1400" u="none" strike="noStrike" dirty="0">
                          <a:solidFill>
                            <a:srgbClr val="0070C0"/>
                          </a:solidFill>
                          <a:effectLst/>
                          <a:latin typeface="宋体" panose="02010600030101010101" pitchFamily="2" charset="-122"/>
                          <a:ea typeface="宋体" panose="02010600030101010101" pitchFamily="2" charset="-122"/>
                        </a:rPr>
                        <a:t>　</a:t>
                      </a:r>
                      <a:endParaRPr lang="zh-CN" altLang="en-US" sz="1400" b="0" i="0" u="none" strike="noStrike" dirty="0">
                        <a:solidFill>
                          <a:srgbClr val="0070C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zh-CN" altLang="en-US" sz="1400" u="none" strike="noStrike" dirty="0">
                          <a:solidFill>
                            <a:srgbClr val="0070C0"/>
                          </a:solidFill>
                          <a:effectLst/>
                          <a:latin typeface="宋体" panose="02010600030101010101" pitchFamily="2" charset="-122"/>
                          <a:ea typeface="宋体" panose="02010600030101010101" pitchFamily="2" charset="-122"/>
                        </a:rPr>
                        <a:t>　</a:t>
                      </a:r>
                      <a:endParaRPr lang="zh-CN" altLang="en-US" sz="1400" b="0" i="0" u="none" strike="noStrike" dirty="0">
                        <a:solidFill>
                          <a:srgbClr val="0070C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b="0" i="0" u="none" strike="noStrike" dirty="0">
                          <a:solidFill>
                            <a:srgbClr val="0070C0"/>
                          </a:solidFill>
                          <a:effectLst/>
                          <a:latin typeface="宋体" panose="02010600030101010101" pitchFamily="2" charset="-122"/>
                          <a:ea typeface="宋体" panose="02010600030101010101" pitchFamily="2" charset="-122"/>
                        </a:rPr>
                        <a:t>R(F2)</a:t>
                      </a:r>
                      <a:endParaRPr lang="zh-CN" altLang="en-US" sz="1400" b="0" i="0" u="none" strike="noStrike" dirty="0">
                        <a:solidFill>
                          <a:srgbClr val="0070C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u="none" strike="noStrike" dirty="0">
                          <a:solidFill>
                            <a:srgbClr val="0070C0"/>
                          </a:solidFill>
                          <a:effectLst/>
                          <a:latin typeface="宋体" panose="02010600030101010101" pitchFamily="2" charset="-122"/>
                          <a:ea typeface="宋体" panose="02010600030101010101" pitchFamily="2" charset="-122"/>
                        </a:rPr>
                        <a:t>Load2</a:t>
                      </a:r>
                      <a:endParaRPr lang="zh-CN" altLang="en-US" sz="1400" b="0" i="0" u="none" strike="noStrike" dirty="0">
                        <a:solidFill>
                          <a:srgbClr val="0070C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zh-CN" altLang="en-US" sz="1600" u="none" strike="noStrike">
                          <a:effectLst/>
                        </a:rPr>
                        <a:t>　</a:t>
                      </a: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BNEZ</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b="0" i="0" u="none" strike="noStrike" dirty="0">
                          <a:solidFill>
                            <a:srgbClr val="000000"/>
                          </a:solidFill>
                          <a:effectLst/>
                          <a:latin typeface="宋体" panose="02010600030101010101" pitchFamily="2" charset="-122"/>
                          <a:ea typeface="宋体" panose="02010600030101010101" pitchFamily="2" charset="-122"/>
                        </a:rPr>
                        <a:t>R1</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b="0" i="0" u="none" strike="noStrike" dirty="0">
                          <a:solidFill>
                            <a:srgbClr val="000000"/>
                          </a:solidFill>
                          <a:effectLst/>
                          <a:latin typeface="宋体" panose="02010600030101010101" pitchFamily="2" charset="-122"/>
                          <a:ea typeface="宋体" panose="02010600030101010101" pitchFamily="2" charset="-122"/>
                        </a:rPr>
                        <a:t>Loop</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14"/>
                  </a:ext>
                </a:extLst>
              </a:tr>
              <a:tr h="86832">
                <a:tc>
                  <a:txBody>
                    <a:bodyPr/>
                    <a:lstStyle/>
                    <a:p>
                      <a:pPr algn="l" fontAlgn="ctr"/>
                      <a:endParaRPr lang="zh-CN" altLang="en-US" sz="2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5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5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5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5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5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5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5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5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5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5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5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5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15"/>
                  </a:ext>
                </a:extLst>
              </a:tr>
              <a:tr h="291688">
                <a:tc gridSpan="3">
                  <a:txBody>
                    <a:bodyPr/>
                    <a:lstStyle/>
                    <a:p>
                      <a:pPr marL="0" algn="l" defTabSz="914400" rtl="0" eaLnBrk="1" fontAlgn="ctr" latinLnBrk="0" hangingPunct="1"/>
                      <a:r>
                        <a:rPr lang="en-US" sz="1600" b="1" u="none" strike="noStrike" kern="1200" dirty="0">
                          <a:solidFill>
                            <a:srgbClr val="FF0000"/>
                          </a:solidFill>
                          <a:effectLst/>
                          <a:latin typeface="+mn-lt"/>
                          <a:ea typeface="+mn-ea"/>
                          <a:cs typeface="+mn-cs"/>
                        </a:rPr>
                        <a:t>Register Result Status</a:t>
                      </a:r>
                    </a:p>
                  </a:txBody>
                  <a:tcPr marL="7620" marR="7620" marT="7619" marB="0" anchor="ctr"/>
                </a:tc>
                <a:tc hMerge="1">
                  <a:txBody>
                    <a:bodyPr/>
                    <a:lstStyle/>
                    <a:p>
                      <a:endParaRPr lang="zh-CN" altLang="en-US"/>
                    </a:p>
                  </a:txBody>
                  <a:tcPr/>
                </a:tc>
                <a:tc hMerge="1">
                  <a:txBody>
                    <a:bodyPr/>
                    <a:lstStyle/>
                    <a:p>
                      <a:endParaRPr lang="zh-CN" altLang="en-US"/>
                    </a:p>
                  </a:txBody>
                  <a:tcP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16"/>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Clock </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R1</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600" u="none" strike="noStrike" dirty="0" err="1">
                          <a:effectLst/>
                        </a:rPr>
                        <a:t>F0</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600" u="none" strike="noStrike" dirty="0" err="1">
                          <a:effectLst/>
                        </a:rPr>
                        <a:t>F2</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600" u="none" strike="noStrike" dirty="0" err="1">
                          <a:effectLst/>
                        </a:rPr>
                        <a:t>F4</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600" u="none" strike="noStrike" dirty="0" err="1">
                          <a:effectLst/>
                        </a:rPr>
                        <a:t>F6</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600" u="none" strike="noStrike">
                          <a:effectLst/>
                        </a:rPr>
                        <a:t>F8</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600" u="none" strike="noStrike" dirty="0">
                          <a:effectLst/>
                        </a:rPr>
                        <a:t>F10</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600" u="none" strike="noStrike" dirty="0">
                          <a:effectLst/>
                        </a:rPr>
                        <a:t>F12 </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600" u="none" strike="noStrike" dirty="0">
                          <a:effectLst/>
                        </a:rPr>
                        <a:t>……</a:t>
                      </a:r>
                      <a:endParaRPr lang="en-US" altLang="zh-CN"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600" u="none" strike="noStrike" dirty="0">
                          <a:effectLst/>
                        </a:rPr>
                        <a:t>F30</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17"/>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b="0" i="0" u="none" strike="noStrike" dirty="0">
                          <a:solidFill>
                            <a:schemeClr val="dk1"/>
                          </a:solidFill>
                          <a:effectLst/>
                          <a:latin typeface="+mn-lt"/>
                          <a:ea typeface="+mn-ea"/>
                        </a:rPr>
                        <a:t>9</a:t>
                      </a:r>
                      <a:endParaRPr lang="en-US" altLang="zh-CN"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b="0" i="0" u="none" strike="noStrike" dirty="0">
                          <a:solidFill>
                            <a:schemeClr val="dk1"/>
                          </a:solidFill>
                          <a:effectLst/>
                          <a:latin typeface="+mn-lt"/>
                          <a:ea typeface="+mn-ea"/>
                        </a:rPr>
                        <a:t>72</a:t>
                      </a:r>
                      <a:endParaRPr lang="en-US" altLang="zh-CN"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FU</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b="0" i="0" u="none" strike="noStrike" dirty="0">
                          <a:solidFill>
                            <a:srgbClr val="0070C0"/>
                          </a:solidFill>
                          <a:effectLst/>
                          <a:latin typeface="宋体" panose="02010600030101010101" pitchFamily="2" charset="-122"/>
                          <a:ea typeface="宋体" panose="02010600030101010101" pitchFamily="2" charset="-122"/>
                        </a:rPr>
                        <a:t>Load2</a:t>
                      </a:r>
                      <a:endParaRPr lang="zh-CN" altLang="en-US" sz="1400" b="0" i="0" u="none" strike="noStrike" dirty="0">
                        <a:solidFill>
                          <a:srgbClr val="0070C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0070C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b="0" i="0" u="none" strike="noStrike" dirty="0">
                          <a:solidFill>
                            <a:srgbClr val="0070C0"/>
                          </a:solidFill>
                          <a:effectLst/>
                          <a:latin typeface="宋体" panose="02010600030101010101" pitchFamily="2" charset="-122"/>
                          <a:ea typeface="宋体" panose="02010600030101010101" pitchFamily="2" charset="-122"/>
                        </a:rPr>
                        <a:t>Mult2</a:t>
                      </a:r>
                      <a:endParaRPr lang="zh-CN" altLang="en-US" sz="1400" b="0" i="0" u="none" strike="noStrike" dirty="0">
                        <a:solidFill>
                          <a:srgbClr val="0070C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18"/>
                  </a:ext>
                </a:extLst>
              </a:tr>
            </a:tbl>
          </a:graphicData>
        </a:graphic>
      </p:graphicFrame>
    </p:spTree>
    <p:extLst>
      <p:ext uri="{BB962C8B-B14F-4D97-AF65-F5344CB8AC3E}">
        <p14:creationId xmlns:p14="http://schemas.microsoft.com/office/powerpoint/2010/main" val="3436231655"/>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additive="repl">
                                        <p:cTn id="6" dur="1" fill="hold">
                                          <p:stCondLst>
                                            <p:cond delay="0"/>
                                          </p:stCondLst>
                                        </p:cTn>
                                        <p:tgtEl>
                                          <p:spTgt spid="13">
                                            <p:txEl>
                                              <p:pRg st="0" end="0"/>
                                            </p:txEl>
                                          </p:spTgt>
                                        </p:tgtEl>
                                        <p:attrNameLst>
                                          <p:attrName>style.visibility</p:attrName>
                                        </p:attrNameLst>
                                      </p:cBhvr>
                                      <p:to>
                                        <p:strVal val="visible"/>
                                      </p:to>
                                    </p:set>
                                    <p:anim calcmode="lin" valueType="num">
                                      <p:cBhvr>
                                        <p:cTn id="7" dur="500" fill="hold"/>
                                        <p:tgtEl>
                                          <p:spTgt spid="13">
                                            <p:txEl>
                                              <p:pRg st="0" end="0"/>
                                            </p:txEl>
                                          </p:spTgt>
                                        </p:tgtEl>
                                        <p:attrNameLst>
                                          <p:attrName>ppt_x</p:attrName>
                                        </p:attrNameLst>
                                      </p:cBhvr>
                                      <p:tavLst>
                                        <p:tav tm="100000">
                                          <p:val>
                                            <p:strVal val="1+#ppt_w/2"/>
                                          </p:val>
                                        </p:tav>
                                        <p:tav tm="100000">
                                          <p:val>
                                            <p:strVal val="#ppt_x"/>
                                          </p:val>
                                        </p:tav>
                                      </p:tavLst>
                                    </p:anim>
                                    <p:anim calcmode="lin" valueType="num">
                                      <p:cBhvr>
                                        <p:cTn id="8" dur="500" fill="hold"/>
                                        <p:tgtEl>
                                          <p:spTgt spid="13">
                                            <p:txEl>
                                              <p:pRg st="0" end="0"/>
                                            </p:txEl>
                                          </p:spTgt>
                                        </p:tgtEl>
                                        <p:attrNameLst>
                                          <p:attrName>ppt_y</p:attrName>
                                        </p:attrNameLst>
                                      </p:cBhvr>
                                      <p:tavLst>
                                        <p:tav tm="10000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additive="repl">
                                        <p:cTn id="12" dur="1" fill="hold">
                                          <p:stCondLst>
                                            <p:cond delay="0"/>
                                          </p:stCondLst>
                                        </p:cTn>
                                        <p:tgtEl>
                                          <p:spTgt spid="13">
                                            <p:txEl>
                                              <p:pRg st="1" end="1"/>
                                            </p:txEl>
                                          </p:spTgt>
                                        </p:tgtEl>
                                        <p:attrNameLst>
                                          <p:attrName>style.visibility</p:attrName>
                                        </p:attrNameLst>
                                      </p:cBhvr>
                                      <p:to>
                                        <p:strVal val="visible"/>
                                      </p:to>
                                    </p:set>
                                    <p:anim calcmode="lin" valueType="num">
                                      <p:cBhvr>
                                        <p:cTn id="13" dur="500" fill="hold"/>
                                        <p:tgtEl>
                                          <p:spTgt spid="13">
                                            <p:txEl>
                                              <p:pRg st="1" end="1"/>
                                            </p:txEl>
                                          </p:spTgt>
                                        </p:tgtEl>
                                        <p:attrNameLst>
                                          <p:attrName>ppt_x</p:attrName>
                                        </p:attrNameLst>
                                      </p:cBhvr>
                                      <p:tavLst>
                                        <p:tav tm="100000">
                                          <p:val>
                                            <p:strVal val="1+#ppt_w/2"/>
                                          </p:val>
                                        </p:tav>
                                        <p:tav tm="100000">
                                          <p:val>
                                            <p:strVal val="#ppt_x"/>
                                          </p:val>
                                        </p:tav>
                                      </p:tavLst>
                                    </p:anim>
                                    <p:anim calcmode="lin" valueType="num">
                                      <p:cBhvr>
                                        <p:cTn id="14" dur="500" fill="hold"/>
                                        <p:tgtEl>
                                          <p:spTgt spid="13">
                                            <p:txEl>
                                              <p:pRg st="1" end="1"/>
                                            </p:txEl>
                                          </p:spTgt>
                                        </p:tgtEl>
                                        <p:attrNameLst>
                                          <p:attrName>ppt_y</p:attrName>
                                        </p:attrNameLst>
                                      </p:cBhvr>
                                      <p:tavLst>
                                        <p:tav tm="10000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自由: 形状 22"/>
          <p:cNvSpPr/>
          <p:nvPr/>
        </p:nvSpPr>
        <p:spPr bwMode="auto">
          <a:xfrm rot="12600000">
            <a:off x="628798" y="267712"/>
            <a:ext cx="166903" cy="731887"/>
          </a:xfrm>
          <a:custGeom>
            <a:avLst/>
            <a:gdLst>
              <a:gd name="connsiteX0" fmla="*/ 260214 w 260214"/>
              <a:gd name="connsiteY0" fmla="*/ 995963 h 1141060"/>
              <a:gd name="connsiteX1" fmla="*/ 0 w 260214"/>
              <a:gd name="connsiteY1" fmla="*/ 1141060 h 1141060"/>
              <a:gd name="connsiteX2" fmla="*/ 0 w 260214"/>
              <a:gd name="connsiteY2" fmla="*/ 146621 h 1141060"/>
              <a:gd name="connsiteX3" fmla="*/ 260214 w 260214"/>
              <a:gd name="connsiteY3" fmla="*/ 0 h 1141060"/>
            </a:gdLst>
            <a:ahLst/>
            <a:cxnLst>
              <a:cxn ang="0">
                <a:pos x="connsiteX0" y="connsiteY0"/>
              </a:cxn>
              <a:cxn ang="0">
                <a:pos x="connsiteX1" y="connsiteY1"/>
              </a:cxn>
              <a:cxn ang="0">
                <a:pos x="connsiteX2" y="connsiteY2"/>
              </a:cxn>
              <a:cxn ang="0">
                <a:pos x="connsiteX3" y="connsiteY3"/>
              </a:cxn>
            </a:cxnLst>
            <a:rect l="l" t="t" r="r" b="b"/>
            <a:pathLst>
              <a:path w="260214" h="1141060">
                <a:moveTo>
                  <a:pt x="260214" y="995963"/>
                </a:moveTo>
                <a:lnTo>
                  <a:pt x="0" y="1141060"/>
                </a:lnTo>
                <a:lnTo>
                  <a:pt x="0" y="146621"/>
                </a:lnTo>
                <a:lnTo>
                  <a:pt x="260214" y="0"/>
                </a:lnTo>
                <a:close/>
              </a:path>
            </a:pathLst>
          </a:custGeom>
          <a:solidFill>
            <a:srgbClr val="0075EA"/>
          </a:solidFill>
          <a:ln>
            <a:noFill/>
          </a:ln>
        </p:spPr>
        <p:txBody>
          <a:bodyPr vert="horz" wrap="square" lIns="91440" tIns="45720" rIns="91440" bIns="45720" numCol="1" anchor="t" anchorCtr="0" compatLnSpc="1">
            <a:noAutofit/>
          </a:bodyPr>
          <a:lstStyle/>
          <a:p>
            <a:endParaRPr lang="zh-CN" altLang="en-US" dirty="0"/>
          </a:p>
        </p:txBody>
      </p:sp>
      <p:grpSp>
        <p:nvGrpSpPr>
          <p:cNvPr id="10" name="组合 9">
            <a:extLst>
              <a:ext uri="{FF2B5EF4-FFF2-40B4-BE49-F238E27FC236}">
                <a16:creationId xmlns:a16="http://schemas.microsoft.com/office/drawing/2014/main" id="{2A62CB82-FB01-4715-BBAF-49D3EAD91EB7}"/>
              </a:ext>
            </a:extLst>
          </p:cNvPr>
          <p:cNvGrpSpPr/>
          <p:nvPr/>
        </p:nvGrpSpPr>
        <p:grpSpPr>
          <a:xfrm>
            <a:off x="635244" y="278225"/>
            <a:ext cx="4594115" cy="714073"/>
            <a:chOff x="635242" y="278221"/>
            <a:chExt cx="4594115" cy="714072"/>
          </a:xfrm>
        </p:grpSpPr>
        <p:sp>
          <p:nvSpPr>
            <p:cNvPr id="11" name="矩形 10">
              <a:extLst>
                <a:ext uri="{FF2B5EF4-FFF2-40B4-BE49-F238E27FC236}">
                  <a16:creationId xmlns:a16="http://schemas.microsoft.com/office/drawing/2014/main" id="{9C4C0B2E-9EA3-4E4E-B3C0-51BAACEFFED3}"/>
                </a:ext>
              </a:extLst>
            </p:cNvPr>
            <p:cNvSpPr/>
            <p:nvPr/>
          </p:nvSpPr>
          <p:spPr>
            <a:xfrm>
              <a:off x="635242" y="676889"/>
              <a:ext cx="4136453" cy="315404"/>
            </a:xfrm>
            <a:prstGeom prst="rect">
              <a:avLst/>
            </a:prstGeom>
          </p:spPr>
          <p:txBody>
            <a:bodyPr wrap="square">
              <a:spAutoFit/>
            </a:bodyPr>
            <a:lstStyle/>
            <a:p>
              <a:pPr algn="ct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Tomasulo Algorithm——Loop</a:t>
              </a:r>
            </a:p>
          </p:txBody>
        </p:sp>
        <p:sp>
          <p:nvSpPr>
            <p:cNvPr id="16" name="矩形 15">
              <a:extLst>
                <a:ext uri="{FF2B5EF4-FFF2-40B4-BE49-F238E27FC236}">
                  <a16:creationId xmlns:a16="http://schemas.microsoft.com/office/drawing/2014/main" id="{920BAABC-520F-43FA-A390-A8BAD8692FD2}"/>
                </a:ext>
              </a:extLst>
            </p:cNvPr>
            <p:cNvSpPr/>
            <p:nvPr/>
          </p:nvSpPr>
          <p:spPr>
            <a:xfrm>
              <a:off x="1197484" y="278221"/>
              <a:ext cx="4031873" cy="523219"/>
            </a:xfrm>
            <a:prstGeom prst="rect">
              <a:avLst/>
            </a:prstGeom>
          </p:spPr>
          <p:txBody>
            <a:bodyPr wrap="none">
              <a:spAutoFit/>
            </a:bodyPr>
            <a:lstStyle/>
            <a:p>
              <a:r>
                <a:rPr lang="en-US" altLang="zh-CN" sz="2800" b="1" dirty="0">
                  <a:solidFill>
                    <a:schemeClr val="tx1">
                      <a:lumMod val="85000"/>
                      <a:lumOff val="15000"/>
                    </a:schemeClr>
                  </a:solidFill>
                  <a:latin typeface="等线" panose="02010600030101010101" pitchFamily="2" charset="-122"/>
                  <a:ea typeface="等线" panose="02010600030101010101" pitchFamily="2" charset="-122"/>
                </a:rPr>
                <a:t>Tomasulo</a:t>
              </a:r>
              <a:r>
                <a:rPr lang="zh-CN" altLang="en-US" sz="2800" b="1" dirty="0">
                  <a:solidFill>
                    <a:schemeClr val="tx1">
                      <a:lumMod val="85000"/>
                      <a:lumOff val="15000"/>
                    </a:schemeClr>
                  </a:solidFill>
                  <a:latin typeface="等线" panose="02010600030101010101" pitchFamily="2" charset="-122"/>
                  <a:ea typeface="等线" panose="02010600030101010101" pitchFamily="2" charset="-122"/>
                </a:rPr>
                <a:t>算法</a:t>
              </a:r>
              <a:r>
                <a:rPr lang="en-US" altLang="zh-CN" sz="2800" b="1" dirty="0">
                  <a:solidFill>
                    <a:schemeClr val="tx1">
                      <a:lumMod val="85000"/>
                      <a:lumOff val="15000"/>
                    </a:schemeClr>
                  </a:solidFill>
                  <a:latin typeface="等线" panose="02010600030101010101" pitchFamily="2" charset="-122"/>
                  <a:ea typeface="等线" panose="02010600030101010101" pitchFamily="2" charset="-122"/>
                </a:rPr>
                <a:t>— —</a:t>
              </a:r>
              <a:r>
                <a:rPr lang="zh-CN" altLang="en-US" sz="2800" b="1" dirty="0">
                  <a:solidFill>
                    <a:schemeClr val="tx1">
                      <a:lumMod val="85000"/>
                      <a:lumOff val="15000"/>
                    </a:schemeClr>
                  </a:solidFill>
                  <a:latin typeface="等线" panose="02010600030101010101" pitchFamily="2" charset="-122"/>
                  <a:ea typeface="等线" panose="02010600030101010101" pitchFamily="2" charset="-122"/>
                </a:rPr>
                <a:t>循环</a:t>
              </a:r>
            </a:p>
          </p:txBody>
        </p:sp>
      </p:grpSp>
      <p:sp>
        <p:nvSpPr>
          <p:cNvPr id="18" name="文本框 17">
            <a:extLst>
              <a:ext uri="{FF2B5EF4-FFF2-40B4-BE49-F238E27FC236}">
                <a16:creationId xmlns:a16="http://schemas.microsoft.com/office/drawing/2014/main" id="{E080DDE4-4689-48E4-965C-1FBB3BB6CB6B}"/>
              </a:ext>
            </a:extLst>
          </p:cNvPr>
          <p:cNvSpPr txBox="1"/>
          <p:nvPr/>
        </p:nvSpPr>
        <p:spPr>
          <a:xfrm>
            <a:off x="9666513" y="570612"/>
            <a:ext cx="1890243" cy="461665"/>
          </a:xfrm>
          <a:prstGeom prst="rect">
            <a:avLst/>
          </a:prstGeom>
          <a:noFill/>
        </p:spPr>
        <p:txBody>
          <a:bodyPr wrap="square" rtlCol="0">
            <a:spAutoFit/>
          </a:bodyPr>
          <a:lstStyle/>
          <a:p>
            <a:pPr algn="ctr"/>
            <a:r>
              <a:rPr lang="zh-CN" altLang="en-US" sz="2400" b="1" dirty="0">
                <a:solidFill>
                  <a:srgbClr val="0066FF"/>
                </a:solidFill>
                <a:latin typeface="微软雅黑" panose="020B0503020204020204" pitchFamily="34" charset="-122"/>
                <a:ea typeface="微软雅黑" panose="020B0503020204020204" pitchFamily="34" charset="-122"/>
              </a:rPr>
              <a:t>第</a:t>
            </a:r>
            <a:r>
              <a:rPr lang="en-US" altLang="zh-CN" sz="2400" b="1" dirty="0">
                <a:solidFill>
                  <a:srgbClr val="0066FF"/>
                </a:solidFill>
                <a:latin typeface="微软雅黑" panose="020B0503020204020204" pitchFamily="34" charset="-122"/>
                <a:ea typeface="微软雅黑" panose="020B0503020204020204" pitchFamily="34" charset="-122"/>
              </a:rPr>
              <a:t>10</a:t>
            </a:r>
            <a:r>
              <a:rPr lang="zh-CN" altLang="en-US" sz="2400" b="1" dirty="0">
                <a:solidFill>
                  <a:srgbClr val="0066FF"/>
                </a:solidFill>
                <a:latin typeface="微软雅黑" panose="020B0503020204020204" pitchFamily="34" charset="-122"/>
                <a:ea typeface="微软雅黑" panose="020B0503020204020204" pitchFamily="34" charset="-122"/>
              </a:rPr>
              <a:t>个周期</a:t>
            </a:r>
          </a:p>
        </p:txBody>
      </p:sp>
      <p:sp>
        <p:nvSpPr>
          <p:cNvPr id="13" name="Text Box 3">
            <a:extLst>
              <a:ext uri="{FF2B5EF4-FFF2-40B4-BE49-F238E27FC236}">
                <a16:creationId xmlns:a16="http://schemas.microsoft.com/office/drawing/2014/main" id="{044D7EC1-D7FA-42B9-90A2-232F50F95855}"/>
              </a:ext>
            </a:extLst>
          </p:cNvPr>
          <p:cNvSpPr txBox="1">
            <a:spLocks noChangeArrowheads="1"/>
          </p:cNvSpPr>
          <p:nvPr/>
        </p:nvSpPr>
        <p:spPr bwMode="auto">
          <a:xfrm>
            <a:off x="10375319" y="5228104"/>
            <a:ext cx="2089949" cy="444500"/>
          </a:xfrm>
          <a:prstGeom prst="rect">
            <a:avLst/>
          </a:prstGeom>
          <a:noFill/>
          <a:ln w="9525">
            <a:noFill/>
            <a:round/>
            <a:headEnd/>
            <a:tailEnd/>
          </a:ln>
        </p:spPr>
        <p:txBody>
          <a:bodyPr lIns="90360" tIns="44280" rIns="90360" bIns="44280"/>
          <a:lstStyle/>
          <a:p>
            <a:pPr eaLnBrk="1" hangingPunct="1">
              <a:lnSpc>
                <a:spcPct val="150000"/>
              </a:lnSpc>
              <a:spcBef>
                <a:spcPts val="1000"/>
              </a:spcBef>
              <a:buClr>
                <a:srgbClr val="5B9BD5"/>
              </a:buClr>
              <a:buSzPct val="100000"/>
              <a:tabLst>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2000" b="1" dirty="0">
                <a:solidFill>
                  <a:srgbClr val="FF0066"/>
                </a:solidFill>
                <a:latin typeface="Times New Roman" panose="02020603050405020304" pitchFamily="18" charset="0"/>
                <a:ea typeface="宋体" panose="02010600030101010101" pitchFamily="2" charset="-122"/>
                <a:cs typeface="Times New Roman" panose="02020603050405020304" pitchFamily="18" charset="0"/>
              </a:rPr>
              <a:t>发射</a:t>
            </a:r>
            <a:r>
              <a:rPr lang="en-US" altLang="zh-CN" sz="2000" b="1" dirty="0" err="1">
                <a:solidFill>
                  <a:srgbClr val="FF0066"/>
                </a:solidFill>
                <a:latin typeface="Times New Roman" panose="02020603050405020304" pitchFamily="18" charset="0"/>
                <a:ea typeface="宋体" panose="02010600030101010101" pitchFamily="2" charset="-122"/>
                <a:cs typeface="Times New Roman" panose="02020603050405020304" pitchFamily="18" charset="0"/>
              </a:rPr>
              <a:t>BNEZ</a:t>
            </a:r>
            <a:endParaRPr lang="en-US" altLang="zh-CN" sz="2000" b="1" dirty="0">
              <a:solidFill>
                <a:srgbClr val="FF0066"/>
              </a:solidFill>
              <a:latin typeface="Times New Roman" panose="02020603050405020304" pitchFamily="18" charset="0"/>
              <a:ea typeface="宋体" panose="02010600030101010101" pitchFamily="2" charset="-122"/>
              <a:cs typeface="Times New Roman" panose="02020603050405020304" pitchFamily="18" charset="0"/>
            </a:endParaRPr>
          </a:p>
          <a:p>
            <a:pPr eaLnBrk="1" hangingPunct="1">
              <a:lnSpc>
                <a:spcPct val="150000"/>
              </a:lnSpc>
              <a:spcBef>
                <a:spcPts val="1000"/>
              </a:spcBef>
              <a:buClr>
                <a:srgbClr val="5B9BD5"/>
              </a:buClr>
              <a:buSzPct val="100000"/>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2000" b="1" dirty="0" err="1">
                <a:solidFill>
                  <a:srgbClr val="FF0066"/>
                </a:solidFill>
                <a:latin typeface="Times New Roman" panose="02020603050405020304" pitchFamily="18" charset="0"/>
                <a:ea typeface="宋体" panose="02010600030101010101" pitchFamily="2" charset="-122"/>
                <a:cs typeface="Times New Roman" panose="02020603050405020304" pitchFamily="18" charset="0"/>
              </a:rPr>
              <a:t>Load1</a:t>
            </a:r>
            <a:r>
              <a:rPr lang="zh-CN" altLang="en-US" sz="2000" b="1" dirty="0">
                <a:solidFill>
                  <a:srgbClr val="FF0066"/>
                </a:solidFill>
                <a:latin typeface="Times New Roman" panose="02020603050405020304" pitchFamily="18" charset="0"/>
                <a:ea typeface="宋体" panose="02010600030101010101" pitchFamily="2" charset="-122"/>
                <a:cs typeface="Times New Roman" panose="02020603050405020304" pitchFamily="18" charset="0"/>
              </a:rPr>
              <a:t>写结果</a:t>
            </a:r>
            <a:endParaRPr lang="en-US" altLang="zh-CN" sz="2000" b="1" dirty="0">
              <a:solidFill>
                <a:srgbClr val="FF0066"/>
              </a:solidFill>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12" name="表格 11">
            <a:extLst>
              <a:ext uri="{FF2B5EF4-FFF2-40B4-BE49-F238E27FC236}">
                <a16:creationId xmlns:a16="http://schemas.microsoft.com/office/drawing/2014/main" id="{90D71D37-4AB8-42C5-A28F-564446015143}"/>
              </a:ext>
            </a:extLst>
          </p:cNvPr>
          <p:cNvGraphicFramePr>
            <a:graphicFrameLocks noGrp="1"/>
          </p:cNvGraphicFramePr>
          <p:nvPr>
            <p:extLst>
              <p:ext uri="{D42A27DB-BD31-4B8C-83A1-F6EECF244321}">
                <p14:modId xmlns:p14="http://schemas.microsoft.com/office/powerpoint/2010/main" val="2467633315"/>
              </p:ext>
            </p:extLst>
          </p:nvPr>
        </p:nvGraphicFramePr>
        <p:xfrm>
          <a:off x="1817598" y="1255322"/>
          <a:ext cx="8569324" cy="5338764"/>
        </p:xfrm>
        <a:graphic>
          <a:graphicData uri="http://schemas.openxmlformats.org/drawingml/2006/table">
            <a:tbl>
              <a:tblPr>
                <a:tableStyleId>{5C22544A-7EE6-4342-B048-85BDC9FD1C3A}</a:tableStyleId>
              </a:tblPr>
              <a:tblGrid>
                <a:gridCol w="694516">
                  <a:extLst>
                    <a:ext uri="{9D8B030D-6E8A-4147-A177-3AD203B41FA5}">
                      <a16:colId xmlns:a16="http://schemas.microsoft.com/office/drawing/2014/main" val="20000"/>
                    </a:ext>
                  </a:extLst>
                </a:gridCol>
                <a:gridCol w="585999">
                  <a:extLst>
                    <a:ext uri="{9D8B030D-6E8A-4147-A177-3AD203B41FA5}">
                      <a16:colId xmlns:a16="http://schemas.microsoft.com/office/drawing/2014/main" val="20001"/>
                    </a:ext>
                  </a:extLst>
                </a:gridCol>
                <a:gridCol w="824230">
                  <a:extLst>
                    <a:ext uri="{9D8B030D-6E8A-4147-A177-3AD203B41FA5}">
                      <a16:colId xmlns:a16="http://schemas.microsoft.com/office/drawing/2014/main" val="20002"/>
                    </a:ext>
                  </a:extLst>
                </a:gridCol>
                <a:gridCol w="526187">
                  <a:extLst>
                    <a:ext uri="{9D8B030D-6E8A-4147-A177-3AD203B41FA5}">
                      <a16:colId xmlns:a16="http://schemas.microsoft.com/office/drawing/2014/main" val="20003"/>
                    </a:ext>
                  </a:extLst>
                </a:gridCol>
                <a:gridCol w="614021">
                  <a:extLst>
                    <a:ext uri="{9D8B030D-6E8A-4147-A177-3AD203B41FA5}">
                      <a16:colId xmlns:a16="http://schemas.microsoft.com/office/drawing/2014/main" val="20004"/>
                    </a:ext>
                  </a:extLst>
                </a:gridCol>
                <a:gridCol w="595248">
                  <a:extLst>
                    <a:ext uri="{9D8B030D-6E8A-4147-A177-3AD203B41FA5}">
                      <a16:colId xmlns:a16="http://schemas.microsoft.com/office/drawing/2014/main" val="20005"/>
                    </a:ext>
                  </a:extLst>
                </a:gridCol>
                <a:gridCol w="624490">
                  <a:extLst>
                    <a:ext uri="{9D8B030D-6E8A-4147-A177-3AD203B41FA5}">
                      <a16:colId xmlns:a16="http://schemas.microsoft.com/office/drawing/2014/main" val="20006"/>
                    </a:ext>
                  </a:extLst>
                </a:gridCol>
                <a:gridCol w="576089">
                  <a:extLst>
                    <a:ext uri="{9D8B030D-6E8A-4147-A177-3AD203B41FA5}">
                      <a16:colId xmlns:a16="http://schemas.microsoft.com/office/drawing/2014/main" val="20007"/>
                    </a:ext>
                  </a:extLst>
                </a:gridCol>
                <a:gridCol w="619674">
                  <a:extLst>
                    <a:ext uri="{9D8B030D-6E8A-4147-A177-3AD203B41FA5}">
                      <a16:colId xmlns:a16="http://schemas.microsoft.com/office/drawing/2014/main" val="20008"/>
                    </a:ext>
                  </a:extLst>
                </a:gridCol>
                <a:gridCol w="690143">
                  <a:extLst>
                    <a:ext uri="{9D8B030D-6E8A-4147-A177-3AD203B41FA5}">
                      <a16:colId xmlns:a16="http://schemas.microsoft.com/office/drawing/2014/main" val="20009"/>
                    </a:ext>
                  </a:extLst>
                </a:gridCol>
                <a:gridCol w="698771">
                  <a:extLst>
                    <a:ext uri="{9D8B030D-6E8A-4147-A177-3AD203B41FA5}">
                      <a16:colId xmlns:a16="http://schemas.microsoft.com/office/drawing/2014/main" val="20010"/>
                    </a:ext>
                  </a:extLst>
                </a:gridCol>
                <a:gridCol w="814588">
                  <a:extLst>
                    <a:ext uri="{9D8B030D-6E8A-4147-A177-3AD203B41FA5}">
                      <a16:colId xmlns:a16="http://schemas.microsoft.com/office/drawing/2014/main" val="20011"/>
                    </a:ext>
                  </a:extLst>
                </a:gridCol>
                <a:gridCol w="705368">
                  <a:extLst>
                    <a:ext uri="{9D8B030D-6E8A-4147-A177-3AD203B41FA5}">
                      <a16:colId xmlns:a16="http://schemas.microsoft.com/office/drawing/2014/main" val="20012"/>
                    </a:ext>
                  </a:extLst>
                </a:gridCol>
              </a:tblGrid>
              <a:tr h="291688">
                <a:tc gridSpan="3">
                  <a:txBody>
                    <a:bodyPr/>
                    <a:lstStyle/>
                    <a:p>
                      <a:pPr algn="l" fontAlgn="ctr"/>
                      <a:r>
                        <a:rPr lang="en-US" sz="1600" b="1" u="none" strike="noStrike" dirty="0">
                          <a:solidFill>
                            <a:srgbClr val="FF0000"/>
                          </a:solidFill>
                          <a:effectLst/>
                        </a:rPr>
                        <a:t>Instruction Status</a:t>
                      </a:r>
                      <a:endParaRPr lang="en-US" sz="1600" b="1" i="0" u="none" strike="noStrike" dirty="0">
                        <a:solidFill>
                          <a:srgbClr val="FF0000"/>
                        </a:solidFill>
                        <a:effectLst/>
                        <a:latin typeface="宋体" panose="02010600030101010101" pitchFamily="2" charset="-122"/>
                        <a:ea typeface="宋体" panose="02010600030101010101" pitchFamily="2" charset="-122"/>
                      </a:endParaRPr>
                    </a:p>
                  </a:txBody>
                  <a:tcPr marL="7620" marR="7620" marT="7619" marB="0" anchor="ctr"/>
                </a:tc>
                <a:tc hMerge="1">
                  <a:txBody>
                    <a:bodyPr/>
                    <a:lstStyle/>
                    <a:p>
                      <a:endParaRPr lang="zh-CN" altLang="en-US"/>
                    </a:p>
                  </a:txBody>
                  <a:tcPr/>
                </a:tc>
                <a:tc hMerge="1">
                  <a:txBody>
                    <a:bodyPr/>
                    <a:lstStyle/>
                    <a:p>
                      <a:endParaRPr lang="zh-CN" altLang="en-US"/>
                    </a:p>
                  </a:txBody>
                  <a:tcPr/>
                </a:tc>
                <a:tc>
                  <a:txBody>
                    <a:bodyPr/>
                    <a:lstStyle/>
                    <a:p>
                      <a:pPr algn="l" fontAlgn="ct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00"/>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ITER</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200" u="none" strike="noStrike" dirty="0">
                          <a:effectLst/>
                        </a:rPr>
                        <a:t>Inst.</a:t>
                      </a:r>
                      <a:endParaRPr lang="en-US" sz="12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err="1">
                          <a:effectLst/>
                        </a:rPr>
                        <a:t>i</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j</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k</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Issue</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Exec</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WR</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zh-CN" altLang="en-US" sz="1600" u="none" strike="noStrike">
                          <a:effectLst/>
                        </a:rPr>
                        <a:t> </a:t>
                      </a: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Busy</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Addr</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Fu</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01"/>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u="none" strike="noStrike" dirty="0">
                          <a:solidFill>
                            <a:srgbClr val="FF00FF"/>
                          </a:solidFill>
                          <a:effectLst/>
                        </a:rPr>
                        <a:t>1</a:t>
                      </a:r>
                      <a:endParaRPr lang="en-US" altLang="zh-CN" sz="16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solidFill>
                            <a:srgbClr val="FF00FF"/>
                          </a:solidFill>
                          <a:effectLst/>
                        </a:rPr>
                        <a:t>LD</a:t>
                      </a:r>
                      <a:endParaRPr lang="en-US" sz="16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solidFill>
                            <a:srgbClr val="FF00FF"/>
                          </a:solidFill>
                          <a:effectLst/>
                        </a:rPr>
                        <a:t>F0</a:t>
                      </a:r>
                      <a:endParaRPr lang="en-US" sz="16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u="none" strike="noStrike">
                          <a:solidFill>
                            <a:srgbClr val="FF00FF"/>
                          </a:solidFill>
                          <a:effectLst/>
                        </a:rPr>
                        <a:t>0</a:t>
                      </a:r>
                      <a:endParaRPr lang="en-US" altLang="zh-CN" sz="1600" b="0" i="0" u="none" strike="noStrike">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solidFill>
                            <a:srgbClr val="FF00FF"/>
                          </a:solidFill>
                          <a:effectLst/>
                        </a:rPr>
                        <a:t>R1</a:t>
                      </a:r>
                      <a:endParaRPr lang="en-US" sz="1600" b="0" i="0" u="none" strike="noStrike">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u="none" strike="noStrike" dirty="0">
                          <a:effectLst/>
                        </a:rPr>
                        <a:t>1</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u="none" strike="noStrike" dirty="0">
                          <a:effectLst/>
                        </a:rPr>
                        <a:t>2~9</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u="none" strike="noStrike" dirty="0">
                          <a:effectLst/>
                        </a:rPr>
                        <a:t>10</a:t>
                      </a:r>
                      <a:r>
                        <a:rPr lang="zh-CN" altLang="en-US" sz="1400" u="none" strike="noStrike" dirty="0">
                          <a:effectLst/>
                        </a:rPr>
                        <a:t>　</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r" fontAlgn="ctr"/>
                      <a:r>
                        <a:rPr lang="en-US" sz="1600" u="none" strike="noStrike" dirty="0">
                          <a:effectLst/>
                        </a:rPr>
                        <a:t>Load1</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b="0" i="0" u="none" strike="noStrike" dirty="0">
                          <a:solidFill>
                            <a:srgbClr val="FF00FF"/>
                          </a:solidFill>
                          <a:effectLst/>
                          <a:latin typeface="+mn-lt"/>
                          <a:ea typeface="+mn-ea"/>
                        </a:rPr>
                        <a:t>No</a:t>
                      </a:r>
                      <a:endParaRPr lang="en-US" sz="14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02"/>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u="none" strike="noStrike">
                          <a:solidFill>
                            <a:srgbClr val="FF00FF"/>
                          </a:solidFill>
                          <a:effectLst/>
                        </a:rPr>
                        <a:t>1</a:t>
                      </a:r>
                      <a:endParaRPr lang="en-US" altLang="zh-CN" sz="1600" b="0" i="0" u="none" strike="noStrike">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solidFill>
                            <a:srgbClr val="FF00FF"/>
                          </a:solidFill>
                          <a:effectLst/>
                        </a:rPr>
                        <a:t>MULTD</a:t>
                      </a:r>
                      <a:endParaRPr lang="en-US" sz="16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solidFill>
                            <a:srgbClr val="FF00FF"/>
                          </a:solidFill>
                          <a:effectLst/>
                        </a:rPr>
                        <a:t>F4</a:t>
                      </a:r>
                      <a:endParaRPr lang="en-US" sz="16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solidFill>
                            <a:srgbClr val="FF00FF"/>
                          </a:solidFill>
                          <a:effectLst/>
                        </a:rPr>
                        <a:t>F0</a:t>
                      </a:r>
                      <a:endParaRPr lang="en-US" sz="16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solidFill>
                            <a:srgbClr val="FF00FF"/>
                          </a:solidFill>
                          <a:effectLst/>
                        </a:rPr>
                        <a:t>F2</a:t>
                      </a:r>
                      <a:endParaRPr lang="en-US" sz="16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u="none" strike="noStrike" dirty="0">
                          <a:effectLst/>
                        </a:rPr>
                        <a:t>2</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zh-CN" altLang="en-US" sz="1400" u="none" strike="noStrike">
                          <a:effectLst/>
                        </a:rPr>
                        <a:t>　</a:t>
                      </a:r>
                      <a:endParaRPr lang="zh-CN" altLang="en-US" sz="14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r" fontAlgn="ctr"/>
                      <a:r>
                        <a:rPr lang="en-US" sz="1600" u="none" strike="noStrike">
                          <a:effectLst/>
                        </a:rPr>
                        <a:t>Load2</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b="0" i="0" u="none" strike="noStrike" dirty="0">
                          <a:solidFill>
                            <a:schemeClr val="dk1"/>
                          </a:solidFill>
                          <a:effectLst/>
                          <a:latin typeface="+mn-lt"/>
                          <a:ea typeface="+mn-ea"/>
                        </a:rPr>
                        <a:t>Yes</a:t>
                      </a:r>
                      <a:endParaRPr lang="en-US" sz="1400" b="0" i="0" u="none" strike="noStrike" dirty="0">
                        <a:solidFill>
                          <a:srgbClr val="66FF33"/>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b="0" i="0" u="none" strike="noStrike" dirty="0">
                          <a:solidFill>
                            <a:srgbClr val="000000"/>
                          </a:solidFill>
                          <a:effectLst/>
                          <a:latin typeface="宋体" panose="02010600030101010101" pitchFamily="2" charset="-122"/>
                          <a:ea typeface="宋体" panose="02010600030101010101" pitchFamily="2" charset="-122"/>
                        </a:rPr>
                        <a:t>72</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03"/>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u="none" strike="noStrike">
                          <a:solidFill>
                            <a:srgbClr val="FF00FF"/>
                          </a:solidFill>
                          <a:effectLst/>
                        </a:rPr>
                        <a:t>1</a:t>
                      </a:r>
                      <a:endParaRPr lang="en-US" altLang="zh-CN" sz="1600" b="0" i="0" u="none" strike="noStrike">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solidFill>
                            <a:srgbClr val="FF00FF"/>
                          </a:solidFill>
                          <a:effectLst/>
                        </a:rPr>
                        <a:t>SD</a:t>
                      </a:r>
                      <a:endParaRPr lang="en-US" sz="1600" b="0" i="0" u="none" strike="noStrike">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solidFill>
                            <a:srgbClr val="FF00FF"/>
                          </a:solidFill>
                          <a:effectLst/>
                        </a:rPr>
                        <a:t>F4 </a:t>
                      </a:r>
                      <a:endParaRPr lang="en-US" sz="16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u="none" strike="noStrike" dirty="0">
                          <a:solidFill>
                            <a:srgbClr val="FF00FF"/>
                          </a:solidFill>
                          <a:effectLst/>
                        </a:rPr>
                        <a:t>0</a:t>
                      </a:r>
                      <a:endParaRPr lang="en-US" altLang="zh-CN" sz="16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solidFill>
                            <a:srgbClr val="FF00FF"/>
                          </a:solidFill>
                          <a:effectLst/>
                        </a:rPr>
                        <a:t>R1</a:t>
                      </a:r>
                      <a:endParaRPr lang="en-US" sz="16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u="none" strike="noStrike" dirty="0">
                          <a:effectLst/>
                        </a:rPr>
                        <a:t>3</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b="0" i="0" u="none" strike="noStrike" dirty="0">
                          <a:solidFill>
                            <a:srgbClr val="000000"/>
                          </a:solidFill>
                          <a:effectLst/>
                          <a:latin typeface="宋体" panose="02010600030101010101" pitchFamily="2" charset="-122"/>
                          <a:ea typeface="宋体" panose="02010600030101010101" pitchFamily="2" charset="-122"/>
                        </a:rPr>
                        <a:t>4</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zh-CN" altLang="en-US" sz="1400" u="none" strike="noStrike" dirty="0">
                          <a:effectLst/>
                        </a:rPr>
                        <a:t>　</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r" fontAlgn="ctr"/>
                      <a:r>
                        <a:rPr lang="en-US" sz="1600" u="none" strike="noStrike">
                          <a:effectLst/>
                        </a:rPr>
                        <a:t>Load3</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400" u="none" strike="noStrike" dirty="0">
                          <a:effectLst/>
                        </a:rPr>
                        <a:t>No</a:t>
                      </a:r>
                      <a:endParaRPr 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04"/>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u="none" strike="noStrike">
                          <a:effectLst/>
                        </a:rPr>
                        <a:t>2</a:t>
                      </a:r>
                      <a:endParaRPr lang="en-US" altLang="zh-CN" sz="1600" b="0" i="0" u="none" strike="noStrike">
                        <a:solidFill>
                          <a:srgbClr val="66FF33"/>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LD</a:t>
                      </a:r>
                      <a:endParaRPr lang="en-US" sz="1600" b="0" i="0" u="none" strike="noStrike" dirty="0">
                        <a:solidFill>
                          <a:srgbClr val="66FF33"/>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F0</a:t>
                      </a:r>
                      <a:endParaRPr lang="en-US" sz="1600" b="0" i="0" u="none" strike="noStrike">
                        <a:solidFill>
                          <a:srgbClr val="66FF33"/>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u="none" strike="noStrike">
                          <a:effectLst/>
                        </a:rPr>
                        <a:t>0</a:t>
                      </a:r>
                      <a:endParaRPr lang="en-US" altLang="zh-CN" sz="1600" b="0" i="0" u="none" strike="noStrike">
                        <a:solidFill>
                          <a:srgbClr val="66FF33"/>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R1</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u="none" strike="noStrike" dirty="0">
                          <a:effectLst/>
                        </a:rPr>
                        <a:t>6</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zh-CN" altLang="en-US" sz="1400" u="none" strike="noStrike" dirty="0">
                          <a:effectLst/>
                        </a:rPr>
                        <a:t>　</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r" fontAlgn="ctr"/>
                      <a:r>
                        <a:rPr lang="en-US" sz="1600" u="none" strike="noStrike">
                          <a:effectLst/>
                        </a:rPr>
                        <a:t>Store1</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400" b="0" i="0" u="none" strike="noStrike" dirty="0">
                          <a:solidFill>
                            <a:srgbClr val="FF00FF"/>
                          </a:solidFill>
                          <a:effectLst/>
                          <a:latin typeface="+mn-lt"/>
                          <a:ea typeface="+mn-ea"/>
                        </a:rPr>
                        <a:t>YES</a:t>
                      </a:r>
                      <a:endParaRPr lang="en-US" sz="14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b="0" i="0" u="none" strike="noStrike" dirty="0">
                          <a:solidFill>
                            <a:srgbClr val="FF00FF"/>
                          </a:solidFill>
                          <a:effectLst/>
                          <a:latin typeface="宋体" panose="02010600030101010101" pitchFamily="2" charset="-122"/>
                          <a:ea typeface="宋体" panose="02010600030101010101" pitchFamily="2" charset="-122"/>
                        </a:rPr>
                        <a:t>80</a:t>
                      </a:r>
                      <a:endParaRPr lang="zh-CN" altLang="en-US" sz="14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b="0" i="0" u="none" strike="noStrike" dirty="0">
                          <a:solidFill>
                            <a:srgbClr val="FF00FF"/>
                          </a:solidFill>
                          <a:effectLst/>
                          <a:latin typeface="宋体" panose="02010600030101010101" pitchFamily="2" charset="-122"/>
                          <a:ea typeface="宋体" panose="02010600030101010101" pitchFamily="2" charset="-122"/>
                        </a:rPr>
                        <a:t>Mult1</a:t>
                      </a:r>
                      <a:endParaRPr lang="zh-CN" altLang="en-US" sz="14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05"/>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u="none" strike="noStrike">
                          <a:effectLst/>
                        </a:rPr>
                        <a:t>2</a:t>
                      </a:r>
                      <a:endParaRPr lang="en-US" altLang="zh-CN" sz="1600" b="0" i="0" u="none" strike="noStrike">
                        <a:solidFill>
                          <a:srgbClr val="66FF33"/>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MULTD</a:t>
                      </a:r>
                      <a:endParaRPr lang="en-US" sz="1600" b="0" i="0" u="none" strike="noStrike">
                        <a:solidFill>
                          <a:srgbClr val="66FF33"/>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F4</a:t>
                      </a:r>
                      <a:endParaRPr lang="en-US" sz="1600" b="0" i="0" u="none" strike="noStrike">
                        <a:solidFill>
                          <a:srgbClr val="66FF33"/>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F0</a:t>
                      </a:r>
                      <a:endParaRPr lang="en-US" sz="1600" b="0" i="0" u="none" strike="noStrike">
                        <a:solidFill>
                          <a:srgbClr val="66FF33"/>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F2</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u="none" strike="noStrike" dirty="0">
                          <a:effectLst/>
                        </a:rPr>
                        <a:t>7</a:t>
                      </a:r>
                      <a:r>
                        <a:rPr lang="zh-CN" altLang="en-US" sz="1400" u="none" strike="noStrike" dirty="0">
                          <a:effectLst/>
                        </a:rPr>
                        <a:t>　</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zh-CN" altLang="en-US" sz="1400" u="none" strike="noStrike" dirty="0">
                          <a:effectLst/>
                        </a:rPr>
                        <a:t>　</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r" fontAlgn="ctr"/>
                      <a:r>
                        <a:rPr lang="en-US" sz="1600" u="none" strike="noStrike" dirty="0">
                          <a:effectLst/>
                        </a:rPr>
                        <a:t>Store2</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b="0" i="0" u="none" strike="noStrike" dirty="0">
                          <a:solidFill>
                            <a:srgbClr val="0070C0"/>
                          </a:solidFill>
                          <a:effectLst/>
                          <a:latin typeface="宋体" panose="02010600030101010101" pitchFamily="2" charset="-122"/>
                          <a:ea typeface="宋体" panose="02010600030101010101" pitchFamily="2" charset="-122"/>
                        </a:rPr>
                        <a:t>Yes</a:t>
                      </a:r>
                      <a:endParaRPr lang="en-US" sz="1400" b="0" i="0" u="none" strike="noStrike" dirty="0">
                        <a:solidFill>
                          <a:srgbClr val="0070C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b="0" i="0" u="none" strike="noStrike" dirty="0">
                          <a:solidFill>
                            <a:srgbClr val="0070C0"/>
                          </a:solidFill>
                          <a:effectLst/>
                          <a:latin typeface="宋体" panose="02010600030101010101" pitchFamily="2" charset="-122"/>
                          <a:ea typeface="宋体" panose="02010600030101010101" pitchFamily="2" charset="-122"/>
                        </a:rPr>
                        <a:t>72</a:t>
                      </a:r>
                      <a:endParaRPr lang="zh-CN" altLang="en-US" sz="1400" b="0" i="0" u="none" strike="noStrike" dirty="0">
                        <a:solidFill>
                          <a:srgbClr val="0070C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b="0" i="0" u="none" strike="noStrike" dirty="0">
                          <a:solidFill>
                            <a:srgbClr val="0070C0"/>
                          </a:solidFill>
                          <a:effectLst/>
                          <a:latin typeface="宋体" panose="02010600030101010101" pitchFamily="2" charset="-122"/>
                          <a:ea typeface="宋体" panose="02010600030101010101" pitchFamily="2" charset="-122"/>
                        </a:rPr>
                        <a:t>Mult2</a:t>
                      </a:r>
                    </a:p>
                  </a:txBody>
                  <a:tcPr marL="7620" marR="7620" marT="7619" marB="0" anchor="ctr"/>
                </a:tc>
                <a:extLst>
                  <a:ext uri="{0D108BD9-81ED-4DB2-BD59-A6C34878D82A}">
                    <a16:rowId xmlns:a16="http://schemas.microsoft.com/office/drawing/2014/main" val="10006"/>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u="none" strike="noStrike">
                          <a:effectLst/>
                        </a:rPr>
                        <a:t>2</a:t>
                      </a:r>
                      <a:endParaRPr lang="en-US" altLang="zh-CN" sz="1600" b="0" i="0" u="none" strike="noStrike">
                        <a:solidFill>
                          <a:srgbClr val="66FF33"/>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SD</a:t>
                      </a:r>
                      <a:endParaRPr lang="en-US" sz="1600" b="0" i="0" u="none" strike="noStrike">
                        <a:solidFill>
                          <a:srgbClr val="66FF33"/>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F4 </a:t>
                      </a:r>
                      <a:endParaRPr lang="en-US" sz="1600" b="0" i="0" u="none" strike="noStrike">
                        <a:solidFill>
                          <a:srgbClr val="66FF33"/>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u="none" strike="noStrike">
                          <a:effectLst/>
                        </a:rPr>
                        <a:t>0</a:t>
                      </a:r>
                      <a:endParaRPr lang="en-US" altLang="zh-CN" sz="1600" b="0" i="0" u="none" strike="noStrike">
                        <a:solidFill>
                          <a:srgbClr val="66FF33"/>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R1</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u="none" strike="noStrike" dirty="0">
                          <a:effectLst/>
                        </a:rPr>
                        <a:t>8</a:t>
                      </a:r>
                      <a:r>
                        <a:rPr lang="zh-CN" altLang="en-US" sz="1400" u="none" strike="noStrike" dirty="0">
                          <a:effectLst/>
                        </a:rPr>
                        <a:t>　</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zh-CN" altLang="en-US" sz="1400" u="none" strike="noStrike">
                          <a:effectLst/>
                        </a:rPr>
                        <a:t>　</a:t>
                      </a:r>
                      <a:endParaRPr lang="zh-CN" altLang="en-US" sz="14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zh-CN" altLang="en-US" sz="1400" u="none" strike="noStrike" dirty="0">
                          <a:effectLst/>
                        </a:rPr>
                        <a:t>　</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r" fontAlgn="ctr"/>
                      <a:r>
                        <a:rPr lang="en-US" sz="1600" u="none" strike="noStrike" dirty="0">
                          <a:effectLst/>
                        </a:rPr>
                        <a:t>Store3</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400" u="none" strike="noStrike" dirty="0">
                          <a:effectLst/>
                        </a:rPr>
                        <a:t>No</a:t>
                      </a:r>
                      <a:endParaRPr 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07"/>
                  </a:ext>
                </a:extLst>
              </a:tr>
              <a:tr h="293236">
                <a:tc gridSpan="3">
                  <a:txBody>
                    <a:bodyPr/>
                    <a:lstStyle/>
                    <a:p>
                      <a:pPr marL="0" algn="l" defTabSz="914400" rtl="0" eaLnBrk="1" fontAlgn="ctr" latinLnBrk="0" hangingPunct="1"/>
                      <a:r>
                        <a:rPr lang="en-US" sz="1800" b="1" u="none" strike="noStrike" kern="1200" dirty="0">
                          <a:solidFill>
                            <a:srgbClr val="FF0000"/>
                          </a:solidFill>
                          <a:effectLst/>
                          <a:latin typeface="+mn-lt"/>
                          <a:ea typeface="+mn-ea"/>
                          <a:cs typeface="+mn-cs"/>
                        </a:rPr>
                        <a:t>Reservation Station:</a:t>
                      </a:r>
                    </a:p>
                  </a:txBody>
                  <a:tcPr marL="7620" marR="7620" marT="7619" marB="0" anchor="ctr"/>
                </a:tc>
                <a:tc hMerge="1">
                  <a:txBody>
                    <a:bodyPr/>
                    <a:lstStyle/>
                    <a:p>
                      <a:endParaRPr lang="zh-CN" altLang="en-US"/>
                    </a:p>
                  </a:txBody>
                  <a:tcPr/>
                </a:tc>
                <a:tc hMerge="1">
                  <a:txBody>
                    <a:bodyPr/>
                    <a:lstStyle/>
                    <a:p>
                      <a:endParaRPr lang="zh-CN" altLang="en-US"/>
                    </a:p>
                  </a:txBody>
                  <a:tcP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08"/>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Time</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Name</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Busy </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Op</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err="1">
                          <a:effectLst/>
                        </a:rPr>
                        <a:t>Vj</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err="1">
                          <a:effectLst/>
                        </a:rPr>
                        <a:t>Vk</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Qj </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Qk</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Code</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09"/>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600" u="none" strike="noStrike" dirty="0">
                          <a:effectLst/>
                        </a:rPr>
                        <a:t>Add1</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400" u="none" strike="noStrike" dirty="0">
                          <a:effectLst/>
                        </a:rPr>
                        <a:t>No</a:t>
                      </a:r>
                      <a:endParaRPr lang="en-US" sz="1400" b="0" i="0" u="none" strike="noStrike" dirty="0">
                        <a:solidFill>
                          <a:srgbClr val="FF66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zh-CN" altLang="en-US" sz="1400" u="none" strike="noStrike" dirty="0">
                          <a:effectLst/>
                        </a:rPr>
                        <a:t>　</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zh-CN" altLang="en-US" sz="1400" u="none" strike="noStrike">
                          <a:effectLst/>
                        </a:rPr>
                        <a:t>　</a:t>
                      </a:r>
                      <a:endParaRPr lang="zh-CN" altLang="en-US" sz="14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zh-CN" altLang="en-US" sz="1400" u="none" strike="noStrike" dirty="0">
                          <a:effectLst/>
                        </a:rPr>
                        <a:t>　</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zh-CN" altLang="en-US" sz="1400" u="none" strike="noStrike" dirty="0">
                          <a:effectLst/>
                        </a:rPr>
                        <a:t>　</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zh-CN" altLang="en-US" sz="1600" u="none" strike="noStrike" dirty="0">
                          <a:effectLst/>
                        </a:rPr>
                        <a:t>　</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LD </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F0</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u="none" strike="noStrike">
                          <a:effectLst/>
                        </a:rPr>
                        <a:t>0</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R1</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10"/>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600" u="none" strike="noStrike" dirty="0" err="1">
                          <a:effectLst/>
                        </a:rPr>
                        <a:t>Add2</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400" u="none" strike="noStrike">
                          <a:effectLst/>
                        </a:rPr>
                        <a:t>No</a:t>
                      </a:r>
                      <a:endParaRPr lang="en-US" sz="1400" b="0" i="0" u="none" strike="noStrike">
                        <a:solidFill>
                          <a:srgbClr val="66FF33"/>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zh-CN" altLang="en-US" sz="1600" u="none" strike="noStrike">
                          <a:effectLst/>
                        </a:rPr>
                        <a:t>　</a:t>
                      </a: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MULTD</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b="0" i="0" u="none" strike="noStrike" dirty="0">
                          <a:solidFill>
                            <a:srgbClr val="000000"/>
                          </a:solidFill>
                          <a:effectLst/>
                          <a:latin typeface="宋体" panose="02010600030101010101" pitchFamily="2" charset="-122"/>
                          <a:ea typeface="宋体" panose="02010600030101010101" pitchFamily="2" charset="-122"/>
                        </a:rPr>
                        <a:t>F4</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b="0" i="0" u="none" strike="noStrike" dirty="0">
                          <a:solidFill>
                            <a:srgbClr val="000000"/>
                          </a:solidFill>
                          <a:effectLst/>
                          <a:latin typeface="宋体" panose="02010600030101010101" pitchFamily="2" charset="-122"/>
                          <a:ea typeface="宋体" panose="02010600030101010101" pitchFamily="2" charset="-122"/>
                        </a:rPr>
                        <a:t>F0</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b="0" i="0" u="none" strike="noStrike" dirty="0">
                          <a:solidFill>
                            <a:srgbClr val="000000"/>
                          </a:solidFill>
                          <a:effectLst/>
                          <a:latin typeface="宋体" panose="02010600030101010101" pitchFamily="2" charset="-122"/>
                          <a:ea typeface="宋体" panose="02010600030101010101" pitchFamily="2" charset="-122"/>
                        </a:rPr>
                        <a:t>F2</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11"/>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600" u="none" strike="noStrike" dirty="0" err="1">
                          <a:effectLst/>
                        </a:rPr>
                        <a:t>Add3</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400" u="none" strike="noStrike">
                          <a:effectLst/>
                        </a:rPr>
                        <a:t>No</a:t>
                      </a:r>
                      <a:endParaRPr lang="en-US" sz="14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zh-CN" altLang="en-US" sz="1600" u="none" strike="noStrike">
                          <a:effectLst/>
                        </a:rPr>
                        <a:t>　</a:t>
                      </a: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SD</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F4 </a:t>
                      </a:r>
                      <a:endParaRPr lang="en-US" sz="1600" b="0" i="0" u="none" strike="noStrike" dirty="0">
                        <a:solidFill>
                          <a:srgbClr val="FF66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u="none" strike="noStrike" dirty="0">
                          <a:effectLst/>
                        </a:rPr>
                        <a:t>0</a:t>
                      </a:r>
                      <a:endParaRPr lang="en-US" altLang="zh-CN" sz="1600" b="0" i="0" u="none" strike="noStrike" dirty="0">
                        <a:solidFill>
                          <a:srgbClr val="FF66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R1</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12"/>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b="0" i="0" u="none" strike="noStrike" dirty="0">
                          <a:solidFill>
                            <a:srgbClr val="000000"/>
                          </a:solidFill>
                          <a:effectLst/>
                          <a:latin typeface="宋体" panose="02010600030101010101" pitchFamily="2" charset="-122"/>
                          <a:ea typeface="宋体" panose="02010600030101010101" pitchFamily="2" charset="-122"/>
                        </a:rPr>
                        <a:t>4</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600" u="none" strike="noStrike" dirty="0" err="1">
                          <a:effectLst/>
                        </a:rPr>
                        <a:t>Mult1</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400" b="0" i="0" u="none" strike="noStrike" dirty="0">
                          <a:solidFill>
                            <a:srgbClr val="FF00FF"/>
                          </a:solidFill>
                          <a:effectLst/>
                          <a:latin typeface="+mn-lt"/>
                          <a:ea typeface="+mn-ea"/>
                        </a:rPr>
                        <a:t>Y</a:t>
                      </a:r>
                      <a:r>
                        <a:rPr lang="en-US" altLang="zh-CN" sz="1400" b="0" i="0" u="none" strike="noStrike" dirty="0">
                          <a:solidFill>
                            <a:srgbClr val="FF00FF"/>
                          </a:solidFill>
                          <a:effectLst/>
                          <a:latin typeface="+mn-lt"/>
                          <a:ea typeface="+mn-ea"/>
                        </a:rPr>
                        <a:t>es</a:t>
                      </a:r>
                      <a:endParaRPr lang="en-US" sz="14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b="0" i="0" u="none" strike="noStrike" dirty="0" err="1">
                          <a:solidFill>
                            <a:srgbClr val="FF00FF"/>
                          </a:solidFill>
                          <a:effectLst/>
                          <a:latin typeface="宋体" panose="02010600030101010101" pitchFamily="2" charset="-122"/>
                          <a:ea typeface="宋体" panose="02010600030101010101" pitchFamily="2" charset="-122"/>
                        </a:rPr>
                        <a:t>Multd</a:t>
                      </a:r>
                      <a:endParaRPr lang="zh-CN" altLang="en-US" sz="14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b="0" i="0" u="none" strike="noStrike" dirty="0">
                          <a:solidFill>
                            <a:srgbClr val="FF00FF"/>
                          </a:solidFill>
                          <a:effectLst/>
                          <a:latin typeface="宋体" panose="02010600030101010101" pitchFamily="2" charset="-122"/>
                          <a:ea typeface="宋体" panose="02010600030101010101" pitchFamily="2" charset="-122"/>
                        </a:rPr>
                        <a:t>M[80]</a:t>
                      </a:r>
                      <a:endParaRPr lang="zh-CN" altLang="en-US" sz="14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b="0" i="0" u="none" strike="noStrike" dirty="0">
                          <a:solidFill>
                            <a:srgbClr val="FF00FF"/>
                          </a:solidFill>
                          <a:effectLst/>
                          <a:latin typeface="宋体" panose="02010600030101010101" pitchFamily="2" charset="-122"/>
                          <a:ea typeface="宋体" panose="02010600030101010101" pitchFamily="2" charset="-122"/>
                        </a:rPr>
                        <a:t>R(F2)</a:t>
                      </a:r>
                      <a:endParaRPr lang="zh-CN" altLang="en-US" sz="14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zh-CN" altLang="en-US" sz="1600" u="none" strike="noStrike" dirty="0">
                          <a:solidFill>
                            <a:srgbClr val="FF00FF"/>
                          </a:solidFill>
                          <a:effectLst/>
                        </a:rPr>
                        <a:t>　</a:t>
                      </a:r>
                      <a:endParaRPr lang="zh-CN" altLang="en-US" sz="16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SUBI</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b="0" i="0" u="none" strike="noStrike" dirty="0">
                          <a:solidFill>
                            <a:srgbClr val="000000"/>
                          </a:solidFill>
                          <a:effectLst/>
                          <a:latin typeface="宋体" panose="02010600030101010101" pitchFamily="2" charset="-122"/>
                          <a:ea typeface="宋体" panose="02010600030101010101" pitchFamily="2" charset="-122"/>
                        </a:rPr>
                        <a:t>R1</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b="0" i="0" u="none" strike="noStrike" dirty="0">
                          <a:solidFill>
                            <a:srgbClr val="000000"/>
                          </a:solidFill>
                          <a:effectLst/>
                          <a:latin typeface="宋体" panose="02010600030101010101" pitchFamily="2" charset="-122"/>
                          <a:ea typeface="宋体" panose="02010600030101010101" pitchFamily="2" charset="-122"/>
                        </a:rPr>
                        <a:t>R1</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b="0" i="0" u="none" strike="noStrike" dirty="0">
                          <a:solidFill>
                            <a:srgbClr val="000000"/>
                          </a:solidFill>
                          <a:effectLst/>
                          <a:latin typeface="宋体" panose="02010600030101010101" pitchFamily="2" charset="-122"/>
                          <a:ea typeface="宋体" panose="02010600030101010101" pitchFamily="2" charset="-122"/>
                        </a:rPr>
                        <a:t>#8</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13"/>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600" u="none" strike="noStrike" dirty="0" err="1">
                          <a:effectLst/>
                        </a:rPr>
                        <a:t>Mult2</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u="none" strike="noStrike" dirty="0">
                          <a:solidFill>
                            <a:srgbClr val="0070C0"/>
                          </a:solidFill>
                          <a:effectLst/>
                        </a:rPr>
                        <a:t>Yes</a:t>
                      </a:r>
                      <a:endParaRPr lang="en-US" sz="1400" b="0" i="0" u="none" strike="noStrike" dirty="0">
                        <a:solidFill>
                          <a:srgbClr val="0070C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u="none" strike="noStrike" dirty="0" err="1">
                          <a:solidFill>
                            <a:srgbClr val="0070C0"/>
                          </a:solidFill>
                          <a:effectLst/>
                          <a:latin typeface="宋体" panose="02010600030101010101" pitchFamily="2" charset="-122"/>
                          <a:ea typeface="宋体" panose="02010600030101010101" pitchFamily="2" charset="-122"/>
                        </a:rPr>
                        <a:t>Multd</a:t>
                      </a:r>
                      <a:r>
                        <a:rPr lang="zh-CN" altLang="en-US" sz="1400" u="none" strike="noStrike" dirty="0">
                          <a:solidFill>
                            <a:srgbClr val="0070C0"/>
                          </a:solidFill>
                          <a:effectLst/>
                          <a:latin typeface="宋体" panose="02010600030101010101" pitchFamily="2" charset="-122"/>
                          <a:ea typeface="宋体" panose="02010600030101010101" pitchFamily="2" charset="-122"/>
                        </a:rPr>
                        <a:t>　</a:t>
                      </a:r>
                      <a:endParaRPr lang="zh-CN" altLang="en-US" sz="1400" b="0" i="0" u="none" strike="noStrike" dirty="0">
                        <a:solidFill>
                          <a:srgbClr val="0070C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zh-CN" altLang="en-US" sz="1400" u="none" strike="noStrike" dirty="0">
                          <a:solidFill>
                            <a:srgbClr val="0070C0"/>
                          </a:solidFill>
                          <a:effectLst/>
                          <a:latin typeface="宋体" panose="02010600030101010101" pitchFamily="2" charset="-122"/>
                          <a:ea typeface="宋体" panose="02010600030101010101" pitchFamily="2" charset="-122"/>
                        </a:rPr>
                        <a:t>　</a:t>
                      </a:r>
                      <a:endParaRPr lang="zh-CN" altLang="en-US" sz="1400" b="0" i="0" u="none" strike="noStrike" dirty="0">
                        <a:solidFill>
                          <a:srgbClr val="0070C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b="0" i="0" u="none" strike="noStrike" dirty="0">
                          <a:solidFill>
                            <a:srgbClr val="0070C0"/>
                          </a:solidFill>
                          <a:effectLst/>
                          <a:latin typeface="宋体" panose="02010600030101010101" pitchFamily="2" charset="-122"/>
                          <a:ea typeface="宋体" panose="02010600030101010101" pitchFamily="2" charset="-122"/>
                        </a:rPr>
                        <a:t>R(F2)</a:t>
                      </a:r>
                      <a:endParaRPr lang="zh-CN" altLang="en-US" sz="1400" b="0" i="0" u="none" strike="noStrike" dirty="0">
                        <a:solidFill>
                          <a:srgbClr val="0070C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u="none" strike="noStrike" dirty="0">
                          <a:solidFill>
                            <a:srgbClr val="0070C0"/>
                          </a:solidFill>
                          <a:effectLst/>
                          <a:latin typeface="宋体" panose="02010600030101010101" pitchFamily="2" charset="-122"/>
                          <a:ea typeface="宋体" panose="02010600030101010101" pitchFamily="2" charset="-122"/>
                        </a:rPr>
                        <a:t>Load2</a:t>
                      </a:r>
                      <a:endParaRPr lang="zh-CN" altLang="en-US" sz="1400" b="0" i="0" u="none" strike="noStrike" dirty="0">
                        <a:solidFill>
                          <a:srgbClr val="0070C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zh-CN" altLang="en-US" sz="1600" u="none" strike="noStrike">
                          <a:effectLst/>
                        </a:rPr>
                        <a:t>　</a:t>
                      </a: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BNEZ</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b="0" i="0" u="none" strike="noStrike" dirty="0">
                          <a:solidFill>
                            <a:srgbClr val="000000"/>
                          </a:solidFill>
                          <a:effectLst/>
                          <a:latin typeface="宋体" panose="02010600030101010101" pitchFamily="2" charset="-122"/>
                          <a:ea typeface="宋体" panose="02010600030101010101" pitchFamily="2" charset="-122"/>
                        </a:rPr>
                        <a:t>R1</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b="0" i="0" u="none" strike="noStrike" dirty="0">
                          <a:solidFill>
                            <a:srgbClr val="000000"/>
                          </a:solidFill>
                          <a:effectLst/>
                          <a:latin typeface="宋体" panose="02010600030101010101" pitchFamily="2" charset="-122"/>
                          <a:ea typeface="宋体" panose="02010600030101010101" pitchFamily="2" charset="-122"/>
                        </a:rPr>
                        <a:t>Loop</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14"/>
                  </a:ext>
                </a:extLst>
              </a:tr>
              <a:tr h="86832">
                <a:tc>
                  <a:txBody>
                    <a:bodyPr/>
                    <a:lstStyle/>
                    <a:p>
                      <a:pPr algn="l" fontAlgn="ctr"/>
                      <a:endParaRPr lang="zh-CN" altLang="en-US" sz="2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5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5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5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5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5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5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5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5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5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5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5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5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15"/>
                  </a:ext>
                </a:extLst>
              </a:tr>
              <a:tr h="291688">
                <a:tc gridSpan="3">
                  <a:txBody>
                    <a:bodyPr/>
                    <a:lstStyle/>
                    <a:p>
                      <a:pPr marL="0" algn="l" defTabSz="914400" rtl="0" eaLnBrk="1" fontAlgn="ctr" latinLnBrk="0" hangingPunct="1"/>
                      <a:r>
                        <a:rPr lang="en-US" sz="1600" b="1" u="none" strike="noStrike" kern="1200" dirty="0">
                          <a:solidFill>
                            <a:srgbClr val="FF0000"/>
                          </a:solidFill>
                          <a:effectLst/>
                          <a:latin typeface="+mn-lt"/>
                          <a:ea typeface="+mn-ea"/>
                          <a:cs typeface="+mn-cs"/>
                        </a:rPr>
                        <a:t>Register Result Status</a:t>
                      </a:r>
                    </a:p>
                  </a:txBody>
                  <a:tcPr marL="7620" marR="7620" marT="7619" marB="0" anchor="ctr"/>
                </a:tc>
                <a:tc hMerge="1">
                  <a:txBody>
                    <a:bodyPr/>
                    <a:lstStyle/>
                    <a:p>
                      <a:endParaRPr lang="zh-CN" altLang="en-US"/>
                    </a:p>
                  </a:txBody>
                  <a:tcPr/>
                </a:tc>
                <a:tc hMerge="1">
                  <a:txBody>
                    <a:bodyPr/>
                    <a:lstStyle/>
                    <a:p>
                      <a:endParaRPr lang="zh-CN" altLang="en-US"/>
                    </a:p>
                  </a:txBody>
                  <a:tcP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16"/>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Clock </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R1</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600" u="none" strike="noStrike" dirty="0" err="1">
                          <a:effectLst/>
                        </a:rPr>
                        <a:t>F0</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600" u="none" strike="noStrike" dirty="0" err="1">
                          <a:effectLst/>
                        </a:rPr>
                        <a:t>F2</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600" u="none" strike="noStrike">
                          <a:effectLst/>
                        </a:rPr>
                        <a:t>F4</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600" u="none" strike="noStrike">
                          <a:effectLst/>
                        </a:rPr>
                        <a:t>F6</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600" u="none" strike="noStrike" dirty="0" err="1">
                          <a:effectLst/>
                        </a:rPr>
                        <a:t>F8</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600" u="none" strike="noStrike" dirty="0">
                          <a:effectLst/>
                        </a:rPr>
                        <a:t>F10</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600" u="none" strike="noStrike" dirty="0">
                          <a:effectLst/>
                        </a:rPr>
                        <a:t>F12 </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600" u="none" strike="noStrike" dirty="0">
                          <a:effectLst/>
                        </a:rPr>
                        <a:t>……</a:t>
                      </a:r>
                      <a:endParaRPr lang="en-US" altLang="zh-CN"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600" u="none" strike="noStrike" dirty="0">
                          <a:effectLst/>
                        </a:rPr>
                        <a:t>F30</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17"/>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b="0" i="0" u="none" strike="noStrike" dirty="0">
                          <a:solidFill>
                            <a:schemeClr val="dk1"/>
                          </a:solidFill>
                          <a:effectLst/>
                          <a:latin typeface="+mn-lt"/>
                          <a:ea typeface="+mn-ea"/>
                        </a:rPr>
                        <a:t>10</a:t>
                      </a:r>
                      <a:endParaRPr lang="en-US" altLang="zh-CN"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b="0" i="0" u="none" strike="noStrike" dirty="0">
                          <a:solidFill>
                            <a:schemeClr val="dk1"/>
                          </a:solidFill>
                          <a:effectLst/>
                          <a:latin typeface="+mn-lt"/>
                          <a:ea typeface="+mn-ea"/>
                        </a:rPr>
                        <a:t>64</a:t>
                      </a:r>
                      <a:endParaRPr lang="en-US" altLang="zh-CN"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FU</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b="0" i="0" u="none" strike="noStrike" dirty="0">
                          <a:solidFill>
                            <a:srgbClr val="0070C0"/>
                          </a:solidFill>
                          <a:effectLst/>
                          <a:latin typeface="宋体" panose="02010600030101010101" pitchFamily="2" charset="-122"/>
                          <a:ea typeface="宋体" panose="02010600030101010101" pitchFamily="2" charset="-122"/>
                        </a:rPr>
                        <a:t>Load2</a:t>
                      </a:r>
                      <a:endParaRPr lang="zh-CN" altLang="en-US" sz="1400" b="0" i="0" u="none" strike="noStrike" dirty="0">
                        <a:solidFill>
                          <a:srgbClr val="0070C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0070C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b="0" i="0" u="none" strike="noStrike" dirty="0">
                          <a:solidFill>
                            <a:srgbClr val="0070C0"/>
                          </a:solidFill>
                          <a:effectLst/>
                          <a:latin typeface="宋体" panose="02010600030101010101" pitchFamily="2" charset="-122"/>
                          <a:ea typeface="宋体" panose="02010600030101010101" pitchFamily="2" charset="-122"/>
                        </a:rPr>
                        <a:t>Mult2</a:t>
                      </a:r>
                      <a:endParaRPr lang="zh-CN" altLang="en-US" sz="1400" b="0" i="0" u="none" strike="noStrike" dirty="0">
                        <a:solidFill>
                          <a:srgbClr val="0070C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18"/>
                  </a:ext>
                </a:extLst>
              </a:tr>
            </a:tbl>
          </a:graphicData>
        </a:graphic>
      </p:graphicFrame>
    </p:spTree>
    <p:extLst>
      <p:ext uri="{BB962C8B-B14F-4D97-AF65-F5344CB8AC3E}">
        <p14:creationId xmlns:p14="http://schemas.microsoft.com/office/powerpoint/2010/main" val="969550249"/>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additive="repl">
                                        <p:cTn id="6" dur="1" fill="hold">
                                          <p:stCondLst>
                                            <p:cond delay="0"/>
                                          </p:stCondLst>
                                        </p:cTn>
                                        <p:tgtEl>
                                          <p:spTgt spid="13">
                                            <p:txEl>
                                              <p:pRg st="0" end="0"/>
                                            </p:txEl>
                                          </p:spTgt>
                                        </p:tgtEl>
                                        <p:attrNameLst>
                                          <p:attrName>style.visibility</p:attrName>
                                        </p:attrNameLst>
                                      </p:cBhvr>
                                      <p:to>
                                        <p:strVal val="visible"/>
                                      </p:to>
                                    </p:set>
                                    <p:anim calcmode="lin" valueType="num">
                                      <p:cBhvr>
                                        <p:cTn id="7" dur="500" fill="hold"/>
                                        <p:tgtEl>
                                          <p:spTgt spid="13">
                                            <p:txEl>
                                              <p:pRg st="0" end="0"/>
                                            </p:txEl>
                                          </p:spTgt>
                                        </p:tgtEl>
                                        <p:attrNameLst>
                                          <p:attrName>ppt_x</p:attrName>
                                        </p:attrNameLst>
                                      </p:cBhvr>
                                      <p:tavLst>
                                        <p:tav tm="100000">
                                          <p:val>
                                            <p:strVal val="1+#ppt_w/2"/>
                                          </p:val>
                                        </p:tav>
                                        <p:tav tm="100000">
                                          <p:val>
                                            <p:strVal val="#ppt_x"/>
                                          </p:val>
                                        </p:tav>
                                      </p:tavLst>
                                    </p:anim>
                                    <p:anim calcmode="lin" valueType="num">
                                      <p:cBhvr>
                                        <p:cTn id="8" dur="500" fill="hold"/>
                                        <p:tgtEl>
                                          <p:spTgt spid="13">
                                            <p:txEl>
                                              <p:pRg st="0" end="0"/>
                                            </p:txEl>
                                          </p:spTgt>
                                        </p:tgtEl>
                                        <p:attrNameLst>
                                          <p:attrName>ppt_y</p:attrName>
                                        </p:attrNameLst>
                                      </p:cBhvr>
                                      <p:tavLst>
                                        <p:tav tm="10000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additive="repl">
                                        <p:cTn id="12" dur="1" fill="hold">
                                          <p:stCondLst>
                                            <p:cond delay="0"/>
                                          </p:stCondLst>
                                        </p:cTn>
                                        <p:tgtEl>
                                          <p:spTgt spid="13">
                                            <p:txEl>
                                              <p:pRg st="1" end="1"/>
                                            </p:txEl>
                                          </p:spTgt>
                                        </p:tgtEl>
                                        <p:attrNameLst>
                                          <p:attrName>style.visibility</p:attrName>
                                        </p:attrNameLst>
                                      </p:cBhvr>
                                      <p:to>
                                        <p:strVal val="visible"/>
                                      </p:to>
                                    </p:set>
                                    <p:anim calcmode="lin" valueType="num">
                                      <p:cBhvr>
                                        <p:cTn id="13" dur="500" fill="hold"/>
                                        <p:tgtEl>
                                          <p:spTgt spid="13">
                                            <p:txEl>
                                              <p:pRg st="1" end="1"/>
                                            </p:txEl>
                                          </p:spTgt>
                                        </p:tgtEl>
                                        <p:attrNameLst>
                                          <p:attrName>ppt_x</p:attrName>
                                        </p:attrNameLst>
                                      </p:cBhvr>
                                      <p:tavLst>
                                        <p:tav tm="100000">
                                          <p:val>
                                            <p:strVal val="1+#ppt_w/2"/>
                                          </p:val>
                                        </p:tav>
                                        <p:tav tm="100000">
                                          <p:val>
                                            <p:strVal val="#ppt_x"/>
                                          </p:val>
                                        </p:tav>
                                      </p:tavLst>
                                    </p:anim>
                                    <p:anim calcmode="lin" valueType="num">
                                      <p:cBhvr>
                                        <p:cTn id="14" dur="500" fill="hold"/>
                                        <p:tgtEl>
                                          <p:spTgt spid="13">
                                            <p:txEl>
                                              <p:pRg st="1" end="1"/>
                                            </p:txEl>
                                          </p:spTgt>
                                        </p:tgtEl>
                                        <p:attrNameLst>
                                          <p:attrName>ppt_y</p:attrName>
                                        </p:attrNameLst>
                                      </p:cBhvr>
                                      <p:tavLst>
                                        <p:tav tm="10000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自由: 形状 22"/>
          <p:cNvSpPr/>
          <p:nvPr/>
        </p:nvSpPr>
        <p:spPr bwMode="auto">
          <a:xfrm rot="12600000">
            <a:off x="628798" y="267712"/>
            <a:ext cx="166903" cy="731887"/>
          </a:xfrm>
          <a:custGeom>
            <a:avLst/>
            <a:gdLst>
              <a:gd name="connsiteX0" fmla="*/ 260214 w 260214"/>
              <a:gd name="connsiteY0" fmla="*/ 995963 h 1141060"/>
              <a:gd name="connsiteX1" fmla="*/ 0 w 260214"/>
              <a:gd name="connsiteY1" fmla="*/ 1141060 h 1141060"/>
              <a:gd name="connsiteX2" fmla="*/ 0 w 260214"/>
              <a:gd name="connsiteY2" fmla="*/ 146621 h 1141060"/>
              <a:gd name="connsiteX3" fmla="*/ 260214 w 260214"/>
              <a:gd name="connsiteY3" fmla="*/ 0 h 1141060"/>
            </a:gdLst>
            <a:ahLst/>
            <a:cxnLst>
              <a:cxn ang="0">
                <a:pos x="connsiteX0" y="connsiteY0"/>
              </a:cxn>
              <a:cxn ang="0">
                <a:pos x="connsiteX1" y="connsiteY1"/>
              </a:cxn>
              <a:cxn ang="0">
                <a:pos x="connsiteX2" y="connsiteY2"/>
              </a:cxn>
              <a:cxn ang="0">
                <a:pos x="connsiteX3" y="connsiteY3"/>
              </a:cxn>
            </a:cxnLst>
            <a:rect l="l" t="t" r="r" b="b"/>
            <a:pathLst>
              <a:path w="260214" h="1141060">
                <a:moveTo>
                  <a:pt x="260214" y="995963"/>
                </a:moveTo>
                <a:lnTo>
                  <a:pt x="0" y="1141060"/>
                </a:lnTo>
                <a:lnTo>
                  <a:pt x="0" y="146621"/>
                </a:lnTo>
                <a:lnTo>
                  <a:pt x="260214" y="0"/>
                </a:lnTo>
                <a:close/>
              </a:path>
            </a:pathLst>
          </a:custGeom>
          <a:solidFill>
            <a:srgbClr val="0075EA"/>
          </a:solidFill>
          <a:ln>
            <a:noFill/>
          </a:ln>
        </p:spPr>
        <p:txBody>
          <a:bodyPr vert="horz" wrap="square" lIns="91440" tIns="45720" rIns="91440" bIns="45720" numCol="1" anchor="t" anchorCtr="0" compatLnSpc="1">
            <a:noAutofit/>
          </a:bodyPr>
          <a:lstStyle/>
          <a:p>
            <a:endParaRPr lang="zh-CN" altLang="en-US" dirty="0"/>
          </a:p>
        </p:txBody>
      </p:sp>
      <p:grpSp>
        <p:nvGrpSpPr>
          <p:cNvPr id="10" name="组合 9">
            <a:extLst>
              <a:ext uri="{FF2B5EF4-FFF2-40B4-BE49-F238E27FC236}">
                <a16:creationId xmlns:a16="http://schemas.microsoft.com/office/drawing/2014/main" id="{2A62CB82-FB01-4715-BBAF-49D3EAD91EB7}"/>
              </a:ext>
            </a:extLst>
          </p:cNvPr>
          <p:cNvGrpSpPr/>
          <p:nvPr/>
        </p:nvGrpSpPr>
        <p:grpSpPr>
          <a:xfrm>
            <a:off x="635244" y="278225"/>
            <a:ext cx="4594115" cy="714073"/>
            <a:chOff x="635242" y="278221"/>
            <a:chExt cx="4594115" cy="714072"/>
          </a:xfrm>
        </p:grpSpPr>
        <p:sp>
          <p:nvSpPr>
            <p:cNvPr id="11" name="矩形 10">
              <a:extLst>
                <a:ext uri="{FF2B5EF4-FFF2-40B4-BE49-F238E27FC236}">
                  <a16:creationId xmlns:a16="http://schemas.microsoft.com/office/drawing/2014/main" id="{9C4C0B2E-9EA3-4E4E-B3C0-51BAACEFFED3}"/>
                </a:ext>
              </a:extLst>
            </p:cNvPr>
            <p:cNvSpPr/>
            <p:nvPr/>
          </p:nvSpPr>
          <p:spPr>
            <a:xfrm>
              <a:off x="635242" y="676889"/>
              <a:ext cx="4136453" cy="315404"/>
            </a:xfrm>
            <a:prstGeom prst="rect">
              <a:avLst/>
            </a:prstGeom>
          </p:spPr>
          <p:txBody>
            <a:bodyPr wrap="square">
              <a:spAutoFit/>
            </a:bodyPr>
            <a:lstStyle/>
            <a:p>
              <a:pPr algn="ct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Tomasulo Algorithm——Loop</a:t>
              </a:r>
            </a:p>
          </p:txBody>
        </p:sp>
        <p:sp>
          <p:nvSpPr>
            <p:cNvPr id="16" name="矩形 15">
              <a:extLst>
                <a:ext uri="{FF2B5EF4-FFF2-40B4-BE49-F238E27FC236}">
                  <a16:creationId xmlns:a16="http://schemas.microsoft.com/office/drawing/2014/main" id="{920BAABC-520F-43FA-A390-A8BAD8692FD2}"/>
                </a:ext>
              </a:extLst>
            </p:cNvPr>
            <p:cNvSpPr/>
            <p:nvPr/>
          </p:nvSpPr>
          <p:spPr>
            <a:xfrm>
              <a:off x="1197484" y="278221"/>
              <a:ext cx="4031873" cy="523219"/>
            </a:xfrm>
            <a:prstGeom prst="rect">
              <a:avLst/>
            </a:prstGeom>
          </p:spPr>
          <p:txBody>
            <a:bodyPr wrap="none">
              <a:spAutoFit/>
            </a:bodyPr>
            <a:lstStyle/>
            <a:p>
              <a:r>
                <a:rPr lang="en-US" altLang="zh-CN" sz="2800" b="1" dirty="0">
                  <a:solidFill>
                    <a:schemeClr val="tx1">
                      <a:lumMod val="85000"/>
                      <a:lumOff val="15000"/>
                    </a:schemeClr>
                  </a:solidFill>
                  <a:latin typeface="等线" panose="02010600030101010101" pitchFamily="2" charset="-122"/>
                  <a:ea typeface="等线" panose="02010600030101010101" pitchFamily="2" charset="-122"/>
                </a:rPr>
                <a:t>Tomasulo</a:t>
              </a:r>
              <a:r>
                <a:rPr lang="zh-CN" altLang="en-US" sz="2800" b="1" dirty="0">
                  <a:solidFill>
                    <a:schemeClr val="tx1">
                      <a:lumMod val="85000"/>
                      <a:lumOff val="15000"/>
                    </a:schemeClr>
                  </a:solidFill>
                  <a:latin typeface="等线" panose="02010600030101010101" pitchFamily="2" charset="-122"/>
                  <a:ea typeface="等线" panose="02010600030101010101" pitchFamily="2" charset="-122"/>
                </a:rPr>
                <a:t>算法</a:t>
              </a:r>
              <a:r>
                <a:rPr lang="en-US" altLang="zh-CN" sz="2800" b="1" dirty="0">
                  <a:solidFill>
                    <a:schemeClr val="tx1">
                      <a:lumMod val="85000"/>
                      <a:lumOff val="15000"/>
                    </a:schemeClr>
                  </a:solidFill>
                  <a:latin typeface="等线" panose="02010600030101010101" pitchFamily="2" charset="-122"/>
                  <a:ea typeface="等线" panose="02010600030101010101" pitchFamily="2" charset="-122"/>
                </a:rPr>
                <a:t>— —</a:t>
              </a:r>
              <a:r>
                <a:rPr lang="zh-CN" altLang="en-US" sz="2800" b="1" dirty="0">
                  <a:solidFill>
                    <a:schemeClr val="tx1">
                      <a:lumMod val="85000"/>
                      <a:lumOff val="15000"/>
                    </a:schemeClr>
                  </a:solidFill>
                  <a:latin typeface="等线" panose="02010600030101010101" pitchFamily="2" charset="-122"/>
                  <a:ea typeface="等线" panose="02010600030101010101" pitchFamily="2" charset="-122"/>
                </a:rPr>
                <a:t>循环</a:t>
              </a:r>
            </a:p>
          </p:txBody>
        </p:sp>
      </p:grpSp>
      <p:sp>
        <p:nvSpPr>
          <p:cNvPr id="18" name="文本框 17">
            <a:extLst>
              <a:ext uri="{FF2B5EF4-FFF2-40B4-BE49-F238E27FC236}">
                <a16:creationId xmlns:a16="http://schemas.microsoft.com/office/drawing/2014/main" id="{E080DDE4-4689-48E4-965C-1FBB3BB6CB6B}"/>
              </a:ext>
            </a:extLst>
          </p:cNvPr>
          <p:cNvSpPr txBox="1"/>
          <p:nvPr/>
        </p:nvSpPr>
        <p:spPr>
          <a:xfrm>
            <a:off x="9666513" y="570612"/>
            <a:ext cx="1890243" cy="461665"/>
          </a:xfrm>
          <a:prstGeom prst="rect">
            <a:avLst/>
          </a:prstGeom>
          <a:noFill/>
        </p:spPr>
        <p:txBody>
          <a:bodyPr wrap="square" rtlCol="0">
            <a:spAutoFit/>
          </a:bodyPr>
          <a:lstStyle/>
          <a:p>
            <a:pPr algn="ctr"/>
            <a:r>
              <a:rPr lang="zh-CN" altLang="en-US" sz="2400" b="1" dirty="0">
                <a:solidFill>
                  <a:srgbClr val="0066FF"/>
                </a:solidFill>
                <a:latin typeface="微软雅黑" panose="020B0503020204020204" pitchFamily="34" charset="-122"/>
                <a:ea typeface="微软雅黑" panose="020B0503020204020204" pitchFamily="34" charset="-122"/>
              </a:rPr>
              <a:t>第</a:t>
            </a:r>
            <a:r>
              <a:rPr lang="en-US" altLang="zh-CN" sz="2400" b="1" dirty="0">
                <a:solidFill>
                  <a:srgbClr val="0066FF"/>
                </a:solidFill>
                <a:latin typeface="微软雅黑" panose="020B0503020204020204" pitchFamily="34" charset="-122"/>
                <a:ea typeface="微软雅黑" panose="020B0503020204020204" pitchFamily="34" charset="-122"/>
              </a:rPr>
              <a:t>11</a:t>
            </a:r>
            <a:r>
              <a:rPr lang="zh-CN" altLang="en-US" sz="2400" b="1" dirty="0">
                <a:solidFill>
                  <a:srgbClr val="0066FF"/>
                </a:solidFill>
                <a:latin typeface="微软雅黑" panose="020B0503020204020204" pitchFamily="34" charset="-122"/>
                <a:ea typeface="微软雅黑" panose="020B0503020204020204" pitchFamily="34" charset="-122"/>
              </a:rPr>
              <a:t>个周期</a:t>
            </a:r>
          </a:p>
        </p:txBody>
      </p:sp>
      <p:sp>
        <p:nvSpPr>
          <p:cNvPr id="13" name="Text Box 3">
            <a:extLst>
              <a:ext uri="{FF2B5EF4-FFF2-40B4-BE49-F238E27FC236}">
                <a16:creationId xmlns:a16="http://schemas.microsoft.com/office/drawing/2014/main" id="{044D7EC1-D7FA-42B9-90A2-232F50F95855}"/>
              </a:ext>
            </a:extLst>
          </p:cNvPr>
          <p:cNvSpPr txBox="1">
            <a:spLocks noChangeArrowheads="1"/>
          </p:cNvSpPr>
          <p:nvPr/>
        </p:nvSpPr>
        <p:spPr bwMode="auto">
          <a:xfrm>
            <a:off x="10322769" y="4586973"/>
            <a:ext cx="2089949" cy="444500"/>
          </a:xfrm>
          <a:prstGeom prst="rect">
            <a:avLst/>
          </a:prstGeom>
          <a:noFill/>
          <a:ln w="9525">
            <a:noFill/>
            <a:round/>
            <a:headEnd/>
            <a:tailEnd/>
          </a:ln>
        </p:spPr>
        <p:txBody>
          <a:bodyPr lIns="90360" tIns="44280" rIns="90360" bIns="44280"/>
          <a:lstStyle/>
          <a:p>
            <a:pPr eaLnBrk="1" hangingPunct="1">
              <a:lnSpc>
                <a:spcPct val="150000"/>
              </a:lnSpc>
              <a:spcBef>
                <a:spcPts val="1000"/>
              </a:spcBef>
              <a:buClr>
                <a:srgbClr val="5B9BD5"/>
              </a:buClr>
              <a:buSzPct val="100000"/>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2000" b="1" dirty="0" err="1">
                <a:solidFill>
                  <a:srgbClr val="FF0066"/>
                </a:solidFill>
                <a:latin typeface="Times New Roman" panose="02020603050405020304" pitchFamily="18" charset="0"/>
                <a:ea typeface="宋体" panose="02010600030101010101" pitchFamily="2" charset="-122"/>
                <a:cs typeface="Times New Roman" panose="02020603050405020304" pitchFamily="18" charset="0"/>
              </a:rPr>
              <a:t>Load3</a:t>
            </a:r>
            <a:r>
              <a:rPr lang="zh-CN" altLang="en-US" sz="2000" b="1" dirty="0">
                <a:solidFill>
                  <a:srgbClr val="FF0066"/>
                </a:solidFill>
                <a:latin typeface="Times New Roman" panose="02020603050405020304" pitchFamily="18" charset="0"/>
                <a:ea typeface="宋体" panose="02010600030101010101" pitchFamily="2" charset="-122"/>
                <a:cs typeface="Times New Roman" panose="02020603050405020304" pitchFamily="18" charset="0"/>
              </a:rPr>
              <a:t>发射</a:t>
            </a:r>
            <a:endParaRPr lang="en-US" altLang="zh-CN" sz="2000" b="1" dirty="0">
              <a:solidFill>
                <a:srgbClr val="FF0066"/>
              </a:solidFill>
              <a:latin typeface="Times New Roman" panose="02020603050405020304" pitchFamily="18" charset="0"/>
              <a:ea typeface="宋体" panose="02010600030101010101" pitchFamily="2" charset="-122"/>
              <a:cs typeface="Times New Roman" panose="02020603050405020304" pitchFamily="18" charset="0"/>
            </a:endParaRPr>
          </a:p>
          <a:p>
            <a:pPr eaLnBrk="1" hangingPunct="1">
              <a:lnSpc>
                <a:spcPct val="150000"/>
              </a:lnSpc>
              <a:spcBef>
                <a:spcPts val="1000"/>
              </a:spcBef>
              <a:buClr>
                <a:srgbClr val="5B9BD5"/>
              </a:buClr>
              <a:buSzPct val="100000"/>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2000" b="1" dirty="0" err="1">
                <a:solidFill>
                  <a:srgbClr val="FF0066"/>
                </a:solidFill>
                <a:latin typeface="Times New Roman" panose="02020603050405020304" pitchFamily="18" charset="0"/>
                <a:ea typeface="宋体" panose="02010600030101010101" pitchFamily="2" charset="-122"/>
                <a:cs typeface="Times New Roman" panose="02020603050405020304" pitchFamily="18" charset="0"/>
              </a:rPr>
              <a:t>F0</a:t>
            </a:r>
            <a:r>
              <a:rPr lang="zh-CN" altLang="en-US" sz="2000" b="1" dirty="0">
                <a:solidFill>
                  <a:srgbClr val="FF0066"/>
                </a:solidFill>
                <a:latin typeface="Times New Roman" panose="02020603050405020304" pitchFamily="18" charset="0"/>
                <a:ea typeface="宋体" panose="02010600030101010101" pitchFamily="2" charset="-122"/>
                <a:cs typeface="Times New Roman" panose="02020603050405020304" pitchFamily="18" charset="0"/>
              </a:rPr>
              <a:t>由第</a:t>
            </a:r>
            <a:r>
              <a:rPr lang="en-US" altLang="zh-CN" sz="2000" b="1" dirty="0">
                <a:solidFill>
                  <a:srgbClr val="FF0066"/>
                </a:solidFill>
                <a:latin typeface="Times New Roman" panose="02020603050405020304" pitchFamily="18" charset="0"/>
                <a:ea typeface="宋体" panose="02010600030101010101" pitchFamily="2" charset="-122"/>
                <a:cs typeface="Times New Roman" panose="02020603050405020304" pitchFamily="18" charset="0"/>
              </a:rPr>
              <a:t>3</a:t>
            </a:r>
            <a:r>
              <a:rPr lang="zh-CN" altLang="en-US" sz="2000" b="1" dirty="0">
                <a:solidFill>
                  <a:srgbClr val="FF0066"/>
                </a:solidFill>
                <a:latin typeface="Times New Roman" panose="02020603050405020304" pitchFamily="18" charset="0"/>
                <a:ea typeface="宋体" panose="02010600030101010101" pitchFamily="2" charset="-122"/>
                <a:cs typeface="Times New Roman" panose="02020603050405020304" pitchFamily="18" charset="0"/>
              </a:rPr>
              <a:t>次循环的</a:t>
            </a:r>
            <a:r>
              <a:rPr lang="en-US" altLang="zh-CN" sz="2000" b="1" dirty="0">
                <a:solidFill>
                  <a:srgbClr val="FF0066"/>
                </a:solidFill>
                <a:latin typeface="Times New Roman" panose="02020603050405020304" pitchFamily="18" charset="0"/>
                <a:ea typeface="宋体" panose="02010600030101010101" pitchFamily="2" charset="-122"/>
                <a:cs typeface="Times New Roman" panose="02020603050405020304" pitchFamily="18" charset="0"/>
              </a:rPr>
              <a:t>load</a:t>
            </a:r>
            <a:r>
              <a:rPr lang="zh-CN" altLang="en-US" sz="2000" b="1" dirty="0">
                <a:solidFill>
                  <a:srgbClr val="FF0066"/>
                </a:solidFill>
                <a:latin typeface="Times New Roman" panose="02020603050405020304" pitchFamily="18" charset="0"/>
                <a:ea typeface="宋体" panose="02010600030101010101" pitchFamily="2" charset="-122"/>
                <a:cs typeface="Times New Roman" panose="02020603050405020304" pitchFamily="18" charset="0"/>
              </a:rPr>
              <a:t>装载地址为</a:t>
            </a:r>
            <a:r>
              <a:rPr lang="en-US" altLang="zh-CN" sz="2000" b="1" dirty="0">
                <a:solidFill>
                  <a:srgbClr val="FF0066"/>
                </a:solidFill>
                <a:latin typeface="Times New Roman" panose="02020603050405020304" pitchFamily="18" charset="0"/>
                <a:ea typeface="宋体" panose="02010600030101010101" pitchFamily="2" charset="-122"/>
                <a:cs typeface="Times New Roman" panose="02020603050405020304" pitchFamily="18" charset="0"/>
              </a:rPr>
              <a:t>64</a:t>
            </a:r>
            <a:r>
              <a:rPr lang="zh-CN" altLang="en-US" sz="2000" b="1" dirty="0">
                <a:solidFill>
                  <a:srgbClr val="FF0066"/>
                </a:solidFill>
                <a:latin typeface="Times New Roman" panose="02020603050405020304" pitchFamily="18" charset="0"/>
                <a:ea typeface="宋体" panose="02010600030101010101" pitchFamily="2" charset="-122"/>
                <a:cs typeface="Times New Roman" panose="02020603050405020304" pitchFamily="18" charset="0"/>
              </a:rPr>
              <a:t>的单元内容</a:t>
            </a:r>
            <a:endParaRPr lang="en-US" altLang="zh-CN" sz="2000" b="1" dirty="0">
              <a:solidFill>
                <a:srgbClr val="FF0066"/>
              </a:solidFill>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9" name="表格 8">
            <a:extLst>
              <a:ext uri="{FF2B5EF4-FFF2-40B4-BE49-F238E27FC236}">
                <a16:creationId xmlns:a16="http://schemas.microsoft.com/office/drawing/2014/main" id="{01DC53D0-21D1-4AE7-A035-011E46F9F195}"/>
              </a:ext>
            </a:extLst>
          </p:cNvPr>
          <p:cNvGraphicFramePr>
            <a:graphicFrameLocks noGrp="1"/>
          </p:cNvGraphicFramePr>
          <p:nvPr>
            <p:extLst>
              <p:ext uri="{D42A27DB-BD31-4B8C-83A1-F6EECF244321}">
                <p14:modId xmlns:p14="http://schemas.microsoft.com/office/powerpoint/2010/main" val="3198852316"/>
              </p:ext>
            </p:extLst>
          </p:nvPr>
        </p:nvGraphicFramePr>
        <p:xfrm>
          <a:off x="1805995" y="1251521"/>
          <a:ext cx="8569324" cy="5338764"/>
        </p:xfrm>
        <a:graphic>
          <a:graphicData uri="http://schemas.openxmlformats.org/drawingml/2006/table">
            <a:tbl>
              <a:tblPr>
                <a:tableStyleId>{5C22544A-7EE6-4342-B048-85BDC9FD1C3A}</a:tableStyleId>
              </a:tblPr>
              <a:tblGrid>
                <a:gridCol w="694516">
                  <a:extLst>
                    <a:ext uri="{9D8B030D-6E8A-4147-A177-3AD203B41FA5}">
                      <a16:colId xmlns:a16="http://schemas.microsoft.com/office/drawing/2014/main" val="20000"/>
                    </a:ext>
                  </a:extLst>
                </a:gridCol>
                <a:gridCol w="585999">
                  <a:extLst>
                    <a:ext uri="{9D8B030D-6E8A-4147-A177-3AD203B41FA5}">
                      <a16:colId xmlns:a16="http://schemas.microsoft.com/office/drawing/2014/main" val="20001"/>
                    </a:ext>
                  </a:extLst>
                </a:gridCol>
                <a:gridCol w="824230">
                  <a:extLst>
                    <a:ext uri="{9D8B030D-6E8A-4147-A177-3AD203B41FA5}">
                      <a16:colId xmlns:a16="http://schemas.microsoft.com/office/drawing/2014/main" val="20002"/>
                    </a:ext>
                  </a:extLst>
                </a:gridCol>
                <a:gridCol w="526187">
                  <a:extLst>
                    <a:ext uri="{9D8B030D-6E8A-4147-A177-3AD203B41FA5}">
                      <a16:colId xmlns:a16="http://schemas.microsoft.com/office/drawing/2014/main" val="20003"/>
                    </a:ext>
                  </a:extLst>
                </a:gridCol>
                <a:gridCol w="614021">
                  <a:extLst>
                    <a:ext uri="{9D8B030D-6E8A-4147-A177-3AD203B41FA5}">
                      <a16:colId xmlns:a16="http://schemas.microsoft.com/office/drawing/2014/main" val="20004"/>
                    </a:ext>
                  </a:extLst>
                </a:gridCol>
                <a:gridCol w="595248">
                  <a:extLst>
                    <a:ext uri="{9D8B030D-6E8A-4147-A177-3AD203B41FA5}">
                      <a16:colId xmlns:a16="http://schemas.microsoft.com/office/drawing/2014/main" val="20005"/>
                    </a:ext>
                  </a:extLst>
                </a:gridCol>
                <a:gridCol w="624490">
                  <a:extLst>
                    <a:ext uri="{9D8B030D-6E8A-4147-A177-3AD203B41FA5}">
                      <a16:colId xmlns:a16="http://schemas.microsoft.com/office/drawing/2014/main" val="20006"/>
                    </a:ext>
                  </a:extLst>
                </a:gridCol>
                <a:gridCol w="576089">
                  <a:extLst>
                    <a:ext uri="{9D8B030D-6E8A-4147-A177-3AD203B41FA5}">
                      <a16:colId xmlns:a16="http://schemas.microsoft.com/office/drawing/2014/main" val="20007"/>
                    </a:ext>
                  </a:extLst>
                </a:gridCol>
                <a:gridCol w="619674">
                  <a:extLst>
                    <a:ext uri="{9D8B030D-6E8A-4147-A177-3AD203B41FA5}">
                      <a16:colId xmlns:a16="http://schemas.microsoft.com/office/drawing/2014/main" val="20008"/>
                    </a:ext>
                  </a:extLst>
                </a:gridCol>
                <a:gridCol w="690143">
                  <a:extLst>
                    <a:ext uri="{9D8B030D-6E8A-4147-A177-3AD203B41FA5}">
                      <a16:colId xmlns:a16="http://schemas.microsoft.com/office/drawing/2014/main" val="20009"/>
                    </a:ext>
                  </a:extLst>
                </a:gridCol>
                <a:gridCol w="698771">
                  <a:extLst>
                    <a:ext uri="{9D8B030D-6E8A-4147-A177-3AD203B41FA5}">
                      <a16:colId xmlns:a16="http://schemas.microsoft.com/office/drawing/2014/main" val="20010"/>
                    </a:ext>
                  </a:extLst>
                </a:gridCol>
                <a:gridCol w="814588">
                  <a:extLst>
                    <a:ext uri="{9D8B030D-6E8A-4147-A177-3AD203B41FA5}">
                      <a16:colId xmlns:a16="http://schemas.microsoft.com/office/drawing/2014/main" val="20011"/>
                    </a:ext>
                  </a:extLst>
                </a:gridCol>
                <a:gridCol w="705368">
                  <a:extLst>
                    <a:ext uri="{9D8B030D-6E8A-4147-A177-3AD203B41FA5}">
                      <a16:colId xmlns:a16="http://schemas.microsoft.com/office/drawing/2014/main" val="20012"/>
                    </a:ext>
                  </a:extLst>
                </a:gridCol>
              </a:tblGrid>
              <a:tr h="291688">
                <a:tc gridSpan="3">
                  <a:txBody>
                    <a:bodyPr/>
                    <a:lstStyle/>
                    <a:p>
                      <a:pPr algn="l" fontAlgn="ctr"/>
                      <a:r>
                        <a:rPr lang="en-US" sz="1600" b="1" u="none" strike="noStrike" dirty="0">
                          <a:solidFill>
                            <a:srgbClr val="FF0000"/>
                          </a:solidFill>
                          <a:effectLst/>
                        </a:rPr>
                        <a:t>Instruction Status</a:t>
                      </a:r>
                      <a:endParaRPr lang="en-US" sz="1600" b="1" i="0" u="none" strike="noStrike" dirty="0">
                        <a:solidFill>
                          <a:srgbClr val="FF0000"/>
                        </a:solidFill>
                        <a:effectLst/>
                        <a:latin typeface="宋体" panose="02010600030101010101" pitchFamily="2" charset="-122"/>
                        <a:ea typeface="宋体" panose="02010600030101010101" pitchFamily="2" charset="-122"/>
                      </a:endParaRPr>
                    </a:p>
                  </a:txBody>
                  <a:tcPr marL="7620" marR="7620" marT="7619" marB="0" anchor="ctr"/>
                </a:tc>
                <a:tc hMerge="1">
                  <a:txBody>
                    <a:bodyPr/>
                    <a:lstStyle/>
                    <a:p>
                      <a:endParaRPr lang="zh-CN" altLang="en-US"/>
                    </a:p>
                  </a:txBody>
                  <a:tcPr/>
                </a:tc>
                <a:tc hMerge="1">
                  <a:txBody>
                    <a:bodyPr/>
                    <a:lstStyle/>
                    <a:p>
                      <a:endParaRPr lang="zh-CN" altLang="en-US"/>
                    </a:p>
                  </a:txBody>
                  <a:tcPr/>
                </a:tc>
                <a:tc>
                  <a:txBody>
                    <a:bodyPr/>
                    <a:lstStyle/>
                    <a:p>
                      <a:pPr algn="l" fontAlgn="ct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00"/>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ITER</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200" u="none" strike="noStrike" dirty="0">
                          <a:effectLst/>
                        </a:rPr>
                        <a:t>Inst.</a:t>
                      </a:r>
                      <a:endParaRPr lang="en-US" sz="12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err="1">
                          <a:effectLst/>
                        </a:rPr>
                        <a:t>i</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j</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k</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Issue</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Exec</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WR</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zh-CN" altLang="en-US" sz="1600" u="none" strike="noStrike">
                          <a:effectLst/>
                        </a:rPr>
                        <a:t> </a:t>
                      </a: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Busy</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Addr</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Fu</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01"/>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u="none" strike="noStrike" dirty="0">
                          <a:solidFill>
                            <a:srgbClr val="FF00FF"/>
                          </a:solidFill>
                          <a:effectLst/>
                        </a:rPr>
                        <a:t>1</a:t>
                      </a:r>
                      <a:endParaRPr lang="en-US" altLang="zh-CN" sz="16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solidFill>
                            <a:srgbClr val="FF00FF"/>
                          </a:solidFill>
                          <a:effectLst/>
                        </a:rPr>
                        <a:t>LD</a:t>
                      </a:r>
                      <a:endParaRPr lang="en-US" sz="16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solidFill>
                            <a:srgbClr val="FF00FF"/>
                          </a:solidFill>
                          <a:effectLst/>
                        </a:rPr>
                        <a:t>F0</a:t>
                      </a:r>
                      <a:endParaRPr lang="en-US" sz="16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u="none" strike="noStrike">
                          <a:solidFill>
                            <a:srgbClr val="FF00FF"/>
                          </a:solidFill>
                          <a:effectLst/>
                        </a:rPr>
                        <a:t>0</a:t>
                      </a:r>
                      <a:endParaRPr lang="en-US" altLang="zh-CN" sz="1600" b="0" i="0" u="none" strike="noStrike">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solidFill>
                            <a:srgbClr val="FF00FF"/>
                          </a:solidFill>
                          <a:effectLst/>
                        </a:rPr>
                        <a:t>R1</a:t>
                      </a:r>
                      <a:endParaRPr lang="en-US" sz="1600" b="0" i="0" u="none" strike="noStrike">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u="none" strike="noStrike" dirty="0">
                          <a:effectLst/>
                        </a:rPr>
                        <a:t>1</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u="none" strike="noStrike" dirty="0">
                          <a:effectLst/>
                        </a:rPr>
                        <a:t>2~9</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u="none" strike="noStrike" dirty="0">
                          <a:effectLst/>
                        </a:rPr>
                        <a:t>10</a:t>
                      </a:r>
                      <a:r>
                        <a:rPr lang="zh-CN" altLang="en-US" sz="1400" u="none" strike="noStrike" dirty="0">
                          <a:effectLst/>
                        </a:rPr>
                        <a:t>　</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r" fontAlgn="ctr"/>
                      <a:r>
                        <a:rPr lang="en-US" sz="1600" u="none" strike="noStrike" dirty="0">
                          <a:effectLst/>
                        </a:rPr>
                        <a:t>Load1</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b="0" i="0" u="none" strike="noStrike" dirty="0">
                          <a:solidFill>
                            <a:srgbClr val="FF00FF"/>
                          </a:solidFill>
                          <a:effectLst/>
                          <a:latin typeface="宋体" panose="02010600030101010101" pitchFamily="2" charset="-122"/>
                          <a:ea typeface="宋体" panose="02010600030101010101" pitchFamily="2" charset="-122"/>
                        </a:rPr>
                        <a:t>No</a:t>
                      </a:r>
                      <a:endParaRPr lang="en-US" sz="14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02"/>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u="none" strike="noStrike">
                          <a:solidFill>
                            <a:srgbClr val="FF00FF"/>
                          </a:solidFill>
                          <a:effectLst/>
                        </a:rPr>
                        <a:t>1</a:t>
                      </a:r>
                      <a:endParaRPr lang="en-US" altLang="zh-CN" sz="1600" b="0" i="0" u="none" strike="noStrike">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solidFill>
                            <a:srgbClr val="FF00FF"/>
                          </a:solidFill>
                          <a:effectLst/>
                        </a:rPr>
                        <a:t>MULTD</a:t>
                      </a:r>
                      <a:endParaRPr lang="en-US" sz="16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solidFill>
                            <a:srgbClr val="FF00FF"/>
                          </a:solidFill>
                          <a:effectLst/>
                        </a:rPr>
                        <a:t>F4</a:t>
                      </a:r>
                      <a:endParaRPr lang="en-US" sz="16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solidFill>
                            <a:srgbClr val="FF00FF"/>
                          </a:solidFill>
                          <a:effectLst/>
                        </a:rPr>
                        <a:t>F0</a:t>
                      </a:r>
                      <a:endParaRPr lang="en-US" sz="16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solidFill>
                            <a:srgbClr val="FF00FF"/>
                          </a:solidFill>
                          <a:effectLst/>
                        </a:rPr>
                        <a:t>F2</a:t>
                      </a:r>
                      <a:endParaRPr lang="en-US" sz="16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u="none" strike="noStrike" dirty="0">
                          <a:effectLst/>
                        </a:rPr>
                        <a:t>2</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b="0" i="0" u="none" strike="noStrike" dirty="0">
                          <a:solidFill>
                            <a:srgbClr val="000000"/>
                          </a:solidFill>
                          <a:effectLst/>
                          <a:latin typeface="宋体" panose="02010600030101010101" pitchFamily="2" charset="-122"/>
                          <a:ea typeface="宋体" panose="02010600030101010101" pitchFamily="2" charset="-122"/>
                        </a:rPr>
                        <a:t>11~</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zh-CN" altLang="en-US" sz="1400" u="none" strike="noStrike">
                          <a:effectLst/>
                        </a:rPr>
                        <a:t>　</a:t>
                      </a:r>
                      <a:endParaRPr lang="zh-CN" altLang="en-US" sz="14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r" fontAlgn="ctr"/>
                      <a:r>
                        <a:rPr lang="en-US" sz="1600" u="none" strike="noStrike">
                          <a:effectLst/>
                        </a:rPr>
                        <a:t>Load2</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b="0" i="0" u="none" strike="noStrike" dirty="0">
                          <a:solidFill>
                            <a:schemeClr val="dk1"/>
                          </a:solidFill>
                          <a:effectLst/>
                          <a:latin typeface="宋体" panose="02010600030101010101" pitchFamily="2" charset="-122"/>
                          <a:ea typeface="宋体" panose="02010600030101010101" pitchFamily="2" charset="-122"/>
                        </a:rPr>
                        <a:t>Yes</a:t>
                      </a:r>
                      <a:endParaRPr lang="en-US" sz="1400" b="0" i="0" u="none" strike="noStrike" dirty="0">
                        <a:solidFill>
                          <a:srgbClr val="66FF33"/>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b="0" i="0" u="none" strike="noStrike" dirty="0">
                          <a:solidFill>
                            <a:srgbClr val="000000"/>
                          </a:solidFill>
                          <a:effectLst/>
                          <a:latin typeface="宋体" panose="02010600030101010101" pitchFamily="2" charset="-122"/>
                          <a:ea typeface="宋体" panose="02010600030101010101" pitchFamily="2" charset="-122"/>
                        </a:rPr>
                        <a:t>72</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03"/>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u="none" strike="noStrike">
                          <a:solidFill>
                            <a:srgbClr val="FF00FF"/>
                          </a:solidFill>
                          <a:effectLst/>
                        </a:rPr>
                        <a:t>1</a:t>
                      </a:r>
                      <a:endParaRPr lang="en-US" altLang="zh-CN" sz="1600" b="0" i="0" u="none" strike="noStrike">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solidFill>
                            <a:srgbClr val="FF00FF"/>
                          </a:solidFill>
                          <a:effectLst/>
                        </a:rPr>
                        <a:t>SD</a:t>
                      </a:r>
                      <a:endParaRPr lang="en-US" sz="1600" b="0" i="0" u="none" strike="noStrike">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solidFill>
                            <a:srgbClr val="FF00FF"/>
                          </a:solidFill>
                          <a:effectLst/>
                        </a:rPr>
                        <a:t>F4 </a:t>
                      </a:r>
                      <a:endParaRPr lang="en-US" sz="16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u="none" strike="noStrike" dirty="0">
                          <a:solidFill>
                            <a:srgbClr val="FF00FF"/>
                          </a:solidFill>
                          <a:effectLst/>
                        </a:rPr>
                        <a:t>0</a:t>
                      </a:r>
                      <a:endParaRPr lang="en-US" altLang="zh-CN" sz="16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solidFill>
                            <a:srgbClr val="FF00FF"/>
                          </a:solidFill>
                          <a:effectLst/>
                        </a:rPr>
                        <a:t>R1</a:t>
                      </a:r>
                      <a:endParaRPr lang="en-US" sz="16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u="none" strike="noStrike" dirty="0">
                          <a:effectLst/>
                        </a:rPr>
                        <a:t>3</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b="0" i="0" u="none" strike="noStrike" dirty="0">
                          <a:solidFill>
                            <a:srgbClr val="000000"/>
                          </a:solidFill>
                          <a:effectLst/>
                          <a:latin typeface="宋体" panose="02010600030101010101" pitchFamily="2" charset="-122"/>
                          <a:ea typeface="宋体" panose="02010600030101010101" pitchFamily="2" charset="-122"/>
                        </a:rPr>
                        <a:t>4</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zh-CN" altLang="en-US" sz="1400" u="none" strike="noStrike" dirty="0">
                          <a:effectLst/>
                        </a:rPr>
                        <a:t>　</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r" fontAlgn="ctr"/>
                      <a:r>
                        <a:rPr lang="en-US" sz="1600" u="none" strike="noStrike">
                          <a:effectLst/>
                        </a:rPr>
                        <a:t>Load3</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400" b="0" i="0" u="none" strike="noStrike" dirty="0">
                          <a:solidFill>
                            <a:schemeClr val="dk1"/>
                          </a:solidFill>
                          <a:effectLst/>
                          <a:latin typeface="宋体" panose="02010600030101010101" pitchFamily="2" charset="-122"/>
                          <a:ea typeface="宋体" panose="02010600030101010101" pitchFamily="2" charset="-122"/>
                        </a:rPr>
                        <a:t>Yes</a:t>
                      </a:r>
                      <a:endParaRPr 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b="0" i="0" u="none" strike="noStrike" dirty="0">
                          <a:solidFill>
                            <a:srgbClr val="000000"/>
                          </a:solidFill>
                          <a:effectLst/>
                          <a:latin typeface="宋体" panose="02010600030101010101" pitchFamily="2" charset="-122"/>
                          <a:ea typeface="宋体" panose="02010600030101010101" pitchFamily="2" charset="-122"/>
                        </a:rPr>
                        <a:t>64</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04"/>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u="none" strike="noStrike">
                          <a:effectLst/>
                        </a:rPr>
                        <a:t>2</a:t>
                      </a:r>
                      <a:endParaRPr lang="en-US" altLang="zh-CN" sz="1600" b="0" i="0" u="none" strike="noStrike">
                        <a:solidFill>
                          <a:srgbClr val="66FF33"/>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LD</a:t>
                      </a:r>
                      <a:endParaRPr lang="en-US" sz="1600" b="0" i="0" u="none" strike="noStrike" dirty="0">
                        <a:solidFill>
                          <a:srgbClr val="66FF33"/>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F0</a:t>
                      </a:r>
                      <a:endParaRPr lang="en-US" sz="1600" b="0" i="0" u="none" strike="noStrike">
                        <a:solidFill>
                          <a:srgbClr val="66FF33"/>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u="none" strike="noStrike">
                          <a:effectLst/>
                        </a:rPr>
                        <a:t>0</a:t>
                      </a:r>
                      <a:endParaRPr lang="en-US" altLang="zh-CN" sz="1600" b="0" i="0" u="none" strike="noStrike">
                        <a:solidFill>
                          <a:srgbClr val="66FF33"/>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R1</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u="none" strike="noStrike" dirty="0">
                          <a:effectLst/>
                        </a:rPr>
                        <a:t>6</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b="0" i="0" u="none" strike="noStrike" dirty="0">
                          <a:solidFill>
                            <a:srgbClr val="000000"/>
                          </a:solidFill>
                          <a:effectLst/>
                          <a:latin typeface="宋体" panose="02010600030101010101" pitchFamily="2" charset="-122"/>
                          <a:ea typeface="宋体" panose="02010600030101010101" pitchFamily="2" charset="-122"/>
                        </a:rPr>
                        <a:t>11</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zh-CN" altLang="en-US" sz="1400" u="none" strike="noStrike" dirty="0">
                          <a:effectLst/>
                        </a:rPr>
                        <a:t>　</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r" fontAlgn="ctr"/>
                      <a:r>
                        <a:rPr lang="en-US" sz="1600" u="none" strike="noStrike">
                          <a:effectLst/>
                        </a:rPr>
                        <a:t>Store1</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400" b="0" i="0" u="none" strike="noStrike" dirty="0">
                          <a:solidFill>
                            <a:srgbClr val="FF00FF"/>
                          </a:solidFill>
                          <a:effectLst/>
                          <a:latin typeface="宋体" panose="02010600030101010101" pitchFamily="2" charset="-122"/>
                          <a:ea typeface="宋体" panose="02010600030101010101" pitchFamily="2" charset="-122"/>
                        </a:rPr>
                        <a:t>YES</a:t>
                      </a:r>
                    </a:p>
                  </a:txBody>
                  <a:tcPr marL="7620" marR="7620" marT="7619" marB="0" anchor="ctr"/>
                </a:tc>
                <a:tc>
                  <a:txBody>
                    <a:bodyPr/>
                    <a:lstStyle/>
                    <a:p>
                      <a:pPr algn="ctr" fontAlgn="ctr"/>
                      <a:r>
                        <a:rPr lang="en-US" altLang="zh-CN" sz="1400" b="0" i="0" u="none" strike="noStrike" dirty="0">
                          <a:solidFill>
                            <a:srgbClr val="FF00FF"/>
                          </a:solidFill>
                          <a:effectLst/>
                          <a:latin typeface="宋体" panose="02010600030101010101" pitchFamily="2" charset="-122"/>
                          <a:ea typeface="宋体" panose="02010600030101010101" pitchFamily="2" charset="-122"/>
                        </a:rPr>
                        <a:t>80</a:t>
                      </a:r>
                      <a:endParaRPr lang="zh-CN" altLang="en-US" sz="14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b="0" i="0" u="none" strike="noStrike" dirty="0">
                          <a:solidFill>
                            <a:srgbClr val="FF00FF"/>
                          </a:solidFill>
                          <a:effectLst/>
                          <a:latin typeface="宋体" panose="02010600030101010101" pitchFamily="2" charset="-122"/>
                          <a:ea typeface="宋体" panose="02010600030101010101" pitchFamily="2" charset="-122"/>
                        </a:rPr>
                        <a:t>Mult1</a:t>
                      </a:r>
                      <a:endParaRPr lang="zh-CN" altLang="en-US" sz="14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05"/>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u="none" strike="noStrike">
                          <a:effectLst/>
                        </a:rPr>
                        <a:t>2</a:t>
                      </a:r>
                      <a:endParaRPr lang="en-US" altLang="zh-CN" sz="1600" b="0" i="0" u="none" strike="noStrike">
                        <a:solidFill>
                          <a:srgbClr val="66FF33"/>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MULTD</a:t>
                      </a:r>
                      <a:endParaRPr lang="en-US" sz="1600" b="0" i="0" u="none" strike="noStrike">
                        <a:solidFill>
                          <a:srgbClr val="66FF33"/>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F4</a:t>
                      </a:r>
                      <a:endParaRPr lang="en-US" sz="1600" b="0" i="0" u="none" strike="noStrike">
                        <a:solidFill>
                          <a:srgbClr val="66FF33"/>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F0</a:t>
                      </a:r>
                      <a:endParaRPr lang="en-US" sz="1600" b="0" i="0" u="none" strike="noStrike">
                        <a:solidFill>
                          <a:srgbClr val="66FF33"/>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F2</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u="none" strike="noStrike" dirty="0">
                          <a:effectLst/>
                        </a:rPr>
                        <a:t>7</a:t>
                      </a:r>
                      <a:r>
                        <a:rPr lang="zh-CN" altLang="en-US" sz="1400" u="none" strike="noStrike" dirty="0">
                          <a:effectLst/>
                        </a:rPr>
                        <a:t>　</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zh-CN" altLang="en-US" sz="1400" u="none" strike="noStrike" dirty="0">
                          <a:effectLst/>
                        </a:rPr>
                        <a:t>　</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r" fontAlgn="ctr"/>
                      <a:r>
                        <a:rPr lang="en-US" sz="1600" u="none" strike="noStrike" dirty="0">
                          <a:effectLst/>
                        </a:rPr>
                        <a:t>Store2</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b="0" i="0" u="none" strike="noStrike" dirty="0">
                          <a:solidFill>
                            <a:srgbClr val="0070C0"/>
                          </a:solidFill>
                          <a:effectLst/>
                          <a:latin typeface="宋体" panose="02010600030101010101" pitchFamily="2" charset="-122"/>
                          <a:ea typeface="宋体" panose="02010600030101010101" pitchFamily="2" charset="-122"/>
                        </a:rPr>
                        <a:t>Yes</a:t>
                      </a:r>
                      <a:endParaRPr lang="en-US" sz="1400" b="0" i="0" u="none" strike="noStrike" dirty="0">
                        <a:solidFill>
                          <a:srgbClr val="0070C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b="0" i="0" u="none" strike="noStrike" dirty="0">
                          <a:solidFill>
                            <a:srgbClr val="0070C0"/>
                          </a:solidFill>
                          <a:effectLst/>
                          <a:latin typeface="宋体" panose="02010600030101010101" pitchFamily="2" charset="-122"/>
                          <a:ea typeface="宋体" panose="02010600030101010101" pitchFamily="2" charset="-122"/>
                        </a:rPr>
                        <a:t>72</a:t>
                      </a:r>
                      <a:endParaRPr lang="zh-CN" altLang="en-US" sz="1400" b="0" i="0" u="none" strike="noStrike" dirty="0">
                        <a:solidFill>
                          <a:srgbClr val="0070C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b="0" i="0" u="none" strike="noStrike" dirty="0">
                          <a:solidFill>
                            <a:srgbClr val="0070C0"/>
                          </a:solidFill>
                          <a:effectLst/>
                          <a:latin typeface="宋体" panose="02010600030101010101" pitchFamily="2" charset="-122"/>
                          <a:ea typeface="宋体" panose="02010600030101010101" pitchFamily="2" charset="-122"/>
                        </a:rPr>
                        <a:t>Mult2</a:t>
                      </a:r>
                    </a:p>
                  </a:txBody>
                  <a:tcPr marL="7620" marR="7620" marT="7619" marB="0" anchor="ctr"/>
                </a:tc>
                <a:extLst>
                  <a:ext uri="{0D108BD9-81ED-4DB2-BD59-A6C34878D82A}">
                    <a16:rowId xmlns:a16="http://schemas.microsoft.com/office/drawing/2014/main" val="10006"/>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u="none" strike="noStrike">
                          <a:effectLst/>
                        </a:rPr>
                        <a:t>2</a:t>
                      </a:r>
                      <a:endParaRPr lang="en-US" altLang="zh-CN" sz="1600" b="0" i="0" u="none" strike="noStrike">
                        <a:solidFill>
                          <a:srgbClr val="66FF33"/>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SD</a:t>
                      </a:r>
                      <a:endParaRPr lang="en-US" sz="1600" b="0" i="0" u="none" strike="noStrike">
                        <a:solidFill>
                          <a:srgbClr val="66FF33"/>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F4 </a:t>
                      </a:r>
                      <a:endParaRPr lang="en-US" sz="1600" b="0" i="0" u="none" strike="noStrike">
                        <a:solidFill>
                          <a:srgbClr val="66FF33"/>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u="none" strike="noStrike">
                          <a:effectLst/>
                        </a:rPr>
                        <a:t>0</a:t>
                      </a:r>
                      <a:endParaRPr lang="en-US" altLang="zh-CN" sz="1600" b="0" i="0" u="none" strike="noStrike">
                        <a:solidFill>
                          <a:srgbClr val="66FF33"/>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R1</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u="none" strike="noStrike" dirty="0">
                          <a:effectLst/>
                        </a:rPr>
                        <a:t>8</a:t>
                      </a:r>
                      <a:r>
                        <a:rPr lang="zh-CN" altLang="en-US" sz="1400" u="none" strike="noStrike" dirty="0">
                          <a:effectLst/>
                        </a:rPr>
                        <a:t>　</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zh-CN" altLang="en-US" sz="1400" u="none" strike="noStrike">
                          <a:effectLst/>
                        </a:rPr>
                        <a:t>　</a:t>
                      </a:r>
                      <a:endParaRPr lang="zh-CN" altLang="en-US" sz="14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zh-CN" altLang="en-US" sz="1400" u="none" strike="noStrike" dirty="0">
                          <a:effectLst/>
                        </a:rPr>
                        <a:t>　</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r" fontAlgn="ctr"/>
                      <a:r>
                        <a:rPr lang="en-US" sz="1600" u="none" strike="noStrike" dirty="0">
                          <a:effectLst/>
                        </a:rPr>
                        <a:t>Store3</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400" u="none" strike="noStrike" dirty="0">
                          <a:effectLst/>
                          <a:latin typeface="宋体" panose="02010600030101010101" pitchFamily="2" charset="-122"/>
                          <a:ea typeface="宋体" panose="02010600030101010101" pitchFamily="2" charset="-122"/>
                        </a:rPr>
                        <a:t>No</a:t>
                      </a:r>
                      <a:endParaRPr 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07"/>
                  </a:ext>
                </a:extLst>
              </a:tr>
              <a:tr h="293236">
                <a:tc gridSpan="3">
                  <a:txBody>
                    <a:bodyPr/>
                    <a:lstStyle/>
                    <a:p>
                      <a:pPr marL="0" algn="l" defTabSz="914400" rtl="0" eaLnBrk="1" fontAlgn="ctr" latinLnBrk="0" hangingPunct="1"/>
                      <a:r>
                        <a:rPr lang="en-US" sz="1800" b="1" u="none" strike="noStrike" kern="1200" dirty="0">
                          <a:solidFill>
                            <a:srgbClr val="FF0000"/>
                          </a:solidFill>
                          <a:effectLst/>
                          <a:latin typeface="+mn-lt"/>
                          <a:ea typeface="+mn-ea"/>
                          <a:cs typeface="+mn-cs"/>
                        </a:rPr>
                        <a:t>Reservation Station:</a:t>
                      </a:r>
                    </a:p>
                  </a:txBody>
                  <a:tcPr marL="7620" marR="7620" marT="7619" marB="0" anchor="ctr"/>
                </a:tc>
                <a:tc hMerge="1">
                  <a:txBody>
                    <a:bodyPr/>
                    <a:lstStyle/>
                    <a:p>
                      <a:endParaRPr lang="zh-CN" altLang="en-US"/>
                    </a:p>
                  </a:txBody>
                  <a:tcPr/>
                </a:tc>
                <a:tc hMerge="1">
                  <a:txBody>
                    <a:bodyPr/>
                    <a:lstStyle/>
                    <a:p>
                      <a:endParaRPr lang="zh-CN" altLang="en-US"/>
                    </a:p>
                  </a:txBody>
                  <a:tcP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08"/>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Time</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Name</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Busy </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Op</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err="1">
                          <a:effectLst/>
                        </a:rPr>
                        <a:t>Vj</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err="1">
                          <a:effectLst/>
                        </a:rPr>
                        <a:t>Vk</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Qj </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Qk</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Code</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09"/>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600" u="none" strike="noStrike" dirty="0">
                          <a:effectLst/>
                        </a:rPr>
                        <a:t>Add1</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400" u="none" strike="noStrike" dirty="0">
                          <a:effectLst/>
                          <a:latin typeface="宋体" panose="02010600030101010101" pitchFamily="2" charset="-122"/>
                          <a:ea typeface="宋体" panose="02010600030101010101" pitchFamily="2" charset="-122"/>
                        </a:rPr>
                        <a:t>No</a:t>
                      </a:r>
                      <a:endParaRPr lang="en-US" sz="1400" b="0" i="0" u="none" strike="noStrike" dirty="0">
                        <a:solidFill>
                          <a:srgbClr val="FF66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zh-CN" altLang="en-US" sz="1400" u="none" strike="noStrike" dirty="0">
                          <a:effectLst/>
                          <a:latin typeface="宋体" panose="02010600030101010101" pitchFamily="2" charset="-122"/>
                          <a:ea typeface="宋体" panose="02010600030101010101" pitchFamily="2" charset="-122"/>
                        </a:rPr>
                        <a:t>　</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zh-CN" altLang="en-US" sz="1400" u="none" strike="noStrike">
                          <a:effectLst/>
                          <a:latin typeface="宋体" panose="02010600030101010101" pitchFamily="2" charset="-122"/>
                          <a:ea typeface="宋体" panose="02010600030101010101" pitchFamily="2" charset="-122"/>
                        </a:rPr>
                        <a:t>　</a:t>
                      </a:r>
                      <a:endParaRPr lang="zh-CN" altLang="en-US" sz="14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zh-CN" altLang="en-US" sz="1400" u="none" strike="noStrike" dirty="0">
                          <a:effectLst/>
                          <a:latin typeface="宋体" panose="02010600030101010101" pitchFamily="2" charset="-122"/>
                          <a:ea typeface="宋体" panose="02010600030101010101" pitchFamily="2" charset="-122"/>
                        </a:rPr>
                        <a:t>　</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zh-CN" altLang="en-US" sz="1400" u="none" strike="noStrike" dirty="0">
                          <a:effectLst/>
                          <a:latin typeface="宋体" panose="02010600030101010101" pitchFamily="2" charset="-122"/>
                          <a:ea typeface="宋体" panose="02010600030101010101" pitchFamily="2" charset="-122"/>
                        </a:rPr>
                        <a:t>　</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zh-CN" altLang="en-US" sz="1600" u="none" strike="noStrike" dirty="0">
                          <a:effectLst/>
                        </a:rPr>
                        <a:t>　</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LD </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F0</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u="none" strike="noStrike">
                          <a:effectLst/>
                        </a:rPr>
                        <a:t>0</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R1</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10"/>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600" u="none" strike="noStrike" dirty="0" err="1">
                          <a:effectLst/>
                        </a:rPr>
                        <a:t>Add2</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400" u="none" strike="noStrike">
                          <a:effectLst/>
                          <a:latin typeface="宋体" panose="02010600030101010101" pitchFamily="2" charset="-122"/>
                          <a:ea typeface="宋体" panose="02010600030101010101" pitchFamily="2" charset="-122"/>
                        </a:rPr>
                        <a:t>No</a:t>
                      </a:r>
                      <a:endParaRPr lang="en-US" sz="1400" b="0" i="0" u="none" strike="noStrike">
                        <a:solidFill>
                          <a:srgbClr val="66FF33"/>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zh-CN" altLang="en-US" sz="1600" u="none" strike="noStrike">
                          <a:effectLst/>
                        </a:rPr>
                        <a:t>　</a:t>
                      </a: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MULTD</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b="0" i="0" u="none" strike="noStrike" dirty="0">
                          <a:solidFill>
                            <a:srgbClr val="000000"/>
                          </a:solidFill>
                          <a:effectLst/>
                          <a:latin typeface="宋体" panose="02010600030101010101" pitchFamily="2" charset="-122"/>
                          <a:ea typeface="宋体" panose="02010600030101010101" pitchFamily="2" charset="-122"/>
                        </a:rPr>
                        <a:t>F4</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b="0" i="0" u="none" strike="noStrike" dirty="0">
                          <a:solidFill>
                            <a:srgbClr val="000000"/>
                          </a:solidFill>
                          <a:effectLst/>
                          <a:latin typeface="宋体" panose="02010600030101010101" pitchFamily="2" charset="-122"/>
                          <a:ea typeface="宋体" panose="02010600030101010101" pitchFamily="2" charset="-122"/>
                        </a:rPr>
                        <a:t>F0</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b="0" i="0" u="none" strike="noStrike" dirty="0">
                          <a:solidFill>
                            <a:srgbClr val="000000"/>
                          </a:solidFill>
                          <a:effectLst/>
                          <a:latin typeface="宋体" panose="02010600030101010101" pitchFamily="2" charset="-122"/>
                          <a:ea typeface="宋体" panose="02010600030101010101" pitchFamily="2" charset="-122"/>
                        </a:rPr>
                        <a:t>F2</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11"/>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600" u="none" strike="noStrike">
                          <a:effectLst/>
                        </a:rPr>
                        <a:t>Add3</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400" u="none" strike="noStrike">
                          <a:effectLst/>
                          <a:latin typeface="宋体" panose="02010600030101010101" pitchFamily="2" charset="-122"/>
                          <a:ea typeface="宋体" panose="02010600030101010101" pitchFamily="2" charset="-122"/>
                        </a:rPr>
                        <a:t>No</a:t>
                      </a:r>
                      <a:endParaRPr lang="en-US" sz="14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zh-CN" altLang="en-US" sz="1600" u="none" strike="noStrike">
                          <a:effectLst/>
                        </a:rPr>
                        <a:t>　</a:t>
                      </a: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SD</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F4 </a:t>
                      </a:r>
                      <a:endParaRPr lang="en-US" sz="1600" b="0" i="0" u="none" strike="noStrike" dirty="0">
                        <a:solidFill>
                          <a:srgbClr val="FF66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u="none" strike="noStrike" dirty="0">
                          <a:effectLst/>
                        </a:rPr>
                        <a:t>0</a:t>
                      </a:r>
                      <a:endParaRPr lang="en-US" altLang="zh-CN" sz="1600" b="0" i="0" u="none" strike="noStrike" dirty="0">
                        <a:solidFill>
                          <a:srgbClr val="FF66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R1</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12"/>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b="0" i="0" u="none" strike="noStrike" dirty="0">
                          <a:solidFill>
                            <a:srgbClr val="000000"/>
                          </a:solidFill>
                          <a:effectLst/>
                          <a:latin typeface="宋体" panose="02010600030101010101" pitchFamily="2" charset="-122"/>
                          <a:ea typeface="宋体" panose="02010600030101010101" pitchFamily="2" charset="-122"/>
                        </a:rPr>
                        <a:t>3</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600" u="none" strike="noStrike" dirty="0" err="1">
                          <a:effectLst/>
                        </a:rPr>
                        <a:t>Mult1</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400" b="0" i="0" u="none" strike="noStrike" dirty="0">
                          <a:solidFill>
                            <a:srgbClr val="FF00FF"/>
                          </a:solidFill>
                          <a:effectLst/>
                          <a:latin typeface="宋体" panose="02010600030101010101" pitchFamily="2" charset="-122"/>
                          <a:ea typeface="宋体" panose="02010600030101010101" pitchFamily="2" charset="-122"/>
                        </a:rPr>
                        <a:t>Y</a:t>
                      </a:r>
                      <a:r>
                        <a:rPr lang="en-US" altLang="zh-CN" sz="1400" b="0" i="0" u="none" strike="noStrike" dirty="0">
                          <a:solidFill>
                            <a:srgbClr val="FF00FF"/>
                          </a:solidFill>
                          <a:effectLst/>
                          <a:latin typeface="宋体" panose="02010600030101010101" pitchFamily="2" charset="-122"/>
                          <a:ea typeface="宋体" panose="02010600030101010101" pitchFamily="2" charset="-122"/>
                        </a:rPr>
                        <a:t>es</a:t>
                      </a:r>
                      <a:endParaRPr lang="en-US" sz="14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b="0" i="0" u="none" strike="noStrike" dirty="0" err="1">
                          <a:solidFill>
                            <a:srgbClr val="FF00FF"/>
                          </a:solidFill>
                          <a:effectLst/>
                          <a:latin typeface="宋体" panose="02010600030101010101" pitchFamily="2" charset="-122"/>
                          <a:ea typeface="宋体" panose="02010600030101010101" pitchFamily="2" charset="-122"/>
                        </a:rPr>
                        <a:t>Multd</a:t>
                      </a:r>
                      <a:endParaRPr lang="zh-CN" altLang="en-US" sz="14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b="0" i="0" u="none" strike="noStrike" dirty="0">
                          <a:solidFill>
                            <a:srgbClr val="FF00FF"/>
                          </a:solidFill>
                          <a:effectLst/>
                          <a:latin typeface="宋体" panose="02010600030101010101" pitchFamily="2" charset="-122"/>
                          <a:ea typeface="宋体" panose="02010600030101010101" pitchFamily="2" charset="-122"/>
                        </a:rPr>
                        <a:t>M[80]</a:t>
                      </a:r>
                      <a:endParaRPr lang="zh-CN" altLang="en-US" sz="14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b="0" i="0" u="none" strike="noStrike" dirty="0">
                          <a:solidFill>
                            <a:srgbClr val="FF00FF"/>
                          </a:solidFill>
                          <a:effectLst/>
                          <a:latin typeface="宋体" panose="02010600030101010101" pitchFamily="2" charset="-122"/>
                          <a:ea typeface="宋体" panose="02010600030101010101" pitchFamily="2" charset="-122"/>
                        </a:rPr>
                        <a:t>R(F2)</a:t>
                      </a:r>
                      <a:endParaRPr lang="zh-CN" altLang="en-US" sz="14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zh-CN" altLang="en-US" sz="1600" u="none" strike="noStrike" dirty="0">
                          <a:solidFill>
                            <a:srgbClr val="FF00FF"/>
                          </a:solidFill>
                          <a:effectLst/>
                        </a:rPr>
                        <a:t>　</a:t>
                      </a:r>
                      <a:endParaRPr lang="zh-CN" altLang="en-US" sz="16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SUBI</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b="0" i="0" u="none" strike="noStrike" dirty="0">
                          <a:solidFill>
                            <a:srgbClr val="000000"/>
                          </a:solidFill>
                          <a:effectLst/>
                          <a:latin typeface="宋体" panose="02010600030101010101" pitchFamily="2" charset="-122"/>
                          <a:ea typeface="宋体" panose="02010600030101010101" pitchFamily="2" charset="-122"/>
                        </a:rPr>
                        <a:t>R1</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b="0" i="0" u="none" strike="noStrike" dirty="0">
                          <a:solidFill>
                            <a:srgbClr val="000000"/>
                          </a:solidFill>
                          <a:effectLst/>
                          <a:latin typeface="宋体" panose="02010600030101010101" pitchFamily="2" charset="-122"/>
                          <a:ea typeface="宋体" panose="02010600030101010101" pitchFamily="2" charset="-122"/>
                        </a:rPr>
                        <a:t>R1</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b="0" i="0" u="none" strike="noStrike" dirty="0">
                          <a:solidFill>
                            <a:srgbClr val="000000"/>
                          </a:solidFill>
                          <a:effectLst/>
                          <a:latin typeface="宋体" panose="02010600030101010101" pitchFamily="2" charset="-122"/>
                          <a:ea typeface="宋体" panose="02010600030101010101" pitchFamily="2" charset="-122"/>
                        </a:rPr>
                        <a:t>#8</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13"/>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600" u="none" strike="noStrike" dirty="0" err="1">
                          <a:effectLst/>
                        </a:rPr>
                        <a:t>Mult2</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u="none" strike="noStrike" dirty="0">
                          <a:solidFill>
                            <a:srgbClr val="0070C0"/>
                          </a:solidFill>
                          <a:effectLst/>
                          <a:latin typeface="宋体" panose="02010600030101010101" pitchFamily="2" charset="-122"/>
                          <a:ea typeface="宋体" panose="02010600030101010101" pitchFamily="2" charset="-122"/>
                        </a:rPr>
                        <a:t>Yes</a:t>
                      </a:r>
                      <a:endParaRPr lang="en-US" sz="1400" b="0" i="0" u="none" strike="noStrike" dirty="0">
                        <a:solidFill>
                          <a:srgbClr val="0070C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u="none" strike="noStrike" dirty="0" err="1">
                          <a:solidFill>
                            <a:srgbClr val="0070C0"/>
                          </a:solidFill>
                          <a:effectLst/>
                          <a:latin typeface="宋体" panose="02010600030101010101" pitchFamily="2" charset="-122"/>
                          <a:ea typeface="宋体" panose="02010600030101010101" pitchFamily="2" charset="-122"/>
                        </a:rPr>
                        <a:t>Multd</a:t>
                      </a:r>
                      <a:r>
                        <a:rPr lang="zh-CN" altLang="en-US" sz="1400" u="none" strike="noStrike" dirty="0">
                          <a:solidFill>
                            <a:srgbClr val="0070C0"/>
                          </a:solidFill>
                          <a:effectLst/>
                          <a:latin typeface="宋体" panose="02010600030101010101" pitchFamily="2" charset="-122"/>
                          <a:ea typeface="宋体" panose="02010600030101010101" pitchFamily="2" charset="-122"/>
                        </a:rPr>
                        <a:t>　</a:t>
                      </a:r>
                      <a:endParaRPr lang="zh-CN" altLang="en-US" sz="1400" b="0" i="0" u="none" strike="noStrike" dirty="0">
                        <a:solidFill>
                          <a:srgbClr val="0070C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zh-CN" altLang="en-US" sz="1400" u="none" strike="noStrike" dirty="0">
                          <a:solidFill>
                            <a:srgbClr val="0070C0"/>
                          </a:solidFill>
                          <a:effectLst/>
                          <a:latin typeface="宋体" panose="02010600030101010101" pitchFamily="2" charset="-122"/>
                          <a:ea typeface="宋体" panose="02010600030101010101" pitchFamily="2" charset="-122"/>
                        </a:rPr>
                        <a:t>　</a:t>
                      </a:r>
                      <a:endParaRPr lang="zh-CN" altLang="en-US" sz="1400" b="0" i="0" u="none" strike="noStrike" dirty="0">
                        <a:solidFill>
                          <a:srgbClr val="0070C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b="0" i="0" u="none" strike="noStrike" dirty="0">
                          <a:solidFill>
                            <a:srgbClr val="0070C0"/>
                          </a:solidFill>
                          <a:effectLst/>
                          <a:latin typeface="宋体" panose="02010600030101010101" pitchFamily="2" charset="-122"/>
                          <a:ea typeface="宋体" panose="02010600030101010101" pitchFamily="2" charset="-122"/>
                        </a:rPr>
                        <a:t>R(F2)</a:t>
                      </a:r>
                      <a:endParaRPr lang="zh-CN" altLang="en-US" sz="1400" b="0" i="0" u="none" strike="noStrike" dirty="0">
                        <a:solidFill>
                          <a:srgbClr val="0070C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u="none" strike="noStrike" dirty="0">
                          <a:solidFill>
                            <a:srgbClr val="0070C0"/>
                          </a:solidFill>
                          <a:effectLst/>
                          <a:latin typeface="宋体" panose="02010600030101010101" pitchFamily="2" charset="-122"/>
                          <a:ea typeface="宋体" panose="02010600030101010101" pitchFamily="2" charset="-122"/>
                        </a:rPr>
                        <a:t>Load2</a:t>
                      </a:r>
                      <a:endParaRPr lang="zh-CN" altLang="en-US" sz="1400" b="0" i="0" u="none" strike="noStrike" dirty="0">
                        <a:solidFill>
                          <a:srgbClr val="0070C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zh-CN" altLang="en-US" sz="1600" u="none" strike="noStrike">
                          <a:effectLst/>
                        </a:rPr>
                        <a:t>　</a:t>
                      </a: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BNEZ</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b="0" i="0" u="none" strike="noStrike" dirty="0">
                          <a:solidFill>
                            <a:srgbClr val="000000"/>
                          </a:solidFill>
                          <a:effectLst/>
                          <a:latin typeface="宋体" panose="02010600030101010101" pitchFamily="2" charset="-122"/>
                          <a:ea typeface="宋体" panose="02010600030101010101" pitchFamily="2" charset="-122"/>
                        </a:rPr>
                        <a:t>R1</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b="0" i="0" u="none" strike="noStrike" dirty="0">
                          <a:solidFill>
                            <a:srgbClr val="000000"/>
                          </a:solidFill>
                          <a:effectLst/>
                          <a:latin typeface="宋体" panose="02010600030101010101" pitchFamily="2" charset="-122"/>
                          <a:ea typeface="宋体" panose="02010600030101010101" pitchFamily="2" charset="-122"/>
                        </a:rPr>
                        <a:t>Loop</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14"/>
                  </a:ext>
                </a:extLst>
              </a:tr>
              <a:tr h="86832">
                <a:tc>
                  <a:txBody>
                    <a:bodyPr/>
                    <a:lstStyle/>
                    <a:p>
                      <a:pPr algn="l" fontAlgn="ctr"/>
                      <a:endParaRPr lang="zh-CN" altLang="en-US" sz="2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5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5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5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5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5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5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5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5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5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5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5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5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15"/>
                  </a:ext>
                </a:extLst>
              </a:tr>
              <a:tr h="291688">
                <a:tc gridSpan="3">
                  <a:txBody>
                    <a:bodyPr/>
                    <a:lstStyle/>
                    <a:p>
                      <a:pPr marL="0" algn="l" defTabSz="914400" rtl="0" eaLnBrk="1" fontAlgn="ctr" latinLnBrk="0" hangingPunct="1"/>
                      <a:r>
                        <a:rPr lang="en-US" sz="1600" b="1" u="none" strike="noStrike" kern="1200" dirty="0">
                          <a:solidFill>
                            <a:srgbClr val="FF0000"/>
                          </a:solidFill>
                          <a:effectLst/>
                          <a:latin typeface="+mn-lt"/>
                          <a:ea typeface="+mn-ea"/>
                          <a:cs typeface="+mn-cs"/>
                        </a:rPr>
                        <a:t>Register Result Status</a:t>
                      </a:r>
                    </a:p>
                  </a:txBody>
                  <a:tcPr marL="7620" marR="7620" marT="7619" marB="0" anchor="ctr"/>
                </a:tc>
                <a:tc hMerge="1">
                  <a:txBody>
                    <a:bodyPr/>
                    <a:lstStyle/>
                    <a:p>
                      <a:endParaRPr lang="zh-CN" altLang="en-US"/>
                    </a:p>
                  </a:txBody>
                  <a:tcPr/>
                </a:tc>
                <a:tc hMerge="1">
                  <a:txBody>
                    <a:bodyPr/>
                    <a:lstStyle/>
                    <a:p>
                      <a:endParaRPr lang="zh-CN" altLang="en-US"/>
                    </a:p>
                  </a:txBody>
                  <a:tcP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16"/>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Clock </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R1</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F0</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F2</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F4</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F6</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F8</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F10</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F12 </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u="none" strike="noStrike" dirty="0">
                          <a:effectLst/>
                        </a:rPr>
                        <a:t>……</a:t>
                      </a:r>
                      <a:endParaRPr lang="en-US" altLang="zh-CN"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F30</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17"/>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b="0" i="0" u="none" strike="noStrike" dirty="0">
                          <a:solidFill>
                            <a:schemeClr val="dk1"/>
                          </a:solidFill>
                          <a:effectLst/>
                          <a:latin typeface="+mn-lt"/>
                          <a:ea typeface="+mn-ea"/>
                        </a:rPr>
                        <a:t>11</a:t>
                      </a:r>
                      <a:endParaRPr lang="en-US" altLang="zh-CN"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b="0" i="0" u="none" strike="noStrike" dirty="0">
                          <a:solidFill>
                            <a:schemeClr val="dk1"/>
                          </a:solidFill>
                          <a:effectLst/>
                          <a:latin typeface="+mn-lt"/>
                          <a:ea typeface="+mn-ea"/>
                        </a:rPr>
                        <a:t>64</a:t>
                      </a:r>
                      <a:endParaRPr lang="en-US" altLang="zh-CN"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FU</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b="0" i="0" u="none" strike="noStrike" dirty="0">
                          <a:solidFill>
                            <a:schemeClr val="tx1"/>
                          </a:solidFill>
                          <a:effectLst/>
                          <a:latin typeface="宋体" panose="02010600030101010101" pitchFamily="2" charset="-122"/>
                          <a:ea typeface="宋体" panose="02010600030101010101" pitchFamily="2" charset="-122"/>
                        </a:rPr>
                        <a:t>Load3</a:t>
                      </a:r>
                      <a:endParaRPr lang="zh-CN" altLang="en-US" sz="1400" b="0" i="0" u="none" strike="noStrike" dirty="0">
                        <a:solidFill>
                          <a:schemeClr val="tx1"/>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0070C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b="0" i="0" u="none" strike="noStrike" dirty="0">
                          <a:solidFill>
                            <a:srgbClr val="0070C0"/>
                          </a:solidFill>
                          <a:effectLst/>
                          <a:latin typeface="宋体" panose="02010600030101010101" pitchFamily="2" charset="-122"/>
                          <a:ea typeface="宋体" panose="02010600030101010101" pitchFamily="2" charset="-122"/>
                        </a:rPr>
                        <a:t>Mult2</a:t>
                      </a:r>
                      <a:endParaRPr lang="zh-CN" altLang="en-US" sz="1400" b="0" i="0" u="none" strike="noStrike" dirty="0">
                        <a:solidFill>
                          <a:srgbClr val="0070C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18"/>
                  </a:ext>
                </a:extLst>
              </a:tr>
            </a:tbl>
          </a:graphicData>
        </a:graphic>
      </p:graphicFrame>
    </p:spTree>
    <p:extLst>
      <p:ext uri="{BB962C8B-B14F-4D97-AF65-F5344CB8AC3E}">
        <p14:creationId xmlns:p14="http://schemas.microsoft.com/office/powerpoint/2010/main" val="1978535509"/>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additive="repl">
                                        <p:cTn id="6" dur="1" fill="hold">
                                          <p:stCondLst>
                                            <p:cond delay="0"/>
                                          </p:stCondLst>
                                        </p:cTn>
                                        <p:tgtEl>
                                          <p:spTgt spid="13">
                                            <p:txEl>
                                              <p:pRg st="0" end="0"/>
                                            </p:txEl>
                                          </p:spTgt>
                                        </p:tgtEl>
                                        <p:attrNameLst>
                                          <p:attrName>style.visibility</p:attrName>
                                        </p:attrNameLst>
                                      </p:cBhvr>
                                      <p:to>
                                        <p:strVal val="visible"/>
                                      </p:to>
                                    </p:set>
                                    <p:anim calcmode="lin" valueType="num">
                                      <p:cBhvr>
                                        <p:cTn id="7" dur="500" fill="hold"/>
                                        <p:tgtEl>
                                          <p:spTgt spid="13">
                                            <p:txEl>
                                              <p:pRg st="0" end="0"/>
                                            </p:txEl>
                                          </p:spTgt>
                                        </p:tgtEl>
                                        <p:attrNameLst>
                                          <p:attrName>ppt_x</p:attrName>
                                        </p:attrNameLst>
                                      </p:cBhvr>
                                      <p:tavLst>
                                        <p:tav tm="100000">
                                          <p:val>
                                            <p:strVal val="1+#ppt_w/2"/>
                                          </p:val>
                                        </p:tav>
                                        <p:tav tm="100000">
                                          <p:val>
                                            <p:strVal val="#ppt_x"/>
                                          </p:val>
                                        </p:tav>
                                      </p:tavLst>
                                    </p:anim>
                                    <p:anim calcmode="lin" valueType="num">
                                      <p:cBhvr>
                                        <p:cTn id="8" dur="500" fill="hold"/>
                                        <p:tgtEl>
                                          <p:spTgt spid="13">
                                            <p:txEl>
                                              <p:pRg st="0" end="0"/>
                                            </p:txEl>
                                          </p:spTgt>
                                        </p:tgtEl>
                                        <p:attrNameLst>
                                          <p:attrName>ppt_y</p:attrName>
                                        </p:attrNameLst>
                                      </p:cBhvr>
                                      <p:tavLst>
                                        <p:tav tm="10000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additive="repl">
                                        <p:cTn id="12" dur="1" fill="hold">
                                          <p:stCondLst>
                                            <p:cond delay="0"/>
                                          </p:stCondLst>
                                        </p:cTn>
                                        <p:tgtEl>
                                          <p:spTgt spid="13">
                                            <p:txEl>
                                              <p:pRg st="1" end="1"/>
                                            </p:txEl>
                                          </p:spTgt>
                                        </p:tgtEl>
                                        <p:attrNameLst>
                                          <p:attrName>style.visibility</p:attrName>
                                        </p:attrNameLst>
                                      </p:cBhvr>
                                      <p:to>
                                        <p:strVal val="visible"/>
                                      </p:to>
                                    </p:set>
                                    <p:anim calcmode="lin" valueType="num">
                                      <p:cBhvr>
                                        <p:cTn id="13" dur="500" fill="hold"/>
                                        <p:tgtEl>
                                          <p:spTgt spid="13">
                                            <p:txEl>
                                              <p:pRg st="1" end="1"/>
                                            </p:txEl>
                                          </p:spTgt>
                                        </p:tgtEl>
                                        <p:attrNameLst>
                                          <p:attrName>ppt_x</p:attrName>
                                        </p:attrNameLst>
                                      </p:cBhvr>
                                      <p:tavLst>
                                        <p:tav tm="100000">
                                          <p:val>
                                            <p:strVal val="1+#ppt_w/2"/>
                                          </p:val>
                                        </p:tav>
                                        <p:tav tm="100000">
                                          <p:val>
                                            <p:strVal val="#ppt_x"/>
                                          </p:val>
                                        </p:tav>
                                      </p:tavLst>
                                    </p:anim>
                                    <p:anim calcmode="lin" valueType="num">
                                      <p:cBhvr>
                                        <p:cTn id="14" dur="500" fill="hold"/>
                                        <p:tgtEl>
                                          <p:spTgt spid="13">
                                            <p:txEl>
                                              <p:pRg st="1" end="1"/>
                                            </p:txEl>
                                          </p:spTgt>
                                        </p:tgtEl>
                                        <p:attrNameLst>
                                          <p:attrName>ppt_y</p:attrName>
                                        </p:attrNameLst>
                                      </p:cBhvr>
                                      <p:tavLst>
                                        <p:tav tm="10000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自由: 形状 22"/>
          <p:cNvSpPr/>
          <p:nvPr/>
        </p:nvSpPr>
        <p:spPr bwMode="auto">
          <a:xfrm rot="12600000">
            <a:off x="628798" y="267712"/>
            <a:ext cx="166903" cy="731887"/>
          </a:xfrm>
          <a:custGeom>
            <a:avLst/>
            <a:gdLst>
              <a:gd name="connsiteX0" fmla="*/ 260214 w 260214"/>
              <a:gd name="connsiteY0" fmla="*/ 995963 h 1141060"/>
              <a:gd name="connsiteX1" fmla="*/ 0 w 260214"/>
              <a:gd name="connsiteY1" fmla="*/ 1141060 h 1141060"/>
              <a:gd name="connsiteX2" fmla="*/ 0 w 260214"/>
              <a:gd name="connsiteY2" fmla="*/ 146621 h 1141060"/>
              <a:gd name="connsiteX3" fmla="*/ 260214 w 260214"/>
              <a:gd name="connsiteY3" fmla="*/ 0 h 1141060"/>
            </a:gdLst>
            <a:ahLst/>
            <a:cxnLst>
              <a:cxn ang="0">
                <a:pos x="connsiteX0" y="connsiteY0"/>
              </a:cxn>
              <a:cxn ang="0">
                <a:pos x="connsiteX1" y="connsiteY1"/>
              </a:cxn>
              <a:cxn ang="0">
                <a:pos x="connsiteX2" y="connsiteY2"/>
              </a:cxn>
              <a:cxn ang="0">
                <a:pos x="connsiteX3" y="connsiteY3"/>
              </a:cxn>
            </a:cxnLst>
            <a:rect l="l" t="t" r="r" b="b"/>
            <a:pathLst>
              <a:path w="260214" h="1141060">
                <a:moveTo>
                  <a:pt x="260214" y="995963"/>
                </a:moveTo>
                <a:lnTo>
                  <a:pt x="0" y="1141060"/>
                </a:lnTo>
                <a:lnTo>
                  <a:pt x="0" y="146621"/>
                </a:lnTo>
                <a:lnTo>
                  <a:pt x="260214" y="0"/>
                </a:lnTo>
                <a:close/>
              </a:path>
            </a:pathLst>
          </a:custGeom>
          <a:solidFill>
            <a:srgbClr val="0075EA"/>
          </a:solidFill>
          <a:ln>
            <a:noFill/>
          </a:ln>
        </p:spPr>
        <p:txBody>
          <a:bodyPr vert="horz" wrap="square" lIns="91440" tIns="45720" rIns="91440" bIns="45720" numCol="1" anchor="t" anchorCtr="0" compatLnSpc="1">
            <a:noAutofit/>
          </a:bodyPr>
          <a:lstStyle/>
          <a:p>
            <a:endParaRPr lang="zh-CN" altLang="en-US" dirty="0"/>
          </a:p>
        </p:txBody>
      </p:sp>
      <p:grpSp>
        <p:nvGrpSpPr>
          <p:cNvPr id="10" name="组合 9">
            <a:extLst>
              <a:ext uri="{FF2B5EF4-FFF2-40B4-BE49-F238E27FC236}">
                <a16:creationId xmlns:a16="http://schemas.microsoft.com/office/drawing/2014/main" id="{2A62CB82-FB01-4715-BBAF-49D3EAD91EB7}"/>
              </a:ext>
            </a:extLst>
          </p:cNvPr>
          <p:cNvGrpSpPr/>
          <p:nvPr/>
        </p:nvGrpSpPr>
        <p:grpSpPr>
          <a:xfrm>
            <a:off x="635244" y="278225"/>
            <a:ext cx="4594115" cy="714073"/>
            <a:chOff x="635242" y="278221"/>
            <a:chExt cx="4594115" cy="714072"/>
          </a:xfrm>
        </p:grpSpPr>
        <p:sp>
          <p:nvSpPr>
            <p:cNvPr id="11" name="矩形 10">
              <a:extLst>
                <a:ext uri="{FF2B5EF4-FFF2-40B4-BE49-F238E27FC236}">
                  <a16:creationId xmlns:a16="http://schemas.microsoft.com/office/drawing/2014/main" id="{9C4C0B2E-9EA3-4E4E-B3C0-51BAACEFFED3}"/>
                </a:ext>
              </a:extLst>
            </p:cNvPr>
            <p:cNvSpPr/>
            <p:nvPr/>
          </p:nvSpPr>
          <p:spPr>
            <a:xfrm>
              <a:off x="635242" y="676889"/>
              <a:ext cx="4136453" cy="315404"/>
            </a:xfrm>
            <a:prstGeom prst="rect">
              <a:avLst/>
            </a:prstGeom>
          </p:spPr>
          <p:txBody>
            <a:bodyPr wrap="square">
              <a:spAutoFit/>
            </a:bodyPr>
            <a:lstStyle/>
            <a:p>
              <a:pPr algn="ct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Tomasulo Algorithm——Loop</a:t>
              </a:r>
            </a:p>
          </p:txBody>
        </p:sp>
        <p:sp>
          <p:nvSpPr>
            <p:cNvPr id="16" name="矩形 15">
              <a:extLst>
                <a:ext uri="{FF2B5EF4-FFF2-40B4-BE49-F238E27FC236}">
                  <a16:creationId xmlns:a16="http://schemas.microsoft.com/office/drawing/2014/main" id="{920BAABC-520F-43FA-A390-A8BAD8692FD2}"/>
                </a:ext>
              </a:extLst>
            </p:cNvPr>
            <p:cNvSpPr/>
            <p:nvPr/>
          </p:nvSpPr>
          <p:spPr>
            <a:xfrm>
              <a:off x="1197484" y="278221"/>
              <a:ext cx="4031873" cy="523219"/>
            </a:xfrm>
            <a:prstGeom prst="rect">
              <a:avLst/>
            </a:prstGeom>
          </p:spPr>
          <p:txBody>
            <a:bodyPr wrap="none">
              <a:spAutoFit/>
            </a:bodyPr>
            <a:lstStyle/>
            <a:p>
              <a:r>
                <a:rPr lang="en-US" altLang="zh-CN" sz="2800" b="1" dirty="0">
                  <a:solidFill>
                    <a:schemeClr val="tx1">
                      <a:lumMod val="85000"/>
                      <a:lumOff val="15000"/>
                    </a:schemeClr>
                  </a:solidFill>
                  <a:latin typeface="等线" panose="02010600030101010101" pitchFamily="2" charset="-122"/>
                  <a:ea typeface="等线" panose="02010600030101010101" pitchFamily="2" charset="-122"/>
                </a:rPr>
                <a:t>Tomasulo</a:t>
              </a:r>
              <a:r>
                <a:rPr lang="zh-CN" altLang="en-US" sz="2800" b="1" dirty="0">
                  <a:solidFill>
                    <a:schemeClr val="tx1">
                      <a:lumMod val="85000"/>
                      <a:lumOff val="15000"/>
                    </a:schemeClr>
                  </a:solidFill>
                  <a:latin typeface="等线" panose="02010600030101010101" pitchFamily="2" charset="-122"/>
                  <a:ea typeface="等线" panose="02010600030101010101" pitchFamily="2" charset="-122"/>
                </a:rPr>
                <a:t>算法</a:t>
              </a:r>
              <a:r>
                <a:rPr lang="en-US" altLang="zh-CN" sz="2800" b="1" dirty="0">
                  <a:solidFill>
                    <a:schemeClr val="tx1">
                      <a:lumMod val="85000"/>
                      <a:lumOff val="15000"/>
                    </a:schemeClr>
                  </a:solidFill>
                  <a:latin typeface="等线" panose="02010600030101010101" pitchFamily="2" charset="-122"/>
                  <a:ea typeface="等线" panose="02010600030101010101" pitchFamily="2" charset="-122"/>
                </a:rPr>
                <a:t>— —</a:t>
              </a:r>
              <a:r>
                <a:rPr lang="zh-CN" altLang="en-US" sz="2800" b="1" dirty="0">
                  <a:solidFill>
                    <a:schemeClr val="tx1">
                      <a:lumMod val="85000"/>
                      <a:lumOff val="15000"/>
                    </a:schemeClr>
                  </a:solidFill>
                  <a:latin typeface="等线" panose="02010600030101010101" pitchFamily="2" charset="-122"/>
                  <a:ea typeface="等线" panose="02010600030101010101" pitchFamily="2" charset="-122"/>
                </a:rPr>
                <a:t>循环</a:t>
              </a:r>
            </a:p>
          </p:txBody>
        </p:sp>
      </p:grpSp>
      <p:sp>
        <p:nvSpPr>
          <p:cNvPr id="18" name="文本框 17">
            <a:extLst>
              <a:ext uri="{FF2B5EF4-FFF2-40B4-BE49-F238E27FC236}">
                <a16:creationId xmlns:a16="http://schemas.microsoft.com/office/drawing/2014/main" id="{E080DDE4-4689-48E4-965C-1FBB3BB6CB6B}"/>
              </a:ext>
            </a:extLst>
          </p:cNvPr>
          <p:cNvSpPr txBox="1"/>
          <p:nvPr/>
        </p:nvSpPr>
        <p:spPr>
          <a:xfrm>
            <a:off x="9666513" y="570612"/>
            <a:ext cx="1890243" cy="461665"/>
          </a:xfrm>
          <a:prstGeom prst="rect">
            <a:avLst/>
          </a:prstGeom>
          <a:noFill/>
        </p:spPr>
        <p:txBody>
          <a:bodyPr wrap="square" rtlCol="0">
            <a:spAutoFit/>
          </a:bodyPr>
          <a:lstStyle/>
          <a:p>
            <a:pPr algn="ctr"/>
            <a:r>
              <a:rPr lang="zh-CN" altLang="en-US" sz="2400" b="1" dirty="0">
                <a:solidFill>
                  <a:srgbClr val="0066FF"/>
                </a:solidFill>
                <a:latin typeface="微软雅黑" panose="020B0503020204020204" pitchFamily="34" charset="-122"/>
                <a:ea typeface="微软雅黑" panose="020B0503020204020204" pitchFamily="34" charset="-122"/>
              </a:rPr>
              <a:t>第</a:t>
            </a:r>
            <a:r>
              <a:rPr lang="en-US" altLang="zh-CN" sz="2400" b="1" dirty="0">
                <a:solidFill>
                  <a:srgbClr val="0066FF"/>
                </a:solidFill>
                <a:latin typeface="微软雅黑" panose="020B0503020204020204" pitchFamily="34" charset="-122"/>
                <a:ea typeface="微软雅黑" panose="020B0503020204020204" pitchFamily="34" charset="-122"/>
              </a:rPr>
              <a:t>12</a:t>
            </a:r>
            <a:r>
              <a:rPr lang="zh-CN" altLang="en-US" sz="2400" b="1" dirty="0">
                <a:solidFill>
                  <a:srgbClr val="0066FF"/>
                </a:solidFill>
                <a:latin typeface="微软雅黑" panose="020B0503020204020204" pitchFamily="34" charset="-122"/>
                <a:ea typeface="微软雅黑" panose="020B0503020204020204" pitchFamily="34" charset="-122"/>
              </a:rPr>
              <a:t>个周期</a:t>
            </a:r>
          </a:p>
        </p:txBody>
      </p:sp>
      <p:sp>
        <p:nvSpPr>
          <p:cNvPr id="13" name="Text Box 3">
            <a:extLst>
              <a:ext uri="{FF2B5EF4-FFF2-40B4-BE49-F238E27FC236}">
                <a16:creationId xmlns:a16="http://schemas.microsoft.com/office/drawing/2014/main" id="{044D7EC1-D7FA-42B9-90A2-232F50F95855}"/>
              </a:ext>
            </a:extLst>
          </p:cNvPr>
          <p:cNvSpPr txBox="1">
            <a:spLocks noChangeArrowheads="1"/>
          </p:cNvSpPr>
          <p:nvPr/>
        </p:nvSpPr>
        <p:spPr bwMode="auto">
          <a:xfrm>
            <a:off x="10380117" y="5080959"/>
            <a:ext cx="2089949" cy="444500"/>
          </a:xfrm>
          <a:prstGeom prst="rect">
            <a:avLst/>
          </a:prstGeom>
          <a:noFill/>
          <a:ln w="9525">
            <a:noFill/>
            <a:round/>
            <a:headEnd/>
            <a:tailEnd/>
          </a:ln>
        </p:spPr>
        <p:txBody>
          <a:bodyPr lIns="90360" tIns="44280" rIns="90360" bIns="44280"/>
          <a:lstStyle/>
          <a:p>
            <a:pPr eaLnBrk="1" hangingPunct="1">
              <a:lnSpc>
                <a:spcPct val="150000"/>
              </a:lnSpc>
              <a:spcBef>
                <a:spcPts val="1000"/>
              </a:spcBef>
              <a:buClr>
                <a:srgbClr val="5B9BD5"/>
              </a:buClr>
              <a:buSzPct val="100000"/>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2000" b="1" dirty="0" err="1">
                <a:solidFill>
                  <a:srgbClr val="FF0066"/>
                </a:solidFill>
                <a:latin typeface="Times New Roman" panose="02020603050405020304" pitchFamily="18" charset="0"/>
                <a:ea typeface="宋体" panose="02010600030101010101" pitchFamily="2" charset="-122"/>
                <a:cs typeface="Times New Roman" panose="02020603050405020304" pitchFamily="18" charset="0"/>
              </a:rPr>
              <a:t>Load2</a:t>
            </a:r>
            <a:r>
              <a:rPr lang="zh-CN" altLang="en-US" sz="2000" b="1" dirty="0">
                <a:solidFill>
                  <a:srgbClr val="FF0066"/>
                </a:solidFill>
                <a:latin typeface="Times New Roman" panose="02020603050405020304" pitchFamily="18" charset="0"/>
                <a:ea typeface="宋体" panose="02010600030101010101" pitchFamily="2" charset="-122"/>
                <a:cs typeface="Times New Roman" panose="02020603050405020304" pitchFamily="18" charset="0"/>
              </a:rPr>
              <a:t>写结果</a:t>
            </a:r>
            <a:endParaRPr lang="en-US" altLang="zh-CN" sz="2000" b="1" dirty="0">
              <a:solidFill>
                <a:srgbClr val="FF0066"/>
              </a:solidFill>
              <a:latin typeface="Times New Roman" panose="02020603050405020304" pitchFamily="18" charset="0"/>
              <a:ea typeface="宋体" panose="02010600030101010101" pitchFamily="2" charset="-122"/>
              <a:cs typeface="Times New Roman" panose="02020603050405020304" pitchFamily="18" charset="0"/>
            </a:endParaRPr>
          </a:p>
          <a:p>
            <a:pPr eaLnBrk="1" hangingPunct="1">
              <a:lnSpc>
                <a:spcPct val="150000"/>
              </a:lnSpc>
              <a:spcBef>
                <a:spcPts val="1000"/>
              </a:spcBef>
              <a:buClr>
                <a:srgbClr val="5B9BD5"/>
              </a:buClr>
              <a:buSzPct val="100000"/>
              <a:tabLst>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2000" b="1" dirty="0">
                <a:solidFill>
                  <a:srgbClr val="FF0066"/>
                </a:solidFill>
                <a:latin typeface="Times New Roman" panose="02020603050405020304" pitchFamily="18" charset="0"/>
                <a:ea typeface="宋体" panose="02010600030101010101" pitchFamily="2" charset="-122"/>
                <a:cs typeface="Times New Roman" panose="02020603050405020304" pitchFamily="18" charset="0"/>
              </a:rPr>
              <a:t>为什么不发射第</a:t>
            </a:r>
            <a:r>
              <a:rPr lang="en-US" altLang="zh-CN" sz="2000" b="1" dirty="0">
                <a:solidFill>
                  <a:srgbClr val="FF0066"/>
                </a:solidFill>
                <a:latin typeface="Times New Roman" panose="02020603050405020304" pitchFamily="18" charset="0"/>
                <a:ea typeface="宋体" panose="02010600030101010101" pitchFamily="2" charset="-122"/>
                <a:cs typeface="Times New Roman" panose="02020603050405020304" pitchFamily="18" charset="0"/>
              </a:rPr>
              <a:t>3</a:t>
            </a:r>
            <a:r>
              <a:rPr lang="zh-CN" altLang="en-US" sz="2000" b="1" dirty="0">
                <a:solidFill>
                  <a:srgbClr val="FF0066"/>
                </a:solidFill>
                <a:latin typeface="Times New Roman" panose="02020603050405020304" pitchFamily="18" charset="0"/>
                <a:ea typeface="宋体" panose="02010600030101010101" pitchFamily="2" charset="-122"/>
                <a:cs typeface="Times New Roman" panose="02020603050405020304" pitchFamily="18" charset="0"/>
              </a:rPr>
              <a:t>次循环的乘法</a:t>
            </a:r>
            <a:endParaRPr lang="en-US" altLang="zh-CN" sz="2000" b="1" dirty="0">
              <a:solidFill>
                <a:srgbClr val="FF0066"/>
              </a:solidFill>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12" name="表格 11">
            <a:extLst>
              <a:ext uri="{FF2B5EF4-FFF2-40B4-BE49-F238E27FC236}">
                <a16:creationId xmlns:a16="http://schemas.microsoft.com/office/drawing/2014/main" id="{57CEABF5-5663-48CB-8F2A-18AA94A0A50A}"/>
              </a:ext>
            </a:extLst>
          </p:cNvPr>
          <p:cNvGraphicFramePr>
            <a:graphicFrameLocks noGrp="1"/>
          </p:cNvGraphicFramePr>
          <p:nvPr>
            <p:extLst>
              <p:ext uri="{D42A27DB-BD31-4B8C-83A1-F6EECF244321}">
                <p14:modId xmlns:p14="http://schemas.microsoft.com/office/powerpoint/2010/main" val="3285644048"/>
              </p:ext>
            </p:extLst>
          </p:nvPr>
        </p:nvGraphicFramePr>
        <p:xfrm>
          <a:off x="1810793" y="1241011"/>
          <a:ext cx="8569324" cy="5338764"/>
        </p:xfrm>
        <a:graphic>
          <a:graphicData uri="http://schemas.openxmlformats.org/drawingml/2006/table">
            <a:tbl>
              <a:tblPr>
                <a:tableStyleId>{5C22544A-7EE6-4342-B048-85BDC9FD1C3A}</a:tableStyleId>
              </a:tblPr>
              <a:tblGrid>
                <a:gridCol w="694516">
                  <a:extLst>
                    <a:ext uri="{9D8B030D-6E8A-4147-A177-3AD203B41FA5}">
                      <a16:colId xmlns:a16="http://schemas.microsoft.com/office/drawing/2014/main" val="20000"/>
                    </a:ext>
                  </a:extLst>
                </a:gridCol>
                <a:gridCol w="585999">
                  <a:extLst>
                    <a:ext uri="{9D8B030D-6E8A-4147-A177-3AD203B41FA5}">
                      <a16:colId xmlns:a16="http://schemas.microsoft.com/office/drawing/2014/main" val="20001"/>
                    </a:ext>
                  </a:extLst>
                </a:gridCol>
                <a:gridCol w="824230">
                  <a:extLst>
                    <a:ext uri="{9D8B030D-6E8A-4147-A177-3AD203B41FA5}">
                      <a16:colId xmlns:a16="http://schemas.microsoft.com/office/drawing/2014/main" val="20002"/>
                    </a:ext>
                  </a:extLst>
                </a:gridCol>
                <a:gridCol w="526187">
                  <a:extLst>
                    <a:ext uri="{9D8B030D-6E8A-4147-A177-3AD203B41FA5}">
                      <a16:colId xmlns:a16="http://schemas.microsoft.com/office/drawing/2014/main" val="20003"/>
                    </a:ext>
                  </a:extLst>
                </a:gridCol>
                <a:gridCol w="614021">
                  <a:extLst>
                    <a:ext uri="{9D8B030D-6E8A-4147-A177-3AD203B41FA5}">
                      <a16:colId xmlns:a16="http://schemas.microsoft.com/office/drawing/2014/main" val="20004"/>
                    </a:ext>
                  </a:extLst>
                </a:gridCol>
                <a:gridCol w="595248">
                  <a:extLst>
                    <a:ext uri="{9D8B030D-6E8A-4147-A177-3AD203B41FA5}">
                      <a16:colId xmlns:a16="http://schemas.microsoft.com/office/drawing/2014/main" val="20005"/>
                    </a:ext>
                  </a:extLst>
                </a:gridCol>
                <a:gridCol w="624490">
                  <a:extLst>
                    <a:ext uri="{9D8B030D-6E8A-4147-A177-3AD203B41FA5}">
                      <a16:colId xmlns:a16="http://schemas.microsoft.com/office/drawing/2014/main" val="20006"/>
                    </a:ext>
                  </a:extLst>
                </a:gridCol>
                <a:gridCol w="576089">
                  <a:extLst>
                    <a:ext uri="{9D8B030D-6E8A-4147-A177-3AD203B41FA5}">
                      <a16:colId xmlns:a16="http://schemas.microsoft.com/office/drawing/2014/main" val="20007"/>
                    </a:ext>
                  </a:extLst>
                </a:gridCol>
                <a:gridCol w="619674">
                  <a:extLst>
                    <a:ext uri="{9D8B030D-6E8A-4147-A177-3AD203B41FA5}">
                      <a16:colId xmlns:a16="http://schemas.microsoft.com/office/drawing/2014/main" val="20008"/>
                    </a:ext>
                  </a:extLst>
                </a:gridCol>
                <a:gridCol w="690143">
                  <a:extLst>
                    <a:ext uri="{9D8B030D-6E8A-4147-A177-3AD203B41FA5}">
                      <a16:colId xmlns:a16="http://schemas.microsoft.com/office/drawing/2014/main" val="20009"/>
                    </a:ext>
                  </a:extLst>
                </a:gridCol>
                <a:gridCol w="698771">
                  <a:extLst>
                    <a:ext uri="{9D8B030D-6E8A-4147-A177-3AD203B41FA5}">
                      <a16:colId xmlns:a16="http://schemas.microsoft.com/office/drawing/2014/main" val="20010"/>
                    </a:ext>
                  </a:extLst>
                </a:gridCol>
                <a:gridCol w="814588">
                  <a:extLst>
                    <a:ext uri="{9D8B030D-6E8A-4147-A177-3AD203B41FA5}">
                      <a16:colId xmlns:a16="http://schemas.microsoft.com/office/drawing/2014/main" val="20011"/>
                    </a:ext>
                  </a:extLst>
                </a:gridCol>
                <a:gridCol w="705368">
                  <a:extLst>
                    <a:ext uri="{9D8B030D-6E8A-4147-A177-3AD203B41FA5}">
                      <a16:colId xmlns:a16="http://schemas.microsoft.com/office/drawing/2014/main" val="20012"/>
                    </a:ext>
                  </a:extLst>
                </a:gridCol>
              </a:tblGrid>
              <a:tr h="291688">
                <a:tc gridSpan="3">
                  <a:txBody>
                    <a:bodyPr/>
                    <a:lstStyle/>
                    <a:p>
                      <a:pPr algn="l" fontAlgn="ctr"/>
                      <a:r>
                        <a:rPr lang="en-US" sz="1600" b="1" u="none" strike="noStrike" dirty="0">
                          <a:solidFill>
                            <a:srgbClr val="FF0000"/>
                          </a:solidFill>
                          <a:effectLst/>
                        </a:rPr>
                        <a:t>Instruction Status</a:t>
                      </a:r>
                      <a:endParaRPr lang="en-US" sz="1600" b="1" i="0" u="none" strike="noStrike" dirty="0">
                        <a:solidFill>
                          <a:srgbClr val="FF0000"/>
                        </a:solidFill>
                        <a:effectLst/>
                        <a:latin typeface="宋体" panose="02010600030101010101" pitchFamily="2" charset="-122"/>
                        <a:ea typeface="宋体" panose="02010600030101010101" pitchFamily="2" charset="-122"/>
                      </a:endParaRPr>
                    </a:p>
                  </a:txBody>
                  <a:tcPr marL="7620" marR="7620" marT="7619" marB="0" anchor="ctr"/>
                </a:tc>
                <a:tc hMerge="1">
                  <a:txBody>
                    <a:bodyPr/>
                    <a:lstStyle/>
                    <a:p>
                      <a:endParaRPr lang="zh-CN" altLang="en-US"/>
                    </a:p>
                  </a:txBody>
                  <a:tcPr/>
                </a:tc>
                <a:tc hMerge="1">
                  <a:txBody>
                    <a:bodyPr/>
                    <a:lstStyle/>
                    <a:p>
                      <a:endParaRPr lang="zh-CN" altLang="en-US"/>
                    </a:p>
                  </a:txBody>
                  <a:tcPr/>
                </a:tc>
                <a:tc>
                  <a:txBody>
                    <a:bodyPr/>
                    <a:lstStyle/>
                    <a:p>
                      <a:pPr algn="l" fontAlgn="ct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00"/>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ITER</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200" u="none" strike="noStrike" dirty="0">
                          <a:effectLst/>
                        </a:rPr>
                        <a:t>Inst.</a:t>
                      </a:r>
                      <a:endParaRPr lang="en-US" sz="12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err="1">
                          <a:effectLst/>
                        </a:rPr>
                        <a:t>i</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j</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k</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Issue</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Exec</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WR</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zh-CN" altLang="en-US" sz="1600" u="none" strike="noStrike">
                          <a:effectLst/>
                        </a:rPr>
                        <a:t> </a:t>
                      </a: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Busy</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Addr</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Fu</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01"/>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u="none" strike="noStrike" dirty="0">
                          <a:solidFill>
                            <a:srgbClr val="FF00FF"/>
                          </a:solidFill>
                          <a:effectLst/>
                        </a:rPr>
                        <a:t>1</a:t>
                      </a:r>
                      <a:endParaRPr lang="en-US" altLang="zh-CN" sz="16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solidFill>
                            <a:srgbClr val="FF00FF"/>
                          </a:solidFill>
                          <a:effectLst/>
                        </a:rPr>
                        <a:t>LD</a:t>
                      </a:r>
                      <a:endParaRPr lang="en-US" sz="16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solidFill>
                            <a:srgbClr val="FF00FF"/>
                          </a:solidFill>
                          <a:effectLst/>
                        </a:rPr>
                        <a:t>F0</a:t>
                      </a:r>
                      <a:endParaRPr lang="en-US" sz="16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u="none" strike="noStrike">
                          <a:solidFill>
                            <a:srgbClr val="FF00FF"/>
                          </a:solidFill>
                          <a:effectLst/>
                        </a:rPr>
                        <a:t>0</a:t>
                      </a:r>
                      <a:endParaRPr lang="en-US" altLang="zh-CN" sz="1600" b="0" i="0" u="none" strike="noStrike">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solidFill>
                            <a:srgbClr val="FF00FF"/>
                          </a:solidFill>
                          <a:effectLst/>
                        </a:rPr>
                        <a:t>R1</a:t>
                      </a:r>
                      <a:endParaRPr lang="en-US" sz="1600" b="0" i="0" u="none" strike="noStrike">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u="none" strike="noStrike" dirty="0">
                          <a:effectLst/>
                        </a:rPr>
                        <a:t>1</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u="none" strike="noStrike" dirty="0">
                          <a:effectLst/>
                        </a:rPr>
                        <a:t>2~9</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u="none" strike="noStrike" dirty="0">
                          <a:effectLst/>
                        </a:rPr>
                        <a:t>10</a:t>
                      </a:r>
                      <a:r>
                        <a:rPr lang="zh-CN" altLang="en-US" sz="1400" u="none" strike="noStrike" dirty="0">
                          <a:effectLst/>
                        </a:rPr>
                        <a:t>　</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r" fontAlgn="ctr"/>
                      <a:r>
                        <a:rPr lang="en-US" sz="1600" u="none" strike="noStrike" dirty="0">
                          <a:effectLst/>
                        </a:rPr>
                        <a:t>Load1</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b="0" i="0" u="none" strike="noStrike" dirty="0">
                          <a:solidFill>
                            <a:srgbClr val="FF00FF"/>
                          </a:solidFill>
                          <a:effectLst/>
                          <a:latin typeface="+mn-lt"/>
                          <a:ea typeface="+mn-ea"/>
                        </a:rPr>
                        <a:t>No</a:t>
                      </a:r>
                      <a:endParaRPr lang="en-US" sz="14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02"/>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u="none" strike="noStrike">
                          <a:solidFill>
                            <a:srgbClr val="FF00FF"/>
                          </a:solidFill>
                          <a:effectLst/>
                        </a:rPr>
                        <a:t>1</a:t>
                      </a:r>
                      <a:endParaRPr lang="en-US" altLang="zh-CN" sz="1600" b="0" i="0" u="none" strike="noStrike">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solidFill>
                            <a:srgbClr val="FF00FF"/>
                          </a:solidFill>
                          <a:effectLst/>
                        </a:rPr>
                        <a:t>MULTD</a:t>
                      </a:r>
                      <a:endParaRPr lang="en-US" sz="16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solidFill>
                            <a:srgbClr val="FF00FF"/>
                          </a:solidFill>
                          <a:effectLst/>
                        </a:rPr>
                        <a:t>F4</a:t>
                      </a:r>
                      <a:endParaRPr lang="en-US" sz="16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solidFill>
                            <a:srgbClr val="FF00FF"/>
                          </a:solidFill>
                          <a:effectLst/>
                        </a:rPr>
                        <a:t>F0</a:t>
                      </a:r>
                      <a:endParaRPr lang="en-US" sz="16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solidFill>
                            <a:srgbClr val="FF00FF"/>
                          </a:solidFill>
                          <a:effectLst/>
                        </a:rPr>
                        <a:t>F2</a:t>
                      </a:r>
                      <a:endParaRPr lang="en-US" sz="16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u="none" strike="noStrike" dirty="0">
                          <a:effectLst/>
                        </a:rPr>
                        <a:t>2</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b="0" i="0" u="none" strike="noStrike" dirty="0">
                          <a:solidFill>
                            <a:srgbClr val="000000"/>
                          </a:solidFill>
                          <a:effectLst/>
                          <a:latin typeface="宋体" panose="02010600030101010101" pitchFamily="2" charset="-122"/>
                          <a:ea typeface="宋体" panose="02010600030101010101" pitchFamily="2" charset="-122"/>
                        </a:rPr>
                        <a:t>11~</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zh-CN" altLang="en-US" sz="1400" u="none" strike="noStrike">
                          <a:effectLst/>
                        </a:rPr>
                        <a:t>　</a:t>
                      </a:r>
                      <a:endParaRPr lang="zh-CN" altLang="en-US" sz="14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r" fontAlgn="ctr"/>
                      <a:r>
                        <a:rPr lang="en-US" sz="1600" u="none" strike="noStrike">
                          <a:effectLst/>
                        </a:rPr>
                        <a:t>Load2</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b="0" i="0" u="none" strike="noStrike" dirty="0">
                          <a:solidFill>
                            <a:srgbClr val="0070C0"/>
                          </a:solidFill>
                          <a:effectLst/>
                          <a:latin typeface="+mn-lt"/>
                          <a:ea typeface="+mn-ea"/>
                        </a:rPr>
                        <a:t>No</a:t>
                      </a:r>
                      <a:endParaRPr lang="en-US" sz="1400" b="0" i="0" u="none" strike="noStrike" dirty="0">
                        <a:solidFill>
                          <a:srgbClr val="0070C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0070C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03"/>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u="none" strike="noStrike">
                          <a:solidFill>
                            <a:srgbClr val="FF00FF"/>
                          </a:solidFill>
                          <a:effectLst/>
                        </a:rPr>
                        <a:t>1</a:t>
                      </a:r>
                      <a:endParaRPr lang="en-US" altLang="zh-CN" sz="1600" b="0" i="0" u="none" strike="noStrike">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solidFill>
                            <a:srgbClr val="FF00FF"/>
                          </a:solidFill>
                          <a:effectLst/>
                        </a:rPr>
                        <a:t>SD</a:t>
                      </a:r>
                      <a:endParaRPr lang="en-US" sz="1600" b="0" i="0" u="none" strike="noStrike">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solidFill>
                            <a:srgbClr val="FF00FF"/>
                          </a:solidFill>
                          <a:effectLst/>
                        </a:rPr>
                        <a:t>F4 </a:t>
                      </a:r>
                      <a:endParaRPr lang="en-US" sz="16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u="none" strike="noStrike" dirty="0">
                          <a:solidFill>
                            <a:srgbClr val="FF00FF"/>
                          </a:solidFill>
                          <a:effectLst/>
                        </a:rPr>
                        <a:t>0</a:t>
                      </a:r>
                      <a:endParaRPr lang="en-US" altLang="zh-CN" sz="16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solidFill>
                            <a:srgbClr val="FF00FF"/>
                          </a:solidFill>
                          <a:effectLst/>
                        </a:rPr>
                        <a:t>R1</a:t>
                      </a:r>
                      <a:endParaRPr lang="en-US" sz="16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u="none" strike="noStrike" dirty="0">
                          <a:effectLst/>
                        </a:rPr>
                        <a:t>3</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b="0" i="0" u="none" strike="noStrike" dirty="0">
                          <a:solidFill>
                            <a:srgbClr val="000000"/>
                          </a:solidFill>
                          <a:effectLst/>
                          <a:latin typeface="宋体" panose="02010600030101010101" pitchFamily="2" charset="-122"/>
                          <a:ea typeface="宋体" panose="02010600030101010101" pitchFamily="2" charset="-122"/>
                        </a:rPr>
                        <a:t>4</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zh-CN" altLang="en-US" sz="1400" u="none" strike="noStrike" dirty="0">
                          <a:effectLst/>
                        </a:rPr>
                        <a:t>　</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r" fontAlgn="ctr"/>
                      <a:r>
                        <a:rPr lang="en-US" sz="1600" u="none" strike="noStrike">
                          <a:effectLst/>
                        </a:rPr>
                        <a:t>Load3</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400" b="0" i="0" u="none" strike="noStrike" dirty="0">
                          <a:solidFill>
                            <a:schemeClr val="dk1"/>
                          </a:solidFill>
                          <a:effectLst/>
                          <a:latin typeface="+mn-lt"/>
                          <a:ea typeface="+mn-ea"/>
                        </a:rPr>
                        <a:t>Yes</a:t>
                      </a:r>
                      <a:endParaRPr 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b="0" i="0" u="none" strike="noStrike" dirty="0">
                          <a:solidFill>
                            <a:srgbClr val="000000"/>
                          </a:solidFill>
                          <a:effectLst/>
                          <a:latin typeface="宋体" panose="02010600030101010101" pitchFamily="2" charset="-122"/>
                          <a:ea typeface="宋体" panose="02010600030101010101" pitchFamily="2" charset="-122"/>
                        </a:rPr>
                        <a:t>64</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04"/>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u="none" strike="noStrike">
                          <a:effectLst/>
                        </a:rPr>
                        <a:t>2</a:t>
                      </a:r>
                      <a:endParaRPr lang="en-US" altLang="zh-CN" sz="1600" b="0" i="0" u="none" strike="noStrike">
                        <a:solidFill>
                          <a:srgbClr val="66FF33"/>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LD</a:t>
                      </a:r>
                      <a:endParaRPr lang="en-US" sz="1600" b="0" i="0" u="none" strike="noStrike" dirty="0">
                        <a:solidFill>
                          <a:srgbClr val="66FF33"/>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F0</a:t>
                      </a:r>
                      <a:endParaRPr lang="en-US" sz="1600" b="0" i="0" u="none" strike="noStrike">
                        <a:solidFill>
                          <a:srgbClr val="66FF33"/>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u="none" strike="noStrike">
                          <a:effectLst/>
                        </a:rPr>
                        <a:t>0</a:t>
                      </a:r>
                      <a:endParaRPr lang="en-US" altLang="zh-CN" sz="1600" b="0" i="0" u="none" strike="noStrike">
                        <a:solidFill>
                          <a:srgbClr val="66FF33"/>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R1</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u="none" strike="noStrike" dirty="0">
                          <a:effectLst/>
                        </a:rPr>
                        <a:t>6</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b="0" i="0" u="none" strike="noStrike" dirty="0">
                          <a:solidFill>
                            <a:srgbClr val="000000"/>
                          </a:solidFill>
                          <a:effectLst/>
                          <a:latin typeface="宋体" panose="02010600030101010101" pitchFamily="2" charset="-122"/>
                          <a:ea typeface="宋体" panose="02010600030101010101" pitchFamily="2" charset="-122"/>
                        </a:rPr>
                        <a:t>11</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u="none" strike="noStrike" dirty="0">
                          <a:effectLst/>
                        </a:rPr>
                        <a:t>12</a:t>
                      </a:r>
                      <a:r>
                        <a:rPr lang="zh-CN" altLang="en-US" sz="1400" u="none" strike="noStrike" dirty="0">
                          <a:effectLst/>
                        </a:rPr>
                        <a:t>　</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r" fontAlgn="ctr"/>
                      <a:r>
                        <a:rPr lang="en-US" sz="1600" u="none" strike="noStrike">
                          <a:effectLst/>
                        </a:rPr>
                        <a:t>Store1</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400" b="0" i="0" u="none" strike="noStrike" dirty="0">
                          <a:solidFill>
                            <a:srgbClr val="FF00FF"/>
                          </a:solidFill>
                          <a:effectLst/>
                          <a:latin typeface="+mn-lt"/>
                          <a:ea typeface="+mn-ea"/>
                        </a:rPr>
                        <a:t>YES</a:t>
                      </a:r>
                      <a:endParaRPr lang="en-US" sz="14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b="0" i="0" u="none" strike="noStrike" dirty="0">
                          <a:solidFill>
                            <a:srgbClr val="FF00FF"/>
                          </a:solidFill>
                          <a:effectLst/>
                          <a:latin typeface="宋体" panose="02010600030101010101" pitchFamily="2" charset="-122"/>
                          <a:ea typeface="宋体" panose="02010600030101010101" pitchFamily="2" charset="-122"/>
                        </a:rPr>
                        <a:t>80</a:t>
                      </a:r>
                      <a:endParaRPr lang="zh-CN" altLang="en-US" sz="14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b="0" i="0" u="none" strike="noStrike" dirty="0">
                          <a:solidFill>
                            <a:srgbClr val="FF00FF"/>
                          </a:solidFill>
                          <a:effectLst/>
                          <a:latin typeface="宋体" panose="02010600030101010101" pitchFamily="2" charset="-122"/>
                          <a:ea typeface="宋体" panose="02010600030101010101" pitchFamily="2" charset="-122"/>
                        </a:rPr>
                        <a:t>Mult1</a:t>
                      </a:r>
                      <a:endParaRPr lang="zh-CN" altLang="en-US" sz="14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05"/>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u="none" strike="noStrike">
                          <a:effectLst/>
                        </a:rPr>
                        <a:t>2</a:t>
                      </a:r>
                      <a:endParaRPr lang="en-US" altLang="zh-CN" sz="1600" b="0" i="0" u="none" strike="noStrike">
                        <a:solidFill>
                          <a:srgbClr val="66FF33"/>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MULTD</a:t>
                      </a:r>
                      <a:endParaRPr lang="en-US" sz="1600" b="0" i="0" u="none" strike="noStrike">
                        <a:solidFill>
                          <a:srgbClr val="66FF33"/>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F4</a:t>
                      </a:r>
                      <a:endParaRPr lang="en-US" sz="1600" b="0" i="0" u="none" strike="noStrike">
                        <a:solidFill>
                          <a:srgbClr val="66FF33"/>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F0</a:t>
                      </a:r>
                      <a:endParaRPr lang="en-US" sz="1600" b="0" i="0" u="none" strike="noStrike">
                        <a:solidFill>
                          <a:srgbClr val="66FF33"/>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F2</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u="none" strike="noStrike" dirty="0">
                          <a:effectLst/>
                        </a:rPr>
                        <a:t>7</a:t>
                      </a:r>
                      <a:r>
                        <a:rPr lang="zh-CN" altLang="en-US" sz="1400" u="none" strike="noStrike" dirty="0">
                          <a:effectLst/>
                        </a:rPr>
                        <a:t>　</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zh-CN" altLang="en-US" sz="1400" u="none" strike="noStrike" dirty="0">
                          <a:effectLst/>
                        </a:rPr>
                        <a:t>　</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r" fontAlgn="ctr"/>
                      <a:r>
                        <a:rPr lang="en-US" sz="1600" u="none" strike="noStrike" dirty="0">
                          <a:effectLst/>
                        </a:rPr>
                        <a:t>Store2</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b="0" i="0" u="none" strike="noStrike" dirty="0">
                          <a:solidFill>
                            <a:srgbClr val="0070C0"/>
                          </a:solidFill>
                          <a:effectLst/>
                          <a:latin typeface="宋体" panose="02010600030101010101" pitchFamily="2" charset="-122"/>
                          <a:ea typeface="宋体" panose="02010600030101010101" pitchFamily="2" charset="-122"/>
                        </a:rPr>
                        <a:t>Yes</a:t>
                      </a:r>
                      <a:endParaRPr lang="en-US" sz="1400" b="0" i="0" u="none" strike="noStrike" dirty="0">
                        <a:solidFill>
                          <a:srgbClr val="0070C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b="0" i="0" u="none" strike="noStrike" dirty="0">
                          <a:solidFill>
                            <a:srgbClr val="0070C0"/>
                          </a:solidFill>
                          <a:effectLst/>
                          <a:latin typeface="宋体" panose="02010600030101010101" pitchFamily="2" charset="-122"/>
                          <a:ea typeface="宋体" panose="02010600030101010101" pitchFamily="2" charset="-122"/>
                        </a:rPr>
                        <a:t>72</a:t>
                      </a:r>
                      <a:endParaRPr lang="zh-CN" altLang="en-US" sz="1400" b="0" i="0" u="none" strike="noStrike" dirty="0">
                        <a:solidFill>
                          <a:srgbClr val="0070C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b="0" i="0" u="none" strike="noStrike" dirty="0">
                          <a:solidFill>
                            <a:srgbClr val="0070C0"/>
                          </a:solidFill>
                          <a:effectLst/>
                          <a:latin typeface="宋体" panose="02010600030101010101" pitchFamily="2" charset="-122"/>
                          <a:ea typeface="宋体" panose="02010600030101010101" pitchFamily="2" charset="-122"/>
                        </a:rPr>
                        <a:t>Mult2</a:t>
                      </a:r>
                    </a:p>
                  </a:txBody>
                  <a:tcPr marL="7620" marR="7620" marT="7619" marB="0" anchor="ctr"/>
                </a:tc>
                <a:extLst>
                  <a:ext uri="{0D108BD9-81ED-4DB2-BD59-A6C34878D82A}">
                    <a16:rowId xmlns:a16="http://schemas.microsoft.com/office/drawing/2014/main" val="10006"/>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u="none" strike="noStrike">
                          <a:effectLst/>
                        </a:rPr>
                        <a:t>2</a:t>
                      </a:r>
                      <a:endParaRPr lang="en-US" altLang="zh-CN" sz="1600" b="0" i="0" u="none" strike="noStrike">
                        <a:solidFill>
                          <a:srgbClr val="66FF33"/>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SD</a:t>
                      </a:r>
                      <a:endParaRPr lang="en-US" sz="1600" b="0" i="0" u="none" strike="noStrike">
                        <a:solidFill>
                          <a:srgbClr val="66FF33"/>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F4 </a:t>
                      </a:r>
                      <a:endParaRPr lang="en-US" sz="1600" b="0" i="0" u="none" strike="noStrike">
                        <a:solidFill>
                          <a:srgbClr val="66FF33"/>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u="none" strike="noStrike">
                          <a:effectLst/>
                        </a:rPr>
                        <a:t>0</a:t>
                      </a:r>
                      <a:endParaRPr lang="en-US" altLang="zh-CN" sz="1600" b="0" i="0" u="none" strike="noStrike">
                        <a:solidFill>
                          <a:srgbClr val="66FF33"/>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R1</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u="none" strike="noStrike" dirty="0">
                          <a:effectLst/>
                        </a:rPr>
                        <a:t>8</a:t>
                      </a:r>
                      <a:r>
                        <a:rPr lang="zh-CN" altLang="en-US" sz="1400" u="none" strike="noStrike" dirty="0">
                          <a:effectLst/>
                        </a:rPr>
                        <a:t>　</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zh-CN" altLang="en-US" sz="1400" u="none" strike="noStrike">
                          <a:effectLst/>
                        </a:rPr>
                        <a:t>　</a:t>
                      </a:r>
                      <a:endParaRPr lang="zh-CN" altLang="en-US" sz="14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zh-CN" altLang="en-US" sz="1400" u="none" strike="noStrike" dirty="0">
                          <a:effectLst/>
                        </a:rPr>
                        <a:t>　</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r" fontAlgn="ctr"/>
                      <a:r>
                        <a:rPr lang="en-US" sz="1600" u="none" strike="noStrike" dirty="0">
                          <a:effectLst/>
                        </a:rPr>
                        <a:t>Store3</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400" u="none" strike="noStrike" dirty="0">
                          <a:effectLst/>
                        </a:rPr>
                        <a:t>No</a:t>
                      </a:r>
                      <a:endParaRPr 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07"/>
                  </a:ext>
                </a:extLst>
              </a:tr>
              <a:tr h="293236">
                <a:tc gridSpan="3">
                  <a:txBody>
                    <a:bodyPr/>
                    <a:lstStyle/>
                    <a:p>
                      <a:pPr marL="0" algn="l" defTabSz="914400" rtl="0" eaLnBrk="1" fontAlgn="ctr" latinLnBrk="0" hangingPunct="1"/>
                      <a:r>
                        <a:rPr lang="en-US" sz="1800" b="1" u="none" strike="noStrike" kern="1200" dirty="0">
                          <a:solidFill>
                            <a:srgbClr val="FF0000"/>
                          </a:solidFill>
                          <a:effectLst/>
                          <a:latin typeface="+mn-lt"/>
                          <a:ea typeface="+mn-ea"/>
                          <a:cs typeface="+mn-cs"/>
                        </a:rPr>
                        <a:t>Reservation Station:</a:t>
                      </a:r>
                    </a:p>
                  </a:txBody>
                  <a:tcPr marL="7620" marR="7620" marT="7619" marB="0" anchor="ctr"/>
                </a:tc>
                <a:tc hMerge="1">
                  <a:txBody>
                    <a:bodyPr/>
                    <a:lstStyle/>
                    <a:p>
                      <a:endParaRPr lang="zh-CN" altLang="en-US"/>
                    </a:p>
                  </a:txBody>
                  <a:tcPr/>
                </a:tc>
                <a:tc hMerge="1">
                  <a:txBody>
                    <a:bodyPr/>
                    <a:lstStyle/>
                    <a:p>
                      <a:endParaRPr lang="zh-CN" altLang="en-US"/>
                    </a:p>
                  </a:txBody>
                  <a:tcP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08"/>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Time</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Name</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Busy </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Op</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err="1">
                          <a:effectLst/>
                        </a:rPr>
                        <a:t>Vj</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err="1">
                          <a:effectLst/>
                        </a:rPr>
                        <a:t>Vk</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Qj </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Qk</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Code</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09"/>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600" u="none" strike="noStrike" dirty="0">
                          <a:effectLst/>
                        </a:rPr>
                        <a:t>Add1</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400" u="none" strike="noStrike" dirty="0">
                          <a:effectLst/>
                          <a:latin typeface="宋体" panose="02010600030101010101" pitchFamily="2" charset="-122"/>
                          <a:ea typeface="宋体" panose="02010600030101010101" pitchFamily="2" charset="-122"/>
                        </a:rPr>
                        <a:t>No</a:t>
                      </a:r>
                      <a:endParaRPr lang="en-US" sz="1400" b="0" i="0" u="none" strike="noStrike" dirty="0">
                        <a:solidFill>
                          <a:srgbClr val="FF66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zh-CN" altLang="en-US" sz="1400" u="none" strike="noStrike" dirty="0">
                          <a:effectLst/>
                          <a:latin typeface="宋体" panose="02010600030101010101" pitchFamily="2" charset="-122"/>
                          <a:ea typeface="宋体" panose="02010600030101010101" pitchFamily="2" charset="-122"/>
                        </a:rPr>
                        <a:t>　</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zh-CN" altLang="en-US" sz="1400" u="none" strike="noStrike" dirty="0">
                          <a:effectLst/>
                          <a:latin typeface="宋体" panose="02010600030101010101" pitchFamily="2" charset="-122"/>
                          <a:ea typeface="宋体" panose="02010600030101010101" pitchFamily="2" charset="-122"/>
                        </a:rPr>
                        <a:t>　</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zh-CN" altLang="en-US" sz="1400" u="none" strike="noStrike" dirty="0">
                          <a:effectLst/>
                          <a:latin typeface="宋体" panose="02010600030101010101" pitchFamily="2" charset="-122"/>
                          <a:ea typeface="宋体" panose="02010600030101010101" pitchFamily="2" charset="-122"/>
                        </a:rPr>
                        <a:t>　</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zh-CN" altLang="en-US" sz="1400" u="none" strike="noStrike" dirty="0">
                          <a:effectLst/>
                          <a:latin typeface="宋体" panose="02010600030101010101" pitchFamily="2" charset="-122"/>
                          <a:ea typeface="宋体" panose="02010600030101010101" pitchFamily="2" charset="-122"/>
                        </a:rPr>
                        <a:t>　</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zh-CN" altLang="en-US" sz="1400" u="none" strike="noStrike" dirty="0">
                          <a:effectLst/>
                          <a:latin typeface="宋体" panose="02010600030101010101" pitchFamily="2" charset="-122"/>
                          <a:ea typeface="宋体" panose="02010600030101010101" pitchFamily="2" charset="-122"/>
                        </a:rPr>
                        <a:t>　</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LD </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F0</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u="none" strike="noStrike">
                          <a:effectLst/>
                        </a:rPr>
                        <a:t>0</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R1</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10"/>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600" u="none" strike="noStrike" dirty="0" err="1">
                          <a:effectLst/>
                        </a:rPr>
                        <a:t>Add2</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400" u="none" strike="noStrike">
                          <a:effectLst/>
                          <a:latin typeface="宋体" panose="02010600030101010101" pitchFamily="2" charset="-122"/>
                          <a:ea typeface="宋体" panose="02010600030101010101" pitchFamily="2" charset="-122"/>
                        </a:rPr>
                        <a:t>No</a:t>
                      </a:r>
                      <a:endParaRPr lang="en-US" sz="1400" b="0" i="0" u="none" strike="noStrike">
                        <a:solidFill>
                          <a:srgbClr val="66FF33"/>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zh-CN" altLang="en-US" sz="1400" u="none" strike="noStrike">
                          <a:effectLst/>
                          <a:latin typeface="宋体" panose="02010600030101010101" pitchFamily="2" charset="-122"/>
                          <a:ea typeface="宋体" panose="02010600030101010101" pitchFamily="2" charset="-122"/>
                        </a:rPr>
                        <a:t>　</a:t>
                      </a:r>
                      <a:endParaRPr lang="zh-CN" altLang="en-US" sz="14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MULTD</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b="0" i="0" u="none" strike="noStrike" dirty="0">
                          <a:solidFill>
                            <a:srgbClr val="000000"/>
                          </a:solidFill>
                          <a:effectLst/>
                          <a:latin typeface="宋体" panose="02010600030101010101" pitchFamily="2" charset="-122"/>
                          <a:ea typeface="宋体" panose="02010600030101010101" pitchFamily="2" charset="-122"/>
                        </a:rPr>
                        <a:t>F4</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b="0" i="0" u="none" strike="noStrike" dirty="0">
                          <a:solidFill>
                            <a:srgbClr val="000000"/>
                          </a:solidFill>
                          <a:effectLst/>
                          <a:latin typeface="宋体" panose="02010600030101010101" pitchFamily="2" charset="-122"/>
                          <a:ea typeface="宋体" panose="02010600030101010101" pitchFamily="2" charset="-122"/>
                        </a:rPr>
                        <a:t>F0</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b="0" i="0" u="none" strike="noStrike" dirty="0">
                          <a:solidFill>
                            <a:srgbClr val="000000"/>
                          </a:solidFill>
                          <a:effectLst/>
                          <a:latin typeface="宋体" panose="02010600030101010101" pitchFamily="2" charset="-122"/>
                          <a:ea typeface="宋体" panose="02010600030101010101" pitchFamily="2" charset="-122"/>
                        </a:rPr>
                        <a:t>F2</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11"/>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600" u="none" strike="noStrike" dirty="0" err="1">
                          <a:effectLst/>
                        </a:rPr>
                        <a:t>Add3</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400" u="none" strike="noStrike">
                          <a:effectLst/>
                          <a:latin typeface="宋体" panose="02010600030101010101" pitchFamily="2" charset="-122"/>
                          <a:ea typeface="宋体" panose="02010600030101010101" pitchFamily="2" charset="-122"/>
                        </a:rPr>
                        <a:t>No</a:t>
                      </a:r>
                      <a:endParaRPr lang="en-US" sz="14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zh-CN" altLang="en-US" sz="1400" u="none" strike="noStrike">
                          <a:effectLst/>
                          <a:latin typeface="宋体" panose="02010600030101010101" pitchFamily="2" charset="-122"/>
                          <a:ea typeface="宋体" panose="02010600030101010101" pitchFamily="2" charset="-122"/>
                        </a:rPr>
                        <a:t>　</a:t>
                      </a:r>
                      <a:endParaRPr lang="zh-CN" altLang="en-US" sz="14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SD</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F4 </a:t>
                      </a:r>
                      <a:endParaRPr lang="en-US" sz="1600" b="0" i="0" u="none" strike="noStrike" dirty="0">
                        <a:solidFill>
                          <a:srgbClr val="FF66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u="none" strike="noStrike" dirty="0">
                          <a:effectLst/>
                        </a:rPr>
                        <a:t>0</a:t>
                      </a:r>
                      <a:endParaRPr lang="en-US" altLang="zh-CN" sz="1600" b="0" i="0" u="none" strike="noStrike" dirty="0">
                        <a:solidFill>
                          <a:srgbClr val="FF66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R1</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12"/>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b="0" i="0" u="none" strike="noStrike" dirty="0">
                          <a:solidFill>
                            <a:srgbClr val="000000"/>
                          </a:solidFill>
                          <a:effectLst/>
                          <a:latin typeface="宋体" panose="02010600030101010101" pitchFamily="2" charset="-122"/>
                          <a:ea typeface="宋体" panose="02010600030101010101" pitchFamily="2" charset="-122"/>
                        </a:rPr>
                        <a:t>2</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600" u="none" strike="noStrike" dirty="0" err="1">
                          <a:effectLst/>
                        </a:rPr>
                        <a:t>Mult1</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400" b="0" i="0" u="none" strike="noStrike" dirty="0">
                          <a:solidFill>
                            <a:srgbClr val="FF00FF"/>
                          </a:solidFill>
                          <a:effectLst/>
                          <a:latin typeface="宋体" panose="02010600030101010101" pitchFamily="2" charset="-122"/>
                          <a:ea typeface="宋体" panose="02010600030101010101" pitchFamily="2" charset="-122"/>
                        </a:rPr>
                        <a:t>Y</a:t>
                      </a:r>
                      <a:r>
                        <a:rPr lang="en-US" altLang="zh-CN" sz="1400" b="0" i="0" u="none" strike="noStrike" dirty="0">
                          <a:solidFill>
                            <a:srgbClr val="FF00FF"/>
                          </a:solidFill>
                          <a:effectLst/>
                          <a:latin typeface="宋体" panose="02010600030101010101" pitchFamily="2" charset="-122"/>
                          <a:ea typeface="宋体" panose="02010600030101010101" pitchFamily="2" charset="-122"/>
                        </a:rPr>
                        <a:t>es</a:t>
                      </a:r>
                      <a:endParaRPr lang="en-US" sz="14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b="0" i="0" u="none" strike="noStrike" dirty="0" err="1">
                          <a:solidFill>
                            <a:srgbClr val="FF00FF"/>
                          </a:solidFill>
                          <a:effectLst/>
                          <a:latin typeface="宋体" panose="02010600030101010101" pitchFamily="2" charset="-122"/>
                          <a:ea typeface="宋体" panose="02010600030101010101" pitchFamily="2" charset="-122"/>
                        </a:rPr>
                        <a:t>Multd</a:t>
                      </a:r>
                      <a:endParaRPr lang="zh-CN" altLang="en-US" sz="14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b="0" i="0" u="none" strike="noStrike" dirty="0">
                          <a:solidFill>
                            <a:srgbClr val="FF00FF"/>
                          </a:solidFill>
                          <a:effectLst/>
                          <a:latin typeface="宋体" panose="02010600030101010101" pitchFamily="2" charset="-122"/>
                          <a:ea typeface="宋体" panose="02010600030101010101" pitchFamily="2" charset="-122"/>
                        </a:rPr>
                        <a:t>M[80]</a:t>
                      </a:r>
                      <a:endParaRPr lang="zh-CN" altLang="en-US" sz="14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b="0" i="0" u="none" strike="noStrike" dirty="0">
                          <a:solidFill>
                            <a:srgbClr val="FF00FF"/>
                          </a:solidFill>
                          <a:effectLst/>
                          <a:latin typeface="宋体" panose="02010600030101010101" pitchFamily="2" charset="-122"/>
                          <a:ea typeface="宋体" panose="02010600030101010101" pitchFamily="2" charset="-122"/>
                        </a:rPr>
                        <a:t>R(F2)</a:t>
                      </a:r>
                      <a:endParaRPr lang="zh-CN" altLang="en-US" sz="14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zh-CN" altLang="en-US" sz="1400" u="none" strike="noStrike" dirty="0">
                          <a:solidFill>
                            <a:srgbClr val="FF00FF"/>
                          </a:solidFill>
                          <a:effectLst/>
                          <a:latin typeface="宋体" panose="02010600030101010101" pitchFamily="2" charset="-122"/>
                          <a:ea typeface="宋体" panose="02010600030101010101" pitchFamily="2" charset="-122"/>
                        </a:rPr>
                        <a:t>　</a:t>
                      </a:r>
                      <a:endParaRPr lang="zh-CN" altLang="en-US" sz="14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SUBI</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b="0" i="0" u="none" strike="noStrike" dirty="0">
                          <a:solidFill>
                            <a:srgbClr val="000000"/>
                          </a:solidFill>
                          <a:effectLst/>
                          <a:latin typeface="宋体" panose="02010600030101010101" pitchFamily="2" charset="-122"/>
                          <a:ea typeface="宋体" panose="02010600030101010101" pitchFamily="2" charset="-122"/>
                        </a:rPr>
                        <a:t>R1</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b="0" i="0" u="none" strike="noStrike" dirty="0">
                          <a:solidFill>
                            <a:srgbClr val="000000"/>
                          </a:solidFill>
                          <a:effectLst/>
                          <a:latin typeface="宋体" panose="02010600030101010101" pitchFamily="2" charset="-122"/>
                          <a:ea typeface="宋体" panose="02010600030101010101" pitchFamily="2" charset="-122"/>
                        </a:rPr>
                        <a:t>R1</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b="0" i="0" u="none" strike="noStrike" dirty="0">
                          <a:solidFill>
                            <a:srgbClr val="000000"/>
                          </a:solidFill>
                          <a:effectLst/>
                          <a:latin typeface="宋体" panose="02010600030101010101" pitchFamily="2" charset="-122"/>
                          <a:ea typeface="宋体" panose="02010600030101010101" pitchFamily="2" charset="-122"/>
                        </a:rPr>
                        <a:t>#8</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13"/>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b="0" i="0" u="none" strike="noStrike" dirty="0">
                          <a:solidFill>
                            <a:srgbClr val="000000"/>
                          </a:solidFill>
                          <a:effectLst/>
                          <a:latin typeface="宋体" panose="02010600030101010101" pitchFamily="2" charset="-122"/>
                          <a:ea typeface="宋体" panose="02010600030101010101" pitchFamily="2" charset="-122"/>
                        </a:rPr>
                        <a:t>4</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600" u="none" strike="noStrike" dirty="0" err="1">
                          <a:effectLst/>
                        </a:rPr>
                        <a:t>Mult2</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u="none" strike="noStrike" dirty="0">
                          <a:solidFill>
                            <a:srgbClr val="0070C0"/>
                          </a:solidFill>
                          <a:effectLst/>
                          <a:latin typeface="宋体" panose="02010600030101010101" pitchFamily="2" charset="-122"/>
                          <a:ea typeface="宋体" panose="02010600030101010101" pitchFamily="2" charset="-122"/>
                        </a:rPr>
                        <a:t>Yes</a:t>
                      </a:r>
                      <a:endParaRPr lang="en-US" sz="1400" b="0" i="0" u="none" strike="noStrike" dirty="0">
                        <a:solidFill>
                          <a:srgbClr val="0070C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u="none" strike="noStrike" dirty="0" err="1">
                          <a:solidFill>
                            <a:srgbClr val="0070C0"/>
                          </a:solidFill>
                          <a:effectLst/>
                          <a:latin typeface="宋体" panose="02010600030101010101" pitchFamily="2" charset="-122"/>
                          <a:ea typeface="宋体" panose="02010600030101010101" pitchFamily="2" charset="-122"/>
                        </a:rPr>
                        <a:t>Multd</a:t>
                      </a:r>
                      <a:r>
                        <a:rPr lang="zh-CN" altLang="en-US" sz="1400" u="none" strike="noStrike" dirty="0">
                          <a:solidFill>
                            <a:srgbClr val="0070C0"/>
                          </a:solidFill>
                          <a:effectLst/>
                          <a:latin typeface="宋体" panose="02010600030101010101" pitchFamily="2" charset="-122"/>
                          <a:ea typeface="宋体" panose="02010600030101010101" pitchFamily="2" charset="-122"/>
                        </a:rPr>
                        <a:t>　</a:t>
                      </a:r>
                      <a:endParaRPr lang="zh-CN" altLang="en-US" sz="1400" b="0" i="0" u="none" strike="noStrike" dirty="0">
                        <a:solidFill>
                          <a:srgbClr val="0070C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u="none" strike="noStrike" dirty="0">
                          <a:solidFill>
                            <a:srgbClr val="0070C0"/>
                          </a:solidFill>
                          <a:effectLst/>
                          <a:latin typeface="宋体" panose="02010600030101010101" pitchFamily="2" charset="-122"/>
                          <a:ea typeface="宋体" panose="02010600030101010101" pitchFamily="2" charset="-122"/>
                        </a:rPr>
                        <a:t>M[72]</a:t>
                      </a:r>
                      <a:endParaRPr lang="zh-CN" altLang="en-US" sz="1400" b="0" i="0" u="none" strike="noStrike" dirty="0">
                        <a:solidFill>
                          <a:srgbClr val="0070C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b="0" i="0" u="none" strike="noStrike" dirty="0">
                          <a:solidFill>
                            <a:srgbClr val="0070C0"/>
                          </a:solidFill>
                          <a:effectLst/>
                          <a:latin typeface="宋体" panose="02010600030101010101" pitchFamily="2" charset="-122"/>
                          <a:ea typeface="宋体" panose="02010600030101010101" pitchFamily="2" charset="-122"/>
                        </a:rPr>
                        <a:t>R(F2)</a:t>
                      </a:r>
                      <a:endParaRPr lang="zh-CN" altLang="en-US" sz="1400" b="0" i="0" u="none" strike="noStrike" dirty="0">
                        <a:solidFill>
                          <a:srgbClr val="0070C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0070C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zh-CN" altLang="en-US" sz="1400" u="none" strike="noStrike" dirty="0">
                          <a:effectLst/>
                          <a:latin typeface="宋体" panose="02010600030101010101" pitchFamily="2" charset="-122"/>
                          <a:ea typeface="宋体" panose="02010600030101010101" pitchFamily="2" charset="-122"/>
                        </a:rPr>
                        <a:t>　</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BNEZ</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b="0" i="0" u="none" strike="noStrike" dirty="0">
                          <a:solidFill>
                            <a:srgbClr val="000000"/>
                          </a:solidFill>
                          <a:effectLst/>
                          <a:latin typeface="宋体" panose="02010600030101010101" pitchFamily="2" charset="-122"/>
                          <a:ea typeface="宋体" panose="02010600030101010101" pitchFamily="2" charset="-122"/>
                        </a:rPr>
                        <a:t>R1</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b="0" i="0" u="none" strike="noStrike" dirty="0">
                          <a:solidFill>
                            <a:srgbClr val="000000"/>
                          </a:solidFill>
                          <a:effectLst/>
                          <a:latin typeface="宋体" panose="02010600030101010101" pitchFamily="2" charset="-122"/>
                          <a:ea typeface="宋体" panose="02010600030101010101" pitchFamily="2" charset="-122"/>
                        </a:rPr>
                        <a:t>Loop</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14"/>
                  </a:ext>
                </a:extLst>
              </a:tr>
              <a:tr h="86832">
                <a:tc>
                  <a:txBody>
                    <a:bodyPr/>
                    <a:lstStyle/>
                    <a:p>
                      <a:pPr algn="l" fontAlgn="ctr"/>
                      <a:endParaRPr lang="zh-CN" altLang="en-US" sz="2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5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5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5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5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5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5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5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5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5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5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5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5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15"/>
                  </a:ext>
                </a:extLst>
              </a:tr>
              <a:tr h="291688">
                <a:tc gridSpan="3">
                  <a:txBody>
                    <a:bodyPr/>
                    <a:lstStyle/>
                    <a:p>
                      <a:pPr marL="0" algn="l" defTabSz="914400" rtl="0" eaLnBrk="1" fontAlgn="ctr" latinLnBrk="0" hangingPunct="1"/>
                      <a:r>
                        <a:rPr lang="en-US" sz="1600" b="1" u="none" strike="noStrike" kern="1200" dirty="0">
                          <a:solidFill>
                            <a:srgbClr val="FF0000"/>
                          </a:solidFill>
                          <a:effectLst/>
                          <a:latin typeface="+mn-lt"/>
                          <a:ea typeface="+mn-ea"/>
                          <a:cs typeface="+mn-cs"/>
                        </a:rPr>
                        <a:t>Register Result Status</a:t>
                      </a:r>
                    </a:p>
                  </a:txBody>
                  <a:tcPr marL="7620" marR="7620" marT="7619" marB="0" anchor="ctr"/>
                </a:tc>
                <a:tc hMerge="1">
                  <a:txBody>
                    <a:bodyPr/>
                    <a:lstStyle/>
                    <a:p>
                      <a:endParaRPr lang="zh-CN" altLang="en-US"/>
                    </a:p>
                  </a:txBody>
                  <a:tcPr/>
                </a:tc>
                <a:tc hMerge="1">
                  <a:txBody>
                    <a:bodyPr/>
                    <a:lstStyle/>
                    <a:p>
                      <a:endParaRPr lang="zh-CN" altLang="en-US"/>
                    </a:p>
                  </a:txBody>
                  <a:tcP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16"/>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Clock </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R1</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F0</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F2</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F4</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F6</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F8</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F10</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F12 </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u="none" strike="noStrike" dirty="0">
                          <a:effectLst/>
                        </a:rPr>
                        <a:t>……</a:t>
                      </a:r>
                      <a:endParaRPr lang="en-US" altLang="zh-CN"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F30</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17"/>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b="0" i="0" u="none" strike="noStrike" dirty="0">
                          <a:solidFill>
                            <a:schemeClr val="dk1"/>
                          </a:solidFill>
                          <a:effectLst/>
                          <a:latin typeface="+mn-lt"/>
                          <a:ea typeface="+mn-ea"/>
                        </a:rPr>
                        <a:t>12</a:t>
                      </a:r>
                      <a:endParaRPr lang="en-US" altLang="zh-CN"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b="0" i="0" u="none" strike="noStrike" dirty="0">
                          <a:solidFill>
                            <a:schemeClr val="dk1"/>
                          </a:solidFill>
                          <a:effectLst/>
                          <a:latin typeface="+mn-lt"/>
                          <a:ea typeface="+mn-ea"/>
                        </a:rPr>
                        <a:t>64</a:t>
                      </a:r>
                      <a:endParaRPr lang="en-US" altLang="zh-CN"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FU</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b="0" i="0" u="none" strike="noStrike" dirty="0">
                          <a:solidFill>
                            <a:schemeClr val="tx1"/>
                          </a:solidFill>
                          <a:effectLst/>
                          <a:latin typeface="宋体" panose="02010600030101010101" pitchFamily="2" charset="-122"/>
                          <a:ea typeface="宋体" panose="02010600030101010101" pitchFamily="2" charset="-122"/>
                        </a:rPr>
                        <a:t>Load3</a:t>
                      </a:r>
                      <a:endParaRPr lang="zh-CN" altLang="en-US" sz="1400" b="0" i="0" u="none" strike="noStrike" dirty="0">
                        <a:solidFill>
                          <a:schemeClr val="tx1"/>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0070C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b="0" i="0" u="none" strike="noStrike" dirty="0">
                          <a:solidFill>
                            <a:srgbClr val="0070C0"/>
                          </a:solidFill>
                          <a:effectLst/>
                          <a:latin typeface="宋体" panose="02010600030101010101" pitchFamily="2" charset="-122"/>
                          <a:ea typeface="宋体" panose="02010600030101010101" pitchFamily="2" charset="-122"/>
                        </a:rPr>
                        <a:t>Mult2</a:t>
                      </a:r>
                      <a:endParaRPr lang="zh-CN" altLang="en-US" sz="1400" b="0" i="0" u="none" strike="noStrike" dirty="0">
                        <a:solidFill>
                          <a:srgbClr val="0070C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18"/>
                  </a:ext>
                </a:extLst>
              </a:tr>
            </a:tbl>
          </a:graphicData>
        </a:graphic>
      </p:graphicFrame>
    </p:spTree>
    <p:extLst>
      <p:ext uri="{BB962C8B-B14F-4D97-AF65-F5344CB8AC3E}">
        <p14:creationId xmlns:p14="http://schemas.microsoft.com/office/powerpoint/2010/main" val="3180374593"/>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additive="repl">
                                        <p:cTn id="6" dur="1" fill="hold">
                                          <p:stCondLst>
                                            <p:cond delay="0"/>
                                          </p:stCondLst>
                                        </p:cTn>
                                        <p:tgtEl>
                                          <p:spTgt spid="13">
                                            <p:txEl>
                                              <p:pRg st="0" end="0"/>
                                            </p:txEl>
                                          </p:spTgt>
                                        </p:tgtEl>
                                        <p:attrNameLst>
                                          <p:attrName>style.visibility</p:attrName>
                                        </p:attrNameLst>
                                      </p:cBhvr>
                                      <p:to>
                                        <p:strVal val="visible"/>
                                      </p:to>
                                    </p:set>
                                    <p:anim calcmode="lin" valueType="num">
                                      <p:cBhvr>
                                        <p:cTn id="7" dur="500" fill="hold"/>
                                        <p:tgtEl>
                                          <p:spTgt spid="13">
                                            <p:txEl>
                                              <p:pRg st="0" end="0"/>
                                            </p:txEl>
                                          </p:spTgt>
                                        </p:tgtEl>
                                        <p:attrNameLst>
                                          <p:attrName>ppt_x</p:attrName>
                                        </p:attrNameLst>
                                      </p:cBhvr>
                                      <p:tavLst>
                                        <p:tav tm="100000">
                                          <p:val>
                                            <p:strVal val="1+#ppt_w/2"/>
                                          </p:val>
                                        </p:tav>
                                        <p:tav tm="100000">
                                          <p:val>
                                            <p:strVal val="#ppt_x"/>
                                          </p:val>
                                        </p:tav>
                                      </p:tavLst>
                                    </p:anim>
                                    <p:anim calcmode="lin" valueType="num">
                                      <p:cBhvr>
                                        <p:cTn id="8" dur="500" fill="hold"/>
                                        <p:tgtEl>
                                          <p:spTgt spid="13">
                                            <p:txEl>
                                              <p:pRg st="0" end="0"/>
                                            </p:txEl>
                                          </p:spTgt>
                                        </p:tgtEl>
                                        <p:attrNameLst>
                                          <p:attrName>ppt_y</p:attrName>
                                        </p:attrNameLst>
                                      </p:cBhvr>
                                      <p:tavLst>
                                        <p:tav tm="10000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additive="repl">
                                        <p:cTn id="12" dur="1" fill="hold">
                                          <p:stCondLst>
                                            <p:cond delay="0"/>
                                          </p:stCondLst>
                                        </p:cTn>
                                        <p:tgtEl>
                                          <p:spTgt spid="13">
                                            <p:txEl>
                                              <p:pRg st="1" end="1"/>
                                            </p:txEl>
                                          </p:spTgt>
                                        </p:tgtEl>
                                        <p:attrNameLst>
                                          <p:attrName>style.visibility</p:attrName>
                                        </p:attrNameLst>
                                      </p:cBhvr>
                                      <p:to>
                                        <p:strVal val="visible"/>
                                      </p:to>
                                    </p:set>
                                    <p:anim calcmode="lin" valueType="num">
                                      <p:cBhvr>
                                        <p:cTn id="13" dur="500" fill="hold"/>
                                        <p:tgtEl>
                                          <p:spTgt spid="13">
                                            <p:txEl>
                                              <p:pRg st="1" end="1"/>
                                            </p:txEl>
                                          </p:spTgt>
                                        </p:tgtEl>
                                        <p:attrNameLst>
                                          <p:attrName>ppt_x</p:attrName>
                                        </p:attrNameLst>
                                      </p:cBhvr>
                                      <p:tavLst>
                                        <p:tav tm="100000">
                                          <p:val>
                                            <p:strVal val="1+#ppt_w/2"/>
                                          </p:val>
                                        </p:tav>
                                        <p:tav tm="100000">
                                          <p:val>
                                            <p:strVal val="#ppt_x"/>
                                          </p:val>
                                        </p:tav>
                                      </p:tavLst>
                                    </p:anim>
                                    <p:anim calcmode="lin" valueType="num">
                                      <p:cBhvr>
                                        <p:cTn id="14" dur="500" fill="hold"/>
                                        <p:tgtEl>
                                          <p:spTgt spid="13">
                                            <p:txEl>
                                              <p:pRg st="1" end="1"/>
                                            </p:txEl>
                                          </p:spTgt>
                                        </p:tgtEl>
                                        <p:attrNameLst>
                                          <p:attrName>ppt_y</p:attrName>
                                        </p:attrNameLst>
                                      </p:cBhvr>
                                      <p:tavLst>
                                        <p:tav tm="10000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自由: 形状 22"/>
          <p:cNvSpPr/>
          <p:nvPr/>
        </p:nvSpPr>
        <p:spPr bwMode="auto">
          <a:xfrm rot="12600000">
            <a:off x="628798" y="267712"/>
            <a:ext cx="166903" cy="731887"/>
          </a:xfrm>
          <a:custGeom>
            <a:avLst/>
            <a:gdLst>
              <a:gd name="connsiteX0" fmla="*/ 260214 w 260214"/>
              <a:gd name="connsiteY0" fmla="*/ 995963 h 1141060"/>
              <a:gd name="connsiteX1" fmla="*/ 0 w 260214"/>
              <a:gd name="connsiteY1" fmla="*/ 1141060 h 1141060"/>
              <a:gd name="connsiteX2" fmla="*/ 0 w 260214"/>
              <a:gd name="connsiteY2" fmla="*/ 146621 h 1141060"/>
              <a:gd name="connsiteX3" fmla="*/ 260214 w 260214"/>
              <a:gd name="connsiteY3" fmla="*/ 0 h 1141060"/>
            </a:gdLst>
            <a:ahLst/>
            <a:cxnLst>
              <a:cxn ang="0">
                <a:pos x="connsiteX0" y="connsiteY0"/>
              </a:cxn>
              <a:cxn ang="0">
                <a:pos x="connsiteX1" y="connsiteY1"/>
              </a:cxn>
              <a:cxn ang="0">
                <a:pos x="connsiteX2" y="connsiteY2"/>
              </a:cxn>
              <a:cxn ang="0">
                <a:pos x="connsiteX3" y="connsiteY3"/>
              </a:cxn>
            </a:cxnLst>
            <a:rect l="l" t="t" r="r" b="b"/>
            <a:pathLst>
              <a:path w="260214" h="1141060">
                <a:moveTo>
                  <a:pt x="260214" y="995963"/>
                </a:moveTo>
                <a:lnTo>
                  <a:pt x="0" y="1141060"/>
                </a:lnTo>
                <a:lnTo>
                  <a:pt x="0" y="146621"/>
                </a:lnTo>
                <a:lnTo>
                  <a:pt x="260214" y="0"/>
                </a:lnTo>
                <a:close/>
              </a:path>
            </a:pathLst>
          </a:custGeom>
          <a:solidFill>
            <a:srgbClr val="0075EA"/>
          </a:solidFill>
          <a:ln>
            <a:noFill/>
          </a:ln>
        </p:spPr>
        <p:txBody>
          <a:bodyPr vert="horz" wrap="square" lIns="91440" tIns="45720" rIns="91440" bIns="45720" numCol="1" anchor="t" anchorCtr="0" compatLnSpc="1">
            <a:noAutofit/>
          </a:bodyPr>
          <a:lstStyle/>
          <a:p>
            <a:endParaRPr lang="zh-CN" altLang="en-US" dirty="0"/>
          </a:p>
        </p:txBody>
      </p:sp>
      <p:grpSp>
        <p:nvGrpSpPr>
          <p:cNvPr id="10" name="组合 9">
            <a:extLst>
              <a:ext uri="{FF2B5EF4-FFF2-40B4-BE49-F238E27FC236}">
                <a16:creationId xmlns:a16="http://schemas.microsoft.com/office/drawing/2014/main" id="{2A62CB82-FB01-4715-BBAF-49D3EAD91EB7}"/>
              </a:ext>
            </a:extLst>
          </p:cNvPr>
          <p:cNvGrpSpPr/>
          <p:nvPr/>
        </p:nvGrpSpPr>
        <p:grpSpPr>
          <a:xfrm>
            <a:off x="635244" y="278225"/>
            <a:ext cx="4594115" cy="714073"/>
            <a:chOff x="635242" y="278221"/>
            <a:chExt cx="4594115" cy="714072"/>
          </a:xfrm>
        </p:grpSpPr>
        <p:sp>
          <p:nvSpPr>
            <p:cNvPr id="11" name="矩形 10">
              <a:extLst>
                <a:ext uri="{FF2B5EF4-FFF2-40B4-BE49-F238E27FC236}">
                  <a16:creationId xmlns:a16="http://schemas.microsoft.com/office/drawing/2014/main" id="{9C4C0B2E-9EA3-4E4E-B3C0-51BAACEFFED3}"/>
                </a:ext>
              </a:extLst>
            </p:cNvPr>
            <p:cNvSpPr/>
            <p:nvPr/>
          </p:nvSpPr>
          <p:spPr>
            <a:xfrm>
              <a:off x="635242" y="676889"/>
              <a:ext cx="4136453" cy="315404"/>
            </a:xfrm>
            <a:prstGeom prst="rect">
              <a:avLst/>
            </a:prstGeom>
          </p:spPr>
          <p:txBody>
            <a:bodyPr wrap="square">
              <a:spAutoFit/>
            </a:bodyPr>
            <a:lstStyle/>
            <a:p>
              <a:pPr algn="ct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Tomasulo Algorithm——Loop</a:t>
              </a:r>
            </a:p>
          </p:txBody>
        </p:sp>
        <p:sp>
          <p:nvSpPr>
            <p:cNvPr id="16" name="矩形 15">
              <a:extLst>
                <a:ext uri="{FF2B5EF4-FFF2-40B4-BE49-F238E27FC236}">
                  <a16:creationId xmlns:a16="http://schemas.microsoft.com/office/drawing/2014/main" id="{920BAABC-520F-43FA-A390-A8BAD8692FD2}"/>
                </a:ext>
              </a:extLst>
            </p:cNvPr>
            <p:cNvSpPr/>
            <p:nvPr/>
          </p:nvSpPr>
          <p:spPr>
            <a:xfrm>
              <a:off x="1197484" y="278221"/>
              <a:ext cx="4031873" cy="523219"/>
            </a:xfrm>
            <a:prstGeom prst="rect">
              <a:avLst/>
            </a:prstGeom>
          </p:spPr>
          <p:txBody>
            <a:bodyPr wrap="none">
              <a:spAutoFit/>
            </a:bodyPr>
            <a:lstStyle/>
            <a:p>
              <a:r>
                <a:rPr lang="en-US" altLang="zh-CN" sz="2800" b="1" dirty="0">
                  <a:solidFill>
                    <a:schemeClr val="tx1">
                      <a:lumMod val="85000"/>
                      <a:lumOff val="15000"/>
                    </a:schemeClr>
                  </a:solidFill>
                  <a:latin typeface="等线" panose="02010600030101010101" pitchFamily="2" charset="-122"/>
                  <a:ea typeface="等线" panose="02010600030101010101" pitchFamily="2" charset="-122"/>
                </a:rPr>
                <a:t>Tomasulo</a:t>
              </a:r>
              <a:r>
                <a:rPr lang="zh-CN" altLang="en-US" sz="2800" b="1" dirty="0">
                  <a:solidFill>
                    <a:schemeClr val="tx1">
                      <a:lumMod val="85000"/>
                      <a:lumOff val="15000"/>
                    </a:schemeClr>
                  </a:solidFill>
                  <a:latin typeface="等线" panose="02010600030101010101" pitchFamily="2" charset="-122"/>
                  <a:ea typeface="等线" panose="02010600030101010101" pitchFamily="2" charset="-122"/>
                </a:rPr>
                <a:t>算法</a:t>
              </a:r>
              <a:r>
                <a:rPr lang="en-US" altLang="zh-CN" sz="2800" b="1" dirty="0">
                  <a:solidFill>
                    <a:schemeClr val="tx1">
                      <a:lumMod val="85000"/>
                      <a:lumOff val="15000"/>
                    </a:schemeClr>
                  </a:solidFill>
                  <a:latin typeface="等线" panose="02010600030101010101" pitchFamily="2" charset="-122"/>
                  <a:ea typeface="等线" panose="02010600030101010101" pitchFamily="2" charset="-122"/>
                </a:rPr>
                <a:t>— —</a:t>
              </a:r>
              <a:r>
                <a:rPr lang="zh-CN" altLang="en-US" sz="2800" b="1" dirty="0">
                  <a:solidFill>
                    <a:schemeClr val="tx1">
                      <a:lumMod val="85000"/>
                      <a:lumOff val="15000"/>
                    </a:schemeClr>
                  </a:solidFill>
                  <a:latin typeface="等线" panose="02010600030101010101" pitchFamily="2" charset="-122"/>
                  <a:ea typeface="等线" panose="02010600030101010101" pitchFamily="2" charset="-122"/>
                </a:rPr>
                <a:t>循环</a:t>
              </a:r>
            </a:p>
          </p:txBody>
        </p:sp>
      </p:grpSp>
      <p:sp>
        <p:nvSpPr>
          <p:cNvPr id="18" name="文本框 17">
            <a:extLst>
              <a:ext uri="{FF2B5EF4-FFF2-40B4-BE49-F238E27FC236}">
                <a16:creationId xmlns:a16="http://schemas.microsoft.com/office/drawing/2014/main" id="{E080DDE4-4689-48E4-965C-1FBB3BB6CB6B}"/>
              </a:ext>
            </a:extLst>
          </p:cNvPr>
          <p:cNvSpPr txBox="1"/>
          <p:nvPr/>
        </p:nvSpPr>
        <p:spPr>
          <a:xfrm>
            <a:off x="9666513" y="570612"/>
            <a:ext cx="1890243" cy="461665"/>
          </a:xfrm>
          <a:prstGeom prst="rect">
            <a:avLst/>
          </a:prstGeom>
          <a:noFill/>
        </p:spPr>
        <p:txBody>
          <a:bodyPr wrap="square" rtlCol="0">
            <a:spAutoFit/>
          </a:bodyPr>
          <a:lstStyle/>
          <a:p>
            <a:pPr algn="ctr"/>
            <a:r>
              <a:rPr lang="zh-CN" altLang="en-US" sz="2400" b="1" dirty="0">
                <a:solidFill>
                  <a:srgbClr val="0066FF"/>
                </a:solidFill>
                <a:latin typeface="微软雅黑" panose="020B0503020204020204" pitchFamily="34" charset="-122"/>
                <a:ea typeface="微软雅黑" panose="020B0503020204020204" pitchFamily="34" charset="-122"/>
              </a:rPr>
              <a:t>第</a:t>
            </a:r>
            <a:r>
              <a:rPr lang="en-US" altLang="zh-CN" sz="2400" b="1" dirty="0">
                <a:solidFill>
                  <a:srgbClr val="0066FF"/>
                </a:solidFill>
                <a:latin typeface="微软雅黑" panose="020B0503020204020204" pitchFamily="34" charset="-122"/>
                <a:ea typeface="微软雅黑" panose="020B0503020204020204" pitchFamily="34" charset="-122"/>
              </a:rPr>
              <a:t>13</a:t>
            </a:r>
            <a:r>
              <a:rPr lang="zh-CN" altLang="en-US" sz="2400" b="1" dirty="0">
                <a:solidFill>
                  <a:srgbClr val="0066FF"/>
                </a:solidFill>
                <a:latin typeface="微软雅黑" panose="020B0503020204020204" pitchFamily="34" charset="-122"/>
                <a:ea typeface="微软雅黑" panose="020B0503020204020204" pitchFamily="34" charset="-122"/>
              </a:rPr>
              <a:t>个周期</a:t>
            </a:r>
          </a:p>
        </p:txBody>
      </p:sp>
      <p:graphicFrame>
        <p:nvGraphicFramePr>
          <p:cNvPr id="9" name="表格 8">
            <a:extLst>
              <a:ext uri="{FF2B5EF4-FFF2-40B4-BE49-F238E27FC236}">
                <a16:creationId xmlns:a16="http://schemas.microsoft.com/office/drawing/2014/main" id="{C06FDDDB-8782-447C-A784-4D5A3DA28726}"/>
              </a:ext>
            </a:extLst>
          </p:cNvPr>
          <p:cNvGraphicFramePr>
            <a:graphicFrameLocks noGrp="1"/>
          </p:cNvGraphicFramePr>
          <p:nvPr>
            <p:extLst>
              <p:ext uri="{D42A27DB-BD31-4B8C-83A1-F6EECF244321}">
                <p14:modId xmlns:p14="http://schemas.microsoft.com/office/powerpoint/2010/main" val="2899319366"/>
              </p:ext>
            </p:extLst>
          </p:nvPr>
        </p:nvGraphicFramePr>
        <p:xfrm>
          <a:off x="1905380" y="1251521"/>
          <a:ext cx="8569324" cy="5338764"/>
        </p:xfrm>
        <a:graphic>
          <a:graphicData uri="http://schemas.openxmlformats.org/drawingml/2006/table">
            <a:tbl>
              <a:tblPr>
                <a:tableStyleId>{5C22544A-7EE6-4342-B048-85BDC9FD1C3A}</a:tableStyleId>
              </a:tblPr>
              <a:tblGrid>
                <a:gridCol w="694516">
                  <a:extLst>
                    <a:ext uri="{9D8B030D-6E8A-4147-A177-3AD203B41FA5}">
                      <a16:colId xmlns:a16="http://schemas.microsoft.com/office/drawing/2014/main" val="20000"/>
                    </a:ext>
                  </a:extLst>
                </a:gridCol>
                <a:gridCol w="585999">
                  <a:extLst>
                    <a:ext uri="{9D8B030D-6E8A-4147-A177-3AD203B41FA5}">
                      <a16:colId xmlns:a16="http://schemas.microsoft.com/office/drawing/2014/main" val="20001"/>
                    </a:ext>
                  </a:extLst>
                </a:gridCol>
                <a:gridCol w="824230">
                  <a:extLst>
                    <a:ext uri="{9D8B030D-6E8A-4147-A177-3AD203B41FA5}">
                      <a16:colId xmlns:a16="http://schemas.microsoft.com/office/drawing/2014/main" val="20002"/>
                    </a:ext>
                  </a:extLst>
                </a:gridCol>
                <a:gridCol w="526187">
                  <a:extLst>
                    <a:ext uri="{9D8B030D-6E8A-4147-A177-3AD203B41FA5}">
                      <a16:colId xmlns:a16="http://schemas.microsoft.com/office/drawing/2014/main" val="20003"/>
                    </a:ext>
                  </a:extLst>
                </a:gridCol>
                <a:gridCol w="614021">
                  <a:extLst>
                    <a:ext uri="{9D8B030D-6E8A-4147-A177-3AD203B41FA5}">
                      <a16:colId xmlns:a16="http://schemas.microsoft.com/office/drawing/2014/main" val="20004"/>
                    </a:ext>
                  </a:extLst>
                </a:gridCol>
                <a:gridCol w="595248">
                  <a:extLst>
                    <a:ext uri="{9D8B030D-6E8A-4147-A177-3AD203B41FA5}">
                      <a16:colId xmlns:a16="http://schemas.microsoft.com/office/drawing/2014/main" val="20005"/>
                    </a:ext>
                  </a:extLst>
                </a:gridCol>
                <a:gridCol w="624490">
                  <a:extLst>
                    <a:ext uri="{9D8B030D-6E8A-4147-A177-3AD203B41FA5}">
                      <a16:colId xmlns:a16="http://schemas.microsoft.com/office/drawing/2014/main" val="20006"/>
                    </a:ext>
                  </a:extLst>
                </a:gridCol>
                <a:gridCol w="576089">
                  <a:extLst>
                    <a:ext uri="{9D8B030D-6E8A-4147-A177-3AD203B41FA5}">
                      <a16:colId xmlns:a16="http://schemas.microsoft.com/office/drawing/2014/main" val="20007"/>
                    </a:ext>
                  </a:extLst>
                </a:gridCol>
                <a:gridCol w="619674">
                  <a:extLst>
                    <a:ext uri="{9D8B030D-6E8A-4147-A177-3AD203B41FA5}">
                      <a16:colId xmlns:a16="http://schemas.microsoft.com/office/drawing/2014/main" val="20008"/>
                    </a:ext>
                  </a:extLst>
                </a:gridCol>
                <a:gridCol w="690143">
                  <a:extLst>
                    <a:ext uri="{9D8B030D-6E8A-4147-A177-3AD203B41FA5}">
                      <a16:colId xmlns:a16="http://schemas.microsoft.com/office/drawing/2014/main" val="20009"/>
                    </a:ext>
                  </a:extLst>
                </a:gridCol>
                <a:gridCol w="698771">
                  <a:extLst>
                    <a:ext uri="{9D8B030D-6E8A-4147-A177-3AD203B41FA5}">
                      <a16:colId xmlns:a16="http://schemas.microsoft.com/office/drawing/2014/main" val="20010"/>
                    </a:ext>
                  </a:extLst>
                </a:gridCol>
                <a:gridCol w="814588">
                  <a:extLst>
                    <a:ext uri="{9D8B030D-6E8A-4147-A177-3AD203B41FA5}">
                      <a16:colId xmlns:a16="http://schemas.microsoft.com/office/drawing/2014/main" val="20011"/>
                    </a:ext>
                  </a:extLst>
                </a:gridCol>
                <a:gridCol w="705368">
                  <a:extLst>
                    <a:ext uri="{9D8B030D-6E8A-4147-A177-3AD203B41FA5}">
                      <a16:colId xmlns:a16="http://schemas.microsoft.com/office/drawing/2014/main" val="20012"/>
                    </a:ext>
                  </a:extLst>
                </a:gridCol>
              </a:tblGrid>
              <a:tr h="291688">
                <a:tc gridSpan="3">
                  <a:txBody>
                    <a:bodyPr/>
                    <a:lstStyle/>
                    <a:p>
                      <a:pPr algn="l" fontAlgn="ctr"/>
                      <a:r>
                        <a:rPr lang="en-US" sz="1600" b="1" u="none" strike="noStrike" dirty="0">
                          <a:solidFill>
                            <a:srgbClr val="FF0000"/>
                          </a:solidFill>
                          <a:effectLst/>
                        </a:rPr>
                        <a:t>Instruction Status</a:t>
                      </a:r>
                      <a:endParaRPr lang="en-US" sz="1600" b="1" i="0" u="none" strike="noStrike" dirty="0">
                        <a:solidFill>
                          <a:srgbClr val="FF0000"/>
                        </a:solidFill>
                        <a:effectLst/>
                        <a:latin typeface="宋体" panose="02010600030101010101" pitchFamily="2" charset="-122"/>
                        <a:ea typeface="宋体" panose="02010600030101010101" pitchFamily="2" charset="-122"/>
                      </a:endParaRPr>
                    </a:p>
                  </a:txBody>
                  <a:tcPr marL="7620" marR="7620" marT="7619" marB="0" anchor="ctr"/>
                </a:tc>
                <a:tc hMerge="1">
                  <a:txBody>
                    <a:bodyPr/>
                    <a:lstStyle/>
                    <a:p>
                      <a:endParaRPr lang="zh-CN" altLang="en-US"/>
                    </a:p>
                  </a:txBody>
                  <a:tcPr/>
                </a:tc>
                <a:tc hMerge="1">
                  <a:txBody>
                    <a:bodyPr/>
                    <a:lstStyle/>
                    <a:p>
                      <a:endParaRPr lang="zh-CN" altLang="en-US"/>
                    </a:p>
                  </a:txBody>
                  <a:tcPr/>
                </a:tc>
                <a:tc>
                  <a:txBody>
                    <a:bodyPr/>
                    <a:lstStyle/>
                    <a:p>
                      <a:pPr algn="l" fontAlgn="ct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00"/>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ITER</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200" u="none" strike="noStrike" dirty="0">
                          <a:effectLst/>
                        </a:rPr>
                        <a:t>Inst.</a:t>
                      </a:r>
                      <a:endParaRPr lang="en-US" sz="12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err="1">
                          <a:effectLst/>
                        </a:rPr>
                        <a:t>i</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j</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k</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Issue</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Exec</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WR</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zh-CN" altLang="en-US" sz="1600" u="none" strike="noStrike">
                          <a:effectLst/>
                        </a:rPr>
                        <a:t> </a:t>
                      </a: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Busy</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Addr</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Fu</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01"/>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u="none" strike="noStrike" dirty="0">
                          <a:solidFill>
                            <a:srgbClr val="FF00FF"/>
                          </a:solidFill>
                          <a:effectLst/>
                        </a:rPr>
                        <a:t>1</a:t>
                      </a:r>
                      <a:endParaRPr lang="en-US" altLang="zh-CN" sz="16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solidFill>
                            <a:srgbClr val="FF00FF"/>
                          </a:solidFill>
                          <a:effectLst/>
                        </a:rPr>
                        <a:t>LD</a:t>
                      </a:r>
                      <a:endParaRPr lang="en-US" sz="16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solidFill>
                            <a:srgbClr val="FF00FF"/>
                          </a:solidFill>
                          <a:effectLst/>
                        </a:rPr>
                        <a:t>F0</a:t>
                      </a:r>
                      <a:endParaRPr lang="en-US" sz="16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u="none" strike="noStrike">
                          <a:solidFill>
                            <a:srgbClr val="FF00FF"/>
                          </a:solidFill>
                          <a:effectLst/>
                        </a:rPr>
                        <a:t>0</a:t>
                      </a:r>
                      <a:endParaRPr lang="en-US" altLang="zh-CN" sz="1600" b="0" i="0" u="none" strike="noStrike">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solidFill>
                            <a:srgbClr val="FF00FF"/>
                          </a:solidFill>
                          <a:effectLst/>
                        </a:rPr>
                        <a:t>R1</a:t>
                      </a:r>
                      <a:endParaRPr lang="en-US" sz="1600" b="0" i="0" u="none" strike="noStrike">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u="none" strike="noStrike" dirty="0">
                          <a:effectLst/>
                        </a:rPr>
                        <a:t>1</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u="none" strike="noStrike" dirty="0">
                          <a:effectLst/>
                        </a:rPr>
                        <a:t>2~9</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u="none" strike="noStrike" dirty="0">
                          <a:effectLst/>
                        </a:rPr>
                        <a:t>10</a:t>
                      </a:r>
                      <a:r>
                        <a:rPr lang="zh-CN" altLang="en-US" sz="1400" u="none" strike="noStrike" dirty="0">
                          <a:effectLst/>
                        </a:rPr>
                        <a:t>　</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r" fontAlgn="ctr"/>
                      <a:r>
                        <a:rPr lang="en-US" sz="1600" u="none" strike="noStrike" dirty="0">
                          <a:effectLst/>
                        </a:rPr>
                        <a:t>Load1</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b="0" i="0" u="none" strike="noStrike" dirty="0">
                          <a:solidFill>
                            <a:srgbClr val="FF00FF"/>
                          </a:solidFill>
                          <a:effectLst/>
                          <a:latin typeface="+mn-lt"/>
                          <a:ea typeface="+mn-ea"/>
                        </a:rPr>
                        <a:t>No</a:t>
                      </a:r>
                      <a:endParaRPr lang="en-US" sz="14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02"/>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u="none" strike="noStrike">
                          <a:solidFill>
                            <a:srgbClr val="FF00FF"/>
                          </a:solidFill>
                          <a:effectLst/>
                        </a:rPr>
                        <a:t>1</a:t>
                      </a:r>
                      <a:endParaRPr lang="en-US" altLang="zh-CN" sz="1600" b="0" i="0" u="none" strike="noStrike">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solidFill>
                            <a:srgbClr val="FF00FF"/>
                          </a:solidFill>
                          <a:effectLst/>
                        </a:rPr>
                        <a:t>MULTD</a:t>
                      </a:r>
                      <a:endParaRPr lang="en-US" sz="16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solidFill>
                            <a:srgbClr val="FF00FF"/>
                          </a:solidFill>
                          <a:effectLst/>
                        </a:rPr>
                        <a:t>F4</a:t>
                      </a:r>
                      <a:endParaRPr lang="en-US" sz="16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solidFill>
                            <a:srgbClr val="FF00FF"/>
                          </a:solidFill>
                          <a:effectLst/>
                        </a:rPr>
                        <a:t>F0</a:t>
                      </a:r>
                      <a:endParaRPr lang="en-US" sz="16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solidFill>
                            <a:srgbClr val="FF00FF"/>
                          </a:solidFill>
                          <a:effectLst/>
                        </a:rPr>
                        <a:t>F2</a:t>
                      </a:r>
                      <a:endParaRPr lang="en-US" sz="16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u="none" strike="noStrike" dirty="0">
                          <a:effectLst/>
                        </a:rPr>
                        <a:t>2</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b="0" i="0" u="none" strike="noStrike" dirty="0">
                          <a:solidFill>
                            <a:srgbClr val="000000"/>
                          </a:solidFill>
                          <a:effectLst/>
                          <a:latin typeface="宋体" panose="02010600030101010101" pitchFamily="2" charset="-122"/>
                          <a:ea typeface="宋体" panose="02010600030101010101" pitchFamily="2" charset="-122"/>
                        </a:rPr>
                        <a:t>11~</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zh-CN" altLang="en-US" sz="1400" u="none" strike="noStrike">
                          <a:effectLst/>
                        </a:rPr>
                        <a:t>　</a:t>
                      </a:r>
                      <a:endParaRPr lang="zh-CN" altLang="en-US" sz="14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r" fontAlgn="ctr"/>
                      <a:r>
                        <a:rPr lang="en-US" sz="1600" u="none" strike="noStrike">
                          <a:effectLst/>
                        </a:rPr>
                        <a:t>Load2</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b="0" i="0" u="none" strike="noStrike" dirty="0">
                          <a:solidFill>
                            <a:srgbClr val="0070C0"/>
                          </a:solidFill>
                          <a:effectLst/>
                          <a:latin typeface="+mn-lt"/>
                          <a:ea typeface="+mn-ea"/>
                        </a:rPr>
                        <a:t>No</a:t>
                      </a:r>
                      <a:endParaRPr lang="en-US" sz="1400" b="0" i="0" u="none" strike="noStrike" dirty="0">
                        <a:solidFill>
                          <a:srgbClr val="0070C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0070C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03"/>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u="none" strike="noStrike">
                          <a:solidFill>
                            <a:srgbClr val="FF00FF"/>
                          </a:solidFill>
                          <a:effectLst/>
                        </a:rPr>
                        <a:t>1</a:t>
                      </a:r>
                      <a:endParaRPr lang="en-US" altLang="zh-CN" sz="1600" b="0" i="0" u="none" strike="noStrike">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solidFill>
                            <a:srgbClr val="FF00FF"/>
                          </a:solidFill>
                          <a:effectLst/>
                        </a:rPr>
                        <a:t>SD</a:t>
                      </a:r>
                      <a:endParaRPr lang="en-US" sz="1600" b="0" i="0" u="none" strike="noStrike">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solidFill>
                            <a:srgbClr val="FF00FF"/>
                          </a:solidFill>
                          <a:effectLst/>
                        </a:rPr>
                        <a:t>F4 </a:t>
                      </a:r>
                      <a:endParaRPr lang="en-US" sz="16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u="none" strike="noStrike" dirty="0">
                          <a:solidFill>
                            <a:srgbClr val="FF00FF"/>
                          </a:solidFill>
                          <a:effectLst/>
                        </a:rPr>
                        <a:t>0</a:t>
                      </a:r>
                      <a:endParaRPr lang="en-US" altLang="zh-CN" sz="16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solidFill>
                            <a:srgbClr val="FF00FF"/>
                          </a:solidFill>
                          <a:effectLst/>
                        </a:rPr>
                        <a:t>R1</a:t>
                      </a:r>
                      <a:endParaRPr lang="en-US" sz="16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u="none" strike="noStrike" dirty="0">
                          <a:effectLst/>
                        </a:rPr>
                        <a:t>3</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b="0" i="0" u="none" strike="noStrike" dirty="0">
                          <a:solidFill>
                            <a:srgbClr val="000000"/>
                          </a:solidFill>
                          <a:effectLst/>
                          <a:latin typeface="宋体" panose="02010600030101010101" pitchFamily="2" charset="-122"/>
                          <a:ea typeface="宋体" panose="02010600030101010101" pitchFamily="2" charset="-122"/>
                        </a:rPr>
                        <a:t>4</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zh-CN" altLang="en-US" sz="1400" u="none" strike="noStrike" dirty="0">
                          <a:effectLst/>
                        </a:rPr>
                        <a:t>　</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r" fontAlgn="ctr"/>
                      <a:r>
                        <a:rPr lang="en-US" sz="1600" u="none" strike="noStrike">
                          <a:effectLst/>
                        </a:rPr>
                        <a:t>Load3</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400" b="0" i="0" u="none" strike="noStrike" dirty="0">
                          <a:solidFill>
                            <a:schemeClr val="dk1"/>
                          </a:solidFill>
                          <a:effectLst/>
                          <a:latin typeface="+mn-lt"/>
                          <a:ea typeface="+mn-ea"/>
                        </a:rPr>
                        <a:t>Yes</a:t>
                      </a:r>
                      <a:endParaRPr 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b="0" i="0" u="none" strike="noStrike" dirty="0">
                          <a:solidFill>
                            <a:srgbClr val="000000"/>
                          </a:solidFill>
                          <a:effectLst/>
                          <a:latin typeface="宋体" panose="02010600030101010101" pitchFamily="2" charset="-122"/>
                          <a:ea typeface="宋体" panose="02010600030101010101" pitchFamily="2" charset="-122"/>
                        </a:rPr>
                        <a:t>64</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04"/>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u="none" strike="noStrike">
                          <a:effectLst/>
                        </a:rPr>
                        <a:t>2</a:t>
                      </a:r>
                      <a:endParaRPr lang="en-US" altLang="zh-CN" sz="1600" b="0" i="0" u="none" strike="noStrike">
                        <a:solidFill>
                          <a:srgbClr val="66FF33"/>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LD</a:t>
                      </a:r>
                      <a:endParaRPr lang="en-US" sz="1600" b="0" i="0" u="none" strike="noStrike" dirty="0">
                        <a:solidFill>
                          <a:srgbClr val="66FF33"/>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F0</a:t>
                      </a:r>
                      <a:endParaRPr lang="en-US" sz="1600" b="0" i="0" u="none" strike="noStrike">
                        <a:solidFill>
                          <a:srgbClr val="66FF33"/>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u="none" strike="noStrike">
                          <a:effectLst/>
                        </a:rPr>
                        <a:t>0</a:t>
                      </a:r>
                      <a:endParaRPr lang="en-US" altLang="zh-CN" sz="1600" b="0" i="0" u="none" strike="noStrike">
                        <a:solidFill>
                          <a:srgbClr val="66FF33"/>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R1</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u="none" strike="noStrike" dirty="0">
                          <a:effectLst/>
                        </a:rPr>
                        <a:t>6</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b="0" i="0" u="none" strike="noStrike" dirty="0">
                          <a:solidFill>
                            <a:srgbClr val="000000"/>
                          </a:solidFill>
                          <a:effectLst/>
                          <a:latin typeface="宋体" panose="02010600030101010101" pitchFamily="2" charset="-122"/>
                          <a:ea typeface="宋体" panose="02010600030101010101" pitchFamily="2" charset="-122"/>
                        </a:rPr>
                        <a:t>11</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u="none" strike="noStrike" dirty="0">
                          <a:effectLst/>
                        </a:rPr>
                        <a:t>12</a:t>
                      </a:r>
                      <a:r>
                        <a:rPr lang="zh-CN" altLang="en-US" sz="1400" u="none" strike="noStrike" dirty="0">
                          <a:effectLst/>
                        </a:rPr>
                        <a:t>　</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r" fontAlgn="ctr"/>
                      <a:r>
                        <a:rPr lang="en-US" sz="1600" u="none" strike="noStrike">
                          <a:effectLst/>
                        </a:rPr>
                        <a:t>Store1</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400" b="0" i="0" u="none" strike="noStrike" dirty="0">
                          <a:solidFill>
                            <a:srgbClr val="FF00FF"/>
                          </a:solidFill>
                          <a:effectLst/>
                          <a:latin typeface="+mn-lt"/>
                          <a:ea typeface="+mn-ea"/>
                        </a:rPr>
                        <a:t>YES</a:t>
                      </a:r>
                      <a:endParaRPr lang="en-US" sz="14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b="0" i="0" u="none" strike="noStrike" dirty="0">
                          <a:solidFill>
                            <a:srgbClr val="FF00FF"/>
                          </a:solidFill>
                          <a:effectLst/>
                          <a:latin typeface="宋体" panose="02010600030101010101" pitchFamily="2" charset="-122"/>
                          <a:ea typeface="宋体" panose="02010600030101010101" pitchFamily="2" charset="-122"/>
                        </a:rPr>
                        <a:t>80</a:t>
                      </a:r>
                      <a:endParaRPr lang="zh-CN" altLang="en-US" sz="14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b="0" i="0" u="none" strike="noStrike" dirty="0">
                          <a:solidFill>
                            <a:srgbClr val="FF00FF"/>
                          </a:solidFill>
                          <a:effectLst/>
                          <a:latin typeface="宋体" panose="02010600030101010101" pitchFamily="2" charset="-122"/>
                          <a:ea typeface="宋体" panose="02010600030101010101" pitchFamily="2" charset="-122"/>
                        </a:rPr>
                        <a:t>Mult1</a:t>
                      </a:r>
                      <a:endParaRPr lang="zh-CN" altLang="en-US" sz="14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05"/>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u="none" strike="noStrike">
                          <a:effectLst/>
                        </a:rPr>
                        <a:t>2</a:t>
                      </a:r>
                      <a:endParaRPr lang="en-US" altLang="zh-CN" sz="1600" b="0" i="0" u="none" strike="noStrike">
                        <a:solidFill>
                          <a:srgbClr val="66FF33"/>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MULTD</a:t>
                      </a:r>
                      <a:endParaRPr lang="en-US" sz="1600" b="0" i="0" u="none" strike="noStrike">
                        <a:solidFill>
                          <a:srgbClr val="66FF33"/>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F4</a:t>
                      </a:r>
                      <a:endParaRPr lang="en-US" sz="1600" b="0" i="0" u="none" strike="noStrike">
                        <a:solidFill>
                          <a:srgbClr val="66FF33"/>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F0</a:t>
                      </a:r>
                      <a:endParaRPr lang="en-US" sz="1600" b="0" i="0" u="none" strike="noStrike">
                        <a:solidFill>
                          <a:srgbClr val="66FF33"/>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F2</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u="none" strike="noStrike" dirty="0">
                          <a:effectLst/>
                        </a:rPr>
                        <a:t>7</a:t>
                      </a:r>
                      <a:r>
                        <a:rPr lang="zh-CN" altLang="en-US" sz="1400" u="none" strike="noStrike" dirty="0">
                          <a:effectLst/>
                        </a:rPr>
                        <a:t>　</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b="0" i="0" u="none" strike="noStrike" dirty="0">
                          <a:solidFill>
                            <a:srgbClr val="000000"/>
                          </a:solidFill>
                          <a:effectLst/>
                          <a:latin typeface="宋体" panose="02010600030101010101" pitchFamily="2" charset="-122"/>
                          <a:ea typeface="宋体" panose="02010600030101010101" pitchFamily="2" charset="-122"/>
                        </a:rPr>
                        <a:t>13~</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zh-CN" altLang="en-US" sz="1400" u="none" strike="noStrike" dirty="0">
                          <a:effectLst/>
                        </a:rPr>
                        <a:t>　</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r" fontAlgn="ctr"/>
                      <a:r>
                        <a:rPr lang="en-US" sz="1600" u="none" strike="noStrike" dirty="0">
                          <a:effectLst/>
                        </a:rPr>
                        <a:t>Store2</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b="0" i="0" u="none" strike="noStrike" dirty="0">
                          <a:solidFill>
                            <a:srgbClr val="0070C0"/>
                          </a:solidFill>
                          <a:effectLst/>
                          <a:latin typeface="宋体" panose="02010600030101010101" pitchFamily="2" charset="-122"/>
                          <a:ea typeface="宋体" panose="02010600030101010101" pitchFamily="2" charset="-122"/>
                        </a:rPr>
                        <a:t>Yes</a:t>
                      </a:r>
                      <a:endParaRPr lang="en-US" sz="1400" b="0" i="0" u="none" strike="noStrike" dirty="0">
                        <a:solidFill>
                          <a:srgbClr val="0070C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b="0" i="0" u="none" strike="noStrike" dirty="0">
                          <a:solidFill>
                            <a:srgbClr val="0070C0"/>
                          </a:solidFill>
                          <a:effectLst/>
                          <a:latin typeface="宋体" panose="02010600030101010101" pitchFamily="2" charset="-122"/>
                          <a:ea typeface="宋体" panose="02010600030101010101" pitchFamily="2" charset="-122"/>
                        </a:rPr>
                        <a:t>72</a:t>
                      </a:r>
                      <a:endParaRPr lang="zh-CN" altLang="en-US" sz="1400" b="0" i="0" u="none" strike="noStrike" dirty="0">
                        <a:solidFill>
                          <a:srgbClr val="0070C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b="0" i="0" u="none" strike="noStrike" dirty="0">
                          <a:solidFill>
                            <a:srgbClr val="0070C0"/>
                          </a:solidFill>
                          <a:effectLst/>
                          <a:latin typeface="宋体" panose="02010600030101010101" pitchFamily="2" charset="-122"/>
                          <a:ea typeface="宋体" panose="02010600030101010101" pitchFamily="2" charset="-122"/>
                        </a:rPr>
                        <a:t>Mult2</a:t>
                      </a:r>
                    </a:p>
                  </a:txBody>
                  <a:tcPr marL="7620" marR="7620" marT="7619" marB="0" anchor="ctr"/>
                </a:tc>
                <a:extLst>
                  <a:ext uri="{0D108BD9-81ED-4DB2-BD59-A6C34878D82A}">
                    <a16:rowId xmlns:a16="http://schemas.microsoft.com/office/drawing/2014/main" val="10006"/>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u="none" strike="noStrike">
                          <a:effectLst/>
                        </a:rPr>
                        <a:t>2</a:t>
                      </a:r>
                      <a:endParaRPr lang="en-US" altLang="zh-CN" sz="1600" b="0" i="0" u="none" strike="noStrike">
                        <a:solidFill>
                          <a:srgbClr val="66FF33"/>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SD</a:t>
                      </a:r>
                      <a:endParaRPr lang="en-US" sz="1600" b="0" i="0" u="none" strike="noStrike">
                        <a:solidFill>
                          <a:srgbClr val="66FF33"/>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F4 </a:t>
                      </a:r>
                      <a:endParaRPr lang="en-US" sz="1600" b="0" i="0" u="none" strike="noStrike">
                        <a:solidFill>
                          <a:srgbClr val="66FF33"/>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u="none" strike="noStrike">
                          <a:effectLst/>
                        </a:rPr>
                        <a:t>0</a:t>
                      </a:r>
                      <a:endParaRPr lang="en-US" altLang="zh-CN" sz="1600" b="0" i="0" u="none" strike="noStrike">
                        <a:solidFill>
                          <a:srgbClr val="66FF33"/>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R1</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u="none" strike="noStrike" dirty="0">
                          <a:effectLst/>
                        </a:rPr>
                        <a:t>8</a:t>
                      </a:r>
                      <a:r>
                        <a:rPr lang="zh-CN" altLang="en-US" sz="1400" u="none" strike="noStrike" dirty="0">
                          <a:effectLst/>
                        </a:rPr>
                        <a:t>　</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zh-CN" altLang="en-US" sz="1400" u="none" strike="noStrike">
                          <a:effectLst/>
                        </a:rPr>
                        <a:t>　</a:t>
                      </a:r>
                      <a:endParaRPr lang="zh-CN" altLang="en-US" sz="14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zh-CN" altLang="en-US" sz="1400" u="none" strike="noStrike" dirty="0">
                          <a:effectLst/>
                        </a:rPr>
                        <a:t>　</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r" fontAlgn="ctr"/>
                      <a:r>
                        <a:rPr lang="en-US" sz="1600" u="none" strike="noStrike" dirty="0">
                          <a:effectLst/>
                        </a:rPr>
                        <a:t>Store3</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400" u="none" strike="noStrike" dirty="0">
                          <a:effectLst/>
                        </a:rPr>
                        <a:t>No</a:t>
                      </a:r>
                      <a:endParaRPr 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07"/>
                  </a:ext>
                </a:extLst>
              </a:tr>
              <a:tr h="293236">
                <a:tc gridSpan="3">
                  <a:txBody>
                    <a:bodyPr/>
                    <a:lstStyle/>
                    <a:p>
                      <a:pPr marL="0" algn="l" defTabSz="914400" rtl="0" eaLnBrk="1" fontAlgn="ctr" latinLnBrk="0" hangingPunct="1"/>
                      <a:r>
                        <a:rPr lang="en-US" sz="1800" b="1" u="none" strike="noStrike" kern="1200" dirty="0">
                          <a:solidFill>
                            <a:srgbClr val="FF0000"/>
                          </a:solidFill>
                          <a:effectLst/>
                          <a:latin typeface="+mn-lt"/>
                          <a:ea typeface="+mn-ea"/>
                          <a:cs typeface="+mn-cs"/>
                        </a:rPr>
                        <a:t>Reservation Station:</a:t>
                      </a:r>
                    </a:p>
                  </a:txBody>
                  <a:tcPr marL="7620" marR="7620" marT="7619" marB="0" anchor="ctr"/>
                </a:tc>
                <a:tc hMerge="1">
                  <a:txBody>
                    <a:bodyPr/>
                    <a:lstStyle/>
                    <a:p>
                      <a:endParaRPr lang="zh-CN" altLang="en-US"/>
                    </a:p>
                  </a:txBody>
                  <a:tcPr/>
                </a:tc>
                <a:tc hMerge="1">
                  <a:txBody>
                    <a:bodyPr/>
                    <a:lstStyle/>
                    <a:p>
                      <a:endParaRPr lang="zh-CN" altLang="en-US"/>
                    </a:p>
                  </a:txBody>
                  <a:tcP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08"/>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Time</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Name</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Busy </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Op</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err="1">
                          <a:effectLst/>
                        </a:rPr>
                        <a:t>Vj</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err="1">
                          <a:effectLst/>
                        </a:rPr>
                        <a:t>Vk</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Qj </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Qk</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Code</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09"/>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600" u="none" strike="noStrike" dirty="0">
                          <a:effectLst/>
                        </a:rPr>
                        <a:t>Add1</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400" u="none" strike="noStrike" dirty="0">
                          <a:effectLst/>
                          <a:latin typeface="宋体" panose="02010600030101010101" pitchFamily="2" charset="-122"/>
                          <a:ea typeface="宋体" panose="02010600030101010101" pitchFamily="2" charset="-122"/>
                        </a:rPr>
                        <a:t>No</a:t>
                      </a:r>
                      <a:endParaRPr lang="en-US" sz="1400" b="0" i="0" u="none" strike="noStrike" dirty="0">
                        <a:solidFill>
                          <a:srgbClr val="FF66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zh-CN" altLang="en-US" sz="1400" u="none" strike="noStrike" dirty="0">
                          <a:effectLst/>
                          <a:latin typeface="宋体" panose="02010600030101010101" pitchFamily="2" charset="-122"/>
                          <a:ea typeface="宋体" panose="02010600030101010101" pitchFamily="2" charset="-122"/>
                        </a:rPr>
                        <a:t>　</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zh-CN" altLang="en-US" sz="1400" u="none" strike="noStrike" dirty="0">
                          <a:effectLst/>
                          <a:latin typeface="宋体" panose="02010600030101010101" pitchFamily="2" charset="-122"/>
                          <a:ea typeface="宋体" panose="02010600030101010101" pitchFamily="2" charset="-122"/>
                        </a:rPr>
                        <a:t>　</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zh-CN" altLang="en-US" sz="1400" u="none" strike="noStrike" dirty="0">
                          <a:effectLst/>
                          <a:latin typeface="宋体" panose="02010600030101010101" pitchFamily="2" charset="-122"/>
                          <a:ea typeface="宋体" panose="02010600030101010101" pitchFamily="2" charset="-122"/>
                        </a:rPr>
                        <a:t>　</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zh-CN" altLang="en-US" sz="1200" u="none" strike="noStrike" dirty="0">
                          <a:effectLst/>
                        </a:rPr>
                        <a:t>　</a:t>
                      </a: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zh-CN" altLang="en-US" sz="1600" u="none" strike="noStrike" dirty="0">
                          <a:effectLst/>
                        </a:rPr>
                        <a:t>　</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LD </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F0</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u="none" strike="noStrike">
                          <a:effectLst/>
                        </a:rPr>
                        <a:t>0</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R1</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10"/>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600" u="none" strike="noStrike" dirty="0" err="1">
                          <a:effectLst/>
                        </a:rPr>
                        <a:t>Add2</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400" u="none" strike="noStrike">
                          <a:effectLst/>
                          <a:latin typeface="宋体" panose="02010600030101010101" pitchFamily="2" charset="-122"/>
                          <a:ea typeface="宋体" panose="02010600030101010101" pitchFamily="2" charset="-122"/>
                        </a:rPr>
                        <a:t>No</a:t>
                      </a:r>
                      <a:endParaRPr lang="en-US" sz="1400" b="0" i="0" u="none" strike="noStrike">
                        <a:solidFill>
                          <a:srgbClr val="66FF33"/>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2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zh-CN" altLang="en-US" sz="1600" u="none" strike="noStrike">
                          <a:effectLst/>
                        </a:rPr>
                        <a:t>　</a:t>
                      </a: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MULTD</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b="0" i="0" u="none" strike="noStrike" dirty="0">
                          <a:solidFill>
                            <a:srgbClr val="000000"/>
                          </a:solidFill>
                          <a:effectLst/>
                          <a:latin typeface="宋体" panose="02010600030101010101" pitchFamily="2" charset="-122"/>
                          <a:ea typeface="宋体" panose="02010600030101010101" pitchFamily="2" charset="-122"/>
                        </a:rPr>
                        <a:t>F4</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b="0" i="0" u="none" strike="noStrike" dirty="0">
                          <a:solidFill>
                            <a:srgbClr val="000000"/>
                          </a:solidFill>
                          <a:effectLst/>
                          <a:latin typeface="宋体" panose="02010600030101010101" pitchFamily="2" charset="-122"/>
                          <a:ea typeface="宋体" panose="02010600030101010101" pitchFamily="2" charset="-122"/>
                        </a:rPr>
                        <a:t>F0</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b="0" i="0" u="none" strike="noStrike" dirty="0">
                          <a:solidFill>
                            <a:srgbClr val="000000"/>
                          </a:solidFill>
                          <a:effectLst/>
                          <a:latin typeface="宋体" panose="02010600030101010101" pitchFamily="2" charset="-122"/>
                          <a:ea typeface="宋体" panose="02010600030101010101" pitchFamily="2" charset="-122"/>
                        </a:rPr>
                        <a:t>F2</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11"/>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600" u="none" strike="noStrike" dirty="0" err="1">
                          <a:effectLst/>
                        </a:rPr>
                        <a:t>Add3</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400" u="none" strike="noStrike">
                          <a:effectLst/>
                          <a:latin typeface="宋体" panose="02010600030101010101" pitchFamily="2" charset="-122"/>
                          <a:ea typeface="宋体" panose="02010600030101010101" pitchFamily="2" charset="-122"/>
                        </a:rPr>
                        <a:t>No</a:t>
                      </a:r>
                      <a:endParaRPr lang="en-US" sz="14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zh-CN" altLang="en-US" sz="1600" u="none" strike="noStrike">
                          <a:effectLst/>
                        </a:rPr>
                        <a:t>　</a:t>
                      </a: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SD</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F4 </a:t>
                      </a:r>
                      <a:endParaRPr lang="en-US" sz="1600" b="0" i="0" u="none" strike="noStrike" dirty="0">
                        <a:solidFill>
                          <a:srgbClr val="FF66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u="none" strike="noStrike" dirty="0">
                          <a:effectLst/>
                        </a:rPr>
                        <a:t>0</a:t>
                      </a:r>
                      <a:endParaRPr lang="en-US" altLang="zh-CN" sz="1600" b="0" i="0" u="none" strike="noStrike" dirty="0">
                        <a:solidFill>
                          <a:srgbClr val="FF66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R1</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12"/>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b="0" i="0" u="none" strike="noStrike" dirty="0">
                          <a:solidFill>
                            <a:srgbClr val="000000"/>
                          </a:solidFill>
                          <a:effectLst/>
                          <a:latin typeface="宋体" panose="02010600030101010101" pitchFamily="2" charset="-122"/>
                          <a:ea typeface="宋体" panose="02010600030101010101" pitchFamily="2" charset="-122"/>
                        </a:rPr>
                        <a:t>1</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600" u="none" strike="noStrike" dirty="0" err="1">
                          <a:effectLst/>
                        </a:rPr>
                        <a:t>Mult1</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400" b="0" i="0" u="none" strike="noStrike" dirty="0">
                          <a:solidFill>
                            <a:srgbClr val="FF00FF"/>
                          </a:solidFill>
                          <a:effectLst/>
                          <a:latin typeface="宋体" panose="02010600030101010101" pitchFamily="2" charset="-122"/>
                          <a:ea typeface="宋体" panose="02010600030101010101" pitchFamily="2" charset="-122"/>
                        </a:rPr>
                        <a:t>Y</a:t>
                      </a:r>
                      <a:r>
                        <a:rPr lang="en-US" altLang="zh-CN" sz="1400" b="0" i="0" u="none" strike="noStrike" dirty="0">
                          <a:solidFill>
                            <a:srgbClr val="FF00FF"/>
                          </a:solidFill>
                          <a:effectLst/>
                          <a:latin typeface="宋体" panose="02010600030101010101" pitchFamily="2" charset="-122"/>
                          <a:ea typeface="宋体" panose="02010600030101010101" pitchFamily="2" charset="-122"/>
                        </a:rPr>
                        <a:t>es</a:t>
                      </a:r>
                      <a:endParaRPr lang="en-US" sz="14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b="0" i="0" u="none" strike="noStrike" dirty="0" err="1">
                          <a:solidFill>
                            <a:srgbClr val="FF00FF"/>
                          </a:solidFill>
                          <a:effectLst/>
                          <a:latin typeface="宋体" panose="02010600030101010101" pitchFamily="2" charset="-122"/>
                          <a:ea typeface="宋体" panose="02010600030101010101" pitchFamily="2" charset="-122"/>
                        </a:rPr>
                        <a:t>Multd</a:t>
                      </a:r>
                      <a:endParaRPr lang="zh-CN" altLang="en-US" sz="14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b="0" i="0" u="none" strike="noStrike" dirty="0">
                          <a:solidFill>
                            <a:srgbClr val="FF00FF"/>
                          </a:solidFill>
                          <a:effectLst/>
                          <a:latin typeface="宋体" panose="02010600030101010101" pitchFamily="2" charset="-122"/>
                          <a:ea typeface="宋体" panose="02010600030101010101" pitchFamily="2" charset="-122"/>
                        </a:rPr>
                        <a:t>M[80]</a:t>
                      </a:r>
                      <a:endParaRPr lang="zh-CN" altLang="en-US" sz="14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b="0" i="0" u="none" strike="noStrike" dirty="0">
                          <a:solidFill>
                            <a:srgbClr val="FF00FF"/>
                          </a:solidFill>
                          <a:effectLst/>
                          <a:latin typeface="宋体" panose="02010600030101010101" pitchFamily="2" charset="-122"/>
                          <a:ea typeface="宋体" panose="02010600030101010101" pitchFamily="2" charset="-122"/>
                        </a:rPr>
                        <a:t>R(F2)</a:t>
                      </a:r>
                      <a:endParaRPr lang="zh-CN" altLang="en-US" sz="14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2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zh-CN" altLang="en-US" sz="1600" u="none" strike="noStrike" dirty="0">
                          <a:solidFill>
                            <a:srgbClr val="FF00FF"/>
                          </a:solidFill>
                          <a:effectLst/>
                        </a:rPr>
                        <a:t>　</a:t>
                      </a:r>
                      <a:endParaRPr lang="zh-CN" altLang="en-US" sz="16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SUBI</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b="0" i="0" u="none" strike="noStrike" dirty="0">
                          <a:solidFill>
                            <a:srgbClr val="000000"/>
                          </a:solidFill>
                          <a:effectLst/>
                          <a:latin typeface="宋体" panose="02010600030101010101" pitchFamily="2" charset="-122"/>
                          <a:ea typeface="宋体" panose="02010600030101010101" pitchFamily="2" charset="-122"/>
                        </a:rPr>
                        <a:t>R1</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b="0" i="0" u="none" strike="noStrike" dirty="0">
                          <a:solidFill>
                            <a:srgbClr val="000000"/>
                          </a:solidFill>
                          <a:effectLst/>
                          <a:latin typeface="宋体" panose="02010600030101010101" pitchFamily="2" charset="-122"/>
                          <a:ea typeface="宋体" panose="02010600030101010101" pitchFamily="2" charset="-122"/>
                        </a:rPr>
                        <a:t>R1</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b="0" i="0" u="none" strike="noStrike" dirty="0">
                          <a:solidFill>
                            <a:srgbClr val="000000"/>
                          </a:solidFill>
                          <a:effectLst/>
                          <a:latin typeface="宋体" panose="02010600030101010101" pitchFamily="2" charset="-122"/>
                          <a:ea typeface="宋体" panose="02010600030101010101" pitchFamily="2" charset="-122"/>
                        </a:rPr>
                        <a:t>#8</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13"/>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b="0" i="0" u="none" strike="noStrike" dirty="0">
                          <a:solidFill>
                            <a:srgbClr val="000000"/>
                          </a:solidFill>
                          <a:effectLst/>
                          <a:latin typeface="宋体" panose="02010600030101010101" pitchFamily="2" charset="-122"/>
                          <a:ea typeface="宋体" panose="02010600030101010101" pitchFamily="2" charset="-122"/>
                        </a:rPr>
                        <a:t>3</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600" u="none" strike="noStrike" dirty="0" err="1">
                          <a:effectLst/>
                        </a:rPr>
                        <a:t>Mult2</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u="none" strike="noStrike" dirty="0">
                          <a:solidFill>
                            <a:srgbClr val="0070C0"/>
                          </a:solidFill>
                          <a:effectLst/>
                          <a:latin typeface="宋体" panose="02010600030101010101" pitchFamily="2" charset="-122"/>
                          <a:ea typeface="宋体" panose="02010600030101010101" pitchFamily="2" charset="-122"/>
                        </a:rPr>
                        <a:t>Yes</a:t>
                      </a:r>
                      <a:endParaRPr lang="en-US" sz="1400" b="0" i="0" u="none" strike="noStrike" dirty="0">
                        <a:solidFill>
                          <a:srgbClr val="0070C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u="none" strike="noStrike" dirty="0" err="1">
                          <a:solidFill>
                            <a:srgbClr val="0070C0"/>
                          </a:solidFill>
                          <a:effectLst/>
                          <a:latin typeface="宋体" panose="02010600030101010101" pitchFamily="2" charset="-122"/>
                          <a:ea typeface="宋体" panose="02010600030101010101" pitchFamily="2" charset="-122"/>
                        </a:rPr>
                        <a:t>Multd</a:t>
                      </a:r>
                      <a:r>
                        <a:rPr lang="zh-CN" altLang="en-US" sz="1400" u="none" strike="noStrike" dirty="0">
                          <a:solidFill>
                            <a:srgbClr val="0070C0"/>
                          </a:solidFill>
                          <a:effectLst/>
                          <a:latin typeface="宋体" panose="02010600030101010101" pitchFamily="2" charset="-122"/>
                          <a:ea typeface="宋体" panose="02010600030101010101" pitchFamily="2" charset="-122"/>
                        </a:rPr>
                        <a:t>　</a:t>
                      </a:r>
                      <a:endParaRPr lang="zh-CN" altLang="en-US" sz="1400" b="0" i="0" u="none" strike="noStrike" dirty="0">
                        <a:solidFill>
                          <a:srgbClr val="0070C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u="none" strike="noStrike" dirty="0">
                          <a:solidFill>
                            <a:srgbClr val="0070C0"/>
                          </a:solidFill>
                          <a:effectLst/>
                          <a:latin typeface="宋体" panose="02010600030101010101" pitchFamily="2" charset="-122"/>
                          <a:ea typeface="宋体" panose="02010600030101010101" pitchFamily="2" charset="-122"/>
                        </a:rPr>
                        <a:t>M[72]</a:t>
                      </a:r>
                      <a:endParaRPr lang="zh-CN" altLang="en-US" sz="1400" b="0" i="0" u="none" strike="noStrike" dirty="0">
                        <a:solidFill>
                          <a:srgbClr val="0070C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b="0" i="0" u="none" strike="noStrike" dirty="0">
                          <a:solidFill>
                            <a:srgbClr val="0070C0"/>
                          </a:solidFill>
                          <a:effectLst/>
                          <a:latin typeface="宋体" panose="02010600030101010101" pitchFamily="2" charset="-122"/>
                          <a:ea typeface="宋体" panose="02010600030101010101" pitchFamily="2" charset="-122"/>
                        </a:rPr>
                        <a:t>R(F2)</a:t>
                      </a:r>
                      <a:endParaRPr lang="zh-CN" altLang="en-US" sz="1400" b="0" i="0" u="none" strike="noStrike" dirty="0">
                        <a:solidFill>
                          <a:srgbClr val="0070C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200" b="0" i="0" u="none" strike="noStrike" dirty="0">
                        <a:solidFill>
                          <a:srgbClr val="0070C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zh-CN" altLang="en-US" sz="1600" u="none" strike="noStrike" dirty="0">
                          <a:effectLst/>
                        </a:rPr>
                        <a:t>　</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BNEZ</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b="0" i="0" u="none" strike="noStrike" dirty="0">
                          <a:solidFill>
                            <a:srgbClr val="000000"/>
                          </a:solidFill>
                          <a:effectLst/>
                          <a:latin typeface="宋体" panose="02010600030101010101" pitchFamily="2" charset="-122"/>
                          <a:ea typeface="宋体" panose="02010600030101010101" pitchFamily="2" charset="-122"/>
                        </a:rPr>
                        <a:t>R1</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b="0" i="0" u="none" strike="noStrike" dirty="0">
                          <a:solidFill>
                            <a:srgbClr val="000000"/>
                          </a:solidFill>
                          <a:effectLst/>
                          <a:latin typeface="宋体" panose="02010600030101010101" pitchFamily="2" charset="-122"/>
                          <a:ea typeface="宋体" panose="02010600030101010101" pitchFamily="2" charset="-122"/>
                        </a:rPr>
                        <a:t>Loop</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14"/>
                  </a:ext>
                </a:extLst>
              </a:tr>
              <a:tr h="86832">
                <a:tc>
                  <a:txBody>
                    <a:bodyPr/>
                    <a:lstStyle/>
                    <a:p>
                      <a:pPr algn="l" fontAlgn="ctr"/>
                      <a:endParaRPr lang="zh-CN" altLang="en-US" sz="2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5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5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5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5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5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5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5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5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5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5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5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5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15"/>
                  </a:ext>
                </a:extLst>
              </a:tr>
              <a:tr h="291688">
                <a:tc gridSpan="3">
                  <a:txBody>
                    <a:bodyPr/>
                    <a:lstStyle/>
                    <a:p>
                      <a:pPr marL="0" algn="l" defTabSz="914400" rtl="0" eaLnBrk="1" fontAlgn="ctr" latinLnBrk="0" hangingPunct="1"/>
                      <a:r>
                        <a:rPr lang="en-US" sz="1600" b="1" u="none" strike="noStrike" kern="1200" dirty="0">
                          <a:solidFill>
                            <a:srgbClr val="FF0000"/>
                          </a:solidFill>
                          <a:effectLst/>
                          <a:latin typeface="+mn-lt"/>
                          <a:ea typeface="+mn-ea"/>
                          <a:cs typeface="+mn-cs"/>
                        </a:rPr>
                        <a:t>Register Result Status</a:t>
                      </a:r>
                    </a:p>
                  </a:txBody>
                  <a:tcPr marL="7620" marR="7620" marT="7619" marB="0" anchor="ctr"/>
                </a:tc>
                <a:tc hMerge="1">
                  <a:txBody>
                    <a:bodyPr/>
                    <a:lstStyle/>
                    <a:p>
                      <a:endParaRPr lang="zh-CN" altLang="en-US"/>
                    </a:p>
                  </a:txBody>
                  <a:tcPr/>
                </a:tc>
                <a:tc hMerge="1">
                  <a:txBody>
                    <a:bodyPr/>
                    <a:lstStyle/>
                    <a:p>
                      <a:endParaRPr lang="zh-CN" altLang="en-US"/>
                    </a:p>
                  </a:txBody>
                  <a:tcP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16"/>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Clock </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R1</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F0</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F2</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F4</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F6</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F8</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F10</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F12 </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u="none" strike="noStrike" dirty="0">
                          <a:effectLst/>
                        </a:rPr>
                        <a:t>……</a:t>
                      </a:r>
                      <a:endParaRPr lang="en-US" altLang="zh-CN"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F30</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17"/>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b="0" i="0" u="none" strike="noStrike" dirty="0">
                          <a:solidFill>
                            <a:schemeClr val="dk1"/>
                          </a:solidFill>
                          <a:effectLst/>
                          <a:latin typeface="+mn-lt"/>
                          <a:ea typeface="+mn-ea"/>
                        </a:rPr>
                        <a:t>13</a:t>
                      </a:r>
                      <a:endParaRPr lang="en-US" altLang="zh-CN"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b="0" i="0" u="none" strike="noStrike" dirty="0">
                          <a:solidFill>
                            <a:schemeClr val="dk1"/>
                          </a:solidFill>
                          <a:effectLst/>
                          <a:latin typeface="+mn-lt"/>
                          <a:ea typeface="+mn-ea"/>
                        </a:rPr>
                        <a:t>64</a:t>
                      </a:r>
                      <a:endParaRPr lang="en-US" altLang="zh-CN"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FU</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b="0" i="0" u="none" strike="noStrike" dirty="0">
                          <a:solidFill>
                            <a:schemeClr val="tx1"/>
                          </a:solidFill>
                          <a:effectLst/>
                          <a:latin typeface="宋体" panose="02010600030101010101" pitchFamily="2" charset="-122"/>
                          <a:ea typeface="宋体" panose="02010600030101010101" pitchFamily="2" charset="-122"/>
                        </a:rPr>
                        <a:t>Load3</a:t>
                      </a:r>
                      <a:endParaRPr lang="zh-CN" altLang="en-US" sz="1400" b="0" i="0" u="none" strike="noStrike" dirty="0">
                        <a:solidFill>
                          <a:schemeClr val="tx1"/>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0070C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b="0" i="0" u="none" strike="noStrike" dirty="0">
                          <a:solidFill>
                            <a:srgbClr val="0070C0"/>
                          </a:solidFill>
                          <a:effectLst/>
                          <a:latin typeface="宋体" panose="02010600030101010101" pitchFamily="2" charset="-122"/>
                          <a:ea typeface="宋体" panose="02010600030101010101" pitchFamily="2" charset="-122"/>
                        </a:rPr>
                        <a:t>Mult2</a:t>
                      </a:r>
                      <a:endParaRPr lang="zh-CN" altLang="en-US" sz="1400" b="0" i="0" u="none" strike="noStrike" dirty="0">
                        <a:solidFill>
                          <a:srgbClr val="0070C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18"/>
                  </a:ext>
                </a:extLst>
              </a:tr>
            </a:tbl>
          </a:graphicData>
        </a:graphic>
      </p:graphicFrame>
      <p:sp>
        <p:nvSpPr>
          <p:cNvPr id="14" name="Text Box 3">
            <a:extLst>
              <a:ext uri="{FF2B5EF4-FFF2-40B4-BE49-F238E27FC236}">
                <a16:creationId xmlns:a16="http://schemas.microsoft.com/office/drawing/2014/main" id="{31C69C87-F512-40BC-938C-B1D97E677780}"/>
              </a:ext>
            </a:extLst>
          </p:cNvPr>
          <p:cNvSpPr txBox="1">
            <a:spLocks noChangeArrowheads="1"/>
          </p:cNvSpPr>
          <p:nvPr/>
        </p:nvSpPr>
        <p:spPr bwMode="auto">
          <a:xfrm>
            <a:off x="10380662" y="6145785"/>
            <a:ext cx="2011035" cy="444500"/>
          </a:xfrm>
          <a:prstGeom prst="rect">
            <a:avLst/>
          </a:prstGeom>
          <a:noFill/>
          <a:ln w="9525">
            <a:noFill/>
            <a:round/>
            <a:headEnd/>
            <a:tailEnd/>
          </a:ln>
        </p:spPr>
        <p:txBody>
          <a:bodyPr lIns="90360" tIns="44280" rIns="90360" bIns="44280"/>
          <a:lstStyle/>
          <a:p>
            <a:pPr eaLnBrk="1" hangingPunct="1">
              <a:lnSpc>
                <a:spcPct val="150000"/>
              </a:lnSpc>
              <a:spcBef>
                <a:spcPts val="1000"/>
              </a:spcBef>
              <a:buClr>
                <a:srgbClr val="5B9BD5"/>
              </a:buClr>
              <a:buSzPct val="100000"/>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2000" b="1" dirty="0" err="1">
                <a:solidFill>
                  <a:srgbClr val="FF0066"/>
                </a:solidFill>
                <a:latin typeface="Times New Roman" panose="02020603050405020304" pitchFamily="18" charset="0"/>
                <a:ea typeface="宋体" panose="02010600030101010101" pitchFamily="2" charset="-122"/>
                <a:cs typeface="Times New Roman" panose="02020603050405020304" pitchFamily="18" charset="0"/>
              </a:rPr>
              <a:t>Load3</a:t>
            </a:r>
            <a:r>
              <a:rPr lang="zh-CN" altLang="en-US" sz="2000" b="1" dirty="0">
                <a:solidFill>
                  <a:srgbClr val="FF0066"/>
                </a:solidFill>
                <a:latin typeface="Times New Roman" panose="02020603050405020304" pitchFamily="18" charset="0"/>
                <a:ea typeface="宋体" panose="02010600030101010101" pitchFamily="2" charset="-122"/>
                <a:cs typeface="Times New Roman" panose="02020603050405020304" pitchFamily="18" charset="0"/>
              </a:rPr>
              <a:t>开始执行</a:t>
            </a:r>
            <a:endParaRPr lang="en-US" altLang="zh-CN" sz="2000" b="1" dirty="0">
              <a:solidFill>
                <a:srgbClr val="FF0066"/>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865433369"/>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additive="repl">
                                        <p:cTn id="6" dur="1" fill="hold">
                                          <p:stCondLst>
                                            <p:cond delay="0"/>
                                          </p:stCondLst>
                                        </p:cTn>
                                        <p:tgtEl>
                                          <p:spTgt spid="14">
                                            <p:txEl>
                                              <p:pRg st="0" end="0"/>
                                            </p:txEl>
                                          </p:spTgt>
                                        </p:tgtEl>
                                        <p:attrNameLst>
                                          <p:attrName>style.visibility</p:attrName>
                                        </p:attrNameLst>
                                      </p:cBhvr>
                                      <p:to>
                                        <p:strVal val="visible"/>
                                      </p:to>
                                    </p:set>
                                    <p:anim calcmode="lin" valueType="num">
                                      <p:cBhvr>
                                        <p:cTn id="7" dur="500" fill="hold"/>
                                        <p:tgtEl>
                                          <p:spTgt spid="14">
                                            <p:txEl>
                                              <p:pRg st="0" end="0"/>
                                            </p:txEl>
                                          </p:spTgt>
                                        </p:tgtEl>
                                        <p:attrNameLst>
                                          <p:attrName>ppt_x</p:attrName>
                                        </p:attrNameLst>
                                      </p:cBhvr>
                                      <p:tavLst>
                                        <p:tav tm="100000">
                                          <p:val>
                                            <p:strVal val="1+#ppt_w/2"/>
                                          </p:val>
                                        </p:tav>
                                        <p:tav tm="100000">
                                          <p:val>
                                            <p:strVal val="#ppt_x"/>
                                          </p:val>
                                        </p:tav>
                                      </p:tavLst>
                                    </p:anim>
                                    <p:anim calcmode="lin" valueType="num">
                                      <p:cBhvr>
                                        <p:cTn id="8" dur="500" fill="hold"/>
                                        <p:tgtEl>
                                          <p:spTgt spid="14">
                                            <p:txEl>
                                              <p:pRg st="0" end="0"/>
                                            </p:txEl>
                                          </p:spTgt>
                                        </p:tgtEl>
                                        <p:attrNameLst>
                                          <p:attrName>ppt_y</p:attrName>
                                        </p:attrNameLst>
                                      </p:cBhvr>
                                      <p:tavLst>
                                        <p:tav tm="10000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自由: 形状 22"/>
          <p:cNvSpPr/>
          <p:nvPr/>
        </p:nvSpPr>
        <p:spPr bwMode="auto">
          <a:xfrm rot="12600000">
            <a:off x="628798" y="267712"/>
            <a:ext cx="166903" cy="731887"/>
          </a:xfrm>
          <a:custGeom>
            <a:avLst/>
            <a:gdLst>
              <a:gd name="connsiteX0" fmla="*/ 260214 w 260214"/>
              <a:gd name="connsiteY0" fmla="*/ 995963 h 1141060"/>
              <a:gd name="connsiteX1" fmla="*/ 0 w 260214"/>
              <a:gd name="connsiteY1" fmla="*/ 1141060 h 1141060"/>
              <a:gd name="connsiteX2" fmla="*/ 0 w 260214"/>
              <a:gd name="connsiteY2" fmla="*/ 146621 h 1141060"/>
              <a:gd name="connsiteX3" fmla="*/ 260214 w 260214"/>
              <a:gd name="connsiteY3" fmla="*/ 0 h 1141060"/>
            </a:gdLst>
            <a:ahLst/>
            <a:cxnLst>
              <a:cxn ang="0">
                <a:pos x="connsiteX0" y="connsiteY0"/>
              </a:cxn>
              <a:cxn ang="0">
                <a:pos x="connsiteX1" y="connsiteY1"/>
              </a:cxn>
              <a:cxn ang="0">
                <a:pos x="connsiteX2" y="connsiteY2"/>
              </a:cxn>
              <a:cxn ang="0">
                <a:pos x="connsiteX3" y="connsiteY3"/>
              </a:cxn>
            </a:cxnLst>
            <a:rect l="l" t="t" r="r" b="b"/>
            <a:pathLst>
              <a:path w="260214" h="1141060">
                <a:moveTo>
                  <a:pt x="260214" y="995963"/>
                </a:moveTo>
                <a:lnTo>
                  <a:pt x="0" y="1141060"/>
                </a:lnTo>
                <a:lnTo>
                  <a:pt x="0" y="146621"/>
                </a:lnTo>
                <a:lnTo>
                  <a:pt x="260214" y="0"/>
                </a:lnTo>
                <a:close/>
              </a:path>
            </a:pathLst>
          </a:custGeom>
          <a:solidFill>
            <a:srgbClr val="0075EA"/>
          </a:solidFill>
          <a:ln>
            <a:noFill/>
          </a:ln>
        </p:spPr>
        <p:txBody>
          <a:bodyPr vert="horz" wrap="square" lIns="91440" tIns="45720" rIns="91440" bIns="45720" numCol="1" anchor="t" anchorCtr="0" compatLnSpc="1">
            <a:noAutofit/>
          </a:bodyPr>
          <a:lstStyle/>
          <a:p>
            <a:endParaRPr lang="zh-CN" altLang="en-US" dirty="0"/>
          </a:p>
        </p:txBody>
      </p:sp>
      <p:grpSp>
        <p:nvGrpSpPr>
          <p:cNvPr id="10" name="组合 9">
            <a:extLst>
              <a:ext uri="{FF2B5EF4-FFF2-40B4-BE49-F238E27FC236}">
                <a16:creationId xmlns:a16="http://schemas.microsoft.com/office/drawing/2014/main" id="{2A62CB82-FB01-4715-BBAF-49D3EAD91EB7}"/>
              </a:ext>
            </a:extLst>
          </p:cNvPr>
          <p:cNvGrpSpPr/>
          <p:nvPr/>
        </p:nvGrpSpPr>
        <p:grpSpPr>
          <a:xfrm>
            <a:off x="635244" y="278225"/>
            <a:ext cx="4594115" cy="714073"/>
            <a:chOff x="635242" y="278221"/>
            <a:chExt cx="4594115" cy="714072"/>
          </a:xfrm>
        </p:grpSpPr>
        <p:sp>
          <p:nvSpPr>
            <p:cNvPr id="11" name="矩形 10">
              <a:extLst>
                <a:ext uri="{FF2B5EF4-FFF2-40B4-BE49-F238E27FC236}">
                  <a16:creationId xmlns:a16="http://schemas.microsoft.com/office/drawing/2014/main" id="{9C4C0B2E-9EA3-4E4E-B3C0-51BAACEFFED3}"/>
                </a:ext>
              </a:extLst>
            </p:cNvPr>
            <p:cNvSpPr/>
            <p:nvPr/>
          </p:nvSpPr>
          <p:spPr>
            <a:xfrm>
              <a:off x="635242" y="676889"/>
              <a:ext cx="4136453" cy="315404"/>
            </a:xfrm>
            <a:prstGeom prst="rect">
              <a:avLst/>
            </a:prstGeom>
          </p:spPr>
          <p:txBody>
            <a:bodyPr wrap="square">
              <a:spAutoFit/>
            </a:bodyPr>
            <a:lstStyle/>
            <a:p>
              <a:pPr algn="ct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Tomasulo Algorithm——Loop</a:t>
              </a:r>
            </a:p>
          </p:txBody>
        </p:sp>
        <p:sp>
          <p:nvSpPr>
            <p:cNvPr id="16" name="矩形 15">
              <a:extLst>
                <a:ext uri="{FF2B5EF4-FFF2-40B4-BE49-F238E27FC236}">
                  <a16:creationId xmlns:a16="http://schemas.microsoft.com/office/drawing/2014/main" id="{920BAABC-520F-43FA-A390-A8BAD8692FD2}"/>
                </a:ext>
              </a:extLst>
            </p:cNvPr>
            <p:cNvSpPr/>
            <p:nvPr/>
          </p:nvSpPr>
          <p:spPr>
            <a:xfrm>
              <a:off x="1197484" y="278221"/>
              <a:ext cx="4031873" cy="523219"/>
            </a:xfrm>
            <a:prstGeom prst="rect">
              <a:avLst/>
            </a:prstGeom>
          </p:spPr>
          <p:txBody>
            <a:bodyPr wrap="none">
              <a:spAutoFit/>
            </a:bodyPr>
            <a:lstStyle/>
            <a:p>
              <a:r>
                <a:rPr lang="en-US" altLang="zh-CN" sz="2800" b="1" dirty="0">
                  <a:solidFill>
                    <a:schemeClr val="tx1">
                      <a:lumMod val="85000"/>
                      <a:lumOff val="15000"/>
                    </a:schemeClr>
                  </a:solidFill>
                  <a:latin typeface="等线" panose="02010600030101010101" pitchFamily="2" charset="-122"/>
                  <a:ea typeface="等线" panose="02010600030101010101" pitchFamily="2" charset="-122"/>
                </a:rPr>
                <a:t>Tomasulo</a:t>
              </a:r>
              <a:r>
                <a:rPr lang="zh-CN" altLang="en-US" sz="2800" b="1" dirty="0">
                  <a:solidFill>
                    <a:schemeClr val="tx1">
                      <a:lumMod val="85000"/>
                      <a:lumOff val="15000"/>
                    </a:schemeClr>
                  </a:solidFill>
                  <a:latin typeface="等线" panose="02010600030101010101" pitchFamily="2" charset="-122"/>
                  <a:ea typeface="等线" panose="02010600030101010101" pitchFamily="2" charset="-122"/>
                </a:rPr>
                <a:t>算法</a:t>
              </a:r>
              <a:r>
                <a:rPr lang="en-US" altLang="zh-CN" sz="2800" b="1" dirty="0">
                  <a:solidFill>
                    <a:schemeClr val="tx1">
                      <a:lumMod val="85000"/>
                      <a:lumOff val="15000"/>
                    </a:schemeClr>
                  </a:solidFill>
                  <a:latin typeface="等线" panose="02010600030101010101" pitchFamily="2" charset="-122"/>
                  <a:ea typeface="等线" panose="02010600030101010101" pitchFamily="2" charset="-122"/>
                </a:rPr>
                <a:t>— —</a:t>
              </a:r>
              <a:r>
                <a:rPr lang="zh-CN" altLang="en-US" sz="2800" b="1" dirty="0">
                  <a:solidFill>
                    <a:schemeClr val="tx1">
                      <a:lumMod val="85000"/>
                      <a:lumOff val="15000"/>
                    </a:schemeClr>
                  </a:solidFill>
                  <a:latin typeface="等线" panose="02010600030101010101" pitchFamily="2" charset="-122"/>
                  <a:ea typeface="等线" panose="02010600030101010101" pitchFamily="2" charset="-122"/>
                </a:rPr>
                <a:t>循环</a:t>
              </a:r>
            </a:p>
          </p:txBody>
        </p:sp>
      </p:grpSp>
      <p:sp>
        <p:nvSpPr>
          <p:cNvPr id="18" name="文本框 17">
            <a:extLst>
              <a:ext uri="{FF2B5EF4-FFF2-40B4-BE49-F238E27FC236}">
                <a16:creationId xmlns:a16="http://schemas.microsoft.com/office/drawing/2014/main" id="{E080DDE4-4689-48E4-965C-1FBB3BB6CB6B}"/>
              </a:ext>
            </a:extLst>
          </p:cNvPr>
          <p:cNvSpPr txBox="1"/>
          <p:nvPr/>
        </p:nvSpPr>
        <p:spPr>
          <a:xfrm>
            <a:off x="9666513" y="570612"/>
            <a:ext cx="1890243" cy="461665"/>
          </a:xfrm>
          <a:prstGeom prst="rect">
            <a:avLst/>
          </a:prstGeom>
          <a:noFill/>
        </p:spPr>
        <p:txBody>
          <a:bodyPr wrap="square" rtlCol="0">
            <a:spAutoFit/>
          </a:bodyPr>
          <a:lstStyle/>
          <a:p>
            <a:pPr algn="ctr"/>
            <a:r>
              <a:rPr lang="zh-CN" altLang="en-US" sz="2400" b="1" dirty="0">
                <a:solidFill>
                  <a:srgbClr val="0066FF"/>
                </a:solidFill>
                <a:latin typeface="微软雅黑" panose="020B0503020204020204" pitchFamily="34" charset="-122"/>
                <a:ea typeface="微软雅黑" panose="020B0503020204020204" pitchFamily="34" charset="-122"/>
              </a:rPr>
              <a:t>第</a:t>
            </a:r>
            <a:r>
              <a:rPr lang="en-US" altLang="zh-CN" sz="2400" b="1" dirty="0">
                <a:solidFill>
                  <a:srgbClr val="0066FF"/>
                </a:solidFill>
                <a:latin typeface="微软雅黑" panose="020B0503020204020204" pitchFamily="34" charset="-122"/>
                <a:ea typeface="微软雅黑" panose="020B0503020204020204" pitchFamily="34" charset="-122"/>
              </a:rPr>
              <a:t>14</a:t>
            </a:r>
            <a:r>
              <a:rPr lang="zh-CN" altLang="en-US" sz="2400" b="1" dirty="0">
                <a:solidFill>
                  <a:srgbClr val="0066FF"/>
                </a:solidFill>
                <a:latin typeface="微软雅黑" panose="020B0503020204020204" pitchFamily="34" charset="-122"/>
                <a:ea typeface="微软雅黑" panose="020B0503020204020204" pitchFamily="34" charset="-122"/>
              </a:rPr>
              <a:t>个周期</a:t>
            </a:r>
          </a:p>
        </p:txBody>
      </p:sp>
      <p:graphicFrame>
        <p:nvGraphicFramePr>
          <p:cNvPr id="8" name="表格 7">
            <a:extLst>
              <a:ext uri="{FF2B5EF4-FFF2-40B4-BE49-F238E27FC236}">
                <a16:creationId xmlns:a16="http://schemas.microsoft.com/office/drawing/2014/main" id="{EBBE1E9C-4620-4BEA-8552-A2BFF53E0B84}"/>
              </a:ext>
            </a:extLst>
          </p:cNvPr>
          <p:cNvGraphicFramePr>
            <a:graphicFrameLocks noGrp="1"/>
          </p:cNvGraphicFramePr>
          <p:nvPr>
            <p:extLst>
              <p:ext uri="{D42A27DB-BD31-4B8C-83A1-F6EECF244321}">
                <p14:modId xmlns:p14="http://schemas.microsoft.com/office/powerpoint/2010/main" val="593227189"/>
              </p:ext>
            </p:extLst>
          </p:nvPr>
        </p:nvGraphicFramePr>
        <p:xfrm>
          <a:off x="1800280" y="1252664"/>
          <a:ext cx="8569324" cy="5338764"/>
        </p:xfrm>
        <a:graphic>
          <a:graphicData uri="http://schemas.openxmlformats.org/drawingml/2006/table">
            <a:tbl>
              <a:tblPr>
                <a:tableStyleId>{5C22544A-7EE6-4342-B048-85BDC9FD1C3A}</a:tableStyleId>
              </a:tblPr>
              <a:tblGrid>
                <a:gridCol w="694516">
                  <a:extLst>
                    <a:ext uri="{9D8B030D-6E8A-4147-A177-3AD203B41FA5}">
                      <a16:colId xmlns:a16="http://schemas.microsoft.com/office/drawing/2014/main" val="20000"/>
                    </a:ext>
                  </a:extLst>
                </a:gridCol>
                <a:gridCol w="585999">
                  <a:extLst>
                    <a:ext uri="{9D8B030D-6E8A-4147-A177-3AD203B41FA5}">
                      <a16:colId xmlns:a16="http://schemas.microsoft.com/office/drawing/2014/main" val="20001"/>
                    </a:ext>
                  </a:extLst>
                </a:gridCol>
                <a:gridCol w="824230">
                  <a:extLst>
                    <a:ext uri="{9D8B030D-6E8A-4147-A177-3AD203B41FA5}">
                      <a16:colId xmlns:a16="http://schemas.microsoft.com/office/drawing/2014/main" val="20002"/>
                    </a:ext>
                  </a:extLst>
                </a:gridCol>
                <a:gridCol w="526187">
                  <a:extLst>
                    <a:ext uri="{9D8B030D-6E8A-4147-A177-3AD203B41FA5}">
                      <a16:colId xmlns:a16="http://schemas.microsoft.com/office/drawing/2014/main" val="20003"/>
                    </a:ext>
                  </a:extLst>
                </a:gridCol>
                <a:gridCol w="614021">
                  <a:extLst>
                    <a:ext uri="{9D8B030D-6E8A-4147-A177-3AD203B41FA5}">
                      <a16:colId xmlns:a16="http://schemas.microsoft.com/office/drawing/2014/main" val="20004"/>
                    </a:ext>
                  </a:extLst>
                </a:gridCol>
                <a:gridCol w="595248">
                  <a:extLst>
                    <a:ext uri="{9D8B030D-6E8A-4147-A177-3AD203B41FA5}">
                      <a16:colId xmlns:a16="http://schemas.microsoft.com/office/drawing/2014/main" val="20005"/>
                    </a:ext>
                  </a:extLst>
                </a:gridCol>
                <a:gridCol w="624490">
                  <a:extLst>
                    <a:ext uri="{9D8B030D-6E8A-4147-A177-3AD203B41FA5}">
                      <a16:colId xmlns:a16="http://schemas.microsoft.com/office/drawing/2014/main" val="20006"/>
                    </a:ext>
                  </a:extLst>
                </a:gridCol>
                <a:gridCol w="576089">
                  <a:extLst>
                    <a:ext uri="{9D8B030D-6E8A-4147-A177-3AD203B41FA5}">
                      <a16:colId xmlns:a16="http://schemas.microsoft.com/office/drawing/2014/main" val="20007"/>
                    </a:ext>
                  </a:extLst>
                </a:gridCol>
                <a:gridCol w="619674">
                  <a:extLst>
                    <a:ext uri="{9D8B030D-6E8A-4147-A177-3AD203B41FA5}">
                      <a16:colId xmlns:a16="http://schemas.microsoft.com/office/drawing/2014/main" val="20008"/>
                    </a:ext>
                  </a:extLst>
                </a:gridCol>
                <a:gridCol w="690143">
                  <a:extLst>
                    <a:ext uri="{9D8B030D-6E8A-4147-A177-3AD203B41FA5}">
                      <a16:colId xmlns:a16="http://schemas.microsoft.com/office/drawing/2014/main" val="20009"/>
                    </a:ext>
                  </a:extLst>
                </a:gridCol>
                <a:gridCol w="698771">
                  <a:extLst>
                    <a:ext uri="{9D8B030D-6E8A-4147-A177-3AD203B41FA5}">
                      <a16:colId xmlns:a16="http://schemas.microsoft.com/office/drawing/2014/main" val="20010"/>
                    </a:ext>
                  </a:extLst>
                </a:gridCol>
                <a:gridCol w="814588">
                  <a:extLst>
                    <a:ext uri="{9D8B030D-6E8A-4147-A177-3AD203B41FA5}">
                      <a16:colId xmlns:a16="http://schemas.microsoft.com/office/drawing/2014/main" val="20011"/>
                    </a:ext>
                  </a:extLst>
                </a:gridCol>
                <a:gridCol w="705368">
                  <a:extLst>
                    <a:ext uri="{9D8B030D-6E8A-4147-A177-3AD203B41FA5}">
                      <a16:colId xmlns:a16="http://schemas.microsoft.com/office/drawing/2014/main" val="20012"/>
                    </a:ext>
                  </a:extLst>
                </a:gridCol>
              </a:tblGrid>
              <a:tr h="291688">
                <a:tc gridSpan="3">
                  <a:txBody>
                    <a:bodyPr/>
                    <a:lstStyle/>
                    <a:p>
                      <a:pPr algn="l" fontAlgn="ctr"/>
                      <a:r>
                        <a:rPr lang="en-US" sz="1600" b="1" u="none" strike="noStrike" dirty="0">
                          <a:solidFill>
                            <a:srgbClr val="FF0000"/>
                          </a:solidFill>
                          <a:effectLst/>
                        </a:rPr>
                        <a:t>Instruction Status</a:t>
                      </a:r>
                      <a:endParaRPr lang="en-US" sz="1600" b="1" i="0" u="none" strike="noStrike" dirty="0">
                        <a:solidFill>
                          <a:srgbClr val="FF0000"/>
                        </a:solidFill>
                        <a:effectLst/>
                        <a:latin typeface="宋体" panose="02010600030101010101" pitchFamily="2" charset="-122"/>
                        <a:ea typeface="宋体" panose="02010600030101010101" pitchFamily="2" charset="-122"/>
                      </a:endParaRPr>
                    </a:p>
                  </a:txBody>
                  <a:tcPr marL="7620" marR="7620" marT="7619" marB="0" anchor="ctr"/>
                </a:tc>
                <a:tc hMerge="1">
                  <a:txBody>
                    <a:bodyPr/>
                    <a:lstStyle/>
                    <a:p>
                      <a:endParaRPr lang="zh-CN" altLang="en-US"/>
                    </a:p>
                  </a:txBody>
                  <a:tcPr/>
                </a:tc>
                <a:tc hMerge="1">
                  <a:txBody>
                    <a:bodyPr/>
                    <a:lstStyle/>
                    <a:p>
                      <a:endParaRPr lang="zh-CN" altLang="en-US"/>
                    </a:p>
                  </a:txBody>
                  <a:tcPr/>
                </a:tc>
                <a:tc>
                  <a:txBody>
                    <a:bodyPr/>
                    <a:lstStyle/>
                    <a:p>
                      <a:pPr algn="l" fontAlgn="ct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00"/>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ITER</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200" u="none" strike="noStrike" dirty="0">
                          <a:effectLst/>
                        </a:rPr>
                        <a:t>Inst.</a:t>
                      </a:r>
                      <a:endParaRPr lang="en-US" sz="12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err="1">
                          <a:effectLst/>
                        </a:rPr>
                        <a:t>i</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j</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k</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Issue</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Exec</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WR</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zh-CN" altLang="en-US" sz="1600" u="none" strike="noStrike">
                          <a:effectLst/>
                        </a:rPr>
                        <a:t> </a:t>
                      </a: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Busy</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Addr</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Fu</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01"/>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u="none" strike="noStrike" dirty="0">
                          <a:solidFill>
                            <a:srgbClr val="FF00FF"/>
                          </a:solidFill>
                          <a:effectLst/>
                        </a:rPr>
                        <a:t>1</a:t>
                      </a:r>
                      <a:endParaRPr lang="en-US" altLang="zh-CN" sz="16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solidFill>
                            <a:srgbClr val="FF00FF"/>
                          </a:solidFill>
                          <a:effectLst/>
                        </a:rPr>
                        <a:t>LD</a:t>
                      </a:r>
                      <a:endParaRPr lang="en-US" sz="16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solidFill>
                            <a:srgbClr val="FF00FF"/>
                          </a:solidFill>
                          <a:effectLst/>
                        </a:rPr>
                        <a:t>F0</a:t>
                      </a:r>
                      <a:endParaRPr lang="en-US" sz="16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u="none" strike="noStrike">
                          <a:solidFill>
                            <a:srgbClr val="FF00FF"/>
                          </a:solidFill>
                          <a:effectLst/>
                        </a:rPr>
                        <a:t>0</a:t>
                      </a:r>
                      <a:endParaRPr lang="en-US" altLang="zh-CN" sz="1600" b="0" i="0" u="none" strike="noStrike">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solidFill>
                            <a:srgbClr val="FF00FF"/>
                          </a:solidFill>
                          <a:effectLst/>
                        </a:rPr>
                        <a:t>R1</a:t>
                      </a:r>
                      <a:endParaRPr lang="en-US" sz="1600" b="0" i="0" u="none" strike="noStrike">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u="none" strike="noStrike" dirty="0">
                          <a:effectLst/>
                        </a:rPr>
                        <a:t>1</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u="none" strike="noStrike" dirty="0">
                          <a:effectLst/>
                        </a:rPr>
                        <a:t>2~9</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u="none" strike="noStrike" dirty="0">
                          <a:effectLst/>
                        </a:rPr>
                        <a:t>10</a:t>
                      </a:r>
                      <a:r>
                        <a:rPr lang="zh-CN" altLang="en-US" sz="1400" u="none" strike="noStrike" dirty="0">
                          <a:effectLst/>
                        </a:rPr>
                        <a:t>　</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r" fontAlgn="ctr"/>
                      <a:r>
                        <a:rPr lang="en-US" sz="1600" u="none" strike="noStrike" dirty="0">
                          <a:effectLst/>
                        </a:rPr>
                        <a:t>Load1</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b="0" i="0" u="none" strike="noStrike" dirty="0">
                          <a:solidFill>
                            <a:srgbClr val="FF00FF"/>
                          </a:solidFill>
                          <a:effectLst/>
                          <a:latin typeface="+mn-lt"/>
                          <a:ea typeface="+mn-ea"/>
                        </a:rPr>
                        <a:t>No</a:t>
                      </a:r>
                      <a:endParaRPr lang="en-US" sz="14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02"/>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u="none" strike="noStrike">
                          <a:solidFill>
                            <a:srgbClr val="FF00FF"/>
                          </a:solidFill>
                          <a:effectLst/>
                        </a:rPr>
                        <a:t>1</a:t>
                      </a:r>
                      <a:endParaRPr lang="en-US" altLang="zh-CN" sz="1600" b="0" i="0" u="none" strike="noStrike">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solidFill>
                            <a:srgbClr val="FF00FF"/>
                          </a:solidFill>
                          <a:effectLst/>
                        </a:rPr>
                        <a:t>MULTD</a:t>
                      </a:r>
                      <a:endParaRPr lang="en-US" sz="16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solidFill>
                            <a:srgbClr val="FF00FF"/>
                          </a:solidFill>
                          <a:effectLst/>
                        </a:rPr>
                        <a:t>F4</a:t>
                      </a:r>
                      <a:endParaRPr lang="en-US" sz="16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solidFill>
                            <a:srgbClr val="FF00FF"/>
                          </a:solidFill>
                          <a:effectLst/>
                        </a:rPr>
                        <a:t>F0</a:t>
                      </a:r>
                      <a:endParaRPr lang="en-US" sz="16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solidFill>
                            <a:srgbClr val="FF00FF"/>
                          </a:solidFill>
                          <a:effectLst/>
                        </a:rPr>
                        <a:t>F2</a:t>
                      </a:r>
                      <a:endParaRPr lang="en-US" sz="16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u="none" strike="noStrike" dirty="0">
                          <a:effectLst/>
                        </a:rPr>
                        <a:t>2</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b="0" i="0" u="none" strike="noStrike" dirty="0">
                          <a:solidFill>
                            <a:srgbClr val="000000"/>
                          </a:solidFill>
                          <a:effectLst/>
                          <a:latin typeface="宋体" panose="02010600030101010101" pitchFamily="2" charset="-122"/>
                          <a:ea typeface="宋体" panose="02010600030101010101" pitchFamily="2" charset="-122"/>
                        </a:rPr>
                        <a:t>11~14</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zh-CN" altLang="en-US" sz="1400" u="none" strike="noStrike">
                          <a:effectLst/>
                        </a:rPr>
                        <a:t>　</a:t>
                      </a:r>
                      <a:endParaRPr lang="zh-CN" altLang="en-US" sz="14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r" fontAlgn="ctr"/>
                      <a:r>
                        <a:rPr lang="en-US" sz="1600" u="none" strike="noStrike">
                          <a:effectLst/>
                        </a:rPr>
                        <a:t>Load2</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b="0" i="0" u="none" strike="noStrike" dirty="0">
                          <a:solidFill>
                            <a:srgbClr val="0070C0"/>
                          </a:solidFill>
                          <a:effectLst/>
                          <a:latin typeface="+mn-lt"/>
                          <a:ea typeface="+mn-ea"/>
                        </a:rPr>
                        <a:t>No</a:t>
                      </a:r>
                      <a:endParaRPr lang="en-US" sz="1400" b="0" i="0" u="none" strike="noStrike" dirty="0">
                        <a:solidFill>
                          <a:srgbClr val="0070C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0070C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03"/>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u="none" strike="noStrike">
                          <a:solidFill>
                            <a:srgbClr val="FF00FF"/>
                          </a:solidFill>
                          <a:effectLst/>
                        </a:rPr>
                        <a:t>1</a:t>
                      </a:r>
                      <a:endParaRPr lang="en-US" altLang="zh-CN" sz="1600" b="0" i="0" u="none" strike="noStrike">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solidFill>
                            <a:srgbClr val="FF00FF"/>
                          </a:solidFill>
                          <a:effectLst/>
                        </a:rPr>
                        <a:t>SD</a:t>
                      </a:r>
                      <a:endParaRPr lang="en-US" sz="1600" b="0" i="0" u="none" strike="noStrike">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solidFill>
                            <a:srgbClr val="FF00FF"/>
                          </a:solidFill>
                          <a:effectLst/>
                        </a:rPr>
                        <a:t>F4 </a:t>
                      </a:r>
                      <a:endParaRPr lang="en-US" sz="16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u="none" strike="noStrike" dirty="0">
                          <a:solidFill>
                            <a:srgbClr val="FF00FF"/>
                          </a:solidFill>
                          <a:effectLst/>
                        </a:rPr>
                        <a:t>0</a:t>
                      </a:r>
                      <a:endParaRPr lang="en-US" altLang="zh-CN" sz="16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solidFill>
                            <a:srgbClr val="FF00FF"/>
                          </a:solidFill>
                          <a:effectLst/>
                        </a:rPr>
                        <a:t>R1</a:t>
                      </a:r>
                      <a:endParaRPr lang="en-US" sz="16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u="none" strike="noStrike" dirty="0">
                          <a:effectLst/>
                        </a:rPr>
                        <a:t>3</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b="0" i="0" u="none" strike="noStrike" dirty="0">
                          <a:solidFill>
                            <a:srgbClr val="000000"/>
                          </a:solidFill>
                          <a:effectLst/>
                          <a:latin typeface="宋体" panose="02010600030101010101" pitchFamily="2" charset="-122"/>
                          <a:ea typeface="宋体" panose="02010600030101010101" pitchFamily="2" charset="-122"/>
                        </a:rPr>
                        <a:t>4</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zh-CN" altLang="en-US" sz="1400" u="none" strike="noStrike" dirty="0">
                          <a:effectLst/>
                        </a:rPr>
                        <a:t>　</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r" fontAlgn="ctr"/>
                      <a:r>
                        <a:rPr lang="en-US" sz="1600" u="none" strike="noStrike">
                          <a:effectLst/>
                        </a:rPr>
                        <a:t>Load3</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b="0" i="0" u="none" strike="noStrike" dirty="0">
                          <a:solidFill>
                            <a:schemeClr val="dk1"/>
                          </a:solidFill>
                          <a:effectLst/>
                          <a:latin typeface="+mn-lt"/>
                          <a:ea typeface="+mn-ea"/>
                        </a:rPr>
                        <a:t>No</a:t>
                      </a:r>
                      <a:endParaRPr 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04"/>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u="none" strike="noStrike">
                          <a:effectLst/>
                        </a:rPr>
                        <a:t>2</a:t>
                      </a:r>
                      <a:endParaRPr lang="en-US" altLang="zh-CN" sz="1600" b="0" i="0" u="none" strike="noStrike">
                        <a:solidFill>
                          <a:srgbClr val="66FF33"/>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LD</a:t>
                      </a:r>
                      <a:endParaRPr lang="en-US" sz="1600" b="0" i="0" u="none" strike="noStrike" dirty="0">
                        <a:solidFill>
                          <a:srgbClr val="66FF33"/>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F0</a:t>
                      </a:r>
                      <a:endParaRPr lang="en-US" sz="1600" b="0" i="0" u="none" strike="noStrike">
                        <a:solidFill>
                          <a:srgbClr val="66FF33"/>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u="none" strike="noStrike">
                          <a:effectLst/>
                        </a:rPr>
                        <a:t>0</a:t>
                      </a:r>
                      <a:endParaRPr lang="en-US" altLang="zh-CN" sz="1600" b="0" i="0" u="none" strike="noStrike">
                        <a:solidFill>
                          <a:srgbClr val="66FF33"/>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R1</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u="none" strike="noStrike" dirty="0">
                          <a:effectLst/>
                        </a:rPr>
                        <a:t>6</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b="0" i="0" u="none" strike="noStrike" dirty="0">
                          <a:solidFill>
                            <a:srgbClr val="000000"/>
                          </a:solidFill>
                          <a:effectLst/>
                          <a:latin typeface="宋体" panose="02010600030101010101" pitchFamily="2" charset="-122"/>
                          <a:ea typeface="宋体" panose="02010600030101010101" pitchFamily="2" charset="-122"/>
                        </a:rPr>
                        <a:t>11</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u="none" strike="noStrike" dirty="0">
                          <a:effectLst/>
                        </a:rPr>
                        <a:t>12</a:t>
                      </a:r>
                      <a:r>
                        <a:rPr lang="zh-CN" altLang="en-US" sz="1400" u="none" strike="noStrike" dirty="0">
                          <a:effectLst/>
                        </a:rPr>
                        <a:t>　</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r" fontAlgn="ctr"/>
                      <a:r>
                        <a:rPr lang="en-US" sz="1600" u="none" strike="noStrike">
                          <a:effectLst/>
                        </a:rPr>
                        <a:t>Store1</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400" b="0" i="0" u="none" strike="noStrike" dirty="0">
                          <a:solidFill>
                            <a:srgbClr val="FF00FF"/>
                          </a:solidFill>
                          <a:effectLst/>
                          <a:latin typeface="+mn-lt"/>
                          <a:ea typeface="+mn-ea"/>
                        </a:rPr>
                        <a:t>YES</a:t>
                      </a:r>
                      <a:endParaRPr lang="en-US" sz="14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b="0" i="0" u="none" strike="noStrike" dirty="0">
                          <a:solidFill>
                            <a:srgbClr val="FF00FF"/>
                          </a:solidFill>
                          <a:effectLst/>
                          <a:latin typeface="宋体" panose="02010600030101010101" pitchFamily="2" charset="-122"/>
                          <a:ea typeface="宋体" panose="02010600030101010101" pitchFamily="2" charset="-122"/>
                        </a:rPr>
                        <a:t>80</a:t>
                      </a:r>
                      <a:endParaRPr lang="zh-CN" altLang="en-US" sz="14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b="0" i="0" u="none" strike="noStrike" dirty="0">
                          <a:solidFill>
                            <a:srgbClr val="FF00FF"/>
                          </a:solidFill>
                          <a:effectLst/>
                          <a:latin typeface="宋体" panose="02010600030101010101" pitchFamily="2" charset="-122"/>
                          <a:ea typeface="宋体" panose="02010600030101010101" pitchFamily="2" charset="-122"/>
                        </a:rPr>
                        <a:t>Mult1</a:t>
                      </a:r>
                      <a:endParaRPr lang="zh-CN" altLang="en-US" sz="14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05"/>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u="none" strike="noStrike">
                          <a:effectLst/>
                        </a:rPr>
                        <a:t>2</a:t>
                      </a:r>
                      <a:endParaRPr lang="en-US" altLang="zh-CN" sz="1600" b="0" i="0" u="none" strike="noStrike">
                        <a:solidFill>
                          <a:srgbClr val="66FF33"/>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MULTD</a:t>
                      </a:r>
                      <a:endParaRPr lang="en-US" sz="1600" b="0" i="0" u="none" strike="noStrike">
                        <a:solidFill>
                          <a:srgbClr val="66FF33"/>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F4</a:t>
                      </a:r>
                      <a:endParaRPr lang="en-US" sz="1600" b="0" i="0" u="none" strike="noStrike">
                        <a:solidFill>
                          <a:srgbClr val="66FF33"/>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F0</a:t>
                      </a:r>
                      <a:endParaRPr lang="en-US" sz="1600" b="0" i="0" u="none" strike="noStrike">
                        <a:solidFill>
                          <a:srgbClr val="66FF33"/>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F2</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u="none" strike="noStrike" dirty="0">
                          <a:effectLst/>
                        </a:rPr>
                        <a:t>7</a:t>
                      </a:r>
                      <a:r>
                        <a:rPr lang="zh-CN" altLang="en-US" sz="1400" u="none" strike="noStrike" dirty="0">
                          <a:effectLst/>
                        </a:rPr>
                        <a:t>　</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b="0" i="0" u="none" strike="noStrike" dirty="0">
                          <a:solidFill>
                            <a:srgbClr val="000000"/>
                          </a:solidFill>
                          <a:effectLst/>
                          <a:latin typeface="宋体" panose="02010600030101010101" pitchFamily="2" charset="-122"/>
                          <a:ea typeface="宋体" panose="02010600030101010101" pitchFamily="2" charset="-122"/>
                        </a:rPr>
                        <a:t>13~</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zh-CN" altLang="en-US" sz="1400" u="none" strike="noStrike" dirty="0">
                          <a:effectLst/>
                        </a:rPr>
                        <a:t>　</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r" fontAlgn="ctr"/>
                      <a:r>
                        <a:rPr lang="en-US" sz="1600" u="none" strike="noStrike" dirty="0">
                          <a:effectLst/>
                        </a:rPr>
                        <a:t>Store2</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b="0" i="0" u="none" strike="noStrike" dirty="0">
                          <a:solidFill>
                            <a:srgbClr val="0070C0"/>
                          </a:solidFill>
                          <a:effectLst/>
                          <a:latin typeface="宋体" panose="02010600030101010101" pitchFamily="2" charset="-122"/>
                          <a:ea typeface="宋体" panose="02010600030101010101" pitchFamily="2" charset="-122"/>
                        </a:rPr>
                        <a:t>Yes</a:t>
                      </a:r>
                      <a:endParaRPr lang="en-US" sz="1400" b="0" i="0" u="none" strike="noStrike" dirty="0">
                        <a:solidFill>
                          <a:srgbClr val="0070C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b="0" i="0" u="none" strike="noStrike" dirty="0">
                          <a:solidFill>
                            <a:srgbClr val="0070C0"/>
                          </a:solidFill>
                          <a:effectLst/>
                          <a:latin typeface="宋体" panose="02010600030101010101" pitchFamily="2" charset="-122"/>
                          <a:ea typeface="宋体" panose="02010600030101010101" pitchFamily="2" charset="-122"/>
                        </a:rPr>
                        <a:t>72</a:t>
                      </a:r>
                      <a:endParaRPr lang="zh-CN" altLang="en-US" sz="1400" b="0" i="0" u="none" strike="noStrike" dirty="0">
                        <a:solidFill>
                          <a:srgbClr val="0070C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b="0" i="0" u="none" strike="noStrike" dirty="0">
                          <a:solidFill>
                            <a:srgbClr val="0070C0"/>
                          </a:solidFill>
                          <a:effectLst/>
                          <a:latin typeface="宋体" panose="02010600030101010101" pitchFamily="2" charset="-122"/>
                          <a:ea typeface="宋体" panose="02010600030101010101" pitchFamily="2" charset="-122"/>
                        </a:rPr>
                        <a:t>Mult2</a:t>
                      </a:r>
                    </a:p>
                  </a:txBody>
                  <a:tcPr marL="7620" marR="7620" marT="7619" marB="0" anchor="ctr"/>
                </a:tc>
                <a:extLst>
                  <a:ext uri="{0D108BD9-81ED-4DB2-BD59-A6C34878D82A}">
                    <a16:rowId xmlns:a16="http://schemas.microsoft.com/office/drawing/2014/main" val="10006"/>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u="none" strike="noStrike">
                          <a:effectLst/>
                        </a:rPr>
                        <a:t>2</a:t>
                      </a:r>
                      <a:endParaRPr lang="en-US" altLang="zh-CN" sz="1600" b="0" i="0" u="none" strike="noStrike">
                        <a:solidFill>
                          <a:srgbClr val="66FF33"/>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SD</a:t>
                      </a:r>
                      <a:endParaRPr lang="en-US" sz="1600" b="0" i="0" u="none" strike="noStrike">
                        <a:solidFill>
                          <a:srgbClr val="66FF33"/>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F4 </a:t>
                      </a:r>
                      <a:endParaRPr lang="en-US" sz="1600" b="0" i="0" u="none" strike="noStrike">
                        <a:solidFill>
                          <a:srgbClr val="66FF33"/>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u="none" strike="noStrike">
                          <a:effectLst/>
                        </a:rPr>
                        <a:t>0</a:t>
                      </a:r>
                      <a:endParaRPr lang="en-US" altLang="zh-CN" sz="1600" b="0" i="0" u="none" strike="noStrike">
                        <a:solidFill>
                          <a:srgbClr val="66FF33"/>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R1</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u="none" strike="noStrike" dirty="0">
                          <a:effectLst/>
                        </a:rPr>
                        <a:t>8</a:t>
                      </a:r>
                      <a:r>
                        <a:rPr lang="zh-CN" altLang="en-US" sz="1400" u="none" strike="noStrike" dirty="0">
                          <a:effectLst/>
                        </a:rPr>
                        <a:t>　</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zh-CN" altLang="en-US" sz="1400" u="none" strike="noStrike">
                          <a:effectLst/>
                        </a:rPr>
                        <a:t>　</a:t>
                      </a:r>
                      <a:endParaRPr lang="zh-CN" altLang="en-US" sz="14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zh-CN" altLang="en-US" sz="1400" u="none" strike="noStrike" dirty="0">
                          <a:effectLst/>
                        </a:rPr>
                        <a:t>　</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r" fontAlgn="ctr"/>
                      <a:r>
                        <a:rPr lang="en-US" sz="1600" u="none" strike="noStrike" dirty="0">
                          <a:effectLst/>
                        </a:rPr>
                        <a:t>Store3</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400" u="none" strike="noStrike" dirty="0">
                          <a:effectLst/>
                        </a:rPr>
                        <a:t>No</a:t>
                      </a:r>
                      <a:endParaRPr 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07"/>
                  </a:ext>
                </a:extLst>
              </a:tr>
              <a:tr h="293236">
                <a:tc gridSpan="3">
                  <a:txBody>
                    <a:bodyPr/>
                    <a:lstStyle/>
                    <a:p>
                      <a:pPr marL="0" algn="l" defTabSz="914400" rtl="0" eaLnBrk="1" fontAlgn="ctr" latinLnBrk="0" hangingPunct="1"/>
                      <a:r>
                        <a:rPr lang="en-US" sz="1800" b="1" u="none" strike="noStrike" kern="1200" dirty="0">
                          <a:solidFill>
                            <a:srgbClr val="FF0000"/>
                          </a:solidFill>
                          <a:effectLst/>
                          <a:latin typeface="+mn-lt"/>
                          <a:ea typeface="+mn-ea"/>
                          <a:cs typeface="+mn-cs"/>
                        </a:rPr>
                        <a:t>Reservation Station:</a:t>
                      </a:r>
                    </a:p>
                  </a:txBody>
                  <a:tcPr marL="7620" marR="7620" marT="7619" marB="0" anchor="ctr"/>
                </a:tc>
                <a:tc hMerge="1">
                  <a:txBody>
                    <a:bodyPr/>
                    <a:lstStyle/>
                    <a:p>
                      <a:endParaRPr lang="zh-CN" altLang="en-US"/>
                    </a:p>
                  </a:txBody>
                  <a:tcPr/>
                </a:tc>
                <a:tc hMerge="1">
                  <a:txBody>
                    <a:bodyPr/>
                    <a:lstStyle/>
                    <a:p>
                      <a:endParaRPr lang="zh-CN" altLang="en-US"/>
                    </a:p>
                  </a:txBody>
                  <a:tcP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08"/>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Time</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Name</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Busy </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Op</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err="1">
                          <a:effectLst/>
                        </a:rPr>
                        <a:t>Vj</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err="1">
                          <a:effectLst/>
                        </a:rPr>
                        <a:t>Vk</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Qj </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Qk</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Code</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09"/>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600" u="none" strike="noStrike" dirty="0">
                          <a:effectLst/>
                        </a:rPr>
                        <a:t>Add1</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400" u="none" strike="noStrike" dirty="0">
                          <a:effectLst/>
                          <a:latin typeface="宋体" panose="02010600030101010101" pitchFamily="2" charset="-122"/>
                          <a:ea typeface="宋体" panose="02010600030101010101" pitchFamily="2" charset="-122"/>
                        </a:rPr>
                        <a:t>No</a:t>
                      </a:r>
                      <a:endParaRPr lang="en-US" sz="1400" b="0" i="0" u="none" strike="noStrike" dirty="0">
                        <a:solidFill>
                          <a:srgbClr val="FF66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zh-CN" altLang="en-US" sz="1400" u="none" strike="noStrike" dirty="0">
                          <a:effectLst/>
                          <a:latin typeface="宋体" panose="02010600030101010101" pitchFamily="2" charset="-122"/>
                          <a:ea typeface="宋体" panose="02010600030101010101" pitchFamily="2" charset="-122"/>
                        </a:rPr>
                        <a:t>　</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zh-CN" altLang="en-US" sz="1400" u="none" strike="noStrike" dirty="0">
                          <a:effectLst/>
                          <a:latin typeface="宋体" panose="02010600030101010101" pitchFamily="2" charset="-122"/>
                          <a:ea typeface="宋体" panose="02010600030101010101" pitchFamily="2" charset="-122"/>
                        </a:rPr>
                        <a:t>　</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zh-CN" altLang="en-US" sz="1400" u="none" strike="noStrike" dirty="0">
                          <a:effectLst/>
                          <a:latin typeface="宋体" panose="02010600030101010101" pitchFamily="2" charset="-122"/>
                          <a:ea typeface="宋体" panose="02010600030101010101" pitchFamily="2" charset="-122"/>
                        </a:rPr>
                        <a:t>　</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zh-CN" altLang="en-US" sz="1200" u="none" strike="noStrike" dirty="0">
                          <a:effectLst/>
                        </a:rPr>
                        <a:t>　</a:t>
                      </a: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zh-CN" altLang="en-US" sz="1600" u="none" strike="noStrike" dirty="0">
                          <a:effectLst/>
                        </a:rPr>
                        <a:t>　</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LD </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F0</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u="none" strike="noStrike">
                          <a:effectLst/>
                        </a:rPr>
                        <a:t>0</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R1</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10"/>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600" u="none" strike="noStrike" dirty="0" err="1">
                          <a:effectLst/>
                        </a:rPr>
                        <a:t>Add2</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400" u="none" strike="noStrike">
                          <a:effectLst/>
                          <a:latin typeface="宋体" panose="02010600030101010101" pitchFamily="2" charset="-122"/>
                          <a:ea typeface="宋体" panose="02010600030101010101" pitchFamily="2" charset="-122"/>
                        </a:rPr>
                        <a:t>No</a:t>
                      </a:r>
                      <a:endParaRPr lang="en-US" sz="1400" b="0" i="0" u="none" strike="noStrike">
                        <a:solidFill>
                          <a:srgbClr val="66FF33"/>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2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zh-CN" altLang="en-US" sz="1600" u="none" strike="noStrike">
                          <a:effectLst/>
                        </a:rPr>
                        <a:t>　</a:t>
                      </a: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MULTD</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b="0" i="0" u="none" strike="noStrike" dirty="0">
                          <a:solidFill>
                            <a:srgbClr val="000000"/>
                          </a:solidFill>
                          <a:effectLst/>
                          <a:latin typeface="宋体" panose="02010600030101010101" pitchFamily="2" charset="-122"/>
                          <a:ea typeface="宋体" panose="02010600030101010101" pitchFamily="2" charset="-122"/>
                        </a:rPr>
                        <a:t>F4</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b="0" i="0" u="none" strike="noStrike" dirty="0">
                          <a:solidFill>
                            <a:srgbClr val="000000"/>
                          </a:solidFill>
                          <a:effectLst/>
                          <a:latin typeface="宋体" panose="02010600030101010101" pitchFamily="2" charset="-122"/>
                          <a:ea typeface="宋体" panose="02010600030101010101" pitchFamily="2" charset="-122"/>
                        </a:rPr>
                        <a:t>F0</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b="0" i="0" u="none" strike="noStrike" dirty="0">
                          <a:solidFill>
                            <a:srgbClr val="000000"/>
                          </a:solidFill>
                          <a:effectLst/>
                          <a:latin typeface="宋体" panose="02010600030101010101" pitchFamily="2" charset="-122"/>
                          <a:ea typeface="宋体" panose="02010600030101010101" pitchFamily="2" charset="-122"/>
                        </a:rPr>
                        <a:t>F2</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11"/>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600" u="none" strike="noStrike" dirty="0" err="1">
                          <a:effectLst/>
                        </a:rPr>
                        <a:t>Add3</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400" u="none" strike="noStrike">
                          <a:effectLst/>
                          <a:latin typeface="宋体" panose="02010600030101010101" pitchFamily="2" charset="-122"/>
                          <a:ea typeface="宋体" panose="02010600030101010101" pitchFamily="2" charset="-122"/>
                        </a:rPr>
                        <a:t>No</a:t>
                      </a:r>
                      <a:endParaRPr lang="en-US" sz="14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zh-CN" altLang="en-US" sz="1600" u="none" strike="noStrike">
                          <a:effectLst/>
                        </a:rPr>
                        <a:t>　</a:t>
                      </a: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SD</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F4 </a:t>
                      </a:r>
                      <a:endParaRPr lang="en-US" sz="1600" b="0" i="0" u="none" strike="noStrike" dirty="0">
                        <a:solidFill>
                          <a:srgbClr val="FF66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u="none" strike="noStrike" dirty="0">
                          <a:effectLst/>
                        </a:rPr>
                        <a:t>0</a:t>
                      </a:r>
                      <a:endParaRPr lang="en-US" altLang="zh-CN" sz="1600" b="0" i="0" u="none" strike="noStrike" dirty="0">
                        <a:solidFill>
                          <a:srgbClr val="FF66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R1</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12"/>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b="0" i="0" u="none" strike="noStrike" dirty="0">
                          <a:solidFill>
                            <a:srgbClr val="000000"/>
                          </a:solidFill>
                          <a:effectLst/>
                          <a:latin typeface="宋体" panose="02010600030101010101" pitchFamily="2" charset="-122"/>
                          <a:ea typeface="宋体" panose="02010600030101010101" pitchFamily="2" charset="-122"/>
                        </a:rPr>
                        <a:t>0</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600" u="none" strike="noStrike" dirty="0" err="1">
                          <a:effectLst/>
                        </a:rPr>
                        <a:t>Mult1</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400" b="0" i="0" u="none" strike="noStrike" dirty="0">
                          <a:solidFill>
                            <a:srgbClr val="FF00FF"/>
                          </a:solidFill>
                          <a:effectLst/>
                          <a:latin typeface="宋体" panose="02010600030101010101" pitchFamily="2" charset="-122"/>
                          <a:ea typeface="宋体" panose="02010600030101010101" pitchFamily="2" charset="-122"/>
                        </a:rPr>
                        <a:t>Y</a:t>
                      </a:r>
                      <a:r>
                        <a:rPr lang="en-US" altLang="zh-CN" sz="1400" b="0" i="0" u="none" strike="noStrike" dirty="0">
                          <a:solidFill>
                            <a:srgbClr val="FF00FF"/>
                          </a:solidFill>
                          <a:effectLst/>
                          <a:latin typeface="宋体" panose="02010600030101010101" pitchFamily="2" charset="-122"/>
                          <a:ea typeface="宋体" panose="02010600030101010101" pitchFamily="2" charset="-122"/>
                        </a:rPr>
                        <a:t>es</a:t>
                      </a:r>
                      <a:endParaRPr lang="en-US" sz="14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b="0" i="0" u="none" strike="noStrike" dirty="0" err="1">
                          <a:solidFill>
                            <a:srgbClr val="FF00FF"/>
                          </a:solidFill>
                          <a:effectLst/>
                          <a:latin typeface="宋体" panose="02010600030101010101" pitchFamily="2" charset="-122"/>
                          <a:ea typeface="宋体" panose="02010600030101010101" pitchFamily="2" charset="-122"/>
                        </a:rPr>
                        <a:t>Multd</a:t>
                      </a:r>
                      <a:endParaRPr lang="zh-CN" altLang="en-US" sz="14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b="0" i="0" u="none" strike="noStrike" dirty="0">
                          <a:solidFill>
                            <a:srgbClr val="FF00FF"/>
                          </a:solidFill>
                          <a:effectLst/>
                          <a:latin typeface="宋体" panose="02010600030101010101" pitchFamily="2" charset="-122"/>
                          <a:ea typeface="宋体" panose="02010600030101010101" pitchFamily="2" charset="-122"/>
                        </a:rPr>
                        <a:t>M[80]</a:t>
                      </a:r>
                      <a:endParaRPr lang="zh-CN" altLang="en-US" sz="14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b="0" i="0" u="none" strike="noStrike" dirty="0">
                          <a:solidFill>
                            <a:srgbClr val="FF00FF"/>
                          </a:solidFill>
                          <a:effectLst/>
                          <a:latin typeface="宋体" panose="02010600030101010101" pitchFamily="2" charset="-122"/>
                          <a:ea typeface="宋体" panose="02010600030101010101" pitchFamily="2" charset="-122"/>
                        </a:rPr>
                        <a:t>R(F2)</a:t>
                      </a:r>
                      <a:endParaRPr lang="zh-CN" altLang="en-US" sz="14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2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zh-CN" altLang="en-US" sz="1600" u="none" strike="noStrike" dirty="0">
                          <a:solidFill>
                            <a:srgbClr val="FF00FF"/>
                          </a:solidFill>
                          <a:effectLst/>
                        </a:rPr>
                        <a:t>　</a:t>
                      </a:r>
                      <a:endParaRPr lang="zh-CN" altLang="en-US" sz="16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SUBI</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b="0" i="0" u="none" strike="noStrike" dirty="0">
                          <a:solidFill>
                            <a:srgbClr val="000000"/>
                          </a:solidFill>
                          <a:effectLst/>
                          <a:latin typeface="宋体" panose="02010600030101010101" pitchFamily="2" charset="-122"/>
                          <a:ea typeface="宋体" panose="02010600030101010101" pitchFamily="2" charset="-122"/>
                        </a:rPr>
                        <a:t>R1</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b="0" i="0" u="none" strike="noStrike" dirty="0">
                          <a:solidFill>
                            <a:srgbClr val="000000"/>
                          </a:solidFill>
                          <a:effectLst/>
                          <a:latin typeface="宋体" panose="02010600030101010101" pitchFamily="2" charset="-122"/>
                          <a:ea typeface="宋体" panose="02010600030101010101" pitchFamily="2" charset="-122"/>
                        </a:rPr>
                        <a:t>R1</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b="0" i="0" u="none" strike="noStrike" dirty="0">
                          <a:solidFill>
                            <a:srgbClr val="000000"/>
                          </a:solidFill>
                          <a:effectLst/>
                          <a:latin typeface="宋体" panose="02010600030101010101" pitchFamily="2" charset="-122"/>
                          <a:ea typeface="宋体" panose="02010600030101010101" pitchFamily="2" charset="-122"/>
                        </a:rPr>
                        <a:t>#8</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13"/>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b="0" i="0" u="none" strike="noStrike" dirty="0">
                          <a:solidFill>
                            <a:srgbClr val="000000"/>
                          </a:solidFill>
                          <a:effectLst/>
                          <a:latin typeface="宋体" panose="02010600030101010101" pitchFamily="2" charset="-122"/>
                          <a:ea typeface="宋体" panose="02010600030101010101" pitchFamily="2" charset="-122"/>
                        </a:rPr>
                        <a:t>2</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600" u="none" strike="noStrike" dirty="0" err="1">
                          <a:effectLst/>
                        </a:rPr>
                        <a:t>Mult2</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u="none" strike="noStrike" dirty="0">
                          <a:solidFill>
                            <a:srgbClr val="0070C0"/>
                          </a:solidFill>
                          <a:effectLst/>
                          <a:latin typeface="宋体" panose="02010600030101010101" pitchFamily="2" charset="-122"/>
                          <a:ea typeface="宋体" panose="02010600030101010101" pitchFamily="2" charset="-122"/>
                        </a:rPr>
                        <a:t>Yes</a:t>
                      </a:r>
                      <a:endParaRPr lang="en-US" sz="1400" b="0" i="0" u="none" strike="noStrike" dirty="0">
                        <a:solidFill>
                          <a:srgbClr val="0070C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u="none" strike="noStrike" dirty="0" err="1">
                          <a:solidFill>
                            <a:srgbClr val="0070C0"/>
                          </a:solidFill>
                          <a:effectLst/>
                          <a:latin typeface="宋体" panose="02010600030101010101" pitchFamily="2" charset="-122"/>
                          <a:ea typeface="宋体" panose="02010600030101010101" pitchFamily="2" charset="-122"/>
                        </a:rPr>
                        <a:t>Multd</a:t>
                      </a:r>
                      <a:r>
                        <a:rPr lang="zh-CN" altLang="en-US" sz="1400" u="none" strike="noStrike" dirty="0">
                          <a:solidFill>
                            <a:srgbClr val="0070C0"/>
                          </a:solidFill>
                          <a:effectLst/>
                          <a:latin typeface="宋体" panose="02010600030101010101" pitchFamily="2" charset="-122"/>
                          <a:ea typeface="宋体" panose="02010600030101010101" pitchFamily="2" charset="-122"/>
                        </a:rPr>
                        <a:t>　</a:t>
                      </a:r>
                      <a:endParaRPr lang="zh-CN" altLang="en-US" sz="1400" b="0" i="0" u="none" strike="noStrike" dirty="0">
                        <a:solidFill>
                          <a:srgbClr val="0070C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u="none" strike="noStrike" dirty="0">
                          <a:solidFill>
                            <a:srgbClr val="0070C0"/>
                          </a:solidFill>
                          <a:effectLst/>
                          <a:latin typeface="宋体" panose="02010600030101010101" pitchFamily="2" charset="-122"/>
                          <a:ea typeface="宋体" panose="02010600030101010101" pitchFamily="2" charset="-122"/>
                        </a:rPr>
                        <a:t>M[72]</a:t>
                      </a:r>
                      <a:endParaRPr lang="zh-CN" altLang="en-US" sz="1400" b="0" i="0" u="none" strike="noStrike" dirty="0">
                        <a:solidFill>
                          <a:srgbClr val="0070C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b="0" i="0" u="none" strike="noStrike" dirty="0">
                          <a:solidFill>
                            <a:srgbClr val="0070C0"/>
                          </a:solidFill>
                          <a:effectLst/>
                          <a:latin typeface="宋体" panose="02010600030101010101" pitchFamily="2" charset="-122"/>
                          <a:ea typeface="宋体" panose="02010600030101010101" pitchFamily="2" charset="-122"/>
                        </a:rPr>
                        <a:t>R(F2)</a:t>
                      </a:r>
                      <a:endParaRPr lang="zh-CN" altLang="en-US" sz="1400" b="0" i="0" u="none" strike="noStrike" dirty="0">
                        <a:solidFill>
                          <a:srgbClr val="0070C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200" b="0" i="0" u="none" strike="noStrike" dirty="0">
                        <a:solidFill>
                          <a:srgbClr val="0070C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zh-CN" altLang="en-US" sz="1600" u="none" strike="noStrike" dirty="0">
                          <a:effectLst/>
                        </a:rPr>
                        <a:t>　</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BNEZ</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b="0" i="0" u="none" strike="noStrike" dirty="0">
                          <a:solidFill>
                            <a:srgbClr val="000000"/>
                          </a:solidFill>
                          <a:effectLst/>
                          <a:latin typeface="宋体" panose="02010600030101010101" pitchFamily="2" charset="-122"/>
                          <a:ea typeface="宋体" panose="02010600030101010101" pitchFamily="2" charset="-122"/>
                        </a:rPr>
                        <a:t>R1</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b="0" i="0" u="none" strike="noStrike" dirty="0">
                          <a:solidFill>
                            <a:srgbClr val="000000"/>
                          </a:solidFill>
                          <a:effectLst/>
                          <a:latin typeface="宋体" panose="02010600030101010101" pitchFamily="2" charset="-122"/>
                          <a:ea typeface="宋体" panose="02010600030101010101" pitchFamily="2" charset="-122"/>
                        </a:rPr>
                        <a:t>Loop</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14"/>
                  </a:ext>
                </a:extLst>
              </a:tr>
              <a:tr h="86832">
                <a:tc>
                  <a:txBody>
                    <a:bodyPr/>
                    <a:lstStyle/>
                    <a:p>
                      <a:pPr algn="l" fontAlgn="ctr"/>
                      <a:endParaRPr lang="zh-CN" altLang="en-US" sz="2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5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5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5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5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5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5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5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5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5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5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5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5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15"/>
                  </a:ext>
                </a:extLst>
              </a:tr>
              <a:tr h="291688">
                <a:tc gridSpan="3">
                  <a:txBody>
                    <a:bodyPr/>
                    <a:lstStyle/>
                    <a:p>
                      <a:pPr marL="0" algn="l" defTabSz="914400" rtl="0" eaLnBrk="1" fontAlgn="ctr" latinLnBrk="0" hangingPunct="1"/>
                      <a:r>
                        <a:rPr lang="en-US" sz="1600" b="1" u="none" strike="noStrike" kern="1200" dirty="0">
                          <a:solidFill>
                            <a:srgbClr val="FF0000"/>
                          </a:solidFill>
                          <a:effectLst/>
                          <a:latin typeface="+mn-lt"/>
                          <a:ea typeface="+mn-ea"/>
                          <a:cs typeface="+mn-cs"/>
                        </a:rPr>
                        <a:t>Register Result Status</a:t>
                      </a:r>
                    </a:p>
                  </a:txBody>
                  <a:tcPr marL="7620" marR="7620" marT="7619" marB="0" anchor="ctr"/>
                </a:tc>
                <a:tc hMerge="1">
                  <a:txBody>
                    <a:bodyPr/>
                    <a:lstStyle/>
                    <a:p>
                      <a:endParaRPr lang="zh-CN" altLang="en-US"/>
                    </a:p>
                  </a:txBody>
                  <a:tcPr/>
                </a:tc>
                <a:tc hMerge="1">
                  <a:txBody>
                    <a:bodyPr/>
                    <a:lstStyle/>
                    <a:p>
                      <a:endParaRPr lang="zh-CN" altLang="en-US"/>
                    </a:p>
                  </a:txBody>
                  <a:tcP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16"/>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Clock </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R1</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F0</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F2</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F4</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F6</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F8</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F10</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F12 </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u="none" strike="noStrike" dirty="0">
                          <a:effectLst/>
                        </a:rPr>
                        <a:t>……</a:t>
                      </a:r>
                      <a:endParaRPr lang="en-US" altLang="zh-CN"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F30</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17"/>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b="0" i="0" u="none" strike="noStrike" dirty="0">
                          <a:solidFill>
                            <a:schemeClr val="dk1"/>
                          </a:solidFill>
                          <a:effectLst/>
                          <a:latin typeface="+mn-lt"/>
                          <a:ea typeface="+mn-ea"/>
                        </a:rPr>
                        <a:t>14</a:t>
                      </a:r>
                      <a:endParaRPr lang="en-US" altLang="zh-CN"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b="0" i="0" u="none" strike="noStrike" dirty="0">
                          <a:solidFill>
                            <a:schemeClr val="dk1"/>
                          </a:solidFill>
                          <a:effectLst/>
                          <a:latin typeface="+mn-lt"/>
                          <a:ea typeface="+mn-ea"/>
                        </a:rPr>
                        <a:t>64</a:t>
                      </a:r>
                      <a:endParaRPr lang="en-US" altLang="zh-CN"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FU</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400" b="0" i="0" u="none" strike="noStrike" dirty="0">
                          <a:solidFill>
                            <a:schemeClr val="tx1"/>
                          </a:solidFill>
                          <a:effectLst/>
                          <a:latin typeface="宋体" panose="02010600030101010101" pitchFamily="2" charset="-122"/>
                          <a:ea typeface="宋体" panose="02010600030101010101" pitchFamily="2" charset="-122"/>
                        </a:rPr>
                        <a:t>Load3</a:t>
                      </a:r>
                      <a:endParaRPr lang="zh-CN" altLang="en-US" sz="1400" b="0" i="0" u="none" strike="noStrike" dirty="0">
                        <a:solidFill>
                          <a:schemeClr val="tx1"/>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400" b="0" i="0" u="none" strike="noStrike" dirty="0">
                        <a:solidFill>
                          <a:srgbClr val="0070C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400" b="0" i="0" u="none" strike="noStrike" dirty="0">
                          <a:solidFill>
                            <a:srgbClr val="0070C0"/>
                          </a:solidFill>
                          <a:effectLst/>
                          <a:latin typeface="宋体" panose="02010600030101010101" pitchFamily="2" charset="-122"/>
                          <a:ea typeface="宋体" panose="02010600030101010101" pitchFamily="2" charset="-122"/>
                        </a:rPr>
                        <a:t>Mult2</a:t>
                      </a:r>
                      <a:endParaRPr lang="zh-CN" altLang="en-US" sz="1400" b="0" i="0" u="none" strike="noStrike" dirty="0">
                        <a:solidFill>
                          <a:srgbClr val="0070C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18"/>
                  </a:ext>
                </a:extLst>
              </a:tr>
            </a:tbl>
          </a:graphicData>
        </a:graphic>
      </p:graphicFrame>
      <p:sp>
        <p:nvSpPr>
          <p:cNvPr id="12" name="Text Box 3">
            <a:extLst>
              <a:ext uri="{FF2B5EF4-FFF2-40B4-BE49-F238E27FC236}">
                <a16:creationId xmlns:a16="http://schemas.microsoft.com/office/drawing/2014/main" id="{A96FEFB4-E086-4D67-A05E-204CFD24171B}"/>
              </a:ext>
            </a:extLst>
          </p:cNvPr>
          <p:cNvSpPr txBox="1">
            <a:spLocks noChangeArrowheads="1"/>
          </p:cNvSpPr>
          <p:nvPr/>
        </p:nvSpPr>
        <p:spPr bwMode="auto">
          <a:xfrm>
            <a:off x="10380662" y="6145785"/>
            <a:ext cx="2011035" cy="444500"/>
          </a:xfrm>
          <a:prstGeom prst="rect">
            <a:avLst/>
          </a:prstGeom>
          <a:noFill/>
          <a:ln w="9525">
            <a:noFill/>
            <a:round/>
            <a:headEnd/>
            <a:tailEnd/>
          </a:ln>
        </p:spPr>
        <p:txBody>
          <a:bodyPr lIns="90360" tIns="44280" rIns="90360" bIns="44280"/>
          <a:lstStyle/>
          <a:p>
            <a:pPr eaLnBrk="1" hangingPunct="1">
              <a:lnSpc>
                <a:spcPct val="150000"/>
              </a:lnSpc>
              <a:spcBef>
                <a:spcPts val="1000"/>
              </a:spcBef>
              <a:buClr>
                <a:srgbClr val="5B9BD5"/>
              </a:buClr>
              <a:buSzPct val="100000"/>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2000" b="1" dirty="0" err="1">
                <a:solidFill>
                  <a:srgbClr val="FF0066"/>
                </a:solidFill>
                <a:latin typeface="Times New Roman" panose="02020603050405020304" pitchFamily="18" charset="0"/>
                <a:ea typeface="宋体" panose="02010600030101010101" pitchFamily="2" charset="-122"/>
                <a:cs typeface="Times New Roman" panose="02020603050405020304" pitchFamily="18" charset="0"/>
              </a:rPr>
              <a:t>Load3</a:t>
            </a:r>
            <a:r>
              <a:rPr lang="zh-CN" altLang="en-US" sz="2000" b="1" dirty="0">
                <a:solidFill>
                  <a:srgbClr val="FF0066"/>
                </a:solidFill>
                <a:latin typeface="Times New Roman" panose="02020603050405020304" pitchFamily="18" charset="0"/>
                <a:ea typeface="宋体" panose="02010600030101010101" pitchFamily="2" charset="-122"/>
                <a:cs typeface="Times New Roman" panose="02020603050405020304" pitchFamily="18" charset="0"/>
              </a:rPr>
              <a:t>写结果</a:t>
            </a:r>
            <a:endParaRPr lang="en-US" altLang="zh-CN" sz="2000" b="1" dirty="0">
              <a:solidFill>
                <a:srgbClr val="FF0066"/>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447466454"/>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additive="repl">
                                        <p:cTn id="6" dur="1" fill="hold">
                                          <p:stCondLst>
                                            <p:cond delay="0"/>
                                          </p:stCondLst>
                                        </p:cTn>
                                        <p:tgtEl>
                                          <p:spTgt spid="12">
                                            <p:txEl>
                                              <p:pRg st="0" end="0"/>
                                            </p:txEl>
                                          </p:spTgt>
                                        </p:tgtEl>
                                        <p:attrNameLst>
                                          <p:attrName>style.visibility</p:attrName>
                                        </p:attrNameLst>
                                      </p:cBhvr>
                                      <p:to>
                                        <p:strVal val="visible"/>
                                      </p:to>
                                    </p:set>
                                    <p:anim calcmode="lin" valueType="num">
                                      <p:cBhvr>
                                        <p:cTn id="7" dur="500" fill="hold"/>
                                        <p:tgtEl>
                                          <p:spTgt spid="12">
                                            <p:txEl>
                                              <p:pRg st="0" end="0"/>
                                            </p:txEl>
                                          </p:spTgt>
                                        </p:tgtEl>
                                        <p:attrNameLst>
                                          <p:attrName>ppt_x</p:attrName>
                                        </p:attrNameLst>
                                      </p:cBhvr>
                                      <p:tavLst>
                                        <p:tav tm="100000">
                                          <p:val>
                                            <p:strVal val="1+#ppt_w/2"/>
                                          </p:val>
                                        </p:tav>
                                        <p:tav tm="100000">
                                          <p:val>
                                            <p:strVal val="#ppt_x"/>
                                          </p:val>
                                        </p:tav>
                                      </p:tavLst>
                                    </p:anim>
                                    <p:anim calcmode="lin" valueType="num">
                                      <p:cBhvr>
                                        <p:cTn id="8" dur="500" fill="hold"/>
                                        <p:tgtEl>
                                          <p:spTgt spid="12">
                                            <p:txEl>
                                              <p:pRg st="0" end="0"/>
                                            </p:txEl>
                                          </p:spTgt>
                                        </p:tgtEl>
                                        <p:attrNameLst>
                                          <p:attrName>ppt_y</p:attrName>
                                        </p:attrNameLst>
                                      </p:cBhvr>
                                      <p:tavLst>
                                        <p:tav tm="10000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自由: 形状 22"/>
          <p:cNvSpPr/>
          <p:nvPr/>
        </p:nvSpPr>
        <p:spPr bwMode="auto">
          <a:xfrm rot="12600000">
            <a:off x="628798" y="267712"/>
            <a:ext cx="166903" cy="731887"/>
          </a:xfrm>
          <a:custGeom>
            <a:avLst/>
            <a:gdLst>
              <a:gd name="connsiteX0" fmla="*/ 260214 w 260214"/>
              <a:gd name="connsiteY0" fmla="*/ 995963 h 1141060"/>
              <a:gd name="connsiteX1" fmla="*/ 0 w 260214"/>
              <a:gd name="connsiteY1" fmla="*/ 1141060 h 1141060"/>
              <a:gd name="connsiteX2" fmla="*/ 0 w 260214"/>
              <a:gd name="connsiteY2" fmla="*/ 146621 h 1141060"/>
              <a:gd name="connsiteX3" fmla="*/ 260214 w 260214"/>
              <a:gd name="connsiteY3" fmla="*/ 0 h 1141060"/>
            </a:gdLst>
            <a:ahLst/>
            <a:cxnLst>
              <a:cxn ang="0">
                <a:pos x="connsiteX0" y="connsiteY0"/>
              </a:cxn>
              <a:cxn ang="0">
                <a:pos x="connsiteX1" y="connsiteY1"/>
              </a:cxn>
              <a:cxn ang="0">
                <a:pos x="connsiteX2" y="connsiteY2"/>
              </a:cxn>
              <a:cxn ang="0">
                <a:pos x="connsiteX3" y="connsiteY3"/>
              </a:cxn>
            </a:cxnLst>
            <a:rect l="l" t="t" r="r" b="b"/>
            <a:pathLst>
              <a:path w="260214" h="1141060">
                <a:moveTo>
                  <a:pt x="260214" y="995963"/>
                </a:moveTo>
                <a:lnTo>
                  <a:pt x="0" y="1141060"/>
                </a:lnTo>
                <a:lnTo>
                  <a:pt x="0" y="146621"/>
                </a:lnTo>
                <a:lnTo>
                  <a:pt x="260214" y="0"/>
                </a:lnTo>
                <a:close/>
              </a:path>
            </a:pathLst>
          </a:custGeom>
          <a:solidFill>
            <a:srgbClr val="0075EA"/>
          </a:solidFill>
          <a:ln>
            <a:noFill/>
          </a:ln>
        </p:spPr>
        <p:txBody>
          <a:bodyPr vert="horz" wrap="square" lIns="91440" tIns="45720" rIns="91440" bIns="45720" numCol="1" anchor="t" anchorCtr="0" compatLnSpc="1">
            <a:noAutofit/>
          </a:bodyPr>
          <a:lstStyle/>
          <a:p>
            <a:endParaRPr lang="zh-CN" altLang="en-US" dirty="0"/>
          </a:p>
        </p:txBody>
      </p:sp>
      <p:grpSp>
        <p:nvGrpSpPr>
          <p:cNvPr id="13" name="组合 12">
            <a:extLst>
              <a:ext uri="{FF2B5EF4-FFF2-40B4-BE49-F238E27FC236}">
                <a16:creationId xmlns:a16="http://schemas.microsoft.com/office/drawing/2014/main" id="{257BC564-4E86-4797-B5CB-8BDE6E904E22}"/>
              </a:ext>
            </a:extLst>
          </p:cNvPr>
          <p:cNvGrpSpPr/>
          <p:nvPr/>
        </p:nvGrpSpPr>
        <p:grpSpPr>
          <a:xfrm>
            <a:off x="635244" y="278225"/>
            <a:ext cx="7466696" cy="706446"/>
            <a:chOff x="635242" y="278221"/>
            <a:chExt cx="7466696" cy="706445"/>
          </a:xfrm>
        </p:grpSpPr>
        <p:sp>
          <p:nvSpPr>
            <p:cNvPr id="14" name="矩形 13">
              <a:extLst>
                <a:ext uri="{FF2B5EF4-FFF2-40B4-BE49-F238E27FC236}">
                  <a16:creationId xmlns:a16="http://schemas.microsoft.com/office/drawing/2014/main" id="{383ADEE3-09C9-4063-B666-DBAA12B1D04D}"/>
                </a:ext>
              </a:extLst>
            </p:cNvPr>
            <p:cNvSpPr/>
            <p:nvPr/>
          </p:nvSpPr>
          <p:spPr>
            <a:xfrm>
              <a:off x="635242" y="676889"/>
              <a:ext cx="7024339" cy="307777"/>
            </a:xfrm>
            <a:prstGeom prst="rect">
              <a:avLst/>
            </a:prstGeom>
          </p:spPr>
          <p:txBody>
            <a:bodyPr wrap="square">
              <a:spAutoFit/>
            </a:bodyPr>
            <a:lstStyle/>
            <a:p>
              <a:pPr algn="ct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Tomasulo Algorithm— —FP Registers and Instruction Queue</a:t>
              </a:r>
            </a:p>
          </p:txBody>
        </p:sp>
        <p:sp>
          <p:nvSpPr>
            <p:cNvPr id="15" name="矩形 14">
              <a:extLst>
                <a:ext uri="{FF2B5EF4-FFF2-40B4-BE49-F238E27FC236}">
                  <a16:creationId xmlns:a16="http://schemas.microsoft.com/office/drawing/2014/main" id="{94A4EB1D-9FD5-4440-ABAF-B2BB9EBA4CB2}"/>
                </a:ext>
              </a:extLst>
            </p:cNvPr>
            <p:cNvSpPr/>
            <p:nvPr/>
          </p:nvSpPr>
          <p:spPr>
            <a:xfrm>
              <a:off x="1197484" y="278221"/>
              <a:ext cx="6904454" cy="523219"/>
            </a:xfrm>
            <a:prstGeom prst="rect">
              <a:avLst/>
            </a:prstGeom>
          </p:spPr>
          <p:txBody>
            <a:bodyPr wrap="none">
              <a:spAutoFit/>
            </a:bodyPr>
            <a:lstStyle/>
            <a:p>
              <a:r>
                <a:rPr lang="en-US" altLang="zh-CN" sz="2800" b="1" dirty="0">
                  <a:solidFill>
                    <a:schemeClr val="tx1">
                      <a:lumMod val="85000"/>
                      <a:lumOff val="15000"/>
                    </a:schemeClr>
                  </a:solidFill>
                  <a:latin typeface="等线" panose="02010600030101010101" pitchFamily="2" charset="-122"/>
                  <a:ea typeface="等线" panose="02010600030101010101" pitchFamily="2" charset="-122"/>
                </a:rPr>
                <a:t>Tomasulo</a:t>
              </a:r>
              <a:r>
                <a:rPr lang="zh-CN" altLang="en-US" sz="2800" b="1" dirty="0">
                  <a:solidFill>
                    <a:schemeClr val="tx1">
                      <a:lumMod val="85000"/>
                      <a:lumOff val="15000"/>
                    </a:schemeClr>
                  </a:solidFill>
                  <a:latin typeface="等线" panose="02010600030101010101" pitchFamily="2" charset="-122"/>
                  <a:ea typeface="等线" panose="02010600030101010101" pitchFamily="2" charset="-122"/>
                </a:rPr>
                <a:t>算法</a:t>
              </a:r>
              <a:r>
                <a:rPr lang="en-US" altLang="zh-CN" sz="2800" b="1" dirty="0">
                  <a:solidFill>
                    <a:schemeClr val="tx1">
                      <a:lumMod val="85000"/>
                      <a:lumOff val="15000"/>
                    </a:schemeClr>
                  </a:solidFill>
                  <a:latin typeface="等线" panose="02010600030101010101" pitchFamily="2" charset="-122"/>
                  <a:ea typeface="等线" panose="02010600030101010101" pitchFamily="2" charset="-122"/>
                </a:rPr>
                <a:t>— —</a:t>
              </a:r>
              <a:r>
                <a:rPr lang="zh-CN" altLang="en-US" sz="2800" b="1" dirty="0">
                  <a:solidFill>
                    <a:schemeClr val="tx1">
                      <a:lumMod val="85000"/>
                      <a:lumOff val="15000"/>
                    </a:schemeClr>
                  </a:solidFill>
                  <a:latin typeface="等线" panose="02010600030101010101" pitchFamily="2" charset="-122"/>
                  <a:ea typeface="等线" panose="02010600030101010101" pitchFamily="2" charset="-122"/>
                </a:rPr>
                <a:t>浮点寄存器和指令队列</a:t>
              </a:r>
            </a:p>
          </p:txBody>
        </p:sp>
      </p:grpSp>
      <p:sp>
        <p:nvSpPr>
          <p:cNvPr id="16" name="矩形 15">
            <a:extLst>
              <a:ext uri="{FF2B5EF4-FFF2-40B4-BE49-F238E27FC236}">
                <a16:creationId xmlns:a16="http://schemas.microsoft.com/office/drawing/2014/main" id="{78CA7E75-E8BE-4719-BAD4-D682DDC122FE}"/>
              </a:ext>
            </a:extLst>
          </p:cNvPr>
          <p:cNvSpPr/>
          <p:nvPr/>
        </p:nvSpPr>
        <p:spPr>
          <a:xfrm>
            <a:off x="1056904" y="1755697"/>
            <a:ext cx="10070275" cy="4089709"/>
          </a:xfrm>
          <a:prstGeom prst="rect">
            <a:avLst/>
          </a:prstGeom>
          <a:ln>
            <a:solidFill>
              <a:schemeClr val="accent1"/>
            </a:solidFill>
          </a:ln>
        </p:spPr>
        <p:txBody>
          <a:bodyPr wrap="square" lIns="72000" rIns="72000">
            <a:spAutoFit/>
          </a:bodyPr>
          <a:lstStyle/>
          <a:p>
            <a:pPr marL="342900" indent="-342900" algn="just">
              <a:lnSpc>
                <a:spcPct val="150000"/>
              </a:lnSpc>
              <a:buClr>
                <a:srgbClr val="FF0066"/>
              </a:buClr>
              <a:buFont typeface="Wingdings" panose="05000000000000000000" pitchFamily="2" charset="2"/>
              <a:buChar char="p"/>
            </a:pPr>
            <a:r>
              <a:rPr lang="zh-CN" altLang="en-US" sz="2800" dirty="0">
                <a:latin typeface="微软雅黑" panose="020B0503020204020204" pitchFamily="34" charset="-122"/>
                <a:ea typeface="微软雅黑" panose="020B0503020204020204" pitchFamily="34" charset="-122"/>
                <a:cs typeface="+mn-ea"/>
                <a:sym typeface="+mn-lt"/>
              </a:rPr>
              <a:t>浮点寄存器</a:t>
            </a:r>
            <a:endParaRPr lang="en-US" altLang="zh-CN" sz="2800" dirty="0">
              <a:latin typeface="微软雅黑" panose="020B0503020204020204" pitchFamily="34" charset="-122"/>
              <a:ea typeface="微软雅黑" panose="020B0503020204020204" pitchFamily="34" charset="-122"/>
              <a:cs typeface="+mn-ea"/>
              <a:sym typeface="+mn-lt"/>
            </a:endParaRPr>
          </a:p>
          <a:p>
            <a:pPr marL="800100" lvl="1" indent="-342900" algn="just">
              <a:lnSpc>
                <a:spcPct val="150000"/>
              </a:lnSpc>
              <a:buClr>
                <a:srgbClr val="FF0066"/>
              </a:buClr>
              <a:buFont typeface="Wingdings" panose="05000000000000000000" pitchFamily="2" charset="2"/>
              <a:buChar char="ü"/>
            </a:pPr>
            <a:r>
              <a:rPr lang="zh-CN" altLang="en-US" sz="2400" dirty="0">
                <a:latin typeface="微软雅黑" panose="020B0503020204020204" pitchFamily="34" charset="-122"/>
                <a:ea typeface="微软雅黑" panose="020B0503020204020204" pitchFamily="34" charset="-122"/>
                <a:cs typeface="+mn-ea"/>
                <a:sym typeface="+mn-lt"/>
              </a:rPr>
              <a:t>共有</a:t>
            </a:r>
            <a:r>
              <a:rPr lang="en-US" altLang="zh-CN" sz="2400" b="1" dirty="0">
                <a:solidFill>
                  <a:srgbClr val="0066FF"/>
                </a:solidFill>
                <a:latin typeface="微软雅黑" panose="020B0503020204020204" pitchFamily="34" charset="-122"/>
                <a:ea typeface="微软雅黑" panose="020B0503020204020204" pitchFamily="34" charset="-122"/>
                <a:cs typeface="+mn-ea"/>
                <a:sym typeface="+mn-lt"/>
              </a:rPr>
              <a:t>16</a:t>
            </a:r>
            <a:r>
              <a:rPr lang="zh-CN" altLang="en-US" sz="2400" dirty="0">
                <a:latin typeface="微软雅黑" panose="020B0503020204020204" pitchFamily="34" charset="-122"/>
                <a:ea typeface="微软雅黑" panose="020B0503020204020204" pitchFamily="34" charset="-122"/>
                <a:cs typeface="+mn-ea"/>
                <a:sym typeface="+mn-lt"/>
              </a:rPr>
              <a:t>个浮点寄存器：</a:t>
            </a:r>
            <a:r>
              <a:rPr lang="en-US" altLang="zh-CN" sz="2400" dirty="0" err="1">
                <a:latin typeface="微软雅黑" panose="020B0503020204020204" pitchFamily="34" charset="-122"/>
                <a:ea typeface="微软雅黑" panose="020B0503020204020204" pitchFamily="34" charset="-122"/>
                <a:cs typeface="+mn-ea"/>
                <a:sym typeface="+mn-lt"/>
              </a:rPr>
              <a:t>F0</a:t>
            </a:r>
            <a:r>
              <a:rPr lang="zh-CN" altLang="en-US" sz="2400" dirty="0">
                <a:latin typeface="微软雅黑" panose="020B0503020204020204" pitchFamily="34" charset="-122"/>
                <a:ea typeface="微软雅黑" panose="020B0503020204020204" pitchFamily="34" charset="-122"/>
                <a:cs typeface="+mn-ea"/>
                <a:sym typeface="+mn-lt"/>
              </a:rPr>
              <a:t>，</a:t>
            </a:r>
            <a:r>
              <a:rPr lang="en-US" altLang="zh-CN" sz="2400" dirty="0" err="1">
                <a:latin typeface="微软雅黑" panose="020B0503020204020204" pitchFamily="34" charset="-122"/>
                <a:ea typeface="微软雅黑" panose="020B0503020204020204" pitchFamily="34" charset="-122"/>
                <a:cs typeface="+mn-ea"/>
                <a:sym typeface="+mn-lt"/>
              </a:rPr>
              <a:t>F2</a:t>
            </a:r>
            <a:r>
              <a:rPr lang="zh-CN" altLang="en-US" sz="2400" dirty="0">
                <a:latin typeface="微软雅黑" panose="020B0503020204020204" pitchFamily="34" charset="-122"/>
                <a:ea typeface="微软雅黑" panose="020B0503020204020204" pitchFamily="34" charset="-122"/>
                <a:cs typeface="+mn-ea"/>
                <a:sym typeface="+mn-lt"/>
              </a:rPr>
              <a:t>，</a:t>
            </a:r>
            <a:r>
              <a:rPr lang="en-US" altLang="zh-CN" sz="2400" dirty="0" err="1">
                <a:latin typeface="微软雅黑" panose="020B0503020204020204" pitchFamily="34" charset="-122"/>
                <a:ea typeface="微软雅黑" panose="020B0503020204020204" pitchFamily="34" charset="-122"/>
                <a:cs typeface="+mn-ea"/>
                <a:sym typeface="+mn-lt"/>
              </a:rPr>
              <a:t>F4</a:t>
            </a:r>
            <a:r>
              <a:rPr lang="en-US" altLang="zh-CN" sz="2400" dirty="0">
                <a:latin typeface="微软雅黑" panose="020B0503020204020204" pitchFamily="34" charset="-122"/>
                <a:ea typeface="微软雅黑" panose="020B0503020204020204" pitchFamily="34" charset="-122"/>
                <a:cs typeface="+mn-ea"/>
                <a:sym typeface="+mn-lt"/>
              </a:rPr>
              <a:t>, …</a:t>
            </a:r>
            <a:r>
              <a:rPr lang="zh-CN" altLang="en-US" sz="2400" dirty="0">
                <a:latin typeface="微软雅黑" panose="020B0503020204020204" pitchFamily="34" charset="-122"/>
                <a:ea typeface="微软雅黑" panose="020B0503020204020204" pitchFamily="34" charset="-122"/>
                <a:cs typeface="+mn-ea"/>
                <a:sym typeface="+mn-lt"/>
              </a:rPr>
              <a:t>，</a:t>
            </a:r>
            <a:r>
              <a:rPr lang="en-US" altLang="zh-CN" sz="2400" dirty="0" err="1">
                <a:latin typeface="微软雅黑" panose="020B0503020204020204" pitchFamily="34" charset="-122"/>
                <a:ea typeface="微软雅黑" panose="020B0503020204020204" pitchFamily="34" charset="-122"/>
                <a:cs typeface="+mn-ea"/>
                <a:sym typeface="+mn-lt"/>
              </a:rPr>
              <a:t>F30</a:t>
            </a:r>
            <a:r>
              <a:rPr lang="zh-CN" altLang="en-US" sz="2400" dirty="0">
                <a:latin typeface="微软雅黑" panose="020B0503020204020204" pitchFamily="34" charset="-122"/>
                <a:ea typeface="微软雅黑" panose="020B0503020204020204" pitchFamily="34" charset="-122"/>
                <a:cs typeface="+mn-ea"/>
                <a:sym typeface="+mn-lt"/>
              </a:rPr>
              <a:t> </a:t>
            </a:r>
            <a:endParaRPr lang="en-US" altLang="zh-CN" sz="2400" dirty="0">
              <a:latin typeface="微软雅黑" panose="020B0503020204020204" pitchFamily="34" charset="-122"/>
              <a:ea typeface="微软雅黑" panose="020B0503020204020204" pitchFamily="34" charset="-122"/>
              <a:cs typeface="+mn-ea"/>
              <a:sym typeface="+mn-lt"/>
            </a:endParaRPr>
          </a:p>
          <a:p>
            <a:pPr marL="800100" lvl="1" indent="-342900" algn="just">
              <a:lnSpc>
                <a:spcPct val="150000"/>
              </a:lnSpc>
              <a:buClr>
                <a:srgbClr val="FF0066"/>
              </a:buClr>
              <a:buFont typeface="Wingdings" panose="05000000000000000000" pitchFamily="2" charset="2"/>
              <a:buChar char="ü"/>
            </a:pPr>
            <a:r>
              <a:rPr lang="zh-CN" altLang="en-US" sz="2400" dirty="0">
                <a:latin typeface="微软雅黑" panose="020B0503020204020204" pitchFamily="34" charset="-122"/>
                <a:ea typeface="微软雅黑" panose="020B0503020204020204" pitchFamily="34" charset="-122"/>
                <a:cs typeface="+mn-ea"/>
                <a:sym typeface="+mn-lt"/>
              </a:rPr>
              <a:t>它们通过一对总线连接到</a:t>
            </a:r>
            <a:r>
              <a:rPr lang="zh-CN" altLang="en-US" sz="2400" b="1" dirty="0">
                <a:solidFill>
                  <a:srgbClr val="0066FF"/>
                </a:solidFill>
                <a:latin typeface="微软雅黑" panose="020B0503020204020204" pitchFamily="34" charset="-122"/>
                <a:ea typeface="微软雅黑" panose="020B0503020204020204" pitchFamily="34" charset="-122"/>
                <a:cs typeface="+mn-ea"/>
                <a:sym typeface="+mn-lt"/>
              </a:rPr>
              <a:t>功能部件</a:t>
            </a:r>
            <a:r>
              <a:rPr lang="zh-CN" altLang="en-US" sz="2400" dirty="0">
                <a:latin typeface="微软雅黑" panose="020B0503020204020204" pitchFamily="34" charset="-122"/>
                <a:ea typeface="微软雅黑" panose="020B0503020204020204" pitchFamily="34" charset="-122"/>
                <a:cs typeface="+mn-ea"/>
                <a:sym typeface="+mn-lt"/>
              </a:rPr>
              <a:t>，并通过</a:t>
            </a:r>
            <a:r>
              <a:rPr lang="en-US" altLang="zh-CN" sz="2400" dirty="0" err="1">
                <a:latin typeface="微软雅黑" panose="020B0503020204020204" pitchFamily="34" charset="-122"/>
                <a:ea typeface="微软雅黑" panose="020B0503020204020204" pitchFamily="34" charset="-122"/>
                <a:cs typeface="+mn-ea"/>
                <a:sym typeface="+mn-lt"/>
              </a:rPr>
              <a:t>CDB</a:t>
            </a:r>
            <a:r>
              <a:rPr lang="zh-CN" altLang="en-US" sz="2400" dirty="0">
                <a:latin typeface="微软雅黑" panose="020B0503020204020204" pitchFamily="34" charset="-122"/>
                <a:ea typeface="微软雅黑" panose="020B0503020204020204" pitchFamily="34" charset="-122"/>
                <a:cs typeface="+mn-ea"/>
                <a:sym typeface="+mn-lt"/>
              </a:rPr>
              <a:t>连接到</a:t>
            </a:r>
            <a:r>
              <a:rPr lang="en-US" altLang="zh-CN" sz="2400" dirty="0">
                <a:latin typeface="微软雅黑" panose="020B0503020204020204" pitchFamily="34" charset="-122"/>
                <a:ea typeface="微软雅黑" panose="020B0503020204020204" pitchFamily="34" charset="-122"/>
                <a:cs typeface="+mn-ea"/>
                <a:sym typeface="+mn-lt"/>
              </a:rPr>
              <a:t>store</a:t>
            </a:r>
            <a:r>
              <a:rPr lang="zh-CN" altLang="en-US" sz="2400" b="1" dirty="0">
                <a:solidFill>
                  <a:srgbClr val="0066FF"/>
                </a:solidFill>
                <a:latin typeface="微软雅黑" panose="020B0503020204020204" pitchFamily="34" charset="-122"/>
                <a:ea typeface="微软雅黑" panose="020B0503020204020204" pitchFamily="34" charset="-122"/>
                <a:cs typeface="+mn-ea"/>
                <a:sym typeface="+mn-lt"/>
              </a:rPr>
              <a:t>缓冲器</a:t>
            </a:r>
            <a:r>
              <a:rPr lang="zh-CN" altLang="en-US" sz="2400" dirty="0">
                <a:latin typeface="微软雅黑" panose="020B0503020204020204" pitchFamily="34" charset="-122"/>
                <a:ea typeface="微软雅黑" panose="020B0503020204020204" pitchFamily="34" charset="-122"/>
                <a:cs typeface="+mn-ea"/>
                <a:sym typeface="+mn-lt"/>
              </a:rPr>
              <a:t>。</a:t>
            </a:r>
            <a:endParaRPr lang="en-US" altLang="zh-CN" sz="2400" dirty="0">
              <a:latin typeface="微软雅黑" panose="020B0503020204020204" pitchFamily="34" charset="-122"/>
              <a:ea typeface="微软雅黑" panose="020B0503020204020204" pitchFamily="34" charset="-122"/>
              <a:cs typeface="+mn-ea"/>
              <a:sym typeface="+mn-lt"/>
            </a:endParaRPr>
          </a:p>
          <a:p>
            <a:pPr marL="800100" lvl="1" indent="-342900" algn="just">
              <a:lnSpc>
                <a:spcPct val="150000"/>
              </a:lnSpc>
              <a:buClr>
                <a:srgbClr val="FF0066"/>
              </a:buClr>
              <a:buFont typeface="Wingdings" panose="05000000000000000000" pitchFamily="2" charset="2"/>
              <a:buChar char="ü"/>
            </a:pPr>
            <a:endParaRPr lang="zh-CN" altLang="en-US" sz="2400" dirty="0">
              <a:latin typeface="微软雅黑" panose="020B0503020204020204" pitchFamily="34" charset="-122"/>
              <a:ea typeface="微软雅黑" panose="020B0503020204020204" pitchFamily="34" charset="-122"/>
              <a:cs typeface="+mn-ea"/>
              <a:sym typeface="+mn-lt"/>
            </a:endParaRPr>
          </a:p>
          <a:p>
            <a:pPr marL="342900" indent="-342900" algn="just">
              <a:lnSpc>
                <a:spcPct val="150000"/>
              </a:lnSpc>
              <a:buClr>
                <a:srgbClr val="FF0066"/>
              </a:buClr>
              <a:buFont typeface="Wingdings" panose="05000000000000000000" pitchFamily="2" charset="2"/>
              <a:buChar char="p"/>
            </a:pPr>
            <a:r>
              <a:rPr lang="zh-CN" altLang="en-US" sz="2800" dirty="0">
                <a:latin typeface="微软雅黑" panose="020B0503020204020204" pitchFamily="34" charset="-122"/>
                <a:ea typeface="微软雅黑" panose="020B0503020204020204" pitchFamily="34" charset="-122"/>
                <a:cs typeface="+mn-ea"/>
                <a:sym typeface="+mn-lt"/>
              </a:rPr>
              <a:t>指令队列</a:t>
            </a:r>
            <a:endParaRPr lang="en-US" altLang="zh-CN" sz="2800" dirty="0">
              <a:latin typeface="微软雅黑" panose="020B0503020204020204" pitchFamily="34" charset="-122"/>
              <a:ea typeface="微软雅黑" panose="020B0503020204020204" pitchFamily="34" charset="-122"/>
              <a:cs typeface="+mn-ea"/>
              <a:sym typeface="+mn-lt"/>
            </a:endParaRPr>
          </a:p>
          <a:p>
            <a:pPr marL="800100" lvl="1" indent="-342900" algn="just">
              <a:lnSpc>
                <a:spcPct val="150000"/>
              </a:lnSpc>
              <a:buClr>
                <a:srgbClr val="FF0066"/>
              </a:buClr>
              <a:buFont typeface="Wingdings" panose="05000000000000000000" pitchFamily="2" charset="2"/>
              <a:buChar char="ü"/>
            </a:pPr>
            <a:r>
              <a:rPr lang="zh-CN" altLang="en-US" sz="2400" dirty="0">
                <a:latin typeface="微软雅黑" panose="020B0503020204020204" pitchFamily="34" charset="-122"/>
                <a:ea typeface="微软雅黑" panose="020B0503020204020204" pitchFamily="34" charset="-122"/>
                <a:cs typeface="+mn-ea"/>
                <a:sym typeface="+mn-lt"/>
              </a:rPr>
              <a:t>取指部件送来的指令放入指令队列</a:t>
            </a:r>
          </a:p>
          <a:p>
            <a:pPr marL="800100" lvl="1" indent="-342900" algn="just">
              <a:lnSpc>
                <a:spcPct val="150000"/>
              </a:lnSpc>
              <a:buClr>
                <a:srgbClr val="FF0066"/>
              </a:buClr>
              <a:buFont typeface="Wingdings" panose="05000000000000000000" pitchFamily="2" charset="2"/>
              <a:buChar char="ü"/>
            </a:pPr>
            <a:r>
              <a:rPr lang="zh-CN" altLang="en-US" sz="2400" dirty="0">
                <a:latin typeface="微软雅黑" panose="020B0503020204020204" pitchFamily="34" charset="-122"/>
                <a:ea typeface="微软雅黑" panose="020B0503020204020204" pitchFamily="34" charset="-122"/>
                <a:cs typeface="+mn-ea"/>
                <a:sym typeface="+mn-lt"/>
              </a:rPr>
              <a:t>指令队列中的指令按</a:t>
            </a:r>
            <a:r>
              <a:rPr lang="zh-CN" altLang="en-US" sz="2400" b="1" dirty="0">
                <a:solidFill>
                  <a:srgbClr val="0066FF"/>
                </a:solidFill>
                <a:latin typeface="微软雅黑" panose="020B0503020204020204" pitchFamily="34" charset="-122"/>
                <a:ea typeface="微软雅黑" panose="020B0503020204020204" pitchFamily="34" charset="-122"/>
                <a:cs typeface="+mn-ea"/>
                <a:sym typeface="+mn-lt"/>
              </a:rPr>
              <a:t>先进先出</a:t>
            </a:r>
            <a:r>
              <a:rPr lang="zh-CN" altLang="en-US" sz="2400" dirty="0">
                <a:latin typeface="微软雅黑" panose="020B0503020204020204" pitchFamily="34" charset="-122"/>
                <a:ea typeface="微软雅黑" panose="020B0503020204020204" pitchFamily="34" charset="-122"/>
                <a:cs typeface="+mn-ea"/>
                <a:sym typeface="+mn-lt"/>
              </a:rPr>
              <a:t>的顺序流出</a:t>
            </a:r>
          </a:p>
        </p:txBody>
      </p:sp>
    </p:spTree>
    <p:extLst>
      <p:ext uri="{BB962C8B-B14F-4D97-AF65-F5344CB8AC3E}">
        <p14:creationId xmlns:p14="http://schemas.microsoft.com/office/powerpoint/2010/main" val="289823134"/>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自由: 形状 22"/>
          <p:cNvSpPr/>
          <p:nvPr/>
        </p:nvSpPr>
        <p:spPr bwMode="auto">
          <a:xfrm rot="12600000">
            <a:off x="628798" y="267712"/>
            <a:ext cx="166903" cy="731887"/>
          </a:xfrm>
          <a:custGeom>
            <a:avLst/>
            <a:gdLst>
              <a:gd name="connsiteX0" fmla="*/ 260214 w 260214"/>
              <a:gd name="connsiteY0" fmla="*/ 995963 h 1141060"/>
              <a:gd name="connsiteX1" fmla="*/ 0 w 260214"/>
              <a:gd name="connsiteY1" fmla="*/ 1141060 h 1141060"/>
              <a:gd name="connsiteX2" fmla="*/ 0 w 260214"/>
              <a:gd name="connsiteY2" fmla="*/ 146621 h 1141060"/>
              <a:gd name="connsiteX3" fmla="*/ 260214 w 260214"/>
              <a:gd name="connsiteY3" fmla="*/ 0 h 1141060"/>
            </a:gdLst>
            <a:ahLst/>
            <a:cxnLst>
              <a:cxn ang="0">
                <a:pos x="connsiteX0" y="connsiteY0"/>
              </a:cxn>
              <a:cxn ang="0">
                <a:pos x="connsiteX1" y="connsiteY1"/>
              </a:cxn>
              <a:cxn ang="0">
                <a:pos x="connsiteX2" y="connsiteY2"/>
              </a:cxn>
              <a:cxn ang="0">
                <a:pos x="connsiteX3" y="connsiteY3"/>
              </a:cxn>
            </a:cxnLst>
            <a:rect l="l" t="t" r="r" b="b"/>
            <a:pathLst>
              <a:path w="260214" h="1141060">
                <a:moveTo>
                  <a:pt x="260214" y="995963"/>
                </a:moveTo>
                <a:lnTo>
                  <a:pt x="0" y="1141060"/>
                </a:lnTo>
                <a:lnTo>
                  <a:pt x="0" y="146621"/>
                </a:lnTo>
                <a:lnTo>
                  <a:pt x="260214" y="0"/>
                </a:lnTo>
                <a:close/>
              </a:path>
            </a:pathLst>
          </a:custGeom>
          <a:solidFill>
            <a:srgbClr val="0075EA"/>
          </a:solidFill>
          <a:ln>
            <a:noFill/>
          </a:ln>
        </p:spPr>
        <p:txBody>
          <a:bodyPr vert="horz" wrap="square" lIns="91440" tIns="45720" rIns="91440" bIns="45720" numCol="1" anchor="t" anchorCtr="0" compatLnSpc="1">
            <a:noAutofit/>
          </a:bodyPr>
          <a:lstStyle/>
          <a:p>
            <a:endParaRPr lang="zh-CN" altLang="en-US" dirty="0"/>
          </a:p>
        </p:txBody>
      </p:sp>
      <p:grpSp>
        <p:nvGrpSpPr>
          <p:cNvPr id="10" name="组合 9">
            <a:extLst>
              <a:ext uri="{FF2B5EF4-FFF2-40B4-BE49-F238E27FC236}">
                <a16:creationId xmlns:a16="http://schemas.microsoft.com/office/drawing/2014/main" id="{2A62CB82-FB01-4715-BBAF-49D3EAD91EB7}"/>
              </a:ext>
            </a:extLst>
          </p:cNvPr>
          <p:cNvGrpSpPr/>
          <p:nvPr/>
        </p:nvGrpSpPr>
        <p:grpSpPr>
          <a:xfrm>
            <a:off x="635244" y="278225"/>
            <a:ext cx="4594115" cy="714073"/>
            <a:chOff x="635242" y="278221"/>
            <a:chExt cx="4594115" cy="714072"/>
          </a:xfrm>
        </p:grpSpPr>
        <p:sp>
          <p:nvSpPr>
            <p:cNvPr id="11" name="矩形 10">
              <a:extLst>
                <a:ext uri="{FF2B5EF4-FFF2-40B4-BE49-F238E27FC236}">
                  <a16:creationId xmlns:a16="http://schemas.microsoft.com/office/drawing/2014/main" id="{9C4C0B2E-9EA3-4E4E-B3C0-51BAACEFFED3}"/>
                </a:ext>
              </a:extLst>
            </p:cNvPr>
            <p:cNvSpPr/>
            <p:nvPr/>
          </p:nvSpPr>
          <p:spPr>
            <a:xfrm>
              <a:off x="635242" y="676889"/>
              <a:ext cx="4136453" cy="315404"/>
            </a:xfrm>
            <a:prstGeom prst="rect">
              <a:avLst/>
            </a:prstGeom>
          </p:spPr>
          <p:txBody>
            <a:bodyPr wrap="square">
              <a:spAutoFit/>
            </a:bodyPr>
            <a:lstStyle/>
            <a:p>
              <a:pPr algn="ct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Tomasulo Algorithm——Loop</a:t>
              </a:r>
            </a:p>
          </p:txBody>
        </p:sp>
        <p:sp>
          <p:nvSpPr>
            <p:cNvPr id="16" name="矩形 15">
              <a:extLst>
                <a:ext uri="{FF2B5EF4-FFF2-40B4-BE49-F238E27FC236}">
                  <a16:creationId xmlns:a16="http://schemas.microsoft.com/office/drawing/2014/main" id="{920BAABC-520F-43FA-A390-A8BAD8692FD2}"/>
                </a:ext>
              </a:extLst>
            </p:cNvPr>
            <p:cNvSpPr/>
            <p:nvPr/>
          </p:nvSpPr>
          <p:spPr>
            <a:xfrm>
              <a:off x="1197484" y="278221"/>
              <a:ext cx="4031873" cy="523219"/>
            </a:xfrm>
            <a:prstGeom prst="rect">
              <a:avLst/>
            </a:prstGeom>
          </p:spPr>
          <p:txBody>
            <a:bodyPr wrap="none">
              <a:spAutoFit/>
            </a:bodyPr>
            <a:lstStyle/>
            <a:p>
              <a:r>
                <a:rPr lang="en-US" altLang="zh-CN" sz="2800" b="1" dirty="0">
                  <a:solidFill>
                    <a:schemeClr val="tx1">
                      <a:lumMod val="85000"/>
                      <a:lumOff val="15000"/>
                    </a:schemeClr>
                  </a:solidFill>
                  <a:latin typeface="等线" panose="02010600030101010101" pitchFamily="2" charset="-122"/>
                  <a:ea typeface="等线" panose="02010600030101010101" pitchFamily="2" charset="-122"/>
                </a:rPr>
                <a:t>Tomasulo</a:t>
              </a:r>
              <a:r>
                <a:rPr lang="zh-CN" altLang="en-US" sz="2800" b="1" dirty="0">
                  <a:solidFill>
                    <a:schemeClr val="tx1">
                      <a:lumMod val="85000"/>
                      <a:lumOff val="15000"/>
                    </a:schemeClr>
                  </a:solidFill>
                  <a:latin typeface="等线" panose="02010600030101010101" pitchFamily="2" charset="-122"/>
                  <a:ea typeface="等线" panose="02010600030101010101" pitchFamily="2" charset="-122"/>
                </a:rPr>
                <a:t>算法</a:t>
              </a:r>
              <a:r>
                <a:rPr lang="en-US" altLang="zh-CN" sz="2800" b="1" dirty="0">
                  <a:solidFill>
                    <a:schemeClr val="tx1">
                      <a:lumMod val="85000"/>
                      <a:lumOff val="15000"/>
                    </a:schemeClr>
                  </a:solidFill>
                  <a:latin typeface="等线" panose="02010600030101010101" pitchFamily="2" charset="-122"/>
                  <a:ea typeface="等线" panose="02010600030101010101" pitchFamily="2" charset="-122"/>
                </a:rPr>
                <a:t>— —</a:t>
              </a:r>
              <a:r>
                <a:rPr lang="zh-CN" altLang="en-US" sz="2800" b="1" dirty="0">
                  <a:solidFill>
                    <a:schemeClr val="tx1">
                      <a:lumMod val="85000"/>
                      <a:lumOff val="15000"/>
                    </a:schemeClr>
                  </a:solidFill>
                  <a:latin typeface="等线" panose="02010600030101010101" pitchFamily="2" charset="-122"/>
                  <a:ea typeface="等线" panose="02010600030101010101" pitchFamily="2" charset="-122"/>
                </a:rPr>
                <a:t>循环</a:t>
              </a:r>
            </a:p>
          </p:txBody>
        </p:sp>
      </p:grpSp>
      <p:sp>
        <p:nvSpPr>
          <p:cNvPr id="18" name="文本框 17">
            <a:extLst>
              <a:ext uri="{FF2B5EF4-FFF2-40B4-BE49-F238E27FC236}">
                <a16:creationId xmlns:a16="http://schemas.microsoft.com/office/drawing/2014/main" id="{E080DDE4-4689-48E4-965C-1FBB3BB6CB6B}"/>
              </a:ext>
            </a:extLst>
          </p:cNvPr>
          <p:cNvSpPr txBox="1"/>
          <p:nvPr/>
        </p:nvSpPr>
        <p:spPr>
          <a:xfrm>
            <a:off x="9666513" y="570612"/>
            <a:ext cx="1890243" cy="461665"/>
          </a:xfrm>
          <a:prstGeom prst="rect">
            <a:avLst/>
          </a:prstGeom>
          <a:noFill/>
        </p:spPr>
        <p:txBody>
          <a:bodyPr wrap="square" rtlCol="0">
            <a:spAutoFit/>
          </a:bodyPr>
          <a:lstStyle/>
          <a:p>
            <a:pPr algn="ctr"/>
            <a:r>
              <a:rPr lang="zh-CN" altLang="en-US" sz="2400" b="1" dirty="0">
                <a:solidFill>
                  <a:srgbClr val="0066FF"/>
                </a:solidFill>
                <a:latin typeface="微软雅黑" panose="020B0503020204020204" pitchFamily="34" charset="-122"/>
                <a:ea typeface="微软雅黑" panose="020B0503020204020204" pitchFamily="34" charset="-122"/>
              </a:rPr>
              <a:t>第</a:t>
            </a:r>
            <a:r>
              <a:rPr lang="en-US" altLang="zh-CN" sz="2400" b="1" dirty="0">
                <a:solidFill>
                  <a:srgbClr val="0066FF"/>
                </a:solidFill>
                <a:latin typeface="微软雅黑" panose="020B0503020204020204" pitchFamily="34" charset="-122"/>
                <a:ea typeface="微软雅黑" panose="020B0503020204020204" pitchFamily="34" charset="-122"/>
              </a:rPr>
              <a:t>15</a:t>
            </a:r>
            <a:r>
              <a:rPr lang="zh-CN" altLang="en-US" sz="2400" b="1" dirty="0">
                <a:solidFill>
                  <a:srgbClr val="0066FF"/>
                </a:solidFill>
                <a:latin typeface="微软雅黑" panose="020B0503020204020204" pitchFamily="34" charset="-122"/>
                <a:ea typeface="微软雅黑" panose="020B0503020204020204" pitchFamily="34" charset="-122"/>
              </a:rPr>
              <a:t>个周期</a:t>
            </a:r>
          </a:p>
        </p:txBody>
      </p:sp>
      <p:graphicFrame>
        <p:nvGraphicFramePr>
          <p:cNvPr id="9" name="表格 8">
            <a:extLst>
              <a:ext uri="{FF2B5EF4-FFF2-40B4-BE49-F238E27FC236}">
                <a16:creationId xmlns:a16="http://schemas.microsoft.com/office/drawing/2014/main" id="{905EA52E-285E-4AD3-9E48-E31A72585FD4}"/>
              </a:ext>
            </a:extLst>
          </p:cNvPr>
          <p:cNvGraphicFramePr>
            <a:graphicFrameLocks noGrp="1"/>
          </p:cNvGraphicFramePr>
          <p:nvPr>
            <p:extLst>
              <p:ext uri="{D42A27DB-BD31-4B8C-83A1-F6EECF244321}">
                <p14:modId xmlns:p14="http://schemas.microsoft.com/office/powerpoint/2010/main" val="981327213"/>
              </p:ext>
            </p:extLst>
          </p:nvPr>
        </p:nvGraphicFramePr>
        <p:xfrm>
          <a:off x="1800281" y="1252664"/>
          <a:ext cx="8569324" cy="5338764"/>
        </p:xfrm>
        <a:graphic>
          <a:graphicData uri="http://schemas.openxmlformats.org/drawingml/2006/table">
            <a:tbl>
              <a:tblPr>
                <a:tableStyleId>{5C22544A-7EE6-4342-B048-85BDC9FD1C3A}</a:tableStyleId>
              </a:tblPr>
              <a:tblGrid>
                <a:gridCol w="694516">
                  <a:extLst>
                    <a:ext uri="{9D8B030D-6E8A-4147-A177-3AD203B41FA5}">
                      <a16:colId xmlns:a16="http://schemas.microsoft.com/office/drawing/2014/main" val="20000"/>
                    </a:ext>
                  </a:extLst>
                </a:gridCol>
                <a:gridCol w="585999">
                  <a:extLst>
                    <a:ext uri="{9D8B030D-6E8A-4147-A177-3AD203B41FA5}">
                      <a16:colId xmlns:a16="http://schemas.microsoft.com/office/drawing/2014/main" val="20001"/>
                    </a:ext>
                  </a:extLst>
                </a:gridCol>
                <a:gridCol w="824230">
                  <a:extLst>
                    <a:ext uri="{9D8B030D-6E8A-4147-A177-3AD203B41FA5}">
                      <a16:colId xmlns:a16="http://schemas.microsoft.com/office/drawing/2014/main" val="20002"/>
                    </a:ext>
                  </a:extLst>
                </a:gridCol>
                <a:gridCol w="526187">
                  <a:extLst>
                    <a:ext uri="{9D8B030D-6E8A-4147-A177-3AD203B41FA5}">
                      <a16:colId xmlns:a16="http://schemas.microsoft.com/office/drawing/2014/main" val="20003"/>
                    </a:ext>
                  </a:extLst>
                </a:gridCol>
                <a:gridCol w="614021">
                  <a:extLst>
                    <a:ext uri="{9D8B030D-6E8A-4147-A177-3AD203B41FA5}">
                      <a16:colId xmlns:a16="http://schemas.microsoft.com/office/drawing/2014/main" val="20004"/>
                    </a:ext>
                  </a:extLst>
                </a:gridCol>
                <a:gridCol w="595248">
                  <a:extLst>
                    <a:ext uri="{9D8B030D-6E8A-4147-A177-3AD203B41FA5}">
                      <a16:colId xmlns:a16="http://schemas.microsoft.com/office/drawing/2014/main" val="20005"/>
                    </a:ext>
                  </a:extLst>
                </a:gridCol>
                <a:gridCol w="624490">
                  <a:extLst>
                    <a:ext uri="{9D8B030D-6E8A-4147-A177-3AD203B41FA5}">
                      <a16:colId xmlns:a16="http://schemas.microsoft.com/office/drawing/2014/main" val="20006"/>
                    </a:ext>
                  </a:extLst>
                </a:gridCol>
                <a:gridCol w="576089">
                  <a:extLst>
                    <a:ext uri="{9D8B030D-6E8A-4147-A177-3AD203B41FA5}">
                      <a16:colId xmlns:a16="http://schemas.microsoft.com/office/drawing/2014/main" val="20007"/>
                    </a:ext>
                  </a:extLst>
                </a:gridCol>
                <a:gridCol w="619674">
                  <a:extLst>
                    <a:ext uri="{9D8B030D-6E8A-4147-A177-3AD203B41FA5}">
                      <a16:colId xmlns:a16="http://schemas.microsoft.com/office/drawing/2014/main" val="20008"/>
                    </a:ext>
                  </a:extLst>
                </a:gridCol>
                <a:gridCol w="690143">
                  <a:extLst>
                    <a:ext uri="{9D8B030D-6E8A-4147-A177-3AD203B41FA5}">
                      <a16:colId xmlns:a16="http://schemas.microsoft.com/office/drawing/2014/main" val="20009"/>
                    </a:ext>
                  </a:extLst>
                </a:gridCol>
                <a:gridCol w="698771">
                  <a:extLst>
                    <a:ext uri="{9D8B030D-6E8A-4147-A177-3AD203B41FA5}">
                      <a16:colId xmlns:a16="http://schemas.microsoft.com/office/drawing/2014/main" val="20010"/>
                    </a:ext>
                  </a:extLst>
                </a:gridCol>
                <a:gridCol w="814588">
                  <a:extLst>
                    <a:ext uri="{9D8B030D-6E8A-4147-A177-3AD203B41FA5}">
                      <a16:colId xmlns:a16="http://schemas.microsoft.com/office/drawing/2014/main" val="20011"/>
                    </a:ext>
                  </a:extLst>
                </a:gridCol>
                <a:gridCol w="705368">
                  <a:extLst>
                    <a:ext uri="{9D8B030D-6E8A-4147-A177-3AD203B41FA5}">
                      <a16:colId xmlns:a16="http://schemas.microsoft.com/office/drawing/2014/main" val="20012"/>
                    </a:ext>
                  </a:extLst>
                </a:gridCol>
              </a:tblGrid>
              <a:tr h="291688">
                <a:tc gridSpan="3">
                  <a:txBody>
                    <a:bodyPr/>
                    <a:lstStyle/>
                    <a:p>
                      <a:pPr algn="l" fontAlgn="ctr"/>
                      <a:r>
                        <a:rPr lang="en-US" sz="1600" b="1" u="none" strike="noStrike" dirty="0">
                          <a:solidFill>
                            <a:srgbClr val="FF0000"/>
                          </a:solidFill>
                          <a:effectLst/>
                        </a:rPr>
                        <a:t>Instruction Status</a:t>
                      </a:r>
                      <a:endParaRPr lang="en-US" sz="1600" b="1" i="0" u="none" strike="noStrike" dirty="0">
                        <a:solidFill>
                          <a:srgbClr val="FF0000"/>
                        </a:solidFill>
                        <a:effectLst/>
                        <a:latin typeface="宋体" panose="02010600030101010101" pitchFamily="2" charset="-122"/>
                        <a:ea typeface="宋体" panose="02010600030101010101" pitchFamily="2" charset="-122"/>
                      </a:endParaRPr>
                    </a:p>
                  </a:txBody>
                  <a:tcPr marL="7620" marR="7620" marT="7619" marB="0" anchor="ctr"/>
                </a:tc>
                <a:tc hMerge="1">
                  <a:txBody>
                    <a:bodyPr/>
                    <a:lstStyle/>
                    <a:p>
                      <a:endParaRPr lang="zh-CN" altLang="en-US"/>
                    </a:p>
                  </a:txBody>
                  <a:tcPr/>
                </a:tc>
                <a:tc hMerge="1">
                  <a:txBody>
                    <a:bodyPr/>
                    <a:lstStyle/>
                    <a:p>
                      <a:endParaRPr lang="zh-CN" altLang="en-US"/>
                    </a:p>
                  </a:txBody>
                  <a:tcPr/>
                </a:tc>
                <a:tc>
                  <a:txBody>
                    <a:bodyPr/>
                    <a:lstStyle/>
                    <a:p>
                      <a:pPr algn="l" fontAlgn="ct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00"/>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ITER</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200" u="none" strike="noStrike" dirty="0">
                          <a:effectLst/>
                        </a:rPr>
                        <a:t>Inst.</a:t>
                      </a:r>
                      <a:endParaRPr lang="en-US" sz="12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err="1">
                          <a:effectLst/>
                        </a:rPr>
                        <a:t>i</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j</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k</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Issue</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Exec</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WR</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zh-CN" altLang="en-US" sz="1600" u="none" strike="noStrike">
                          <a:effectLst/>
                        </a:rPr>
                        <a:t> </a:t>
                      </a: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Busy</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Addr</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Fu</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01"/>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u="none" strike="noStrike" dirty="0">
                          <a:solidFill>
                            <a:srgbClr val="FF00FF"/>
                          </a:solidFill>
                          <a:effectLst/>
                        </a:rPr>
                        <a:t>1</a:t>
                      </a:r>
                      <a:endParaRPr lang="en-US" altLang="zh-CN" sz="16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solidFill>
                            <a:srgbClr val="FF00FF"/>
                          </a:solidFill>
                          <a:effectLst/>
                        </a:rPr>
                        <a:t>LD</a:t>
                      </a:r>
                      <a:endParaRPr lang="en-US" sz="16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solidFill>
                            <a:srgbClr val="FF00FF"/>
                          </a:solidFill>
                          <a:effectLst/>
                        </a:rPr>
                        <a:t>F0</a:t>
                      </a:r>
                      <a:endParaRPr lang="en-US" sz="16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u="none" strike="noStrike">
                          <a:solidFill>
                            <a:srgbClr val="FF00FF"/>
                          </a:solidFill>
                          <a:effectLst/>
                        </a:rPr>
                        <a:t>0</a:t>
                      </a:r>
                      <a:endParaRPr lang="en-US" altLang="zh-CN" sz="1600" b="0" i="0" u="none" strike="noStrike">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solidFill>
                            <a:srgbClr val="FF00FF"/>
                          </a:solidFill>
                          <a:effectLst/>
                        </a:rPr>
                        <a:t>R1</a:t>
                      </a:r>
                      <a:endParaRPr lang="en-US" sz="1600" b="0" i="0" u="none" strike="noStrike">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u="none" strike="noStrike" dirty="0">
                          <a:effectLst/>
                        </a:rPr>
                        <a:t>1</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u="none" strike="noStrike" dirty="0">
                          <a:effectLst/>
                        </a:rPr>
                        <a:t>2~9</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u="none" strike="noStrike" dirty="0">
                          <a:effectLst/>
                        </a:rPr>
                        <a:t>10</a:t>
                      </a:r>
                      <a:r>
                        <a:rPr lang="zh-CN" altLang="en-US" sz="1400" u="none" strike="noStrike" dirty="0">
                          <a:effectLst/>
                        </a:rPr>
                        <a:t>　</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r" fontAlgn="ctr"/>
                      <a:r>
                        <a:rPr lang="en-US" sz="1600" u="none" strike="noStrike" dirty="0">
                          <a:effectLst/>
                        </a:rPr>
                        <a:t>Load1</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b="0" i="0" u="none" strike="noStrike" dirty="0">
                          <a:solidFill>
                            <a:srgbClr val="FF00FF"/>
                          </a:solidFill>
                          <a:effectLst/>
                          <a:latin typeface="宋体" panose="02010600030101010101" pitchFamily="2" charset="-122"/>
                          <a:ea typeface="宋体" panose="02010600030101010101" pitchFamily="2" charset="-122"/>
                        </a:rPr>
                        <a:t>No</a:t>
                      </a:r>
                      <a:endParaRPr lang="en-US" sz="14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02"/>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u="none" strike="noStrike">
                          <a:solidFill>
                            <a:srgbClr val="FF00FF"/>
                          </a:solidFill>
                          <a:effectLst/>
                        </a:rPr>
                        <a:t>1</a:t>
                      </a:r>
                      <a:endParaRPr lang="en-US" altLang="zh-CN" sz="1600" b="0" i="0" u="none" strike="noStrike">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solidFill>
                            <a:srgbClr val="FF00FF"/>
                          </a:solidFill>
                          <a:effectLst/>
                        </a:rPr>
                        <a:t>MULTD</a:t>
                      </a:r>
                      <a:endParaRPr lang="en-US" sz="16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solidFill>
                            <a:srgbClr val="FF00FF"/>
                          </a:solidFill>
                          <a:effectLst/>
                        </a:rPr>
                        <a:t>F4</a:t>
                      </a:r>
                      <a:endParaRPr lang="en-US" sz="16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solidFill>
                            <a:srgbClr val="FF00FF"/>
                          </a:solidFill>
                          <a:effectLst/>
                        </a:rPr>
                        <a:t>F0</a:t>
                      </a:r>
                      <a:endParaRPr lang="en-US" sz="16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solidFill>
                            <a:srgbClr val="FF00FF"/>
                          </a:solidFill>
                          <a:effectLst/>
                        </a:rPr>
                        <a:t>F2</a:t>
                      </a:r>
                      <a:endParaRPr lang="en-US" sz="16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u="none" strike="noStrike" dirty="0">
                          <a:effectLst/>
                        </a:rPr>
                        <a:t>2</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b="0" i="0" u="none" strike="noStrike" dirty="0">
                          <a:solidFill>
                            <a:srgbClr val="000000"/>
                          </a:solidFill>
                          <a:effectLst/>
                          <a:latin typeface="宋体" panose="02010600030101010101" pitchFamily="2" charset="-122"/>
                          <a:ea typeface="宋体" panose="02010600030101010101" pitchFamily="2" charset="-122"/>
                        </a:rPr>
                        <a:t>11~14</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u="none" strike="noStrike" dirty="0">
                          <a:effectLst/>
                        </a:rPr>
                        <a:t>15</a:t>
                      </a:r>
                      <a:r>
                        <a:rPr lang="zh-CN" altLang="en-US" sz="1400" u="none" strike="noStrike" dirty="0">
                          <a:effectLst/>
                        </a:rPr>
                        <a:t>　</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r" fontAlgn="ctr"/>
                      <a:r>
                        <a:rPr lang="en-US" sz="1600" u="none" strike="noStrike">
                          <a:effectLst/>
                        </a:rPr>
                        <a:t>Load2</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b="0" i="0" u="none" strike="noStrike" dirty="0">
                          <a:solidFill>
                            <a:srgbClr val="0070C0"/>
                          </a:solidFill>
                          <a:effectLst/>
                          <a:latin typeface="宋体" panose="02010600030101010101" pitchFamily="2" charset="-122"/>
                          <a:ea typeface="宋体" panose="02010600030101010101" pitchFamily="2" charset="-122"/>
                        </a:rPr>
                        <a:t>No</a:t>
                      </a:r>
                      <a:endParaRPr lang="en-US" sz="1400" b="0" i="0" u="none" strike="noStrike" dirty="0">
                        <a:solidFill>
                          <a:srgbClr val="0070C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0070C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03"/>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u="none" strike="noStrike">
                          <a:solidFill>
                            <a:srgbClr val="FF00FF"/>
                          </a:solidFill>
                          <a:effectLst/>
                        </a:rPr>
                        <a:t>1</a:t>
                      </a:r>
                      <a:endParaRPr lang="en-US" altLang="zh-CN" sz="1600" b="0" i="0" u="none" strike="noStrike">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solidFill>
                            <a:srgbClr val="FF00FF"/>
                          </a:solidFill>
                          <a:effectLst/>
                        </a:rPr>
                        <a:t>SD</a:t>
                      </a:r>
                      <a:endParaRPr lang="en-US" sz="1600" b="0" i="0" u="none" strike="noStrike">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solidFill>
                            <a:srgbClr val="FF00FF"/>
                          </a:solidFill>
                          <a:effectLst/>
                        </a:rPr>
                        <a:t>F4 </a:t>
                      </a:r>
                      <a:endParaRPr lang="en-US" sz="16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u="none" strike="noStrike" dirty="0">
                          <a:solidFill>
                            <a:srgbClr val="FF00FF"/>
                          </a:solidFill>
                          <a:effectLst/>
                        </a:rPr>
                        <a:t>0</a:t>
                      </a:r>
                      <a:endParaRPr lang="en-US" altLang="zh-CN" sz="16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solidFill>
                            <a:srgbClr val="FF00FF"/>
                          </a:solidFill>
                          <a:effectLst/>
                        </a:rPr>
                        <a:t>R1</a:t>
                      </a:r>
                      <a:endParaRPr lang="en-US" sz="16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u="none" strike="noStrike" dirty="0">
                          <a:effectLst/>
                        </a:rPr>
                        <a:t>3</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b="0" i="0" u="none" strike="noStrike" dirty="0">
                          <a:solidFill>
                            <a:srgbClr val="000000"/>
                          </a:solidFill>
                          <a:effectLst/>
                          <a:latin typeface="宋体" panose="02010600030101010101" pitchFamily="2" charset="-122"/>
                          <a:ea typeface="宋体" panose="02010600030101010101" pitchFamily="2" charset="-122"/>
                        </a:rPr>
                        <a:t>4</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zh-CN" altLang="en-US" sz="1400" u="none" strike="noStrike" dirty="0">
                          <a:effectLst/>
                        </a:rPr>
                        <a:t>　</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r" fontAlgn="ctr"/>
                      <a:r>
                        <a:rPr lang="en-US" sz="1600" u="none" strike="noStrike">
                          <a:effectLst/>
                        </a:rPr>
                        <a:t>Load3</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b="0" i="0" u="none" strike="noStrike" dirty="0">
                          <a:solidFill>
                            <a:schemeClr val="dk1"/>
                          </a:solidFill>
                          <a:effectLst/>
                          <a:latin typeface="宋体" panose="02010600030101010101" pitchFamily="2" charset="-122"/>
                          <a:ea typeface="宋体" panose="02010600030101010101" pitchFamily="2" charset="-122"/>
                        </a:rPr>
                        <a:t>No</a:t>
                      </a:r>
                      <a:endParaRPr 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04"/>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u="none" strike="noStrike">
                          <a:effectLst/>
                        </a:rPr>
                        <a:t>2</a:t>
                      </a:r>
                      <a:endParaRPr lang="en-US" altLang="zh-CN" sz="1600" b="0" i="0" u="none" strike="noStrike">
                        <a:solidFill>
                          <a:srgbClr val="66FF33"/>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LD</a:t>
                      </a:r>
                      <a:endParaRPr lang="en-US" sz="1600" b="0" i="0" u="none" strike="noStrike" dirty="0">
                        <a:solidFill>
                          <a:srgbClr val="66FF33"/>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F0</a:t>
                      </a:r>
                      <a:endParaRPr lang="en-US" sz="1600" b="0" i="0" u="none" strike="noStrike">
                        <a:solidFill>
                          <a:srgbClr val="66FF33"/>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u="none" strike="noStrike">
                          <a:effectLst/>
                        </a:rPr>
                        <a:t>0</a:t>
                      </a:r>
                      <a:endParaRPr lang="en-US" altLang="zh-CN" sz="1600" b="0" i="0" u="none" strike="noStrike">
                        <a:solidFill>
                          <a:srgbClr val="66FF33"/>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R1</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u="none" strike="noStrike" dirty="0">
                          <a:effectLst/>
                        </a:rPr>
                        <a:t>6</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b="0" i="0" u="none" strike="noStrike" dirty="0">
                          <a:solidFill>
                            <a:srgbClr val="000000"/>
                          </a:solidFill>
                          <a:effectLst/>
                          <a:latin typeface="宋体" panose="02010600030101010101" pitchFamily="2" charset="-122"/>
                          <a:ea typeface="宋体" panose="02010600030101010101" pitchFamily="2" charset="-122"/>
                        </a:rPr>
                        <a:t>11</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u="none" strike="noStrike" dirty="0">
                          <a:effectLst/>
                        </a:rPr>
                        <a:t>12</a:t>
                      </a:r>
                      <a:r>
                        <a:rPr lang="zh-CN" altLang="en-US" sz="1400" u="none" strike="noStrike" dirty="0">
                          <a:effectLst/>
                        </a:rPr>
                        <a:t>　</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r" fontAlgn="ctr"/>
                      <a:r>
                        <a:rPr lang="en-US" sz="1600" u="none" strike="noStrike">
                          <a:effectLst/>
                        </a:rPr>
                        <a:t>Store1</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b="0" i="0" u="none" strike="noStrike" dirty="0">
                          <a:solidFill>
                            <a:srgbClr val="FF00FF"/>
                          </a:solidFill>
                          <a:effectLst/>
                          <a:latin typeface="宋体" panose="02010600030101010101" pitchFamily="2" charset="-122"/>
                          <a:ea typeface="宋体" panose="02010600030101010101" pitchFamily="2" charset="-122"/>
                        </a:rPr>
                        <a:t>Yes</a:t>
                      </a:r>
                      <a:endParaRPr lang="en-US" sz="14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b="0" i="0" u="none" strike="noStrike" dirty="0">
                          <a:solidFill>
                            <a:srgbClr val="FF00FF"/>
                          </a:solidFill>
                          <a:effectLst/>
                          <a:latin typeface="宋体" panose="02010600030101010101" pitchFamily="2" charset="-122"/>
                          <a:ea typeface="宋体" panose="02010600030101010101" pitchFamily="2" charset="-122"/>
                        </a:rPr>
                        <a:t>80</a:t>
                      </a:r>
                      <a:endParaRPr lang="zh-CN" altLang="en-US" sz="14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b="0" i="0" u="none" strike="noStrike" dirty="0">
                          <a:solidFill>
                            <a:srgbClr val="FF00FF"/>
                          </a:solidFill>
                          <a:effectLst/>
                          <a:latin typeface="宋体" panose="02010600030101010101" pitchFamily="2" charset="-122"/>
                          <a:ea typeface="宋体" panose="02010600030101010101" pitchFamily="2" charset="-122"/>
                        </a:rPr>
                        <a:t>[80]*</a:t>
                      </a:r>
                      <a:r>
                        <a:rPr lang="en-US" altLang="zh-CN" sz="1400" b="0" i="0" u="none" strike="noStrike" dirty="0" err="1">
                          <a:solidFill>
                            <a:srgbClr val="FF00FF"/>
                          </a:solidFill>
                          <a:effectLst/>
                          <a:latin typeface="宋体" panose="02010600030101010101" pitchFamily="2" charset="-122"/>
                          <a:ea typeface="宋体" panose="02010600030101010101" pitchFamily="2" charset="-122"/>
                        </a:rPr>
                        <a:t>F2</a:t>
                      </a:r>
                      <a:endParaRPr lang="zh-CN" altLang="en-US" sz="14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05"/>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u="none" strike="noStrike">
                          <a:effectLst/>
                        </a:rPr>
                        <a:t>2</a:t>
                      </a:r>
                      <a:endParaRPr lang="en-US" altLang="zh-CN" sz="1600" b="0" i="0" u="none" strike="noStrike">
                        <a:solidFill>
                          <a:srgbClr val="66FF33"/>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MULTD</a:t>
                      </a:r>
                      <a:endParaRPr lang="en-US" sz="1600" b="0" i="0" u="none" strike="noStrike">
                        <a:solidFill>
                          <a:srgbClr val="66FF33"/>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F4</a:t>
                      </a:r>
                      <a:endParaRPr lang="en-US" sz="1600" b="0" i="0" u="none" strike="noStrike">
                        <a:solidFill>
                          <a:srgbClr val="66FF33"/>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F0</a:t>
                      </a:r>
                      <a:endParaRPr lang="en-US" sz="1600" b="0" i="0" u="none" strike="noStrike">
                        <a:solidFill>
                          <a:srgbClr val="66FF33"/>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F2</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u="none" strike="noStrike" dirty="0">
                          <a:effectLst/>
                        </a:rPr>
                        <a:t>7</a:t>
                      </a:r>
                      <a:r>
                        <a:rPr lang="zh-CN" altLang="en-US" sz="1400" u="none" strike="noStrike" dirty="0">
                          <a:effectLst/>
                        </a:rPr>
                        <a:t>　</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b="0" i="0" u="none" strike="noStrike" dirty="0">
                          <a:solidFill>
                            <a:srgbClr val="000000"/>
                          </a:solidFill>
                          <a:effectLst/>
                          <a:latin typeface="宋体" panose="02010600030101010101" pitchFamily="2" charset="-122"/>
                          <a:ea typeface="宋体" panose="02010600030101010101" pitchFamily="2" charset="-122"/>
                        </a:rPr>
                        <a:t>13~</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zh-CN" altLang="en-US" sz="1400" u="none" strike="noStrike" dirty="0">
                          <a:effectLst/>
                        </a:rPr>
                        <a:t>　</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r" fontAlgn="ctr"/>
                      <a:r>
                        <a:rPr lang="en-US" sz="1600" u="none" strike="noStrike" dirty="0">
                          <a:effectLst/>
                        </a:rPr>
                        <a:t>Store2</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b="0" i="0" u="none" strike="noStrike" dirty="0">
                          <a:solidFill>
                            <a:srgbClr val="0070C0"/>
                          </a:solidFill>
                          <a:effectLst/>
                          <a:latin typeface="宋体" panose="02010600030101010101" pitchFamily="2" charset="-122"/>
                          <a:ea typeface="宋体" panose="02010600030101010101" pitchFamily="2" charset="-122"/>
                        </a:rPr>
                        <a:t>Yes</a:t>
                      </a:r>
                      <a:endParaRPr lang="en-US" sz="1400" b="0" i="0" u="none" strike="noStrike" dirty="0">
                        <a:solidFill>
                          <a:srgbClr val="0070C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b="0" i="0" u="none" strike="noStrike" dirty="0">
                          <a:solidFill>
                            <a:srgbClr val="0070C0"/>
                          </a:solidFill>
                          <a:effectLst/>
                          <a:latin typeface="宋体" panose="02010600030101010101" pitchFamily="2" charset="-122"/>
                          <a:ea typeface="宋体" panose="02010600030101010101" pitchFamily="2" charset="-122"/>
                        </a:rPr>
                        <a:t>72</a:t>
                      </a:r>
                      <a:endParaRPr lang="zh-CN" altLang="en-US" sz="1400" b="0" i="0" u="none" strike="noStrike" dirty="0">
                        <a:solidFill>
                          <a:srgbClr val="0070C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b="0" i="0" u="none" strike="noStrike" dirty="0">
                          <a:solidFill>
                            <a:srgbClr val="0070C0"/>
                          </a:solidFill>
                          <a:effectLst/>
                          <a:latin typeface="宋体" panose="02010600030101010101" pitchFamily="2" charset="-122"/>
                          <a:ea typeface="宋体" panose="02010600030101010101" pitchFamily="2" charset="-122"/>
                        </a:rPr>
                        <a:t>Mult2</a:t>
                      </a:r>
                    </a:p>
                  </a:txBody>
                  <a:tcPr marL="7620" marR="7620" marT="7619" marB="0" anchor="ctr"/>
                </a:tc>
                <a:extLst>
                  <a:ext uri="{0D108BD9-81ED-4DB2-BD59-A6C34878D82A}">
                    <a16:rowId xmlns:a16="http://schemas.microsoft.com/office/drawing/2014/main" val="10006"/>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u="none" strike="noStrike">
                          <a:effectLst/>
                        </a:rPr>
                        <a:t>2</a:t>
                      </a:r>
                      <a:endParaRPr lang="en-US" altLang="zh-CN" sz="1600" b="0" i="0" u="none" strike="noStrike">
                        <a:solidFill>
                          <a:srgbClr val="66FF33"/>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SD</a:t>
                      </a:r>
                      <a:endParaRPr lang="en-US" sz="1600" b="0" i="0" u="none" strike="noStrike">
                        <a:solidFill>
                          <a:srgbClr val="66FF33"/>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F4 </a:t>
                      </a:r>
                      <a:endParaRPr lang="en-US" sz="1600" b="0" i="0" u="none" strike="noStrike">
                        <a:solidFill>
                          <a:srgbClr val="66FF33"/>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u="none" strike="noStrike">
                          <a:effectLst/>
                        </a:rPr>
                        <a:t>0</a:t>
                      </a:r>
                      <a:endParaRPr lang="en-US" altLang="zh-CN" sz="1600" b="0" i="0" u="none" strike="noStrike">
                        <a:solidFill>
                          <a:srgbClr val="66FF33"/>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R1</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u="none" strike="noStrike" dirty="0">
                          <a:effectLst/>
                        </a:rPr>
                        <a:t>8</a:t>
                      </a:r>
                      <a:r>
                        <a:rPr lang="zh-CN" altLang="en-US" sz="1400" u="none" strike="noStrike" dirty="0">
                          <a:effectLst/>
                        </a:rPr>
                        <a:t>　</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zh-CN" altLang="en-US" sz="1400" u="none" strike="noStrike">
                          <a:effectLst/>
                        </a:rPr>
                        <a:t>　</a:t>
                      </a:r>
                      <a:endParaRPr lang="zh-CN" altLang="en-US" sz="14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zh-CN" altLang="en-US" sz="1400" u="none" strike="noStrike" dirty="0">
                          <a:effectLst/>
                        </a:rPr>
                        <a:t>　</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r" fontAlgn="ctr"/>
                      <a:r>
                        <a:rPr lang="en-US" sz="1600" u="none" strike="noStrike" dirty="0">
                          <a:effectLst/>
                        </a:rPr>
                        <a:t>Store3</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400" u="none" strike="noStrike" dirty="0">
                          <a:effectLst/>
                          <a:latin typeface="宋体" panose="02010600030101010101" pitchFamily="2" charset="-122"/>
                          <a:ea typeface="宋体" panose="02010600030101010101" pitchFamily="2" charset="-122"/>
                        </a:rPr>
                        <a:t>No</a:t>
                      </a:r>
                      <a:endParaRPr 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07"/>
                  </a:ext>
                </a:extLst>
              </a:tr>
              <a:tr h="293236">
                <a:tc gridSpan="3">
                  <a:txBody>
                    <a:bodyPr/>
                    <a:lstStyle/>
                    <a:p>
                      <a:pPr marL="0" algn="l" defTabSz="914400" rtl="0" eaLnBrk="1" fontAlgn="ctr" latinLnBrk="0" hangingPunct="1"/>
                      <a:r>
                        <a:rPr lang="en-US" sz="1800" b="1" u="none" strike="noStrike" kern="1200" dirty="0">
                          <a:solidFill>
                            <a:srgbClr val="FF0000"/>
                          </a:solidFill>
                          <a:effectLst/>
                          <a:latin typeface="+mn-lt"/>
                          <a:ea typeface="+mn-ea"/>
                          <a:cs typeface="+mn-cs"/>
                        </a:rPr>
                        <a:t>Reservation Station:</a:t>
                      </a:r>
                    </a:p>
                  </a:txBody>
                  <a:tcPr marL="7620" marR="7620" marT="7619" marB="0" anchor="ctr"/>
                </a:tc>
                <a:tc hMerge="1">
                  <a:txBody>
                    <a:bodyPr/>
                    <a:lstStyle/>
                    <a:p>
                      <a:endParaRPr lang="zh-CN" altLang="en-US"/>
                    </a:p>
                  </a:txBody>
                  <a:tcPr/>
                </a:tc>
                <a:tc hMerge="1">
                  <a:txBody>
                    <a:bodyPr/>
                    <a:lstStyle/>
                    <a:p>
                      <a:endParaRPr lang="zh-CN" altLang="en-US"/>
                    </a:p>
                  </a:txBody>
                  <a:tcP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08"/>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Time</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Name</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Busy </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Op</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err="1">
                          <a:effectLst/>
                        </a:rPr>
                        <a:t>Vj</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err="1">
                          <a:effectLst/>
                        </a:rPr>
                        <a:t>Vk</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Qj </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Qk</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Code</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09"/>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600" u="none" strike="noStrike" dirty="0">
                          <a:effectLst/>
                        </a:rPr>
                        <a:t>Add1</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400" u="none" strike="noStrike" dirty="0">
                          <a:effectLst/>
                          <a:latin typeface="宋体" panose="02010600030101010101" pitchFamily="2" charset="-122"/>
                          <a:ea typeface="宋体" panose="02010600030101010101" pitchFamily="2" charset="-122"/>
                        </a:rPr>
                        <a:t>No</a:t>
                      </a:r>
                      <a:endParaRPr lang="en-US" sz="1400" b="0" i="0" u="none" strike="noStrike" dirty="0">
                        <a:solidFill>
                          <a:srgbClr val="FF66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zh-CN" altLang="en-US" sz="1400" u="none" strike="noStrike" dirty="0">
                          <a:effectLst/>
                          <a:latin typeface="宋体" panose="02010600030101010101" pitchFamily="2" charset="-122"/>
                          <a:ea typeface="宋体" panose="02010600030101010101" pitchFamily="2" charset="-122"/>
                        </a:rPr>
                        <a:t>　</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zh-CN" altLang="en-US" sz="1400" u="none" strike="noStrike" dirty="0">
                          <a:effectLst/>
                          <a:latin typeface="宋体" panose="02010600030101010101" pitchFamily="2" charset="-122"/>
                          <a:ea typeface="宋体" panose="02010600030101010101" pitchFamily="2" charset="-122"/>
                        </a:rPr>
                        <a:t>　</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zh-CN" altLang="en-US" sz="1400" u="none" strike="noStrike" dirty="0">
                          <a:effectLst/>
                          <a:latin typeface="宋体" panose="02010600030101010101" pitchFamily="2" charset="-122"/>
                          <a:ea typeface="宋体" panose="02010600030101010101" pitchFamily="2" charset="-122"/>
                        </a:rPr>
                        <a:t>　</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zh-CN" altLang="en-US" sz="1200" u="none" strike="noStrike" dirty="0">
                          <a:effectLst/>
                        </a:rPr>
                        <a:t>　</a:t>
                      </a: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zh-CN" altLang="en-US" sz="1600" u="none" strike="noStrike" dirty="0">
                          <a:effectLst/>
                        </a:rPr>
                        <a:t>　</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LD </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F0</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u="none" strike="noStrike">
                          <a:effectLst/>
                        </a:rPr>
                        <a:t>0</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R1</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10"/>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600" u="none" strike="noStrike">
                          <a:effectLst/>
                        </a:rPr>
                        <a:t>Add2</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400" u="none" strike="noStrike" dirty="0">
                          <a:effectLst/>
                          <a:latin typeface="宋体" panose="02010600030101010101" pitchFamily="2" charset="-122"/>
                          <a:ea typeface="宋体" panose="02010600030101010101" pitchFamily="2" charset="-122"/>
                        </a:rPr>
                        <a:t>No</a:t>
                      </a:r>
                      <a:endParaRPr lang="en-US" sz="1400" b="0" i="0" u="none" strike="noStrike" dirty="0">
                        <a:solidFill>
                          <a:srgbClr val="66FF33"/>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2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zh-CN" altLang="en-US" sz="1600" u="none" strike="noStrike">
                          <a:effectLst/>
                        </a:rPr>
                        <a:t>　</a:t>
                      </a: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MULTD</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b="0" i="0" u="none" strike="noStrike" dirty="0">
                          <a:solidFill>
                            <a:srgbClr val="000000"/>
                          </a:solidFill>
                          <a:effectLst/>
                          <a:latin typeface="宋体" panose="02010600030101010101" pitchFamily="2" charset="-122"/>
                          <a:ea typeface="宋体" panose="02010600030101010101" pitchFamily="2" charset="-122"/>
                        </a:rPr>
                        <a:t>F4</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b="0" i="0" u="none" strike="noStrike" dirty="0">
                          <a:solidFill>
                            <a:srgbClr val="000000"/>
                          </a:solidFill>
                          <a:effectLst/>
                          <a:latin typeface="宋体" panose="02010600030101010101" pitchFamily="2" charset="-122"/>
                          <a:ea typeface="宋体" panose="02010600030101010101" pitchFamily="2" charset="-122"/>
                        </a:rPr>
                        <a:t>F0</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b="0" i="0" u="none" strike="noStrike" dirty="0">
                          <a:solidFill>
                            <a:srgbClr val="000000"/>
                          </a:solidFill>
                          <a:effectLst/>
                          <a:latin typeface="宋体" panose="02010600030101010101" pitchFamily="2" charset="-122"/>
                          <a:ea typeface="宋体" panose="02010600030101010101" pitchFamily="2" charset="-122"/>
                        </a:rPr>
                        <a:t>F2</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11"/>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600" u="none" strike="noStrike">
                          <a:effectLst/>
                        </a:rPr>
                        <a:t>Add3</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400" u="none" strike="noStrike">
                          <a:effectLst/>
                          <a:latin typeface="宋体" panose="02010600030101010101" pitchFamily="2" charset="-122"/>
                          <a:ea typeface="宋体" panose="02010600030101010101" pitchFamily="2" charset="-122"/>
                        </a:rPr>
                        <a:t>No</a:t>
                      </a:r>
                      <a:endParaRPr lang="en-US" sz="14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zh-CN" altLang="en-US" sz="1600" u="none" strike="noStrike">
                          <a:effectLst/>
                        </a:rPr>
                        <a:t>　</a:t>
                      </a: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SD</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F4 </a:t>
                      </a:r>
                      <a:endParaRPr lang="en-US" sz="1600" b="0" i="0" u="none" strike="noStrike" dirty="0">
                        <a:solidFill>
                          <a:srgbClr val="FF66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u="none" strike="noStrike" dirty="0">
                          <a:effectLst/>
                        </a:rPr>
                        <a:t>0</a:t>
                      </a:r>
                      <a:endParaRPr lang="en-US" altLang="zh-CN" sz="1600" b="0" i="0" u="none" strike="noStrike" dirty="0">
                        <a:solidFill>
                          <a:srgbClr val="FF66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R1</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12"/>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600" u="none" strike="noStrike">
                          <a:effectLst/>
                        </a:rPr>
                        <a:t>Mult1</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b="0" i="0" u="none" strike="noStrike" dirty="0">
                          <a:solidFill>
                            <a:srgbClr val="FF00FF"/>
                          </a:solidFill>
                          <a:effectLst/>
                          <a:latin typeface="宋体" panose="02010600030101010101" pitchFamily="2" charset="-122"/>
                          <a:ea typeface="宋体" panose="02010600030101010101" pitchFamily="2" charset="-122"/>
                        </a:rPr>
                        <a:t>No</a:t>
                      </a:r>
                      <a:endParaRPr lang="en-US" sz="14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2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zh-CN" altLang="en-US" sz="1600" u="none" strike="noStrike" dirty="0">
                          <a:solidFill>
                            <a:srgbClr val="FF00FF"/>
                          </a:solidFill>
                          <a:effectLst/>
                        </a:rPr>
                        <a:t>　</a:t>
                      </a:r>
                      <a:endParaRPr lang="zh-CN" altLang="en-US" sz="16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SUBI</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b="0" i="0" u="none" strike="noStrike" dirty="0">
                          <a:solidFill>
                            <a:srgbClr val="000000"/>
                          </a:solidFill>
                          <a:effectLst/>
                          <a:latin typeface="宋体" panose="02010600030101010101" pitchFamily="2" charset="-122"/>
                          <a:ea typeface="宋体" panose="02010600030101010101" pitchFamily="2" charset="-122"/>
                        </a:rPr>
                        <a:t>R1</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b="0" i="0" u="none" strike="noStrike" dirty="0">
                          <a:solidFill>
                            <a:srgbClr val="000000"/>
                          </a:solidFill>
                          <a:effectLst/>
                          <a:latin typeface="宋体" panose="02010600030101010101" pitchFamily="2" charset="-122"/>
                          <a:ea typeface="宋体" panose="02010600030101010101" pitchFamily="2" charset="-122"/>
                        </a:rPr>
                        <a:t>R1</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b="0" i="0" u="none" strike="noStrike" dirty="0">
                          <a:solidFill>
                            <a:srgbClr val="000000"/>
                          </a:solidFill>
                          <a:effectLst/>
                          <a:latin typeface="宋体" panose="02010600030101010101" pitchFamily="2" charset="-122"/>
                          <a:ea typeface="宋体" panose="02010600030101010101" pitchFamily="2" charset="-122"/>
                        </a:rPr>
                        <a:t>#8</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13"/>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b="0" i="0" u="none" strike="noStrike" dirty="0">
                          <a:solidFill>
                            <a:srgbClr val="000000"/>
                          </a:solidFill>
                          <a:effectLst/>
                          <a:latin typeface="宋体" panose="02010600030101010101" pitchFamily="2" charset="-122"/>
                          <a:ea typeface="宋体" panose="02010600030101010101" pitchFamily="2" charset="-122"/>
                        </a:rPr>
                        <a:t>1</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600" u="none" strike="noStrike">
                          <a:effectLst/>
                        </a:rPr>
                        <a:t>Mult2</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u="none" strike="noStrike" dirty="0">
                          <a:solidFill>
                            <a:srgbClr val="0070C0"/>
                          </a:solidFill>
                          <a:effectLst/>
                          <a:latin typeface="宋体" panose="02010600030101010101" pitchFamily="2" charset="-122"/>
                          <a:ea typeface="宋体" panose="02010600030101010101" pitchFamily="2" charset="-122"/>
                        </a:rPr>
                        <a:t>Yes</a:t>
                      </a:r>
                      <a:endParaRPr lang="en-US" sz="1400" b="0" i="0" u="none" strike="noStrike" dirty="0">
                        <a:solidFill>
                          <a:srgbClr val="0070C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u="none" strike="noStrike" dirty="0" err="1">
                          <a:solidFill>
                            <a:srgbClr val="0070C0"/>
                          </a:solidFill>
                          <a:effectLst/>
                          <a:latin typeface="宋体" panose="02010600030101010101" pitchFamily="2" charset="-122"/>
                          <a:ea typeface="宋体" panose="02010600030101010101" pitchFamily="2" charset="-122"/>
                        </a:rPr>
                        <a:t>Multd</a:t>
                      </a:r>
                      <a:r>
                        <a:rPr lang="zh-CN" altLang="en-US" sz="1400" u="none" strike="noStrike" dirty="0">
                          <a:solidFill>
                            <a:srgbClr val="0070C0"/>
                          </a:solidFill>
                          <a:effectLst/>
                          <a:latin typeface="宋体" panose="02010600030101010101" pitchFamily="2" charset="-122"/>
                          <a:ea typeface="宋体" panose="02010600030101010101" pitchFamily="2" charset="-122"/>
                        </a:rPr>
                        <a:t>　</a:t>
                      </a:r>
                      <a:endParaRPr lang="zh-CN" altLang="en-US" sz="1400" b="0" i="0" u="none" strike="noStrike" dirty="0">
                        <a:solidFill>
                          <a:srgbClr val="0070C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u="none" strike="noStrike" dirty="0">
                          <a:solidFill>
                            <a:srgbClr val="0070C0"/>
                          </a:solidFill>
                          <a:effectLst/>
                          <a:latin typeface="宋体" panose="02010600030101010101" pitchFamily="2" charset="-122"/>
                          <a:ea typeface="宋体" panose="02010600030101010101" pitchFamily="2" charset="-122"/>
                        </a:rPr>
                        <a:t>M[72]</a:t>
                      </a:r>
                      <a:endParaRPr lang="zh-CN" altLang="en-US" sz="1400" b="0" i="0" u="none" strike="noStrike" dirty="0">
                        <a:solidFill>
                          <a:srgbClr val="0070C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b="0" i="0" u="none" strike="noStrike" dirty="0">
                          <a:solidFill>
                            <a:srgbClr val="0070C0"/>
                          </a:solidFill>
                          <a:effectLst/>
                          <a:latin typeface="宋体" panose="02010600030101010101" pitchFamily="2" charset="-122"/>
                          <a:ea typeface="宋体" panose="02010600030101010101" pitchFamily="2" charset="-122"/>
                        </a:rPr>
                        <a:t>R(F2)</a:t>
                      </a:r>
                      <a:endParaRPr lang="zh-CN" altLang="en-US" sz="1400" b="0" i="0" u="none" strike="noStrike" dirty="0">
                        <a:solidFill>
                          <a:srgbClr val="0070C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200" b="0" i="0" u="none" strike="noStrike" dirty="0">
                        <a:solidFill>
                          <a:srgbClr val="0070C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zh-CN" altLang="en-US" sz="1600" u="none" strike="noStrike" dirty="0">
                          <a:effectLst/>
                        </a:rPr>
                        <a:t>　</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BNEZ</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b="0" i="0" u="none" strike="noStrike" dirty="0">
                          <a:solidFill>
                            <a:srgbClr val="000000"/>
                          </a:solidFill>
                          <a:effectLst/>
                          <a:latin typeface="宋体" panose="02010600030101010101" pitchFamily="2" charset="-122"/>
                          <a:ea typeface="宋体" panose="02010600030101010101" pitchFamily="2" charset="-122"/>
                        </a:rPr>
                        <a:t>R1</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b="0" i="0" u="none" strike="noStrike" dirty="0">
                          <a:solidFill>
                            <a:srgbClr val="000000"/>
                          </a:solidFill>
                          <a:effectLst/>
                          <a:latin typeface="宋体" panose="02010600030101010101" pitchFamily="2" charset="-122"/>
                          <a:ea typeface="宋体" panose="02010600030101010101" pitchFamily="2" charset="-122"/>
                        </a:rPr>
                        <a:t>Loop</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14"/>
                  </a:ext>
                </a:extLst>
              </a:tr>
              <a:tr h="86832">
                <a:tc>
                  <a:txBody>
                    <a:bodyPr/>
                    <a:lstStyle/>
                    <a:p>
                      <a:pPr algn="l" fontAlgn="ctr"/>
                      <a:endParaRPr lang="zh-CN" altLang="en-US" sz="2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5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5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5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5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5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5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5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5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5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5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5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5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15"/>
                  </a:ext>
                </a:extLst>
              </a:tr>
              <a:tr h="291688">
                <a:tc gridSpan="3">
                  <a:txBody>
                    <a:bodyPr/>
                    <a:lstStyle/>
                    <a:p>
                      <a:pPr marL="0" algn="l" defTabSz="914400" rtl="0" eaLnBrk="1" fontAlgn="ctr" latinLnBrk="0" hangingPunct="1"/>
                      <a:r>
                        <a:rPr lang="en-US" sz="1600" b="1" u="none" strike="noStrike" kern="1200" dirty="0">
                          <a:solidFill>
                            <a:srgbClr val="FF0000"/>
                          </a:solidFill>
                          <a:effectLst/>
                          <a:latin typeface="+mn-lt"/>
                          <a:ea typeface="+mn-ea"/>
                          <a:cs typeface="+mn-cs"/>
                        </a:rPr>
                        <a:t>Register Result Status</a:t>
                      </a:r>
                    </a:p>
                  </a:txBody>
                  <a:tcPr marL="7620" marR="7620" marT="7619" marB="0" anchor="ctr"/>
                </a:tc>
                <a:tc hMerge="1">
                  <a:txBody>
                    <a:bodyPr/>
                    <a:lstStyle/>
                    <a:p>
                      <a:endParaRPr lang="zh-CN" altLang="en-US"/>
                    </a:p>
                  </a:txBody>
                  <a:tcPr/>
                </a:tc>
                <a:tc hMerge="1">
                  <a:txBody>
                    <a:bodyPr/>
                    <a:lstStyle/>
                    <a:p>
                      <a:endParaRPr lang="zh-CN" altLang="en-US"/>
                    </a:p>
                  </a:txBody>
                  <a:tcP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16"/>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Clock </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R1</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F0</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F2</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F4</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F6</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F8</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F10</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F12 </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u="none" strike="noStrike" dirty="0">
                          <a:effectLst/>
                        </a:rPr>
                        <a:t>……</a:t>
                      </a:r>
                      <a:endParaRPr lang="en-US" altLang="zh-CN"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F30</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17"/>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b="0" i="0" u="none" strike="noStrike" dirty="0">
                          <a:solidFill>
                            <a:schemeClr val="dk1"/>
                          </a:solidFill>
                          <a:effectLst/>
                          <a:latin typeface="+mn-lt"/>
                          <a:ea typeface="+mn-ea"/>
                        </a:rPr>
                        <a:t>15</a:t>
                      </a:r>
                      <a:endParaRPr lang="en-US" altLang="zh-CN"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b="0" i="0" u="none" strike="noStrike" dirty="0">
                          <a:solidFill>
                            <a:schemeClr val="dk1"/>
                          </a:solidFill>
                          <a:effectLst/>
                          <a:latin typeface="+mn-lt"/>
                          <a:ea typeface="+mn-ea"/>
                        </a:rPr>
                        <a:t>64</a:t>
                      </a:r>
                      <a:endParaRPr lang="en-US" altLang="zh-CN"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FU</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chemeClr val="tx1"/>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0070C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b="0" i="0" u="none" strike="noStrike" dirty="0">
                          <a:solidFill>
                            <a:srgbClr val="0070C0"/>
                          </a:solidFill>
                          <a:effectLst/>
                          <a:latin typeface="宋体" panose="02010600030101010101" pitchFamily="2" charset="-122"/>
                          <a:ea typeface="宋体" panose="02010600030101010101" pitchFamily="2" charset="-122"/>
                        </a:rPr>
                        <a:t>Mult2</a:t>
                      </a:r>
                      <a:endParaRPr lang="zh-CN" altLang="en-US" sz="1400" b="0" i="0" u="none" strike="noStrike" dirty="0">
                        <a:solidFill>
                          <a:srgbClr val="0070C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18"/>
                  </a:ext>
                </a:extLst>
              </a:tr>
            </a:tbl>
          </a:graphicData>
        </a:graphic>
      </p:graphicFrame>
      <p:sp>
        <p:nvSpPr>
          <p:cNvPr id="12" name="Text Box 3">
            <a:extLst>
              <a:ext uri="{FF2B5EF4-FFF2-40B4-BE49-F238E27FC236}">
                <a16:creationId xmlns:a16="http://schemas.microsoft.com/office/drawing/2014/main" id="{A85F2323-9EDF-41CD-9C36-78F2B6E8ED44}"/>
              </a:ext>
            </a:extLst>
          </p:cNvPr>
          <p:cNvSpPr txBox="1">
            <a:spLocks noChangeArrowheads="1"/>
          </p:cNvSpPr>
          <p:nvPr/>
        </p:nvSpPr>
        <p:spPr bwMode="auto">
          <a:xfrm>
            <a:off x="10391719" y="6065138"/>
            <a:ext cx="1811883" cy="444500"/>
          </a:xfrm>
          <a:prstGeom prst="rect">
            <a:avLst/>
          </a:prstGeom>
          <a:noFill/>
          <a:ln w="9525">
            <a:noFill/>
            <a:round/>
            <a:headEnd/>
            <a:tailEnd/>
          </a:ln>
        </p:spPr>
        <p:txBody>
          <a:bodyPr lIns="90360" tIns="44280" rIns="90360" bIns="44280"/>
          <a:lstStyle/>
          <a:p>
            <a:pPr eaLnBrk="1" hangingPunct="1">
              <a:lnSpc>
                <a:spcPct val="150000"/>
              </a:lnSpc>
              <a:spcBef>
                <a:spcPts val="1000"/>
              </a:spcBef>
              <a:buClr>
                <a:srgbClr val="5B9BD5"/>
              </a:buClr>
              <a:buSzPct val="100000"/>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2000" b="1" dirty="0" err="1">
                <a:solidFill>
                  <a:srgbClr val="FF0066"/>
                </a:solidFill>
                <a:latin typeface="Times New Roman" panose="02020603050405020304" pitchFamily="18" charset="0"/>
                <a:ea typeface="宋体" panose="02010600030101010101" pitchFamily="2" charset="-122"/>
                <a:cs typeface="Times New Roman" panose="02020603050405020304" pitchFamily="18" charset="0"/>
              </a:rPr>
              <a:t>Mult1</a:t>
            </a:r>
            <a:r>
              <a:rPr lang="zh-CN" altLang="en-US" sz="2000" b="1" dirty="0">
                <a:solidFill>
                  <a:srgbClr val="FF0066"/>
                </a:solidFill>
                <a:latin typeface="Times New Roman" panose="02020603050405020304" pitchFamily="18" charset="0"/>
                <a:ea typeface="宋体" panose="02010600030101010101" pitchFamily="2" charset="-122"/>
                <a:cs typeface="Times New Roman" panose="02020603050405020304" pitchFamily="18" charset="0"/>
              </a:rPr>
              <a:t>写结果</a:t>
            </a:r>
            <a:endParaRPr lang="en-US" altLang="zh-CN" sz="2000" b="1" dirty="0">
              <a:solidFill>
                <a:srgbClr val="FF0066"/>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600017796"/>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additive="repl">
                                        <p:cTn id="6" dur="1" fill="hold">
                                          <p:stCondLst>
                                            <p:cond delay="0"/>
                                          </p:stCondLst>
                                        </p:cTn>
                                        <p:tgtEl>
                                          <p:spTgt spid="12">
                                            <p:txEl>
                                              <p:pRg st="0" end="0"/>
                                            </p:txEl>
                                          </p:spTgt>
                                        </p:tgtEl>
                                        <p:attrNameLst>
                                          <p:attrName>style.visibility</p:attrName>
                                        </p:attrNameLst>
                                      </p:cBhvr>
                                      <p:to>
                                        <p:strVal val="visible"/>
                                      </p:to>
                                    </p:set>
                                    <p:anim calcmode="lin" valueType="num">
                                      <p:cBhvr>
                                        <p:cTn id="7" dur="500" fill="hold"/>
                                        <p:tgtEl>
                                          <p:spTgt spid="12">
                                            <p:txEl>
                                              <p:pRg st="0" end="0"/>
                                            </p:txEl>
                                          </p:spTgt>
                                        </p:tgtEl>
                                        <p:attrNameLst>
                                          <p:attrName>ppt_x</p:attrName>
                                        </p:attrNameLst>
                                      </p:cBhvr>
                                      <p:tavLst>
                                        <p:tav tm="100000">
                                          <p:val>
                                            <p:strVal val="1+#ppt_w/2"/>
                                          </p:val>
                                        </p:tav>
                                        <p:tav tm="100000">
                                          <p:val>
                                            <p:strVal val="#ppt_x"/>
                                          </p:val>
                                        </p:tav>
                                      </p:tavLst>
                                    </p:anim>
                                    <p:anim calcmode="lin" valueType="num">
                                      <p:cBhvr>
                                        <p:cTn id="8" dur="500" fill="hold"/>
                                        <p:tgtEl>
                                          <p:spTgt spid="12">
                                            <p:txEl>
                                              <p:pRg st="0" end="0"/>
                                            </p:txEl>
                                          </p:spTgt>
                                        </p:tgtEl>
                                        <p:attrNameLst>
                                          <p:attrName>ppt_y</p:attrName>
                                        </p:attrNameLst>
                                      </p:cBhvr>
                                      <p:tavLst>
                                        <p:tav tm="10000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自由: 形状 22"/>
          <p:cNvSpPr/>
          <p:nvPr/>
        </p:nvSpPr>
        <p:spPr bwMode="auto">
          <a:xfrm rot="12600000">
            <a:off x="628798" y="267712"/>
            <a:ext cx="166903" cy="731887"/>
          </a:xfrm>
          <a:custGeom>
            <a:avLst/>
            <a:gdLst>
              <a:gd name="connsiteX0" fmla="*/ 260214 w 260214"/>
              <a:gd name="connsiteY0" fmla="*/ 995963 h 1141060"/>
              <a:gd name="connsiteX1" fmla="*/ 0 w 260214"/>
              <a:gd name="connsiteY1" fmla="*/ 1141060 h 1141060"/>
              <a:gd name="connsiteX2" fmla="*/ 0 w 260214"/>
              <a:gd name="connsiteY2" fmla="*/ 146621 h 1141060"/>
              <a:gd name="connsiteX3" fmla="*/ 260214 w 260214"/>
              <a:gd name="connsiteY3" fmla="*/ 0 h 1141060"/>
            </a:gdLst>
            <a:ahLst/>
            <a:cxnLst>
              <a:cxn ang="0">
                <a:pos x="connsiteX0" y="connsiteY0"/>
              </a:cxn>
              <a:cxn ang="0">
                <a:pos x="connsiteX1" y="connsiteY1"/>
              </a:cxn>
              <a:cxn ang="0">
                <a:pos x="connsiteX2" y="connsiteY2"/>
              </a:cxn>
              <a:cxn ang="0">
                <a:pos x="connsiteX3" y="connsiteY3"/>
              </a:cxn>
            </a:cxnLst>
            <a:rect l="l" t="t" r="r" b="b"/>
            <a:pathLst>
              <a:path w="260214" h="1141060">
                <a:moveTo>
                  <a:pt x="260214" y="995963"/>
                </a:moveTo>
                <a:lnTo>
                  <a:pt x="0" y="1141060"/>
                </a:lnTo>
                <a:lnTo>
                  <a:pt x="0" y="146621"/>
                </a:lnTo>
                <a:lnTo>
                  <a:pt x="260214" y="0"/>
                </a:lnTo>
                <a:close/>
              </a:path>
            </a:pathLst>
          </a:custGeom>
          <a:solidFill>
            <a:srgbClr val="0075EA"/>
          </a:solidFill>
          <a:ln>
            <a:noFill/>
          </a:ln>
        </p:spPr>
        <p:txBody>
          <a:bodyPr vert="horz" wrap="square" lIns="91440" tIns="45720" rIns="91440" bIns="45720" numCol="1" anchor="t" anchorCtr="0" compatLnSpc="1">
            <a:noAutofit/>
          </a:bodyPr>
          <a:lstStyle/>
          <a:p>
            <a:endParaRPr lang="zh-CN" altLang="en-US" dirty="0"/>
          </a:p>
        </p:txBody>
      </p:sp>
      <p:grpSp>
        <p:nvGrpSpPr>
          <p:cNvPr id="10" name="组合 9">
            <a:extLst>
              <a:ext uri="{FF2B5EF4-FFF2-40B4-BE49-F238E27FC236}">
                <a16:creationId xmlns:a16="http://schemas.microsoft.com/office/drawing/2014/main" id="{2A62CB82-FB01-4715-BBAF-49D3EAD91EB7}"/>
              </a:ext>
            </a:extLst>
          </p:cNvPr>
          <p:cNvGrpSpPr/>
          <p:nvPr/>
        </p:nvGrpSpPr>
        <p:grpSpPr>
          <a:xfrm>
            <a:off x="635244" y="278225"/>
            <a:ext cx="4594115" cy="714073"/>
            <a:chOff x="635242" y="278221"/>
            <a:chExt cx="4594115" cy="714072"/>
          </a:xfrm>
        </p:grpSpPr>
        <p:sp>
          <p:nvSpPr>
            <p:cNvPr id="11" name="矩形 10">
              <a:extLst>
                <a:ext uri="{FF2B5EF4-FFF2-40B4-BE49-F238E27FC236}">
                  <a16:creationId xmlns:a16="http://schemas.microsoft.com/office/drawing/2014/main" id="{9C4C0B2E-9EA3-4E4E-B3C0-51BAACEFFED3}"/>
                </a:ext>
              </a:extLst>
            </p:cNvPr>
            <p:cNvSpPr/>
            <p:nvPr/>
          </p:nvSpPr>
          <p:spPr>
            <a:xfrm>
              <a:off x="635242" y="676889"/>
              <a:ext cx="4136453" cy="315404"/>
            </a:xfrm>
            <a:prstGeom prst="rect">
              <a:avLst/>
            </a:prstGeom>
          </p:spPr>
          <p:txBody>
            <a:bodyPr wrap="square">
              <a:spAutoFit/>
            </a:bodyPr>
            <a:lstStyle/>
            <a:p>
              <a:pPr algn="ct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Tomasulo Algorithm——Loop</a:t>
              </a:r>
            </a:p>
          </p:txBody>
        </p:sp>
        <p:sp>
          <p:nvSpPr>
            <p:cNvPr id="16" name="矩形 15">
              <a:extLst>
                <a:ext uri="{FF2B5EF4-FFF2-40B4-BE49-F238E27FC236}">
                  <a16:creationId xmlns:a16="http://schemas.microsoft.com/office/drawing/2014/main" id="{920BAABC-520F-43FA-A390-A8BAD8692FD2}"/>
                </a:ext>
              </a:extLst>
            </p:cNvPr>
            <p:cNvSpPr/>
            <p:nvPr/>
          </p:nvSpPr>
          <p:spPr>
            <a:xfrm>
              <a:off x="1197484" y="278221"/>
              <a:ext cx="4031873" cy="523219"/>
            </a:xfrm>
            <a:prstGeom prst="rect">
              <a:avLst/>
            </a:prstGeom>
          </p:spPr>
          <p:txBody>
            <a:bodyPr wrap="none">
              <a:spAutoFit/>
            </a:bodyPr>
            <a:lstStyle/>
            <a:p>
              <a:r>
                <a:rPr lang="en-US" altLang="zh-CN" sz="2800" b="1" dirty="0">
                  <a:solidFill>
                    <a:schemeClr val="tx1">
                      <a:lumMod val="85000"/>
                      <a:lumOff val="15000"/>
                    </a:schemeClr>
                  </a:solidFill>
                  <a:latin typeface="等线" panose="02010600030101010101" pitchFamily="2" charset="-122"/>
                  <a:ea typeface="等线" panose="02010600030101010101" pitchFamily="2" charset="-122"/>
                </a:rPr>
                <a:t>Tomasulo</a:t>
              </a:r>
              <a:r>
                <a:rPr lang="zh-CN" altLang="en-US" sz="2800" b="1" dirty="0">
                  <a:solidFill>
                    <a:schemeClr val="tx1">
                      <a:lumMod val="85000"/>
                      <a:lumOff val="15000"/>
                    </a:schemeClr>
                  </a:solidFill>
                  <a:latin typeface="等线" panose="02010600030101010101" pitchFamily="2" charset="-122"/>
                  <a:ea typeface="等线" panose="02010600030101010101" pitchFamily="2" charset="-122"/>
                </a:rPr>
                <a:t>算法</a:t>
              </a:r>
              <a:r>
                <a:rPr lang="en-US" altLang="zh-CN" sz="2800" b="1" dirty="0">
                  <a:solidFill>
                    <a:schemeClr val="tx1">
                      <a:lumMod val="85000"/>
                      <a:lumOff val="15000"/>
                    </a:schemeClr>
                  </a:solidFill>
                  <a:latin typeface="等线" panose="02010600030101010101" pitchFamily="2" charset="-122"/>
                  <a:ea typeface="等线" panose="02010600030101010101" pitchFamily="2" charset="-122"/>
                </a:rPr>
                <a:t>— —</a:t>
              </a:r>
              <a:r>
                <a:rPr lang="zh-CN" altLang="en-US" sz="2800" b="1" dirty="0">
                  <a:solidFill>
                    <a:schemeClr val="tx1">
                      <a:lumMod val="85000"/>
                      <a:lumOff val="15000"/>
                    </a:schemeClr>
                  </a:solidFill>
                  <a:latin typeface="等线" panose="02010600030101010101" pitchFamily="2" charset="-122"/>
                  <a:ea typeface="等线" panose="02010600030101010101" pitchFamily="2" charset="-122"/>
                </a:rPr>
                <a:t>循环</a:t>
              </a:r>
            </a:p>
          </p:txBody>
        </p:sp>
      </p:grpSp>
      <p:sp>
        <p:nvSpPr>
          <p:cNvPr id="18" name="文本框 17">
            <a:extLst>
              <a:ext uri="{FF2B5EF4-FFF2-40B4-BE49-F238E27FC236}">
                <a16:creationId xmlns:a16="http://schemas.microsoft.com/office/drawing/2014/main" id="{E080DDE4-4689-48E4-965C-1FBB3BB6CB6B}"/>
              </a:ext>
            </a:extLst>
          </p:cNvPr>
          <p:cNvSpPr txBox="1"/>
          <p:nvPr/>
        </p:nvSpPr>
        <p:spPr>
          <a:xfrm>
            <a:off x="9666513" y="570612"/>
            <a:ext cx="1890243" cy="461665"/>
          </a:xfrm>
          <a:prstGeom prst="rect">
            <a:avLst/>
          </a:prstGeom>
          <a:noFill/>
        </p:spPr>
        <p:txBody>
          <a:bodyPr wrap="square" rtlCol="0">
            <a:spAutoFit/>
          </a:bodyPr>
          <a:lstStyle/>
          <a:p>
            <a:pPr algn="ctr"/>
            <a:r>
              <a:rPr lang="zh-CN" altLang="en-US" sz="2400" b="1" dirty="0">
                <a:solidFill>
                  <a:srgbClr val="0066FF"/>
                </a:solidFill>
                <a:latin typeface="微软雅黑" panose="020B0503020204020204" pitchFamily="34" charset="-122"/>
                <a:ea typeface="微软雅黑" panose="020B0503020204020204" pitchFamily="34" charset="-122"/>
              </a:rPr>
              <a:t>第</a:t>
            </a:r>
            <a:r>
              <a:rPr lang="en-US" altLang="zh-CN" sz="2400" b="1" dirty="0">
                <a:solidFill>
                  <a:srgbClr val="0066FF"/>
                </a:solidFill>
                <a:latin typeface="微软雅黑" panose="020B0503020204020204" pitchFamily="34" charset="-122"/>
                <a:ea typeface="微软雅黑" panose="020B0503020204020204" pitchFamily="34" charset="-122"/>
              </a:rPr>
              <a:t>16</a:t>
            </a:r>
            <a:r>
              <a:rPr lang="zh-CN" altLang="en-US" sz="2400" b="1" dirty="0">
                <a:solidFill>
                  <a:srgbClr val="0066FF"/>
                </a:solidFill>
                <a:latin typeface="微软雅黑" panose="020B0503020204020204" pitchFamily="34" charset="-122"/>
                <a:ea typeface="微软雅黑" panose="020B0503020204020204" pitchFamily="34" charset="-122"/>
              </a:rPr>
              <a:t>个周期</a:t>
            </a:r>
          </a:p>
        </p:txBody>
      </p:sp>
      <p:sp>
        <p:nvSpPr>
          <p:cNvPr id="12" name="Text Box 3">
            <a:extLst>
              <a:ext uri="{FF2B5EF4-FFF2-40B4-BE49-F238E27FC236}">
                <a16:creationId xmlns:a16="http://schemas.microsoft.com/office/drawing/2014/main" id="{A85F2323-9EDF-41CD-9C36-78F2B6E8ED44}"/>
              </a:ext>
            </a:extLst>
          </p:cNvPr>
          <p:cNvSpPr txBox="1">
            <a:spLocks noChangeArrowheads="1"/>
          </p:cNvSpPr>
          <p:nvPr/>
        </p:nvSpPr>
        <p:spPr bwMode="auto">
          <a:xfrm>
            <a:off x="10296029" y="4509608"/>
            <a:ext cx="1890243" cy="444500"/>
          </a:xfrm>
          <a:prstGeom prst="rect">
            <a:avLst/>
          </a:prstGeom>
          <a:noFill/>
          <a:ln w="9525">
            <a:noFill/>
            <a:round/>
            <a:headEnd/>
            <a:tailEnd/>
          </a:ln>
        </p:spPr>
        <p:txBody>
          <a:bodyPr lIns="90360" tIns="44280" rIns="90360" bIns="44280"/>
          <a:lstStyle/>
          <a:p>
            <a:pPr eaLnBrk="1" hangingPunct="1">
              <a:lnSpc>
                <a:spcPct val="150000"/>
              </a:lnSpc>
              <a:spcBef>
                <a:spcPts val="1000"/>
              </a:spcBef>
              <a:buClr>
                <a:srgbClr val="5B9BD5"/>
              </a:buClr>
              <a:buSzPct val="100000"/>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2000" b="1" dirty="0" err="1">
                <a:solidFill>
                  <a:srgbClr val="FF0066"/>
                </a:solidFill>
                <a:latin typeface="Times New Roman" panose="02020603050405020304" pitchFamily="18" charset="0"/>
                <a:ea typeface="宋体" panose="02010600030101010101" pitchFamily="2" charset="-122"/>
                <a:cs typeface="Times New Roman" panose="02020603050405020304" pitchFamily="18" charset="0"/>
              </a:rPr>
              <a:t>Mult2</a:t>
            </a:r>
            <a:r>
              <a:rPr lang="zh-CN" altLang="en-US" sz="2000" b="1" dirty="0">
                <a:solidFill>
                  <a:srgbClr val="FF0066"/>
                </a:solidFill>
                <a:latin typeface="Times New Roman" panose="02020603050405020304" pitchFamily="18" charset="0"/>
                <a:ea typeface="宋体" panose="02010600030101010101" pitchFamily="2" charset="-122"/>
                <a:cs typeface="Times New Roman" panose="02020603050405020304" pitchFamily="18" charset="0"/>
              </a:rPr>
              <a:t>执行完毕</a:t>
            </a:r>
            <a:endParaRPr lang="en-US" altLang="zh-CN" sz="2000" b="1" dirty="0">
              <a:solidFill>
                <a:srgbClr val="FF0066"/>
              </a:solidFill>
              <a:latin typeface="Times New Roman" panose="02020603050405020304" pitchFamily="18" charset="0"/>
              <a:ea typeface="宋体" panose="02010600030101010101" pitchFamily="2" charset="-122"/>
              <a:cs typeface="Times New Roman" panose="02020603050405020304" pitchFamily="18" charset="0"/>
            </a:endParaRPr>
          </a:p>
          <a:p>
            <a:pPr eaLnBrk="1" hangingPunct="1">
              <a:lnSpc>
                <a:spcPct val="150000"/>
              </a:lnSpc>
              <a:spcBef>
                <a:spcPts val="1000"/>
              </a:spcBef>
              <a:buClr>
                <a:srgbClr val="5B9BD5"/>
              </a:buClr>
              <a:buSzPct val="100000"/>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2000" b="1" dirty="0" err="1">
                <a:solidFill>
                  <a:srgbClr val="FF0066"/>
                </a:solidFill>
                <a:latin typeface="Times New Roman" panose="02020603050405020304" pitchFamily="18" charset="0"/>
                <a:ea typeface="宋体" panose="02010600030101010101" pitchFamily="2" charset="-122"/>
                <a:cs typeface="Times New Roman" panose="02020603050405020304" pitchFamily="18" charset="0"/>
              </a:rPr>
              <a:t>SD1</a:t>
            </a:r>
            <a:r>
              <a:rPr lang="zh-CN" altLang="en-US" sz="2000" b="1" dirty="0">
                <a:solidFill>
                  <a:srgbClr val="FF0066"/>
                </a:solidFill>
                <a:latin typeface="Times New Roman" panose="02020603050405020304" pitchFamily="18" charset="0"/>
                <a:ea typeface="宋体" panose="02010600030101010101" pitchFamily="2" charset="-122"/>
                <a:cs typeface="Times New Roman" panose="02020603050405020304" pitchFamily="18" charset="0"/>
              </a:rPr>
              <a:t>写结果</a:t>
            </a:r>
            <a:endParaRPr lang="en-US" altLang="zh-CN" sz="2000" b="1" dirty="0">
              <a:solidFill>
                <a:srgbClr val="FF0066"/>
              </a:solidFill>
              <a:latin typeface="Times New Roman" panose="02020603050405020304" pitchFamily="18" charset="0"/>
              <a:ea typeface="宋体" panose="02010600030101010101" pitchFamily="2" charset="-122"/>
              <a:cs typeface="Times New Roman" panose="02020603050405020304" pitchFamily="18" charset="0"/>
            </a:endParaRPr>
          </a:p>
          <a:p>
            <a:pPr eaLnBrk="1" hangingPunct="1">
              <a:lnSpc>
                <a:spcPct val="150000"/>
              </a:lnSpc>
              <a:spcBef>
                <a:spcPts val="1000"/>
              </a:spcBef>
              <a:buClr>
                <a:srgbClr val="5B9BD5"/>
              </a:buClr>
              <a:buSzPct val="100000"/>
              <a:tabLst>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2000" b="1" dirty="0">
                <a:solidFill>
                  <a:srgbClr val="FF0066"/>
                </a:solidFill>
                <a:latin typeface="Times New Roman" panose="02020603050405020304" pitchFamily="18" charset="0"/>
                <a:ea typeface="宋体" panose="02010600030101010101" pitchFamily="2" charset="-122"/>
                <a:cs typeface="Times New Roman" panose="02020603050405020304" pitchFamily="18" charset="0"/>
              </a:rPr>
              <a:t>发射第</a:t>
            </a:r>
            <a:r>
              <a:rPr lang="en-US" altLang="zh-CN" sz="2000" b="1" dirty="0">
                <a:solidFill>
                  <a:srgbClr val="FF0066"/>
                </a:solidFill>
                <a:latin typeface="Times New Roman" panose="02020603050405020304" pitchFamily="18" charset="0"/>
                <a:ea typeface="宋体" panose="02010600030101010101" pitchFamily="2" charset="-122"/>
                <a:cs typeface="Times New Roman" panose="02020603050405020304" pitchFamily="18" charset="0"/>
              </a:rPr>
              <a:t>3</a:t>
            </a:r>
            <a:r>
              <a:rPr lang="zh-CN" altLang="en-US" sz="2000" b="1" dirty="0">
                <a:solidFill>
                  <a:srgbClr val="FF0066"/>
                </a:solidFill>
                <a:latin typeface="Times New Roman" panose="02020603050405020304" pitchFamily="18" charset="0"/>
                <a:ea typeface="宋体" panose="02010600030101010101" pitchFamily="2" charset="-122"/>
                <a:cs typeface="Times New Roman" panose="02020603050405020304" pitchFamily="18" charset="0"/>
              </a:rPr>
              <a:t>个循环的乘法（</a:t>
            </a:r>
            <a:r>
              <a:rPr lang="en-US" altLang="zh-CN" sz="2000" b="1" dirty="0" err="1">
                <a:solidFill>
                  <a:srgbClr val="FF0066"/>
                </a:solidFill>
                <a:latin typeface="Times New Roman" panose="02020603050405020304" pitchFamily="18" charset="0"/>
                <a:ea typeface="宋体" panose="02010600030101010101" pitchFamily="2" charset="-122"/>
                <a:cs typeface="Times New Roman" panose="02020603050405020304" pitchFamily="18" charset="0"/>
              </a:rPr>
              <a:t>Mult1</a:t>
            </a:r>
            <a:r>
              <a:rPr lang="zh-CN" altLang="en-US" sz="2000" b="1" dirty="0">
                <a:solidFill>
                  <a:srgbClr val="FF0066"/>
                </a:solidFill>
                <a:latin typeface="Times New Roman" panose="02020603050405020304" pitchFamily="18" charset="0"/>
                <a:ea typeface="宋体" panose="02010600030101010101" pitchFamily="2" charset="-122"/>
                <a:cs typeface="Times New Roman" panose="02020603050405020304" pitchFamily="18" charset="0"/>
              </a:rPr>
              <a:t>）</a:t>
            </a:r>
            <a:endParaRPr lang="en-US" altLang="zh-CN" sz="2000" b="1" dirty="0">
              <a:solidFill>
                <a:srgbClr val="FF0066"/>
              </a:solidFill>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13" name="表格 12">
            <a:extLst>
              <a:ext uri="{FF2B5EF4-FFF2-40B4-BE49-F238E27FC236}">
                <a16:creationId xmlns:a16="http://schemas.microsoft.com/office/drawing/2014/main" id="{4D45D902-E0CD-4E3F-B177-0844A6F2D664}"/>
              </a:ext>
            </a:extLst>
          </p:cNvPr>
          <p:cNvGraphicFramePr>
            <a:graphicFrameLocks noGrp="1"/>
          </p:cNvGraphicFramePr>
          <p:nvPr>
            <p:extLst>
              <p:ext uri="{D42A27DB-BD31-4B8C-83A1-F6EECF244321}">
                <p14:modId xmlns:p14="http://schemas.microsoft.com/office/powerpoint/2010/main" val="3704825577"/>
              </p:ext>
            </p:extLst>
          </p:nvPr>
        </p:nvGraphicFramePr>
        <p:xfrm>
          <a:off x="1800275" y="1252664"/>
          <a:ext cx="8569324" cy="5338764"/>
        </p:xfrm>
        <a:graphic>
          <a:graphicData uri="http://schemas.openxmlformats.org/drawingml/2006/table">
            <a:tbl>
              <a:tblPr>
                <a:tableStyleId>{5C22544A-7EE6-4342-B048-85BDC9FD1C3A}</a:tableStyleId>
              </a:tblPr>
              <a:tblGrid>
                <a:gridCol w="694516">
                  <a:extLst>
                    <a:ext uri="{9D8B030D-6E8A-4147-A177-3AD203B41FA5}">
                      <a16:colId xmlns:a16="http://schemas.microsoft.com/office/drawing/2014/main" val="20000"/>
                    </a:ext>
                  </a:extLst>
                </a:gridCol>
                <a:gridCol w="585999">
                  <a:extLst>
                    <a:ext uri="{9D8B030D-6E8A-4147-A177-3AD203B41FA5}">
                      <a16:colId xmlns:a16="http://schemas.microsoft.com/office/drawing/2014/main" val="20001"/>
                    </a:ext>
                  </a:extLst>
                </a:gridCol>
                <a:gridCol w="824230">
                  <a:extLst>
                    <a:ext uri="{9D8B030D-6E8A-4147-A177-3AD203B41FA5}">
                      <a16:colId xmlns:a16="http://schemas.microsoft.com/office/drawing/2014/main" val="20002"/>
                    </a:ext>
                  </a:extLst>
                </a:gridCol>
                <a:gridCol w="526187">
                  <a:extLst>
                    <a:ext uri="{9D8B030D-6E8A-4147-A177-3AD203B41FA5}">
                      <a16:colId xmlns:a16="http://schemas.microsoft.com/office/drawing/2014/main" val="20003"/>
                    </a:ext>
                  </a:extLst>
                </a:gridCol>
                <a:gridCol w="614021">
                  <a:extLst>
                    <a:ext uri="{9D8B030D-6E8A-4147-A177-3AD203B41FA5}">
                      <a16:colId xmlns:a16="http://schemas.microsoft.com/office/drawing/2014/main" val="20004"/>
                    </a:ext>
                  </a:extLst>
                </a:gridCol>
                <a:gridCol w="595248">
                  <a:extLst>
                    <a:ext uri="{9D8B030D-6E8A-4147-A177-3AD203B41FA5}">
                      <a16:colId xmlns:a16="http://schemas.microsoft.com/office/drawing/2014/main" val="20005"/>
                    </a:ext>
                  </a:extLst>
                </a:gridCol>
                <a:gridCol w="624490">
                  <a:extLst>
                    <a:ext uri="{9D8B030D-6E8A-4147-A177-3AD203B41FA5}">
                      <a16:colId xmlns:a16="http://schemas.microsoft.com/office/drawing/2014/main" val="20006"/>
                    </a:ext>
                  </a:extLst>
                </a:gridCol>
                <a:gridCol w="576089">
                  <a:extLst>
                    <a:ext uri="{9D8B030D-6E8A-4147-A177-3AD203B41FA5}">
                      <a16:colId xmlns:a16="http://schemas.microsoft.com/office/drawing/2014/main" val="20007"/>
                    </a:ext>
                  </a:extLst>
                </a:gridCol>
                <a:gridCol w="619674">
                  <a:extLst>
                    <a:ext uri="{9D8B030D-6E8A-4147-A177-3AD203B41FA5}">
                      <a16:colId xmlns:a16="http://schemas.microsoft.com/office/drawing/2014/main" val="20008"/>
                    </a:ext>
                  </a:extLst>
                </a:gridCol>
                <a:gridCol w="690143">
                  <a:extLst>
                    <a:ext uri="{9D8B030D-6E8A-4147-A177-3AD203B41FA5}">
                      <a16:colId xmlns:a16="http://schemas.microsoft.com/office/drawing/2014/main" val="20009"/>
                    </a:ext>
                  </a:extLst>
                </a:gridCol>
                <a:gridCol w="698771">
                  <a:extLst>
                    <a:ext uri="{9D8B030D-6E8A-4147-A177-3AD203B41FA5}">
                      <a16:colId xmlns:a16="http://schemas.microsoft.com/office/drawing/2014/main" val="20010"/>
                    </a:ext>
                  </a:extLst>
                </a:gridCol>
                <a:gridCol w="814588">
                  <a:extLst>
                    <a:ext uri="{9D8B030D-6E8A-4147-A177-3AD203B41FA5}">
                      <a16:colId xmlns:a16="http://schemas.microsoft.com/office/drawing/2014/main" val="20011"/>
                    </a:ext>
                  </a:extLst>
                </a:gridCol>
                <a:gridCol w="705368">
                  <a:extLst>
                    <a:ext uri="{9D8B030D-6E8A-4147-A177-3AD203B41FA5}">
                      <a16:colId xmlns:a16="http://schemas.microsoft.com/office/drawing/2014/main" val="20012"/>
                    </a:ext>
                  </a:extLst>
                </a:gridCol>
              </a:tblGrid>
              <a:tr h="291688">
                <a:tc gridSpan="3">
                  <a:txBody>
                    <a:bodyPr/>
                    <a:lstStyle/>
                    <a:p>
                      <a:pPr algn="l" fontAlgn="ctr"/>
                      <a:r>
                        <a:rPr lang="en-US" sz="1600" b="1" u="none" strike="noStrike" dirty="0">
                          <a:solidFill>
                            <a:srgbClr val="FF0000"/>
                          </a:solidFill>
                          <a:effectLst/>
                        </a:rPr>
                        <a:t>Instruction Status</a:t>
                      </a:r>
                      <a:endParaRPr lang="en-US" sz="1600" b="1" i="0" u="none" strike="noStrike" dirty="0">
                        <a:solidFill>
                          <a:srgbClr val="FF0000"/>
                        </a:solidFill>
                        <a:effectLst/>
                        <a:latin typeface="宋体" panose="02010600030101010101" pitchFamily="2" charset="-122"/>
                        <a:ea typeface="宋体" panose="02010600030101010101" pitchFamily="2" charset="-122"/>
                      </a:endParaRPr>
                    </a:p>
                  </a:txBody>
                  <a:tcPr marL="7620" marR="7620" marT="7619" marB="0" anchor="ctr"/>
                </a:tc>
                <a:tc hMerge="1">
                  <a:txBody>
                    <a:bodyPr/>
                    <a:lstStyle/>
                    <a:p>
                      <a:endParaRPr lang="zh-CN" altLang="en-US"/>
                    </a:p>
                  </a:txBody>
                  <a:tcPr/>
                </a:tc>
                <a:tc hMerge="1">
                  <a:txBody>
                    <a:bodyPr/>
                    <a:lstStyle/>
                    <a:p>
                      <a:endParaRPr lang="zh-CN" altLang="en-US"/>
                    </a:p>
                  </a:txBody>
                  <a:tcPr/>
                </a:tc>
                <a:tc>
                  <a:txBody>
                    <a:bodyPr/>
                    <a:lstStyle/>
                    <a:p>
                      <a:pPr algn="l" fontAlgn="ct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00"/>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ITER</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200" u="none" strike="noStrike" dirty="0">
                          <a:effectLst/>
                        </a:rPr>
                        <a:t>Inst.</a:t>
                      </a:r>
                      <a:endParaRPr lang="en-US" sz="12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err="1">
                          <a:effectLst/>
                        </a:rPr>
                        <a:t>i</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j</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k</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Issue</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Exec</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WR</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zh-CN" altLang="en-US" sz="1600" u="none" strike="noStrike">
                          <a:effectLst/>
                        </a:rPr>
                        <a:t> </a:t>
                      </a: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Busy</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Addr</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Fu</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01"/>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u="none" strike="noStrike" dirty="0">
                          <a:solidFill>
                            <a:srgbClr val="FF00FF"/>
                          </a:solidFill>
                          <a:effectLst/>
                        </a:rPr>
                        <a:t>1</a:t>
                      </a:r>
                      <a:endParaRPr lang="en-US" altLang="zh-CN" sz="16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solidFill>
                            <a:srgbClr val="FF00FF"/>
                          </a:solidFill>
                          <a:effectLst/>
                        </a:rPr>
                        <a:t>LD</a:t>
                      </a:r>
                      <a:endParaRPr lang="en-US" sz="16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solidFill>
                            <a:srgbClr val="FF00FF"/>
                          </a:solidFill>
                          <a:effectLst/>
                        </a:rPr>
                        <a:t>F0</a:t>
                      </a:r>
                      <a:endParaRPr lang="en-US" sz="16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u="none" strike="noStrike">
                          <a:solidFill>
                            <a:srgbClr val="FF00FF"/>
                          </a:solidFill>
                          <a:effectLst/>
                        </a:rPr>
                        <a:t>0</a:t>
                      </a:r>
                      <a:endParaRPr lang="en-US" altLang="zh-CN" sz="1600" b="0" i="0" u="none" strike="noStrike">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solidFill>
                            <a:srgbClr val="FF00FF"/>
                          </a:solidFill>
                          <a:effectLst/>
                        </a:rPr>
                        <a:t>R1</a:t>
                      </a:r>
                      <a:endParaRPr lang="en-US" sz="1600" b="0" i="0" u="none" strike="noStrike">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u="none" strike="noStrike" dirty="0">
                          <a:effectLst/>
                        </a:rPr>
                        <a:t>1</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u="none" strike="noStrike" dirty="0">
                          <a:effectLst/>
                        </a:rPr>
                        <a:t>2~9</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u="none" strike="noStrike" dirty="0">
                          <a:effectLst/>
                        </a:rPr>
                        <a:t>10</a:t>
                      </a:r>
                      <a:r>
                        <a:rPr lang="zh-CN" altLang="en-US" sz="1400" u="none" strike="noStrike" dirty="0">
                          <a:effectLst/>
                        </a:rPr>
                        <a:t>　</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r" fontAlgn="ctr"/>
                      <a:r>
                        <a:rPr lang="en-US" sz="1600" u="none" strike="noStrike" dirty="0">
                          <a:effectLst/>
                        </a:rPr>
                        <a:t>Load1</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b="0" i="0" u="none" strike="noStrike" dirty="0">
                          <a:solidFill>
                            <a:srgbClr val="FF00FF"/>
                          </a:solidFill>
                          <a:effectLst/>
                          <a:latin typeface="宋体" panose="02010600030101010101" pitchFamily="2" charset="-122"/>
                          <a:ea typeface="宋体" panose="02010600030101010101" pitchFamily="2" charset="-122"/>
                        </a:rPr>
                        <a:t>No</a:t>
                      </a:r>
                      <a:endParaRPr lang="en-US" sz="14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02"/>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u="none" strike="noStrike">
                          <a:solidFill>
                            <a:srgbClr val="FF00FF"/>
                          </a:solidFill>
                          <a:effectLst/>
                        </a:rPr>
                        <a:t>1</a:t>
                      </a:r>
                      <a:endParaRPr lang="en-US" altLang="zh-CN" sz="1600" b="0" i="0" u="none" strike="noStrike">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solidFill>
                            <a:srgbClr val="FF00FF"/>
                          </a:solidFill>
                          <a:effectLst/>
                        </a:rPr>
                        <a:t>MULTD</a:t>
                      </a:r>
                      <a:endParaRPr lang="en-US" sz="16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solidFill>
                            <a:srgbClr val="FF00FF"/>
                          </a:solidFill>
                          <a:effectLst/>
                        </a:rPr>
                        <a:t>F4</a:t>
                      </a:r>
                      <a:endParaRPr lang="en-US" sz="16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solidFill>
                            <a:srgbClr val="FF00FF"/>
                          </a:solidFill>
                          <a:effectLst/>
                        </a:rPr>
                        <a:t>F0</a:t>
                      </a:r>
                      <a:endParaRPr lang="en-US" sz="16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solidFill>
                            <a:srgbClr val="FF00FF"/>
                          </a:solidFill>
                          <a:effectLst/>
                        </a:rPr>
                        <a:t>F2</a:t>
                      </a:r>
                      <a:endParaRPr lang="en-US" sz="16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u="none" strike="noStrike" dirty="0">
                          <a:effectLst/>
                        </a:rPr>
                        <a:t>2</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b="0" i="0" u="none" strike="noStrike" dirty="0">
                          <a:solidFill>
                            <a:srgbClr val="000000"/>
                          </a:solidFill>
                          <a:effectLst/>
                          <a:latin typeface="宋体" panose="02010600030101010101" pitchFamily="2" charset="-122"/>
                          <a:ea typeface="宋体" panose="02010600030101010101" pitchFamily="2" charset="-122"/>
                        </a:rPr>
                        <a:t>11~14</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u="none" strike="noStrike" dirty="0">
                          <a:effectLst/>
                        </a:rPr>
                        <a:t>15</a:t>
                      </a:r>
                      <a:r>
                        <a:rPr lang="zh-CN" altLang="en-US" sz="1400" u="none" strike="noStrike" dirty="0">
                          <a:effectLst/>
                        </a:rPr>
                        <a:t>　</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r" fontAlgn="ctr"/>
                      <a:r>
                        <a:rPr lang="en-US" sz="1600" u="none" strike="noStrike">
                          <a:effectLst/>
                        </a:rPr>
                        <a:t>Load2</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b="0" i="0" u="none" strike="noStrike" dirty="0">
                          <a:solidFill>
                            <a:srgbClr val="0070C0"/>
                          </a:solidFill>
                          <a:effectLst/>
                          <a:latin typeface="宋体" panose="02010600030101010101" pitchFamily="2" charset="-122"/>
                          <a:ea typeface="宋体" panose="02010600030101010101" pitchFamily="2" charset="-122"/>
                        </a:rPr>
                        <a:t>No</a:t>
                      </a:r>
                      <a:endParaRPr lang="en-US" sz="1400" b="0" i="0" u="none" strike="noStrike" dirty="0">
                        <a:solidFill>
                          <a:srgbClr val="0070C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0070C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03"/>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u="none" strike="noStrike">
                          <a:solidFill>
                            <a:srgbClr val="FF00FF"/>
                          </a:solidFill>
                          <a:effectLst/>
                        </a:rPr>
                        <a:t>1</a:t>
                      </a:r>
                      <a:endParaRPr lang="en-US" altLang="zh-CN" sz="1600" b="0" i="0" u="none" strike="noStrike">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solidFill>
                            <a:srgbClr val="FF00FF"/>
                          </a:solidFill>
                          <a:effectLst/>
                        </a:rPr>
                        <a:t>SD</a:t>
                      </a:r>
                      <a:endParaRPr lang="en-US" sz="1600" b="0" i="0" u="none" strike="noStrike">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solidFill>
                            <a:srgbClr val="FF00FF"/>
                          </a:solidFill>
                          <a:effectLst/>
                        </a:rPr>
                        <a:t>F4 </a:t>
                      </a:r>
                      <a:endParaRPr lang="en-US" sz="16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u="none" strike="noStrike" dirty="0">
                          <a:solidFill>
                            <a:srgbClr val="FF00FF"/>
                          </a:solidFill>
                          <a:effectLst/>
                        </a:rPr>
                        <a:t>0</a:t>
                      </a:r>
                      <a:endParaRPr lang="en-US" altLang="zh-CN" sz="16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solidFill>
                            <a:srgbClr val="FF00FF"/>
                          </a:solidFill>
                          <a:effectLst/>
                        </a:rPr>
                        <a:t>R1</a:t>
                      </a:r>
                      <a:endParaRPr lang="en-US" sz="16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u="none" strike="noStrike" dirty="0">
                          <a:effectLst/>
                        </a:rPr>
                        <a:t>3</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b="0" i="0" u="none" strike="noStrike" dirty="0">
                          <a:solidFill>
                            <a:srgbClr val="000000"/>
                          </a:solidFill>
                          <a:effectLst/>
                          <a:latin typeface="宋体" panose="02010600030101010101" pitchFamily="2" charset="-122"/>
                          <a:ea typeface="宋体" panose="02010600030101010101" pitchFamily="2" charset="-122"/>
                        </a:rPr>
                        <a:t>4</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u="none" strike="noStrike" dirty="0">
                          <a:effectLst/>
                        </a:rPr>
                        <a:t>16</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r" fontAlgn="ctr"/>
                      <a:r>
                        <a:rPr lang="en-US" sz="1600" u="none" strike="noStrike">
                          <a:effectLst/>
                        </a:rPr>
                        <a:t>Load3</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b="0" i="0" u="none" strike="noStrike" dirty="0">
                          <a:solidFill>
                            <a:srgbClr val="000000"/>
                          </a:solidFill>
                          <a:effectLst/>
                          <a:latin typeface="宋体" panose="02010600030101010101" pitchFamily="2" charset="-122"/>
                          <a:ea typeface="宋体" panose="02010600030101010101" pitchFamily="2" charset="-122"/>
                        </a:rPr>
                        <a:t>No</a:t>
                      </a:r>
                      <a:endParaRPr 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04"/>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u="none" strike="noStrike">
                          <a:effectLst/>
                        </a:rPr>
                        <a:t>2</a:t>
                      </a:r>
                      <a:endParaRPr lang="en-US" altLang="zh-CN" sz="1600" b="0" i="0" u="none" strike="noStrike">
                        <a:solidFill>
                          <a:srgbClr val="66FF33"/>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LD</a:t>
                      </a:r>
                      <a:endParaRPr lang="en-US" sz="1600" b="0" i="0" u="none" strike="noStrike" dirty="0">
                        <a:solidFill>
                          <a:srgbClr val="66FF33"/>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F0</a:t>
                      </a:r>
                      <a:endParaRPr lang="en-US" sz="1600" b="0" i="0" u="none" strike="noStrike">
                        <a:solidFill>
                          <a:srgbClr val="66FF33"/>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u="none" strike="noStrike">
                          <a:effectLst/>
                        </a:rPr>
                        <a:t>0</a:t>
                      </a:r>
                      <a:endParaRPr lang="en-US" altLang="zh-CN" sz="1600" b="0" i="0" u="none" strike="noStrike">
                        <a:solidFill>
                          <a:srgbClr val="66FF33"/>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R1</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u="none" strike="noStrike" dirty="0">
                          <a:effectLst/>
                        </a:rPr>
                        <a:t>6</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b="0" i="0" u="none" strike="noStrike" dirty="0">
                          <a:solidFill>
                            <a:srgbClr val="000000"/>
                          </a:solidFill>
                          <a:effectLst/>
                          <a:latin typeface="宋体" panose="02010600030101010101" pitchFamily="2" charset="-122"/>
                          <a:ea typeface="宋体" panose="02010600030101010101" pitchFamily="2" charset="-122"/>
                        </a:rPr>
                        <a:t>11</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u="none" strike="noStrike" dirty="0">
                          <a:effectLst/>
                        </a:rPr>
                        <a:t>12</a:t>
                      </a:r>
                      <a:r>
                        <a:rPr lang="zh-CN" altLang="en-US" sz="1400" u="none" strike="noStrike" dirty="0">
                          <a:effectLst/>
                        </a:rPr>
                        <a:t>　</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r" fontAlgn="ctr"/>
                      <a:r>
                        <a:rPr lang="en-US" sz="1600" u="none" strike="noStrike">
                          <a:effectLst/>
                        </a:rPr>
                        <a:t>Store1</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b="0" i="0" u="none" strike="noStrike" dirty="0">
                          <a:solidFill>
                            <a:srgbClr val="FF00FF"/>
                          </a:solidFill>
                          <a:effectLst/>
                          <a:latin typeface="宋体" panose="02010600030101010101" pitchFamily="2" charset="-122"/>
                          <a:ea typeface="宋体" panose="02010600030101010101" pitchFamily="2" charset="-122"/>
                        </a:rPr>
                        <a:t>No</a:t>
                      </a:r>
                      <a:endParaRPr lang="en-US" sz="14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05"/>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u="none" strike="noStrike">
                          <a:effectLst/>
                        </a:rPr>
                        <a:t>2</a:t>
                      </a:r>
                      <a:endParaRPr lang="en-US" altLang="zh-CN" sz="1600" b="0" i="0" u="none" strike="noStrike">
                        <a:solidFill>
                          <a:srgbClr val="66FF33"/>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MULTD</a:t>
                      </a:r>
                      <a:endParaRPr lang="en-US" sz="1600" b="0" i="0" u="none" strike="noStrike">
                        <a:solidFill>
                          <a:srgbClr val="66FF33"/>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F4</a:t>
                      </a:r>
                      <a:endParaRPr lang="en-US" sz="1600" b="0" i="0" u="none" strike="noStrike">
                        <a:solidFill>
                          <a:srgbClr val="66FF33"/>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F0</a:t>
                      </a:r>
                      <a:endParaRPr lang="en-US" sz="1600" b="0" i="0" u="none" strike="noStrike">
                        <a:solidFill>
                          <a:srgbClr val="66FF33"/>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F2</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u="none" strike="noStrike" dirty="0">
                          <a:effectLst/>
                        </a:rPr>
                        <a:t>7</a:t>
                      </a:r>
                      <a:r>
                        <a:rPr lang="zh-CN" altLang="en-US" sz="1400" u="none" strike="noStrike" dirty="0">
                          <a:effectLst/>
                        </a:rPr>
                        <a:t>　</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b="0" i="0" u="none" strike="noStrike" dirty="0">
                          <a:solidFill>
                            <a:srgbClr val="000000"/>
                          </a:solidFill>
                          <a:effectLst/>
                          <a:latin typeface="宋体" panose="02010600030101010101" pitchFamily="2" charset="-122"/>
                          <a:ea typeface="宋体" panose="02010600030101010101" pitchFamily="2" charset="-122"/>
                        </a:rPr>
                        <a:t>13~16</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zh-CN" altLang="en-US" sz="1400" u="none" strike="noStrike" dirty="0">
                          <a:effectLst/>
                        </a:rPr>
                        <a:t>　</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r" fontAlgn="ctr"/>
                      <a:r>
                        <a:rPr lang="en-US" sz="1600" u="none" strike="noStrike" dirty="0">
                          <a:effectLst/>
                        </a:rPr>
                        <a:t>Store2</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b="0" i="0" u="none" strike="noStrike" dirty="0">
                          <a:solidFill>
                            <a:srgbClr val="0070C0"/>
                          </a:solidFill>
                          <a:effectLst/>
                          <a:latin typeface="宋体" panose="02010600030101010101" pitchFamily="2" charset="-122"/>
                          <a:ea typeface="宋体" panose="02010600030101010101" pitchFamily="2" charset="-122"/>
                        </a:rPr>
                        <a:t>Yes</a:t>
                      </a:r>
                      <a:endParaRPr lang="en-US" sz="1400" b="0" i="0" u="none" strike="noStrike" dirty="0">
                        <a:solidFill>
                          <a:srgbClr val="0070C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b="0" i="0" u="none" strike="noStrike" dirty="0">
                          <a:solidFill>
                            <a:srgbClr val="0070C0"/>
                          </a:solidFill>
                          <a:effectLst/>
                          <a:latin typeface="宋体" panose="02010600030101010101" pitchFamily="2" charset="-122"/>
                          <a:ea typeface="宋体" panose="02010600030101010101" pitchFamily="2" charset="-122"/>
                        </a:rPr>
                        <a:t>72</a:t>
                      </a:r>
                      <a:endParaRPr lang="zh-CN" altLang="en-US" sz="1400" b="0" i="0" u="none" strike="noStrike" dirty="0">
                        <a:solidFill>
                          <a:srgbClr val="0070C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b="0" i="0" u="none" strike="noStrike" dirty="0">
                          <a:solidFill>
                            <a:srgbClr val="0070C0"/>
                          </a:solidFill>
                          <a:effectLst/>
                          <a:latin typeface="宋体" panose="02010600030101010101" pitchFamily="2" charset="-122"/>
                          <a:ea typeface="宋体" panose="02010600030101010101" pitchFamily="2" charset="-122"/>
                        </a:rPr>
                        <a:t>Mult2</a:t>
                      </a:r>
                    </a:p>
                  </a:txBody>
                  <a:tcPr marL="7620" marR="7620" marT="7619" marB="0" anchor="ctr"/>
                </a:tc>
                <a:extLst>
                  <a:ext uri="{0D108BD9-81ED-4DB2-BD59-A6C34878D82A}">
                    <a16:rowId xmlns:a16="http://schemas.microsoft.com/office/drawing/2014/main" val="10006"/>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u="none" strike="noStrike">
                          <a:effectLst/>
                        </a:rPr>
                        <a:t>2</a:t>
                      </a:r>
                      <a:endParaRPr lang="en-US" altLang="zh-CN" sz="1600" b="0" i="0" u="none" strike="noStrike">
                        <a:solidFill>
                          <a:srgbClr val="66FF33"/>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SD</a:t>
                      </a:r>
                      <a:endParaRPr lang="en-US" sz="1600" b="0" i="0" u="none" strike="noStrike">
                        <a:solidFill>
                          <a:srgbClr val="66FF33"/>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F4 </a:t>
                      </a:r>
                      <a:endParaRPr lang="en-US" sz="1600" b="0" i="0" u="none" strike="noStrike">
                        <a:solidFill>
                          <a:srgbClr val="66FF33"/>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u="none" strike="noStrike">
                          <a:effectLst/>
                        </a:rPr>
                        <a:t>0</a:t>
                      </a:r>
                      <a:endParaRPr lang="en-US" altLang="zh-CN" sz="1600" b="0" i="0" u="none" strike="noStrike">
                        <a:solidFill>
                          <a:srgbClr val="66FF33"/>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R1</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u="none" strike="noStrike" dirty="0">
                          <a:effectLst/>
                        </a:rPr>
                        <a:t>8</a:t>
                      </a:r>
                      <a:r>
                        <a:rPr lang="zh-CN" altLang="en-US" sz="1400" u="none" strike="noStrike" dirty="0">
                          <a:effectLst/>
                        </a:rPr>
                        <a:t>　</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zh-CN" altLang="en-US" sz="1400" u="none" strike="noStrike">
                          <a:effectLst/>
                        </a:rPr>
                        <a:t>　</a:t>
                      </a:r>
                      <a:endParaRPr lang="zh-CN" altLang="en-US" sz="14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zh-CN" altLang="en-US" sz="1400" u="none" strike="noStrike" dirty="0">
                          <a:effectLst/>
                        </a:rPr>
                        <a:t>　</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r" fontAlgn="ctr"/>
                      <a:r>
                        <a:rPr lang="en-US" sz="1600" u="none" strike="noStrike" dirty="0">
                          <a:effectLst/>
                        </a:rPr>
                        <a:t>Store3</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b="0" i="0" u="none" strike="noStrike" dirty="0">
                          <a:solidFill>
                            <a:schemeClr val="dk1"/>
                          </a:solidFill>
                          <a:effectLst/>
                          <a:latin typeface="宋体" panose="02010600030101010101" pitchFamily="2" charset="-122"/>
                          <a:ea typeface="宋体" panose="02010600030101010101" pitchFamily="2" charset="-122"/>
                        </a:rPr>
                        <a:t>No</a:t>
                      </a:r>
                      <a:endParaRPr 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en-US" altLang="zh-CN"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07"/>
                  </a:ext>
                </a:extLst>
              </a:tr>
              <a:tr h="293236">
                <a:tc gridSpan="3">
                  <a:txBody>
                    <a:bodyPr/>
                    <a:lstStyle/>
                    <a:p>
                      <a:pPr marL="0" algn="l" defTabSz="914400" rtl="0" eaLnBrk="1" fontAlgn="ctr" latinLnBrk="0" hangingPunct="1"/>
                      <a:r>
                        <a:rPr lang="en-US" sz="1800" b="1" u="none" strike="noStrike" kern="1200" dirty="0">
                          <a:solidFill>
                            <a:srgbClr val="FF0000"/>
                          </a:solidFill>
                          <a:effectLst/>
                          <a:latin typeface="+mn-lt"/>
                          <a:ea typeface="+mn-ea"/>
                          <a:cs typeface="+mn-cs"/>
                        </a:rPr>
                        <a:t>Reservation Station:</a:t>
                      </a:r>
                    </a:p>
                  </a:txBody>
                  <a:tcPr marL="7620" marR="7620" marT="7619" marB="0" anchor="ctr"/>
                </a:tc>
                <a:tc hMerge="1">
                  <a:txBody>
                    <a:bodyPr/>
                    <a:lstStyle/>
                    <a:p>
                      <a:endParaRPr lang="zh-CN" altLang="en-US"/>
                    </a:p>
                  </a:txBody>
                  <a:tcPr/>
                </a:tc>
                <a:tc hMerge="1">
                  <a:txBody>
                    <a:bodyPr/>
                    <a:lstStyle/>
                    <a:p>
                      <a:endParaRPr lang="zh-CN" altLang="en-US"/>
                    </a:p>
                  </a:txBody>
                  <a:tcP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08"/>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Time</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Name</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Busy </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Op</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err="1">
                          <a:effectLst/>
                        </a:rPr>
                        <a:t>Vj</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err="1">
                          <a:effectLst/>
                        </a:rPr>
                        <a:t>Vk</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Qj </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Qk</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Code</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09"/>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600" u="none" strike="noStrike" dirty="0">
                          <a:effectLst/>
                        </a:rPr>
                        <a:t>Add1</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400" u="none" strike="noStrike" dirty="0">
                          <a:effectLst/>
                          <a:latin typeface="宋体" panose="02010600030101010101" pitchFamily="2" charset="-122"/>
                          <a:ea typeface="宋体" panose="02010600030101010101" pitchFamily="2" charset="-122"/>
                        </a:rPr>
                        <a:t>No</a:t>
                      </a:r>
                      <a:endParaRPr lang="en-US" sz="1400" b="0" i="0" u="none" strike="noStrike" dirty="0">
                        <a:solidFill>
                          <a:srgbClr val="FF66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zh-CN" altLang="en-US" sz="1400" u="none" strike="noStrike" dirty="0">
                          <a:effectLst/>
                          <a:latin typeface="宋体" panose="02010600030101010101" pitchFamily="2" charset="-122"/>
                          <a:ea typeface="宋体" panose="02010600030101010101" pitchFamily="2" charset="-122"/>
                        </a:rPr>
                        <a:t>　</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zh-CN" altLang="en-US" sz="1400" u="none" strike="noStrike" dirty="0">
                          <a:effectLst/>
                          <a:latin typeface="宋体" panose="02010600030101010101" pitchFamily="2" charset="-122"/>
                          <a:ea typeface="宋体" panose="02010600030101010101" pitchFamily="2" charset="-122"/>
                        </a:rPr>
                        <a:t>　</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zh-CN" altLang="en-US" sz="1400" u="none" strike="noStrike" dirty="0">
                          <a:effectLst/>
                          <a:latin typeface="宋体" panose="02010600030101010101" pitchFamily="2" charset="-122"/>
                          <a:ea typeface="宋体" panose="02010600030101010101" pitchFamily="2" charset="-122"/>
                        </a:rPr>
                        <a:t>　</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zh-CN" altLang="en-US" sz="1400" u="none" strike="noStrike" dirty="0">
                          <a:effectLst/>
                          <a:latin typeface="宋体" panose="02010600030101010101" pitchFamily="2" charset="-122"/>
                          <a:ea typeface="宋体" panose="02010600030101010101" pitchFamily="2" charset="-122"/>
                        </a:rPr>
                        <a:t>　</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zh-CN" altLang="en-US" sz="1600" u="none" strike="noStrike" dirty="0">
                          <a:effectLst/>
                        </a:rPr>
                        <a:t>　</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LD </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F0</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u="none" strike="noStrike">
                          <a:effectLst/>
                        </a:rPr>
                        <a:t>0</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R1</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10"/>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600" u="none" strike="noStrike" dirty="0" err="1">
                          <a:effectLst/>
                        </a:rPr>
                        <a:t>Add2</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400" u="none" strike="noStrike">
                          <a:effectLst/>
                          <a:latin typeface="宋体" panose="02010600030101010101" pitchFamily="2" charset="-122"/>
                          <a:ea typeface="宋体" panose="02010600030101010101" pitchFamily="2" charset="-122"/>
                        </a:rPr>
                        <a:t>No</a:t>
                      </a:r>
                      <a:endParaRPr lang="en-US" sz="1400" b="0" i="0" u="none" strike="noStrike">
                        <a:solidFill>
                          <a:srgbClr val="66FF33"/>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zh-CN" altLang="en-US" sz="1600" u="none" strike="noStrike">
                          <a:effectLst/>
                        </a:rPr>
                        <a:t>　</a:t>
                      </a: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MULTD</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b="0" i="0" u="none" strike="noStrike" dirty="0">
                          <a:solidFill>
                            <a:srgbClr val="000000"/>
                          </a:solidFill>
                          <a:effectLst/>
                          <a:latin typeface="宋体" panose="02010600030101010101" pitchFamily="2" charset="-122"/>
                          <a:ea typeface="宋体" panose="02010600030101010101" pitchFamily="2" charset="-122"/>
                        </a:rPr>
                        <a:t>F4</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b="0" i="0" u="none" strike="noStrike" dirty="0">
                          <a:solidFill>
                            <a:srgbClr val="000000"/>
                          </a:solidFill>
                          <a:effectLst/>
                          <a:latin typeface="宋体" panose="02010600030101010101" pitchFamily="2" charset="-122"/>
                          <a:ea typeface="宋体" panose="02010600030101010101" pitchFamily="2" charset="-122"/>
                        </a:rPr>
                        <a:t>F0</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b="0" i="0" u="none" strike="noStrike" dirty="0">
                          <a:solidFill>
                            <a:srgbClr val="000000"/>
                          </a:solidFill>
                          <a:effectLst/>
                          <a:latin typeface="宋体" panose="02010600030101010101" pitchFamily="2" charset="-122"/>
                          <a:ea typeface="宋体" panose="02010600030101010101" pitchFamily="2" charset="-122"/>
                        </a:rPr>
                        <a:t>F2</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11"/>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600" u="none" strike="noStrike" dirty="0" err="1">
                          <a:effectLst/>
                        </a:rPr>
                        <a:t>Add3</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400" u="none" strike="noStrike">
                          <a:effectLst/>
                          <a:latin typeface="宋体" panose="02010600030101010101" pitchFamily="2" charset="-122"/>
                          <a:ea typeface="宋体" panose="02010600030101010101" pitchFamily="2" charset="-122"/>
                        </a:rPr>
                        <a:t>No</a:t>
                      </a:r>
                      <a:endParaRPr lang="en-US" sz="14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zh-CN" altLang="en-US" sz="1600" u="none" strike="noStrike">
                          <a:effectLst/>
                        </a:rPr>
                        <a:t>　</a:t>
                      </a: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SD</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F4 </a:t>
                      </a:r>
                      <a:endParaRPr lang="en-US" sz="1600" b="0" i="0" u="none" strike="noStrike" dirty="0">
                        <a:solidFill>
                          <a:srgbClr val="FF66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u="none" strike="noStrike" dirty="0">
                          <a:effectLst/>
                        </a:rPr>
                        <a:t>0</a:t>
                      </a:r>
                      <a:endParaRPr lang="en-US" altLang="zh-CN" sz="1600" b="0" i="0" u="none" strike="noStrike" dirty="0">
                        <a:solidFill>
                          <a:srgbClr val="FF66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R1</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12"/>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600" u="none" strike="noStrike" dirty="0" err="1">
                          <a:effectLst/>
                        </a:rPr>
                        <a:t>Mult1</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b="0" i="0" u="none" strike="noStrike" dirty="0">
                          <a:solidFill>
                            <a:schemeClr val="tx1"/>
                          </a:solidFill>
                          <a:effectLst/>
                          <a:latin typeface="宋体" panose="02010600030101010101" pitchFamily="2" charset="-122"/>
                          <a:ea typeface="宋体" panose="02010600030101010101" pitchFamily="2" charset="-122"/>
                        </a:rPr>
                        <a:t>Yes</a:t>
                      </a:r>
                      <a:endParaRPr lang="en-US" sz="1400" b="0" i="0" u="none" strike="noStrike" dirty="0">
                        <a:solidFill>
                          <a:schemeClr val="tx1"/>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b="0" i="0" u="none" strike="noStrike" dirty="0" err="1">
                          <a:solidFill>
                            <a:schemeClr val="tx1"/>
                          </a:solidFill>
                          <a:effectLst/>
                          <a:latin typeface="宋体" panose="02010600030101010101" pitchFamily="2" charset="-122"/>
                          <a:ea typeface="宋体" panose="02010600030101010101" pitchFamily="2" charset="-122"/>
                        </a:rPr>
                        <a:t>Multd</a:t>
                      </a:r>
                      <a:endParaRPr lang="en-US" altLang="zh-CN" sz="1400" b="0" i="0" u="none" strike="noStrike" dirty="0">
                        <a:solidFill>
                          <a:schemeClr val="tx1"/>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marL="0" marR="0" lvl="0" indent="0" algn="ctr" defTabSz="913765" rtl="0" eaLnBrk="1" fontAlgn="ctr" latinLnBrk="0" hangingPunct="1">
                        <a:lnSpc>
                          <a:spcPct val="100000"/>
                        </a:lnSpc>
                        <a:spcBef>
                          <a:spcPts val="0"/>
                        </a:spcBef>
                        <a:spcAft>
                          <a:spcPts val="0"/>
                        </a:spcAft>
                        <a:buClrTx/>
                        <a:buSzTx/>
                        <a:buFontTx/>
                        <a:buNone/>
                        <a:tabLst/>
                        <a:defRPr/>
                      </a:pPr>
                      <a:r>
                        <a:rPr lang="en-US" altLang="zh-CN" sz="1400" b="0" i="0" u="none" strike="noStrike" dirty="0">
                          <a:solidFill>
                            <a:schemeClr val="tx1"/>
                          </a:solidFill>
                          <a:effectLst/>
                          <a:latin typeface="宋体" panose="02010600030101010101" pitchFamily="2" charset="-122"/>
                          <a:ea typeface="宋体" panose="02010600030101010101" pitchFamily="2" charset="-122"/>
                        </a:rPr>
                        <a:t>R(</a:t>
                      </a:r>
                      <a:r>
                        <a:rPr lang="en-US" altLang="zh-CN" sz="1400" b="0" i="0" u="none" strike="noStrike" dirty="0" err="1">
                          <a:solidFill>
                            <a:schemeClr val="tx1"/>
                          </a:solidFill>
                          <a:effectLst/>
                          <a:latin typeface="宋体" panose="02010600030101010101" pitchFamily="2" charset="-122"/>
                          <a:ea typeface="宋体" panose="02010600030101010101" pitchFamily="2" charset="-122"/>
                        </a:rPr>
                        <a:t>F0</a:t>
                      </a:r>
                      <a:r>
                        <a:rPr lang="en-US" altLang="zh-CN" sz="1400" b="0" i="0" u="none" strike="noStrike" dirty="0">
                          <a:solidFill>
                            <a:schemeClr val="tx1"/>
                          </a:solidFill>
                          <a:effectLst/>
                          <a:latin typeface="宋体" panose="02010600030101010101" pitchFamily="2" charset="-122"/>
                          <a:ea typeface="宋体" panose="02010600030101010101" pitchFamily="2" charset="-122"/>
                        </a:rPr>
                        <a:t>)</a:t>
                      </a:r>
                      <a:endParaRPr lang="zh-CN" altLang="en-US" sz="1400" b="0" i="0" u="none" strike="noStrike" dirty="0">
                        <a:solidFill>
                          <a:schemeClr val="tx1"/>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b="0" i="0" u="none" strike="noStrike" dirty="0">
                          <a:solidFill>
                            <a:schemeClr val="tx1"/>
                          </a:solidFill>
                          <a:effectLst/>
                          <a:latin typeface="宋体" panose="02010600030101010101" pitchFamily="2" charset="-122"/>
                          <a:ea typeface="宋体" panose="02010600030101010101" pitchFamily="2" charset="-122"/>
                        </a:rPr>
                        <a:t>R(F2)</a:t>
                      </a:r>
                      <a:endParaRPr lang="zh-CN" altLang="en-US" sz="1400" b="0" i="0" u="none" strike="noStrike" dirty="0">
                        <a:solidFill>
                          <a:schemeClr val="tx1"/>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chemeClr val="tx1"/>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6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SUBI</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b="0" i="0" u="none" strike="noStrike" dirty="0">
                          <a:solidFill>
                            <a:srgbClr val="000000"/>
                          </a:solidFill>
                          <a:effectLst/>
                          <a:latin typeface="宋体" panose="02010600030101010101" pitchFamily="2" charset="-122"/>
                          <a:ea typeface="宋体" panose="02010600030101010101" pitchFamily="2" charset="-122"/>
                        </a:rPr>
                        <a:t>R1</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b="0" i="0" u="none" strike="noStrike" dirty="0">
                          <a:solidFill>
                            <a:srgbClr val="000000"/>
                          </a:solidFill>
                          <a:effectLst/>
                          <a:latin typeface="宋体" panose="02010600030101010101" pitchFamily="2" charset="-122"/>
                          <a:ea typeface="宋体" panose="02010600030101010101" pitchFamily="2" charset="-122"/>
                        </a:rPr>
                        <a:t>R1</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b="0" i="0" u="none" strike="noStrike" dirty="0">
                          <a:solidFill>
                            <a:srgbClr val="000000"/>
                          </a:solidFill>
                          <a:effectLst/>
                          <a:latin typeface="宋体" panose="02010600030101010101" pitchFamily="2" charset="-122"/>
                          <a:ea typeface="宋体" panose="02010600030101010101" pitchFamily="2" charset="-122"/>
                        </a:rPr>
                        <a:t>#8</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13"/>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b="0" i="0" u="none" strike="noStrike" dirty="0">
                          <a:solidFill>
                            <a:srgbClr val="000000"/>
                          </a:solidFill>
                          <a:effectLst/>
                          <a:latin typeface="宋体" panose="02010600030101010101" pitchFamily="2" charset="-122"/>
                          <a:ea typeface="宋体" panose="02010600030101010101" pitchFamily="2" charset="-122"/>
                        </a:rPr>
                        <a:t>0</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600" u="none" strike="noStrike" dirty="0" err="1">
                          <a:effectLst/>
                        </a:rPr>
                        <a:t>Mult2</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u="none" strike="noStrike" dirty="0">
                          <a:solidFill>
                            <a:srgbClr val="0070C0"/>
                          </a:solidFill>
                          <a:effectLst/>
                          <a:latin typeface="宋体" panose="02010600030101010101" pitchFamily="2" charset="-122"/>
                          <a:ea typeface="宋体" panose="02010600030101010101" pitchFamily="2" charset="-122"/>
                        </a:rPr>
                        <a:t>Yes</a:t>
                      </a:r>
                      <a:endParaRPr lang="en-US" sz="1400" b="0" i="0" u="none" strike="noStrike" dirty="0">
                        <a:solidFill>
                          <a:srgbClr val="0070C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u="none" strike="noStrike" dirty="0" err="1">
                          <a:solidFill>
                            <a:srgbClr val="0070C0"/>
                          </a:solidFill>
                          <a:effectLst/>
                          <a:latin typeface="宋体" panose="02010600030101010101" pitchFamily="2" charset="-122"/>
                          <a:ea typeface="宋体" panose="02010600030101010101" pitchFamily="2" charset="-122"/>
                        </a:rPr>
                        <a:t>Multd</a:t>
                      </a:r>
                      <a:r>
                        <a:rPr lang="zh-CN" altLang="en-US" sz="1400" u="none" strike="noStrike" dirty="0">
                          <a:solidFill>
                            <a:srgbClr val="0070C0"/>
                          </a:solidFill>
                          <a:effectLst/>
                          <a:latin typeface="宋体" panose="02010600030101010101" pitchFamily="2" charset="-122"/>
                          <a:ea typeface="宋体" panose="02010600030101010101" pitchFamily="2" charset="-122"/>
                        </a:rPr>
                        <a:t>　</a:t>
                      </a:r>
                      <a:endParaRPr lang="zh-CN" altLang="en-US" sz="1400" b="0" i="0" u="none" strike="noStrike" dirty="0">
                        <a:solidFill>
                          <a:srgbClr val="0070C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u="none" strike="noStrike" dirty="0">
                          <a:solidFill>
                            <a:srgbClr val="0070C0"/>
                          </a:solidFill>
                          <a:effectLst/>
                          <a:latin typeface="宋体" panose="02010600030101010101" pitchFamily="2" charset="-122"/>
                          <a:ea typeface="宋体" panose="02010600030101010101" pitchFamily="2" charset="-122"/>
                        </a:rPr>
                        <a:t>M[72]</a:t>
                      </a:r>
                      <a:endParaRPr lang="zh-CN" altLang="en-US" sz="1400" b="0" i="0" u="none" strike="noStrike" dirty="0">
                        <a:solidFill>
                          <a:srgbClr val="0070C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b="0" i="0" u="none" strike="noStrike" dirty="0">
                          <a:solidFill>
                            <a:srgbClr val="0070C0"/>
                          </a:solidFill>
                          <a:effectLst/>
                          <a:latin typeface="宋体" panose="02010600030101010101" pitchFamily="2" charset="-122"/>
                          <a:ea typeface="宋体" panose="02010600030101010101" pitchFamily="2" charset="-122"/>
                        </a:rPr>
                        <a:t>R(F2)</a:t>
                      </a:r>
                      <a:endParaRPr lang="zh-CN" altLang="en-US" sz="1400" b="0" i="0" u="none" strike="noStrike" dirty="0">
                        <a:solidFill>
                          <a:srgbClr val="0070C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0070C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zh-CN" altLang="en-US" sz="1600" u="none" strike="noStrike" dirty="0">
                          <a:effectLst/>
                        </a:rPr>
                        <a:t>　</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BNEZ</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b="0" i="0" u="none" strike="noStrike" dirty="0">
                          <a:solidFill>
                            <a:srgbClr val="000000"/>
                          </a:solidFill>
                          <a:effectLst/>
                          <a:latin typeface="宋体" panose="02010600030101010101" pitchFamily="2" charset="-122"/>
                          <a:ea typeface="宋体" panose="02010600030101010101" pitchFamily="2" charset="-122"/>
                        </a:rPr>
                        <a:t>R1</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b="0" i="0" u="none" strike="noStrike" dirty="0">
                          <a:solidFill>
                            <a:srgbClr val="000000"/>
                          </a:solidFill>
                          <a:effectLst/>
                          <a:latin typeface="宋体" panose="02010600030101010101" pitchFamily="2" charset="-122"/>
                          <a:ea typeface="宋体" panose="02010600030101010101" pitchFamily="2" charset="-122"/>
                        </a:rPr>
                        <a:t>Loop</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14"/>
                  </a:ext>
                </a:extLst>
              </a:tr>
              <a:tr h="86832">
                <a:tc>
                  <a:txBody>
                    <a:bodyPr/>
                    <a:lstStyle/>
                    <a:p>
                      <a:pPr algn="l" fontAlgn="ctr"/>
                      <a:endParaRPr lang="zh-CN" altLang="en-US" sz="2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5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5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5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5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5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5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5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5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5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5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5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5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15"/>
                  </a:ext>
                </a:extLst>
              </a:tr>
              <a:tr h="291688">
                <a:tc gridSpan="3">
                  <a:txBody>
                    <a:bodyPr/>
                    <a:lstStyle/>
                    <a:p>
                      <a:pPr marL="0" algn="l" defTabSz="914400" rtl="0" eaLnBrk="1" fontAlgn="ctr" latinLnBrk="0" hangingPunct="1"/>
                      <a:r>
                        <a:rPr lang="en-US" sz="1600" b="1" u="none" strike="noStrike" kern="1200" dirty="0">
                          <a:solidFill>
                            <a:srgbClr val="FF0000"/>
                          </a:solidFill>
                          <a:effectLst/>
                          <a:latin typeface="+mn-lt"/>
                          <a:ea typeface="+mn-ea"/>
                          <a:cs typeface="+mn-cs"/>
                        </a:rPr>
                        <a:t>Register Result Status</a:t>
                      </a:r>
                    </a:p>
                  </a:txBody>
                  <a:tcPr marL="7620" marR="7620" marT="7619" marB="0" anchor="ctr"/>
                </a:tc>
                <a:tc hMerge="1">
                  <a:txBody>
                    <a:bodyPr/>
                    <a:lstStyle/>
                    <a:p>
                      <a:endParaRPr lang="zh-CN" altLang="en-US"/>
                    </a:p>
                  </a:txBody>
                  <a:tcPr/>
                </a:tc>
                <a:tc hMerge="1">
                  <a:txBody>
                    <a:bodyPr/>
                    <a:lstStyle/>
                    <a:p>
                      <a:endParaRPr lang="zh-CN" altLang="en-US"/>
                    </a:p>
                  </a:txBody>
                  <a:tcP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16"/>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Clock </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R1</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F0</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F2</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F4</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F6</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F8</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F10</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F12 </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u="none" strike="noStrike" dirty="0">
                          <a:effectLst/>
                        </a:rPr>
                        <a:t>……</a:t>
                      </a:r>
                      <a:endParaRPr lang="en-US" altLang="zh-CN"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F30</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17"/>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b="0" i="0" u="none" strike="noStrike" dirty="0">
                          <a:solidFill>
                            <a:schemeClr val="dk1"/>
                          </a:solidFill>
                          <a:effectLst/>
                          <a:latin typeface="+mn-lt"/>
                          <a:ea typeface="+mn-ea"/>
                        </a:rPr>
                        <a:t>16</a:t>
                      </a:r>
                      <a:endParaRPr lang="en-US" altLang="zh-CN"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b="0" i="0" u="none" strike="noStrike" dirty="0">
                          <a:solidFill>
                            <a:schemeClr val="dk1"/>
                          </a:solidFill>
                          <a:effectLst/>
                          <a:latin typeface="+mn-lt"/>
                          <a:ea typeface="+mn-ea"/>
                        </a:rPr>
                        <a:t>64</a:t>
                      </a:r>
                      <a:endParaRPr lang="en-US" altLang="zh-CN"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FU</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chemeClr val="tx1"/>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0070C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b="0" i="0" u="none" strike="noStrike" dirty="0">
                          <a:solidFill>
                            <a:schemeClr val="tx1"/>
                          </a:solidFill>
                          <a:effectLst/>
                          <a:latin typeface="宋体" panose="02010600030101010101" pitchFamily="2" charset="-122"/>
                          <a:ea typeface="宋体" panose="02010600030101010101" pitchFamily="2" charset="-122"/>
                        </a:rPr>
                        <a:t>Mult3</a:t>
                      </a:r>
                      <a:endParaRPr lang="zh-CN" altLang="en-US" sz="1400" b="0" i="0" u="none" strike="noStrike" dirty="0">
                        <a:solidFill>
                          <a:schemeClr val="tx1"/>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18"/>
                  </a:ext>
                </a:extLst>
              </a:tr>
            </a:tbl>
          </a:graphicData>
        </a:graphic>
      </p:graphicFrame>
    </p:spTree>
    <p:extLst>
      <p:ext uri="{BB962C8B-B14F-4D97-AF65-F5344CB8AC3E}">
        <p14:creationId xmlns:p14="http://schemas.microsoft.com/office/powerpoint/2010/main" val="584994442"/>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additive="repl">
                                        <p:cTn id="6" dur="1" fill="hold">
                                          <p:stCondLst>
                                            <p:cond delay="0"/>
                                          </p:stCondLst>
                                        </p:cTn>
                                        <p:tgtEl>
                                          <p:spTgt spid="12">
                                            <p:txEl>
                                              <p:pRg st="0" end="0"/>
                                            </p:txEl>
                                          </p:spTgt>
                                        </p:tgtEl>
                                        <p:attrNameLst>
                                          <p:attrName>style.visibility</p:attrName>
                                        </p:attrNameLst>
                                      </p:cBhvr>
                                      <p:to>
                                        <p:strVal val="visible"/>
                                      </p:to>
                                    </p:set>
                                    <p:anim calcmode="lin" valueType="num">
                                      <p:cBhvr>
                                        <p:cTn id="7" dur="500" fill="hold"/>
                                        <p:tgtEl>
                                          <p:spTgt spid="12">
                                            <p:txEl>
                                              <p:pRg st="0" end="0"/>
                                            </p:txEl>
                                          </p:spTgt>
                                        </p:tgtEl>
                                        <p:attrNameLst>
                                          <p:attrName>ppt_x</p:attrName>
                                        </p:attrNameLst>
                                      </p:cBhvr>
                                      <p:tavLst>
                                        <p:tav tm="100000">
                                          <p:val>
                                            <p:strVal val="1+#ppt_w/2"/>
                                          </p:val>
                                        </p:tav>
                                        <p:tav tm="100000">
                                          <p:val>
                                            <p:strVal val="#ppt_x"/>
                                          </p:val>
                                        </p:tav>
                                      </p:tavLst>
                                    </p:anim>
                                    <p:anim calcmode="lin" valueType="num">
                                      <p:cBhvr>
                                        <p:cTn id="8" dur="500" fill="hold"/>
                                        <p:tgtEl>
                                          <p:spTgt spid="12">
                                            <p:txEl>
                                              <p:pRg st="0" end="0"/>
                                            </p:txEl>
                                          </p:spTgt>
                                        </p:tgtEl>
                                        <p:attrNameLst>
                                          <p:attrName>ppt_y</p:attrName>
                                        </p:attrNameLst>
                                      </p:cBhvr>
                                      <p:tavLst>
                                        <p:tav tm="10000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additive="repl">
                                        <p:cTn id="12" dur="1" fill="hold">
                                          <p:stCondLst>
                                            <p:cond delay="0"/>
                                          </p:stCondLst>
                                        </p:cTn>
                                        <p:tgtEl>
                                          <p:spTgt spid="12">
                                            <p:txEl>
                                              <p:pRg st="1" end="1"/>
                                            </p:txEl>
                                          </p:spTgt>
                                        </p:tgtEl>
                                        <p:attrNameLst>
                                          <p:attrName>style.visibility</p:attrName>
                                        </p:attrNameLst>
                                      </p:cBhvr>
                                      <p:to>
                                        <p:strVal val="visible"/>
                                      </p:to>
                                    </p:set>
                                    <p:anim calcmode="lin" valueType="num">
                                      <p:cBhvr>
                                        <p:cTn id="13" dur="500" fill="hold"/>
                                        <p:tgtEl>
                                          <p:spTgt spid="12">
                                            <p:txEl>
                                              <p:pRg st="1" end="1"/>
                                            </p:txEl>
                                          </p:spTgt>
                                        </p:tgtEl>
                                        <p:attrNameLst>
                                          <p:attrName>ppt_x</p:attrName>
                                        </p:attrNameLst>
                                      </p:cBhvr>
                                      <p:tavLst>
                                        <p:tav tm="100000">
                                          <p:val>
                                            <p:strVal val="1+#ppt_w/2"/>
                                          </p:val>
                                        </p:tav>
                                        <p:tav tm="100000">
                                          <p:val>
                                            <p:strVal val="#ppt_x"/>
                                          </p:val>
                                        </p:tav>
                                      </p:tavLst>
                                    </p:anim>
                                    <p:anim calcmode="lin" valueType="num">
                                      <p:cBhvr>
                                        <p:cTn id="14" dur="500" fill="hold"/>
                                        <p:tgtEl>
                                          <p:spTgt spid="12">
                                            <p:txEl>
                                              <p:pRg st="1" end="1"/>
                                            </p:txEl>
                                          </p:spTgt>
                                        </p:tgtEl>
                                        <p:attrNameLst>
                                          <p:attrName>ppt_y</p:attrName>
                                        </p:attrNameLst>
                                      </p:cBhvr>
                                      <p:tavLst>
                                        <p:tav tm="10000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additive="repl">
                                        <p:cTn id="18" dur="1" fill="hold">
                                          <p:stCondLst>
                                            <p:cond delay="0"/>
                                          </p:stCondLst>
                                        </p:cTn>
                                        <p:tgtEl>
                                          <p:spTgt spid="12">
                                            <p:txEl>
                                              <p:pRg st="2" end="2"/>
                                            </p:txEl>
                                          </p:spTgt>
                                        </p:tgtEl>
                                        <p:attrNameLst>
                                          <p:attrName>style.visibility</p:attrName>
                                        </p:attrNameLst>
                                      </p:cBhvr>
                                      <p:to>
                                        <p:strVal val="visible"/>
                                      </p:to>
                                    </p:set>
                                    <p:anim calcmode="lin" valueType="num">
                                      <p:cBhvr>
                                        <p:cTn id="19" dur="500" fill="hold"/>
                                        <p:tgtEl>
                                          <p:spTgt spid="12">
                                            <p:txEl>
                                              <p:pRg st="2" end="2"/>
                                            </p:txEl>
                                          </p:spTgt>
                                        </p:tgtEl>
                                        <p:attrNameLst>
                                          <p:attrName>ppt_x</p:attrName>
                                        </p:attrNameLst>
                                      </p:cBhvr>
                                      <p:tavLst>
                                        <p:tav tm="100000">
                                          <p:val>
                                            <p:strVal val="1+#ppt_w/2"/>
                                          </p:val>
                                        </p:tav>
                                        <p:tav tm="100000">
                                          <p:val>
                                            <p:strVal val="#ppt_x"/>
                                          </p:val>
                                        </p:tav>
                                      </p:tavLst>
                                    </p:anim>
                                    <p:anim calcmode="lin" valueType="num">
                                      <p:cBhvr>
                                        <p:cTn id="20" dur="500" fill="hold"/>
                                        <p:tgtEl>
                                          <p:spTgt spid="12">
                                            <p:txEl>
                                              <p:pRg st="2" end="2"/>
                                            </p:txEl>
                                          </p:spTgt>
                                        </p:tgtEl>
                                        <p:attrNameLst>
                                          <p:attrName>ppt_y</p:attrName>
                                        </p:attrNameLst>
                                      </p:cBhvr>
                                      <p:tavLst>
                                        <p:tav tm="10000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自由: 形状 22"/>
          <p:cNvSpPr/>
          <p:nvPr/>
        </p:nvSpPr>
        <p:spPr bwMode="auto">
          <a:xfrm rot="12600000">
            <a:off x="628798" y="267712"/>
            <a:ext cx="166903" cy="731887"/>
          </a:xfrm>
          <a:custGeom>
            <a:avLst/>
            <a:gdLst>
              <a:gd name="connsiteX0" fmla="*/ 260214 w 260214"/>
              <a:gd name="connsiteY0" fmla="*/ 995963 h 1141060"/>
              <a:gd name="connsiteX1" fmla="*/ 0 w 260214"/>
              <a:gd name="connsiteY1" fmla="*/ 1141060 h 1141060"/>
              <a:gd name="connsiteX2" fmla="*/ 0 w 260214"/>
              <a:gd name="connsiteY2" fmla="*/ 146621 h 1141060"/>
              <a:gd name="connsiteX3" fmla="*/ 260214 w 260214"/>
              <a:gd name="connsiteY3" fmla="*/ 0 h 1141060"/>
            </a:gdLst>
            <a:ahLst/>
            <a:cxnLst>
              <a:cxn ang="0">
                <a:pos x="connsiteX0" y="connsiteY0"/>
              </a:cxn>
              <a:cxn ang="0">
                <a:pos x="connsiteX1" y="connsiteY1"/>
              </a:cxn>
              <a:cxn ang="0">
                <a:pos x="connsiteX2" y="connsiteY2"/>
              </a:cxn>
              <a:cxn ang="0">
                <a:pos x="connsiteX3" y="connsiteY3"/>
              </a:cxn>
            </a:cxnLst>
            <a:rect l="l" t="t" r="r" b="b"/>
            <a:pathLst>
              <a:path w="260214" h="1141060">
                <a:moveTo>
                  <a:pt x="260214" y="995963"/>
                </a:moveTo>
                <a:lnTo>
                  <a:pt x="0" y="1141060"/>
                </a:lnTo>
                <a:lnTo>
                  <a:pt x="0" y="146621"/>
                </a:lnTo>
                <a:lnTo>
                  <a:pt x="260214" y="0"/>
                </a:lnTo>
                <a:close/>
              </a:path>
            </a:pathLst>
          </a:custGeom>
          <a:solidFill>
            <a:srgbClr val="0075EA"/>
          </a:solidFill>
          <a:ln>
            <a:noFill/>
          </a:ln>
        </p:spPr>
        <p:txBody>
          <a:bodyPr vert="horz" wrap="square" lIns="91440" tIns="45720" rIns="91440" bIns="45720" numCol="1" anchor="t" anchorCtr="0" compatLnSpc="1">
            <a:noAutofit/>
          </a:bodyPr>
          <a:lstStyle/>
          <a:p>
            <a:endParaRPr lang="zh-CN" altLang="en-US" dirty="0"/>
          </a:p>
        </p:txBody>
      </p:sp>
      <p:grpSp>
        <p:nvGrpSpPr>
          <p:cNvPr id="10" name="组合 9">
            <a:extLst>
              <a:ext uri="{FF2B5EF4-FFF2-40B4-BE49-F238E27FC236}">
                <a16:creationId xmlns:a16="http://schemas.microsoft.com/office/drawing/2014/main" id="{2A62CB82-FB01-4715-BBAF-49D3EAD91EB7}"/>
              </a:ext>
            </a:extLst>
          </p:cNvPr>
          <p:cNvGrpSpPr/>
          <p:nvPr/>
        </p:nvGrpSpPr>
        <p:grpSpPr>
          <a:xfrm>
            <a:off x="635244" y="278225"/>
            <a:ext cx="4594115" cy="714073"/>
            <a:chOff x="635242" y="278221"/>
            <a:chExt cx="4594115" cy="714072"/>
          </a:xfrm>
        </p:grpSpPr>
        <p:sp>
          <p:nvSpPr>
            <p:cNvPr id="11" name="矩形 10">
              <a:extLst>
                <a:ext uri="{FF2B5EF4-FFF2-40B4-BE49-F238E27FC236}">
                  <a16:creationId xmlns:a16="http://schemas.microsoft.com/office/drawing/2014/main" id="{9C4C0B2E-9EA3-4E4E-B3C0-51BAACEFFED3}"/>
                </a:ext>
              </a:extLst>
            </p:cNvPr>
            <p:cNvSpPr/>
            <p:nvPr/>
          </p:nvSpPr>
          <p:spPr>
            <a:xfrm>
              <a:off x="635242" y="676889"/>
              <a:ext cx="4136453" cy="315404"/>
            </a:xfrm>
            <a:prstGeom prst="rect">
              <a:avLst/>
            </a:prstGeom>
          </p:spPr>
          <p:txBody>
            <a:bodyPr wrap="square">
              <a:spAutoFit/>
            </a:bodyPr>
            <a:lstStyle/>
            <a:p>
              <a:pPr algn="ct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Tomasulo Algorithm——Loop</a:t>
              </a:r>
            </a:p>
          </p:txBody>
        </p:sp>
        <p:sp>
          <p:nvSpPr>
            <p:cNvPr id="16" name="矩形 15">
              <a:extLst>
                <a:ext uri="{FF2B5EF4-FFF2-40B4-BE49-F238E27FC236}">
                  <a16:creationId xmlns:a16="http://schemas.microsoft.com/office/drawing/2014/main" id="{920BAABC-520F-43FA-A390-A8BAD8692FD2}"/>
                </a:ext>
              </a:extLst>
            </p:cNvPr>
            <p:cNvSpPr/>
            <p:nvPr/>
          </p:nvSpPr>
          <p:spPr>
            <a:xfrm>
              <a:off x="1197484" y="278221"/>
              <a:ext cx="4031873" cy="523219"/>
            </a:xfrm>
            <a:prstGeom prst="rect">
              <a:avLst/>
            </a:prstGeom>
          </p:spPr>
          <p:txBody>
            <a:bodyPr wrap="none">
              <a:spAutoFit/>
            </a:bodyPr>
            <a:lstStyle/>
            <a:p>
              <a:r>
                <a:rPr lang="en-US" altLang="zh-CN" sz="2800" b="1" dirty="0">
                  <a:solidFill>
                    <a:schemeClr val="tx1">
                      <a:lumMod val="85000"/>
                      <a:lumOff val="15000"/>
                    </a:schemeClr>
                  </a:solidFill>
                  <a:latin typeface="等线" panose="02010600030101010101" pitchFamily="2" charset="-122"/>
                  <a:ea typeface="等线" panose="02010600030101010101" pitchFamily="2" charset="-122"/>
                </a:rPr>
                <a:t>Tomasulo</a:t>
              </a:r>
              <a:r>
                <a:rPr lang="zh-CN" altLang="en-US" sz="2800" b="1" dirty="0">
                  <a:solidFill>
                    <a:schemeClr val="tx1">
                      <a:lumMod val="85000"/>
                      <a:lumOff val="15000"/>
                    </a:schemeClr>
                  </a:solidFill>
                  <a:latin typeface="等线" panose="02010600030101010101" pitchFamily="2" charset="-122"/>
                  <a:ea typeface="等线" panose="02010600030101010101" pitchFamily="2" charset="-122"/>
                </a:rPr>
                <a:t>算法</a:t>
              </a:r>
              <a:r>
                <a:rPr lang="en-US" altLang="zh-CN" sz="2800" b="1" dirty="0">
                  <a:solidFill>
                    <a:schemeClr val="tx1">
                      <a:lumMod val="85000"/>
                      <a:lumOff val="15000"/>
                    </a:schemeClr>
                  </a:solidFill>
                  <a:latin typeface="等线" panose="02010600030101010101" pitchFamily="2" charset="-122"/>
                  <a:ea typeface="等线" panose="02010600030101010101" pitchFamily="2" charset="-122"/>
                </a:rPr>
                <a:t>— —</a:t>
              </a:r>
              <a:r>
                <a:rPr lang="zh-CN" altLang="en-US" sz="2800" b="1" dirty="0">
                  <a:solidFill>
                    <a:schemeClr val="tx1">
                      <a:lumMod val="85000"/>
                      <a:lumOff val="15000"/>
                    </a:schemeClr>
                  </a:solidFill>
                  <a:latin typeface="等线" panose="02010600030101010101" pitchFamily="2" charset="-122"/>
                  <a:ea typeface="等线" panose="02010600030101010101" pitchFamily="2" charset="-122"/>
                </a:rPr>
                <a:t>循环</a:t>
              </a:r>
            </a:p>
          </p:txBody>
        </p:sp>
      </p:grpSp>
      <p:sp>
        <p:nvSpPr>
          <p:cNvPr id="18" name="文本框 17">
            <a:extLst>
              <a:ext uri="{FF2B5EF4-FFF2-40B4-BE49-F238E27FC236}">
                <a16:creationId xmlns:a16="http://schemas.microsoft.com/office/drawing/2014/main" id="{E080DDE4-4689-48E4-965C-1FBB3BB6CB6B}"/>
              </a:ext>
            </a:extLst>
          </p:cNvPr>
          <p:cNvSpPr txBox="1"/>
          <p:nvPr/>
        </p:nvSpPr>
        <p:spPr>
          <a:xfrm>
            <a:off x="9666513" y="570612"/>
            <a:ext cx="1890243" cy="461665"/>
          </a:xfrm>
          <a:prstGeom prst="rect">
            <a:avLst/>
          </a:prstGeom>
          <a:noFill/>
        </p:spPr>
        <p:txBody>
          <a:bodyPr wrap="square" rtlCol="0">
            <a:spAutoFit/>
          </a:bodyPr>
          <a:lstStyle/>
          <a:p>
            <a:pPr algn="ctr"/>
            <a:r>
              <a:rPr lang="zh-CN" altLang="en-US" sz="2400" b="1" dirty="0">
                <a:solidFill>
                  <a:srgbClr val="0066FF"/>
                </a:solidFill>
                <a:latin typeface="微软雅黑" panose="020B0503020204020204" pitchFamily="34" charset="-122"/>
                <a:ea typeface="微软雅黑" panose="020B0503020204020204" pitchFamily="34" charset="-122"/>
              </a:rPr>
              <a:t>第</a:t>
            </a:r>
            <a:r>
              <a:rPr lang="en-US" altLang="zh-CN" sz="2400" b="1" dirty="0">
                <a:solidFill>
                  <a:srgbClr val="0066FF"/>
                </a:solidFill>
                <a:latin typeface="微软雅黑" panose="020B0503020204020204" pitchFamily="34" charset="-122"/>
                <a:ea typeface="微软雅黑" panose="020B0503020204020204" pitchFamily="34" charset="-122"/>
              </a:rPr>
              <a:t>17</a:t>
            </a:r>
            <a:r>
              <a:rPr lang="zh-CN" altLang="en-US" sz="2400" b="1" dirty="0">
                <a:solidFill>
                  <a:srgbClr val="0066FF"/>
                </a:solidFill>
                <a:latin typeface="微软雅黑" panose="020B0503020204020204" pitchFamily="34" charset="-122"/>
                <a:ea typeface="微软雅黑" panose="020B0503020204020204" pitchFamily="34" charset="-122"/>
              </a:rPr>
              <a:t>个周期</a:t>
            </a:r>
          </a:p>
        </p:txBody>
      </p:sp>
      <p:sp>
        <p:nvSpPr>
          <p:cNvPr id="12" name="Text Box 3">
            <a:extLst>
              <a:ext uri="{FF2B5EF4-FFF2-40B4-BE49-F238E27FC236}">
                <a16:creationId xmlns:a16="http://schemas.microsoft.com/office/drawing/2014/main" id="{A85F2323-9EDF-41CD-9C36-78F2B6E8ED44}"/>
              </a:ext>
            </a:extLst>
          </p:cNvPr>
          <p:cNvSpPr txBox="1">
            <a:spLocks noChangeArrowheads="1"/>
          </p:cNvSpPr>
          <p:nvPr/>
        </p:nvSpPr>
        <p:spPr bwMode="auto">
          <a:xfrm>
            <a:off x="10327859" y="4436036"/>
            <a:ext cx="2011288" cy="444500"/>
          </a:xfrm>
          <a:prstGeom prst="rect">
            <a:avLst/>
          </a:prstGeom>
          <a:noFill/>
          <a:ln w="9525">
            <a:noFill/>
            <a:round/>
            <a:headEnd/>
            <a:tailEnd/>
          </a:ln>
        </p:spPr>
        <p:txBody>
          <a:bodyPr lIns="90360" tIns="44280" rIns="90360" bIns="44280"/>
          <a:lstStyle/>
          <a:p>
            <a:pPr eaLnBrk="1" hangingPunct="1">
              <a:lnSpc>
                <a:spcPct val="150000"/>
              </a:lnSpc>
              <a:spcBef>
                <a:spcPts val="1000"/>
              </a:spcBef>
              <a:buClr>
                <a:srgbClr val="5B9BD5"/>
              </a:buClr>
              <a:buSzPct val="100000"/>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2000" b="1" dirty="0" err="1">
                <a:solidFill>
                  <a:srgbClr val="FF0066"/>
                </a:solidFill>
                <a:latin typeface="Times New Roman" panose="02020603050405020304" pitchFamily="18" charset="0"/>
                <a:ea typeface="宋体" panose="02010600030101010101" pitchFamily="2" charset="-122"/>
                <a:cs typeface="Times New Roman" panose="02020603050405020304" pitchFamily="18" charset="0"/>
              </a:rPr>
              <a:t>Mult2</a:t>
            </a:r>
            <a:r>
              <a:rPr lang="zh-CN" altLang="en-US" sz="2000" b="1" dirty="0">
                <a:solidFill>
                  <a:srgbClr val="FF0066"/>
                </a:solidFill>
                <a:latin typeface="Times New Roman" panose="02020603050405020304" pitchFamily="18" charset="0"/>
                <a:ea typeface="宋体" panose="02010600030101010101" pitchFamily="2" charset="-122"/>
                <a:cs typeface="Times New Roman" panose="02020603050405020304" pitchFamily="18" charset="0"/>
              </a:rPr>
              <a:t>写结果</a:t>
            </a:r>
            <a:endParaRPr lang="en-US" altLang="zh-CN" sz="2000" b="1" dirty="0">
              <a:solidFill>
                <a:srgbClr val="FF0066"/>
              </a:solidFill>
              <a:latin typeface="Times New Roman" panose="02020603050405020304" pitchFamily="18" charset="0"/>
              <a:ea typeface="宋体" panose="02010600030101010101" pitchFamily="2" charset="-122"/>
              <a:cs typeface="Times New Roman" panose="02020603050405020304" pitchFamily="18" charset="0"/>
            </a:endParaRPr>
          </a:p>
          <a:p>
            <a:pPr eaLnBrk="1" hangingPunct="1">
              <a:lnSpc>
                <a:spcPct val="150000"/>
              </a:lnSpc>
              <a:spcBef>
                <a:spcPts val="1000"/>
              </a:spcBef>
              <a:buClr>
                <a:srgbClr val="5B9BD5"/>
              </a:buClr>
              <a:buSzPct val="100000"/>
              <a:tabLst>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2000" b="1" dirty="0">
                <a:solidFill>
                  <a:srgbClr val="FF0066"/>
                </a:solidFill>
                <a:latin typeface="Times New Roman" panose="02020603050405020304" pitchFamily="18" charset="0"/>
                <a:ea typeface="宋体" panose="02010600030101010101" pitchFamily="2" charset="-122"/>
                <a:cs typeface="Times New Roman" panose="02020603050405020304" pitchFamily="18" charset="0"/>
              </a:rPr>
              <a:t>第</a:t>
            </a:r>
            <a:r>
              <a:rPr lang="en-US" altLang="zh-CN" sz="2000" b="1" dirty="0">
                <a:solidFill>
                  <a:srgbClr val="FF0066"/>
                </a:solidFill>
                <a:latin typeface="Times New Roman" panose="02020603050405020304" pitchFamily="18" charset="0"/>
                <a:ea typeface="宋体" panose="02010600030101010101" pitchFamily="2" charset="-122"/>
                <a:cs typeface="Times New Roman" panose="02020603050405020304" pitchFamily="18" charset="0"/>
              </a:rPr>
              <a:t>3</a:t>
            </a:r>
            <a:r>
              <a:rPr lang="zh-CN" altLang="en-US" sz="2000" b="1" dirty="0">
                <a:solidFill>
                  <a:srgbClr val="FF0066"/>
                </a:solidFill>
                <a:latin typeface="Times New Roman" panose="02020603050405020304" pitchFamily="18" charset="0"/>
                <a:ea typeface="宋体" panose="02010600030101010101" pitchFamily="2" charset="-122"/>
                <a:cs typeface="Times New Roman" panose="02020603050405020304" pitchFamily="18" charset="0"/>
              </a:rPr>
              <a:t>个循环的乘法开始执行</a:t>
            </a:r>
            <a:endParaRPr lang="en-US" altLang="zh-CN" sz="2000" b="1" dirty="0">
              <a:solidFill>
                <a:srgbClr val="FF0066"/>
              </a:solidFill>
              <a:latin typeface="Times New Roman" panose="02020603050405020304" pitchFamily="18" charset="0"/>
              <a:ea typeface="宋体" panose="02010600030101010101" pitchFamily="2" charset="-122"/>
              <a:cs typeface="Times New Roman" panose="02020603050405020304" pitchFamily="18" charset="0"/>
            </a:endParaRPr>
          </a:p>
          <a:p>
            <a:pPr eaLnBrk="1" hangingPunct="1">
              <a:lnSpc>
                <a:spcPct val="150000"/>
              </a:lnSpc>
              <a:spcBef>
                <a:spcPts val="1000"/>
              </a:spcBef>
              <a:buClr>
                <a:srgbClr val="5B9BD5"/>
              </a:buClr>
              <a:buSzPct val="100000"/>
              <a:tabLst>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2000" b="1" dirty="0">
                <a:solidFill>
                  <a:srgbClr val="FF0066"/>
                </a:solidFill>
                <a:latin typeface="Times New Roman" panose="02020603050405020304" pitchFamily="18" charset="0"/>
                <a:ea typeface="宋体" panose="02010600030101010101" pitchFamily="2" charset="-122"/>
                <a:cs typeface="Times New Roman" panose="02020603050405020304" pitchFamily="18" charset="0"/>
              </a:rPr>
              <a:t>发射</a:t>
            </a:r>
            <a:r>
              <a:rPr lang="en-US" altLang="zh-CN" sz="2000" b="1" dirty="0" err="1">
                <a:solidFill>
                  <a:srgbClr val="FF0066"/>
                </a:solidFill>
                <a:latin typeface="Times New Roman" panose="02020603050405020304" pitchFamily="18" charset="0"/>
                <a:ea typeface="宋体" panose="02010600030101010101" pitchFamily="2" charset="-122"/>
                <a:cs typeface="Times New Roman" panose="02020603050405020304" pitchFamily="18" charset="0"/>
              </a:rPr>
              <a:t>SD3</a:t>
            </a:r>
            <a:endParaRPr lang="en-US" altLang="zh-CN" sz="2000" b="1" dirty="0">
              <a:solidFill>
                <a:srgbClr val="FF0066"/>
              </a:solidFill>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9" name="表格 8">
            <a:extLst>
              <a:ext uri="{FF2B5EF4-FFF2-40B4-BE49-F238E27FC236}">
                <a16:creationId xmlns:a16="http://schemas.microsoft.com/office/drawing/2014/main" id="{1E19B92E-E970-4168-B777-4277F1AA1EC6}"/>
              </a:ext>
            </a:extLst>
          </p:cNvPr>
          <p:cNvGraphicFramePr>
            <a:graphicFrameLocks noGrp="1"/>
          </p:cNvGraphicFramePr>
          <p:nvPr>
            <p:extLst>
              <p:ext uri="{D42A27DB-BD31-4B8C-83A1-F6EECF244321}">
                <p14:modId xmlns:p14="http://schemas.microsoft.com/office/powerpoint/2010/main" val="3891127671"/>
              </p:ext>
            </p:extLst>
          </p:nvPr>
        </p:nvGraphicFramePr>
        <p:xfrm>
          <a:off x="1821595" y="1241011"/>
          <a:ext cx="8569324" cy="5338764"/>
        </p:xfrm>
        <a:graphic>
          <a:graphicData uri="http://schemas.openxmlformats.org/drawingml/2006/table">
            <a:tbl>
              <a:tblPr>
                <a:tableStyleId>{5C22544A-7EE6-4342-B048-85BDC9FD1C3A}</a:tableStyleId>
              </a:tblPr>
              <a:tblGrid>
                <a:gridCol w="694516">
                  <a:extLst>
                    <a:ext uri="{9D8B030D-6E8A-4147-A177-3AD203B41FA5}">
                      <a16:colId xmlns:a16="http://schemas.microsoft.com/office/drawing/2014/main" val="20000"/>
                    </a:ext>
                  </a:extLst>
                </a:gridCol>
                <a:gridCol w="585999">
                  <a:extLst>
                    <a:ext uri="{9D8B030D-6E8A-4147-A177-3AD203B41FA5}">
                      <a16:colId xmlns:a16="http://schemas.microsoft.com/office/drawing/2014/main" val="20001"/>
                    </a:ext>
                  </a:extLst>
                </a:gridCol>
                <a:gridCol w="824230">
                  <a:extLst>
                    <a:ext uri="{9D8B030D-6E8A-4147-A177-3AD203B41FA5}">
                      <a16:colId xmlns:a16="http://schemas.microsoft.com/office/drawing/2014/main" val="20002"/>
                    </a:ext>
                  </a:extLst>
                </a:gridCol>
                <a:gridCol w="526187">
                  <a:extLst>
                    <a:ext uri="{9D8B030D-6E8A-4147-A177-3AD203B41FA5}">
                      <a16:colId xmlns:a16="http://schemas.microsoft.com/office/drawing/2014/main" val="20003"/>
                    </a:ext>
                  </a:extLst>
                </a:gridCol>
                <a:gridCol w="614021">
                  <a:extLst>
                    <a:ext uri="{9D8B030D-6E8A-4147-A177-3AD203B41FA5}">
                      <a16:colId xmlns:a16="http://schemas.microsoft.com/office/drawing/2014/main" val="20004"/>
                    </a:ext>
                  </a:extLst>
                </a:gridCol>
                <a:gridCol w="595248">
                  <a:extLst>
                    <a:ext uri="{9D8B030D-6E8A-4147-A177-3AD203B41FA5}">
                      <a16:colId xmlns:a16="http://schemas.microsoft.com/office/drawing/2014/main" val="20005"/>
                    </a:ext>
                  </a:extLst>
                </a:gridCol>
                <a:gridCol w="624490">
                  <a:extLst>
                    <a:ext uri="{9D8B030D-6E8A-4147-A177-3AD203B41FA5}">
                      <a16:colId xmlns:a16="http://schemas.microsoft.com/office/drawing/2014/main" val="20006"/>
                    </a:ext>
                  </a:extLst>
                </a:gridCol>
                <a:gridCol w="576089">
                  <a:extLst>
                    <a:ext uri="{9D8B030D-6E8A-4147-A177-3AD203B41FA5}">
                      <a16:colId xmlns:a16="http://schemas.microsoft.com/office/drawing/2014/main" val="20007"/>
                    </a:ext>
                  </a:extLst>
                </a:gridCol>
                <a:gridCol w="619674">
                  <a:extLst>
                    <a:ext uri="{9D8B030D-6E8A-4147-A177-3AD203B41FA5}">
                      <a16:colId xmlns:a16="http://schemas.microsoft.com/office/drawing/2014/main" val="20008"/>
                    </a:ext>
                  </a:extLst>
                </a:gridCol>
                <a:gridCol w="690143">
                  <a:extLst>
                    <a:ext uri="{9D8B030D-6E8A-4147-A177-3AD203B41FA5}">
                      <a16:colId xmlns:a16="http://schemas.microsoft.com/office/drawing/2014/main" val="20009"/>
                    </a:ext>
                  </a:extLst>
                </a:gridCol>
                <a:gridCol w="698771">
                  <a:extLst>
                    <a:ext uri="{9D8B030D-6E8A-4147-A177-3AD203B41FA5}">
                      <a16:colId xmlns:a16="http://schemas.microsoft.com/office/drawing/2014/main" val="20010"/>
                    </a:ext>
                  </a:extLst>
                </a:gridCol>
                <a:gridCol w="814588">
                  <a:extLst>
                    <a:ext uri="{9D8B030D-6E8A-4147-A177-3AD203B41FA5}">
                      <a16:colId xmlns:a16="http://schemas.microsoft.com/office/drawing/2014/main" val="20011"/>
                    </a:ext>
                  </a:extLst>
                </a:gridCol>
                <a:gridCol w="705368">
                  <a:extLst>
                    <a:ext uri="{9D8B030D-6E8A-4147-A177-3AD203B41FA5}">
                      <a16:colId xmlns:a16="http://schemas.microsoft.com/office/drawing/2014/main" val="20012"/>
                    </a:ext>
                  </a:extLst>
                </a:gridCol>
              </a:tblGrid>
              <a:tr h="291688">
                <a:tc gridSpan="3">
                  <a:txBody>
                    <a:bodyPr/>
                    <a:lstStyle/>
                    <a:p>
                      <a:pPr algn="l" fontAlgn="ctr"/>
                      <a:r>
                        <a:rPr lang="en-US" sz="1600" b="1" u="none" strike="noStrike" dirty="0">
                          <a:solidFill>
                            <a:srgbClr val="FF0000"/>
                          </a:solidFill>
                          <a:effectLst/>
                        </a:rPr>
                        <a:t>Instruction Status</a:t>
                      </a:r>
                      <a:endParaRPr lang="en-US" sz="1600" b="1" i="0" u="none" strike="noStrike" dirty="0">
                        <a:solidFill>
                          <a:srgbClr val="FF0000"/>
                        </a:solidFill>
                        <a:effectLst/>
                        <a:latin typeface="宋体" panose="02010600030101010101" pitchFamily="2" charset="-122"/>
                        <a:ea typeface="宋体" panose="02010600030101010101" pitchFamily="2" charset="-122"/>
                      </a:endParaRPr>
                    </a:p>
                  </a:txBody>
                  <a:tcPr marL="7620" marR="7620" marT="7619" marB="0" anchor="ctr"/>
                </a:tc>
                <a:tc hMerge="1">
                  <a:txBody>
                    <a:bodyPr/>
                    <a:lstStyle/>
                    <a:p>
                      <a:endParaRPr lang="zh-CN" altLang="en-US"/>
                    </a:p>
                  </a:txBody>
                  <a:tcPr/>
                </a:tc>
                <a:tc hMerge="1">
                  <a:txBody>
                    <a:bodyPr/>
                    <a:lstStyle/>
                    <a:p>
                      <a:endParaRPr lang="zh-CN" altLang="en-US"/>
                    </a:p>
                  </a:txBody>
                  <a:tcPr/>
                </a:tc>
                <a:tc>
                  <a:txBody>
                    <a:bodyPr/>
                    <a:lstStyle/>
                    <a:p>
                      <a:pPr algn="l" fontAlgn="ct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00"/>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ITER</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200" u="none" strike="noStrike" dirty="0">
                          <a:effectLst/>
                        </a:rPr>
                        <a:t>Inst.</a:t>
                      </a:r>
                      <a:endParaRPr lang="en-US" sz="12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err="1">
                          <a:effectLst/>
                        </a:rPr>
                        <a:t>i</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j</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k</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Issue</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Exec</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WR</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zh-CN" altLang="en-US" sz="1600" u="none" strike="noStrike">
                          <a:effectLst/>
                        </a:rPr>
                        <a:t> </a:t>
                      </a: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Busy</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Addr</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Fu</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01"/>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u="none" strike="noStrike" dirty="0">
                          <a:solidFill>
                            <a:srgbClr val="FF00FF"/>
                          </a:solidFill>
                          <a:effectLst/>
                        </a:rPr>
                        <a:t>1</a:t>
                      </a:r>
                      <a:endParaRPr lang="en-US" altLang="zh-CN" sz="16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solidFill>
                            <a:srgbClr val="FF00FF"/>
                          </a:solidFill>
                          <a:effectLst/>
                        </a:rPr>
                        <a:t>LD</a:t>
                      </a:r>
                      <a:endParaRPr lang="en-US" sz="16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solidFill>
                            <a:srgbClr val="FF00FF"/>
                          </a:solidFill>
                          <a:effectLst/>
                        </a:rPr>
                        <a:t>F0</a:t>
                      </a:r>
                      <a:endParaRPr lang="en-US" sz="16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u="none" strike="noStrike">
                          <a:solidFill>
                            <a:srgbClr val="FF00FF"/>
                          </a:solidFill>
                          <a:effectLst/>
                        </a:rPr>
                        <a:t>0</a:t>
                      </a:r>
                      <a:endParaRPr lang="en-US" altLang="zh-CN" sz="1600" b="0" i="0" u="none" strike="noStrike">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solidFill>
                            <a:srgbClr val="FF00FF"/>
                          </a:solidFill>
                          <a:effectLst/>
                        </a:rPr>
                        <a:t>R1</a:t>
                      </a:r>
                      <a:endParaRPr lang="en-US" sz="1600" b="0" i="0" u="none" strike="noStrike">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u="none" strike="noStrike" dirty="0">
                          <a:effectLst/>
                        </a:rPr>
                        <a:t>1</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u="none" strike="noStrike" dirty="0">
                          <a:effectLst/>
                        </a:rPr>
                        <a:t>2~9</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u="none" strike="noStrike" dirty="0">
                          <a:effectLst/>
                        </a:rPr>
                        <a:t>10</a:t>
                      </a:r>
                      <a:r>
                        <a:rPr lang="zh-CN" altLang="en-US" sz="1400" u="none" strike="noStrike" dirty="0">
                          <a:effectLst/>
                        </a:rPr>
                        <a:t>　</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r" fontAlgn="ctr"/>
                      <a:r>
                        <a:rPr lang="en-US" sz="1600" u="none" strike="noStrike" dirty="0">
                          <a:effectLst/>
                        </a:rPr>
                        <a:t>Load1</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b="0" i="0" u="none" strike="noStrike" dirty="0">
                          <a:solidFill>
                            <a:srgbClr val="FF00FF"/>
                          </a:solidFill>
                          <a:effectLst/>
                          <a:latin typeface="+mn-lt"/>
                          <a:ea typeface="+mn-ea"/>
                        </a:rPr>
                        <a:t>No</a:t>
                      </a:r>
                      <a:endParaRPr lang="en-US" sz="14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02"/>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u="none" strike="noStrike">
                          <a:solidFill>
                            <a:srgbClr val="FF00FF"/>
                          </a:solidFill>
                          <a:effectLst/>
                        </a:rPr>
                        <a:t>1</a:t>
                      </a:r>
                      <a:endParaRPr lang="en-US" altLang="zh-CN" sz="1600" b="0" i="0" u="none" strike="noStrike">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solidFill>
                            <a:srgbClr val="FF00FF"/>
                          </a:solidFill>
                          <a:effectLst/>
                        </a:rPr>
                        <a:t>MULTD</a:t>
                      </a:r>
                      <a:endParaRPr lang="en-US" sz="16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solidFill>
                            <a:srgbClr val="FF00FF"/>
                          </a:solidFill>
                          <a:effectLst/>
                        </a:rPr>
                        <a:t>F4</a:t>
                      </a:r>
                      <a:endParaRPr lang="en-US" sz="16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solidFill>
                            <a:srgbClr val="FF00FF"/>
                          </a:solidFill>
                          <a:effectLst/>
                        </a:rPr>
                        <a:t>F0</a:t>
                      </a:r>
                      <a:endParaRPr lang="en-US" sz="16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solidFill>
                            <a:srgbClr val="FF00FF"/>
                          </a:solidFill>
                          <a:effectLst/>
                        </a:rPr>
                        <a:t>F2</a:t>
                      </a:r>
                      <a:endParaRPr lang="en-US" sz="16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u="none" strike="noStrike" dirty="0">
                          <a:effectLst/>
                        </a:rPr>
                        <a:t>2</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b="0" i="0" u="none" strike="noStrike" dirty="0">
                          <a:solidFill>
                            <a:srgbClr val="000000"/>
                          </a:solidFill>
                          <a:effectLst/>
                          <a:latin typeface="宋体" panose="02010600030101010101" pitchFamily="2" charset="-122"/>
                          <a:ea typeface="宋体" panose="02010600030101010101" pitchFamily="2" charset="-122"/>
                        </a:rPr>
                        <a:t>11~14</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u="none" strike="noStrike" dirty="0">
                          <a:effectLst/>
                        </a:rPr>
                        <a:t>15</a:t>
                      </a:r>
                      <a:r>
                        <a:rPr lang="zh-CN" altLang="en-US" sz="1400" u="none" strike="noStrike" dirty="0">
                          <a:effectLst/>
                        </a:rPr>
                        <a:t>　</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r" fontAlgn="ctr"/>
                      <a:r>
                        <a:rPr lang="en-US" sz="1600" u="none" strike="noStrike">
                          <a:effectLst/>
                        </a:rPr>
                        <a:t>Load2</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b="0" i="0" u="none" strike="noStrike" dirty="0">
                          <a:solidFill>
                            <a:srgbClr val="0070C0"/>
                          </a:solidFill>
                          <a:effectLst/>
                          <a:latin typeface="+mn-lt"/>
                          <a:ea typeface="+mn-ea"/>
                        </a:rPr>
                        <a:t>No</a:t>
                      </a:r>
                      <a:endParaRPr lang="en-US" sz="1400" b="0" i="0" u="none" strike="noStrike" dirty="0">
                        <a:solidFill>
                          <a:srgbClr val="0070C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0070C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03"/>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u="none" strike="noStrike">
                          <a:solidFill>
                            <a:srgbClr val="FF00FF"/>
                          </a:solidFill>
                          <a:effectLst/>
                        </a:rPr>
                        <a:t>1</a:t>
                      </a:r>
                      <a:endParaRPr lang="en-US" altLang="zh-CN" sz="1600" b="0" i="0" u="none" strike="noStrike">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solidFill>
                            <a:srgbClr val="FF00FF"/>
                          </a:solidFill>
                          <a:effectLst/>
                        </a:rPr>
                        <a:t>SD</a:t>
                      </a:r>
                      <a:endParaRPr lang="en-US" sz="1600" b="0" i="0" u="none" strike="noStrike">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solidFill>
                            <a:srgbClr val="FF00FF"/>
                          </a:solidFill>
                          <a:effectLst/>
                        </a:rPr>
                        <a:t>F4 </a:t>
                      </a:r>
                      <a:endParaRPr lang="en-US" sz="16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u="none" strike="noStrike" dirty="0">
                          <a:solidFill>
                            <a:srgbClr val="FF00FF"/>
                          </a:solidFill>
                          <a:effectLst/>
                        </a:rPr>
                        <a:t>0</a:t>
                      </a:r>
                      <a:endParaRPr lang="en-US" altLang="zh-CN" sz="16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solidFill>
                            <a:srgbClr val="FF00FF"/>
                          </a:solidFill>
                          <a:effectLst/>
                        </a:rPr>
                        <a:t>R1</a:t>
                      </a:r>
                      <a:endParaRPr lang="en-US" sz="16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u="none" strike="noStrike" dirty="0">
                          <a:effectLst/>
                        </a:rPr>
                        <a:t>3</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b="0" i="0" u="none" strike="noStrike" dirty="0">
                          <a:solidFill>
                            <a:srgbClr val="000000"/>
                          </a:solidFill>
                          <a:effectLst/>
                          <a:latin typeface="宋体" panose="02010600030101010101" pitchFamily="2" charset="-122"/>
                          <a:ea typeface="宋体" panose="02010600030101010101" pitchFamily="2" charset="-122"/>
                        </a:rPr>
                        <a:t>4</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u="none" strike="noStrike" dirty="0">
                          <a:effectLst/>
                        </a:rPr>
                        <a:t>16</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r" fontAlgn="ctr"/>
                      <a:r>
                        <a:rPr lang="en-US" sz="1600" u="none" strike="noStrike">
                          <a:effectLst/>
                        </a:rPr>
                        <a:t>Load3</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b="0" i="0" u="none" strike="noStrike" dirty="0">
                          <a:solidFill>
                            <a:schemeClr val="dk1"/>
                          </a:solidFill>
                          <a:effectLst/>
                          <a:latin typeface="+mn-lt"/>
                          <a:ea typeface="+mn-ea"/>
                        </a:rPr>
                        <a:t>No</a:t>
                      </a:r>
                      <a:endParaRPr 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04"/>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u="none" strike="noStrike">
                          <a:effectLst/>
                        </a:rPr>
                        <a:t>2</a:t>
                      </a:r>
                      <a:endParaRPr lang="en-US" altLang="zh-CN" sz="1600" b="0" i="0" u="none" strike="noStrike">
                        <a:solidFill>
                          <a:srgbClr val="66FF33"/>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LD</a:t>
                      </a:r>
                      <a:endParaRPr lang="en-US" sz="1600" b="0" i="0" u="none" strike="noStrike" dirty="0">
                        <a:solidFill>
                          <a:srgbClr val="66FF33"/>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F0</a:t>
                      </a:r>
                      <a:endParaRPr lang="en-US" sz="1600" b="0" i="0" u="none" strike="noStrike">
                        <a:solidFill>
                          <a:srgbClr val="66FF33"/>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u="none" strike="noStrike">
                          <a:effectLst/>
                        </a:rPr>
                        <a:t>0</a:t>
                      </a:r>
                      <a:endParaRPr lang="en-US" altLang="zh-CN" sz="1600" b="0" i="0" u="none" strike="noStrike">
                        <a:solidFill>
                          <a:srgbClr val="66FF33"/>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R1</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u="none" strike="noStrike" dirty="0">
                          <a:effectLst/>
                        </a:rPr>
                        <a:t>6</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b="0" i="0" u="none" strike="noStrike" dirty="0">
                          <a:solidFill>
                            <a:srgbClr val="000000"/>
                          </a:solidFill>
                          <a:effectLst/>
                          <a:latin typeface="宋体" panose="02010600030101010101" pitchFamily="2" charset="-122"/>
                          <a:ea typeface="宋体" panose="02010600030101010101" pitchFamily="2" charset="-122"/>
                        </a:rPr>
                        <a:t>11</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u="none" strike="noStrike" dirty="0">
                          <a:effectLst/>
                        </a:rPr>
                        <a:t>12</a:t>
                      </a:r>
                      <a:r>
                        <a:rPr lang="zh-CN" altLang="en-US" sz="1400" u="none" strike="noStrike" dirty="0">
                          <a:effectLst/>
                        </a:rPr>
                        <a:t>　</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r" fontAlgn="ctr"/>
                      <a:r>
                        <a:rPr lang="en-US" sz="1600" u="none" strike="noStrike">
                          <a:effectLst/>
                        </a:rPr>
                        <a:t>Store1</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b="0" i="0" u="none" strike="noStrike" dirty="0">
                          <a:solidFill>
                            <a:srgbClr val="FF00FF"/>
                          </a:solidFill>
                          <a:effectLst/>
                          <a:latin typeface="+mn-lt"/>
                          <a:ea typeface="+mn-ea"/>
                        </a:rPr>
                        <a:t>No</a:t>
                      </a:r>
                      <a:endParaRPr lang="en-US" sz="14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05"/>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u="none" strike="noStrike">
                          <a:effectLst/>
                        </a:rPr>
                        <a:t>2</a:t>
                      </a:r>
                      <a:endParaRPr lang="en-US" altLang="zh-CN" sz="1600" b="0" i="0" u="none" strike="noStrike">
                        <a:solidFill>
                          <a:srgbClr val="66FF33"/>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MULTD</a:t>
                      </a:r>
                      <a:endParaRPr lang="en-US" sz="1600" b="0" i="0" u="none" strike="noStrike">
                        <a:solidFill>
                          <a:srgbClr val="66FF33"/>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F4</a:t>
                      </a:r>
                      <a:endParaRPr lang="en-US" sz="1600" b="0" i="0" u="none" strike="noStrike">
                        <a:solidFill>
                          <a:srgbClr val="66FF33"/>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F0</a:t>
                      </a:r>
                      <a:endParaRPr lang="en-US" sz="1600" b="0" i="0" u="none" strike="noStrike">
                        <a:solidFill>
                          <a:srgbClr val="66FF33"/>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F2</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u="none" strike="noStrike" dirty="0">
                          <a:effectLst/>
                        </a:rPr>
                        <a:t>7</a:t>
                      </a:r>
                      <a:r>
                        <a:rPr lang="zh-CN" altLang="en-US" sz="1400" u="none" strike="noStrike" dirty="0">
                          <a:effectLst/>
                        </a:rPr>
                        <a:t>　</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b="0" i="0" u="none" strike="noStrike" dirty="0">
                          <a:solidFill>
                            <a:srgbClr val="000000"/>
                          </a:solidFill>
                          <a:effectLst/>
                          <a:latin typeface="宋体" panose="02010600030101010101" pitchFamily="2" charset="-122"/>
                          <a:ea typeface="宋体" panose="02010600030101010101" pitchFamily="2" charset="-122"/>
                        </a:rPr>
                        <a:t>13~16</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u="none" strike="noStrike" dirty="0">
                          <a:effectLst/>
                        </a:rPr>
                        <a:t>17</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r" fontAlgn="ctr"/>
                      <a:r>
                        <a:rPr lang="en-US" sz="1600" u="none" strike="noStrike" dirty="0">
                          <a:effectLst/>
                        </a:rPr>
                        <a:t>Store2</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b="0" i="0" u="none" strike="noStrike" dirty="0">
                          <a:solidFill>
                            <a:srgbClr val="0070C0"/>
                          </a:solidFill>
                          <a:effectLst/>
                          <a:latin typeface="宋体" panose="02010600030101010101" pitchFamily="2" charset="-122"/>
                          <a:ea typeface="宋体" panose="02010600030101010101" pitchFamily="2" charset="-122"/>
                        </a:rPr>
                        <a:t>Yes</a:t>
                      </a:r>
                      <a:endParaRPr lang="en-US" sz="1400" b="0" i="0" u="none" strike="noStrike" dirty="0">
                        <a:solidFill>
                          <a:srgbClr val="0070C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b="0" i="0" u="none" strike="noStrike" dirty="0">
                          <a:solidFill>
                            <a:srgbClr val="0070C0"/>
                          </a:solidFill>
                          <a:effectLst/>
                          <a:latin typeface="宋体" panose="02010600030101010101" pitchFamily="2" charset="-122"/>
                          <a:ea typeface="宋体" panose="02010600030101010101" pitchFamily="2" charset="-122"/>
                        </a:rPr>
                        <a:t>72</a:t>
                      </a:r>
                      <a:endParaRPr lang="zh-CN" altLang="en-US" sz="1400" b="0" i="0" u="none" strike="noStrike" dirty="0">
                        <a:solidFill>
                          <a:srgbClr val="0070C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b="0" i="0" u="none" strike="noStrike" dirty="0">
                          <a:solidFill>
                            <a:srgbClr val="0070C0"/>
                          </a:solidFill>
                          <a:effectLst/>
                          <a:latin typeface="宋体" panose="02010600030101010101" pitchFamily="2" charset="-122"/>
                          <a:ea typeface="宋体" panose="02010600030101010101" pitchFamily="2" charset="-122"/>
                        </a:rPr>
                        <a:t>[72]*</a:t>
                      </a:r>
                      <a:r>
                        <a:rPr lang="en-US" altLang="zh-CN" sz="1400" b="0" i="0" u="none" strike="noStrike" dirty="0" err="1">
                          <a:solidFill>
                            <a:srgbClr val="0070C0"/>
                          </a:solidFill>
                          <a:effectLst/>
                          <a:latin typeface="宋体" panose="02010600030101010101" pitchFamily="2" charset="-122"/>
                          <a:ea typeface="宋体" panose="02010600030101010101" pitchFamily="2" charset="-122"/>
                        </a:rPr>
                        <a:t>F2</a:t>
                      </a:r>
                      <a:endParaRPr lang="en-US" altLang="zh-CN" sz="1400" b="0" i="0" u="none" strike="noStrike" dirty="0">
                        <a:solidFill>
                          <a:srgbClr val="0070C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06"/>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u="none" strike="noStrike">
                          <a:effectLst/>
                        </a:rPr>
                        <a:t>2</a:t>
                      </a:r>
                      <a:endParaRPr lang="en-US" altLang="zh-CN" sz="1600" b="0" i="0" u="none" strike="noStrike">
                        <a:solidFill>
                          <a:srgbClr val="66FF33"/>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SD</a:t>
                      </a:r>
                      <a:endParaRPr lang="en-US" sz="1600" b="0" i="0" u="none" strike="noStrike">
                        <a:solidFill>
                          <a:srgbClr val="66FF33"/>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F4 </a:t>
                      </a:r>
                      <a:endParaRPr lang="en-US" sz="1600" b="0" i="0" u="none" strike="noStrike">
                        <a:solidFill>
                          <a:srgbClr val="66FF33"/>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u="none" strike="noStrike">
                          <a:effectLst/>
                        </a:rPr>
                        <a:t>0</a:t>
                      </a:r>
                      <a:endParaRPr lang="en-US" altLang="zh-CN" sz="1600" b="0" i="0" u="none" strike="noStrike">
                        <a:solidFill>
                          <a:srgbClr val="66FF33"/>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R1</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u="none" strike="noStrike" dirty="0">
                          <a:effectLst/>
                        </a:rPr>
                        <a:t>8</a:t>
                      </a:r>
                      <a:r>
                        <a:rPr lang="zh-CN" altLang="en-US" sz="1400" u="none" strike="noStrike" dirty="0">
                          <a:effectLst/>
                        </a:rPr>
                        <a:t>　</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u="none" strike="noStrike" dirty="0">
                          <a:effectLst/>
                        </a:rPr>
                        <a:t>17</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zh-CN" altLang="en-US" sz="1400" u="none" strike="noStrike" dirty="0">
                          <a:effectLst/>
                        </a:rPr>
                        <a:t>　</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r" fontAlgn="ctr"/>
                      <a:r>
                        <a:rPr lang="en-US" sz="1600" u="none" strike="noStrike" dirty="0">
                          <a:effectLst/>
                        </a:rPr>
                        <a:t>Store3</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b="0" i="0" u="none" strike="noStrike" dirty="0">
                          <a:solidFill>
                            <a:schemeClr val="dk1"/>
                          </a:solidFill>
                          <a:effectLst/>
                          <a:latin typeface="+mn-lt"/>
                          <a:ea typeface="+mn-ea"/>
                        </a:rPr>
                        <a:t>Yes</a:t>
                      </a:r>
                      <a:endParaRPr 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b="0" i="0" u="none" strike="noStrike" dirty="0">
                          <a:solidFill>
                            <a:srgbClr val="000000"/>
                          </a:solidFill>
                          <a:effectLst/>
                          <a:latin typeface="宋体" panose="02010600030101010101" pitchFamily="2" charset="-122"/>
                          <a:ea typeface="宋体" panose="02010600030101010101" pitchFamily="2" charset="-122"/>
                        </a:rPr>
                        <a:t>64</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b="0" i="0" u="none" strike="noStrike" dirty="0">
                          <a:solidFill>
                            <a:srgbClr val="000000"/>
                          </a:solidFill>
                          <a:effectLst/>
                          <a:latin typeface="宋体" panose="02010600030101010101" pitchFamily="2" charset="-122"/>
                          <a:ea typeface="宋体" panose="02010600030101010101" pitchFamily="2" charset="-122"/>
                        </a:rPr>
                        <a:t>Mult3</a:t>
                      </a:r>
                    </a:p>
                  </a:txBody>
                  <a:tcPr marL="7620" marR="7620" marT="7619" marB="0" anchor="ctr"/>
                </a:tc>
                <a:extLst>
                  <a:ext uri="{0D108BD9-81ED-4DB2-BD59-A6C34878D82A}">
                    <a16:rowId xmlns:a16="http://schemas.microsoft.com/office/drawing/2014/main" val="10007"/>
                  </a:ext>
                </a:extLst>
              </a:tr>
              <a:tr h="293236">
                <a:tc gridSpan="3">
                  <a:txBody>
                    <a:bodyPr/>
                    <a:lstStyle/>
                    <a:p>
                      <a:pPr marL="0" algn="l" defTabSz="914400" rtl="0" eaLnBrk="1" fontAlgn="ctr" latinLnBrk="0" hangingPunct="1"/>
                      <a:r>
                        <a:rPr lang="en-US" sz="1800" b="1" u="none" strike="noStrike" kern="1200" dirty="0">
                          <a:solidFill>
                            <a:srgbClr val="FF0000"/>
                          </a:solidFill>
                          <a:effectLst/>
                          <a:latin typeface="+mn-lt"/>
                          <a:ea typeface="+mn-ea"/>
                          <a:cs typeface="+mn-cs"/>
                        </a:rPr>
                        <a:t>Reservation Station:</a:t>
                      </a:r>
                    </a:p>
                  </a:txBody>
                  <a:tcPr marL="7620" marR="7620" marT="7619" marB="0" anchor="ctr"/>
                </a:tc>
                <a:tc hMerge="1">
                  <a:txBody>
                    <a:bodyPr/>
                    <a:lstStyle/>
                    <a:p>
                      <a:endParaRPr lang="zh-CN" altLang="en-US"/>
                    </a:p>
                  </a:txBody>
                  <a:tcPr/>
                </a:tc>
                <a:tc hMerge="1">
                  <a:txBody>
                    <a:bodyPr/>
                    <a:lstStyle/>
                    <a:p>
                      <a:endParaRPr lang="zh-CN" altLang="en-US"/>
                    </a:p>
                  </a:txBody>
                  <a:tcP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08"/>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Time</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Name</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Busy </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Op</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err="1">
                          <a:effectLst/>
                        </a:rPr>
                        <a:t>Vj</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err="1">
                          <a:effectLst/>
                        </a:rPr>
                        <a:t>Vk</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Qj </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Qk</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Code</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09"/>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600" u="none" strike="noStrike" dirty="0">
                          <a:effectLst/>
                        </a:rPr>
                        <a:t>Add1</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400" u="none" strike="noStrike" dirty="0">
                          <a:effectLst/>
                        </a:rPr>
                        <a:t>No</a:t>
                      </a:r>
                      <a:endParaRPr lang="en-US" sz="1400" b="0" i="0" u="none" strike="noStrike" dirty="0">
                        <a:solidFill>
                          <a:srgbClr val="FF66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zh-CN" altLang="en-US" sz="1400" u="none" strike="noStrike" dirty="0">
                          <a:effectLst/>
                        </a:rPr>
                        <a:t>　</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zh-CN" altLang="en-US" sz="1400" u="none" strike="noStrike" dirty="0">
                          <a:effectLst/>
                        </a:rPr>
                        <a:t>　</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zh-CN" altLang="en-US" sz="1400" u="none" strike="noStrike" dirty="0">
                          <a:effectLst/>
                        </a:rPr>
                        <a:t>　</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zh-CN" altLang="en-US" sz="1400" u="none" strike="noStrike" dirty="0">
                          <a:effectLst/>
                        </a:rPr>
                        <a:t>　</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zh-CN" altLang="en-US" sz="1600" u="none" strike="noStrike" dirty="0">
                          <a:effectLst/>
                        </a:rPr>
                        <a:t>　</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LD </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F0</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u="none" strike="noStrike">
                          <a:effectLst/>
                        </a:rPr>
                        <a:t>0</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R1</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10"/>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600" u="none" strike="noStrike" dirty="0" err="1">
                          <a:effectLst/>
                        </a:rPr>
                        <a:t>Add2</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400" u="none" strike="noStrike" dirty="0">
                          <a:effectLst/>
                        </a:rPr>
                        <a:t>No</a:t>
                      </a:r>
                      <a:endParaRPr lang="en-US" sz="1400" b="0" i="0" u="none" strike="noStrike" dirty="0">
                        <a:solidFill>
                          <a:srgbClr val="66FF33"/>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zh-CN" altLang="en-US" sz="1600" u="none" strike="noStrike">
                          <a:effectLst/>
                        </a:rPr>
                        <a:t>　</a:t>
                      </a: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MULTD</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b="0" i="0" u="none" strike="noStrike" dirty="0">
                          <a:solidFill>
                            <a:srgbClr val="000000"/>
                          </a:solidFill>
                          <a:effectLst/>
                          <a:latin typeface="宋体" panose="02010600030101010101" pitchFamily="2" charset="-122"/>
                          <a:ea typeface="宋体" panose="02010600030101010101" pitchFamily="2" charset="-122"/>
                        </a:rPr>
                        <a:t>F4</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b="0" i="0" u="none" strike="noStrike" dirty="0">
                          <a:solidFill>
                            <a:srgbClr val="000000"/>
                          </a:solidFill>
                          <a:effectLst/>
                          <a:latin typeface="宋体" panose="02010600030101010101" pitchFamily="2" charset="-122"/>
                          <a:ea typeface="宋体" panose="02010600030101010101" pitchFamily="2" charset="-122"/>
                        </a:rPr>
                        <a:t>F0</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b="0" i="0" u="none" strike="noStrike" dirty="0">
                          <a:solidFill>
                            <a:srgbClr val="000000"/>
                          </a:solidFill>
                          <a:effectLst/>
                          <a:latin typeface="宋体" panose="02010600030101010101" pitchFamily="2" charset="-122"/>
                          <a:ea typeface="宋体" panose="02010600030101010101" pitchFamily="2" charset="-122"/>
                        </a:rPr>
                        <a:t>F2</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11"/>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600" u="none" strike="noStrike" dirty="0" err="1">
                          <a:effectLst/>
                        </a:rPr>
                        <a:t>Add3</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400" u="none" strike="noStrike">
                          <a:effectLst/>
                        </a:rPr>
                        <a:t>No</a:t>
                      </a:r>
                      <a:endParaRPr lang="en-US" sz="14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zh-CN" altLang="en-US" sz="1600" u="none" strike="noStrike">
                          <a:effectLst/>
                        </a:rPr>
                        <a:t>　</a:t>
                      </a: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SD</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F4 </a:t>
                      </a:r>
                      <a:endParaRPr lang="en-US" sz="1600" b="0" i="0" u="none" strike="noStrike" dirty="0">
                        <a:solidFill>
                          <a:srgbClr val="FF66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u="none" strike="noStrike" dirty="0">
                          <a:effectLst/>
                        </a:rPr>
                        <a:t>0</a:t>
                      </a:r>
                      <a:endParaRPr lang="en-US" altLang="zh-CN" sz="1600" b="0" i="0" u="none" strike="noStrike" dirty="0">
                        <a:solidFill>
                          <a:srgbClr val="FF66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R1</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12"/>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b="0" i="0" u="none" strike="noStrike" dirty="0">
                          <a:solidFill>
                            <a:srgbClr val="000000"/>
                          </a:solidFill>
                          <a:effectLst/>
                          <a:latin typeface="宋体" panose="02010600030101010101" pitchFamily="2" charset="-122"/>
                          <a:ea typeface="宋体" panose="02010600030101010101" pitchFamily="2" charset="-122"/>
                        </a:rPr>
                        <a:t>3</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600" u="none" strike="noStrike" dirty="0" err="1">
                          <a:effectLst/>
                        </a:rPr>
                        <a:t>Mult1</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b="0" i="0" u="none" strike="noStrike" dirty="0">
                          <a:solidFill>
                            <a:schemeClr val="tx1"/>
                          </a:solidFill>
                          <a:effectLst/>
                          <a:latin typeface="+mn-lt"/>
                          <a:ea typeface="+mn-ea"/>
                        </a:rPr>
                        <a:t>Yes</a:t>
                      </a:r>
                      <a:endParaRPr lang="en-US" sz="1400" b="0" i="0" u="none" strike="noStrike" dirty="0">
                        <a:solidFill>
                          <a:schemeClr val="tx1"/>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b="0" i="0" u="none" strike="noStrike" dirty="0" err="1">
                          <a:solidFill>
                            <a:schemeClr val="tx1"/>
                          </a:solidFill>
                          <a:effectLst/>
                          <a:latin typeface="宋体" panose="02010600030101010101" pitchFamily="2" charset="-122"/>
                          <a:ea typeface="宋体" panose="02010600030101010101" pitchFamily="2" charset="-122"/>
                        </a:rPr>
                        <a:t>Multd</a:t>
                      </a:r>
                      <a:endParaRPr lang="en-US" altLang="zh-CN" sz="1400" b="0" i="0" u="none" strike="noStrike" dirty="0">
                        <a:solidFill>
                          <a:schemeClr val="tx1"/>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b="0" i="0" u="none" strike="noStrike" dirty="0">
                          <a:solidFill>
                            <a:schemeClr val="tx1"/>
                          </a:solidFill>
                          <a:effectLst/>
                          <a:latin typeface="宋体" panose="02010600030101010101" pitchFamily="2" charset="-122"/>
                          <a:ea typeface="宋体" panose="02010600030101010101" pitchFamily="2" charset="-122"/>
                        </a:rPr>
                        <a:t>R(</a:t>
                      </a:r>
                      <a:r>
                        <a:rPr lang="en-US" altLang="zh-CN" sz="1400" b="0" i="0" u="none" strike="noStrike" dirty="0" err="1">
                          <a:solidFill>
                            <a:schemeClr val="tx1"/>
                          </a:solidFill>
                          <a:effectLst/>
                          <a:latin typeface="宋体" panose="02010600030101010101" pitchFamily="2" charset="-122"/>
                          <a:ea typeface="宋体" panose="02010600030101010101" pitchFamily="2" charset="-122"/>
                        </a:rPr>
                        <a:t>F0</a:t>
                      </a:r>
                      <a:r>
                        <a:rPr lang="en-US" altLang="zh-CN" sz="1400" b="0" i="0" u="none" strike="noStrike" dirty="0">
                          <a:solidFill>
                            <a:schemeClr val="tx1"/>
                          </a:solidFill>
                          <a:effectLst/>
                          <a:latin typeface="宋体" panose="02010600030101010101" pitchFamily="2" charset="-122"/>
                          <a:ea typeface="宋体" panose="02010600030101010101" pitchFamily="2" charset="-122"/>
                        </a:rPr>
                        <a:t>)</a:t>
                      </a:r>
                      <a:endParaRPr lang="zh-CN" altLang="en-US" sz="1400" b="0" i="0" u="none" strike="noStrike" dirty="0">
                        <a:solidFill>
                          <a:schemeClr val="tx1"/>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b="0" i="0" u="none" strike="noStrike" dirty="0">
                          <a:solidFill>
                            <a:schemeClr val="tx1"/>
                          </a:solidFill>
                          <a:effectLst/>
                          <a:latin typeface="宋体" panose="02010600030101010101" pitchFamily="2" charset="-122"/>
                          <a:ea typeface="宋体" panose="02010600030101010101" pitchFamily="2" charset="-122"/>
                        </a:rPr>
                        <a:t>R(F2)</a:t>
                      </a:r>
                      <a:endParaRPr lang="zh-CN" altLang="en-US" sz="1400" b="0" i="0" u="none" strike="noStrike" dirty="0">
                        <a:solidFill>
                          <a:schemeClr val="tx1"/>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chemeClr val="tx1"/>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6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SUBI</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b="0" i="0" u="none" strike="noStrike" dirty="0">
                          <a:solidFill>
                            <a:srgbClr val="000000"/>
                          </a:solidFill>
                          <a:effectLst/>
                          <a:latin typeface="宋体" panose="02010600030101010101" pitchFamily="2" charset="-122"/>
                          <a:ea typeface="宋体" panose="02010600030101010101" pitchFamily="2" charset="-122"/>
                        </a:rPr>
                        <a:t>R1</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b="0" i="0" u="none" strike="noStrike" dirty="0">
                          <a:solidFill>
                            <a:srgbClr val="000000"/>
                          </a:solidFill>
                          <a:effectLst/>
                          <a:latin typeface="宋体" panose="02010600030101010101" pitchFamily="2" charset="-122"/>
                          <a:ea typeface="宋体" panose="02010600030101010101" pitchFamily="2" charset="-122"/>
                        </a:rPr>
                        <a:t>R1</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b="0" i="0" u="none" strike="noStrike" dirty="0">
                          <a:solidFill>
                            <a:srgbClr val="000000"/>
                          </a:solidFill>
                          <a:effectLst/>
                          <a:latin typeface="宋体" panose="02010600030101010101" pitchFamily="2" charset="-122"/>
                          <a:ea typeface="宋体" panose="02010600030101010101" pitchFamily="2" charset="-122"/>
                        </a:rPr>
                        <a:t>#8</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13"/>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600" u="none" strike="noStrike" dirty="0" err="1">
                          <a:effectLst/>
                        </a:rPr>
                        <a:t>Mult2</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u="none" strike="noStrike" dirty="0">
                          <a:solidFill>
                            <a:srgbClr val="0070C0"/>
                          </a:solidFill>
                          <a:effectLst/>
                        </a:rPr>
                        <a:t>No</a:t>
                      </a:r>
                      <a:endParaRPr lang="en-US" sz="1400" b="0" i="0" u="none" strike="noStrike" dirty="0">
                        <a:solidFill>
                          <a:srgbClr val="0070C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0070C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0070C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0070C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0070C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zh-CN" altLang="en-US" sz="1600" u="none" strike="noStrike" dirty="0">
                          <a:effectLst/>
                        </a:rPr>
                        <a:t>　</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BNEZ</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b="0" i="0" u="none" strike="noStrike" dirty="0">
                          <a:solidFill>
                            <a:srgbClr val="000000"/>
                          </a:solidFill>
                          <a:effectLst/>
                          <a:latin typeface="宋体" panose="02010600030101010101" pitchFamily="2" charset="-122"/>
                          <a:ea typeface="宋体" panose="02010600030101010101" pitchFamily="2" charset="-122"/>
                        </a:rPr>
                        <a:t>R1</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b="0" i="0" u="none" strike="noStrike" dirty="0">
                          <a:solidFill>
                            <a:srgbClr val="000000"/>
                          </a:solidFill>
                          <a:effectLst/>
                          <a:latin typeface="宋体" panose="02010600030101010101" pitchFamily="2" charset="-122"/>
                          <a:ea typeface="宋体" panose="02010600030101010101" pitchFamily="2" charset="-122"/>
                        </a:rPr>
                        <a:t>Loop</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14"/>
                  </a:ext>
                </a:extLst>
              </a:tr>
              <a:tr h="86832">
                <a:tc>
                  <a:txBody>
                    <a:bodyPr/>
                    <a:lstStyle/>
                    <a:p>
                      <a:pPr algn="l" fontAlgn="ctr"/>
                      <a:endParaRPr lang="zh-CN" altLang="en-US" sz="2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5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5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5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5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5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5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5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5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5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5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5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5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15"/>
                  </a:ext>
                </a:extLst>
              </a:tr>
              <a:tr h="291688">
                <a:tc gridSpan="3">
                  <a:txBody>
                    <a:bodyPr/>
                    <a:lstStyle/>
                    <a:p>
                      <a:pPr marL="0" algn="l" defTabSz="914400" rtl="0" eaLnBrk="1" fontAlgn="ctr" latinLnBrk="0" hangingPunct="1"/>
                      <a:r>
                        <a:rPr lang="en-US" sz="1600" b="1" u="none" strike="noStrike" kern="1200" dirty="0">
                          <a:solidFill>
                            <a:srgbClr val="FF0000"/>
                          </a:solidFill>
                          <a:effectLst/>
                          <a:latin typeface="+mn-lt"/>
                          <a:ea typeface="+mn-ea"/>
                          <a:cs typeface="+mn-cs"/>
                        </a:rPr>
                        <a:t>Register Result Status</a:t>
                      </a:r>
                    </a:p>
                  </a:txBody>
                  <a:tcPr marL="7620" marR="7620" marT="7619" marB="0" anchor="ctr"/>
                </a:tc>
                <a:tc hMerge="1">
                  <a:txBody>
                    <a:bodyPr/>
                    <a:lstStyle/>
                    <a:p>
                      <a:endParaRPr lang="zh-CN" altLang="en-US"/>
                    </a:p>
                  </a:txBody>
                  <a:tcPr/>
                </a:tc>
                <a:tc hMerge="1">
                  <a:txBody>
                    <a:bodyPr/>
                    <a:lstStyle/>
                    <a:p>
                      <a:endParaRPr lang="zh-CN" altLang="en-US"/>
                    </a:p>
                  </a:txBody>
                  <a:tcP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16"/>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Clock </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R1</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F0</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F2</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F4</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F6</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F8</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F10</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F12 </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u="none" strike="noStrike" dirty="0">
                          <a:effectLst/>
                        </a:rPr>
                        <a:t>……</a:t>
                      </a:r>
                      <a:endParaRPr lang="en-US" altLang="zh-CN"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F30</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17"/>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b="0" i="0" u="none" strike="noStrike" dirty="0">
                          <a:solidFill>
                            <a:schemeClr val="dk1"/>
                          </a:solidFill>
                          <a:effectLst/>
                          <a:latin typeface="+mn-lt"/>
                          <a:ea typeface="+mn-ea"/>
                        </a:rPr>
                        <a:t>17</a:t>
                      </a:r>
                      <a:endParaRPr lang="en-US" altLang="zh-CN"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b="0" i="0" u="none" strike="noStrike" dirty="0">
                          <a:solidFill>
                            <a:schemeClr val="dk1"/>
                          </a:solidFill>
                          <a:effectLst/>
                          <a:latin typeface="+mn-lt"/>
                          <a:ea typeface="+mn-ea"/>
                        </a:rPr>
                        <a:t>64</a:t>
                      </a:r>
                      <a:endParaRPr lang="en-US" altLang="zh-CN"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FU</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chemeClr val="tx1"/>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0070C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b="0" i="0" u="none" strike="noStrike" dirty="0">
                          <a:solidFill>
                            <a:schemeClr val="tx1"/>
                          </a:solidFill>
                          <a:effectLst/>
                          <a:latin typeface="宋体" panose="02010600030101010101" pitchFamily="2" charset="-122"/>
                          <a:ea typeface="宋体" panose="02010600030101010101" pitchFamily="2" charset="-122"/>
                        </a:rPr>
                        <a:t>Mult3</a:t>
                      </a:r>
                      <a:endParaRPr lang="zh-CN" altLang="en-US" sz="1400" b="0" i="0" u="none" strike="noStrike" dirty="0">
                        <a:solidFill>
                          <a:schemeClr val="tx1"/>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18"/>
                  </a:ext>
                </a:extLst>
              </a:tr>
            </a:tbl>
          </a:graphicData>
        </a:graphic>
      </p:graphicFrame>
    </p:spTree>
    <p:extLst>
      <p:ext uri="{BB962C8B-B14F-4D97-AF65-F5344CB8AC3E}">
        <p14:creationId xmlns:p14="http://schemas.microsoft.com/office/powerpoint/2010/main" val="3178619267"/>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additive="repl">
                                        <p:cTn id="6" dur="1" fill="hold">
                                          <p:stCondLst>
                                            <p:cond delay="0"/>
                                          </p:stCondLst>
                                        </p:cTn>
                                        <p:tgtEl>
                                          <p:spTgt spid="12">
                                            <p:txEl>
                                              <p:pRg st="0" end="0"/>
                                            </p:txEl>
                                          </p:spTgt>
                                        </p:tgtEl>
                                        <p:attrNameLst>
                                          <p:attrName>style.visibility</p:attrName>
                                        </p:attrNameLst>
                                      </p:cBhvr>
                                      <p:to>
                                        <p:strVal val="visible"/>
                                      </p:to>
                                    </p:set>
                                    <p:anim calcmode="lin" valueType="num">
                                      <p:cBhvr>
                                        <p:cTn id="7" dur="500" fill="hold"/>
                                        <p:tgtEl>
                                          <p:spTgt spid="12">
                                            <p:txEl>
                                              <p:pRg st="0" end="0"/>
                                            </p:txEl>
                                          </p:spTgt>
                                        </p:tgtEl>
                                        <p:attrNameLst>
                                          <p:attrName>ppt_x</p:attrName>
                                        </p:attrNameLst>
                                      </p:cBhvr>
                                      <p:tavLst>
                                        <p:tav tm="100000">
                                          <p:val>
                                            <p:strVal val="1+#ppt_w/2"/>
                                          </p:val>
                                        </p:tav>
                                        <p:tav tm="100000">
                                          <p:val>
                                            <p:strVal val="#ppt_x"/>
                                          </p:val>
                                        </p:tav>
                                      </p:tavLst>
                                    </p:anim>
                                    <p:anim calcmode="lin" valueType="num">
                                      <p:cBhvr>
                                        <p:cTn id="8" dur="500" fill="hold"/>
                                        <p:tgtEl>
                                          <p:spTgt spid="12">
                                            <p:txEl>
                                              <p:pRg st="0" end="0"/>
                                            </p:txEl>
                                          </p:spTgt>
                                        </p:tgtEl>
                                        <p:attrNameLst>
                                          <p:attrName>ppt_y</p:attrName>
                                        </p:attrNameLst>
                                      </p:cBhvr>
                                      <p:tavLst>
                                        <p:tav tm="10000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additive="repl">
                                        <p:cTn id="12" dur="1" fill="hold">
                                          <p:stCondLst>
                                            <p:cond delay="0"/>
                                          </p:stCondLst>
                                        </p:cTn>
                                        <p:tgtEl>
                                          <p:spTgt spid="12">
                                            <p:txEl>
                                              <p:pRg st="1" end="1"/>
                                            </p:txEl>
                                          </p:spTgt>
                                        </p:tgtEl>
                                        <p:attrNameLst>
                                          <p:attrName>style.visibility</p:attrName>
                                        </p:attrNameLst>
                                      </p:cBhvr>
                                      <p:to>
                                        <p:strVal val="visible"/>
                                      </p:to>
                                    </p:set>
                                    <p:anim calcmode="lin" valueType="num">
                                      <p:cBhvr>
                                        <p:cTn id="13" dur="500" fill="hold"/>
                                        <p:tgtEl>
                                          <p:spTgt spid="12">
                                            <p:txEl>
                                              <p:pRg st="1" end="1"/>
                                            </p:txEl>
                                          </p:spTgt>
                                        </p:tgtEl>
                                        <p:attrNameLst>
                                          <p:attrName>ppt_x</p:attrName>
                                        </p:attrNameLst>
                                      </p:cBhvr>
                                      <p:tavLst>
                                        <p:tav tm="100000">
                                          <p:val>
                                            <p:strVal val="1+#ppt_w/2"/>
                                          </p:val>
                                        </p:tav>
                                        <p:tav tm="100000">
                                          <p:val>
                                            <p:strVal val="#ppt_x"/>
                                          </p:val>
                                        </p:tav>
                                      </p:tavLst>
                                    </p:anim>
                                    <p:anim calcmode="lin" valueType="num">
                                      <p:cBhvr>
                                        <p:cTn id="14" dur="500" fill="hold"/>
                                        <p:tgtEl>
                                          <p:spTgt spid="12">
                                            <p:txEl>
                                              <p:pRg st="1" end="1"/>
                                            </p:txEl>
                                          </p:spTgt>
                                        </p:tgtEl>
                                        <p:attrNameLst>
                                          <p:attrName>ppt_y</p:attrName>
                                        </p:attrNameLst>
                                      </p:cBhvr>
                                      <p:tavLst>
                                        <p:tav tm="10000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additive="repl">
                                        <p:cTn id="18" dur="1" fill="hold">
                                          <p:stCondLst>
                                            <p:cond delay="0"/>
                                          </p:stCondLst>
                                        </p:cTn>
                                        <p:tgtEl>
                                          <p:spTgt spid="12">
                                            <p:txEl>
                                              <p:pRg st="2" end="2"/>
                                            </p:txEl>
                                          </p:spTgt>
                                        </p:tgtEl>
                                        <p:attrNameLst>
                                          <p:attrName>style.visibility</p:attrName>
                                        </p:attrNameLst>
                                      </p:cBhvr>
                                      <p:to>
                                        <p:strVal val="visible"/>
                                      </p:to>
                                    </p:set>
                                    <p:anim calcmode="lin" valueType="num">
                                      <p:cBhvr>
                                        <p:cTn id="19" dur="500" fill="hold"/>
                                        <p:tgtEl>
                                          <p:spTgt spid="12">
                                            <p:txEl>
                                              <p:pRg st="2" end="2"/>
                                            </p:txEl>
                                          </p:spTgt>
                                        </p:tgtEl>
                                        <p:attrNameLst>
                                          <p:attrName>ppt_x</p:attrName>
                                        </p:attrNameLst>
                                      </p:cBhvr>
                                      <p:tavLst>
                                        <p:tav tm="100000">
                                          <p:val>
                                            <p:strVal val="1+#ppt_w/2"/>
                                          </p:val>
                                        </p:tav>
                                        <p:tav tm="100000">
                                          <p:val>
                                            <p:strVal val="#ppt_x"/>
                                          </p:val>
                                        </p:tav>
                                      </p:tavLst>
                                    </p:anim>
                                    <p:anim calcmode="lin" valueType="num">
                                      <p:cBhvr>
                                        <p:cTn id="20" dur="500" fill="hold"/>
                                        <p:tgtEl>
                                          <p:spTgt spid="12">
                                            <p:txEl>
                                              <p:pRg st="2" end="2"/>
                                            </p:txEl>
                                          </p:spTgt>
                                        </p:tgtEl>
                                        <p:attrNameLst>
                                          <p:attrName>ppt_y</p:attrName>
                                        </p:attrNameLst>
                                      </p:cBhvr>
                                      <p:tavLst>
                                        <p:tav tm="10000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自由: 形状 22"/>
          <p:cNvSpPr/>
          <p:nvPr/>
        </p:nvSpPr>
        <p:spPr bwMode="auto">
          <a:xfrm rot="12600000">
            <a:off x="628798" y="267712"/>
            <a:ext cx="166903" cy="731887"/>
          </a:xfrm>
          <a:custGeom>
            <a:avLst/>
            <a:gdLst>
              <a:gd name="connsiteX0" fmla="*/ 260214 w 260214"/>
              <a:gd name="connsiteY0" fmla="*/ 995963 h 1141060"/>
              <a:gd name="connsiteX1" fmla="*/ 0 w 260214"/>
              <a:gd name="connsiteY1" fmla="*/ 1141060 h 1141060"/>
              <a:gd name="connsiteX2" fmla="*/ 0 w 260214"/>
              <a:gd name="connsiteY2" fmla="*/ 146621 h 1141060"/>
              <a:gd name="connsiteX3" fmla="*/ 260214 w 260214"/>
              <a:gd name="connsiteY3" fmla="*/ 0 h 1141060"/>
            </a:gdLst>
            <a:ahLst/>
            <a:cxnLst>
              <a:cxn ang="0">
                <a:pos x="connsiteX0" y="connsiteY0"/>
              </a:cxn>
              <a:cxn ang="0">
                <a:pos x="connsiteX1" y="connsiteY1"/>
              </a:cxn>
              <a:cxn ang="0">
                <a:pos x="connsiteX2" y="connsiteY2"/>
              </a:cxn>
              <a:cxn ang="0">
                <a:pos x="connsiteX3" y="connsiteY3"/>
              </a:cxn>
            </a:cxnLst>
            <a:rect l="l" t="t" r="r" b="b"/>
            <a:pathLst>
              <a:path w="260214" h="1141060">
                <a:moveTo>
                  <a:pt x="260214" y="995963"/>
                </a:moveTo>
                <a:lnTo>
                  <a:pt x="0" y="1141060"/>
                </a:lnTo>
                <a:lnTo>
                  <a:pt x="0" y="146621"/>
                </a:lnTo>
                <a:lnTo>
                  <a:pt x="260214" y="0"/>
                </a:lnTo>
                <a:close/>
              </a:path>
            </a:pathLst>
          </a:custGeom>
          <a:solidFill>
            <a:srgbClr val="0075EA"/>
          </a:solidFill>
          <a:ln>
            <a:noFill/>
          </a:ln>
        </p:spPr>
        <p:txBody>
          <a:bodyPr vert="horz" wrap="square" lIns="91440" tIns="45720" rIns="91440" bIns="45720" numCol="1" anchor="t" anchorCtr="0" compatLnSpc="1">
            <a:noAutofit/>
          </a:bodyPr>
          <a:lstStyle/>
          <a:p>
            <a:endParaRPr lang="zh-CN" altLang="en-US" dirty="0"/>
          </a:p>
        </p:txBody>
      </p:sp>
      <p:grpSp>
        <p:nvGrpSpPr>
          <p:cNvPr id="10" name="组合 9">
            <a:extLst>
              <a:ext uri="{FF2B5EF4-FFF2-40B4-BE49-F238E27FC236}">
                <a16:creationId xmlns:a16="http://schemas.microsoft.com/office/drawing/2014/main" id="{2A62CB82-FB01-4715-BBAF-49D3EAD91EB7}"/>
              </a:ext>
            </a:extLst>
          </p:cNvPr>
          <p:cNvGrpSpPr/>
          <p:nvPr/>
        </p:nvGrpSpPr>
        <p:grpSpPr>
          <a:xfrm>
            <a:off x="635244" y="278225"/>
            <a:ext cx="4594115" cy="714073"/>
            <a:chOff x="635242" y="278221"/>
            <a:chExt cx="4594115" cy="714072"/>
          </a:xfrm>
        </p:grpSpPr>
        <p:sp>
          <p:nvSpPr>
            <p:cNvPr id="11" name="矩形 10">
              <a:extLst>
                <a:ext uri="{FF2B5EF4-FFF2-40B4-BE49-F238E27FC236}">
                  <a16:creationId xmlns:a16="http://schemas.microsoft.com/office/drawing/2014/main" id="{9C4C0B2E-9EA3-4E4E-B3C0-51BAACEFFED3}"/>
                </a:ext>
              </a:extLst>
            </p:cNvPr>
            <p:cNvSpPr/>
            <p:nvPr/>
          </p:nvSpPr>
          <p:spPr>
            <a:xfrm>
              <a:off x="635242" y="676889"/>
              <a:ext cx="4136453" cy="315404"/>
            </a:xfrm>
            <a:prstGeom prst="rect">
              <a:avLst/>
            </a:prstGeom>
          </p:spPr>
          <p:txBody>
            <a:bodyPr wrap="square">
              <a:spAutoFit/>
            </a:bodyPr>
            <a:lstStyle/>
            <a:p>
              <a:pPr algn="ct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Tomasulo Algorithm——Loop</a:t>
              </a:r>
            </a:p>
          </p:txBody>
        </p:sp>
        <p:sp>
          <p:nvSpPr>
            <p:cNvPr id="16" name="矩形 15">
              <a:extLst>
                <a:ext uri="{FF2B5EF4-FFF2-40B4-BE49-F238E27FC236}">
                  <a16:creationId xmlns:a16="http://schemas.microsoft.com/office/drawing/2014/main" id="{920BAABC-520F-43FA-A390-A8BAD8692FD2}"/>
                </a:ext>
              </a:extLst>
            </p:cNvPr>
            <p:cNvSpPr/>
            <p:nvPr/>
          </p:nvSpPr>
          <p:spPr>
            <a:xfrm>
              <a:off x="1197484" y="278221"/>
              <a:ext cx="4031873" cy="523219"/>
            </a:xfrm>
            <a:prstGeom prst="rect">
              <a:avLst/>
            </a:prstGeom>
          </p:spPr>
          <p:txBody>
            <a:bodyPr wrap="none">
              <a:spAutoFit/>
            </a:bodyPr>
            <a:lstStyle/>
            <a:p>
              <a:r>
                <a:rPr lang="en-US" altLang="zh-CN" sz="2800" b="1" dirty="0">
                  <a:solidFill>
                    <a:schemeClr val="tx1">
                      <a:lumMod val="85000"/>
                      <a:lumOff val="15000"/>
                    </a:schemeClr>
                  </a:solidFill>
                  <a:latin typeface="等线" panose="02010600030101010101" pitchFamily="2" charset="-122"/>
                  <a:ea typeface="等线" panose="02010600030101010101" pitchFamily="2" charset="-122"/>
                </a:rPr>
                <a:t>Tomasulo</a:t>
              </a:r>
              <a:r>
                <a:rPr lang="zh-CN" altLang="en-US" sz="2800" b="1" dirty="0">
                  <a:solidFill>
                    <a:schemeClr val="tx1">
                      <a:lumMod val="85000"/>
                      <a:lumOff val="15000"/>
                    </a:schemeClr>
                  </a:solidFill>
                  <a:latin typeface="等线" panose="02010600030101010101" pitchFamily="2" charset="-122"/>
                  <a:ea typeface="等线" panose="02010600030101010101" pitchFamily="2" charset="-122"/>
                </a:rPr>
                <a:t>算法</a:t>
              </a:r>
              <a:r>
                <a:rPr lang="en-US" altLang="zh-CN" sz="2800" b="1" dirty="0">
                  <a:solidFill>
                    <a:schemeClr val="tx1">
                      <a:lumMod val="85000"/>
                      <a:lumOff val="15000"/>
                    </a:schemeClr>
                  </a:solidFill>
                  <a:latin typeface="等线" panose="02010600030101010101" pitchFamily="2" charset="-122"/>
                  <a:ea typeface="等线" panose="02010600030101010101" pitchFamily="2" charset="-122"/>
                </a:rPr>
                <a:t>— —</a:t>
              </a:r>
              <a:r>
                <a:rPr lang="zh-CN" altLang="en-US" sz="2800" b="1" dirty="0">
                  <a:solidFill>
                    <a:schemeClr val="tx1">
                      <a:lumMod val="85000"/>
                      <a:lumOff val="15000"/>
                    </a:schemeClr>
                  </a:solidFill>
                  <a:latin typeface="等线" panose="02010600030101010101" pitchFamily="2" charset="-122"/>
                  <a:ea typeface="等线" panose="02010600030101010101" pitchFamily="2" charset="-122"/>
                </a:rPr>
                <a:t>循环</a:t>
              </a:r>
            </a:p>
          </p:txBody>
        </p:sp>
      </p:grpSp>
      <p:sp>
        <p:nvSpPr>
          <p:cNvPr id="18" name="文本框 17">
            <a:extLst>
              <a:ext uri="{FF2B5EF4-FFF2-40B4-BE49-F238E27FC236}">
                <a16:creationId xmlns:a16="http://schemas.microsoft.com/office/drawing/2014/main" id="{E080DDE4-4689-48E4-965C-1FBB3BB6CB6B}"/>
              </a:ext>
            </a:extLst>
          </p:cNvPr>
          <p:cNvSpPr txBox="1"/>
          <p:nvPr/>
        </p:nvSpPr>
        <p:spPr>
          <a:xfrm>
            <a:off x="9666513" y="570612"/>
            <a:ext cx="1890243" cy="461665"/>
          </a:xfrm>
          <a:prstGeom prst="rect">
            <a:avLst/>
          </a:prstGeom>
          <a:noFill/>
        </p:spPr>
        <p:txBody>
          <a:bodyPr wrap="square" rtlCol="0">
            <a:spAutoFit/>
          </a:bodyPr>
          <a:lstStyle/>
          <a:p>
            <a:pPr algn="ctr"/>
            <a:r>
              <a:rPr lang="zh-CN" altLang="en-US" sz="2400" b="1" dirty="0">
                <a:solidFill>
                  <a:srgbClr val="0066FF"/>
                </a:solidFill>
                <a:latin typeface="微软雅黑" panose="020B0503020204020204" pitchFamily="34" charset="-122"/>
                <a:ea typeface="微软雅黑" panose="020B0503020204020204" pitchFamily="34" charset="-122"/>
              </a:rPr>
              <a:t>第</a:t>
            </a:r>
            <a:r>
              <a:rPr lang="en-US" altLang="zh-CN" sz="2400" b="1" dirty="0">
                <a:solidFill>
                  <a:srgbClr val="0066FF"/>
                </a:solidFill>
                <a:latin typeface="微软雅黑" panose="020B0503020204020204" pitchFamily="34" charset="-122"/>
                <a:ea typeface="微软雅黑" panose="020B0503020204020204" pitchFamily="34" charset="-122"/>
              </a:rPr>
              <a:t>18</a:t>
            </a:r>
            <a:r>
              <a:rPr lang="zh-CN" altLang="en-US" sz="2400" b="1" dirty="0">
                <a:solidFill>
                  <a:srgbClr val="0066FF"/>
                </a:solidFill>
                <a:latin typeface="微软雅黑" panose="020B0503020204020204" pitchFamily="34" charset="-122"/>
                <a:ea typeface="微软雅黑" panose="020B0503020204020204" pitchFamily="34" charset="-122"/>
              </a:rPr>
              <a:t>个周期</a:t>
            </a:r>
          </a:p>
        </p:txBody>
      </p:sp>
      <p:sp>
        <p:nvSpPr>
          <p:cNvPr id="12" name="Text Box 3">
            <a:extLst>
              <a:ext uri="{FF2B5EF4-FFF2-40B4-BE49-F238E27FC236}">
                <a16:creationId xmlns:a16="http://schemas.microsoft.com/office/drawing/2014/main" id="{A85F2323-9EDF-41CD-9C36-78F2B6E8ED44}"/>
              </a:ext>
            </a:extLst>
          </p:cNvPr>
          <p:cNvSpPr txBox="1">
            <a:spLocks noChangeArrowheads="1"/>
          </p:cNvSpPr>
          <p:nvPr/>
        </p:nvSpPr>
        <p:spPr bwMode="auto">
          <a:xfrm>
            <a:off x="10391721" y="5487068"/>
            <a:ext cx="1890243" cy="444500"/>
          </a:xfrm>
          <a:prstGeom prst="rect">
            <a:avLst/>
          </a:prstGeom>
          <a:noFill/>
          <a:ln w="9525">
            <a:noFill/>
            <a:round/>
            <a:headEnd/>
            <a:tailEnd/>
          </a:ln>
        </p:spPr>
        <p:txBody>
          <a:bodyPr lIns="90360" tIns="44280" rIns="90360" bIns="44280"/>
          <a:lstStyle/>
          <a:p>
            <a:pPr eaLnBrk="1" hangingPunct="1">
              <a:lnSpc>
                <a:spcPct val="150000"/>
              </a:lnSpc>
              <a:spcBef>
                <a:spcPts val="1000"/>
              </a:spcBef>
              <a:buClr>
                <a:srgbClr val="5B9BD5"/>
              </a:buClr>
              <a:buSzPct val="100000"/>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2000" b="1" dirty="0" err="1">
                <a:solidFill>
                  <a:srgbClr val="FF0066"/>
                </a:solidFill>
                <a:latin typeface="Times New Roman" panose="02020603050405020304" pitchFamily="18" charset="0"/>
                <a:ea typeface="宋体" panose="02010600030101010101" pitchFamily="2" charset="-122"/>
                <a:cs typeface="Times New Roman" panose="02020603050405020304" pitchFamily="18" charset="0"/>
              </a:rPr>
              <a:t>SD2</a:t>
            </a:r>
            <a:r>
              <a:rPr lang="zh-CN" altLang="en-US" sz="2000" b="1" dirty="0">
                <a:solidFill>
                  <a:srgbClr val="FF0066"/>
                </a:solidFill>
                <a:latin typeface="Times New Roman" panose="02020603050405020304" pitchFamily="18" charset="0"/>
                <a:ea typeface="宋体" panose="02010600030101010101" pitchFamily="2" charset="-122"/>
                <a:cs typeface="Times New Roman" panose="02020603050405020304" pitchFamily="18" charset="0"/>
              </a:rPr>
              <a:t>写结果</a:t>
            </a:r>
            <a:endParaRPr lang="en-US" altLang="zh-CN" sz="2000" b="1" dirty="0">
              <a:solidFill>
                <a:srgbClr val="FF0066"/>
              </a:solidFill>
              <a:latin typeface="Times New Roman" panose="02020603050405020304" pitchFamily="18" charset="0"/>
              <a:ea typeface="宋体" panose="02010600030101010101" pitchFamily="2" charset="-122"/>
              <a:cs typeface="Times New Roman" panose="02020603050405020304" pitchFamily="18" charset="0"/>
            </a:endParaRPr>
          </a:p>
          <a:p>
            <a:pPr eaLnBrk="1" hangingPunct="1">
              <a:lnSpc>
                <a:spcPct val="150000"/>
              </a:lnSpc>
              <a:spcBef>
                <a:spcPts val="1000"/>
              </a:spcBef>
              <a:buClr>
                <a:srgbClr val="5B9BD5"/>
              </a:buClr>
              <a:buSzPct val="100000"/>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2000" b="1" dirty="0" err="1">
                <a:solidFill>
                  <a:srgbClr val="FF0066"/>
                </a:solidFill>
                <a:latin typeface="Times New Roman" panose="02020603050405020304" pitchFamily="18" charset="0"/>
                <a:ea typeface="宋体" panose="02010600030101010101" pitchFamily="2" charset="-122"/>
                <a:cs typeface="Times New Roman" panose="02020603050405020304" pitchFamily="18" charset="0"/>
              </a:rPr>
              <a:t>SD3</a:t>
            </a:r>
            <a:r>
              <a:rPr lang="zh-CN" altLang="en-US" sz="2000" b="1" dirty="0">
                <a:solidFill>
                  <a:srgbClr val="FF0066"/>
                </a:solidFill>
                <a:latin typeface="Times New Roman" panose="02020603050405020304" pitchFamily="18" charset="0"/>
                <a:ea typeface="宋体" panose="02010600030101010101" pitchFamily="2" charset="-122"/>
                <a:cs typeface="Times New Roman" panose="02020603050405020304" pitchFamily="18" charset="0"/>
              </a:rPr>
              <a:t>开始执行</a:t>
            </a:r>
            <a:endParaRPr lang="en-US" altLang="zh-CN" sz="2000" b="1" dirty="0">
              <a:solidFill>
                <a:srgbClr val="FF0066"/>
              </a:solidFill>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13" name="表格 12">
            <a:extLst>
              <a:ext uri="{FF2B5EF4-FFF2-40B4-BE49-F238E27FC236}">
                <a16:creationId xmlns:a16="http://schemas.microsoft.com/office/drawing/2014/main" id="{FF3ADD74-CA44-44D7-8E68-4C6936452E16}"/>
              </a:ext>
            </a:extLst>
          </p:cNvPr>
          <p:cNvGraphicFramePr>
            <a:graphicFrameLocks noGrp="1"/>
          </p:cNvGraphicFramePr>
          <p:nvPr>
            <p:extLst>
              <p:ext uri="{D42A27DB-BD31-4B8C-83A1-F6EECF244321}">
                <p14:modId xmlns:p14="http://schemas.microsoft.com/office/powerpoint/2010/main" val="2254918501"/>
              </p:ext>
            </p:extLst>
          </p:nvPr>
        </p:nvGraphicFramePr>
        <p:xfrm>
          <a:off x="1800279" y="1252993"/>
          <a:ext cx="8569323" cy="5338764"/>
        </p:xfrm>
        <a:graphic>
          <a:graphicData uri="http://schemas.openxmlformats.org/drawingml/2006/table">
            <a:tbl>
              <a:tblPr>
                <a:tableStyleId>{5C22544A-7EE6-4342-B048-85BDC9FD1C3A}</a:tableStyleId>
              </a:tblPr>
              <a:tblGrid>
                <a:gridCol w="694516">
                  <a:extLst>
                    <a:ext uri="{9D8B030D-6E8A-4147-A177-3AD203B41FA5}">
                      <a16:colId xmlns:a16="http://schemas.microsoft.com/office/drawing/2014/main" val="20000"/>
                    </a:ext>
                  </a:extLst>
                </a:gridCol>
                <a:gridCol w="585999">
                  <a:extLst>
                    <a:ext uri="{9D8B030D-6E8A-4147-A177-3AD203B41FA5}">
                      <a16:colId xmlns:a16="http://schemas.microsoft.com/office/drawing/2014/main" val="20001"/>
                    </a:ext>
                  </a:extLst>
                </a:gridCol>
                <a:gridCol w="824230">
                  <a:extLst>
                    <a:ext uri="{9D8B030D-6E8A-4147-A177-3AD203B41FA5}">
                      <a16:colId xmlns:a16="http://schemas.microsoft.com/office/drawing/2014/main" val="20002"/>
                    </a:ext>
                  </a:extLst>
                </a:gridCol>
                <a:gridCol w="526187">
                  <a:extLst>
                    <a:ext uri="{9D8B030D-6E8A-4147-A177-3AD203B41FA5}">
                      <a16:colId xmlns:a16="http://schemas.microsoft.com/office/drawing/2014/main" val="20003"/>
                    </a:ext>
                  </a:extLst>
                </a:gridCol>
                <a:gridCol w="614021">
                  <a:extLst>
                    <a:ext uri="{9D8B030D-6E8A-4147-A177-3AD203B41FA5}">
                      <a16:colId xmlns:a16="http://schemas.microsoft.com/office/drawing/2014/main" val="20004"/>
                    </a:ext>
                  </a:extLst>
                </a:gridCol>
                <a:gridCol w="595248">
                  <a:extLst>
                    <a:ext uri="{9D8B030D-6E8A-4147-A177-3AD203B41FA5}">
                      <a16:colId xmlns:a16="http://schemas.microsoft.com/office/drawing/2014/main" val="20005"/>
                    </a:ext>
                  </a:extLst>
                </a:gridCol>
                <a:gridCol w="624490">
                  <a:extLst>
                    <a:ext uri="{9D8B030D-6E8A-4147-A177-3AD203B41FA5}">
                      <a16:colId xmlns:a16="http://schemas.microsoft.com/office/drawing/2014/main" val="20006"/>
                    </a:ext>
                  </a:extLst>
                </a:gridCol>
                <a:gridCol w="576089">
                  <a:extLst>
                    <a:ext uri="{9D8B030D-6E8A-4147-A177-3AD203B41FA5}">
                      <a16:colId xmlns:a16="http://schemas.microsoft.com/office/drawing/2014/main" val="20007"/>
                    </a:ext>
                  </a:extLst>
                </a:gridCol>
                <a:gridCol w="619674">
                  <a:extLst>
                    <a:ext uri="{9D8B030D-6E8A-4147-A177-3AD203B41FA5}">
                      <a16:colId xmlns:a16="http://schemas.microsoft.com/office/drawing/2014/main" val="20008"/>
                    </a:ext>
                  </a:extLst>
                </a:gridCol>
                <a:gridCol w="690143">
                  <a:extLst>
                    <a:ext uri="{9D8B030D-6E8A-4147-A177-3AD203B41FA5}">
                      <a16:colId xmlns:a16="http://schemas.microsoft.com/office/drawing/2014/main" val="20009"/>
                    </a:ext>
                  </a:extLst>
                </a:gridCol>
                <a:gridCol w="621129">
                  <a:extLst>
                    <a:ext uri="{9D8B030D-6E8A-4147-A177-3AD203B41FA5}">
                      <a16:colId xmlns:a16="http://schemas.microsoft.com/office/drawing/2014/main" val="20010"/>
                    </a:ext>
                  </a:extLst>
                </a:gridCol>
                <a:gridCol w="892229">
                  <a:extLst>
                    <a:ext uri="{9D8B030D-6E8A-4147-A177-3AD203B41FA5}">
                      <a16:colId xmlns:a16="http://schemas.microsoft.com/office/drawing/2014/main" val="20011"/>
                    </a:ext>
                  </a:extLst>
                </a:gridCol>
                <a:gridCol w="705368">
                  <a:extLst>
                    <a:ext uri="{9D8B030D-6E8A-4147-A177-3AD203B41FA5}">
                      <a16:colId xmlns:a16="http://schemas.microsoft.com/office/drawing/2014/main" val="20012"/>
                    </a:ext>
                  </a:extLst>
                </a:gridCol>
              </a:tblGrid>
              <a:tr h="291688">
                <a:tc gridSpan="3">
                  <a:txBody>
                    <a:bodyPr/>
                    <a:lstStyle/>
                    <a:p>
                      <a:pPr algn="l" fontAlgn="ctr"/>
                      <a:r>
                        <a:rPr lang="en-US" sz="1600" b="1" u="none" strike="noStrike" dirty="0">
                          <a:solidFill>
                            <a:srgbClr val="FF0000"/>
                          </a:solidFill>
                          <a:effectLst/>
                        </a:rPr>
                        <a:t>Instruction Status</a:t>
                      </a:r>
                      <a:endParaRPr lang="en-US" sz="1600" b="1" i="0" u="none" strike="noStrike" dirty="0">
                        <a:solidFill>
                          <a:srgbClr val="FF0000"/>
                        </a:solidFill>
                        <a:effectLst/>
                        <a:latin typeface="宋体" panose="02010600030101010101" pitchFamily="2" charset="-122"/>
                        <a:ea typeface="宋体" panose="02010600030101010101" pitchFamily="2" charset="-122"/>
                      </a:endParaRPr>
                    </a:p>
                  </a:txBody>
                  <a:tcPr marL="7620" marR="7620" marT="7619" marB="0" anchor="ctr"/>
                </a:tc>
                <a:tc hMerge="1">
                  <a:txBody>
                    <a:bodyPr/>
                    <a:lstStyle/>
                    <a:p>
                      <a:endParaRPr lang="zh-CN" altLang="en-US"/>
                    </a:p>
                  </a:txBody>
                  <a:tcPr/>
                </a:tc>
                <a:tc hMerge="1">
                  <a:txBody>
                    <a:bodyPr/>
                    <a:lstStyle/>
                    <a:p>
                      <a:endParaRPr lang="zh-CN" altLang="en-US"/>
                    </a:p>
                  </a:txBody>
                  <a:tcPr/>
                </a:tc>
                <a:tc>
                  <a:txBody>
                    <a:bodyPr/>
                    <a:lstStyle/>
                    <a:p>
                      <a:pPr algn="l" fontAlgn="ct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00"/>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ITER</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200" u="none" strike="noStrike" dirty="0">
                          <a:effectLst/>
                        </a:rPr>
                        <a:t>Inst.</a:t>
                      </a:r>
                      <a:endParaRPr lang="en-US" sz="12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err="1">
                          <a:effectLst/>
                        </a:rPr>
                        <a:t>i</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j</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k</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Issue</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Exec</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WR</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zh-CN" altLang="en-US" sz="1600" u="none" strike="noStrike">
                          <a:effectLst/>
                        </a:rPr>
                        <a:t> </a:t>
                      </a: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Busy</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Addr</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Fu</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01"/>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u="none" strike="noStrike" dirty="0">
                          <a:solidFill>
                            <a:srgbClr val="FF00FF"/>
                          </a:solidFill>
                          <a:effectLst/>
                        </a:rPr>
                        <a:t>1</a:t>
                      </a:r>
                      <a:endParaRPr lang="en-US" altLang="zh-CN" sz="16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solidFill>
                            <a:srgbClr val="FF00FF"/>
                          </a:solidFill>
                          <a:effectLst/>
                        </a:rPr>
                        <a:t>LD</a:t>
                      </a:r>
                      <a:endParaRPr lang="en-US" sz="16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solidFill>
                            <a:srgbClr val="FF00FF"/>
                          </a:solidFill>
                          <a:effectLst/>
                        </a:rPr>
                        <a:t>F0</a:t>
                      </a:r>
                      <a:endParaRPr lang="en-US" sz="16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u="none" strike="noStrike">
                          <a:solidFill>
                            <a:srgbClr val="FF00FF"/>
                          </a:solidFill>
                          <a:effectLst/>
                        </a:rPr>
                        <a:t>0</a:t>
                      </a:r>
                      <a:endParaRPr lang="en-US" altLang="zh-CN" sz="1600" b="0" i="0" u="none" strike="noStrike">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solidFill>
                            <a:srgbClr val="FF00FF"/>
                          </a:solidFill>
                          <a:effectLst/>
                        </a:rPr>
                        <a:t>R1</a:t>
                      </a:r>
                      <a:endParaRPr lang="en-US" sz="1600" b="0" i="0" u="none" strike="noStrike">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u="none" strike="noStrike" dirty="0">
                          <a:effectLst/>
                        </a:rPr>
                        <a:t>1</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u="none" strike="noStrike" dirty="0">
                          <a:effectLst/>
                        </a:rPr>
                        <a:t>2~9</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u="none" strike="noStrike" dirty="0">
                          <a:effectLst/>
                        </a:rPr>
                        <a:t>10</a:t>
                      </a:r>
                      <a:r>
                        <a:rPr lang="zh-CN" altLang="en-US" sz="1400" u="none" strike="noStrike" dirty="0">
                          <a:effectLst/>
                        </a:rPr>
                        <a:t>　</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r" fontAlgn="ctr"/>
                      <a:r>
                        <a:rPr lang="en-US" sz="1600" u="none" strike="noStrike" dirty="0">
                          <a:effectLst/>
                        </a:rPr>
                        <a:t>Load1</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b="0" i="0" u="none" strike="noStrike" dirty="0">
                          <a:solidFill>
                            <a:srgbClr val="FF00FF"/>
                          </a:solidFill>
                          <a:effectLst/>
                          <a:latin typeface="+mn-lt"/>
                          <a:ea typeface="+mn-ea"/>
                        </a:rPr>
                        <a:t>No</a:t>
                      </a:r>
                      <a:endParaRPr lang="en-US" sz="14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02"/>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u="none" strike="noStrike">
                          <a:solidFill>
                            <a:srgbClr val="FF00FF"/>
                          </a:solidFill>
                          <a:effectLst/>
                        </a:rPr>
                        <a:t>1</a:t>
                      </a:r>
                      <a:endParaRPr lang="en-US" altLang="zh-CN" sz="1600" b="0" i="0" u="none" strike="noStrike">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solidFill>
                            <a:srgbClr val="FF00FF"/>
                          </a:solidFill>
                          <a:effectLst/>
                        </a:rPr>
                        <a:t>MULTD</a:t>
                      </a:r>
                      <a:endParaRPr lang="en-US" sz="16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solidFill>
                            <a:srgbClr val="FF00FF"/>
                          </a:solidFill>
                          <a:effectLst/>
                        </a:rPr>
                        <a:t>F4</a:t>
                      </a:r>
                      <a:endParaRPr lang="en-US" sz="16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solidFill>
                            <a:srgbClr val="FF00FF"/>
                          </a:solidFill>
                          <a:effectLst/>
                        </a:rPr>
                        <a:t>F0</a:t>
                      </a:r>
                      <a:endParaRPr lang="en-US" sz="16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solidFill>
                            <a:srgbClr val="FF00FF"/>
                          </a:solidFill>
                          <a:effectLst/>
                        </a:rPr>
                        <a:t>F2</a:t>
                      </a:r>
                      <a:endParaRPr lang="en-US" sz="16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u="none" strike="noStrike" dirty="0">
                          <a:effectLst/>
                        </a:rPr>
                        <a:t>2</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b="0" i="0" u="none" strike="noStrike" dirty="0">
                          <a:solidFill>
                            <a:srgbClr val="000000"/>
                          </a:solidFill>
                          <a:effectLst/>
                          <a:latin typeface="宋体" panose="02010600030101010101" pitchFamily="2" charset="-122"/>
                          <a:ea typeface="宋体" panose="02010600030101010101" pitchFamily="2" charset="-122"/>
                        </a:rPr>
                        <a:t>11~14</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u="none" strike="noStrike" dirty="0">
                          <a:effectLst/>
                        </a:rPr>
                        <a:t>15</a:t>
                      </a:r>
                      <a:r>
                        <a:rPr lang="zh-CN" altLang="en-US" sz="1400" u="none" strike="noStrike" dirty="0">
                          <a:effectLst/>
                        </a:rPr>
                        <a:t>　</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r" fontAlgn="ctr"/>
                      <a:r>
                        <a:rPr lang="en-US" sz="1600" u="none" strike="noStrike">
                          <a:effectLst/>
                        </a:rPr>
                        <a:t>Load2</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b="0" i="0" u="none" strike="noStrike" dirty="0">
                          <a:solidFill>
                            <a:srgbClr val="0070C0"/>
                          </a:solidFill>
                          <a:effectLst/>
                          <a:latin typeface="+mn-lt"/>
                          <a:ea typeface="+mn-ea"/>
                        </a:rPr>
                        <a:t>No</a:t>
                      </a:r>
                      <a:endParaRPr lang="en-US" sz="1400" b="0" i="0" u="none" strike="noStrike" dirty="0">
                        <a:solidFill>
                          <a:srgbClr val="0070C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0070C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03"/>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u="none" strike="noStrike">
                          <a:solidFill>
                            <a:srgbClr val="FF00FF"/>
                          </a:solidFill>
                          <a:effectLst/>
                        </a:rPr>
                        <a:t>1</a:t>
                      </a:r>
                      <a:endParaRPr lang="en-US" altLang="zh-CN" sz="1600" b="0" i="0" u="none" strike="noStrike">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solidFill>
                            <a:srgbClr val="FF00FF"/>
                          </a:solidFill>
                          <a:effectLst/>
                        </a:rPr>
                        <a:t>SD</a:t>
                      </a:r>
                      <a:endParaRPr lang="en-US" sz="1600" b="0" i="0" u="none" strike="noStrike">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solidFill>
                            <a:srgbClr val="FF00FF"/>
                          </a:solidFill>
                          <a:effectLst/>
                        </a:rPr>
                        <a:t>F4 </a:t>
                      </a:r>
                      <a:endParaRPr lang="en-US" sz="16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u="none" strike="noStrike" dirty="0">
                          <a:solidFill>
                            <a:srgbClr val="FF00FF"/>
                          </a:solidFill>
                          <a:effectLst/>
                        </a:rPr>
                        <a:t>0</a:t>
                      </a:r>
                      <a:endParaRPr lang="en-US" altLang="zh-CN" sz="16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solidFill>
                            <a:srgbClr val="FF00FF"/>
                          </a:solidFill>
                          <a:effectLst/>
                        </a:rPr>
                        <a:t>R1</a:t>
                      </a:r>
                      <a:endParaRPr lang="en-US" sz="16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u="none" strike="noStrike" dirty="0">
                          <a:effectLst/>
                        </a:rPr>
                        <a:t>3</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b="0" i="0" u="none" strike="noStrike" dirty="0">
                          <a:solidFill>
                            <a:srgbClr val="000000"/>
                          </a:solidFill>
                          <a:effectLst/>
                          <a:latin typeface="宋体" panose="02010600030101010101" pitchFamily="2" charset="-122"/>
                          <a:ea typeface="宋体" panose="02010600030101010101" pitchFamily="2" charset="-122"/>
                        </a:rPr>
                        <a:t>4</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u="none" strike="noStrike" dirty="0">
                          <a:effectLst/>
                        </a:rPr>
                        <a:t>16</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r" fontAlgn="ctr"/>
                      <a:r>
                        <a:rPr lang="en-US" sz="1600" u="none" strike="noStrike">
                          <a:effectLst/>
                        </a:rPr>
                        <a:t>Load3</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b="0" i="0" u="none" strike="noStrike" dirty="0">
                          <a:solidFill>
                            <a:srgbClr val="000000"/>
                          </a:solidFill>
                          <a:effectLst/>
                          <a:latin typeface="宋体" panose="02010600030101010101" pitchFamily="2" charset="-122"/>
                          <a:ea typeface="宋体" panose="02010600030101010101" pitchFamily="2" charset="-122"/>
                        </a:rPr>
                        <a:t>No</a:t>
                      </a:r>
                      <a:endParaRPr 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04"/>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u="none" strike="noStrike">
                          <a:effectLst/>
                        </a:rPr>
                        <a:t>2</a:t>
                      </a:r>
                      <a:endParaRPr lang="en-US" altLang="zh-CN" sz="1600" b="0" i="0" u="none" strike="noStrike">
                        <a:solidFill>
                          <a:srgbClr val="66FF33"/>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LD</a:t>
                      </a:r>
                      <a:endParaRPr lang="en-US" sz="1600" b="0" i="0" u="none" strike="noStrike" dirty="0">
                        <a:solidFill>
                          <a:srgbClr val="66FF33"/>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F0</a:t>
                      </a:r>
                      <a:endParaRPr lang="en-US" sz="1600" b="0" i="0" u="none" strike="noStrike">
                        <a:solidFill>
                          <a:srgbClr val="66FF33"/>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u="none" strike="noStrike">
                          <a:effectLst/>
                        </a:rPr>
                        <a:t>0</a:t>
                      </a:r>
                      <a:endParaRPr lang="en-US" altLang="zh-CN" sz="1600" b="0" i="0" u="none" strike="noStrike">
                        <a:solidFill>
                          <a:srgbClr val="66FF33"/>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R1</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u="none" strike="noStrike" dirty="0">
                          <a:effectLst/>
                        </a:rPr>
                        <a:t>6</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b="0" i="0" u="none" strike="noStrike" dirty="0">
                          <a:solidFill>
                            <a:srgbClr val="000000"/>
                          </a:solidFill>
                          <a:effectLst/>
                          <a:latin typeface="宋体" panose="02010600030101010101" pitchFamily="2" charset="-122"/>
                          <a:ea typeface="宋体" panose="02010600030101010101" pitchFamily="2" charset="-122"/>
                        </a:rPr>
                        <a:t>11</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u="none" strike="noStrike" dirty="0">
                          <a:effectLst/>
                        </a:rPr>
                        <a:t>12</a:t>
                      </a:r>
                      <a:r>
                        <a:rPr lang="zh-CN" altLang="en-US" sz="1400" u="none" strike="noStrike" dirty="0">
                          <a:effectLst/>
                        </a:rPr>
                        <a:t>　</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r" fontAlgn="ctr"/>
                      <a:r>
                        <a:rPr lang="en-US" sz="1600" u="none" strike="noStrike">
                          <a:effectLst/>
                        </a:rPr>
                        <a:t>Store1</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b="0" i="0" u="none" strike="noStrike" dirty="0">
                          <a:solidFill>
                            <a:srgbClr val="FF00FF"/>
                          </a:solidFill>
                          <a:effectLst/>
                          <a:latin typeface="+mn-lt"/>
                          <a:ea typeface="+mn-ea"/>
                        </a:rPr>
                        <a:t>No</a:t>
                      </a:r>
                      <a:endParaRPr lang="en-US" sz="14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05"/>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u="none" strike="noStrike">
                          <a:effectLst/>
                        </a:rPr>
                        <a:t>2</a:t>
                      </a:r>
                      <a:endParaRPr lang="en-US" altLang="zh-CN" sz="1600" b="0" i="0" u="none" strike="noStrike">
                        <a:solidFill>
                          <a:srgbClr val="66FF33"/>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MULTD</a:t>
                      </a:r>
                      <a:endParaRPr lang="en-US" sz="1600" b="0" i="0" u="none" strike="noStrike">
                        <a:solidFill>
                          <a:srgbClr val="66FF33"/>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F4</a:t>
                      </a:r>
                      <a:endParaRPr lang="en-US" sz="1600" b="0" i="0" u="none" strike="noStrike">
                        <a:solidFill>
                          <a:srgbClr val="66FF33"/>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F0</a:t>
                      </a:r>
                      <a:endParaRPr lang="en-US" sz="1600" b="0" i="0" u="none" strike="noStrike">
                        <a:solidFill>
                          <a:srgbClr val="66FF33"/>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F2</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u="none" strike="noStrike" dirty="0">
                          <a:effectLst/>
                        </a:rPr>
                        <a:t>7</a:t>
                      </a:r>
                      <a:r>
                        <a:rPr lang="zh-CN" altLang="en-US" sz="1400" u="none" strike="noStrike" dirty="0">
                          <a:effectLst/>
                        </a:rPr>
                        <a:t>　</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b="0" i="0" u="none" strike="noStrike" dirty="0">
                          <a:solidFill>
                            <a:srgbClr val="000000"/>
                          </a:solidFill>
                          <a:effectLst/>
                          <a:latin typeface="宋体" panose="02010600030101010101" pitchFamily="2" charset="-122"/>
                          <a:ea typeface="宋体" panose="02010600030101010101" pitchFamily="2" charset="-122"/>
                        </a:rPr>
                        <a:t>13~16</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u="none" strike="noStrike" dirty="0">
                          <a:effectLst/>
                        </a:rPr>
                        <a:t>17</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r" fontAlgn="ctr"/>
                      <a:r>
                        <a:rPr lang="en-US" sz="1600" u="none" strike="noStrike" dirty="0">
                          <a:effectLst/>
                        </a:rPr>
                        <a:t>Store2</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b="0" i="0" u="none" strike="noStrike" dirty="0">
                          <a:solidFill>
                            <a:srgbClr val="0070C0"/>
                          </a:solidFill>
                          <a:effectLst/>
                          <a:latin typeface="宋体" panose="02010600030101010101" pitchFamily="2" charset="-122"/>
                          <a:ea typeface="宋体" panose="02010600030101010101" pitchFamily="2" charset="-122"/>
                        </a:rPr>
                        <a:t>No</a:t>
                      </a:r>
                      <a:endParaRPr lang="en-US" sz="1400" b="0" i="0" u="none" strike="noStrike" dirty="0">
                        <a:solidFill>
                          <a:srgbClr val="0070C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0070C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en-US" altLang="zh-CN" sz="1400" b="0" i="0" u="none" strike="noStrike" dirty="0">
                        <a:solidFill>
                          <a:srgbClr val="0070C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06"/>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u="none" strike="noStrike">
                          <a:effectLst/>
                        </a:rPr>
                        <a:t>2</a:t>
                      </a:r>
                      <a:endParaRPr lang="en-US" altLang="zh-CN" sz="1600" b="0" i="0" u="none" strike="noStrike">
                        <a:solidFill>
                          <a:srgbClr val="66FF33"/>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SD</a:t>
                      </a:r>
                      <a:endParaRPr lang="en-US" sz="1600" b="0" i="0" u="none" strike="noStrike">
                        <a:solidFill>
                          <a:srgbClr val="66FF33"/>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F4 </a:t>
                      </a:r>
                      <a:endParaRPr lang="en-US" sz="1600" b="0" i="0" u="none" strike="noStrike">
                        <a:solidFill>
                          <a:srgbClr val="66FF33"/>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u="none" strike="noStrike">
                          <a:effectLst/>
                        </a:rPr>
                        <a:t>0</a:t>
                      </a:r>
                      <a:endParaRPr lang="en-US" altLang="zh-CN" sz="1600" b="0" i="0" u="none" strike="noStrike">
                        <a:solidFill>
                          <a:srgbClr val="66FF33"/>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R1</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u="none" strike="noStrike" dirty="0">
                          <a:effectLst/>
                        </a:rPr>
                        <a:t>8</a:t>
                      </a:r>
                      <a:r>
                        <a:rPr lang="zh-CN" altLang="en-US" sz="1400" u="none" strike="noStrike" dirty="0">
                          <a:effectLst/>
                        </a:rPr>
                        <a:t>　</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u="none" strike="noStrike" dirty="0">
                          <a:effectLst/>
                        </a:rPr>
                        <a:t>17</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u="none" strike="noStrike" dirty="0">
                          <a:effectLst/>
                        </a:rPr>
                        <a:t>18</a:t>
                      </a:r>
                      <a:r>
                        <a:rPr lang="zh-CN" altLang="en-US" sz="1400" u="none" strike="noStrike" dirty="0">
                          <a:effectLst/>
                        </a:rPr>
                        <a:t>　</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r" fontAlgn="ctr"/>
                      <a:r>
                        <a:rPr lang="en-US" sz="1600" u="none" strike="noStrike" dirty="0">
                          <a:effectLst/>
                        </a:rPr>
                        <a:t>Store3</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b="0" i="0" u="none" strike="noStrike" dirty="0">
                          <a:solidFill>
                            <a:schemeClr val="dk1"/>
                          </a:solidFill>
                          <a:effectLst/>
                          <a:latin typeface="+mn-lt"/>
                          <a:ea typeface="+mn-ea"/>
                        </a:rPr>
                        <a:t>Yes</a:t>
                      </a:r>
                      <a:endParaRPr 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b="0" i="0" u="none" strike="noStrike" dirty="0">
                          <a:solidFill>
                            <a:srgbClr val="000000"/>
                          </a:solidFill>
                          <a:effectLst/>
                          <a:latin typeface="宋体" panose="02010600030101010101" pitchFamily="2" charset="-122"/>
                          <a:ea typeface="宋体" panose="02010600030101010101" pitchFamily="2" charset="-122"/>
                        </a:rPr>
                        <a:t>64</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b="0" i="0" u="none" strike="noStrike" dirty="0">
                          <a:solidFill>
                            <a:srgbClr val="000000"/>
                          </a:solidFill>
                          <a:effectLst/>
                          <a:latin typeface="宋体" panose="02010600030101010101" pitchFamily="2" charset="-122"/>
                          <a:ea typeface="宋体" panose="02010600030101010101" pitchFamily="2" charset="-122"/>
                        </a:rPr>
                        <a:t>Mult3</a:t>
                      </a:r>
                    </a:p>
                  </a:txBody>
                  <a:tcPr marL="7620" marR="7620" marT="7619" marB="0" anchor="ctr"/>
                </a:tc>
                <a:extLst>
                  <a:ext uri="{0D108BD9-81ED-4DB2-BD59-A6C34878D82A}">
                    <a16:rowId xmlns:a16="http://schemas.microsoft.com/office/drawing/2014/main" val="10007"/>
                  </a:ext>
                </a:extLst>
              </a:tr>
              <a:tr h="293236">
                <a:tc gridSpan="3">
                  <a:txBody>
                    <a:bodyPr/>
                    <a:lstStyle/>
                    <a:p>
                      <a:pPr marL="0" algn="l" defTabSz="914400" rtl="0" eaLnBrk="1" fontAlgn="ctr" latinLnBrk="0" hangingPunct="1"/>
                      <a:r>
                        <a:rPr lang="en-US" sz="1800" b="1" u="none" strike="noStrike" kern="1200" dirty="0">
                          <a:solidFill>
                            <a:srgbClr val="FF0000"/>
                          </a:solidFill>
                          <a:effectLst/>
                          <a:latin typeface="+mn-lt"/>
                          <a:ea typeface="+mn-ea"/>
                          <a:cs typeface="+mn-cs"/>
                        </a:rPr>
                        <a:t>Reservation Station:</a:t>
                      </a:r>
                    </a:p>
                  </a:txBody>
                  <a:tcPr marL="7620" marR="7620" marT="7619" marB="0" anchor="ctr"/>
                </a:tc>
                <a:tc hMerge="1">
                  <a:txBody>
                    <a:bodyPr/>
                    <a:lstStyle/>
                    <a:p>
                      <a:endParaRPr lang="zh-CN" altLang="en-US"/>
                    </a:p>
                  </a:txBody>
                  <a:tcPr/>
                </a:tc>
                <a:tc hMerge="1">
                  <a:txBody>
                    <a:bodyPr/>
                    <a:lstStyle/>
                    <a:p>
                      <a:endParaRPr lang="zh-CN" altLang="en-US"/>
                    </a:p>
                  </a:txBody>
                  <a:tcP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08"/>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Time</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Name</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Busy </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Op</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err="1">
                          <a:effectLst/>
                        </a:rPr>
                        <a:t>Vj</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err="1">
                          <a:effectLst/>
                        </a:rPr>
                        <a:t>Vk</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Qj </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Qk</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Code</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09"/>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600" u="none" strike="noStrike" dirty="0">
                          <a:effectLst/>
                        </a:rPr>
                        <a:t>Add1</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400" u="none" strike="noStrike" dirty="0">
                          <a:effectLst/>
                          <a:latin typeface="宋体" panose="02010600030101010101" pitchFamily="2" charset="-122"/>
                          <a:ea typeface="宋体" panose="02010600030101010101" pitchFamily="2" charset="-122"/>
                        </a:rPr>
                        <a:t>No</a:t>
                      </a:r>
                      <a:endParaRPr lang="en-US" sz="1400" b="0" i="0" u="none" strike="noStrike" dirty="0">
                        <a:solidFill>
                          <a:srgbClr val="FF66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zh-CN" altLang="en-US" sz="1400" u="none" strike="noStrike" dirty="0">
                          <a:effectLst/>
                          <a:latin typeface="宋体" panose="02010600030101010101" pitchFamily="2" charset="-122"/>
                          <a:ea typeface="宋体" panose="02010600030101010101" pitchFamily="2" charset="-122"/>
                        </a:rPr>
                        <a:t>　</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zh-CN" altLang="en-US" sz="1400" u="none" strike="noStrike" dirty="0">
                          <a:effectLst/>
                          <a:latin typeface="宋体" panose="02010600030101010101" pitchFamily="2" charset="-122"/>
                          <a:ea typeface="宋体" panose="02010600030101010101" pitchFamily="2" charset="-122"/>
                        </a:rPr>
                        <a:t>　</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zh-CN" altLang="en-US" sz="1400" u="none" strike="noStrike" dirty="0">
                          <a:effectLst/>
                          <a:latin typeface="宋体" panose="02010600030101010101" pitchFamily="2" charset="-122"/>
                          <a:ea typeface="宋体" panose="02010600030101010101" pitchFamily="2" charset="-122"/>
                        </a:rPr>
                        <a:t>　</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zh-CN" altLang="en-US" sz="1400" u="none" strike="noStrike" dirty="0">
                          <a:effectLst/>
                          <a:latin typeface="宋体" panose="02010600030101010101" pitchFamily="2" charset="-122"/>
                          <a:ea typeface="宋体" panose="02010600030101010101" pitchFamily="2" charset="-122"/>
                        </a:rPr>
                        <a:t>　</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zh-CN" altLang="en-US" sz="1600" u="none" strike="noStrike" dirty="0">
                          <a:effectLst/>
                        </a:rPr>
                        <a:t>　</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LD </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F0</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u="none" strike="noStrike">
                          <a:effectLst/>
                        </a:rPr>
                        <a:t>0</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R1</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10"/>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600" u="none" strike="noStrike" dirty="0" err="1">
                          <a:effectLst/>
                        </a:rPr>
                        <a:t>Add2</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400" u="none" strike="noStrike">
                          <a:effectLst/>
                          <a:latin typeface="宋体" panose="02010600030101010101" pitchFamily="2" charset="-122"/>
                          <a:ea typeface="宋体" panose="02010600030101010101" pitchFamily="2" charset="-122"/>
                        </a:rPr>
                        <a:t>No</a:t>
                      </a:r>
                      <a:endParaRPr lang="en-US" sz="1400" b="0" i="0" u="none" strike="noStrike">
                        <a:solidFill>
                          <a:srgbClr val="66FF33"/>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zh-CN" altLang="en-US" sz="1600" u="none" strike="noStrike">
                          <a:effectLst/>
                        </a:rPr>
                        <a:t>　</a:t>
                      </a: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MULTD</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b="0" i="0" u="none" strike="noStrike" dirty="0">
                          <a:solidFill>
                            <a:srgbClr val="000000"/>
                          </a:solidFill>
                          <a:effectLst/>
                          <a:latin typeface="宋体" panose="02010600030101010101" pitchFamily="2" charset="-122"/>
                          <a:ea typeface="宋体" panose="02010600030101010101" pitchFamily="2" charset="-122"/>
                        </a:rPr>
                        <a:t>F4</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b="0" i="0" u="none" strike="noStrike" dirty="0">
                          <a:solidFill>
                            <a:srgbClr val="000000"/>
                          </a:solidFill>
                          <a:effectLst/>
                          <a:latin typeface="宋体" panose="02010600030101010101" pitchFamily="2" charset="-122"/>
                          <a:ea typeface="宋体" panose="02010600030101010101" pitchFamily="2" charset="-122"/>
                        </a:rPr>
                        <a:t>F0</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b="0" i="0" u="none" strike="noStrike" dirty="0">
                          <a:solidFill>
                            <a:srgbClr val="000000"/>
                          </a:solidFill>
                          <a:effectLst/>
                          <a:latin typeface="宋体" panose="02010600030101010101" pitchFamily="2" charset="-122"/>
                          <a:ea typeface="宋体" panose="02010600030101010101" pitchFamily="2" charset="-122"/>
                        </a:rPr>
                        <a:t>F2</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11"/>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600" u="none" strike="noStrike" dirty="0" err="1">
                          <a:effectLst/>
                        </a:rPr>
                        <a:t>Add3</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400" u="none" strike="noStrike">
                          <a:effectLst/>
                          <a:latin typeface="宋体" panose="02010600030101010101" pitchFamily="2" charset="-122"/>
                          <a:ea typeface="宋体" panose="02010600030101010101" pitchFamily="2" charset="-122"/>
                        </a:rPr>
                        <a:t>No</a:t>
                      </a:r>
                      <a:endParaRPr lang="en-US" sz="14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zh-CN" altLang="en-US" sz="1600" u="none" strike="noStrike">
                          <a:effectLst/>
                        </a:rPr>
                        <a:t>　</a:t>
                      </a: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SD</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F4 </a:t>
                      </a:r>
                      <a:endParaRPr lang="en-US" sz="1600" b="0" i="0" u="none" strike="noStrike" dirty="0">
                        <a:solidFill>
                          <a:srgbClr val="FF66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u="none" strike="noStrike" dirty="0">
                          <a:effectLst/>
                        </a:rPr>
                        <a:t>0</a:t>
                      </a:r>
                      <a:endParaRPr lang="en-US" altLang="zh-CN" sz="1600" b="0" i="0" u="none" strike="noStrike" dirty="0">
                        <a:solidFill>
                          <a:srgbClr val="FF66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R1</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12"/>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b="0" i="0" u="none" strike="noStrike" dirty="0">
                          <a:solidFill>
                            <a:srgbClr val="000000"/>
                          </a:solidFill>
                          <a:effectLst/>
                          <a:latin typeface="宋体" panose="02010600030101010101" pitchFamily="2" charset="-122"/>
                          <a:ea typeface="宋体" panose="02010600030101010101" pitchFamily="2" charset="-122"/>
                        </a:rPr>
                        <a:t>2</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600" u="none" strike="noStrike" dirty="0" err="1">
                          <a:effectLst/>
                        </a:rPr>
                        <a:t>Mult1</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b="0" i="0" u="none" strike="noStrike" dirty="0">
                          <a:solidFill>
                            <a:schemeClr val="tx1"/>
                          </a:solidFill>
                          <a:effectLst/>
                          <a:latin typeface="+mn-lt"/>
                          <a:ea typeface="+mn-ea"/>
                        </a:rPr>
                        <a:t>Yes</a:t>
                      </a:r>
                      <a:endParaRPr lang="en-US" sz="1400" b="0" i="0" u="none" strike="noStrike" dirty="0">
                        <a:solidFill>
                          <a:schemeClr val="tx1"/>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b="0" i="0" u="none" strike="noStrike" dirty="0" err="1">
                          <a:solidFill>
                            <a:schemeClr val="tx1"/>
                          </a:solidFill>
                          <a:effectLst/>
                          <a:latin typeface="宋体" panose="02010600030101010101" pitchFamily="2" charset="-122"/>
                          <a:ea typeface="宋体" panose="02010600030101010101" pitchFamily="2" charset="-122"/>
                        </a:rPr>
                        <a:t>Multd</a:t>
                      </a:r>
                      <a:endParaRPr lang="en-US" altLang="zh-CN" sz="1400" b="0" i="0" u="none" strike="noStrike" dirty="0">
                        <a:solidFill>
                          <a:schemeClr val="tx1"/>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b="0" i="0" u="none" strike="noStrike" dirty="0">
                          <a:solidFill>
                            <a:schemeClr val="tx1"/>
                          </a:solidFill>
                          <a:effectLst/>
                          <a:latin typeface="宋体" panose="02010600030101010101" pitchFamily="2" charset="-122"/>
                          <a:ea typeface="宋体" panose="02010600030101010101" pitchFamily="2" charset="-122"/>
                        </a:rPr>
                        <a:t>R(</a:t>
                      </a:r>
                      <a:r>
                        <a:rPr lang="en-US" altLang="zh-CN" sz="1400" b="0" i="0" u="none" strike="noStrike" dirty="0" err="1">
                          <a:solidFill>
                            <a:schemeClr val="tx1"/>
                          </a:solidFill>
                          <a:effectLst/>
                          <a:latin typeface="宋体" panose="02010600030101010101" pitchFamily="2" charset="-122"/>
                          <a:ea typeface="宋体" panose="02010600030101010101" pitchFamily="2" charset="-122"/>
                        </a:rPr>
                        <a:t>F0</a:t>
                      </a:r>
                      <a:r>
                        <a:rPr lang="en-US" altLang="zh-CN" sz="1400" b="0" i="0" u="none" strike="noStrike" dirty="0">
                          <a:solidFill>
                            <a:schemeClr val="tx1"/>
                          </a:solidFill>
                          <a:effectLst/>
                          <a:latin typeface="宋体" panose="02010600030101010101" pitchFamily="2" charset="-122"/>
                          <a:ea typeface="宋体" panose="02010600030101010101" pitchFamily="2" charset="-122"/>
                        </a:rPr>
                        <a:t>)</a:t>
                      </a:r>
                      <a:endParaRPr lang="zh-CN" altLang="en-US" sz="1400" b="0" i="0" u="none" strike="noStrike" dirty="0">
                        <a:solidFill>
                          <a:schemeClr val="tx1"/>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b="0" i="0" u="none" strike="noStrike" dirty="0">
                          <a:solidFill>
                            <a:schemeClr val="tx1"/>
                          </a:solidFill>
                          <a:effectLst/>
                          <a:latin typeface="宋体" panose="02010600030101010101" pitchFamily="2" charset="-122"/>
                          <a:ea typeface="宋体" panose="02010600030101010101" pitchFamily="2" charset="-122"/>
                        </a:rPr>
                        <a:t>R(F2)</a:t>
                      </a:r>
                      <a:endParaRPr lang="zh-CN" altLang="en-US" sz="1400" b="0" i="0" u="none" strike="noStrike" dirty="0">
                        <a:solidFill>
                          <a:schemeClr val="tx1"/>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zh-CN" altLang="en-US" sz="1600" u="none" strike="noStrike" dirty="0">
                          <a:solidFill>
                            <a:srgbClr val="FF00FF"/>
                          </a:solidFill>
                          <a:effectLst/>
                        </a:rPr>
                        <a:t>　</a:t>
                      </a:r>
                      <a:endParaRPr lang="zh-CN" altLang="en-US" sz="16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SUBI</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b="0" i="0" u="none" strike="noStrike" dirty="0">
                          <a:solidFill>
                            <a:srgbClr val="000000"/>
                          </a:solidFill>
                          <a:effectLst/>
                          <a:latin typeface="宋体" panose="02010600030101010101" pitchFamily="2" charset="-122"/>
                          <a:ea typeface="宋体" panose="02010600030101010101" pitchFamily="2" charset="-122"/>
                        </a:rPr>
                        <a:t>R1</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b="0" i="0" u="none" strike="noStrike" dirty="0">
                          <a:solidFill>
                            <a:srgbClr val="000000"/>
                          </a:solidFill>
                          <a:effectLst/>
                          <a:latin typeface="宋体" panose="02010600030101010101" pitchFamily="2" charset="-122"/>
                          <a:ea typeface="宋体" panose="02010600030101010101" pitchFamily="2" charset="-122"/>
                        </a:rPr>
                        <a:t>R1</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b="0" i="0" u="none" strike="noStrike" dirty="0">
                          <a:solidFill>
                            <a:srgbClr val="000000"/>
                          </a:solidFill>
                          <a:effectLst/>
                          <a:latin typeface="宋体" panose="02010600030101010101" pitchFamily="2" charset="-122"/>
                          <a:ea typeface="宋体" panose="02010600030101010101" pitchFamily="2" charset="-122"/>
                        </a:rPr>
                        <a:t>#8</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13"/>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600" u="none" strike="noStrike" dirty="0" err="1">
                          <a:effectLst/>
                        </a:rPr>
                        <a:t>Mult2</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u="none" strike="noStrike" dirty="0">
                          <a:solidFill>
                            <a:srgbClr val="0070C0"/>
                          </a:solidFill>
                          <a:effectLst/>
                          <a:latin typeface="宋体" panose="02010600030101010101" pitchFamily="2" charset="-122"/>
                          <a:ea typeface="宋体" panose="02010600030101010101" pitchFamily="2" charset="-122"/>
                        </a:rPr>
                        <a:t>No</a:t>
                      </a:r>
                      <a:endParaRPr lang="en-US" sz="1400" b="0" i="0" u="none" strike="noStrike" dirty="0">
                        <a:solidFill>
                          <a:srgbClr val="0070C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0070C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0070C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0070C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0070C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zh-CN" altLang="en-US" sz="1600" u="none" strike="noStrike" dirty="0">
                          <a:effectLst/>
                        </a:rPr>
                        <a:t>　</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BNEZ</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b="0" i="0" u="none" strike="noStrike" dirty="0">
                          <a:solidFill>
                            <a:srgbClr val="000000"/>
                          </a:solidFill>
                          <a:effectLst/>
                          <a:latin typeface="宋体" panose="02010600030101010101" pitchFamily="2" charset="-122"/>
                          <a:ea typeface="宋体" panose="02010600030101010101" pitchFamily="2" charset="-122"/>
                        </a:rPr>
                        <a:t>R1</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b="0" i="0" u="none" strike="noStrike" dirty="0">
                          <a:solidFill>
                            <a:srgbClr val="000000"/>
                          </a:solidFill>
                          <a:effectLst/>
                          <a:latin typeface="宋体" panose="02010600030101010101" pitchFamily="2" charset="-122"/>
                          <a:ea typeface="宋体" panose="02010600030101010101" pitchFamily="2" charset="-122"/>
                        </a:rPr>
                        <a:t>Loop</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14"/>
                  </a:ext>
                </a:extLst>
              </a:tr>
              <a:tr h="86832">
                <a:tc>
                  <a:txBody>
                    <a:bodyPr/>
                    <a:lstStyle/>
                    <a:p>
                      <a:pPr algn="l" fontAlgn="ctr"/>
                      <a:endParaRPr lang="zh-CN" altLang="en-US" sz="2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5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5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5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5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5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5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5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5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5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5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5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5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15"/>
                  </a:ext>
                </a:extLst>
              </a:tr>
              <a:tr h="291688">
                <a:tc gridSpan="3">
                  <a:txBody>
                    <a:bodyPr/>
                    <a:lstStyle/>
                    <a:p>
                      <a:pPr marL="0" algn="l" defTabSz="914400" rtl="0" eaLnBrk="1" fontAlgn="ctr" latinLnBrk="0" hangingPunct="1"/>
                      <a:r>
                        <a:rPr lang="en-US" sz="1600" b="1" u="none" strike="noStrike" kern="1200" dirty="0">
                          <a:solidFill>
                            <a:srgbClr val="FF0000"/>
                          </a:solidFill>
                          <a:effectLst/>
                          <a:latin typeface="+mn-lt"/>
                          <a:ea typeface="+mn-ea"/>
                          <a:cs typeface="+mn-cs"/>
                        </a:rPr>
                        <a:t>Register Result Status</a:t>
                      </a:r>
                    </a:p>
                  </a:txBody>
                  <a:tcPr marL="7620" marR="7620" marT="7619" marB="0" anchor="ctr"/>
                </a:tc>
                <a:tc hMerge="1">
                  <a:txBody>
                    <a:bodyPr/>
                    <a:lstStyle/>
                    <a:p>
                      <a:endParaRPr lang="zh-CN" altLang="en-US"/>
                    </a:p>
                  </a:txBody>
                  <a:tcPr/>
                </a:tc>
                <a:tc hMerge="1">
                  <a:txBody>
                    <a:bodyPr/>
                    <a:lstStyle/>
                    <a:p>
                      <a:endParaRPr lang="zh-CN" altLang="en-US"/>
                    </a:p>
                  </a:txBody>
                  <a:tcP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16"/>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Clock </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R1</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F0</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F2</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F4</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F6</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F8</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F10</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F12 </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u="none" strike="noStrike" dirty="0">
                          <a:effectLst/>
                        </a:rPr>
                        <a:t>……</a:t>
                      </a:r>
                      <a:endParaRPr lang="en-US" altLang="zh-CN"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F30</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17"/>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b="0" i="0" u="none" strike="noStrike" dirty="0">
                          <a:solidFill>
                            <a:schemeClr val="dk1"/>
                          </a:solidFill>
                          <a:effectLst/>
                          <a:latin typeface="+mn-lt"/>
                          <a:ea typeface="+mn-ea"/>
                        </a:rPr>
                        <a:t>18</a:t>
                      </a:r>
                      <a:endParaRPr lang="en-US" altLang="zh-CN"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b="0" i="0" u="none" strike="noStrike" dirty="0">
                          <a:solidFill>
                            <a:schemeClr val="dk1"/>
                          </a:solidFill>
                          <a:effectLst/>
                          <a:latin typeface="+mn-lt"/>
                          <a:ea typeface="+mn-ea"/>
                        </a:rPr>
                        <a:t>64</a:t>
                      </a:r>
                      <a:endParaRPr lang="en-US" altLang="zh-CN"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FU</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chemeClr val="tx1"/>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0070C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b="0" i="0" u="none" strike="noStrike" dirty="0" err="1">
                          <a:solidFill>
                            <a:srgbClr val="0070C0"/>
                          </a:solidFill>
                          <a:effectLst/>
                          <a:latin typeface="宋体" panose="02010600030101010101" pitchFamily="2" charset="-122"/>
                          <a:ea typeface="宋体" panose="02010600030101010101" pitchFamily="2" charset="-122"/>
                        </a:rPr>
                        <a:t>Mult3</a:t>
                      </a:r>
                      <a:endParaRPr lang="zh-CN" altLang="en-US" sz="1400" b="0" i="0" u="none" strike="noStrike" dirty="0">
                        <a:solidFill>
                          <a:srgbClr val="0070C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18"/>
                  </a:ext>
                </a:extLst>
              </a:tr>
            </a:tbl>
          </a:graphicData>
        </a:graphic>
      </p:graphicFrame>
    </p:spTree>
    <p:extLst>
      <p:ext uri="{BB962C8B-B14F-4D97-AF65-F5344CB8AC3E}">
        <p14:creationId xmlns:p14="http://schemas.microsoft.com/office/powerpoint/2010/main" val="2950274445"/>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additive="repl">
                                        <p:cTn id="6" dur="1" fill="hold">
                                          <p:stCondLst>
                                            <p:cond delay="0"/>
                                          </p:stCondLst>
                                        </p:cTn>
                                        <p:tgtEl>
                                          <p:spTgt spid="12">
                                            <p:txEl>
                                              <p:pRg st="0" end="0"/>
                                            </p:txEl>
                                          </p:spTgt>
                                        </p:tgtEl>
                                        <p:attrNameLst>
                                          <p:attrName>style.visibility</p:attrName>
                                        </p:attrNameLst>
                                      </p:cBhvr>
                                      <p:to>
                                        <p:strVal val="visible"/>
                                      </p:to>
                                    </p:set>
                                    <p:anim calcmode="lin" valueType="num">
                                      <p:cBhvr>
                                        <p:cTn id="7" dur="500" fill="hold"/>
                                        <p:tgtEl>
                                          <p:spTgt spid="12">
                                            <p:txEl>
                                              <p:pRg st="0" end="0"/>
                                            </p:txEl>
                                          </p:spTgt>
                                        </p:tgtEl>
                                        <p:attrNameLst>
                                          <p:attrName>ppt_x</p:attrName>
                                        </p:attrNameLst>
                                      </p:cBhvr>
                                      <p:tavLst>
                                        <p:tav tm="100000">
                                          <p:val>
                                            <p:strVal val="1+#ppt_w/2"/>
                                          </p:val>
                                        </p:tav>
                                        <p:tav tm="100000">
                                          <p:val>
                                            <p:strVal val="#ppt_x"/>
                                          </p:val>
                                        </p:tav>
                                      </p:tavLst>
                                    </p:anim>
                                    <p:anim calcmode="lin" valueType="num">
                                      <p:cBhvr>
                                        <p:cTn id="8" dur="500" fill="hold"/>
                                        <p:tgtEl>
                                          <p:spTgt spid="12">
                                            <p:txEl>
                                              <p:pRg st="0" end="0"/>
                                            </p:txEl>
                                          </p:spTgt>
                                        </p:tgtEl>
                                        <p:attrNameLst>
                                          <p:attrName>ppt_y</p:attrName>
                                        </p:attrNameLst>
                                      </p:cBhvr>
                                      <p:tavLst>
                                        <p:tav tm="10000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additive="repl">
                                        <p:cTn id="12" dur="1" fill="hold">
                                          <p:stCondLst>
                                            <p:cond delay="0"/>
                                          </p:stCondLst>
                                        </p:cTn>
                                        <p:tgtEl>
                                          <p:spTgt spid="12">
                                            <p:txEl>
                                              <p:pRg st="1" end="1"/>
                                            </p:txEl>
                                          </p:spTgt>
                                        </p:tgtEl>
                                        <p:attrNameLst>
                                          <p:attrName>style.visibility</p:attrName>
                                        </p:attrNameLst>
                                      </p:cBhvr>
                                      <p:to>
                                        <p:strVal val="visible"/>
                                      </p:to>
                                    </p:set>
                                    <p:anim calcmode="lin" valueType="num">
                                      <p:cBhvr>
                                        <p:cTn id="13" dur="500" fill="hold"/>
                                        <p:tgtEl>
                                          <p:spTgt spid="12">
                                            <p:txEl>
                                              <p:pRg st="1" end="1"/>
                                            </p:txEl>
                                          </p:spTgt>
                                        </p:tgtEl>
                                        <p:attrNameLst>
                                          <p:attrName>ppt_x</p:attrName>
                                        </p:attrNameLst>
                                      </p:cBhvr>
                                      <p:tavLst>
                                        <p:tav tm="100000">
                                          <p:val>
                                            <p:strVal val="1+#ppt_w/2"/>
                                          </p:val>
                                        </p:tav>
                                        <p:tav tm="100000">
                                          <p:val>
                                            <p:strVal val="#ppt_x"/>
                                          </p:val>
                                        </p:tav>
                                      </p:tavLst>
                                    </p:anim>
                                    <p:anim calcmode="lin" valueType="num">
                                      <p:cBhvr>
                                        <p:cTn id="14" dur="500" fill="hold"/>
                                        <p:tgtEl>
                                          <p:spTgt spid="12">
                                            <p:txEl>
                                              <p:pRg st="1" end="1"/>
                                            </p:txEl>
                                          </p:spTgt>
                                        </p:tgtEl>
                                        <p:attrNameLst>
                                          <p:attrName>ppt_y</p:attrName>
                                        </p:attrNameLst>
                                      </p:cBhvr>
                                      <p:tavLst>
                                        <p:tav tm="10000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自由: 形状 22"/>
          <p:cNvSpPr/>
          <p:nvPr/>
        </p:nvSpPr>
        <p:spPr bwMode="auto">
          <a:xfrm rot="12600000">
            <a:off x="628798" y="267712"/>
            <a:ext cx="166903" cy="731887"/>
          </a:xfrm>
          <a:custGeom>
            <a:avLst/>
            <a:gdLst>
              <a:gd name="connsiteX0" fmla="*/ 260214 w 260214"/>
              <a:gd name="connsiteY0" fmla="*/ 995963 h 1141060"/>
              <a:gd name="connsiteX1" fmla="*/ 0 w 260214"/>
              <a:gd name="connsiteY1" fmla="*/ 1141060 h 1141060"/>
              <a:gd name="connsiteX2" fmla="*/ 0 w 260214"/>
              <a:gd name="connsiteY2" fmla="*/ 146621 h 1141060"/>
              <a:gd name="connsiteX3" fmla="*/ 260214 w 260214"/>
              <a:gd name="connsiteY3" fmla="*/ 0 h 1141060"/>
            </a:gdLst>
            <a:ahLst/>
            <a:cxnLst>
              <a:cxn ang="0">
                <a:pos x="connsiteX0" y="connsiteY0"/>
              </a:cxn>
              <a:cxn ang="0">
                <a:pos x="connsiteX1" y="connsiteY1"/>
              </a:cxn>
              <a:cxn ang="0">
                <a:pos x="connsiteX2" y="connsiteY2"/>
              </a:cxn>
              <a:cxn ang="0">
                <a:pos x="connsiteX3" y="connsiteY3"/>
              </a:cxn>
            </a:cxnLst>
            <a:rect l="l" t="t" r="r" b="b"/>
            <a:pathLst>
              <a:path w="260214" h="1141060">
                <a:moveTo>
                  <a:pt x="260214" y="995963"/>
                </a:moveTo>
                <a:lnTo>
                  <a:pt x="0" y="1141060"/>
                </a:lnTo>
                <a:lnTo>
                  <a:pt x="0" y="146621"/>
                </a:lnTo>
                <a:lnTo>
                  <a:pt x="260214" y="0"/>
                </a:lnTo>
                <a:close/>
              </a:path>
            </a:pathLst>
          </a:custGeom>
          <a:solidFill>
            <a:srgbClr val="0075EA"/>
          </a:solidFill>
          <a:ln>
            <a:noFill/>
          </a:ln>
        </p:spPr>
        <p:txBody>
          <a:bodyPr vert="horz" wrap="square" lIns="91440" tIns="45720" rIns="91440" bIns="45720" numCol="1" anchor="t" anchorCtr="0" compatLnSpc="1">
            <a:noAutofit/>
          </a:bodyPr>
          <a:lstStyle/>
          <a:p>
            <a:endParaRPr lang="zh-CN" altLang="en-US" dirty="0"/>
          </a:p>
        </p:txBody>
      </p:sp>
      <p:grpSp>
        <p:nvGrpSpPr>
          <p:cNvPr id="10" name="组合 9">
            <a:extLst>
              <a:ext uri="{FF2B5EF4-FFF2-40B4-BE49-F238E27FC236}">
                <a16:creationId xmlns:a16="http://schemas.microsoft.com/office/drawing/2014/main" id="{2A62CB82-FB01-4715-BBAF-49D3EAD91EB7}"/>
              </a:ext>
            </a:extLst>
          </p:cNvPr>
          <p:cNvGrpSpPr/>
          <p:nvPr/>
        </p:nvGrpSpPr>
        <p:grpSpPr>
          <a:xfrm>
            <a:off x="635244" y="278225"/>
            <a:ext cx="4594115" cy="714073"/>
            <a:chOff x="635242" y="278221"/>
            <a:chExt cx="4594115" cy="714072"/>
          </a:xfrm>
        </p:grpSpPr>
        <p:sp>
          <p:nvSpPr>
            <p:cNvPr id="11" name="矩形 10">
              <a:extLst>
                <a:ext uri="{FF2B5EF4-FFF2-40B4-BE49-F238E27FC236}">
                  <a16:creationId xmlns:a16="http://schemas.microsoft.com/office/drawing/2014/main" id="{9C4C0B2E-9EA3-4E4E-B3C0-51BAACEFFED3}"/>
                </a:ext>
              </a:extLst>
            </p:cNvPr>
            <p:cNvSpPr/>
            <p:nvPr/>
          </p:nvSpPr>
          <p:spPr>
            <a:xfrm>
              <a:off x="635242" y="676889"/>
              <a:ext cx="4136453" cy="315404"/>
            </a:xfrm>
            <a:prstGeom prst="rect">
              <a:avLst/>
            </a:prstGeom>
          </p:spPr>
          <p:txBody>
            <a:bodyPr wrap="square">
              <a:spAutoFit/>
            </a:bodyPr>
            <a:lstStyle/>
            <a:p>
              <a:pPr algn="ct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Tomasulo Algorithm——Loop</a:t>
              </a:r>
            </a:p>
          </p:txBody>
        </p:sp>
        <p:sp>
          <p:nvSpPr>
            <p:cNvPr id="16" name="矩形 15">
              <a:extLst>
                <a:ext uri="{FF2B5EF4-FFF2-40B4-BE49-F238E27FC236}">
                  <a16:creationId xmlns:a16="http://schemas.microsoft.com/office/drawing/2014/main" id="{920BAABC-520F-43FA-A390-A8BAD8692FD2}"/>
                </a:ext>
              </a:extLst>
            </p:cNvPr>
            <p:cNvSpPr/>
            <p:nvPr/>
          </p:nvSpPr>
          <p:spPr>
            <a:xfrm>
              <a:off x="1197484" y="278221"/>
              <a:ext cx="4031873" cy="523219"/>
            </a:xfrm>
            <a:prstGeom prst="rect">
              <a:avLst/>
            </a:prstGeom>
          </p:spPr>
          <p:txBody>
            <a:bodyPr wrap="none">
              <a:spAutoFit/>
            </a:bodyPr>
            <a:lstStyle/>
            <a:p>
              <a:r>
                <a:rPr lang="en-US" altLang="zh-CN" sz="2800" b="1" dirty="0">
                  <a:solidFill>
                    <a:schemeClr val="tx1">
                      <a:lumMod val="85000"/>
                      <a:lumOff val="15000"/>
                    </a:schemeClr>
                  </a:solidFill>
                  <a:latin typeface="等线" panose="02010600030101010101" pitchFamily="2" charset="-122"/>
                  <a:ea typeface="等线" panose="02010600030101010101" pitchFamily="2" charset="-122"/>
                </a:rPr>
                <a:t>Tomasulo</a:t>
              </a:r>
              <a:r>
                <a:rPr lang="zh-CN" altLang="en-US" sz="2800" b="1" dirty="0">
                  <a:solidFill>
                    <a:schemeClr val="tx1">
                      <a:lumMod val="85000"/>
                      <a:lumOff val="15000"/>
                    </a:schemeClr>
                  </a:solidFill>
                  <a:latin typeface="等线" panose="02010600030101010101" pitchFamily="2" charset="-122"/>
                  <a:ea typeface="等线" panose="02010600030101010101" pitchFamily="2" charset="-122"/>
                </a:rPr>
                <a:t>算法</a:t>
              </a:r>
              <a:r>
                <a:rPr lang="en-US" altLang="zh-CN" sz="2800" b="1" dirty="0">
                  <a:solidFill>
                    <a:schemeClr val="tx1">
                      <a:lumMod val="85000"/>
                      <a:lumOff val="15000"/>
                    </a:schemeClr>
                  </a:solidFill>
                  <a:latin typeface="等线" panose="02010600030101010101" pitchFamily="2" charset="-122"/>
                  <a:ea typeface="等线" panose="02010600030101010101" pitchFamily="2" charset="-122"/>
                </a:rPr>
                <a:t>— —</a:t>
              </a:r>
              <a:r>
                <a:rPr lang="zh-CN" altLang="en-US" sz="2800" b="1" dirty="0">
                  <a:solidFill>
                    <a:schemeClr val="tx1">
                      <a:lumMod val="85000"/>
                      <a:lumOff val="15000"/>
                    </a:schemeClr>
                  </a:solidFill>
                  <a:latin typeface="等线" panose="02010600030101010101" pitchFamily="2" charset="-122"/>
                  <a:ea typeface="等线" panose="02010600030101010101" pitchFamily="2" charset="-122"/>
                </a:rPr>
                <a:t>循环</a:t>
              </a:r>
            </a:p>
          </p:txBody>
        </p:sp>
      </p:grpSp>
      <p:sp>
        <p:nvSpPr>
          <p:cNvPr id="18" name="文本框 17">
            <a:extLst>
              <a:ext uri="{FF2B5EF4-FFF2-40B4-BE49-F238E27FC236}">
                <a16:creationId xmlns:a16="http://schemas.microsoft.com/office/drawing/2014/main" id="{E080DDE4-4689-48E4-965C-1FBB3BB6CB6B}"/>
              </a:ext>
            </a:extLst>
          </p:cNvPr>
          <p:cNvSpPr txBox="1"/>
          <p:nvPr/>
        </p:nvSpPr>
        <p:spPr>
          <a:xfrm>
            <a:off x="9666513" y="570612"/>
            <a:ext cx="1890243" cy="461665"/>
          </a:xfrm>
          <a:prstGeom prst="rect">
            <a:avLst/>
          </a:prstGeom>
          <a:noFill/>
        </p:spPr>
        <p:txBody>
          <a:bodyPr wrap="square" rtlCol="0">
            <a:spAutoFit/>
          </a:bodyPr>
          <a:lstStyle/>
          <a:p>
            <a:pPr algn="ctr"/>
            <a:r>
              <a:rPr lang="zh-CN" altLang="en-US" sz="2400" b="1" dirty="0">
                <a:solidFill>
                  <a:srgbClr val="0066FF"/>
                </a:solidFill>
                <a:latin typeface="微软雅黑" panose="020B0503020204020204" pitchFamily="34" charset="-122"/>
                <a:ea typeface="微软雅黑" panose="020B0503020204020204" pitchFamily="34" charset="-122"/>
              </a:rPr>
              <a:t>第</a:t>
            </a:r>
            <a:r>
              <a:rPr lang="en-US" altLang="zh-CN" sz="2400" b="1" dirty="0">
                <a:solidFill>
                  <a:srgbClr val="0066FF"/>
                </a:solidFill>
                <a:latin typeface="微软雅黑" panose="020B0503020204020204" pitchFamily="34" charset="-122"/>
                <a:ea typeface="微软雅黑" panose="020B0503020204020204" pitchFamily="34" charset="-122"/>
              </a:rPr>
              <a:t>19</a:t>
            </a:r>
            <a:r>
              <a:rPr lang="zh-CN" altLang="en-US" sz="2400" b="1" dirty="0">
                <a:solidFill>
                  <a:srgbClr val="0066FF"/>
                </a:solidFill>
                <a:latin typeface="微软雅黑" panose="020B0503020204020204" pitchFamily="34" charset="-122"/>
                <a:ea typeface="微软雅黑" panose="020B0503020204020204" pitchFamily="34" charset="-122"/>
              </a:rPr>
              <a:t>个周期</a:t>
            </a:r>
          </a:p>
        </p:txBody>
      </p:sp>
      <p:graphicFrame>
        <p:nvGraphicFramePr>
          <p:cNvPr id="9" name="表格 8">
            <a:extLst>
              <a:ext uri="{FF2B5EF4-FFF2-40B4-BE49-F238E27FC236}">
                <a16:creationId xmlns:a16="http://schemas.microsoft.com/office/drawing/2014/main" id="{090FDC49-1DA6-486C-896F-399498AD1F7B}"/>
              </a:ext>
            </a:extLst>
          </p:cNvPr>
          <p:cNvGraphicFramePr>
            <a:graphicFrameLocks noGrp="1"/>
          </p:cNvGraphicFramePr>
          <p:nvPr>
            <p:extLst>
              <p:ext uri="{D42A27DB-BD31-4B8C-83A1-F6EECF244321}">
                <p14:modId xmlns:p14="http://schemas.microsoft.com/office/powerpoint/2010/main" val="2750109847"/>
              </p:ext>
            </p:extLst>
          </p:nvPr>
        </p:nvGraphicFramePr>
        <p:xfrm>
          <a:off x="1811338" y="1251521"/>
          <a:ext cx="8569324" cy="5338764"/>
        </p:xfrm>
        <a:graphic>
          <a:graphicData uri="http://schemas.openxmlformats.org/drawingml/2006/table">
            <a:tbl>
              <a:tblPr>
                <a:tableStyleId>{5C22544A-7EE6-4342-B048-85BDC9FD1C3A}</a:tableStyleId>
              </a:tblPr>
              <a:tblGrid>
                <a:gridCol w="694516">
                  <a:extLst>
                    <a:ext uri="{9D8B030D-6E8A-4147-A177-3AD203B41FA5}">
                      <a16:colId xmlns:a16="http://schemas.microsoft.com/office/drawing/2014/main" val="20000"/>
                    </a:ext>
                  </a:extLst>
                </a:gridCol>
                <a:gridCol w="585999">
                  <a:extLst>
                    <a:ext uri="{9D8B030D-6E8A-4147-A177-3AD203B41FA5}">
                      <a16:colId xmlns:a16="http://schemas.microsoft.com/office/drawing/2014/main" val="20001"/>
                    </a:ext>
                  </a:extLst>
                </a:gridCol>
                <a:gridCol w="824230">
                  <a:extLst>
                    <a:ext uri="{9D8B030D-6E8A-4147-A177-3AD203B41FA5}">
                      <a16:colId xmlns:a16="http://schemas.microsoft.com/office/drawing/2014/main" val="20002"/>
                    </a:ext>
                  </a:extLst>
                </a:gridCol>
                <a:gridCol w="526187">
                  <a:extLst>
                    <a:ext uri="{9D8B030D-6E8A-4147-A177-3AD203B41FA5}">
                      <a16:colId xmlns:a16="http://schemas.microsoft.com/office/drawing/2014/main" val="20003"/>
                    </a:ext>
                  </a:extLst>
                </a:gridCol>
                <a:gridCol w="614021">
                  <a:extLst>
                    <a:ext uri="{9D8B030D-6E8A-4147-A177-3AD203B41FA5}">
                      <a16:colId xmlns:a16="http://schemas.microsoft.com/office/drawing/2014/main" val="20004"/>
                    </a:ext>
                  </a:extLst>
                </a:gridCol>
                <a:gridCol w="595248">
                  <a:extLst>
                    <a:ext uri="{9D8B030D-6E8A-4147-A177-3AD203B41FA5}">
                      <a16:colId xmlns:a16="http://schemas.microsoft.com/office/drawing/2014/main" val="20005"/>
                    </a:ext>
                  </a:extLst>
                </a:gridCol>
                <a:gridCol w="624490">
                  <a:extLst>
                    <a:ext uri="{9D8B030D-6E8A-4147-A177-3AD203B41FA5}">
                      <a16:colId xmlns:a16="http://schemas.microsoft.com/office/drawing/2014/main" val="20006"/>
                    </a:ext>
                  </a:extLst>
                </a:gridCol>
                <a:gridCol w="576089">
                  <a:extLst>
                    <a:ext uri="{9D8B030D-6E8A-4147-A177-3AD203B41FA5}">
                      <a16:colId xmlns:a16="http://schemas.microsoft.com/office/drawing/2014/main" val="20007"/>
                    </a:ext>
                  </a:extLst>
                </a:gridCol>
                <a:gridCol w="619674">
                  <a:extLst>
                    <a:ext uri="{9D8B030D-6E8A-4147-A177-3AD203B41FA5}">
                      <a16:colId xmlns:a16="http://schemas.microsoft.com/office/drawing/2014/main" val="20008"/>
                    </a:ext>
                  </a:extLst>
                </a:gridCol>
                <a:gridCol w="690143">
                  <a:extLst>
                    <a:ext uri="{9D8B030D-6E8A-4147-A177-3AD203B41FA5}">
                      <a16:colId xmlns:a16="http://schemas.microsoft.com/office/drawing/2014/main" val="20009"/>
                    </a:ext>
                  </a:extLst>
                </a:gridCol>
                <a:gridCol w="698771">
                  <a:extLst>
                    <a:ext uri="{9D8B030D-6E8A-4147-A177-3AD203B41FA5}">
                      <a16:colId xmlns:a16="http://schemas.microsoft.com/office/drawing/2014/main" val="20010"/>
                    </a:ext>
                  </a:extLst>
                </a:gridCol>
                <a:gridCol w="814588">
                  <a:extLst>
                    <a:ext uri="{9D8B030D-6E8A-4147-A177-3AD203B41FA5}">
                      <a16:colId xmlns:a16="http://schemas.microsoft.com/office/drawing/2014/main" val="20011"/>
                    </a:ext>
                  </a:extLst>
                </a:gridCol>
                <a:gridCol w="705368">
                  <a:extLst>
                    <a:ext uri="{9D8B030D-6E8A-4147-A177-3AD203B41FA5}">
                      <a16:colId xmlns:a16="http://schemas.microsoft.com/office/drawing/2014/main" val="20012"/>
                    </a:ext>
                  </a:extLst>
                </a:gridCol>
              </a:tblGrid>
              <a:tr h="291688">
                <a:tc gridSpan="3">
                  <a:txBody>
                    <a:bodyPr/>
                    <a:lstStyle/>
                    <a:p>
                      <a:pPr algn="l" fontAlgn="ctr"/>
                      <a:r>
                        <a:rPr lang="en-US" sz="1600" b="1" u="none" strike="noStrike" dirty="0">
                          <a:solidFill>
                            <a:srgbClr val="FF0000"/>
                          </a:solidFill>
                          <a:effectLst/>
                        </a:rPr>
                        <a:t>Instruction Status</a:t>
                      </a:r>
                      <a:endParaRPr lang="en-US" sz="1600" b="1" i="0" u="none" strike="noStrike" dirty="0">
                        <a:solidFill>
                          <a:srgbClr val="FF0000"/>
                        </a:solidFill>
                        <a:effectLst/>
                        <a:latin typeface="宋体" panose="02010600030101010101" pitchFamily="2" charset="-122"/>
                        <a:ea typeface="宋体" panose="02010600030101010101" pitchFamily="2" charset="-122"/>
                      </a:endParaRPr>
                    </a:p>
                  </a:txBody>
                  <a:tcPr marL="7620" marR="7620" marT="7619" marB="0" anchor="ctr"/>
                </a:tc>
                <a:tc hMerge="1">
                  <a:txBody>
                    <a:bodyPr/>
                    <a:lstStyle/>
                    <a:p>
                      <a:endParaRPr lang="zh-CN" altLang="en-US"/>
                    </a:p>
                  </a:txBody>
                  <a:tcPr/>
                </a:tc>
                <a:tc hMerge="1">
                  <a:txBody>
                    <a:bodyPr/>
                    <a:lstStyle/>
                    <a:p>
                      <a:endParaRPr lang="zh-CN" altLang="en-US"/>
                    </a:p>
                  </a:txBody>
                  <a:tcPr/>
                </a:tc>
                <a:tc>
                  <a:txBody>
                    <a:bodyPr/>
                    <a:lstStyle/>
                    <a:p>
                      <a:pPr algn="l" fontAlgn="ct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00"/>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ITER</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200" u="none" strike="noStrike" dirty="0">
                          <a:effectLst/>
                        </a:rPr>
                        <a:t>Inst.</a:t>
                      </a:r>
                      <a:endParaRPr lang="en-US" sz="12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err="1">
                          <a:effectLst/>
                        </a:rPr>
                        <a:t>i</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j</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k</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Issue</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Exec</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WR</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zh-CN" altLang="en-US" sz="1600" u="none" strike="noStrike">
                          <a:effectLst/>
                        </a:rPr>
                        <a:t> </a:t>
                      </a: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Busy</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Addr</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Fu</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01"/>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u="none" strike="noStrike" dirty="0">
                          <a:solidFill>
                            <a:srgbClr val="FF00FF"/>
                          </a:solidFill>
                          <a:effectLst/>
                        </a:rPr>
                        <a:t>1</a:t>
                      </a:r>
                      <a:endParaRPr lang="en-US" altLang="zh-CN" sz="16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solidFill>
                            <a:srgbClr val="FF00FF"/>
                          </a:solidFill>
                          <a:effectLst/>
                        </a:rPr>
                        <a:t>LD</a:t>
                      </a:r>
                      <a:endParaRPr lang="en-US" sz="16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solidFill>
                            <a:srgbClr val="FF00FF"/>
                          </a:solidFill>
                          <a:effectLst/>
                        </a:rPr>
                        <a:t>F0</a:t>
                      </a:r>
                      <a:endParaRPr lang="en-US" sz="16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u="none" strike="noStrike">
                          <a:solidFill>
                            <a:srgbClr val="FF00FF"/>
                          </a:solidFill>
                          <a:effectLst/>
                        </a:rPr>
                        <a:t>0</a:t>
                      </a:r>
                      <a:endParaRPr lang="en-US" altLang="zh-CN" sz="1600" b="0" i="0" u="none" strike="noStrike">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solidFill>
                            <a:srgbClr val="FF00FF"/>
                          </a:solidFill>
                          <a:effectLst/>
                        </a:rPr>
                        <a:t>R1</a:t>
                      </a:r>
                      <a:endParaRPr lang="en-US" sz="1600" b="0" i="0" u="none" strike="noStrike">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u="none" strike="noStrike" dirty="0">
                          <a:effectLst/>
                        </a:rPr>
                        <a:t>1</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u="none" strike="noStrike" dirty="0">
                          <a:effectLst/>
                        </a:rPr>
                        <a:t>2~9</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u="none" strike="noStrike" dirty="0">
                          <a:effectLst/>
                        </a:rPr>
                        <a:t>10</a:t>
                      </a:r>
                      <a:r>
                        <a:rPr lang="zh-CN" altLang="en-US" sz="1400" u="none" strike="noStrike" dirty="0">
                          <a:effectLst/>
                        </a:rPr>
                        <a:t>　</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r" fontAlgn="ctr"/>
                      <a:r>
                        <a:rPr lang="en-US" sz="1600" u="none" strike="noStrike" dirty="0">
                          <a:effectLst/>
                        </a:rPr>
                        <a:t>Load1</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b="0" i="0" u="none" strike="noStrike" dirty="0">
                          <a:solidFill>
                            <a:srgbClr val="FF00FF"/>
                          </a:solidFill>
                          <a:effectLst/>
                          <a:latin typeface="宋体" panose="02010600030101010101" pitchFamily="2" charset="-122"/>
                          <a:ea typeface="宋体" panose="02010600030101010101" pitchFamily="2" charset="-122"/>
                        </a:rPr>
                        <a:t>No</a:t>
                      </a:r>
                      <a:endParaRPr lang="en-US" sz="14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02"/>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u="none" strike="noStrike">
                          <a:solidFill>
                            <a:srgbClr val="FF00FF"/>
                          </a:solidFill>
                          <a:effectLst/>
                        </a:rPr>
                        <a:t>1</a:t>
                      </a:r>
                      <a:endParaRPr lang="en-US" altLang="zh-CN" sz="1600" b="0" i="0" u="none" strike="noStrike">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solidFill>
                            <a:srgbClr val="FF00FF"/>
                          </a:solidFill>
                          <a:effectLst/>
                        </a:rPr>
                        <a:t>MULTD</a:t>
                      </a:r>
                      <a:endParaRPr lang="en-US" sz="16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solidFill>
                            <a:srgbClr val="FF00FF"/>
                          </a:solidFill>
                          <a:effectLst/>
                        </a:rPr>
                        <a:t>F4</a:t>
                      </a:r>
                      <a:endParaRPr lang="en-US" sz="16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solidFill>
                            <a:srgbClr val="FF00FF"/>
                          </a:solidFill>
                          <a:effectLst/>
                        </a:rPr>
                        <a:t>F0</a:t>
                      </a:r>
                      <a:endParaRPr lang="en-US" sz="16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solidFill>
                            <a:srgbClr val="FF00FF"/>
                          </a:solidFill>
                          <a:effectLst/>
                        </a:rPr>
                        <a:t>F2</a:t>
                      </a:r>
                      <a:endParaRPr lang="en-US" sz="16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u="none" strike="noStrike" dirty="0">
                          <a:effectLst/>
                        </a:rPr>
                        <a:t>2</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b="0" i="0" u="none" strike="noStrike" dirty="0">
                          <a:solidFill>
                            <a:srgbClr val="000000"/>
                          </a:solidFill>
                          <a:effectLst/>
                          <a:latin typeface="宋体" panose="02010600030101010101" pitchFamily="2" charset="-122"/>
                          <a:ea typeface="宋体" panose="02010600030101010101" pitchFamily="2" charset="-122"/>
                        </a:rPr>
                        <a:t>11~14</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u="none" strike="noStrike" dirty="0">
                          <a:effectLst/>
                        </a:rPr>
                        <a:t>15</a:t>
                      </a:r>
                      <a:r>
                        <a:rPr lang="zh-CN" altLang="en-US" sz="1400" u="none" strike="noStrike" dirty="0">
                          <a:effectLst/>
                        </a:rPr>
                        <a:t>　</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r" fontAlgn="ctr"/>
                      <a:r>
                        <a:rPr lang="en-US" sz="1600" u="none" strike="noStrike">
                          <a:effectLst/>
                        </a:rPr>
                        <a:t>Load2</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b="0" i="0" u="none" strike="noStrike" dirty="0">
                          <a:solidFill>
                            <a:srgbClr val="0070C0"/>
                          </a:solidFill>
                          <a:effectLst/>
                          <a:latin typeface="宋体" panose="02010600030101010101" pitchFamily="2" charset="-122"/>
                          <a:ea typeface="宋体" panose="02010600030101010101" pitchFamily="2" charset="-122"/>
                        </a:rPr>
                        <a:t>No</a:t>
                      </a:r>
                      <a:endParaRPr lang="en-US" sz="1400" b="0" i="0" u="none" strike="noStrike" dirty="0">
                        <a:solidFill>
                          <a:srgbClr val="0070C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0070C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03"/>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u="none" strike="noStrike">
                          <a:solidFill>
                            <a:srgbClr val="FF00FF"/>
                          </a:solidFill>
                          <a:effectLst/>
                        </a:rPr>
                        <a:t>1</a:t>
                      </a:r>
                      <a:endParaRPr lang="en-US" altLang="zh-CN" sz="1600" b="0" i="0" u="none" strike="noStrike">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solidFill>
                            <a:srgbClr val="FF00FF"/>
                          </a:solidFill>
                          <a:effectLst/>
                        </a:rPr>
                        <a:t>SD</a:t>
                      </a:r>
                      <a:endParaRPr lang="en-US" sz="16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solidFill>
                            <a:srgbClr val="FF00FF"/>
                          </a:solidFill>
                          <a:effectLst/>
                        </a:rPr>
                        <a:t>F4 </a:t>
                      </a:r>
                      <a:endParaRPr lang="en-US" sz="16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u="none" strike="noStrike" dirty="0">
                          <a:solidFill>
                            <a:srgbClr val="FF00FF"/>
                          </a:solidFill>
                          <a:effectLst/>
                        </a:rPr>
                        <a:t>0</a:t>
                      </a:r>
                      <a:endParaRPr lang="en-US" altLang="zh-CN" sz="16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solidFill>
                            <a:srgbClr val="FF00FF"/>
                          </a:solidFill>
                          <a:effectLst/>
                        </a:rPr>
                        <a:t>R1</a:t>
                      </a:r>
                      <a:endParaRPr lang="en-US" sz="16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u="none" strike="noStrike" dirty="0">
                          <a:effectLst/>
                        </a:rPr>
                        <a:t>3</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b="0" i="0" u="none" strike="noStrike" dirty="0">
                          <a:solidFill>
                            <a:srgbClr val="000000"/>
                          </a:solidFill>
                          <a:effectLst/>
                          <a:latin typeface="宋体" panose="02010600030101010101" pitchFamily="2" charset="-122"/>
                          <a:ea typeface="宋体" panose="02010600030101010101" pitchFamily="2" charset="-122"/>
                        </a:rPr>
                        <a:t>4</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u="none" strike="noStrike" dirty="0">
                          <a:effectLst/>
                        </a:rPr>
                        <a:t>16</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r" fontAlgn="ctr"/>
                      <a:r>
                        <a:rPr lang="en-US" sz="1600" u="none" strike="noStrike">
                          <a:effectLst/>
                        </a:rPr>
                        <a:t>Load3</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b="0" i="0" u="none" strike="noStrike" dirty="0">
                          <a:solidFill>
                            <a:schemeClr val="dk1"/>
                          </a:solidFill>
                          <a:effectLst/>
                          <a:latin typeface="宋体" panose="02010600030101010101" pitchFamily="2" charset="-122"/>
                          <a:ea typeface="宋体" panose="02010600030101010101" pitchFamily="2" charset="-122"/>
                        </a:rPr>
                        <a:t>No</a:t>
                      </a:r>
                      <a:endParaRPr 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04"/>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u="none" strike="noStrike">
                          <a:effectLst/>
                        </a:rPr>
                        <a:t>2</a:t>
                      </a:r>
                      <a:endParaRPr lang="en-US" altLang="zh-CN" sz="1600" b="0" i="0" u="none" strike="noStrike">
                        <a:solidFill>
                          <a:srgbClr val="66FF33"/>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LD</a:t>
                      </a:r>
                      <a:endParaRPr lang="en-US" sz="1600" b="0" i="0" u="none" strike="noStrike" dirty="0">
                        <a:solidFill>
                          <a:srgbClr val="66FF33"/>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F0</a:t>
                      </a:r>
                      <a:endParaRPr lang="en-US" sz="1600" b="0" i="0" u="none" strike="noStrike">
                        <a:solidFill>
                          <a:srgbClr val="66FF33"/>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u="none" strike="noStrike">
                          <a:effectLst/>
                        </a:rPr>
                        <a:t>0</a:t>
                      </a:r>
                      <a:endParaRPr lang="en-US" altLang="zh-CN" sz="1600" b="0" i="0" u="none" strike="noStrike">
                        <a:solidFill>
                          <a:srgbClr val="66FF33"/>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R1</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u="none" strike="noStrike" dirty="0">
                          <a:effectLst/>
                        </a:rPr>
                        <a:t>6</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b="0" i="0" u="none" strike="noStrike" dirty="0">
                          <a:solidFill>
                            <a:srgbClr val="000000"/>
                          </a:solidFill>
                          <a:effectLst/>
                          <a:latin typeface="宋体" panose="02010600030101010101" pitchFamily="2" charset="-122"/>
                          <a:ea typeface="宋体" panose="02010600030101010101" pitchFamily="2" charset="-122"/>
                        </a:rPr>
                        <a:t>11</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u="none" strike="noStrike" dirty="0">
                          <a:effectLst/>
                        </a:rPr>
                        <a:t>12</a:t>
                      </a:r>
                      <a:r>
                        <a:rPr lang="zh-CN" altLang="en-US" sz="1400" u="none" strike="noStrike" dirty="0">
                          <a:effectLst/>
                        </a:rPr>
                        <a:t>　</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r" fontAlgn="ctr"/>
                      <a:r>
                        <a:rPr lang="en-US" sz="1600" u="none" strike="noStrike">
                          <a:effectLst/>
                        </a:rPr>
                        <a:t>Store1</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b="0" i="0" u="none" strike="noStrike" dirty="0">
                          <a:solidFill>
                            <a:srgbClr val="FF00FF"/>
                          </a:solidFill>
                          <a:effectLst/>
                          <a:latin typeface="宋体" panose="02010600030101010101" pitchFamily="2" charset="-122"/>
                          <a:ea typeface="宋体" panose="02010600030101010101" pitchFamily="2" charset="-122"/>
                        </a:rPr>
                        <a:t>No</a:t>
                      </a:r>
                      <a:endParaRPr lang="en-US" sz="14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05"/>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u="none" strike="noStrike">
                          <a:effectLst/>
                        </a:rPr>
                        <a:t>2</a:t>
                      </a:r>
                      <a:endParaRPr lang="en-US" altLang="zh-CN" sz="1600" b="0" i="0" u="none" strike="noStrike">
                        <a:solidFill>
                          <a:srgbClr val="66FF33"/>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MULTD</a:t>
                      </a:r>
                      <a:endParaRPr lang="en-US" sz="1600" b="0" i="0" u="none" strike="noStrike">
                        <a:solidFill>
                          <a:srgbClr val="66FF33"/>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F4</a:t>
                      </a:r>
                      <a:endParaRPr lang="en-US" sz="1600" b="0" i="0" u="none" strike="noStrike">
                        <a:solidFill>
                          <a:srgbClr val="66FF33"/>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F0</a:t>
                      </a:r>
                      <a:endParaRPr lang="en-US" sz="1600" b="0" i="0" u="none" strike="noStrike">
                        <a:solidFill>
                          <a:srgbClr val="66FF33"/>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F2</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u="none" strike="noStrike" dirty="0">
                          <a:effectLst/>
                        </a:rPr>
                        <a:t>7</a:t>
                      </a:r>
                      <a:r>
                        <a:rPr lang="zh-CN" altLang="en-US" sz="1400" u="none" strike="noStrike" dirty="0">
                          <a:effectLst/>
                        </a:rPr>
                        <a:t>　</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b="0" i="0" u="none" strike="noStrike" dirty="0">
                          <a:solidFill>
                            <a:srgbClr val="000000"/>
                          </a:solidFill>
                          <a:effectLst/>
                          <a:latin typeface="宋体" panose="02010600030101010101" pitchFamily="2" charset="-122"/>
                          <a:ea typeface="宋体" panose="02010600030101010101" pitchFamily="2" charset="-122"/>
                        </a:rPr>
                        <a:t>13~16</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u="none" strike="noStrike" dirty="0">
                          <a:effectLst/>
                        </a:rPr>
                        <a:t>17</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r" fontAlgn="ctr"/>
                      <a:r>
                        <a:rPr lang="en-US" sz="1600" u="none" strike="noStrike" dirty="0">
                          <a:effectLst/>
                        </a:rPr>
                        <a:t>Store2</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b="0" i="0" u="none" strike="noStrike" dirty="0">
                          <a:solidFill>
                            <a:srgbClr val="0070C0"/>
                          </a:solidFill>
                          <a:effectLst/>
                          <a:latin typeface="宋体" panose="02010600030101010101" pitchFamily="2" charset="-122"/>
                          <a:ea typeface="宋体" panose="02010600030101010101" pitchFamily="2" charset="-122"/>
                        </a:rPr>
                        <a:t>No</a:t>
                      </a:r>
                      <a:endParaRPr lang="en-US" sz="1400" b="0" i="0" u="none" strike="noStrike" dirty="0">
                        <a:solidFill>
                          <a:srgbClr val="0070C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0070C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en-US" altLang="zh-CN" sz="1400" b="0" i="0" u="none" strike="noStrike" dirty="0">
                        <a:solidFill>
                          <a:srgbClr val="0070C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06"/>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u="none" strike="noStrike">
                          <a:effectLst/>
                        </a:rPr>
                        <a:t>2</a:t>
                      </a:r>
                      <a:endParaRPr lang="en-US" altLang="zh-CN" sz="1600" b="0" i="0" u="none" strike="noStrike">
                        <a:solidFill>
                          <a:srgbClr val="66FF33"/>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SD</a:t>
                      </a:r>
                      <a:endParaRPr lang="en-US" sz="1600" b="0" i="0" u="none" strike="noStrike">
                        <a:solidFill>
                          <a:srgbClr val="66FF33"/>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F4 </a:t>
                      </a:r>
                      <a:endParaRPr lang="en-US" sz="1600" b="0" i="0" u="none" strike="noStrike">
                        <a:solidFill>
                          <a:srgbClr val="66FF33"/>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u="none" strike="noStrike">
                          <a:effectLst/>
                        </a:rPr>
                        <a:t>0</a:t>
                      </a:r>
                      <a:endParaRPr lang="en-US" altLang="zh-CN" sz="1600" b="0" i="0" u="none" strike="noStrike">
                        <a:solidFill>
                          <a:srgbClr val="66FF33"/>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R1</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u="none" strike="noStrike" dirty="0">
                          <a:effectLst/>
                        </a:rPr>
                        <a:t>8</a:t>
                      </a:r>
                      <a:r>
                        <a:rPr lang="zh-CN" altLang="en-US" sz="1400" u="none" strike="noStrike" dirty="0">
                          <a:effectLst/>
                        </a:rPr>
                        <a:t>　</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u="none" strike="noStrike" dirty="0">
                          <a:effectLst/>
                        </a:rPr>
                        <a:t>17</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u="none" strike="noStrike" dirty="0">
                          <a:effectLst/>
                        </a:rPr>
                        <a:t>18</a:t>
                      </a:r>
                      <a:r>
                        <a:rPr lang="zh-CN" altLang="en-US" sz="1400" u="none" strike="noStrike" dirty="0">
                          <a:effectLst/>
                        </a:rPr>
                        <a:t>　</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r" fontAlgn="ctr"/>
                      <a:r>
                        <a:rPr lang="en-US" sz="1600" u="none" strike="noStrike" dirty="0">
                          <a:effectLst/>
                        </a:rPr>
                        <a:t>Store3</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b="0" i="0" u="none" strike="noStrike" dirty="0">
                          <a:solidFill>
                            <a:schemeClr val="dk1"/>
                          </a:solidFill>
                          <a:effectLst/>
                          <a:latin typeface="宋体" panose="02010600030101010101" pitchFamily="2" charset="-122"/>
                          <a:ea typeface="宋体" panose="02010600030101010101" pitchFamily="2" charset="-122"/>
                        </a:rPr>
                        <a:t>Yes</a:t>
                      </a:r>
                      <a:endParaRPr 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b="0" i="0" u="none" strike="noStrike" dirty="0">
                          <a:solidFill>
                            <a:srgbClr val="000000"/>
                          </a:solidFill>
                          <a:effectLst/>
                          <a:latin typeface="宋体" panose="02010600030101010101" pitchFamily="2" charset="-122"/>
                          <a:ea typeface="宋体" panose="02010600030101010101" pitchFamily="2" charset="-122"/>
                        </a:rPr>
                        <a:t>64</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b="0" i="0" u="none" strike="noStrike" dirty="0">
                          <a:solidFill>
                            <a:srgbClr val="000000"/>
                          </a:solidFill>
                          <a:effectLst/>
                          <a:latin typeface="宋体" panose="02010600030101010101" pitchFamily="2" charset="-122"/>
                          <a:ea typeface="宋体" panose="02010600030101010101" pitchFamily="2" charset="-122"/>
                        </a:rPr>
                        <a:t>Mult3</a:t>
                      </a:r>
                    </a:p>
                  </a:txBody>
                  <a:tcPr marL="7620" marR="7620" marT="7619" marB="0" anchor="ctr"/>
                </a:tc>
                <a:extLst>
                  <a:ext uri="{0D108BD9-81ED-4DB2-BD59-A6C34878D82A}">
                    <a16:rowId xmlns:a16="http://schemas.microsoft.com/office/drawing/2014/main" val="10007"/>
                  </a:ext>
                </a:extLst>
              </a:tr>
              <a:tr h="293236">
                <a:tc gridSpan="3">
                  <a:txBody>
                    <a:bodyPr/>
                    <a:lstStyle/>
                    <a:p>
                      <a:pPr marL="0" algn="l" defTabSz="914400" rtl="0" eaLnBrk="1" fontAlgn="ctr" latinLnBrk="0" hangingPunct="1"/>
                      <a:r>
                        <a:rPr lang="en-US" sz="1800" b="1" u="none" strike="noStrike" kern="1200" dirty="0">
                          <a:solidFill>
                            <a:srgbClr val="FF0000"/>
                          </a:solidFill>
                          <a:effectLst/>
                          <a:latin typeface="+mn-lt"/>
                          <a:ea typeface="+mn-ea"/>
                          <a:cs typeface="+mn-cs"/>
                        </a:rPr>
                        <a:t>Reservation Station:</a:t>
                      </a:r>
                    </a:p>
                  </a:txBody>
                  <a:tcPr marL="7620" marR="7620" marT="7619" marB="0" anchor="ctr"/>
                </a:tc>
                <a:tc hMerge="1">
                  <a:txBody>
                    <a:bodyPr/>
                    <a:lstStyle/>
                    <a:p>
                      <a:endParaRPr lang="zh-CN" altLang="en-US"/>
                    </a:p>
                  </a:txBody>
                  <a:tcPr/>
                </a:tc>
                <a:tc hMerge="1">
                  <a:txBody>
                    <a:bodyPr/>
                    <a:lstStyle/>
                    <a:p>
                      <a:endParaRPr lang="zh-CN" altLang="en-US"/>
                    </a:p>
                  </a:txBody>
                  <a:tcP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08"/>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Time</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Name</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Busy </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Op</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err="1">
                          <a:effectLst/>
                        </a:rPr>
                        <a:t>Vj</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err="1">
                          <a:effectLst/>
                        </a:rPr>
                        <a:t>Vk</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Qj </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Qk</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Code</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09"/>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600" u="none" strike="noStrike" dirty="0">
                          <a:effectLst/>
                        </a:rPr>
                        <a:t>Add1</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400" u="none" strike="noStrike" dirty="0">
                          <a:effectLst/>
                          <a:latin typeface="宋体" panose="02010600030101010101" pitchFamily="2" charset="-122"/>
                          <a:ea typeface="宋体" panose="02010600030101010101" pitchFamily="2" charset="-122"/>
                        </a:rPr>
                        <a:t>No</a:t>
                      </a:r>
                      <a:endParaRPr lang="en-US" sz="1400" b="0" i="0" u="none" strike="noStrike" dirty="0">
                        <a:solidFill>
                          <a:srgbClr val="FF66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zh-CN" altLang="en-US" sz="1400" u="none" strike="noStrike" dirty="0">
                          <a:effectLst/>
                          <a:latin typeface="宋体" panose="02010600030101010101" pitchFamily="2" charset="-122"/>
                          <a:ea typeface="宋体" panose="02010600030101010101" pitchFamily="2" charset="-122"/>
                        </a:rPr>
                        <a:t>　</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zh-CN" altLang="en-US" sz="1400" u="none" strike="noStrike" dirty="0">
                          <a:effectLst/>
                          <a:latin typeface="宋体" panose="02010600030101010101" pitchFamily="2" charset="-122"/>
                          <a:ea typeface="宋体" panose="02010600030101010101" pitchFamily="2" charset="-122"/>
                        </a:rPr>
                        <a:t>　</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zh-CN" altLang="en-US" sz="1400" u="none" strike="noStrike" dirty="0">
                          <a:effectLst/>
                          <a:latin typeface="宋体" panose="02010600030101010101" pitchFamily="2" charset="-122"/>
                          <a:ea typeface="宋体" panose="02010600030101010101" pitchFamily="2" charset="-122"/>
                        </a:rPr>
                        <a:t>　</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zh-CN" altLang="en-US" sz="1200" u="none" strike="noStrike" dirty="0">
                          <a:effectLst/>
                        </a:rPr>
                        <a:t>　</a:t>
                      </a: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zh-CN" altLang="en-US" sz="1600" u="none" strike="noStrike" dirty="0">
                          <a:effectLst/>
                        </a:rPr>
                        <a:t>　</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LD </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F0</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u="none" strike="noStrike">
                          <a:effectLst/>
                        </a:rPr>
                        <a:t>0</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R1</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10"/>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600" u="none" strike="noStrike" dirty="0" err="1">
                          <a:effectLst/>
                        </a:rPr>
                        <a:t>Add2</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400" u="none" strike="noStrike">
                          <a:effectLst/>
                          <a:latin typeface="宋体" panose="02010600030101010101" pitchFamily="2" charset="-122"/>
                          <a:ea typeface="宋体" panose="02010600030101010101" pitchFamily="2" charset="-122"/>
                        </a:rPr>
                        <a:t>No</a:t>
                      </a:r>
                      <a:endParaRPr lang="en-US" sz="1400" b="0" i="0" u="none" strike="noStrike">
                        <a:solidFill>
                          <a:srgbClr val="66FF33"/>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2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zh-CN" altLang="en-US" sz="1600" u="none" strike="noStrike">
                          <a:effectLst/>
                        </a:rPr>
                        <a:t>　</a:t>
                      </a: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MULTD</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b="0" i="0" u="none" strike="noStrike" dirty="0">
                          <a:solidFill>
                            <a:srgbClr val="000000"/>
                          </a:solidFill>
                          <a:effectLst/>
                          <a:latin typeface="宋体" panose="02010600030101010101" pitchFamily="2" charset="-122"/>
                          <a:ea typeface="宋体" panose="02010600030101010101" pitchFamily="2" charset="-122"/>
                        </a:rPr>
                        <a:t>F4</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b="0" i="0" u="none" strike="noStrike" dirty="0">
                          <a:solidFill>
                            <a:srgbClr val="000000"/>
                          </a:solidFill>
                          <a:effectLst/>
                          <a:latin typeface="宋体" panose="02010600030101010101" pitchFamily="2" charset="-122"/>
                          <a:ea typeface="宋体" panose="02010600030101010101" pitchFamily="2" charset="-122"/>
                        </a:rPr>
                        <a:t>F0</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b="0" i="0" u="none" strike="noStrike" dirty="0">
                          <a:solidFill>
                            <a:srgbClr val="000000"/>
                          </a:solidFill>
                          <a:effectLst/>
                          <a:latin typeface="宋体" panose="02010600030101010101" pitchFamily="2" charset="-122"/>
                          <a:ea typeface="宋体" panose="02010600030101010101" pitchFamily="2" charset="-122"/>
                        </a:rPr>
                        <a:t>F2</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11"/>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600" u="none" strike="noStrike" dirty="0" err="1">
                          <a:effectLst/>
                        </a:rPr>
                        <a:t>Add3</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400" u="none" strike="noStrike">
                          <a:effectLst/>
                          <a:latin typeface="宋体" panose="02010600030101010101" pitchFamily="2" charset="-122"/>
                          <a:ea typeface="宋体" panose="02010600030101010101" pitchFamily="2" charset="-122"/>
                        </a:rPr>
                        <a:t>No</a:t>
                      </a:r>
                      <a:endParaRPr lang="en-US" sz="14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zh-CN" altLang="en-US" sz="1600" u="none" strike="noStrike">
                          <a:effectLst/>
                        </a:rPr>
                        <a:t>　</a:t>
                      </a: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SD</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F4 </a:t>
                      </a:r>
                      <a:endParaRPr lang="en-US" sz="1600" b="0" i="0" u="none" strike="noStrike" dirty="0">
                        <a:solidFill>
                          <a:srgbClr val="FF66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u="none" strike="noStrike" dirty="0">
                          <a:effectLst/>
                        </a:rPr>
                        <a:t>0</a:t>
                      </a:r>
                      <a:endParaRPr lang="en-US" altLang="zh-CN" sz="1600" b="0" i="0" u="none" strike="noStrike" dirty="0">
                        <a:solidFill>
                          <a:srgbClr val="FF66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R1</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12"/>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b="0" i="0" u="none" strike="noStrike" dirty="0">
                          <a:solidFill>
                            <a:srgbClr val="000000"/>
                          </a:solidFill>
                          <a:effectLst/>
                          <a:latin typeface="宋体" panose="02010600030101010101" pitchFamily="2" charset="-122"/>
                          <a:ea typeface="宋体" panose="02010600030101010101" pitchFamily="2" charset="-122"/>
                        </a:rPr>
                        <a:t>1</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600" u="none" strike="noStrike" dirty="0" err="1">
                          <a:effectLst/>
                        </a:rPr>
                        <a:t>Mult1</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b="0" i="0" u="none" strike="noStrike" dirty="0">
                          <a:solidFill>
                            <a:schemeClr val="tx1"/>
                          </a:solidFill>
                          <a:effectLst/>
                          <a:latin typeface="+mn-lt"/>
                          <a:ea typeface="+mn-ea"/>
                        </a:rPr>
                        <a:t>Yes</a:t>
                      </a:r>
                      <a:endParaRPr lang="en-US" sz="1400" b="0" i="0" u="none" strike="noStrike" dirty="0">
                        <a:solidFill>
                          <a:schemeClr val="tx1"/>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b="0" i="0" u="none" strike="noStrike" dirty="0" err="1">
                          <a:solidFill>
                            <a:schemeClr val="tx1"/>
                          </a:solidFill>
                          <a:effectLst/>
                          <a:latin typeface="宋体" panose="02010600030101010101" pitchFamily="2" charset="-122"/>
                          <a:ea typeface="宋体" panose="02010600030101010101" pitchFamily="2" charset="-122"/>
                        </a:rPr>
                        <a:t>Multd</a:t>
                      </a:r>
                      <a:endParaRPr lang="en-US" altLang="zh-CN" sz="1400" b="0" i="0" u="none" strike="noStrike" dirty="0">
                        <a:solidFill>
                          <a:schemeClr val="tx1"/>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b="0" i="0" u="none" strike="noStrike" dirty="0">
                          <a:solidFill>
                            <a:schemeClr val="tx1"/>
                          </a:solidFill>
                          <a:effectLst/>
                          <a:latin typeface="宋体" panose="02010600030101010101" pitchFamily="2" charset="-122"/>
                          <a:ea typeface="宋体" panose="02010600030101010101" pitchFamily="2" charset="-122"/>
                        </a:rPr>
                        <a:t>R(</a:t>
                      </a:r>
                      <a:r>
                        <a:rPr lang="en-US" altLang="zh-CN" sz="1400" b="0" i="0" u="none" strike="noStrike" dirty="0" err="1">
                          <a:solidFill>
                            <a:schemeClr val="tx1"/>
                          </a:solidFill>
                          <a:effectLst/>
                          <a:latin typeface="宋体" panose="02010600030101010101" pitchFamily="2" charset="-122"/>
                          <a:ea typeface="宋体" panose="02010600030101010101" pitchFamily="2" charset="-122"/>
                        </a:rPr>
                        <a:t>F0</a:t>
                      </a:r>
                      <a:r>
                        <a:rPr lang="en-US" altLang="zh-CN" sz="1400" b="0" i="0" u="none" strike="noStrike" dirty="0">
                          <a:solidFill>
                            <a:schemeClr val="tx1"/>
                          </a:solidFill>
                          <a:effectLst/>
                          <a:latin typeface="宋体" panose="02010600030101010101" pitchFamily="2" charset="-122"/>
                          <a:ea typeface="宋体" panose="02010600030101010101" pitchFamily="2" charset="-122"/>
                        </a:rPr>
                        <a:t>)</a:t>
                      </a:r>
                      <a:endParaRPr lang="zh-CN" altLang="en-US" sz="1400" b="0" i="0" u="none" strike="noStrike" dirty="0">
                        <a:solidFill>
                          <a:schemeClr val="tx1"/>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b="0" i="0" u="none" strike="noStrike" dirty="0">
                          <a:solidFill>
                            <a:schemeClr val="tx1"/>
                          </a:solidFill>
                          <a:effectLst/>
                          <a:latin typeface="宋体" panose="02010600030101010101" pitchFamily="2" charset="-122"/>
                          <a:ea typeface="宋体" panose="02010600030101010101" pitchFamily="2" charset="-122"/>
                        </a:rPr>
                        <a:t>R(F2)</a:t>
                      </a:r>
                      <a:endParaRPr lang="zh-CN" altLang="en-US" sz="1400" b="0" i="0" u="none" strike="noStrike" dirty="0">
                        <a:solidFill>
                          <a:schemeClr val="tx1"/>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200" b="0" i="0" u="none" strike="noStrike" dirty="0">
                        <a:solidFill>
                          <a:schemeClr val="tx1"/>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zh-CN" altLang="en-US" sz="1600" u="none" strike="noStrike" dirty="0">
                          <a:solidFill>
                            <a:srgbClr val="FF00FF"/>
                          </a:solidFill>
                          <a:effectLst/>
                        </a:rPr>
                        <a:t>　</a:t>
                      </a:r>
                      <a:endParaRPr lang="zh-CN" altLang="en-US" sz="16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SUBI</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b="0" i="0" u="none" strike="noStrike" dirty="0">
                          <a:solidFill>
                            <a:srgbClr val="000000"/>
                          </a:solidFill>
                          <a:effectLst/>
                          <a:latin typeface="宋体" panose="02010600030101010101" pitchFamily="2" charset="-122"/>
                          <a:ea typeface="宋体" panose="02010600030101010101" pitchFamily="2" charset="-122"/>
                        </a:rPr>
                        <a:t>R1</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b="0" i="0" u="none" strike="noStrike" dirty="0">
                          <a:solidFill>
                            <a:srgbClr val="000000"/>
                          </a:solidFill>
                          <a:effectLst/>
                          <a:latin typeface="宋体" panose="02010600030101010101" pitchFamily="2" charset="-122"/>
                          <a:ea typeface="宋体" panose="02010600030101010101" pitchFamily="2" charset="-122"/>
                        </a:rPr>
                        <a:t>R1</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b="0" i="0" u="none" strike="noStrike" dirty="0">
                          <a:solidFill>
                            <a:srgbClr val="000000"/>
                          </a:solidFill>
                          <a:effectLst/>
                          <a:latin typeface="宋体" panose="02010600030101010101" pitchFamily="2" charset="-122"/>
                          <a:ea typeface="宋体" panose="02010600030101010101" pitchFamily="2" charset="-122"/>
                        </a:rPr>
                        <a:t>#8</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13"/>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600" u="none" strike="noStrike" dirty="0" err="1">
                          <a:effectLst/>
                        </a:rPr>
                        <a:t>Mult2</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u="none" strike="noStrike" dirty="0">
                          <a:solidFill>
                            <a:srgbClr val="0070C0"/>
                          </a:solidFill>
                          <a:effectLst/>
                          <a:latin typeface="宋体" panose="02010600030101010101" pitchFamily="2" charset="-122"/>
                          <a:ea typeface="宋体" panose="02010600030101010101" pitchFamily="2" charset="-122"/>
                        </a:rPr>
                        <a:t>No</a:t>
                      </a:r>
                      <a:endParaRPr lang="en-US" sz="1400" b="0" i="0" u="none" strike="noStrike" dirty="0">
                        <a:solidFill>
                          <a:srgbClr val="0070C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0070C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0070C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0070C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200" b="0" i="0" u="none" strike="noStrike" dirty="0">
                        <a:solidFill>
                          <a:srgbClr val="0070C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zh-CN" altLang="en-US" sz="1600" u="none" strike="noStrike" dirty="0">
                          <a:effectLst/>
                        </a:rPr>
                        <a:t>　</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BNEZ</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b="0" i="0" u="none" strike="noStrike" dirty="0">
                          <a:solidFill>
                            <a:srgbClr val="000000"/>
                          </a:solidFill>
                          <a:effectLst/>
                          <a:latin typeface="宋体" panose="02010600030101010101" pitchFamily="2" charset="-122"/>
                          <a:ea typeface="宋体" panose="02010600030101010101" pitchFamily="2" charset="-122"/>
                        </a:rPr>
                        <a:t>R1</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b="0" i="0" u="none" strike="noStrike" dirty="0">
                          <a:solidFill>
                            <a:srgbClr val="000000"/>
                          </a:solidFill>
                          <a:effectLst/>
                          <a:latin typeface="宋体" panose="02010600030101010101" pitchFamily="2" charset="-122"/>
                          <a:ea typeface="宋体" panose="02010600030101010101" pitchFamily="2" charset="-122"/>
                        </a:rPr>
                        <a:t>Loop</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14"/>
                  </a:ext>
                </a:extLst>
              </a:tr>
              <a:tr h="86832">
                <a:tc>
                  <a:txBody>
                    <a:bodyPr/>
                    <a:lstStyle/>
                    <a:p>
                      <a:pPr algn="l" fontAlgn="ctr"/>
                      <a:endParaRPr lang="zh-CN" altLang="en-US" sz="2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5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5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5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5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5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5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5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5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5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5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5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5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15"/>
                  </a:ext>
                </a:extLst>
              </a:tr>
              <a:tr h="291688">
                <a:tc gridSpan="3">
                  <a:txBody>
                    <a:bodyPr/>
                    <a:lstStyle/>
                    <a:p>
                      <a:pPr marL="0" algn="l" defTabSz="914400" rtl="0" eaLnBrk="1" fontAlgn="ctr" latinLnBrk="0" hangingPunct="1"/>
                      <a:r>
                        <a:rPr lang="en-US" sz="1600" b="1" u="none" strike="noStrike" kern="1200" dirty="0">
                          <a:solidFill>
                            <a:srgbClr val="FF0000"/>
                          </a:solidFill>
                          <a:effectLst/>
                          <a:latin typeface="+mn-lt"/>
                          <a:ea typeface="+mn-ea"/>
                          <a:cs typeface="+mn-cs"/>
                        </a:rPr>
                        <a:t>Register Result Status</a:t>
                      </a:r>
                    </a:p>
                  </a:txBody>
                  <a:tcPr marL="7620" marR="7620" marT="7619" marB="0" anchor="ctr"/>
                </a:tc>
                <a:tc hMerge="1">
                  <a:txBody>
                    <a:bodyPr/>
                    <a:lstStyle/>
                    <a:p>
                      <a:endParaRPr lang="zh-CN" altLang="en-US"/>
                    </a:p>
                  </a:txBody>
                  <a:tcPr/>
                </a:tc>
                <a:tc hMerge="1">
                  <a:txBody>
                    <a:bodyPr/>
                    <a:lstStyle/>
                    <a:p>
                      <a:endParaRPr lang="zh-CN" altLang="en-US"/>
                    </a:p>
                  </a:txBody>
                  <a:tcP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16"/>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Clock </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R1</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F0</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F2</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F4</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F6</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F8</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F10</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F12 </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u="none" strike="noStrike" dirty="0">
                          <a:effectLst/>
                        </a:rPr>
                        <a:t>……</a:t>
                      </a:r>
                      <a:endParaRPr lang="en-US" altLang="zh-CN"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F30</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17"/>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b="0" i="0" u="none" strike="noStrike" dirty="0">
                          <a:solidFill>
                            <a:schemeClr val="dk1"/>
                          </a:solidFill>
                          <a:effectLst/>
                          <a:latin typeface="+mn-lt"/>
                          <a:ea typeface="+mn-ea"/>
                        </a:rPr>
                        <a:t>19</a:t>
                      </a:r>
                      <a:endParaRPr lang="en-US" altLang="zh-CN"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b="0" i="0" u="none" strike="noStrike" dirty="0">
                          <a:solidFill>
                            <a:schemeClr val="dk1"/>
                          </a:solidFill>
                          <a:effectLst/>
                          <a:latin typeface="+mn-lt"/>
                          <a:ea typeface="+mn-ea"/>
                        </a:rPr>
                        <a:t>64</a:t>
                      </a:r>
                      <a:endParaRPr lang="en-US" altLang="zh-CN"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FU</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chemeClr val="tx1"/>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0070C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b="0" i="0" u="none" strike="noStrike" dirty="0" err="1">
                          <a:solidFill>
                            <a:srgbClr val="0070C0"/>
                          </a:solidFill>
                          <a:effectLst/>
                          <a:latin typeface="宋体" panose="02010600030101010101" pitchFamily="2" charset="-122"/>
                          <a:ea typeface="宋体" panose="02010600030101010101" pitchFamily="2" charset="-122"/>
                        </a:rPr>
                        <a:t>Mult3</a:t>
                      </a:r>
                      <a:endParaRPr lang="zh-CN" altLang="en-US" sz="1400" b="0" i="0" u="none" strike="noStrike" dirty="0">
                        <a:solidFill>
                          <a:srgbClr val="0070C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18"/>
                  </a:ext>
                </a:extLst>
              </a:tr>
            </a:tbl>
          </a:graphicData>
        </a:graphic>
      </p:graphicFrame>
    </p:spTree>
    <p:extLst>
      <p:ext uri="{BB962C8B-B14F-4D97-AF65-F5344CB8AC3E}">
        <p14:creationId xmlns:p14="http://schemas.microsoft.com/office/powerpoint/2010/main" val="2909469945"/>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自由: 形状 22"/>
          <p:cNvSpPr/>
          <p:nvPr/>
        </p:nvSpPr>
        <p:spPr bwMode="auto">
          <a:xfrm rot="12600000">
            <a:off x="628798" y="267712"/>
            <a:ext cx="166903" cy="731887"/>
          </a:xfrm>
          <a:custGeom>
            <a:avLst/>
            <a:gdLst>
              <a:gd name="connsiteX0" fmla="*/ 260214 w 260214"/>
              <a:gd name="connsiteY0" fmla="*/ 995963 h 1141060"/>
              <a:gd name="connsiteX1" fmla="*/ 0 w 260214"/>
              <a:gd name="connsiteY1" fmla="*/ 1141060 h 1141060"/>
              <a:gd name="connsiteX2" fmla="*/ 0 w 260214"/>
              <a:gd name="connsiteY2" fmla="*/ 146621 h 1141060"/>
              <a:gd name="connsiteX3" fmla="*/ 260214 w 260214"/>
              <a:gd name="connsiteY3" fmla="*/ 0 h 1141060"/>
            </a:gdLst>
            <a:ahLst/>
            <a:cxnLst>
              <a:cxn ang="0">
                <a:pos x="connsiteX0" y="connsiteY0"/>
              </a:cxn>
              <a:cxn ang="0">
                <a:pos x="connsiteX1" y="connsiteY1"/>
              </a:cxn>
              <a:cxn ang="0">
                <a:pos x="connsiteX2" y="connsiteY2"/>
              </a:cxn>
              <a:cxn ang="0">
                <a:pos x="connsiteX3" y="connsiteY3"/>
              </a:cxn>
            </a:cxnLst>
            <a:rect l="l" t="t" r="r" b="b"/>
            <a:pathLst>
              <a:path w="260214" h="1141060">
                <a:moveTo>
                  <a:pt x="260214" y="995963"/>
                </a:moveTo>
                <a:lnTo>
                  <a:pt x="0" y="1141060"/>
                </a:lnTo>
                <a:lnTo>
                  <a:pt x="0" y="146621"/>
                </a:lnTo>
                <a:lnTo>
                  <a:pt x="260214" y="0"/>
                </a:lnTo>
                <a:close/>
              </a:path>
            </a:pathLst>
          </a:custGeom>
          <a:solidFill>
            <a:srgbClr val="0075EA"/>
          </a:solidFill>
          <a:ln>
            <a:noFill/>
          </a:ln>
        </p:spPr>
        <p:txBody>
          <a:bodyPr vert="horz" wrap="square" lIns="91440" tIns="45720" rIns="91440" bIns="45720" numCol="1" anchor="t" anchorCtr="0" compatLnSpc="1">
            <a:noAutofit/>
          </a:bodyPr>
          <a:lstStyle/>
          <a:p>
            <a:endParaRPr lang="zh-CN" altLang="en-US" dirty="0"/>
          </a:p>
        </p:txBody>
      </p:sp>
      <p:grpSp>
        <p:nvGrpSpPr>
          <p:cNvPr id="10" name="组合 9">
            <a:extLst>
              <a:ext uri="{FF2B5EF4-FFF2-40B4-BE49-F238E27FC236}">
                <a16:creationId xmlns:a16="http://schemas.microsoft.com/office/drawing/2014/main" id="{2A62CB82-FB01-4715-BBAF-49D3EAD91EB7}"/>
              </a:ext>
            </a:extLst>
          </p:cNvPr>
          <p:cNvGrpSpPr/>
          <p:nvPr/>
        </p:nvGrpSpPr>
        <p:grpSpPr>
          <a:xfrm>
            <a:off x="635244" y="278225"/>
            <a:ext cx="4594115" cy="714073"/>
            <a:chOff x="635242" y="278221"/>
            <a:chExt cx="4594115" cy="714072"/>
          </a:xfrm>
        </p:grpSpPr>
        <p:sp>
          <p:nvSpPr>
            <p:cNvPr id="11" name="矩形 10">
              <a:extLst>
                <a:ext uri="{FF2B5EF4-FFF2-40B4-BE49-F238E27FC236}">
                  <a16:creationId xmlns:a16="http://schemas.microsoft.com/office/drawing/2014/main" id="{9C4C0B2E-9EA3-4E4E-B3C0-51BAACEFFED3}"/>
                </a:ext>
              </a:extLst>
            </p:cNvPr>
            <p:cNvSpPr/>
            <p:nvPr/>
          </p:nvSpPr>
          <p:spPr>
            <a:xfrm>
              <a:off x="635242" y="676889"/>
              <a:ext cx="4136453" cy="315404"/>
            </a:xfrm>
            <a:prstGeom prst="rect">
              <a:avLst/>
            </a:prstGeom>
          </p:spPr>
          <p:txBody>
            <a:bodyPr wrap="square">
              <a:spAutoFit/>
            </a:bodyPr>
            <a:lstStyle/>
            <a:p>
              <a:pPr algn="ct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Tomasulo Algorithm——Loop</a:t>
              </a:r>
            </a:p>
          </p:txBody>
        </p:sp>
        <p:sp>
          <p:nvSpPr>
            <p:cNvPr id="16" name="矩形 15">
              <a:extLst>
                <a:ext uri="{FF2B5EF4-FFF2-40B4-BE49-F238E27FC236}">
                  <a16:creationId xmlns:a16="http://schemas.microsoft.com/office/drawing/2014/main" id="{920BAABC-520F-43FA-A390-A8BAD8692FD2}"/>
                </a:ext>
              </a:extLst>
            </p:cNvPr>
            <p:cNvSpPr/>
            <p:nvPr/>
          </p:nvSpPr>
          <p:spPr>
            <a:xfrm>
              <a:off x="1197484" y="278221"/>
              <a:ext cx="4031873" cy="523219"/>
            </a:xfrm>
            <a:prstGeom prst="rect">
              <a:avLst/>
            </a:prstGeom>
          </p:spPr>
          <p:txBody>
            <a:bodyPr wrap="none">
              <a:spAutoFit/>
            </a:bodyPr>
            <a:lstStyle/>
            <a:p>
              <a:r>
                <a:rPr lang="en-US" altLang="zh-CN" sz="2800" b="1" dirty="0">
                  <a:solidFill>
                    <a:schemeClr val="tx1">
                      <a:lumMod val="85000"/>
                      <a:lumOff val="15000"/>
                    </a:schemeClr>
                  </a:solidFill>
                  <a:latin typeface="等线" panose="02010600030101010101" pitchFamily="2" charset="-122"/>
                  <a:ea typeface="等线" panose="02010600030101010101" pitchFamily="2" charset="-122"/>
                </a:rPr>
                <a:t>Tomasulo</a:t>
              </a:r>
              <a:r>
                <a:rPr lang="zh-CN" altLang="en-US" sz="2800" b="1" dirty="0">
                  <a:solidFill>
                    <a:schemeClr val="tx1">
                      <a:lumMod val="85000"/>
                      <a:lumOff val="15000"/>
                    </a:schemeClr>
                  </a:solidFill>
                  <a:latin typeface="等线" panose="02010600030101010101" pitchFamily="2" charset="-122"/>
                  <a:ea typeface="等线" panose="02010600030101010101" pitchFamily="2" charset="-122"/>
                </a:rPr>
                <a:t>算法</a:t>
              </a:r>
              <a:r>
                <a:rPr lang="en-US" altLang="zh-CN" sz="2800" b="1" dirty="0">
                  <a:solidFill>
                    <a:schemeClr val="tx1">
                      <a:lumMod val="85000"/>
                      <a:lumOff val="15000"/>
                    </a:schemeClr>
                  </a:solidFill>
                  <a:latin typeface="等线" panose="02010600030101010101" pitchFamily="2" charset="-122"/>
                  <a:ea typeface="等线" panose="02010600030101010101" pitchFamily="2" charset="-122"/>
                </a:rPr>
                <a:t>— —</a:t>
              </a:r>
              <a:r>
                <a:rPr lang="zh-CN" altLang="en-US" sz="2800" b="1" dirty="0">
                  <a:solidFill>
                    <a:schemeClr val="tx1">
                      <a:lumMod val="85000"/>
                      <a:lumOff val="15000"/>
                    </a:schemeClr>
                  </a:solidFill>
                  <a:latin typeface="等线" panose="02010600030101010101" pitchFamily="2" charset="-122"/>
                  <a:ea typeface="等线" panose="02010600030101010101" pitchFamily="2" charset="-122"/>
                </a:rPr>
                <a:t>循环</a:t>
              </a:r>
            </a:p>
          </p:txBody>
        </p:sp>
      </p:grpSp>
      <p:sp>
        <p:nvSpPr>
          <p:cNvPr id="18" name="文本框 17">
            <a:extLst>
              <a:ext uri="{FF2B5EF4-FFF2-40B4-BE49-F238E27FC236}">
                <a16:creationId xmlns:a16="http://schemas.microsoft.com/office/drawing/2014/main" id="{E080DDE4-4689-48E4-965C-1FBB3BB6CB6B}"/>
              </a:ext>
            </a:extLst>
          </p:cNvPr>
          <p:cNvSpPr txBox="1"/>
          <p:nvPr/>
        </p:nvSpPr>
        <p:spPr>
          <a:xfrm>
            <a:off x="9666513" y="570612"/>
            <a:ext cx="1890243" cy="461665"/>
          </a:xfrm>
          <a:prstGeom prst="rect">
            <a:avLst/>
          </a:prstGeom>
          <a:noFill/>
        </p:spPr>
        <p:txBody>
          <a:bodyPr wrap="square" rtlCol="0">
            <a:spAutoFit/>
          </a:bodyPr>
          <a:lstStyle/>
          <a:p>
            <a:pPr algn="ctr"/>
            <a:r>
              <a:rPr lang="zh-CN" altLang="en-US" sz="2400" b="1" dirty="0">
                <a:solidFill>
                  <a:srgbClr val="0066FF"/>
                </a:solidFill>
                <a:latin typeface="微软雅黑" panose="020B0503020204020204" pitchFamily="34" charset="-122"/>
                <a:ea typeface="微软雅黑" panose="020B0503020204020204" pitchFamily="34" charset="-122"/>
              </a:rPr>
              <a:t>第</a:t>
            </a:r>
            <a:r>
              <a:rPr lang="en-US" altLang="zh-CN" sz="2400" b="1" dirty="0">
                <a:solidFill>
                  <a:srgbClr val="0066FF"/>
                </a:solidFill>
                <a:latin typeface="微软雅黑" panose="020B0503020204020204" pitchFamily="34" charset="-122"/>
                <a:ea typeface="微软雅黑" panose="020B0503020204020204" pitchFamily="34" charset="-122"/>
              </a:rPr>
              <a:t>20</a:t>
            </a:r>
            <a:r>
              <a:rPr lang="zh-CN" altLang="en-US" sz="2400" b="1" dirty="0">
                <a:solidFill>
                  <a:srgbClr val="0066FF"/>
                </a:solidFill>
                <a:latin typeface="微软雅黑" panose="020B0503020204020204" pitchFamily="34" charset="-122"/>
                <a:ea typeface="微软雅黑" panose="020B0503020204020204" pitchFamily="34" charset="-122"/>
              </a:rPr>
              <a:t>个周期</a:t>
            </a:r>
          </a:p>
        </p:txBody>
      </p:sp>
      <p:sp>
        <p:nvSpPr>
          <p:cNvPr id="12" name="Text Box 3">
            <a:extLst>
              <a:ext uri="{FF2B5EF4-FFF2-40B4-BE49-F238E27FC236}">
                <a16:creationId xmlns:a16="http://schemas.microsoft.com/office/drawing/2014/main" id="{A85F2323-9EDF-41CD-9C36-78F2B6E8ED44}"/>
              </a:ext>
            </a:extLst>
          </p:cNvPr>
          <p:cNvSpPr txBox="1">
            <a:spLocks noChangeArrowheads="1"/>
          </p:cNvSpPr>
          <p:nvPr/>
        </p:nvSpPr>
        <p:spPr bwMode="auto">
          <a:xfrm>
            <a:off x="10380115" y="5606479"/>
            <a:ext cx="1890243" cy="444500"/>
          </a:xfrm>
          <a:prstGeom prst="rect">
            <a:avLst/>
          </a:prstGeom>
          <a:noFill/>
          <a:ln w="9525">
            <a:noFill/>
            <a:round/>
            <a:headEnd/>
            <a:tailEnd/>
          </a:ln>
        </p:spPr>
        <p:txBody>
          <a:bodyPr lIns="90360" tIns="44280" rIns="90360" bIns="44280"/>
          <a:lstStyle/>
          <a:p>
            <a:pPr eaLnBrk="1" hangingPunct="1">
              <a:lnSpc>
                <a:spcPct val="150000"/>
              </a:lnSpc>
              <a:spcBef>
                <a:spcPts val="1000"/>
              </a:spcBef>
              <a:buClr>
                <a:srgbClr val="5B9BD5"/>
              </a:buClr>
              <a:buSzPct val="100000"/>
              <a:tabLst>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2000" b="1" dirty="0">
                <a:solidFill>
                  <a:srgbClr val="FF0066"/>
                </a:solidFill>
                <a:latin typeface="Times New Roman" panose="02020603050405020304" pitchFamily="18" charset="0"/>
                <a:ea typeface="宋体" panose="02010600030101010101" pitchFamily="2" charset="-122"/>
                <a:cs typeface="Times New Roman" panose="02020603050405020304" pitchFamily="18" charset="0"/>
              </a:rPr>
              <a:t>第</a:t>
            </a:r>
            <a:r>
              <a:rPr lang="en-US" altLang="zh-CN" sz="2000" b="1" dirty="0">
                <a:solidFill>
                  <a:srgbClr val="FF0066"/>
                </a:solidFill>
                <a:latin typeface="Times New Roman" panose="02020603050405020304" pitchFamily="18" charset="0"/>
                <a:ea typeface="宋体" panose="02010600030101010101" pitchFamily="2" charset="-122"/>
                <a:cs typeface="Times New Roman" panose="02020603050405020304" pitchFamily="18" charset="0"/>
              </a:rPr>
              <a:t>3</a:t>
            </a:r>
            <a:r>
              <a:rPr lang="zh-CN" altLang="en-US" sz="2000" b="1" dirty="0">
                <a:solidFill>
                  <a:srgbClr val="FF0066"/>
                </a:solidFill>
                <a:latin typeface="Times New Roman" panose="02020603050405020304" pitchFamily="18" charset="0"/>
                <a:ea typeface="宋体" panose="02010600030101010101" pitchFamily="2" charset="-122"/>
                <a:cs typeface="Times New Roman" panose="02020603050405020304" pitchFamily="18" charset="0"/>
              </a:rPr>
              <a:t>个循环的乘法执行完毕</a:t>
            </a:r>
            <a:endParaRPr lang="en-US" altLang="zh-CN" sz="2000" b="1" dirty="0">
              <a:solidFill>
                <a:srgbClr val="FF0066"/>
              </a:solidFill>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13" name="表格 12">
            <a:extLst>
              <a:ext uri="{FF2B5EF4-FFF2-40B4-BE49-F238E27FC236}">
                <a16:creationId xmlns:a16="http://schemas.microsoft.com/office/drawing/2014/main" id="{93B8F86B-908F-47C3-9E1B-E01F47E996AA}"/>
              </a:ext>
            </a:extLst>
          </p:cNvPr>
          <p:cNvGraphicFramePr>
            <a:graphicFrameLocks noGrp="1"/>
          </p:cNvGraphicFramePr>
          <p:nvPr>
            <p:extLst>
              <p:ext uri="{D42A27DB-BD31-4B8C-83A1-F6EECF244321}">
                <p14:modId xmlns:p14="http://schemas.microsoft.com/office/powerpoint/2010/main" val="2357552202"/>
              </p:ext>
            </p:extLst>
          </p:nvPr>
        </p:nvGraphicFramePr>
        <p:xfrm>
          <a:off x="1810791" y="1251521"/>
          <a:ext cx="8569324" cy="5338764"/>
        </p:xfrm>
        <a:graphic>
          <a:graphicData uri="http://schemas.openxmlformats.org/drawingml/2006/table">
            <a:tbl>
              <a:tblPr>
                <a:tableStyleId>{5C22544A-7EE6-4342-B048-85BDC9FD1C3A}</a:tableStyleId>
              </a:tblPr>
              <a:tblGrid>
                <a:gridCol w="694516">
                  <a:extLst>
                    <a:ext uri="{9D8B030D-6E8A-4147-A177-3AD203B41FA5}">
                      <a16:colId xmlns:a16="http://schemas.microsoft.com/office/drawing/2014/main" val="20000"/>
                    </a:ext>
                  </a:extLst>
                </a:gridCol>
                <a:gridCol w="585999">
                  <a:extLst>
                    <a:ext uri="{9D8B030D-6E8A-4147-A177-3AD203B41FA5}">
                      <a16:colId xmlns:a16="http://schemas.microsoft.com/office/drawing/2014/main" val="20001"/>
                    </a:ext>
                  </a:extLst>
                </a:gridCol>
                <a:gridCol w="824230">
                  <a:extLst>
                    <a:ext uri="{9D8B030D-6E8A-4147-A177-3AD203B41FA5}">
                      <a16:colId xmlns:a16="http://schemas.microsoft.com/office/drawing/2014/main" val="20002"/>
                    </a:ext>
                  </a:extLst>
                </a:gridCol>
                <a:gridCol w="526187">
                  <a:extLst>
                    <a:ext uri="{9D8B030D-6E8A-4147-A177-3AD203B41FA5}">
                      <a16:colId xmlns:a16="http://schemas.microsoft.com/office/drawing/2014/main" val="20003"/>
                    </a:ext>
                  </a:extLst>
                </a:gridCol>
                <a:gridCol w="614021">
                  <a:extLst>
                    <a:ext uri="{9D8B030D-6E8A-4147-A177-3AD203B41FA5}">
                      <a16:colId xmlns:a16="http://schemas.microsoft.com/office/drawing/2014/main" val="20004"/>
                    </a:ext>
                  </a:extLst>
                </a:gridCol>
                <a:gridCol w="595248">
                  <a:extLst>
                    <a:ext uri="{9D8B030D-6E8A-4147-A177-3AD203B41FA5}">
                      <a16:colId xmlns:a16="http://schemas.microsoft.com/office/drawing/2014/main" val="20005"/>
                    </a:ext>
                  </a:extLst>
                </a:gridCol>
                <a:gridCol w="624490">
                  <a:extLst>
                    <a:ext uri="{9D8B030D-6E8A-4147-A177-3AD203B41FA5}">
                      <a16:colId xmlns:a16="http://schemas.microsoft.com/office/drawing/2014/main" val="20006"/>
                    </a:ext>
                  </a:extLst>
                </a:gridCol>
                <a:gridCol w="576089">
                  <a:extLst>
                    <a:ext uri="{9D8B030D-6E8A-4147-A177-3AD203B41FA5}">
                      <a16:colId xmlns:a16="http://schemas.microsoft.com/office/drawing/2014/main" val="20007"/>
                    </a:ext>
                  </a:extLst>
                </a:gridCol>
                <a:gridCol w="619674">
                  <a:extLst>
                    <a:ext uri="{9D8B030D-6E8A-4147-A177-3AD203B41FA5}">
                      <a16:colId xmlns:a16="http://schemas.microsoft.com/office/drawing/2014/main" val="20008"/>
                    </a:ext>
                  </a:extLst>
                </a:gridCol>
                <a:gridCol w="690143">
                  <a:extLst>
                    <a:ext uri="{9D8B030D-6E8A-4147-A177-3AD203B41FA5}">
                      <a16:colId xmlns:a16="http://schemas.microsoft.com/office/drawing/2014/main" val="20009"/>
                    </a:ext>
                  </a:extLst>
                </a:gridCol>
                <a:gridCol w="698771">
                  <a:extLst>
                    <a:ext uri="{9D8B030D-6E8A-4147-A177-3AD203B41FA5}">
                      <a16:colId xmlns:a16="http://schemas.microsoft.com/office/drawing/2014/main" val="20010"/>
                    </a:ext>
                  </a:extLst>
                </a:gridCol>
                <a:gridCol w="814588">
                  <a:extLst>
                    <a:ext uri="{9D8B030D-6E8A-4147-A177-3AD203B41FA5}">
                      <a16:colId xmlns:a16="http://schemas.microsoft.com/office/drawing/2014/main" val="20011"/>
                    </a:ext>
                  </a:extLst>
                </a:gridCol>
                <a:gridCol w="705368">
                  <a:extLst>
                    <a:ext uri="{9D8B030D-6E8A-4147-A177-3AD203B41FA5}">
                      <a16:colId xmlns:a16="http://schemas.microsoft.com/office/drawing/2014/main" val="20012"/>
                    </a:ext>
                  </a:extLst>
                </a:gridCol>
              </a:tblGrid>
              <a:tr h="291688">
                <a:tc gridSpan="3">
                  <a:txBody>
                    <a:bodyPr/>
                    <a:lstStyle/>
                    <a:p>
                      <a:pPr algn="l" fontAlgn="ctr"/>
                      <a:r>
                        <a:rPr lang="en-US" sz="1600" b="1" u="none" strike="noStrike" dirty="0">
                          <a:solidFill>
                            <a:srgbClr val="FF0000"/>
                          </a:solidFill>
                          <a:effectLst/>
                        </a:rPr>
                        <a:t>Instruction Status</a:t>
                      </a:r>
                      <a:endParaRPr lang="en-US" sz="1600" b="1" i="0" u="none" strike="noStrike" dirty="0">
                        <a:solidFill>
                          <a:srgbClr val="FF0000"/>
                        </a:solidFill>
                        <a:effectLst/>
                        <a:latin typeface="宋体" panose="02010600030101010101" pitchFamily="2" charset="-122"/>
                        <a:ea typeface="宋体" panose="02010600030101010101" pitchFamily="2" charset="-122"/>
                      </a:endParaRPr>
                    </a:p>
                  </a:txBody>
                  <a:tcPr marL="7620" marR="7620" marT="7619" marB="0" anchor="ctr"/>
                </a:tc>
                <a:tc hMerge="1">
                  <a:txBody>
                    <a:bodyPr/>
                    <a:lstStyle/>
                    <a:p>
                      <a:endParaRPr lang="zh-CN" altLang="en-US"/>
                    </a:p>
                  </a:txBody>
                  <a:tcPr/>
                </a:tc>
                <a:tc hMerge="1">
                  <a:txBody>
                    <a:bodyPr/>
                    <a:lstStyle/>
                    <a:p>
                      <a:endParaRPr lang="zh-CN" altLang="en-US"/>
                    </a:p>
                  </a:txBody>
                  <a:tcPr/>
                </a:tc>
                <a:tc>
                  <a:txBody>
                    <a:bodyPr/>
                    <a:lstStyle/>
                    <a:p>
                      <a:pPr algn="l" fontAlgn="ct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00"/>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ITER</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200" u="none" strike="noStrike" dirty="0">
                          <a:effectLst/>
                        </a:rPr>
                        <a:t>Inst.</a:t>
                      </a:r>
                      <a:endParaRPr lang="en-US" sz="12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err="1">
                          <a:effectLst/>
                        </a:rPr>
                        <a:t>i</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j</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k</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Issue</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Exec</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WR</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zh-CN" altLang="en-US" sz="1600" u="none" strike="noStrike">
                          <a:effectLst/>
                        </a:rPr>
                        <a:t> </a:t>
                      </a: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Busy</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Addr</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Fu</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01"/>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u="none" strike="noStrike" dirty="0">
                          <a:solidFill>
                            <a:srgbClr val="FF00FF"/>
                          </a:solidFill>
                          <a:effectLst/>
                        </a:rPr>
                        <a:t>1</a:t>
                      </a:r>
                      <a:endParaRPr lang="en-US" altLang="zh-CN" sz="16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solidFill>
                            <a:srgbClr val="FF00FF"/>
                          </a:solidFill>
                          <a:effectLst/>
                        </a:rPr>
                        <a:t>LD</a:t>
                      </a:r>
                      <a:endParaRPr lang="en-US" sz="16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solidFill>
                            <a:srgbClr val="FF00FF"/>
                          </a:solidFill>
                          <a:effectLst/>
                        </a:rPr>
                        <a:t>F0</a:t>
                      </a:r>
                      <a:endParaRPr lang="en-US" sz="16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u="none" strike="noStrike">
                          <a:solidFill>
                            <a:srgbClr val="FF00FF"/>
                          </a:solidFill>
                          <a:effectLst/>
                        </a:rPr>
                        <a:t>0</a:t>
                      </a:r>
                      <a:endParaRPr lang="en-US" altLang="zh-CN" sz="1600" b="0" i="0" u="none" strike="noStrike">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solidFill>
                            <a:srgbClr val="FF00FF"/>
                          </a:solidFill>
                          <a:effectLst/>
                        </a:rPr>
                        <a:t>R1</a:t>
                      </a:r>
                      <a:endParaRPr lang="en-US" sz="1600" b="0" i="0" u="none" strike="noStrike">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u="none" strike="noStrike" dirty="0">
                          <a:effectLst/>
                        </a:rPr>
                        <a:t>1</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u="none" strike="noStrike" dirty="0">
                          <a:effectLst/>
                        </a:rPr>
                        <a:t>2~9</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u="none" strike="noStrike" dirty="0">
                          <a:effectLst/>
                        </a:rPr>
                        <a:t>10</a:t>
                      </a:r>
                      <a:r>
                        <a:rPr lang="zh-CN" altLang="en-US" sz="1400" u="none" strike="noStrike" dirty="0">
                          <a:effectLst/>
                        </a:rPr>
                        <a:t>　</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r" fontAlgn="ctr"/>
                      <a:r>
                        <a:rPr lang="en-US" sz="1600" u="none" strike="noStrike" dirty="0">
                          <a:effectLst/>
                        </a:rPr>
                        <a:t>Load1</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b="0" i="0" u="none" strike="noStrike" dirty="0">
                          <a:solidFill>
                            <a:srgbClr val="FF00FF"/>
                          </a:solidFill>
                          <a:effectLst/>
                          <a:latin typeface="宋体" panose="02010600030101010101" pitchFamily="2" charset="-122"/>
                          <a:ea typeface="宋体" panose="02010600030101010101" pitchFamily="2" charset="-122"/>
                        </a:rPr>
                        <a:t>No</a:t>
                      </a:r>
                      <a:endParaRPr lang="en-US" sz="14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02"/>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u="none" strike="noStrike">
                          <a:solidFill>
                            <a:srgbClr val="FF00FF"/>
                          </a:solidFill>
                          <a:effectLst/>
                        </a:rPr>
                        <a:t>1</a:t>
                      </a:r>
                      <a:endParaRPr lang="en-US" altLang="zh-CN" sz="1600" b="0" i="0" u="none" strike="noStrike">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solidFill>
                            <a:srgbClr val="FF00FF"/>
                          </a:solidFill>
                          <a:effectLst/>
                        </a:rPr>
                        <a:t>MULTD</a:t>
                      </a:r>
                      <a:endParaRPr lang="en-US" sz="16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solidFill>
                            <a:srgbClr val="FF00FF"/>
                          </a:solidFill>
                          <a:effectLst/>
                        </a:rPr>
                        <a:t>F4</a:t>
                      </a:r>
                      <a:endParaRPr lang="en-US" sz="16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solidFill>
                            <a:srgbClr val="FF00FF"/>
                          </a:solidFill>
                          <a:effectLst/>
                        </a:rPr>
                        <a:t>F0</a:t>
                      </a:r>
                      <a:endParaRPr lang="en-US" sz="16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solidFill>
                            <a:srgbClr val="FF00FF"/>
                          </a:solidFill>
                          <a:effectLst/>
                        </a:rPr>
                        <a:t>F2</a:t>
                      </a:r>
                      <a:endParaRPr lang="en-US" sz="16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u="none" strike="noStrike" dirty="0">
                          <a:effectLst/>
                        </a:rPr>
                        <a:t>2</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b="0" i="0" u="none" strike="noStrike" dirty="0">
                          <a:solidFill>
                            <a:srgbClr val="000000"/>
                          </a:solidFill>
                          <a:effectLst/>
                          <a:latin typeface="宋体" panose="02010600030101010101" pitchFamily="2" charset="-122"/>
                          <a:ea typeface="宋体" panose="02010600030101010101" pitchFamily="2" charset="-122"/>
                        </a:rPr>
                        <a:t>11~14</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u="none" strike="noStrike" dirty="0">
                          <a:effectLst/>
                        </a:rPr>
                        <a:t>15</a:t>
                      </a:r>
                      <a:r>
                        <a:rPr lang="zh-CN" altLang="en-US" sz="1400" u="none" strike="noStrike" dirty="0">
                          <a:effectLst/>
                        </a:rPr>
                        <a:t>　</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r" fontAlgn="ctr"/>
                      <a:r>
                        <a:rPr lang="en-US" sz="1600" u="none" strike="noStrike">
                          <a:effectLst/>
                        </a:rPr>
                        <a:t>Load2</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b="0" i="0" u="none" strike="noStrike" dirty="0">
                          <a:solidFill>
                            <a:srgbClr val="0070C0"/>
                          </a:solidFill>
                          <a:effectLst/>
                          <a:latin typeface="宋体" panose="02010600030101010101" pitchFamily="2" charset="-122"/>
                          <a:ea typeface="宋体" panose="02010600030101010101" pitchFamily="2" charset="-122"/>
                        </a:rPr>
                        <a:t>No</a:t>
                      </a:r>
                      <a:endParaRPr lang="en-US" sz="1400" b="0" i="0" u="none" strike="noStrike" dirty="0">
                        <a:solidFill>
                          <a:srgbClr val="0070C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0070C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03"/>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u="none" strike="noStrike">
                          <a:solidFill>
                            <a:srgbClr val="FF00FF"/>
                          </a:solidFill>
                          <a:effectLst/>
                        </a:rPr>
                        <a:t>1</a:t>
                      </a:r>
                      <a:endParaRPr lang="en-US" altLang="zh-CN" sz="1600" b="0" i="0" u="none" strike="noStrike">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solidFill>
                            <a:srgbClr val="FF00FF"/>
                          </a:solidFill>
                          <a:effectLst/>
                        </a:rPr>
                        <a:t>SD</a:t>
                      </a:r>
                      <a:endParaRPr lang="en-US" sz="1600" b="0" i="0" u="none" strike="noStrike">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solidFill>
                            <a:srgbClr val="FF00FF"/>
                          </a:solidFill>
                          <a:effectLst/>
                        </a:rPr>
                        <a:t>F4 </a:t>
                      </a:r>
                      <a:endParaRPr lang="en-US" sz="16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u="none" strike="noStrike" dirty="0">
                          <a:solidFill>
                            <a:srgbClr val="FF00FF"/>
                          </a:solidFill>
                          <a:effectLst/>
                        </a:rPr>
                        <a:t>0</a:t>
                      </a:r>
                      <a:endParaRPr lang="en-US" altLang="zh-CN" sz="16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solidFill>
                            <a:srgbClr val="FF00FF"/>
                          </a:solidFill>
                          <a:effectLst/>
                        </a:rPr>
                        <a:t>R1</a:t>
                      </a:r>
                      <a:endParaRPr lang="en-US" sz="16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u="none" strike="noStrike" dirty="0">
                          <a:effectLst/>
                        </a:rPr>
                        <a:t>3</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b="0" i="0" u="none" strike="noStrike" dirty="0">
                          <a:solidFill>
                            <a:srgbClr val="000000"/>
                          </a:solidFill>
                          <a:effectLst/>
                          <a:latin typeface="宋体" panose="02010600030101010101" pitchFamily="2" charset="-122"/>
                          <a:ea typeface="宋体" panose="02010600030101010101" pitchFamily="2" charset="-122"/>
                        </a:rPr>
                        <a:t>4</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u="none" strike="noStrike" dirty="0">
                          <a:effectLst/>
                        </a:rPr>
                        <a:t>16</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r" fontAlgn="ctr"/>
                      <a:r>
                        <a:rPr lang="en-US" sz="1600" u="none" strike="noStrike">
                          <a:effectLst/>
                        </a:rPr>
                        <a:t>Load3</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b="0" i="0" u="none" strike="noStrike" dirty="0">
                          <a:solidFill>
                            <a:schemeClr val="dk1"/>
                          </a:solidFill>
                          <a:effectLst/>
                          <a:latin typeface="宋体" panose="02010600030101010101" pitchFamily="2" charset="-122"/>
                          <a:ea typeface="宋体" panose="02010600030101010101" pitchFamily="2" charset="-122"/>
                        </a:rPr>
                        <a:t>No</a:t>
                      </a:r>
                      <a:endParaRPr 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04"/>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u="none" strike="noStrike">
                          <a:effectLst/>
                        </a:rPr>
                        <a:t>2</a:t>
                      </a:r>
                      <a:endParaRPr lang="en-US" altLang="zh-CN" sz="1600" b="0" i="0" u="none" strike="noStrike">
                        <a:solidFill>
                          <a:srgbClr val="66FF33"/>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LD</a:t>
                      </a:r>
                      <a:endParaRPr lang="en-US" sz="1600" b="0" i="0" u="none" strike="noStrike" dirty="0">
                        <a:solidFill>
                          <a:srgbClr val="66FF33"/>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err="1">
                          <a:effectLst/>
                        </a:rPr>
                        <a:t>F0</a:t>
                      </a:r>
                      <a:endParaRPr lang="en-US" sz="1600" b="0" i="0" u="none" strike="noStrike" dirty="0">
                        <a:solidFill>
                          <a:srgbClr val="66FF33"/>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u="none" strike="noStrike">
                          <a:effectLst/>
                        </a:rPr>
                        <a:t>0</a:t>
                      </a:r>
                      <a:endParaRPr lang="en-US" altLang="zh-CN" sz="1600" b="0" i="0" u="none" strike="noStrike">
                        <a:solidFill>
                          <a:srgbClr val="66FF33"/>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R1</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u="none" strike="noStrike" dirty="0">
                          <a:effectLst/>
                        </a:rPr>
                        <a:t>6</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b="0" i="0" u="none" strike="noStrike" dirty="0">
                          <a:solidFill>
                            <a:srgbClr val="000000"/>
                          </a:solidFill>
                          <a:effectLst/>
                          <a:latin typeface="宋体" panose="02010600030101010101" pitchFamily="2" charset="-122"/>
                          <a:ea typeface="宋体" panose="02010600030101010101" pitchFamily="2" charset="-122"/>
                        </a:rPr>
                        <a:t>11</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u="none" strike="noStrike" dirty="0">
                          <a:effectLst/>
                        </a:rPr>
                        <a:t>12</a:t>
                      </a:r>
                      <a:r>
                        <a:rPr lang="zh-CN" altLang="en-US" sz="1400" u="none" strike="noStrike" dirty="0">
                          <a:effectLst/>
                        </a:rPr>
                        <a:t>　</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r" fontAlgn="ctr"/>
                      <a:r>
                        <a:rPr lang="en-US" sz="1600" u="none" strike="noStrike">
                          <a:effectLst/>
                        </a:rPr>
                        <a:t>Store1</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b="0" i="0" u="none" strike="noStrike" dirty="0">
                          <a:solidFill>
                            <a:srgbClr val="FF00FF"/>
                          </a:solidFill>
                          <a:effectLst/>
                          <a:latin typeface="宋体" panose="02010600030101010101" pitchFamily="2" charset="-122"/>
                          <a:ea typeface="宋体" panose="02010600030101010101" pitchFamily="2" charset="-122"/>
                        </a:rPr>
                        <a:t>No</a:t>
                      </a:r>
                      <a:endParaRPr lang="en-US" sz="14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05"/>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u="none" strike="noStrike">
                          <a:effectLst/>
                        </a:rPr>
                        <a:t>2</a:t>
                      </a:r>
                      <a:endParaRPr lang="en-US" altLang="zh-CN" sz="1600" b="0" i="0" u="none" strike="noStrike">
                        <a:solidFill>
                          <a:srgbClr val="66FF33"/>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MULTD</a:t>
                      </a:r>
                      <a:endParaRPr lang="en-US" sz="1600" b="0" i="0" u="none" strike="noStrike">
                        <a:solidFill>
                          <a:srgbClr val="66FF33"/>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F4</a:t>
                      </a:r>
                      <a:endParaRPr lang="en-US" sz="1600" b="0" i="0" u="none" strike="noStrike">
                        <a:solidFill>
                          <a:srgbClr val="66FF33"/>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F0</a:t>
                      </a:r>
                      <a:endParaRPr lang="en-US" sz="1600" b="0" i="0" u="none" strike="noStrike">
                        <a:solidFill>
                          <a:srgbClr val="66FF33"/>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F2</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u="none" strike="noStrike" dirty="0">
                          <a:effectLst/>
                        </a:rPr>
                        <a:t>7</a:t>
                      </a:r>
                      <a:r>
                        <a:rPr lang="zh-CN" altLang="en-US" sz="1400" u="none" strike="noStrike" dirty="0">
                          <a:effectLst/>
                        </a:rPr>
                        <a:t>　</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b="0" i="0" u="none" strike="noStrike" dirty="0">
                          <a:solidFill>
                            <a:srgbClr val="000000"/>
                          </a:solidFill>
                          <a:effectLst/>
                          <a:latin typeface="宋体" panose="02010600030101010101" pitchFamily="2" charset="-122"/>
                          <a:ea typeface="宋体" panose="02010600030101010101" pitchFamily="2" charset="-122"/>
                        </a:rPr>
                        <a:t>13~16</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u="none" strike="noStrike" dirty="0">
                          <a:effectLst/>
                        </a:rPr>
                        <a:t>17</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r" fontAlgn="ctr"/>
                      <a:r>
                        <a:rPr lang="en-US" sz="1600" u="none" strike="noStrike" dirty="0">
                          <a:effectLst/>
                        </a:rPr>
                        <a:t>Store2</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b="0" i="0" u="none" strike="noStrike" dirty="0">
                          <a:solidFill>
                            <a:srgbClr val="0070C0"/>
                          </a:solidFill>
                          <a:effectLst/>
                          <a:latin typeface="宋体" panose="02010600030101010101" pitchFamily="2" charset="-122"/>
                          <a:ea typeface="宋体" panose="02010600030101010101" pitchFamily="2" charset="-122"/>
                        </a:rPr>
                        <a:t>No</a:t>
                      </a:r>
                      <a:endParaRPr lang="en-US" sz="1400" b="0" i="0" u="none" strike="noStrike" dirty="0">
                        <a:solidFill>
                          <a:srgbClr val="0070C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0070C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en-US" altLang="zh-CN" sz="1400" b="0" i="0" u="none" strike="noStrike" dirty="0">
                        <a:solidFill>
                          <a:srgbClr val="0070C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06"/>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u="none" strike="noStrike">
                          <a:effectLst/>
                        </a:rPr>
                        <a:t>2</a:t>
                      </a:r>
                      <a:endParaRPr lang="en-US" altLang="zh-CN" sz="1600" b="0" i="0" u="none" strike="noStrike">
                        <a:solidFill>
                          <a:srgbClr val="66FF33"/>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SD</a:t>
                      </a:r>
                      <a:endParaRPr lang="en-US" sz="1600" b="0" i="0" u="none" strike="noStrike">
                        <a:solidFill>
                          <a:srgbClr val="66FF33"/>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F4 </a:t>
                      </a:r>
                      <a:endParaRPr lang="en-US" sz="1600" b="0" i="0" u="none" strike="noStrike">
                        <a:solidFill>
                          <a:srgbClr val="66FF33"/>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u="none" strike="noStrike">
                          <a:effectLst/>
                        </a:rPr>
                        <a:t>0</a:t>
                      </a:r>
                      <a:endParaRPr lang="en-US" altLang="zh-CN" sz="1600" b="0" i="0" u="none" strike="noStrike">
                        <a:solidFill>
                          <a:srgbClr val="66FF33"/>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R1</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u="none" strike="noStrike" dirty="0">
                          <a:effectLst/>
                        </a:rPr>
                        <a:t>8</a:t>
                      </a:r>
                      <a:r>
                        <a:rPr lang="zh-CN" altLang="en-US" sz="1400" u="none" strike="noStrike" dirty="0">
                          <a:effectLst/>
                        </a:rPr>
                        <a:t>　</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u="none" strike="noStrike" dirty="0">
                          <a:effectLst/>
                        </a:rPr>
                        <a:t>17</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u="none" strike="noStrike" dirty="0">
                          <a:effectLst/>
                        </a:rPr>
                        <a:t>18</a:t>
                      </a:r>
                      <a:r>
                        <a:rPr lang="zh-CN" altLang="en-US" sz="1400" u="none" strike="noStrike" dirty="0">
                          <a:effectLst/>
                        </a:rPr>
                        <a:t>　</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r" fontAlgn="ctr"/>
                      <a:r>
                        <a:rPr lang="en-US" sz="1600" u="none" strike="noStrike" dirty="0">
                          <a:effectLst/>
                        </a:rPr>
                        <a:t>Store3</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b="0" i="0" u="none" strike="noStrike" dirty="0">
                          <a:solidFill>
                            <a:schemeClr val="dk1"/>
                          </a:solidFill>
                          <a:effectLst/>
                          <a:latin typeface="宋体" panose="02010600030101010101" pitchFamily="2" charset="-122"/>
                          <a:ea typeface="宋体" panose="02010600030101010101" pitchFamily="2" charset="-122"/>
                        </a:rPr>
                        <a:t>Yes</a:t>
                      </a:r>
                      <a:endParaRPr 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b="0" i="0" u="none" strike="noStrike" dirty="0">
                          <a:solidFill>
                            <a:srgbClr val="000000"/>
                          </a:solidFill>
                          <a:effectLst/>
                          <a:latin typeface="宋体" panose="02010600030101010101" pitchFamily="2" charset="-122"/>
                          <a:ea typeface="宋体" panose="02010600030101010101" pitchFamily="2" charset="-122"/>
                        </a:rPr>
                        <a:t>64</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b="0" i="0" u="none" strike="noStrike" dirty="0" err="1">
                          <a:solidFill>
                            <a:srgbClr val="000000"/>
                          </a:solidFill>
                          <a:effectLst/>
                          <a:latin typeface="宋体" panose="02010600030101010101" pitchFamily="2" charset="-122"/>
                          <a:ea typeface="宋体" panose="02010600030101010101" pitchFamily="2" charset="-122"/>
                        </a:rPr>
                        <a:t>Mult3</a:t>
                      </a:r>
                      <a:endParaRPr lang="en-US" altLang="zh-CN"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07"/>
                  </a:ext>
                </a:extLst>
              </a:tr>
              <a:tr h="293236">
                <a:tc gridSpan="3">
                  <a:txBody>
                    <a:bodyPr/>
                    <a:lstStyle/>
                    <a:p>
                      <a:pPr marL="0" algn="l" defTabSz="914400" rtl="0" eaLnBrk="1" fontAlgn="ctr" latinLnBrk="0" hangingPunct="1"/>
                      <a:r>
                        <a:rPr lang="en-US" sz="1800" b="1" u="none" strike="noStrike" kern="1200" dirty="0">
                          <a:solidFill>
                            <a:srgbClr val="FF0000"/>
                          </a:solidFill>
                          <a:effectLst/>
                          <a:latin typeface="+mn-lt"/>
                          <a:ea typeface="+mn-ea"/>
                          <a:cs typeface="+mn-cs"/>
                        </a:rPr>
                        <a:t>Reservation Station:</a:t>
                      </a:r>
                    </a:p>
                  </a:txBody>
                  <a:tcPr marL="7620" marR="7620" marT="7619" marB="0" anchor="ctr"/>
                </a:tc>
                <a:tc hMerge="1">
                  <a:txBody>
                    <a:bodyPr/>
                    <a:lstStyle/>
                    <a:p>
                      <a:endParaRPr lang="zh-CN" altLang="en-US"/>
                    </a:p>
                  </a:txBody>
                  <a:tcPr/>
                </a:tc>
                <a:tc hMerge="1">
                  <a:txBody>
                    <a:bodyPr/>
                    <a:lstStyle/>
                    <a:p>
                      <a:endParaRPr lang="zh-CN" altLang="en-US"/>
                    </a:p>
                  </a:txBody>
                  <a:tcP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08"/>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Time</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Name</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Busy </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Op</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err="1">
                          <a:effectLst/>
                        </a:rPr>
                        <a:t>Vj</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err="1">
                          <a:effectLst/>
                        </a:rPr>
                        <a:t>Vk</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Qj </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Qk</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Code</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09"/>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600" u="none" strike="noStrike" dirty="0">
                          <a:effectLst/>
                        </a:rPr>
                        <a:t>Add1</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400" u="none" strike="noStrike" dirty="0">
                          <a:effectLst/>
                          <a:latin typeface="宋体" panose="02010600030101010101" pitchFamily="2" charset="-122"/>
                          <a:ea typeface="宋体" panose="02010600030101010101" pitchFamily="2" charset="-122"/>
                        </a:rPr>
                        <a:t>No</a:t>
                      </a:r>
                      <a:endParaRPr lang="en-US" sz="1400" b="0" i="0" u="none" strike="noStrike" dirty="0">
                        <a:solidFill>
                          <a:srgbClr val="FF66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zh-CN" altLang="en-US" sz="1400" u="none" strike="noStrike" dirty="0">
                          <a:effectLst/>
                          <a:latin typeface="宋体" panose="02010600030101010101" pitchFamily="2" charset="-122"/>
                          <a:ea typeface="宋体" panose="02010600030101010101" pitchFamily="2" charset="-122"/>
                        </a:rPr>
                        <a:t>　</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zh-CN" altLang="en-US" sz="1400" u="none" strike="noStrike" dirty="0">
                          <a:effectLst/>
                          <a:latin typeface="宋体" panose="02010600030101010101" pitchFamily="2" charset="-122"/>
                          <a:ea typeface="宋体" panose="02010600030101010101" pitchFamily="2" charset="-122"/>
                        </a:rPr>
                        <a:t>　</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zh-CN" altLang="en-US" sz="1400" u="none" strike="noStrike" dirty="0">
                          <a:effectLst/>
                          <a:latin typeface="宋体" panose="02010600030101010101" pitchFamily="2" charset="-122"/>
                          <a:ea typeface="宋体" panose="02010600030101010101" pitchFamily="2" charset="-122"/>
                        </a:rPr>
                        <a:t>　</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zh-CN" altLang="en-US" sz="1200" u="none" strike="noStrike" dirty="0">
                          <a:effectLst/>
                        </a:rPr>
                        <a:t>　</a:t>
                      </a: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zh-CN" altLang="en-US" sz="1600" u="none" strike="noStrike" dirty="0">
                          <a:effectLst/>
                        </a:rPr>
                        <a:t>　</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LD </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F0</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u="none" strike="noStrike">
                          <a:effectLst/>
                        </a:rPr>
                        <a:t>0</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R1</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10"/>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600" u="none" strike="noStrike" dirty="0" err="1">
                          <a:effectLst/>
                        </a:rPr>
                        <a:t>Add2</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400" u="none" strike="noStrike">
                          <a:effectLst/>
                          <a:latin typeface="宋体" panose="02010600030101010101" pitchFamily="2" charset="-122"/>
                          <a:ea typeface="宋体" panose="02010600030101010101" pitchFamily="2" charset="-122"/>
                        </a:rPr>
                        <a:t>No</a:t>
                      </a:r>
                      <a:endParaRPr lang="en-US" sz="1400" b="0" i="0" u="none" strike="noStrike">
                        <a:solidFill>
                          <a:srgbClr val="66FF33"/>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2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zh-CN" altLang="en-US" sz="1600" u="none" strike="noStrike">
                          <a:effectLst/>
                        </a:rPr>
                        <a:t>　</a:t>
                      </a: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MULTD</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b="0" i="0" u="none" strike="noStrike" dirty="0">
                          <a:solidFill>
                            <a:srgbClr val="000000"/>
                          </a:solidFill>
                          <a:effectLst/>
                          <a:latin typeface="宋体" panose="02010600030101010101" pitchFamily="2" charset="-122"/>
                          <a:ea typeface="宋体" panose="02010600030101010101" pitchFamily="2" charset="-122"/>
                        </a:rPr>
                        <a:t>F4</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b="0" i="0" u="none" strike="noStrike" dirty="0">
                          <a:solidFill>
                            <a:srgbClr val="000000"/>
                          </a:solidFill>
                          <a:effectLst/>
                          <a:latin typeface="宋体" panose="02010600030101010101" pitchFamily="2" charset="-122"/>
                          <a:ea typeface="宋体" panose="02010600030101010101" pitchFamily="2" charset="-122"/>
                        </a:rPr>
                        <a:t>F0</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b="0" i="0" u="none" strike="noStrike" dirty="0">
                          <a:solidFill>
                            <a:srgbClr val="000000"/>
                          </a:solidFill>
                          <a:effectLst/>
                          <a:latin typeface="宋体" panose="02010600030101010101" pitchFamily="2" charset="-122"/>
                          <a:ea typeface="宋体" panose="02010600030101010101" pitchFamily="2" charset="-122"/>
                        </a:rPr>
                        <a:t>F2</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11"/>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600" u="none" strike="noStrike" dirty="0" err="1">
                          <a:effectLst/>
                        </a:rPr>
                        <a:t>Add3</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400" u="none" strike="noStrike">
                          <a:effectLst/>
                          <a:latin typeface="宋体" panose="02010600030101010101" pitchFamily="2" charset="-122"/>
                          <a:ea typeface="宋体" panose="02010600030101010101" pitchFamily="2" charset="-122"/>
                        </a:rPr>
                        <a:t>No</a:t>
                      </a:r>
                      <a:endParaRPr lang="en-US" sz="14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zh-CN" altLang="en-US" sz="1600" u="none" strike="noStrike">
                          <a:effectLst/>
                        </a:rPr>
                        <a:t>　</a:t>
                      </a: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SD</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F4 </a:t>
                      </a:r>
                      <a:endParaRPr lang="en-US" sz="1600" b="0" i="0" u="none" strike="noStrike" dirty="0">
                        <a:solidFill>
                          <a:srgbClr val="FF66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u="none" strike="noStrike" dirty="0">
                          <a:effectLst/>
                        </a:rPr>
                        <a:t>0</a:t>
                      </a:r>
                      <a:endParaRPr lang="en-US" altLang="zh-CN" sz="1600" b="0" i="0" u="none" strike="noStrike" dirty="0">
                        <a:solidFill>
                          <a:srgbClr val="FF66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R1</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12"/>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b="0" i="0" u="none" strike="noStrike" dirty="0">
                          <a:solidFill>
                            <a:srgbClr val="000000"/>
                          </a:solidFill>
                          <a:effectLst/>
                          <a:latin typeface="宋体" panose="02010600030101010101" pitchFamily="2" charset="-122"/>
                          <a:ea typeface="宋体" panose="02010600030101010101" pitchFamily="2" charset="-122"/>
                        </a:rPr>
                        <a:t>0</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600" u="none" strike="noStrike" dirty="0" err="1">
                          <a:effectLst/>
                        </a:rPr>
                        <a:t>Mult1</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b="0" i="0" u="none" strike="noStrike" dirty="0">
                          <a:solidFill>
                            <a:schemeClr val="tx1"/>
                          </a:solidFill>
                          <a:effectLst/>
                          <a:latin typeface="+mn-lt"/>
                          <a:ea typeface="+mn-ea"/>
                        </a:rPr>
                        <a:t>Yes</a:t>
                      </a:r>
                      <a:endParaRPr lang="en-US" sz="1400" b="0" i="0" u="none" strike="noStrike" dirty="0">
                        <a:solidFill>
                          <a:schemeClr val="tx1"/>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b="0" i="0" u="none" strike="noStrike" dirty="0" err="1">
                          <a:solidFill>
                            <a:schemeClr val="tx1"/>
                          </a:solidFill>
                          <a:effectLst/>
                          <a:latin typeface="宋体" panose="02010600030101010101" pitchFamily="2" charset="-122"/>
                          <a:ea typeface="宋体" panose="02010600030101010101" pitchFamily="2" charset="-122"/>
                        </a:rPr>
                        <a:t>Multd</a:t>
                      </a:r>
                      <a:endParaRPr lang="en-US" altLang="zh-CN" sz="1400" b="0" i="0" u="none" strike="noStrike" dirty="0">
                        <a:solidFill>
                          <a:schemeClr val="tx1"/>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b="0" i="0" u="none" strike="noStrike" dirty="0">
                          <a:solidFill>
                            <a:schemeClr val="tx1"/>
                          </a:solidFill>
                          <a:effectLst/>
                          <a:latin typeface="宋体" panose="02010600030101010101" pitchFamily="2" charset="-122"/>
                          <a:ea typeface="宋体" panose="02010600030101010101" pitchFamily="2" charset="-122"/>
                        </a:rPr>
                        <a:t>R(</a:t>
                      </a:r>
                      <a:r>
                        <a:rPr lang="en-US" altLang="zh-CN" sz="1400" b="0" i="0" u="none" strike="noStrike" dirty="0" err="1">
                          <a:solidFill>
                            <a:schemeClr val="tx1"/>
                          </a:solidFill>
                          <a:effectLst/>
                          <a:latin typeface="宋体" panose="02010600030101010101" pitchFamily="2" charset="-122"/>
                          <a:ea typeface="宋体" panose="02010600030101010101" pitchFamily="2" charset="-122"/>
                        </a:rPr>
                        <a:t>F0</a:t>
                      </a:r>
                      <a:r>
                        <a:rPr lang="en-US" altLang="zh-CN" sz="1400" b="0" i="0" u="none" strike="noStrike" dirty="0">
                          <a:solidFill>
                            <a:schemeClr val="tx1"/>
                          </a:solidFill>
                          <a:effectLst/>
                          <a:latin typeface="宋体" panose="02010600030101010101" pitchFamily="2" charset="-122"/>
                          <a:ea typeface="宋体" panose="02010600030101010101" pitchFamily="2" charset="-122"/>
                        </a:rPr>
                        <a:t>)</a:t>
                      </a:r>
                      <a:endParaRPr lang="zh-CN" altLang="en-US" sz="1400" b="0" i="0" u="none" strike="noStrike" dirty="0">
                        <a:solidFill>
                          <a:schemeClr val="tx1"/>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b="0" i="0" u="none" strike="noStrike" dirty="0">
                          <a:solidFill>
                            <a:schemeClr val="tx1"/>
                          </a:solidFill>
                          <a:effectLst/>
                          <a:latin typeface="宋体" panose="02010600030101010101" pitchFamily="2" charset="-122"/>
                          <a:ea typeface="宋体" panose="02010600030101010101" pitchFamily="2" charset="-122"/>
                        </a:rPr>
                        <a:t>R(F2)</a:t>
                      </a:r>
                      <a:endParaRPr lang="zh-CN" altLang="en-US" sz="1400" b="0" i="0" u="none" strike="noStrike" dirty="0">
                        <a:solidFill>
                          <a:schemeClr val="tx1"/>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200" b="0" i="0" u="none" strike="noStrike" dirty="0">
                        <a:solidFill>
                          <a:schemeClr val="tx1"/>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zh-CN" altLang="en-US" sz="1600" u="none" strike="noStrike" dirty="0">
                          <a:solidFill>
                            <a:srgbClr val="FF00FF"/>
                          </a:solidFill>
                          <a:effectLst/>
                        </a:rPr>
                        <a:t>　</a:t>
                      </a:r>
                      <a:endParaRPr lang="zh-CN" altLang="en-US" sz="16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SUBI</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b="0" i="0" u="none" strike="noStrike" dirty="0">
                          <a:solidFill>
                            <a:srgbClr val="000000"/>
                          </a:solidFill>
                          <a:effectLst/>
                          <a:latin typeface="宋体" panose="02010600030101010101" pitchFamily="2" charset="-122"/>
                          <a:ea typeface="宋体" panose="02010600030101010101" pitchFamily="2" charset="-122"/>
                        </a:rPr>
                        <a:t>R1</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b="0" i="0" u="none" strike="noStrike" dirty="0">
                          <a:solidFill>
                            <a:srgbClr val="000000"/>
                          </a:solidFill>
                          <a:effectLst/>
                          <a:latin typeface="宋体" panose="02010600030101010101" pitchFamily="2" charset="-122"/>
                          <a:ea typeface="宋体" panose="02010600030101010101" pitchFamily="2" charset="-122"/>
                        </a:rPr>
                        <a:t>R1</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b="0" i="0" u="none" strike="noStrike" dirty="0">
                          <a:solidFill>
                            <a:srgbClr val="000000"/>
                          </a:solidFill>
                          <a:effectLst/>
                          <a:latin typeface="宋体" panose="02010600030101010101" pitchFamily="2" charset="-122"/>
                          <a:ea typeface="宋体" panose="02010600030101010101" pitchFamily="2" charset="-122"/>
                        </a:rPr>
                        <a:t>#8</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13"/>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600" u="none" strike="noStrike" dirty="0" err="1">
                          <a:effectLst/>
                        </a:rPr>
                        <a:t>Mult2</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u="none" strike="noStrike" dirty="0">
                          <a:solidFill>
                            <a:srgbClr val="0070C0"/>
                          </a:solidFill>
                          <a:effectLst/>
                          <a:latin typeface="宋体" panose="02010600030101010101" pitchFamily="2" charset="-122"/>
                          <a:ea typeface="宋体" panose="02010600030101010101" pitchFamily="2" charset="-122"/>
                        </a:rPr>
                        <a:t>No</a:t>
                      </a:r>
                      <a:endParaRPr lang="en-US" sz="1400" b="0" i="0" u="none" strike="noStrike" dirty="0">
                        <a:solidFill>
                          <a:srgbClr val="0070C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0070C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0070C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0070C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200" b="0" i="0" u="none" strike="noStrike" dirty="0">
                        <a:solidFill>
                          <a:srgbClr val="0070C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zh-CN" altLang="en-US" sz="1600" u="none" strike="noStrike" dirty="0">
                          <a:effectLst/>
                        </a:rPr>
                        <a:t>　</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BNEZ</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b="0" i="0" u="none" strike="noStrike" dirty="0">
                          <a:solidFill>
                            <a:srgbClr val="000000"/>
                          </a:solidFill>
                          <a:effectLst/>
                          <a:latin typeface="宋体" panose="02010600030101010101" pitchFamily="2" charset="-122"/>
                          <a:ea typeface="宋体" panose="02010600030101010101" pitchFamily="2" charset="-122"/>
                        </a:rPr>
                        <a:t>R1</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b="0" i="0" u="none" strike="noStrike" dirty="0">
                          <a:solidFill>
                            <a:srgbClr val="000000"/>
                          </a:solidFill>
                          <a:effectLst/>
                          <a:latin typeface="宋体" panose="02010600030101010101" pitchFamily="2" charset="-122"/>
                          <a:ea typeface="宋体" panose="02010600030101010101" pitchFamily="2" charset="-122"/>
                        </a:rPr>
                        <a:t>Loop</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14"/>
                  </a:ext>
                </a:extLst>
              </a:tr>
              <a:tr h="86832">
                <a:tc>
                  <a:txBody>
                    <a:bodyPr/>
                    <a:lstStyle/>
                    <a:p>
                      <a:pPr algn="l" fontAlgn="ctr"/>
                      <a:endParaRPr lang="zh-CN" altLang="en-US" sz="2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5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5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5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5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5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5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5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5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5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5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5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5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15"/>
                  </a:ext>
                </a:extLst>
              </a:tr>
              <a:tr h="291688">
                <a:tc gridSpan="3">
                  <a:txBody>
                    <a:bodyPr/>
                    <a:lstStyle/>
                    <a:p>
                      <a:pPr marL="0" algn="l" defTabSz="914400" rtl="0" eaLnBrk="1" fontAlgn="ctr" latinLnBrk="0" hangingPunct="1"/>
                      <a:r>
                        <a:rPr lang="en-US" sz="1600" b="1" u="none" strike="noStrike" kern="1200" dirty="0">
                          <a:solidFill>
                            <a:srgbClr val="FF0000"/>
                          </a:solidFill>
                          <a:effectLst/>
                          <a:latin typeface="+mn-lt"/>
                          <a:ea typeface="+mn-ea"/>
                          <a:cs typeface="+mn-cs"/>
                        </a:rPr>
                        <a:t>Register Result Status</a:t>
                      </a:r>
                    </a:p>
                  </a:txBody>
                  <a:tcPr marL="7620" marR="7620" marT="7619" marB="0" anchor="ctr"/>
                </a:tc>
                <a:tc hMerge="1">
                  <a:txBody>
                    <a:bodyPr/>
                    <a:lstStyle/>
                    <a:p>
                      <a:endParaRPr lang="zh-CN" altLang="en-US"/>
                    </a:p>
                  </a:txBody>
                  <a:tcPr/>
                </a:tc>
                <a:tc hMerge="1">
                  <a:txBody>
                    <a:bodyPr/>
                    <a:lstStyle/>
                    <a:p>
                      <a:endParaRPr lang="zh-CN" altLang="en-US"/>
                    </a:p>
                  </a:txBody>
                  <a:tcP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16"/>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Clock </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R1</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F0</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F2</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F4</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F6</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F8</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F10</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F12 </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u="none" strike="noStrike" dirty="0">
                          <a:effectLst/>
                        </a:rPr>
                        <a:t>……</a:t>
                      </a:r>
                      <a:endParaRPr lang="en-US" altLang="zh-CN"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F30</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17"/>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b="0" i="0" u="none" strike="noStrike" dirty="0">
                          <a:solidFill>
                            <a:schemeClr val="dk1"/>
                          </a:solidFill>
                          <a:effectLst/>
                          <a:latin typeface="+mn-lt"/>
                          <a:ea typeface="+mn-ea"/>
                        </a:rPr>
                        <a:t>20</a:t>
                      </a:r>
                      <a:endParaRPr lang="en-US" altLang="zh-CN"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b="0" i="0" u="none" strike="noStrike" dirty="0">
                          <a:solidFill>
                            <a:schemeClr val="dk1"/>
                          </a:solidFill>
                          <a:effectLst/>
                          <a:latin typeface="+mn-lt"/>
                          <a:ea typeface="+mn-ea"/>
                        </a:rPr>
                        <a:t>64</a:t>
                      </a:r>
                      <a:endParaRPr lang="en-US" altLang="zh-CN"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FU</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chemeClr val="tx1"/>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0070C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b="0" i="0" u="none" strike="noStrike" dirty="0" err="1">
                          <a:solidFill>
                            <a:srgbClr val="0070C0"/>
                          </a:solidFill>
                          <a:effectLst/>
                          <a:latin typeface="宋体" panose="02010600030101010101" pitchFamily="2" charset="-122"/>
                          <a:ea typeface="宋体" panose="02010600030101010101" pitchFamily="2" charset="-122"/>
                        </a:rPr>
                        <a:t>Mult3</a:t>
                      </a:r>
                      <a:endParaRPr lang="zh-CN" altLang="en-US" sz="1400" b="0" i="0" u="none" strike="noStrike" dirty="0">
                        <a:solidFill>
                          <a:srgbClr val="0070C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18"/>
                  </a:ext>
                </a:extLst>
              </a:tr>
            </a:tbl>
          </a:graphicData>
        </a:graphic>
      </p:graphicFrame>
    </p:spTree>
    <p:extLst>
      <p:ext uri="{BB962C8B-B14F-4D97-AF65-F5344CB8AC3E}">
        <p14:creationId xmlns:p14="http://schemas.microsoft.com/office/powerpoint/2010/main" val="1308691636"/>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additive="repl">
                                        <p:cTn id="6" dur="1" fill="hold">
                                          <p:stCondLst>
                                            <p:cond delay="0"/>
                                          </p:stCondLst>
                                        </p:cTn>
                                        <p:tgtEl>
                                          <p:spTgt spid="12">
                                            <p:txEl>
                                              <p:pRg st="0" end="0"/>
                                            </p:txEl>
                                          </p:spTgt>
                                        </p:tgtEl>
                                        <p:attrNameLst>
                                          <p:attrName>style.visibility</p:attrName>
                                        </p:attrNameLst>
                                      </p:cBhvr>
                                      <p:to>
                                        <p:strVal val="visible"/>
                                      </p:to>
                                    </p:set>
                                    <p:anim calcmode="lin" valueType="num">
                                      <p:cBhvr>
                                        <p:cTn id="7" dur="500" fill="hold"/>
                                        <p:tgtEl>
                                          <p:spTgt spid="12">
                                            <p:txEl>
                                              <p:pRg st="0" end="0"/>
                                            </p:txEl>
                                          </p:spTgt>
                                        </p:tgtEl>
                                        <p:attrNameLst>
                                          <p:attrName>ppt_x</p:attrName>
                                        </p:attrNameLst>
                                      </p:cBhvr>
                                      <p:tavLst>
                                        <p:tav tm="100000">
                                          <p:val>
                                            <p:strVal val="1+#ppt_w/2"/>
                                          </p:val>
                                        </p:tav>
                                        <p:tav tm="100000">
                                          <p:val>
                                            <p:strVal val="#ppt_x"/>
                                          </p:val>
                                        </p:tav>
                                      </p:tavLst>
                                    </p:anim>
                                    <p:anim calcmode="lin" valueType="num">
                                      <p:cBhvr>
                                        <p:cTn id="8" dur="500" fill="hold"/>
                                        <p:tgtEl>
                                          <p:spTgt spid="12">
                                            <p:txEl>
                                              <p:pRg st="0" end="0"/>
                                            </p:txEl>
                                          </p:spTgt>
                                        </p:tgtEl>
                                        <p:attrNameLst>
                                          <p:attrName>ppt_y</p:attrName>
                                        </p:attrNameLst>
                                      </p:cBhvr>
                                      <p:tavLst>
                                        <p:tav tm="10000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自由: 形状 22"/>
          <p:cNvSpPr/>
          <p:nvPr/>
        </p:nvSpPr>
        <p:spPr bwMode="auto">
          <a:xfrm rot="12600000">
            <a:off x="628798" y="267712"/>
            <a:ext cx="166903" cy="731887"/>
          </a:xfrm>
          <a:custGeom>
            <a:avLst/>
            <a:gdLst>
              <a:gd name="connsiteX0" fmla="*/ 260214 w 260214"/>
              <a:gd name="connsiteY0" fmla="*/ 995963 h 1141060"/>
              <a:gd name="connsiteX1" fmla="*/ 0 w 260214"/>
              <a:gd name="connsiteY1" fmla="*/ 1141060 h 1141060"/>
              <a:gd name="connsiteX2" fmla="*/ 0 w 260214"/>
              <a:gd name="connsiteY2" fmla="*/ 146621 h 1141060"/>
              <a:gd name="connsiteX3" fmla="*/ 260214 w 260214"/>
              <a:gd name="connsiteY3" fmla="*/ 0 h 1141060"/>
            </a:gdLst>
            <a:ahLst/>
            <a:cxnLst>
              <a:cxn ang="0">
                <a:pos x="connsiteX0" y="connsiteY0"/>
              </a:cxn>
              <a:cxn ang="0">
                <a:pos x="connsiteX1" y="connsiteY1"/>
              </a:cxn>
              <a:cxn ang="0">
                <a:pos x="connsiteX2" y="connsiteY2"/>
              </a:cxn>
              <a:cxn ang="0">
                <a:pos x="connsiteX3" y="connsiteY3"/>
              </a:cxn>
            </a:cxnLst>
            <a:rect l="l" t="t" r="r" b="b"/>
            <a:pathLst>
              <a:path w="260214" h="1141060">
                <a:moveTo>
                  <a:pt x="260214" y="995963"/>
                </a:moveTo>
                <a:lnTo>
                  <a:pt x="0" y="1141060"/>
                </a:lnTo>
                <a:lnTo>
                  <a:pt x="0" y="146621"/>
                </a:lnTo>
                <a:lnTo>
                  <a:pt x="260214" y="0"/>
                </a:lnTo>
                <a:close/>
              </a:path>
            </a:pathLst>
          </a:custGeom>
          <a:solidFill>
            <a:srgbClr val="0075EA"/>
          </a:solidFill>
          <a:ln>
            <a:noFill/>
          </a:ln>
        </p:spPr>
        <p:txBody>
          <a:bodyPr vert="horz" wrap="square" lIns="91440" tIns="45720" rIns="91440" bIns="45720" numCol="1" anchor="t" anchorCtr="0" compatLnSpc="1">
            <a:noAutofit/>
          </a:bodyPr>
          <a:lstStyle/>
          <a:p>
            <a:endParaRPr lang="zh-CN" altLang="en-US" dirty="0"/>
          </a:p>
        </p:txBody>
      </p:sp>
      <p:grpSp>
        <p:nvGrpSpPr>
          <p:cNvPr id="10" name="组合 9">
            <a:extLst>
              <a:ext uri="{FF2B5EF4-FFF2-40B4-BE49-F238E27FC236}">
                <a16:creationId xmlns:a16="http://schemas.microsoft.com/office/drawing/2014/main" id="{2A62CB82-FB01-4715-BBAF-49D3EAD91EB7}"/>
              </a:ext>
            </a:extLst>
          </p:cNvPr>
          <p:cNvGrpSpPr/>
          <p:nvPr/>
        </p:nvGrpSpPr>
        <p:grpSpPr>
          <a:xfrm>
            <a:off x="635244" y="278225"/>
            <a:ext cx="4594115" cy="714073"/>
            <a:chOff x="635242" y="278221"/>
            <a:chExt cx="4594115" cy="714072"/>
          </a:xfrm>
        </p:grpSpPr>
        <p:sp>
          <p:nvSpPr>
            <p:cNvPr id="11" name="矩形 10">
              <a:extLst>
                <a:ext uri="{FF2B5EF4-FFF2-40B4-BE49-F238E27FC236}">
                  <a16:creationId xmlns:a16="http://schemas.microsoft.com/office/drawing/2014/main" id="{9C4C0B2E-9EA3-4E4E-B3C0-51BAACEFFED3}"/>
                </a:ext>
              </a:extLst>
            </p:cNvPr>
            <p:cNvSpPr/>
            <p:nvPr/>
          </p:nvSpPr>
          <p:spPr>
            <a:xfrm>
              <a:off x="635242" y="676889"/>
              <a:ext cx="4136453" cy="315404"/>
            </a:xfrm>
            <a:prstGeom prst="rect">
              <a:avLst/>
            </a:prstGeom>
          </p:spPr>
          <p:txBody>
            <a:bodyPr wrap="square">
              <a:spAutoFit/>
            </a:bodyPr>
            <a:lstStyle/>
            <a:p>
              <a:pPr algn="ct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Tomasulo Algorithm——Loop</a:t>
              </a:r>
            </a:p>
          </p:txBody>
        </p:sp>
        <p:sp>
          <p:nvSpPr>
            <p:cNvPr id="16" name="矩形 15">
              <a:extLst>
                <a:ext uri="{FF2B5EF4-FFF2-40B4-BE49-F238E27FC236}">
                  <a16:creationId xmlns:a16="http://schemas.microsoft.com/office/drawing/2014/main" id="{920BAABC-520F-43FA-A390-A8BAD8692FD2}"/>
                </a:ext>
              </a:extLst>
            </p:cNvPr>
            <p:cNvSpPr/>
            <p:nvPr/>
          </p:nvSpPr>
          <p:spPr>
            <a:xfrm>
              <a:off x="1197484" y="278221"/>
              <a:ext cx="4031873" cy="523219"/>
            </a:xfrm>
            <a:prstGeom prst="rect">
              <a:avLst/>
            </a:prstGeom>
          </p:spPr>
          <p:txBody>
            <a:bodyPr wrap="none">
              <a:spAutoFit/>
            </a:bodyPr>
            <a:lstStyle/>
            <a:p>
              <a:r>
                <a:rPr lang="en-US" altLang="zh-CN" sz="2800" b="1" dirty="0">
                  <a:solidFill>
                    <a:schemeClr val="tx1">
                      <a:lumMod val="85000"/>
                      <a:lumOff val="15000"/>
                    </a:schemeClr>
                  </a:solidFill>
                  <a:latin typeface="等线" panose="02010600030101010101" pitchFamily="2" charset="-122"/>
                  <a:ea typeface="等线" panose="02010600030101010101" pitchFamily="2" charset="-122"/>
                </a:rPr>
                <a:t>Tomasulo</a:t>
              </a:r>
              <a:r>
                <a:rPr lang="zh-CN" altLang="en-US" sz="2800" b="1" dirty="0">
                  <a:solidFill>
                    <a:schemeClr val="tx1">
                      <a:lumMod val="85000"/>
                      <a:lumOff val="15000"/>
                    </a:schemeClr>
                  </a:solidFill>
                  <a:latin typeface="等线" panose="02010600030101010101" pitchFamily="2" charset="-122"/>
                  <a:ea typeface="等线" panose="02010600030101010101" pitchFamily="2" charset="-122"/>
                </a:rPr>
                <a:t>算法</a:t>
              </a:r>
              <a:r>
                <a:rPr lang="en-US" altLang="zh-CN" sz="2800" b="1" dirty="0">
                  <a:solidFill>
                    <a:schemeClr val="tx1">
                      <a:lumMod val="85000"/>
                      <a:lumOff val="15000"/>
                    </a:schemeClr>
                  </a:solidFill>
                  <a:latin typeface="等线" panose="02010600030101010101" pitchFamily="2" charset="-122"/>
                  <a:ea typeface="等线" panose="02010600030101010101" pitchFamily="2" charset="-122"/>
                </a:rPr>
                <a:t>— —</a:t>
              </a:r>
              <a:r>
                <a:rPr lang="zh-CN" altLang="en-US" sz="2800" b="1" dirty="0">
                  <a:solidFill>
                    <a:schemeClr val="tx1">
                      <a:lumMod val="85000"/>
                      <a:lumOff val="15000"/>
                    </a:schemeClr>
                  </a:solidFill>
                  <a:latin typeface="等线" panose="02010600030101010101" pitchFamily="2" charset="-122"/>
                  <a:ea typeface="等线" panose="02010600030101010101" pitchFamily="2" charset="-122"/>
                </a:rPr>
                <a:t>循环</a:t>
              </a:r>
            </a:p>
          </p:txBody>
        </p:sp>
      </p:grpSp>
      <p:sp>
        <p:nvSpPr>
          <p:cNvPr id="18" name="文本框 17">
            <a:extLst>
              <a:ext uri="{FF2B5EF4-FFF2-40B4-BE49-F238E27FC236}">
                <a16:creationId xmlns:a16="http://schemas.microsoft.com/office/drawing/2014/main" id="{E080DDE4-4689-48E4-965C-1FBB3BB6CB6B}"/>
              </a:ext>
            </a:extLst>
          </p:cNvPr>
          <p:cNvSpPr txBox="1"/>
          <p:nvPr/>
        </p:nvSpPr>
        <p:spPr>
          <a:xfrm>
            <a:off x="9666513" y="570612"/>
            <a:ext cx="1890243" cy="461665"/>
          </a:xfrm>
          <a:prstGeom prst="rect">
            <a:avLst/>
          </a:prstGeom>
          <a:noFill/>
        </p:spPr>
        <p:txBody>
          <a:bodyPr wrap="square" rtlCol="0">
            <a:spAutoFit/>
          </a:bodyPr>
          <a:lstStyle/>
          <a:p>
            <a:pPr algn="ctr"/>
            <a:r>
              <a:rPr lang="zh-CN" altLang="en-US" sz="2400" b="1" dirty="0">
                <a:solidFill>
                  <a:srgbClr val="0066FF"/>
                </a:solidFill>
                <a:latin typeface="微软雅黑" panose="020B0503020204020204" pitchFamily="34" charset="-122"/>
                <a:ea typeface="微软雅黑" panose="020B0503020204020204" pitchFamily="34" charset="-122"/>
              </a:rPr>
              <a:t>第</a:t>
            </a:r>
            <a:r>
              <a:rPr lang="en-US" altLang="zh-CN" sz="2400" b="1" dirty="0">
                <a:solidFill>
                  <a:srgbClr val="0066FF"/>
                </a:solidFill>
                <a:latin typeface="微软雅黑" panose="020B0503020204020204" pitchFamily="34" charset="-122"/>
                <a:ea typeface="微软雅黑" panose="020B0503020204020204" pitchFamily="34" charset="-122"/>
              </a:rPr>
              <a:t>21</a:t>
            </a:r>
            <a:r>
              <a:rPr lang="zh-CN" altLang="en-US" sz="2400" b="1" dirty="0">
                <a:solidFill>
                  <a:srgbClr val="0066FF"/>
                </a:solidFill>
                <a:latin typeface="微软雅黑" panose="020B0503020204020204" pitchFamily="34" charset="-122"/>
                <a:ea typeface="微软雅黑" panose="020B0503020204020204" pitchFamily="34" charset="-122"/>
              </a:rPr>
              <a:t>个周期</a:t>
            </a:r>
          </a:p>
        </p:txBody>
      </p:sp>
      <p:graphicFrame>
        <p:nvGraphicFramePr>
          <p:cNvPr id="9" name="表格 8">
            <a:extLst>
              <a:ext uri="{FF2B5EF4-FFF2-40B4-BE49-F238E27FC236}">
                <a16:creationId xmlns:a16="http://schemas.microsoft.com/office/drawing/2014/main" id="{B01DD809-2B1D-45F7-8FFE-B31E7BEE1A93}"/>
              </a:ext>
            </a:extLst>
          </p:cNvPr>
          <p:cNvGraphicFramePr>
            <a:graphicFrameLocks noGrp="1"/>
          </p:cNvGraphicFramePr>
          <p:nvPr>
            <p:extLst>
              <p:ext uri="{D42A27DB-BD31-4B8C-83A1-F6EECF244321}">
                <p14:modId xmlns:p14="http://schemas.microsoft.com/office/powerpoint/2010/main" val="1582656241"/>
              </p:ext>
            </p:extLst>
          </p:nvPr>
        </p:nvGraphicFramePr>
        <p:xfrm>
          <a:off x="1810791" y="1251521"/>
          <a:ext cx="8569324" cy="5338764"/>
        </p:xfrm>
        <a:graphic>
          <a:graphicData uri="http://schemas.openxmlformats.org/drawingml/2006/table">
            <a:tbl>
              <a:tblPr>
                <a:tableStyleId>{5C22544A-7EE6-4342-B048-85BDC9FD1C3A}</a:tableStyleId>
              </a:tblPr>
              <a:tblGrid>
                <a:gridCol w="694516">
                  <a:extLst>
                    <a:ext uri="{9D8B030D-6E8A-4147-A177-3AD203B41FA5}">
                      <a16:colId xmlns:a16="http://schemas.microsoft.com/office/drawing/2014/main" val="20000"/>
                    </a:ext>
                  </a:extLst>
                </a:gridCol>
                <a:gridCol w="585999">
                  <a:extLst>
                    <a:ext uri="{9D8B030D-6E8A-4147-A177-3AD203B41FA5}">
                      <a16:colId xmlns:a16="http://schemas.microsoft.com/office/drawing/2014/main" val="20001"/>
                    </a:ext>
                  </a:extLst>
                </a:gridCol>
                <a:gridCol w="824230">
                  <a:extLst>
                    <a:ext uri="{9D8B030D-6E8A-4147-A177-3AD203B41FA5}">
                      <a16:colId xmlns:a16="http://schemas.microsoft.com/office/drawing/2014/main" val="20002"/>
                    </a:ext>
                  </a:extLst>
                </a:gridCol>
                <a:gridCol w="526187">
                  <a:extLst>
                    <a:ext uri="{9D8B030D-6E8A-4147-A177-3AD203B41FA5}">
                      <a16:colId xmlns:a16="http://schemas.microsoft.com/office/drawing/2014/main" val="20003"/>
                    </a:ext>
                  </a:extLst>
                </a:gridCol>
                <a:gridCol w="614021">
                  <a:extLst>
                    <a:ext uri="{9D8B030D-6E8A-4147-A177-3AD203B41FA5}">
                      <a16:colId xmlns:a16="http://schemas.microsoft.com/office/drawing/2014/main" val="20004"/>
                    </a:ext>
                  </a:extLst>
                </a:gridCol>
                <a:gridCol w="595248">
                  <a:extLst>
                    <a:ext uri="{9D8B030D-6E8A-4147-A177-3AD203B41FA5}">
                      <a16:colId xmlns:a16="http://schemas.microsoft.com/office/drawing/2014/main" val="20005"/>
                    </a:ext>
                  </a:extLst>
                </a:gridCol>
                <a:gridCol w="624490">
                  <a:extLst>
                    <a:ext uri="{9D8B030D-6E8A-4147-A177-3AD203B41FA5}">
                      <a16:colId xmlns:a16="http://schemas.microsoft.com/office/drawing/2014/main" val="20006"/>
                    </a:ext>
                  </a:extLst>
                </a:gridCol>
                <a:gridCol w="576089">
                  <a:extLst>
                    <a:ext uri="{9D8B030D-6E8A-4147-A177-3AD203B41FA5}">
                      <a16:colId xmlns:a16="http://schemas.microsoft.com/office/drawing/2014/main" val="20007"/>
                    </a:ext>
                  </a:extLst>
                </a:gridCol>
                <a:gridCol w="619674">
                  <a:extLst>
                    <a:ext uri="{9D8B030D-6E8A-4147-A177-3AD203B41FA5}">
                      <a16:colId xmlns:a16="http://schemas.microsoft.com/office/drawing/2014/main" val="20008"/>
                    </a:ext>
                  </a:extLst>
                </a:gridCol>
                <a:gridCol w="690143">
                  <a:extLst>
                    <a:ext uri="{9D8B030D-6E8A-4147-A177-3AD203B41FA5}">
                      <a16:colId xmlns:a16="http://schemas.microsoft.com/office/drawing/2014/main" val="20009"/>
                    </a:ext>
                  </a:extLst>
                </a:gridCol>
                <a:gridCol w="698771">
                  <a:extLst>
                    <a:ext uri="{9D8B030D-6E8A-4147-A177-3AD203B41FA5}">
                      <a16:colId xmlns:a16="http://schemas.microsoft.com/office/drawing/2014/main" val="20010"/>
                    </a:ext>
                  </a:extLst>
                </a:gridCol>
                <a:gridCol w="814588">
                  <a:extLst>
                    <a:ext uri="{9D8B030D-6E8A-4147-A177-3AD203B41FA5}">
                      <a16:colId xmlns:a16="http://schemas.microsoft.com/office/drawing/2014/main" val="20011"/>
                    </a:ext>
                  </a:extLst>
                </a:gridCol>
                <a:gridCol w="705368">
                  <a:extLst>
                    <a:ext uri="{9D8B030D-6E8A-4147-A177-3AD203B41FA5}">
                      <a16:colId xmlns:a16="http://schemas.microsoft.com/office/drawing/2014/main" val="20012"/>
                    </a:ext>
                  </a:extLst>
                </a:gridCol>
              </a:tblGrid>
              <a:tr h="291688">
                <a:tc gridSpan="3">
                  <a:txBody>
                    <a:bodyPr/>
                    <a:lstStyle/>
                    <a:p>
                      <a:pPr algn="l" fontAlgn="ctr"/>
                      <a:r>
                        <a:rPr lang="en-US" sz="1600" b="1" u="none" strike="noStrike" dirty="0">
                          <a:solidFill>
                            <a:srgbClr val="FF0000"/>
                          </a:solidFill>
                          <a:effectLst/>
                        </a:rPr>
                        <a:t>Instruction Status</a:t>
                      </a:r>
                      <a:endParaRPr lang="en-US" sz="1600" b="1" i="0" u="none" strike="noStrike" dirty="0">
                        <a:solidFill>
                          <a:srgbClr val="FF0000"/>
                        </a:solidFill>
                        <a:effectLst/>
                        <a:latin typeface="宋体" panose="02010600030101010101" pitchFamily="2" charset="-122"/>
                        <a:ea typeface="宋体" panose="02010600030101010101" pitchFamily="2" charset="-122"/>
                      </a:endParaRPr>
                    </a:p>
                  </a:txBody>
                  <a:tcPr marL="7620" marR="7620" marT="7619" marB="0" anchor="ctr"/>
                </a:tc>
                <a:tc hMerge="1">
                  <a:txBody>
                    <a:bodyPr/>
                    <a:lstStyle/>
                    <a:p>
                      <a:endParaRPr lang="zh-CN" altLang="en-US"/>
                    </a:p>
                  </a:txBody>
                  <a:tcPr/>
                </a:tc>
                <a:tc hMerge="1">
                  <a:txBody>
                    <a:bodyPr/>
                    <a:lstStyle/>
                    <a:p>
                      <a:endParaRPr lang="zh-CN" altLang="en-US"/>
                    </a:p>
                  </a:txBody>
                  <a:tcPr/>
                </a:tc>
                <a:tc>
                  <a:txBody>
                    <a:bodyPr/>
                    <a:lstStyle/>
                    <a:p>
                      <a:pPr algn="l" fontAlgn="ct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00"/>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ITER</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200" u="none" strike="noStrike" dirty="0">
                          <a:effectLst/>
                        </a:rPr>
                        <a:t>Inst.</a:t>
                      </a:r>
                      <a:endParaRPr lang="en-US" sz="12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err="1">
                          <a:effectLst/>
                        </a:rPr>
                        <a:t>i</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j</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k</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Issue</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Exec</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WR</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zh-CN" altLang="en-US" sz="1600" u="none" strike="noStrike">
                          <a:effectLst/>
                        </a:rPr>
                        <a:t> </a:t>
                      </a: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Busy</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Addr</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Fu</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01"/>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u="none" strike="noStrike" dirty="0">
                          <a:solidFill>
                            <a:srgbClr val="FF00FF"/>
                          </a:solidFill>
                          <a:effectLst/>
                        </a:rPr>
                        <a:t>1</a:t>
                      </a:r>
                      <a:endParaRPr lang="en-US" altLang="zh-CN" sz="16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solidFill>
                            <a:srgbClr val="FF00FF"/>
                          </a:solidFill>
                          <a:effectLst/>
                        </a:rPr>
                        <a:t>LD</a:t>
                      </a:r>
                      <a:endParaRPr lang="en-US" sz="16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solidFill>
                            <a:srgbClr val="FF00FF"/>
                          </a:solidFill>
                          <a:effectLst/>
                        </a:rPr>
                        <a:t>F0</a:t>
                      </a:r>
                      <a:endParaRPr lang="en-US" sz="16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u="none" strike="noStrike">
                          <a:solidFill>
                            <a:srgbClr val="FF00FF"/>
                          </a:solidFill>
                          <a:effectLst/>
                        </a:rPr>
                        <a:t>0</a:t>
                      </a:r>
                      <a:endParaRPr lang="en-US" altLang="zh-CN" sz="1600" b="0" i="0" u="none" strike="noStrike">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solidFill>
                            <a:srgbClr val="FF00FF"/>
                          </a:solidFill>
                          <a:effectLst/>
                        </a:rPr>
                        <a:t>R1</a:t>
                      </a:r>
                      <a:endParaRPr lang="en-US" sz="1600" b="0" i="0" u="none" strike="noStrike">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u="none" strike="noStrike" dirty="0">
                          <a:effectLst/>
                        </a:rPr>
                        <a:t>1</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u="none" strike="noStrike" dirty="0">
                          <a:effectLst/>
                        </a:rPr>
                        <a:t>2~9</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u="none" strike="noStrike" dirty="0">
                          <a:effectLst/>
                        </a:rPr>
                        <a:t>10</a:t>
                      </a:r>
                      <a:r>
                        <a:rPr lang="zh-CN" altLang="en-US" sz="1400" u="none" strike="noStrike" dirty="0">
                          <a:effectLst/>
                        </a:rPr>
                        <a:t>　</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r" fontAlgn="ctr"/>
                      <a:r>
                        <a:rPr lang="en-US" sz="1600" u="none" strike="noStrike" dirty="0">
                          <a:effectLst/>
                        </a:rPr>
                        <a:t>Load1</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b="0" i="0" u="none" strike="noStrike" dirty="0">
                          <a:solidFill>
                            <a:srgbClr val="FF00FF"/>
                          </a:solidFill>
                          <a:effectLst/>
                          <a:latin typeface="宋体" panose="02010600030101010101" pitchFamily="2" charset="-122"/>
                          <a:ea typeface="宋体" panose="02010600030101010101" pitchFamily="2" charset="-122"/>
                        </a:rPr>
                        <a:t>No</a:t>
                      </a:r>
                      <a:endParaRPr lang="en-US" sz="14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02"/>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u="none" strike="noStrike">
                          <a:solidFill>
                            <a:srgbClr val="FF00FF"/>
                          </a:solidFill>
                          <a:effectLst/>
                        </a:rPr>
                        <a:t>1</a:t>
                      </a:r>
                      <a:endParaRPr lang="en-US" altLang="zh-CN" sz="1600" b="0" i="0" u="none" strike="noStrike">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solidFill>
                            <a:srgbClr val="FF00FF"/>
                          </a:solidFill>
                          <a:effectLst/>
                        </a:rPr>
                        <a:t>MULTD</a:t>
                      </a:r>
                      <a:endParaRPr lang="en-US" sz="16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solidFill>
                            <a:srgbClr val="FF00FF"/>
                          </a:solidFill>
                          <a:effectLst/>
                        </a:rPr>
                        <a:t>F4</a:t>
                      </a:r>
                      <a:endParaRPr lang="en-US" sz="16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solidFill>
                            <a:srgbClr val="FF00FF"/>
                          </a:solidFill>
                          <a:effectLst/>
                        </a:rPr>
                        <a:t>F0</a:t>
                      </a:r>
                      <a:endParaRPr lang="en-US" sz="16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solidFill>
                            <a:srgbClr val="FF00FF"/>
                          </a:solidFill>
                          <a:effectLst/>
                        </a:rPr>
                        <a:t>F2</a:t>
                      </a:r>
                      <a:endParaRPr lang="en-US" sz="16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u="none" strike="noStrike" dirty="0">
                          <a:effectLst/>
                        </a:rPr>
                        <a:t>2</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b="0" i="0" u="none" strike="noStrike" dirty="0">
                          <a:solidFill>
                            <a:srgbClr val="000000"/>
                          </a:solidFill>
                          <a:effectLst/>
                          <a:latin typeface="宋体" panose="02010600030101010101" pitchFamily="2" charset="-122"/>
                          <a:ea typeface="宋体" panose="02010600030101010101" pitchFamily="2" charset="-122"/>
                        </a:rPr>
                        <a:t>11~14</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u="none" strike="noStrike" dirty="0">
                          <a:effectLst/>
                        </a:rPr>
                        <a:t>15</a:t>
                      </a:r>
                      <a:r>
                        <a:rPr lang="zh-CN" altLang="en-US" sz="1400" u="none" strike="noStrike" dirty="0">
                          <a:effectLst/>
                        </a:rPr>
                        <a:t>　</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r" fontAlgn="ctr"/>
                      <a:r>
                        <a:rPr lang="en-US" sz="1600" u="none" strike="noStrike">
                          <a:effectLst/>
                        </a:rPr>
                        <a:t>Load2</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b="0" i="0" u="none" strike="noStrike" dirty="0">
                          <a:solidFill>
                            <a:srgbClr val="0070C0"/>
                          </a:solidFill>
                          <a:effectLst/>
                          <a:latin typeface="宋体" panose="02010600030101010101" pitchFamily="2" charset="-122"/>
                          <a:ea typeface="宋体" panose="02010600030101010101" pitchFamily="2" charset="-122"/>
                        </a:rPr>
                        <a:t>No</a:t>
                      </a:r>
                      <a:endParaRPr lang="en-US" sz="1400" b="0" i="0" u="none" strike="noStrike" dirty="0">
                        <a:solidFill>
                          <a:srgbClr val="0070C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0070C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03"/>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u="none" strike="noStrike">
                          <a:solidFill>
                            <a:srgbClr val="FF00FF"/>
                          </a:solidFill>
                          <a:effectLst/>
                        </a:rPr>
                        <a:t>1</a:t>
                      </a:r>
                      <a:endParaRPr lang="en-US" altLang="zh-CN" sz="1600" b="0" i="0" u="none" strike="noStrike">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solidFill>
                            <a:srgbClr val="FF00FF"/>
                          </a:solidFill>
                          <a:effectLst/>
                        </a:rPr>
                        <a:t>SD</a:t>
                      </a:r>
                      <a:endParaRPr lang="en-US" sz="1600" b="0" i="0" u="none" strike="noStrike">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solidFill>
                            <a:srgbClr val="FF00FF"/>
                          </a:solidFill>
                          <a:effectLst/>
                        </a:rPr>
                        <a:t>F4 </a:t>
                      </a:r>
                      <a:endParaRPr lang="en-US" sz="16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u="none" strike="noStrike" dirty="0">
                          <a:solidFill>
                            <a:srgbClr val="FF00FF"/>
                          </a:solidFill>
                          <a:effectLst/>
                        </a:rPr>
                        <a:t>0</a:t>
                      </a:r>
                      <a:endParaRPr lang="en-US" altLang="zh-CN" sz="16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solidFill>
                            <a:srgbClr val="FF00FF"/>
                          </a:solidFill>
                          <a:effectLst/>
                        </a:rPr>
                        <a:t>R1</a:t>
                      </a:r>
                      <a:endParaRPr lang="en-US" sz="16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u="none" strike="noStrike" dirty="0">
                          <a:effectLst/>
                        </a:rPr>
                        <a:t>3</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b="0" i="0" u="none" strike="noStrike" dirty="0">
                          <a:solidFill>
                            <a:srgbClr val="000000"/>
                          </a:solidFill>
                          <a:effectLst/>
                          <a:latin typeface="宋体" panose="02010600030101010101" pitchFamily="2" charset="-122"/>
                          <a:ea typeface="宋体" panose="02010600030101010101" pitchFamily="2" charset="-122"/>
                        </a:rPr>
                        <a:t>4</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u="none" strike="noStrike" dirty="0">
                          <a:effectLst/>
                        </a:rPr>
                        <a:t>16</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r" fontAlgn="ctr"/>
                      <a:r>
                        <a:rPr lang="en-US" sz="1600" u="none" strike="noStrike">
                          <a:effectLst/>
                        </a:rPr>
                        <a:t>Load3</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b="0" i="0" u="none" strike="noStrike" dirty="0">
                          <a:solidFill>
                            <a:schemeClr val="dk1"/>
                          </a:solidFill>
                          <a:effectLst/>
                          <a:latin typeface="宋体" panose="02010600030101010101" pitchFamily="2" charset="-122"/>
                          <a:ea typeface="宋体" panose="02010600030101010101" pitchFamily="2" charset="-122"/>
                        </a:rPr>
                        <a:t>No</a:t>
                      </a:r>
                      <a:endParaRPr 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04"/>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u="none" strike="noStrike">
                          <a:effectLst/>
                        </a:rPr>
                        <a:t>2</a:t>
                      </a:r>
                      <a:endParaRPr lang="en-US" altLang="zh-CN" sz="1600" b="0" i="0" u="none" strike="noStrike">
                        <a:solidFill>
                          <a:srgbClr val="66FF33"/>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LD</a:t>
                      </a:r>
                      <a:endParaRPr lang="en-US" sz="1600" b="0" i="0" u="none" strike="noStrike" dirty="0">
                        <a:solidFill>
                          <a:srgbClr val="66FF33"/>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err="1">
                          <a:effectLst/>
                        </a:rPr>
                        <a:t>F0</a:t>
                      </a:r>
                      <a:endParaRPr lang="en-US" sz="1600" b="0" i="0" u="none" strike="noStrike" dirty="0">
                        <a:solidFill>
                          <a:srgbClr val="66FF33"/>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u="none" strike="noStrike">
                          <a:effectLst/>
                        </a:rPr>
                        <a:t>0</a:t>
                      </a:r>
                      <a:endParaRPr lang="en-US" altLang="zh-CN" sz="1600" b="0" i="0" u="none" strike="noStrike">
                        <a:solidFill>
                          <a:srgbClr val="66FF33"/>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R1</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u="none" strike="noStrike" dirty="0">
                          <a:effectLst/>
                        </a:rPr>
                        <a:t>6</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b="0" i="0" u="none" strike="noStrike" dirty="0">
                          <a:solidFill>
                            <a:srgbClr val="000000"/>
                          </a:solidFill>
                          <a:effectLst/>
                          <a:latin typeface="宋体" panose="02010600030101010101" pitchFamily="2" charset="-122"/>
                          <a:ea typeface="宋体" panose="02010600030101010101" pitchFamily="2" charset="-122"/>
                        </a:rPr>
                        <a:t>11</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u="none" strike="noStrike" dirty="0">
                          <a:effectLst/>
                        </a:rPr>
                        <a:t>12</a:t>
                      </a:r>
                      <a:r>
                        <a:rPr lang="zh-CN" altLang="en-US" sz="1400" u="none" strike="noStrike" dirty="0">
                          <a:effectLst/>
                        </a:rPr>
                        <a:t>　</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r" fontAlgn="ctr"/>
                      <a:r>
                        <a:rPr lang="en-US" sz="1600" u="none" strike="noStrike">
                          <a:effectLst/>
                        </a:rPr>
                        <a:t>Store1</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b="0" i="0" u="none" strike="noStrike" dirty="0">
                          <a:solidFill>
                            <a:srgbClr val="FF00FF"/>
                          </a:solidFill>
                          <a:effectLst/>
                          <a:latin typeface="宋体" panose="02010600030101010101" pitchFamily="2" charset="-122"/>
                          <a:ea typeface="宋体" panose="02010600030101010101" pitchFamily="2" charset="-122"/>
                        </a:rPr>
                        <a:t>No</a:t>
                      </a:r>
                      <a:endParaRPr lang="en-US" sz="14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05"/>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u="none" strike="noStrike">
                          <a:effectLst/>
                        </a:rPr>
                        <a:t>2</a:t>
                      </a:r>
                      <a:endParaRPr lang="en-US" altLang="zh-CN" sz="1600" b="0" i="0" u="none" strike="noStrike">
                        <a:solidFill>
                          <a:srgbClr val="66FF33"/>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MULTD</a:t>
                      </a:r>
                      <a:endParaRPr lang="en-US" sz="1600" b="0" i="0" u="none" strike="noStrike">
                        <a:solidFill>
                          <a:srgbClr val="66FF33"/>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F4</a:t>
                      </a:r>
                      <a:endParaRPr lang="en-US" sz="1600" b="0" i="0" u="none" strike="noStrike">
                        <a:solidFill>
                          <a:srgbClr val="66FF33"/>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F0</a:t>
                      </a:r>
                      <a:endParaRPr lang="en-US" sz="1600" b="0" i="0" u="none" strike="noStrike">
                        <a:solidFill>
                          <a:srgbClr val="66FF33"/>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F2</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u="none" strike="noStrike" dirty="0">
                          <a:effectLst/>
                        </a:rPr>
                        <a:t>7</a:t>
                      </a:r>
                      <a:r>
                        <a:rPr lang="zh-CN" altLang="en-US" sz="1400" u="none" strike="noStrike" dirty="0">
                          <a:effectLst/>
                        </a:rPr>
                        <a:t>　</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b="0" i="0" u="none" strike="noStrike" dirty="0">
                          <a:solidFill>
                            <a:srgbClr val="000000"/>
                          </a:solidFill>
                          <a:effectLst/>
                          <a:latin typeface="宋体" panose="02010600030101010101" pitchFamily="2" charset="-122"/>
                          <a:ea typeface="宋体" panose="02010600030101010101" pitchFamily="2" charset="-122"/>
                        </a:rPr>
                        <a:t>13~16</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u="none" strike="noStrike" dirty="0">
                          <a:effectLst/>
                        </a:rPr>
                        <a:t>17</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r" fontAlgn="ctr"/>
                      <a:r>
                        <a:rPr lang="en-US" sz="1600" u="none" strike="noStrike" dirty="0">
                          <a:effectLst/>
                        </a:rPr>
                        <a:t>Store2</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b="0" i="0" u="none" strike="noStrike" dirty="0">
                          <a:solidFill>
                            <a:srgbClr val="0070C0"/>
                          </a:solidFill>
                          <a:effectLst/>
                          <a:latin typeface="宋体" panose="02010600030101010101" pitchFamily="2" charset="-122"/>
                          <a:ea typeface="宋体" panose="02010600030101010101" pitchFamily="2" charset="-122"/>
                        </a:rPr>
                        <a:t>No</a:t>
                      </a:r>
                      <a:endParaRPr lang="en-US" sz="1400" b="0" i="0" u="none" strike="noStrike" dirty="0">
                        <a:solidFill>
                          <a:srgbClr val="0070C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0070C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en-US" altLang="zh-CN" sz="1400" b="0" i="0" u="none" strike="noStrike" dirty="0">
                        <a:solidFill>
                          <a:srgbClr val="0070C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06"/>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u="none" strike="noStrike">
                          <a:effectLst/>
                        </a:rPr>
                        <a:t>2</a:t>
                      </a:r>
                      <a:endParaRPr lang="en-US" altLang="zh-CN" sz="1600" b="0" i="0" u="none" strike="noStrike">
                        <a:solidFill>
                          <a:srgbClr val="66FF33"/>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SD</a:t>
                      </a:r>
                      <a:endParaRPr lang="en-US" sz="1600" b="0" i="0" u="none" strike="noStrike">
                        <a:solidFill>
                          <a:srgbClr val="66FF33"/>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F4 </a:t>
                      </a:r>
                      <a:endParaRPr lang="en-US" sz="1600" b="0" i="0" u="none" strike="noStrike">
                        <a:solidFill>
                          <a:srgbClr val="66FF33"/>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u="none" strike="noStrike">
                          <a:effectLst/>
                        </a:rPr>
                        <a:t>0</a:t>
                      </a:r>
                      <a:endParaRPr lang="en-US" altLang="zh-CN" sz="1600" b="0" i="0" u="none" strike="noStrike">
                        <a:solidFill>
                          <a:srgbClr val="66FF33"/>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R1</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u="none" strike="noStrike" dirty="0">
                          <a:effectLst/>
                        </a:rPr>
                        <a:t>8</a:t>
                      </a:r>
                      <a:r>
                        <a:rPr lang="zh-CN" altLang="en-US" sz="1400" u="none" strike="noStrike" dirty="0">
                          <a:effectLst/>
                        </a:rPr>
                        <a:t>　</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u="none" strike="noStrike" dirty="0">
                          <a:effectLst/>
                        </a:rPr>
                        <a:t>17</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u="none" strike="noStrike" dirty="0">
                          <a:effectLst/>
                        </a:rPr>
                        <a:t>18</a:t>
                      </a:r>
                      <a:r>
                        <a:rPr lang="zh-CN" altLang="en-US" sz="1400" u="none" strike="noStrike" dirty="0">
                          <a:effectLst/>
                        </a:rPr>
                        <a:t>　</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r" fontAlgn="ctr"/>
                      <a:r>
                        <a:rPr lang="en-US" sz="1600" u="none" strike="noStrike" dirty="0">
                          <a:effectLst/>
                        </a:rPr>
                        <a:t>Store3</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b="0" i="0" u="none" strike="noStrike" dirty="0">
                          <a:solidFill>
                            <a:schemeClr val="dk1"/>
                          </a:solidFill>
                          <a:effectLst/>
                          <a:latin typeface="宋体" panose="02010600030101010101" pitchFamily="2" charset="-122"/>
                          <a:ea typeface="宋体" panose="02010600030101010101" pitchFamily="2" charset="-122"/>
                        </a:rPr>
                        <a:t>Yes</a:t>
                      </a:r>
                      <a:endParaRPr 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b="0" i="0" u="none" strike="noStrike" dirty="0">
                          <a:solidFill>
                            <a:srgbClr val="000000"/>
                          </a:solidFill>
                          <a:effectLst/>
                          <a:latin typeface="宋体" panose="02010600030101010101" pitchFamily="2" charset="-122"/>
                          <a:ea typeface="宋体" panose="02010600030101010101" pitchFamily="2" charset="-122"/>
                        </a:rPr>
                        <a:t>64</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b="0" i="0" u="none" strike="noStrike" dirty="0">
                          <a:solidFill>
                            <a:srgbClr val="000000"/>
                          </a:solidFill>
                          <a:effectLst/>
                          <a:latin typeface="宋体" panose="02010600030101010101" pitchFamily="2" charset="-122"/>
                          <a:ea typeface="宋体" panose="02010600030101010101" pitchFamily="2" charset="-122"/>
                        </a:rPr>
                        <a:t>[64]</a:t>
                      </a:r>
                      <a:r>
                        <a:rPr lang="zh-CN" altLang="en-US" sz="1400" b="0" i="0" u="none" strike="noStrike" dirty="0">
                          <a:solidFill>
                            <a:srgbClr val="000000"/>
                          </a:solidFill>
                          <a:effectLst/>
                          <a:latin typeface="宋体" panose="02010600030101010101" pitchFamily="2" charset="-122"/>
                          <a:ea typeface="宋体" panose="02010600030101010101" pitchFamily="2" charset="-122"/>
                        </a:rPr>
                        <a:t>*</a:t>
                      </a:r>
                      <a:r>
                        <a:rPr lang="en-US" altLang="zh-CN" sz="1400" b="0" i="0" u="none" strike="noStrike" dirty="0" err="1">
                          <a:solidFill>
                            <a:srgbClr val="000000"/>
                          </a:solidFill>
                          <a:effectLst/>
                          <a:latin typeface="宋体" panose="02010600030101010101" pitchFamily="2" charset="-122"/>
                          <a:ea typeface="宋体" panose="02010600030101010101" pitchFamily="2" charset="-122"/>
                        </a:rPr>
                        <a:t>F2</a:t>
                      </a:r>
                      <a:endParaRPr lang="en-US" altLang="zh-CN"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07"/>
                  </a:ext>
                </a:extLst>
              </a:tr>
              <a:tr h="293236">
                <a:tc gridSpan="3">
                  <a:txBody>
                    <a:bodyPr/>
                    <a:lstStyle/>
                    <a:p>
                      <a:pPr marL="0" algn="l" defTabSz="914400" rtl="0" eaLnBrk="1" fontAlgn="ctr" latinLnBrk="0" hangingPunct="1"/>
                      <a:r>
                        <a:rPr lang="en-US" sz="1800" b="1" u="none" strike="noStrike" kern="1200" dirty="0">
                          <a:solidFill>
                            <a:srgbClr val="FF0000"/>
                          </a:solidFill>
                          <a:effectLst/>
                          <a:latin typeface="+mn-lt"/>
                          <a:ea typeface="+mn-ea"/>
                          <a:cs typeface="+mn-cs"/>
                        </a:rPr>
                        <a:t>Reservation Station:</a:t>
                      </a:r>
                    </a:p>
                  </a:txBody>
                  <a:tcPr marL="7620" marR="7620" marT="7619" marB="0" anchor="ctr"/>
                </a:tc>
                <a:tc hMerge="1">
                  <a:txBody>
                    <a:bodyPr/>
                    <a:lstStyle/>
                    <a:p>
                      <a:endParaRPr lang="zh-CN" altLang="en-US"/>
                    </a:p>
                  </a:txBody>
                  <a:tcPr/>
                </a:tc>
                <a:tc hMerge="1">
                  <a:txBody>
                    <a:bodyPr/>
                    <a:lstStyle/>
                    <a:p>
                      <a:endParaRPr lang="zh-CN" altLang="en-US"/>
                    </a:p>
                  </a:txBody>
                  <a:tcP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08"/>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Time</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Name</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Busy </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Op</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err="1">
                          <a:effectLst/>
                        </a:rPr>
                        <a:t>Vj</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err="1">
                          <a:effectLst/>
                        </a:rPr>
                        <a:t>Vk</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Qj </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Qk</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Code</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09"/>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600" u="none" strike="noStrike" dirty="0">
                          <a:effectLst/>
                        </a:rPr>
                        <a:t>Add1</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400" u="none" strike="noStrike" dirty="0">
                          <a:effectLst/>
                          <a:latin typeface="宋体" panose="02010600030101010101" pitchFamily="2" charset="-122"/>
                          <a:ea typeface="宋体" panose="02010600030101010101" pitchFamily="2" charset="-122"/>
                        </a:rPr>
                        <a:t>No</a:t>
                      </a:r>
                      <a:endParaRPr lang="en-US" sz="1400" b="0" i="0" u="none" strike="noStrike" dirty="0">
                        <a:solidFill>
                          <a:srgbClr val="FF66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zh-CN" altLang="en-US" sz="1400" u="none" strike="noStrike" dirty="0">
                          <a:effectLst/>
                          <a:latin typeface="宋体" panose="02010600030101010101" pitchFamily="2" charset="-122"/>
                          <a:ea typeface="宋体" panose="02010600030101010101" pitchFamily="2" charset="-122"/>
                        </a:rPr>
                        <a:t>　</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zh-CN" altLang="en-US" sz="1400" u="none" strike="noStrike" dirty="0">
                          <a:effectLst/>
                          <a:latin typeface="宋体" panose="02010600030101010101" pitchFamily="2" charset="-122"/>
                          <a:ea typeface="宋体" panose="02010600030101010101" pitchFamily="2" charset="-122"/>
                        </a:rPr>
                        <a:t>　</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zh-CN" altLang="en-US" sz="1400" u="none" strike="noStrike" dirty="0">
                          <a:effectLst/>
                          <a:latin typeface="宋体" panose="02010600030101010101" pitchFamily="2" charset="-122"/>
                          <a:ea typeface="宋体" panose="02010600030101010101" pitchFamily="2" charset="-122"/>
                        </a:rPr>
                        <a:t>　</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zh-CN" altLang="en-US" sz="1200" u="none" strike="noStrike" dirty="0">
                          <a:effectLst/>
                        </a:rPr>
                        <a:t>　</a:t>
                      </a: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zh-CN" altLang="en-US" sz="1600" u="none" strike="noStrike" dirty="0">
                          <a:effectLst/>
                        </a:rPr>
                        <a:t>　</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LD </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F0</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u="none" strike="noStrike">
                          <a:effectLst/>
                        </a:rPr>
                        <a:t>0</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R1</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10"/>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600" u="none" strike="noStrike" dirty="0" err="1">
                          <a:effectLst/>
                        </a:rPr>
                        <a:t>Add2</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400" u="none" strike="noStrike">
                          <a:effectLst/>
                          <a:latin typeface="宋体" panose="02010600030101010101" pitchFamily="2" charset="-122"/>
                          <a:ea typeface="宋体" panose="02010600030101010101" pitchFamily="2" charset="-122"/>
                        </a:rPr>
                        <a:t>No</a:t>
                      </a:r>
                      <a:endParaRPr lang="en-US" sz="1400" b="0" i="0" u="none" strike="noStrike">
                        <a:solidFill>
                          <a:srgbClr val="66FF33"/>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2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zh-CN" altLang="en-US" sz="1600" u="none" strike="noStrike">
                          <a:effectLst/>
                        </a:rPr>
                        <a:t>　</a:t>
                      </a: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MULTD</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b="0" i="0" u="none" strike="noStrike" dirty="0">
                          <a:solidFill>
                            <a:srgbClr val="000000"/>
                          </a:solidFill>
                          <a:effectLst/>
                          <a:latin typeface="宋体" panose="02010600030101010101" pitchFamily="2" charset="-122"/>
                          <a:ea typeface="宋体" panose="02010600030101010101" pitchFamily="2" charset="-122"/>
                        </a:rPr>
                        <a:t>F4</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b="0" i="0" u="none" strike="noStrike" dirty="0">
                          <a:solidFill>
                            <a:srgbClr val="000000"/>
                          </a:solidFill>
                          <a:effectLst/>
                          <a:latin typeface="宋体" panose="02010600030101010101" pitchFamily="2" charset="-122"/>
                          <a:ea typeface="宋体" panose="02010600030101010101" pitchFamily="2" charset="-122"/>
                        </a:rPr>
                        <a:t>F0</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b="0" i="0" u="none" strike="noStrike" dirty="0">
                          <a:solidFill>
                            <a:srgbClr val="000000"/>
                          </a:solidFill>
                          <a:effectLst/>
                          <a:latin typeface="宋体" panose="02010600030101010101" pitchFamily="2" charset="-122"/>
                          <a:ea typeface="宋体" panose="02010600030101010101" pitchFamily="2" charset="-122"/>
                        </a:rPr>
                        <a:t>F2</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11"/>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600" u="none" strike="noStrike" dirty="0" err="1">
                          <a:effectLst/>
                        </a:rPr>
                        <a:t>Add3</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400" u="none" strike="noStrike">
                          <a:effectLst/>
                          <a:latin typeface="宋体" panose="02010600030101010101" pitchFamily="2" charset="-122"/>
                          <a:ea typeface="宋体" panose="02010600030101010101" pitchFamily="2" charset="-122"/>
                        </a:rPr>
                        <a:t>No</a:t>
                      </a:r>
                      <a:endParaRPr lang="en-US" sz="14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zh-CN" altLang="en-US" sz="1600" u="none" strike="noStrike">
                          <a:effectLst/>
                        </a:rPr>
                        <a:t>　</a:t>
                      </a: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SD</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F4 </a:t>
                      </a:r>
                      <a:endParaRPr lang="en-US" sz="1600" b="0" i="0" u="none" strike="noStrike" dirty="0">
                        <a:solidFill>
                          <a:srgbClr val="FF66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u="none" strike="noStrike" dirty="0">
                          <a:effectLst/>
                        </a:rPr>
                        <a:t>0</a:t>
                      </a:r>
                      <a:endParaRPr lang="en-US" altLang="zh-CN" sz="1600" b="0" i="0" u="none" strike="noStrike" dirty="0">
                        <a:solidFill>
                          <a:srgbClr val="FF66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R1</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12"/>
                  </a:ext>
                </a:extLst>
              </a:tr>
              <a:tr h="291688">
                <a:tc>
                  <a:txBody>
                    <a:bodyPr/>
                    <a:lstStyle/>
                    <a:p>
                      <a:pPr algn="l" fontAlgn="ct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600" u="none" strike="noStrike" dirty="0" err="1">
                          <a:effectLst/>
                        </a:rPr>
                        <a:t>Mult1</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b="0" i="0" u="none" strike="noStrike" dirty="0">
                          <a:solidFill>
                            <a:schemeClr val="tx1"/>
                          </a:solidFill>
                          <a:effectLst/>
                          <a:latin typeface="宋体" panose="02010600030101010101" pitchFamily="2" charset="-122"/>
                          <a:ea typeface="宋体" panose="02010600030101010101" pitchFamily="2" charset="-122"/>
                        </a:rPr>
                        <a:t>No</a:t>
                      </a:r>
                      <a:endParaRPr lang="en-US" sz="1400" b="0" i="0" u="none" strike="noStrike" dirty="0">
                        <a:solidFill>
                          <a:schemeClr val="tx1"/>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en-US" altLang="zh-CN" sz="1400" b="0" i="0" u="none" strike="noStrike" dirty="0">
                        <a:solidFill>
                          <a:schemeClr val="tx1"/>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chemeClr val="tx1"/>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chemeClr val="tx1"/>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200" b="0" i="0" u="none" strike="noStrike" dirty="0">
                        <a:solidFill>
                          <a:schemeClr val="tx1"/>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zh-CN" altLang="en-US" sz="1600" u="none" strike="noStrike" dirty="0">
                          <a:solidFill>
                            <a:srgbClr val="FF00FF"/>
                          </a:solidFill>
                          <a:effectLst/>
                        </a:rPr>
                        <a:t>　</a:t>
                      </a:r>
                      <a:endParaRPr lang="zh-CN" altLang="en-US" sz="16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SUBI</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b="0" i="0" u="none" strike="noStrike" dirty="0">
                          <a:solidFill>
                            <a:srgbClr val="000000"/>
                          </a:solidFill>
                          <a:effectLst/>
                          <a:latin typeface="宋体" panose="02010600030101010101" pitchFamily="2" charset="-122"/>
                          <a:ea typeface="宋体" panose="02010600030101010101" pitchFamily="2" charset="-122"/>
                        </a:rPr>
                        <a:t>R1</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b="0" i="0" u="none" strike="noStrike" dirty="0">
                          <a:solidFill>
                            <a:srgbClr val="000000"/>
                          </a:solidFill>
                          <a:effectLst/>
                          <a:latin typeface="宋体" panose="02010600030101010101" pitchFamily="2" charset="-122"/>
                          <a:ea typeface="宋体" panose="02010600030101010101" pitchFamily="2" charset="-122"/>
                        </a:rPr>
                        <a:t>R1</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b="0" i="0" u="none" strike="noStrike" dirty="0">
                          <a:solidFill>
                            <a:srgbClr val="000000"/>
                          </a:solidFill>
                          <a:effectLst/>
                          <a:latin typeface="宋体" panose="02010600030101010101" pitchFamily="2" charset="-122"/>
                          <a:ea typeface="宋体" panose="02010600030101010101" pitchFamily="2" charset="-122"/>
                        </a:rPr>
                        <a:t>#8</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13"/>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600" u="none" strike="noStrike" dirty="0" err="1">
                          <a:effectLst/>
                        </a:rPr>
                        <a:t>Mult2</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u="none" strike="noStrike" dirty="0">
                          <a:solidFill>
                            <a:srgbClr val="0070C0"/>
                          </a:solidFill>
                          <a:effectLst/>
                          <a:latin typeface="宋体" panose="02010600030101010101" pitchFamily="2" charset="-122"/>
                          <a:ea typeface="宋体" panose="02010600030101010101" pitchFamily="2" charset="-122"/>
                        </a:rPr>
                        <a:t>No</a:t>
                      </a:r>
                      <a:endParaRPr lang="en-US" sz="1400" b="0" i="0" u="none" strike="noStrike" dirty="0">
                        <a:solidFill>
                          <a:srgbClr val="0070C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0070C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0070C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0070C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200" b="0" i="0" u="none" strike="noStrike" dirty="0">
                        <a:solidFill>
                          <a:srgbClr val="0070C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zh-CN" altLang="en-US" sz="1600" u="none" strike="noStrike" dirty="0">
                          <a:effectLst/>
                        </a:rPr>
                        <a:t>　</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BNEZ</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b="0" i="0" u="none" strike="noStrike" dirty="0">
                          <a:solidFill>
                            <a:srgbClr val="000000"/>
                          </a:solidFill>
                          <a:effectLst/>
                          <a:latin typeface="宋体" panose="02010600030101010101" pitchFamily="2" charset="-122"/>
                          <a:ea typeface="宋体" panose="02010600030101010101" pitchFamily="2" charset="-122"/>
                        </a:rPr>
                        <a:t>R1</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b="0" i="0" u="none" strike="noStrike" dirty="0">
                          <a:solidFill>
                            <a:srgbClr val="000000"/>
                          </a:solidFill>
                          <a:effectLst/>
                          <a:latin typeface="宋体" panose="02010600030101010101" pitchFamily="2" charset="-122"/>
                          <a:ea typeface="宋体" panose="02010600030101010101" pitchFamily="2" charset="-122"/>
                        </a:rPr>
                        <a:t>Loop</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14"/>
                  </a:ext>
                </a:extLst>
              </a:tr>
              <a:tr h="86832">
                <a:tc>
                  <a:txBody>
                    <a:bodyPr/>
                    <a:lstStyle/>
                    <a:p>
                      <a:pPr algn="l" fontAlgn="ctr"/>
                      <a:endParaRPr lang="zh-CN" altLang="en-US" sz="2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5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5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5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5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5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5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5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5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5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5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5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5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15"/>
                  </a:ext>
                </a:extLst>
              </a:tr>
              <a:tr h="291688">
                <a:tc gridSpan="3">
                  <a:txBody>
                    <a:bodyPr/>
                    <a:lstStyle/>
                    <a:p>
                      <a:pPr marL="0" algn="l" defTabSz="914400" rtl="0" eaLnBrk="1" fontAlgn="ctr" latinLnBrk="0" hangingPunct="1"/>
                      <a:r>
                        <a:rPr lang="en-US" sz="1600" b="1" u="none" strike="noStrike" kern="1200" dirty="0">
                          <a:solidFill>
                            <a:srgbClr val="FF0000"/>
                          </a:solidFill>
                          <a:effectLst/>
                          <a:latin typeface="+mn-lt"/>
                          <a:ea typeface="+mn-ea"/>
                          <a:cs typeface="+mn-cs"/>
                        </a:rPr>
                        <a:t>Register Result Status</a:t>
                      </a:r>
                    </a:p>
                  </a:txBody>
                  <a:tcPr marL="7620" marR="7620" marT="7619" marB="0" anchor="ctr"/>
                </a:tc>
                <a:tc hMerge="1">
                  <a:txBody>
                    <a:bodyPr/>
                    <a:lstStyle/>
                    <a:p>
                      <a:endParaRPr lang="zh-CN" altLang="en-US"/>
                    </a:p>
                  </a:txBody>
                  <a:tcPr/>
                </a:tc>
                <a:tc hMerge="1">
                  <a:txBody>
                    <a:bodyPr/>
                    <a:lstStyle/>
                    <a:p>
                      <a:endParaRPr lang="zh-CN" altLang="en-US"/>
                    </a:p>
                  </a:txBody>
                  <a:tcP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16"/>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Clock </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R1</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F0</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F2</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F4</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F6</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F8</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F10</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F12 </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u="none" strike="noStrike" dirty="0">
                          <a:effectLst/>
                        </a:rPr>
                        <a:t>……</a:t>
                      </a:r>
                      <a:endParaRPr lang="en-US" altLang="zh-CN"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F30</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17"/>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b="0" i="0" u="none" strike="noStrike" dirty="0">
                          <a:solidFill>
                            <a:schemeClr val="dk1"/>
                          </a:solidFill>
                          <a:effectLst/>
                          <a:latin typeface="+mn-lt"/>
                          <a:ea typeface="+mn-ea"/>
                        </a:rPr>
                        <a:t>21</a:t>
                      </a:r>
                      <a:endParaRPr lang="en-US" altLang="zh-CN"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b="0" i="0" u="none" strike="noStrike" dirty="0">
                          <a:solidFill>
                            <a:schemeClr val="dk1"/>
                          </a:solidFill>
                          <a:effectLst/>
                          <a:latin typeface="+mn-lt"/>
                          <a:ea typeface="+mn-ea"/>
                        </a:rPr>
                        <a:t>64</a:t>
                      </a:r>
                      <a:endParaRPr lang="en-US" altLang="zh-CN"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FU</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chemeClr val="tx1"/>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0070C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0070C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18"/>
                  </a:ext>
                </a:extLst>
              </a:tr>
            </a:tbl>
          </a:graphicData>
        </a:graphic>
      </p:graphicFrame>
      <p:sp>
        <p:nvSpPr>
          <p:cNvPr id="14" name="Text Box 3">
            <a:extLst>
              <a:ext uri="{FF2B5EF4-FFF2-40B4-BE49-F238E27FC236}">
                <a16:creationId xmlns:a16="http://schemas.microsoft.com/office/drawing/2014/main" id="{671A6923-7871-4278-B972-29076FA651C2}"/>
              </a:ext>
            </a:extLst>
          </p:cNvPr>
          <p:cNvSpPr txBox="1">
            <a:spLocks noChangeArrowheads="1"/>
          </p:cNvSpPr>
          <p:nvPr/>
        </p:nvSpPr>
        <p:spPr bwMode="auto">
          <a:xfrm>
            <a:off x="10380117" y="5655234"/>
            <a:ext cx="1811883" cy="444500"/>
          </a:xfrm>
          <a:prstGeom prst="rect">
            <a:avLst/>
          </a:prstGeom>
          <a:noFill/>
          <a:ln w="9525">
            <a:noFill/>
            <a:round/>
            <a:headEnd/>
            <a:tailEnd/>
          </a:ln>
        </p:spPr>
        <p:txBody>
          <a:bodyPr lIns="90360" tIns="44280" rIns="90360" bIns="44280"/>
          <a:lstStyle/>
          <a:p>
            <a:pPr eaLnBrk="1" hangingPunct="1">
              <a:lnSpc>
                <a:spcPct val="150000"/>
              </a:lnSpc>
              <a:spcBef>
                <a:spcPts val="1000"/>
              </a:spcBef>
              <a:buClr>
                <a:srgbClr val="5B9BD5"/>
              </a:buClr>
              <a:buSzPct val="100000"/>
              <a:tabLst>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2000" b="1" dirty="0">
                <a:solidFill>
                  <a:srgbClr val="FF0066"/>
                </a:solidFill>
                <a:latin typeface="Times New Roman" panose="02020603050405020304" pitchFamily="18" charset="0"/>
                <a:ea typeface="宋体" panose="02010600030101010101" pitchFamily="2" charset="-122"/>
                <a:cs typeface="Times New Roman" panose="02020603050405020304" pitchFamily="18" charset="0"/>
              </a:rPr>
              <a:t>第</a:t>
            </a:r>
            <a:r>
              <a:rPr lang="en-US" altLang="zh-CN" sz="2000" b="1" dirty="0">
                <a:solidFill>
                  <a:srgbClr val="FF0066"/>
                </a:solidFill>
                <a:latin typeface="Times New Roman" panose="02020603050405020304" pitchFamily="18" charset="0"/>
                <a:ea typeface="宋体" panose="02010600030101010101" pitchFamily="2" charset="-122"/>
                <a:cs typeface="Times New Roman" panose="02020603050405020304" pitchFamily="18" charset="0"/>
              </a:rPr>
              <a:t>3</a:t>
            </a:r>
            <a:r>
              <a:rPr lang="zh-CN" altLang="en-US" sz="2000" b="1" dirty="0">
                <a:solidFill>
                  <a:srgbClr val="FF0066"/>
                </a:solidFill>
                <a:latin typeface="Times New Roman" panose="02020603050405020304" pitchFamily="18" charset="0"/>
                <a:ea typeface="宋体" panose="02010600030101010101" pitchFamily="2" charset="-122"/>
                <a:cs typeface="Times New Roman" panose="02020603050405020304" pitchFamily="18" charset="0"/>
              </a:rPr>
              <a:t>次循环的乘法写回结果</a:t>
            </a:r>
            <a:endParaRPr lang="en-US" altLang="zh-CN" sz="2000" b="1" dirty="0">
              <a:solidFill>
                <a:srgbClr val="FF0066"/>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728268864"/>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additive="repl">
                                        <p:cTn id="6" dur="1" fill="hold">
                                          <p:stCondLst>
                                            <p:cond delay="0"/>
                                          </p:stCondLst>
                                        </p:cTn>
                                        <p:tgtEl>
                                          <p:spTgt spid="14">
                                            <p:txEl>
                                              <p:pRg st="0" end="0"/>
                                            </p:txEl>
                                          </p:spTgt>
                                        </p:tgtEl>
                                        <p:attrNameLst>
                                          <p:attrName>style.visibility</p:attrName>
                                        </p:attrNameLst>
                                      </p:cBhvr>
                                      <p:to>
                                        <p:strVal val="visible"/>
                                      </p:to>
                                    </p:set>
                                    <p:anim calcmode="lin" valueType="num">
                                      <p:cBhvr>
                                        <p:cTn id="7" dur="500" fill="hold"/>
                                        <p:tgtEl>
                                          <p:spTgt spid="14">
                                            <p:txEl>
                                              <p:pRg st="0" end="0"/>
                                            </p:txEl>
                                          </p:spTgt>
                                        </p:tgtEl>
                                        <p:attrNameLst>
                                          <p:attrName>ppt_x</p:attrName>
                                        </p:attrNameLst>
                                      </p:cBhvr>
                                      <p:tavLst>
                                        <p:tav tm="100000">
                                          <p:val>
                                            <p:strVal val="1+#ppt_w/2"/>
                                          </p:val>
                                        </p:tav>
                                        <p:tav tm="100000">
                                          <p:val>
                                            <p:strVal val="#ppt_x"/>
                                          </p:val>
                                        </p:tav>
                                      </p:tavLst>
                                    </p:anim>
                                    <p:anim calcmode="lin" valueType="num">
                                      <p:cBhvr>
                                        <p:cTn id="8" dur="500" fill="hold"/>
                                        <p:tgtEl>
                                          <p:spTgt spid="14">
                                            <p:txEl>
                                              <p:pRg st="0" end="0"/>
                                            </p:txEl>
                                          </p:spTgt>
                                        </p:tgtEl>
                                        <p:attrNameLst>
                                          <p:attrName>ppt_y</p:attrName>
                                        </p:attrNameLst>
                                      </p:cBhvr>
                                      <p:tavLst>
                                        <p:tav tm="10000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自由: 形状 22"/>
          <p:cNvSpPr/>
          <p:nvPr/>
        </p:nvSpPr>
        <p:spPr bwMode="auto">
          <a:xfrm rot="12600000">
            <a:off x="628798" y="267712"/>
            <a:ext cx="166903" cy="731887"/>
          </a:xfrm>
          <a:custGeom>
            <a:avLst/>
            <a:gdLst>
              <a:gd name="connsiteX0" fmla="*/ 260214 w 260214"/>
              <a:gd name="connsiteY0" fmla="*/ 995963 h 1141060"/>
              <a:gd name="connsiteX1" fmla="*/ 0 w 260214"/>
              <a:gd name="connsiteY1" fmla="*/ 1141060 h 1141060"/>
              <a:gd name="connsiteX2" fmla="*/ 0 w 260214"/>
              <a:gd name="connsiteY2" fmla="*/ 146621 h 1141060"/>
              <a:gd name="connsiteX3" fmla="*/ 260214 w 260214"/>
              <a:gd name="connsiteY3" fmla="*/ 0 h 1141060"/>
            </a:gdLst>
            <a:ahLst/>
            <a:cxnLst>
              <a:cxn ang="0">
                <a:pos x="connsiteX0" y="connsiteY0"/>
              </a:cxn>
              <a:cxn ang="0">
                <a:pos x="connsiteX1" y="connsiteY1"/>
              </a:cxn>
              <a:cxn ang="0">
                <a:pos x="connsiteX2" y="connsiteY2"/>
              </a:cxn>
              <a:cxn ang="0">
                <a:pos x="connsiteX3" y="connsiteY3"/>
              </a:cxn>
            </a:cxnLst>
            <a:rect l="l" t="t" r="r" b="b"/>
            <a:pathLst>
              <a:path w="260214" h="1141060">
                <a:moveTo>
                  <a:pt x="260214" y="995963"/>
                </a:moveTo>
                <a:lnTo>
                  <a:pt x="0" y="1141060"/>
                </a:lnTo>
                <a:lnTo>
                  <a:pt x="0" y="146621"/>
                </a:lnTo>
                <a:lnTo>
                  <a:pt x="260214" y="0"/>
                </a:lnTo>
                <a:close/>
              </a:path>
            </a:pathLst>
          </a:custGeom>
          <a:solidFill>
            <a:srgbClr val="0075EA"/>
          </a:solidFill>
          <a:ln>
            <a:noFill/>
          </a:ln>
        </p:spPr>
        <p:txBody>
          <a:bodyPr vert="horz" wrap="square" lIns="91440" tIns="45720" rIns="91440" bIns="45720" numCol="1" anchor="t" anchorCtr="0" compatLnSpc="1">
            <a:noAutofit/>
          </a:bodyPr>
          <a:lstStyle/>
          <a:p>
            <a:endParaRPr lang="zh-CN" altLang="en-US" dirty="0"/>
          </a:p>
        </p:txBody>
      </p:sp>
      <p:grpSp>
        <p:nvGrpSpPr>
          <p:cNvPr id="10" name="组合 9">
            <a:extLst>
              <a:ext uri="{FF2B5EF4-FFF2-40B4-BE49-F238E27FC236}">
                <a16:creationId xmlns:a16="http://schemas.microsoft.com/office/drawing/2014/main" id="{2A62CB82-FB01-4715-BBAF-49D3EAD91EB7}"/>
              </a:ext>
            </a:extLst>
          </p:cNvPr>
          <p:cNvGrpSpPr/>
          <p:nvPr/>
        </p:nvGrpSpPr>
        <p:grpSpPr>
          <a:xfrm>
            <a:off x="635244" y="278225"/>
            <a:ext cx="4594115" cy="714073"/>
            <a:chOff x="635242" y="278221"/>
            <a:chExt cx="4594115" cy="714072"/>
          </a:xfrm>
        </p:grpSpPr>
        <p:sp>
          <p:nvSpPr>
            <p:cNvPr id="11" name="矩形 10">
              <a:extLst>
                <a:ext uri="{FF2B5EF4-FFF2-40B4-BE49-F238E27FC236}">
                  <a16:creationId xmlns:a16="http://schemas.microsoft.com/office/drawing/2014/main" id="{9C4C0B2E-9EA3-4E4E-B3C0-51BAACEFFED3}"/>
                </a:ext>
              </a:extLst>
            </p:cNvPr>
            <p:cNvSpPr/>
            <p:nvPr/>
          </p:nvSpPr>
          <p:spPr>
            <a:xfrm>
              <a:off x="635242" y="676889"/>
              <a:ext cx="4136453" cy="315404"/>
            </a:xfrm>
            <a:prstGeom prst="rect">
              <a:avLst/>
            </a:prstGeom>
          </p:spPr>
          <p:txBody>
            <a:bodyPr wrap="square">
              <a:spAutoFit/>
            </a:bodyPr>
            <a:lstStyle/>
            <a:p>
              <a:pPr algn="ct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Tomasulo Algorithm——Loop</a:t>
              </a:r>
            </a:p>
          </p:txBody>
        </p:sp>
        <p:sp>
          <p:nvSpPr>
            <p:cNvPr id="16" name="矩形 15">
              <a:extLst>
                <a:ext uri="{FF2B5EF4-FFF2-40B4-BE49-F238E27FC236}">
                  <a16:creationId xmlns:a16="http://schemas.microsoft.com/office/drawing/2014/main" id="{920BAABC-520F-43FA-A390-A8BAD8692FD2}"/>
                </a:ext>
              </a:extLst>
            </p:cNvPr>
            <p:cNvSpPr/>
            <p:nvPr/>
          </p:nvSpPr>
          <p:spPr>
            <a:xfrm>
              <a:off x="1197484" y="278221"/>
              <a:ext cx="4031873" cy="523219"/>
            </a:xfrm>
            <a:prstGeom prst="rect">
              <a:avLst/>
            </a:prstGeom>
          </p:spPr>
          <p:txBody>
            <a:bodyPr wrap="none">
              <a:spAutoFit/>
            </a:bodyPr>
            <a:lstStyle/>
            <a:p>
              <a:r>
                <a:rPr lang="en-US" altLang="zh-CN" sz="2800" b="1" dirty="0">
                  <a:solidFill>
                    <a:schemeClr val="tx1">
                      <a:lumMod val="85000"/>
                      <a:lumOff val="15000"/>
                    </a:schemeClr>
                  </a:solidFill>
                  <a:latin typeface="等线" panose="02010600030101010101" pitchFamily="2" charset="-122"/>
                  <a:ea typeface="等线" panose="02010600030101010101" pitchFamily="2" charset="-122"/>
                </a:rPr>
                <a:t>Tomasulo</a:t>
              </a:r>
              <a:r>
                <a:rPr lang="zh-CN" altLang="en-US" sz="2800" b="1" dirty="0">
                  <a:solidFill>
                    <a:schemeClr val="tx1">
                      <a:lumMod val="85000"/>
                      <a:lumOff val="15000"/>
                    </a:schemeClr>
                  </a:solidFill>
                  <a:latin typeface="等线" panose="02010600030101010101" pitchFamily="2" charset="-122"/>
                  <a:ea typeface="等线" panose="02010600030101010101" pitchFamily="2" charset="-122"/>
                </a:rPr>
                <a:t>算法</a:t>
              </a:r>
              <a:r>
                <a:rPr lang="en-US" altLang="zh-CN" sz="2800" b="1" dirty="0">
                  <a:solidFill>
                    <a:schemeClr val="tx1">
                      <a:lumMod val="85000"/>
                      <a:lumOff val="15000"/>
                    </a:schemeClr>
                  </a:solidFill>
                  <a:latin typeface="等线" panose="02010600030101010101" pitchFamily="2" charset="-122"/>
                  <a:ea typeface="等线" panose="02010600030101010101" pitchFamily="2" charset="-122"/>
                </a:rPr>
                <a:t>— —</a:t>
              </a:r>
              <a:r>
                <a:rPr lang="zh-CN" altLang="en-US" sz="2800" b="1" dirty="0">
                  <a:solidFill>
                    <a:schemeClr val="tx1">
                      <a:lumMod val="85000"/>
                      <a:lumOff val="15000"/>
                    </a:schemeClr>
                  </a:solidFill>
                  <a:latin typeface="等线" panose="02010600030101010101" pitchFamily="2" charset="-122"/>
                  <a:ea typeface="等线" panose="02010600030101010101" pitchFamily="2" charset="-122"/>
                </a:rPr>
                <a:t>循环</a:t>
              </a:r>
            </a:p>
          </p:txBody>
        </p:sp>
      </p:grpSp>
      <p:sp>
        <p:nvSpPr>
          <p:cNvPr id="18" name="文本框 17">
            <a:extLst>
              <a:ext uri="{FF2B5EF4-FFF2-40B4-BE49-F238E27FC236}">
                <a16:creationId xmlns:a16="http://schemas.microsoft.com/office/drawing/2014/main" id="{E080DDE4-4689-48E4-965C-1FBB3BB6CB6B}"/>
              </a:ext>
            </a:extLst>
          </p:cNvPr>
          <p:cNvSpPr txBox="1"/>
          <p:nvPr/>
        </p:nvSpPr>
        <p:spPr>
          <a:xfrm>
            <a:off x="9666513" y="570612"/>
            <a:ext cx="1890243" cy="461665"/>
          </a:xfrm>
          <a:prstGeom prst="rect">
            <a:avLst/>
          </a:prstGeom>
          <a:noFill/>
        </p:spPr>
        <p:txBody>
          <a:bodyPr wrap="square" rtlCol="0">
            <a:spAutoFit/>
          </a:bodyPr>
          <a:lstStyle/>
          <a:p>
            <a:pPr algn="ctr"/>
            <a:r>
              <a:rPr lang="zh-CN" altLang="en-US" sz="2400" b="1" dirty="0">
                <a:solidFill>
                  <a:srgbClr val="0066FF"/>
                </a:solidFill>
                <a:latin typeface="微软雅黑" panose="020B0503020204020204" pitchFamily="34" charset="-122"/>
                <a:ea typeface="微软雅黑" panose="020B0503020204020204" pitchFamily="34" charset="-122"/>
              </a:rPr>
              <a:t>第</a:t>
            </a:r>
            <a:r>
              <a:rPr lang="en-US" altLang="zh-CN" sz="2400" b="1" dirty="0">
                <a:solidFill>
                  <a:srgbClr val="0066FF"/>
                </a:solidFill>
                <a:latin typeface="微软雅黑" panose="020B0503020204020204" pitchFamily="34" charset="-122"/>
                <a:ea typeface="微软雅黑" panose="020B0503020204020204" pitchFamily="34" charset="-122"/>
              </a:rPr>
              <a:t>22</a:t>
            </a:r>
            <a:r>
              <a:rPr lang="zh-CN" altLang="en-US" sz="2400" b="1" dirty="0">
                <a:solidFill>
                  <a:srgbClr val="0066FF"/>
                </a:solidFill>
                <a:latin typeface="微软雅黑" panose="020B0503020204020204" pitchFamily="34" charset="-122"/>
                <a:ea typeface="微软雅黑" panose="020B0503020204020204" pitchFamily="34" charset="-122"/>
              </a:rPr>
              <a:t>个周期</a:t>
            </a:r>
          </a:p>
        </p:txBody>
      </p:sp>
      <p:graphicFrame>
        <p:nvGraphicFramePr>
          <p:cNvPr id="9" name="表格 8">
            <a:extLst>
              <a:ext uri="{FF2B5EF4-FFF2-40B4-BE49-F238E27FC236}">
                <a16:creationId xmlns:a16="http://schemas.microsoft.com/office/drawing/2014/main" id="{31900134-5652-4588-90B4-FEFB1A9ACE00}"/>
              </a:ext>
            </a:extLst>
          </p:cNvPr>
          <p:cNvGraphicFramePr>
            <a:graphicFrameLocks noGrp="1"/>
          </p:cNvGraphicFramePr>
          <p:nvPr>
            <p:extLst>
              <p:ext uri="{D42A27DB-BD31-4B8C-83A1-F6EECF244321}">
                <p14:modId xmlns:p14="http://schemas.microsoft.com/office/powerpoint/2010/main" val="2893272744"/>
              </p:ext>
            </p:extLst>
          </p:nvPr>
        </p:nvGraphicFramePr>
        <p:xfrm>
          <a:off x="1800284" y="1251521"/>
          <a:ext cx="8569324" cy="5338764"/>
        </p:xfrm>
        <a:graphic>
          <a:graphicData uri="http://schemas.openxmlformats.org/drawingml/2006/table">
            <a:tbl>
              <a:tblPr>
                <a:tableStyleId>{5C22544A-7EE6-4342-B048-85BDC9FD1C3A}</a:tableStyleId>
              </a:tblPr>
              <a:tblGrid>
                <a:gridCol w="694516">
                  <a:extLst>
                    <a:ext uri="{9D8B030D-6E8A-4147-A177-3AD203B41FA5}">
                      <a16:colId xmlns:a16="http://schemas.microsoft.com/office/drawing/2014/main" val="20000"/>
                    </a:ext>
                  </a:extLst>
                </a:gridCol>
                <a:gridCol w="585999">
                  <a:extLst>
                    <a:ext uri="{9D8B030D-6E8A-4147-A177-3AD203B41FA5}">
                      <a16:colId xmlns:a16="http://schemas.microsoft.com/office/drawing/2014/main" val="20001"/>
                    </a:ext>
                  </a:extLst>
                </a:gridCol>
                <a:gridCol w="824230">
                  <a:extLst>
                    <a:ext uri="{9D8B030D-6E8A-4147-A177-3AD203B41FA5}">
                      <a16:colId xmlns:a16="http://schemas.microsoft.com/office/drawing/2014/main" val="20002"/>
                    </a:ext>
                  </a:extLst>
                </a:gridCol>
                <a:gridCol w="526187">
                  <a:extLst>
                    <a:ext uri="{9D8B030D-6E8A-4147-A177-3AD203B41FA5}">
                      <a16:colId xmlns:a16="http://schemas.microsoft.com/office/drawing/2014/main" val="20003"/>
                    </a:ext>
                  </a:extLst>
                </a:gridCol>
                <a:gridCol w="614021">
                  <a:extLst>
                    <a:ext uri="{9D8B030D-6E8A-4147-A177-3AD203B41FA5}">
                      <a16:colId xmlns:a16="http://schemas.microsoft.com/office/drawing/2014/main" val="20004"/>
                    </a:ext>
                  </a:extLst>
                </a:gridCol>
                <a:gridCol w="595248">
                  <a:extLst>
                    <a:ext uri="{9D8B030D-6E8A-4147-A177-3AD203B41FA5}">
                      <a16:colId xmlns:a16="http://schemas.microsoft.com/office/drawing/2014/main" val="20005"/>
                    </a:ext>
                  </a:extLst>
                </a:gridCol>
                <a:gridCol w="624490">
                  <a:extLst>
                    <a:ext uri="{9D8B030D-6E8A-4147-A177-3AD203B41FA5}">
                      <a16:colId xmlns:a16="http://schemas.microsoft.com/office/drawing/2014/main" val="20006"/>
                    </a:ext>
                  </a:extLst>
                </a:gridCol>
                <a:gridCol w="576089">
                  <a:extLst>
                    <a:ext uri="{9D8B030D-6E8A-4147-A177-3AD203B41FA5}">
                      <a16:colId xmlns:a16="http://schemas.microsoft.com/office/drawing/2014/main" val="20007"/>
                    </a:ext>
                  </a:extLst>
                </a:gridCol>
                <a:gridCol w="619674">
                  <a:extLst>
                    <a:ext uri="{9D8B030D-6E8A-4147-A177-3AD203B41FA5}">
                      <a16:colId xmlns:a16="http://schemas.microsoft.com/office/drawing/2014/main" val="20008"/>
                    </a:ext>
                  </a:extLst>
                </a:gridCol>
                <a:gridCol w="690143">
                  <a:extLst>
                    <a:ext uri="{9D8B030D-6E8A-4147-A177-3AD203B41FA5}">
                      <a16:colId xmlns:a16="http://schemas.microsoft.com/office/drawing/2014/main" val="20009"/>
                    </a:ext>
                  </a:extLst>
                </a:gridCol>
                <a:gridCol w="698771">
                  <a:extLst>
                    <a:ext uri="{9D8B030D-6E8A-4147-A177-3AD203B41FA5}">
                      <a16:colId xmlns:a16="http://schemas.microsoft.com/office/drawing/2014/main" val="20010"/>
                    </a:ext>
                  </a:extLst>
                </a:gridCol>
                <a:gridCol w="814588">
                  <a:extLst>
                    <a:ext uri="{9D8B030D-6E8A-4147-A177-3AD203B41FA5}">
                      <a16:colId xmlns:a16="http://schemas.microsoft.com/office/drawing/2014/main" val="20011"/>
                    </a:ext>
                  </a:extLst>
                </a:gridCol>
                <a:gridCol w="705368">
                  <a:extLst>
                    <a:ext uri="{9D8B030D-6E8A-4147-A177-3AD203B41FA5}">
                      <a16:colId xmlns:a16="http://schemas.microsoft.com/office/drawing/2014/main" val="20012"/>
                    </a:ext>
                  </a:extLst>
                </a:gridCol>
              </a:tblGrid>
              <a:tr h="291688">
                <a:tc gridSpan="3">
                  <a:txBody>
                    <a:bodyPr/>
                    <a:lstStyle/>
                    <a:p>
                      <a:pPr algn="l" fontAlgn="ctr"/>
                      <a:r>
                        <a:rPr lang="en-US" sz="1600" b="1" u="none" strike="noStrike" dirty="0">
                          <a:solidFill>
                            <a:srgbClr val="FF0000"/>
                          </a:solidFill>
                          <a:effectLst/>
                        </a:rPr>
                        <a:t>Instruction Status</a:t>
                      </a:r>
                      <a:endParaRPr lang="en-US" sz="1600" b="1" i="0" u="none" strike="noStrike" dirty="0">
                        <a:solidFill>
                          <a:srgbClr val="FF0000"/>
                        </a:solidFill>
                        <a:effectLst/>
                        <a:latin typeface="宋体" panose="02010600030101010101" pitchFamily="2" charset="-122"/>
                        <a:ea typeface="宋体" panose="02010600030101010101" pitchFamily="2" charset="-122"/>
                      </a:endParaRPr>
                    </a:p>
                  </a:txBody>
                  <a:tcPr marL="7620" marR="7620" marT="7619" marB="0" anchor="ctr"/>
                </a:tc>
                <a:tc hMerge="1">
                  <a:txBody>
                    <a:bodyPr/>
                    <a:lstStyle/>
                    <a:p>
                      <a:endParaRPr lang="zh-CN" altLang="en-US"/>
                    </a:p>
                  </a:txBody>
                  <a:tcPr/>
                </a:tc>
                <a:tc hMerge="1">
                  <a:txBody>
                    <a:bodyPr/>
                    <a:lstStyle/>
                    <a:p>
                      <a:endParaRPr lang="zh-CN" altLang="en-US"/>
                    </a:p>
                  </a:txBody>
                  <a:tcPr/>
                </a:tc>
                <a:tc>
                  <a:txBody>
                    <a:bodyPr/>
                    <a:lstStyle/>
                    <a:p>
                      <a:pPr algn="l" fontAlgn="ct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00"/>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ITER</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200" u="none" strike="noStrike" dirty="0">
                          <a:effectLst/>
                        </a:rPr>
                        <a:t>Inst.</a:t>
                      </a:r>
                      <a:endParaRPr lang="en-US" sz="12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err="1">
                          <a:effectLst/>
                        </a:rPr>
                        <a:t>i</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j</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k</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Issue</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Exec</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WR</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zh-CN" altLang="en-US" sz="1600" u="none" strike="noStrike">
                          <a:effectLst/>
                        </a:rPr>
                        <a:t> </a:t>
                      </a: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Busy</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Addr</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Fu</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01"/>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u="none" strike="noStrike" dirty="0">
                          <a:solidFill>
                            <a:srgbClr val="FF00FF"/>
                          </a:solidFill>
                          <a:effectLst/>
                        </a:rPr>
                        <a:t>1</a:t>
                      </a:r>
                      <a:endParaRPr lang="en-US" altLang="zh-CN" sz="16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solidFill>
                            <a:srgbClr val="FF00FF"/>
                          </a:solidFill>
                          <a:effectLst/>
                        </a:rPr>
                        <a:t>LD</a:t>
                      </a:r>
                      <a:endParaRPr lang="en-US" sz="16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solidFill>
                            <a:srgbClr val="FF00FF"/>
                          </a:solidFill>
                          <a:effectLst/>
                        </a:rPr>
                        <a:t>F0</a:t>
                      </a:r>
                      <a:endParaRPr lang="en-US" sz="16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u="none" strike="noStrike">
                          <a:solidFill>
                            <a:srgbClr val="FF00FF"/>
                          </a:solidFill>
                          <a:effectLst/>
                        </a:rPr>
                        <a:t>0</a:t>
                      </a:r>
                      <a:endParaRPr lang="en-US" altLang="zh-CN" sz="1600" b="0" i="0" u="none" strike="noStrike">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solidFill>
                            <a:srgbClr val="FF00FF"/>
                          </a:solidFill>
                          <a:effectLst/>
                        </a:rPr>
                        <a:t>R1</a:t>
                      </a:r>
                      <a:endParaRPr lang="en-US" sz="1600" b="0" i="0" u="none" strike="noStrike">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u="none" strike="noStrike" dirty="0">
                          <a:effectLst/>
                        </a:rPr>
                        <a:t>1</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u="none" strike="noStrike" dirty="0">
                          <a:effectLst/>
                        </a:rPr>
                        <a:t>2~9</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u="none" strike="noStrike" dirty="0">
                          <a:effectLst/>
                        </a:rPr>
                        <a:t>10</a:t>
                      </a:r>
                      <a:r>
                        <a:rPr lang="zh-CN" altLang="en-US" sz="1400" u="none" strike="noStrike" dirty="0">
                          <a:effectLst/>
                        </a:rPr>
                        <a:t>　</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r" fontAlgn="ctr"/>
                      <a:r>
                        <a:rPr lang="en-US" sz="1600" u="none" strike="noStrike" dirty="0">
                          <a:effectLst/>
                        </a:rPr>
                        <a:t>Load1</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b="0" i="0" u="none" strike="noStrike" dirty="0">
                          <a:solidFill>
                            <a:srgbClr val="FF00FF"/>
                          </a:solidFill>
                          <a:effectLst/>
                          <a:latin typeface="宋体" panose="02010600030101010101" pitchFamily="2" charset="-122"/>
                          <a:ea typeface="宋体" panose="02010600030101010101" pitchFamily="2" charset="-122"/>
                        </a:rPr>
                        <a:t>No</a:t>
                      </a:r>
                      <a:endParaRPr lang="en-US" sz="14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02"/>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u="none" strike="noStrike">
                          <a:solidFill>
                            <a:srgbClr val="FF00FF"/>
                          </a:solidFill>
                          <a:effectLst/>
                        </a:rPr>
                        <a:t>1</a:t>
                      </a:r>
                      <a:endParaRPr lang="en-US" altLang="zh-CN" sz="1600" b="0" i="0" u="none" strike="noStrike">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solidFill>
                            <a:srgbClr val="FF00FF"/>
                          </a:solidFill>
                          <a:effectLst/>
                        </a:rPr>
                        <a:t>MULTD</a:t>
                      </a:r>
                      <a:endParaRPr lang="en-US" sz="16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solidFill>
                            <a:srgbClr val="FF00FF"/>
                          </a:solidFill>
                          <a:effectLst/>
                        </a:rPr>
                        <a:t>F4</a:t>
                      </a:r>
                      <a:endParaRPr lang="en-US" sz="16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solidFill>
                            <a:srgbClr val="FF00FF"/>
                          </a:solidFill>
                          <a:effectLst/>
                        </a:rPr>
                        <a:t>F0</a:t>
                      </a:r>
                      <a:endParaRPr lang="en-US" sz="16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solidFill>
                            <a:srgbClr val="FF00FF"/>
                          </a:solidFill>
                          <a:effectLst/>
                        </a:rPr>
                        <a:t>F2</a:t>
                      </a:r>
                      <a:endParaRPr lang="en-US" sz="16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u="none" strike="noStrike" dirty="0">
                          <a:effectLst/>
                        </a:rPr>
                        <a:t>2</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b="0" i="0" u="none" strike="noStrike" dirty="0">
                          <a:solidFill>
                            <a:srgbClr val="000000"/>
                          </a:solidFill>
                          <a:effectLst/>
                          <a:latin typeface="宋体" panose="02010600030101010101" pitchFamily="2" charset="-122"/>
                          <a:ea typeface="宋体" panose="02010600030101010101" pitchFamily="2" charset="-122"/>
                        </a:rPr>
                        <a:t>11~14</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u="none" strike="noStrike" dirty="0">
                          <a:effectLst/>
                        </a:rPr>
                        <a:t>15</a:t>
                      </a:r>
                      <a:r>
                        <a:rPr lang="zh-CN" altLang="en-US" sz="1400" u="none" strike="noStrike" dirty="0">
                          <a:effectLst/>
                        </a:rPr>
                        <a:t>　</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r" fontAlgn="ctr"/>
                      <a:r>
                        <a:rPr lang="en-US" sz="1600" u="none" strike="noStrike">
                          <a:effectLst/>
                        </a:rPr>
                        <a:t>Load2</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b="0" i="0" u="none" strike="noStrike" dirty="0">
                          <a:solidFill>
                            <a:srgbClr val="0070C0"/>
                          </a:solidFill>
                          <a:effectLst/>
                          <a:latin typeface="宋体" panose="02010600030101010101" pitchFamily="2" charset="-122"/>
                          <a:ea typeface="宋体" panose="02010600030101010101" pitchFamily="2" charset="-122"/>
                        </a:rPr>
                        <a:t>No</a:t>
                      </a:r>
                      <a:endParaRPr lang="en-US" sz="1400" b="0" i="0" u="none" strike="noStrike" dirty="0">
                        <a:solidFill>
                          <a:srgbClr val="0070C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0070C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03"/>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u="none" strike="noStrike">
                          <a:solidFill>
                            <a:srgbClr val="FF00FF"/>
                          </a:solidFill>
                          <a:effectLst/>
                        </a:rPr>
                        <a:t>1</a:t>
                      </a:r>
                      <a:endParaRPr lang="en-US" altLang="zh-CN" sz="1600" b="0" i="0" u="none" strike="noStrike">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solidFill>
                            <a:srgbClr val="FF00FF"/>
                          </a:solidFill>
                          <a:effectLst/>
                        </a:rPr>
                        <a:t>SD</a:t>
                      </a:r>
                      <a:endParaRPr lang="en-US" sz="1600" b="0" i="0" u="none" strike="noStrike">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solidFill>
                            <a:srgbClr val="FF00FF"/>
                          </a:solidFill>
                          <a:effectLst/>
                        </a:rPr>
                        <a:t>F4 </a:t>
                      </a:r>
                      <a:endParaRPr lang="en-US" sz="16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u="none" strike="noStrike" dirty="0">
                          <a:solidFill>
                            <a:srgbClr val="FF00FF"/>
                          </a:solidFill>
                          <a:effectLst/>
                        </a:rPr>
                        <a:t>0</a:t>
                      </a:r>
                      <a:endParaRPr lang="en-US" altLang="zh-CN" sz="16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solidFill>
                            <a:srgbClr val="FF00FF"/>
                          </a:solidFill>
                          <a:effectLst/>
                        </a:rPr>
                        <a:t>R1</a:t>
                      </a:r>
                      <a:endParaRPr lang="en-US" sz="16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u="none" strike="noStrike" dirty="0">
                          <a:effectLst/>
                        </a:rPr>
                        <a:t>3</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b="0" i="0" u="none" strike="noStrike" dirty="0">
                          <a:solidFill>
                            <a:srgbClr val="000000"/>
                          </a:solidFill>
                          <a:effectLst/>
                          <a:latin typeface="宋体" panose="02010600030101010101" pitchFamily="2" charset="-122"/>
                          <a:ea typeface="宋体" panose="02010600030101010101" pitchFamily="2" charset="-122"/>
                        </a:rPr>
                        <a:t>4</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u="none" strike="noStrike" dirty="0">
                          <a:effectLst/>
                        </a:rPr>
                        <a:t>16</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r" fontAlgn="ctr"/>
                      <a:r>
                        <a:rPr lang="en-US" sz="1600" u="none" strike="noStrike">
                          <a:effectLst/>
                        </a:rPr>
                        <a:t>Load3</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b="0" i="0" u="none" strike="noStrike" dirty="0">
                          <a:solidFill>
                            <a:schemeClr val="dk1"/>
                          </a:solidFill>
                          <a:effectLst/>
                          <a:latin typeface="宋体" panose="02010600030101010101" pitchFamily="2" charset="-122"/>
                          <a:ea typeface="宋体" panose="02010600030101010101" pitchFamily="2" charset="-122"/>
                        </a:rPr>
                        <a:t>No</a:t>
                      </a:r>
                      <a:endParaRPr 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04"/>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u="none" strike="noStrike">
                          <a:effectLst/>
                        </a:rPr>
                        <a:t>2</a:t>
                      </a:r>
                      <a:endParaRPr lang="en-US" altLang="zh-CN" sz="1600" b="0" i="0" u="none" strike="noStrike">
                        <a:solidFill>
                          <a:srgbClr val="66FF33"/>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LD</a:t>
                      </a:r>
                      <a:endParaRPr lang="en-US" sz="1600" b="0" i="0" u="none" strike="noStrike" dirty="0">
                        <a:solidFill>
                          <a:srgbClr val="66FF33"/>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F0</a:t>
                      </a:r>
                      <a:endParaRPr lang="en-US" sz="1600" b="0" i="0" u="none" strike="noStrike">
                        <a:solidFill>
                          <a:srgbClr val="66FF33"/>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u="none" strike="noStrike">
                          <a:effectLst/>
                        </a:rPr>
                        <a:t>0</a:t>
                      </a:r>
                      <a:endParaRPr lang="en-US" altLang="zh-CN" sz="1600" b="0" i="0" u="none" strike="noStrike">
                        <a:solidFill>
                          <a:srgbClr val="66FF33"/>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R1</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u="none" strike="noStrike" dirty="0">
                          <a:effectLst/>
                        </a:rPr>
                        <a:t>6</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b="0" i="0" u="none" strike="noStrike" dirty="0">
                          <a:solidFill>
                            <a:srgbClr val="000000"/>
                          </a:solidFill>
                          <a:effectLst/>
                          <a:latin typeface="宋体" panose="02010600030101010101" pitchFamily="2" charset="-122"/>
                          <a:ea typeface="宋体" panose="02010600030101010101" pitchFamily="2" charset="-122"/>
                        </a:rPr>
                        <a:t>11</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u="none" strike="noStrike" dirty="0">
                          <a:effectLst/>
                        </a:rPr>
                        <a:t>12</a:t>
                      </a:r>
                      <a:r>
                        <a:rPr lang="zh-CN" altLang="en-US" sz="1400" u="none" strike="noStrike" dirty="0">
                          <a:effectLst/>
                        </a:rPr>
                        <a:t>　</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r" fontAlgn="ctr"/>
                      <a:r>
                        <a:rPr lang="en-US" sz="1600" u="none" strike="noStrike">
                          <a:effectLst/>
                        </a:rPr>
                        <a:t>Store1</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b="0" i="0" u="none" strike="noStrike" dirty="0">
                          <a:solidFill>
                            <a:srgbClr val="FF00FF"/>
                          </a:solidFill>
                          <a:effectLst/>
                          <a:latin typeface="宋体" panose="02010600030101010101" pitchFamily="2" charset="-122"/>
                          <a:ea typeface="宋体" panose="02010600030101010101" pitchFamily="2" charset="-122"/>
                        </a:rPr>
                        <a:t>No</a:t>
                      </a:r>
                      <a:endParaRPr lang="en-US" sz="14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05"/>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u="none" strike="noStrike">
                          <a:effectLst/>
                        </a:rPr>
                        <a:t>2</a:t>
                      </a:r>
                      <a:endParaRPr lang="en-US" altLang="zh-CN" sz="1600" b="0" i="0" u="none" strike="noStrike">
                        <a:solidFill>
                          <a:srgbClr val="66FF33"/>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MULTD</a:t>
                      </a:r>
                      <a:endParaRPr lang="en-US" sz="1600" b="0" i="0" u="none" strike="noStrike">
                        <a:solidFill>
                          <a:srgbClr val="66FF33"/>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F4</a:t>
                      </a:r>
                      <a:endParaRPr lang="en-US" sz="1600" b="0" i="0" u="none" strike="noStrike">
                        <a:solidFill>
                          <a:srgbClr val="66FF33"/>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F0</a:t>
                      </a:r>
                      <a:endParaRPr lang="en-US" sz="1600" b="0" i="0" u="none" strike="noStrike">
                        <a:solidFill>
                          <a:srgbClr val="66FF33"/>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F2</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u="none" strike="noStrike" dirty="0">
                          <a:effectLst/>
                        </a:rPr>
                        <a:t>7</a:t>
                      </a:r>
                      <a:r>
                        <a:rPr lang="zh-CN" altLang="en-US" sz="1400" u="none" strike="noStrike" dirty="0">
                          <a:effectLst/>
                        </a:rPr>
                        <a:t>　</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b="0" i="0" u="none" strike="noStrike" dirty="0">
                          <a:solidFill>
                            <a:srgbClr val="000000"/>
                          </a:solidFill>
                          <a:effectLst/>
                          <a:latin typeface="宋体" panose="02010600030101010101" pitchFamily="2" charset="-122"/>
                          <a:ea typeface="宋体" panose="02010600030101010101" pitchFamily="2" charset="-122"/>
                        </a:rPr>
                        <a:t>13~16</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u="none" strike="noStrike" dirty="0">
                          <a:effectLst/>
                        </a:rPr>
                        <a:t>17</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r" fontAlgn="ctr"/>
                      <a:r>
                        <a:rPr lang="en-US" sz="1600" u="none" strike="noStrike" dirty="0">
                          <a:effectLst/>
                        </a:rPr>
                        <a:t>Store2</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b="0" i="0" u="none" strike="noStrike" dirty="0">
                          <a:solidFill>
                            <a:srgbClr val="0070C0"/>
                          </a:solidFill>
                          <a:effectLst/>
                          <a:latin typeface="宋体" panose="02010600030101010101" pitchFamily="2" charset="-122"/>
                          <a:ea typeface="宋体" panose="02010600030101010101" pitchFamily="2" charset="-122"/>
                        </a:rPr>
                        <a:t>No</a:t>
                      </a:r>
                      <a:endParaRPr lang="en-US" sz="1400" b="0" i="0" u="none" strike="noStrike" dirty="0">
                        <a:solidFill>
                          <a:srgbClr val="0070C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0070C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en-US" altLang="zh-CN" sz="1400" b="0" i="0" u="none" strike="noStrike" dirty="0">
                        <a:solidFill>
                          <a:srgbClr val="0070C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06"/>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u="none" strike="noStrike">
                          <a:effectLst/>
                        </a:rPr>
                        <a:t>2</a:t>
                      </a:r>
                      <a:endParaRPr lang="en-US" altLang="zh-CN" sz="1600" b="0" i="0" u="none" strike="noStrike">
                        <a:solidFill>
                          <a:srgbClr val="66FF33"/>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SD</a:t>
                      </a:r>
                      <a:endParaRPr lang="en-US" sz="1600" b="0" i="0" u="none" strike="noStrike">
                        <a:solidFill>
                          <a:srgbClr val="66FF33"/>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F4 </a:t>
                      </a:r>
                      <a:endParaRPr lang="en-US" sz="1600" b="0" i="0" u="none" strike="noStrike">
                        <a:solidFill>
                          <a:srgbClr val="66FF33"/>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u="none" strike="noStrike">
                          <a:effectLst/>
                        </a:rPr>
                        <a:t>0</a:t>
                      </a:r>
                      <a:endParaRPr lang="en-US" altLang="zh-CN" sz="1600" b="0" i="0" u="none" strike="noStrike">
                        <a:solidFill>
                          <a:srgbClr val="66FF33"/>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R1</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u="none" strike="noStrike" dirty="0">
                          <a:effectLst/>
                        </a:rPr>
                        <a:t>8</a:t>
                      </a:r>
                      <a:r>
                        <a:rPr lang="zh-CN" altLang="en-US" sz="1400" u="none" strike="noStrike" dirty="0">
                          <a:effectLst/>
                        </a:rPr>
                        <a:t>　</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u="none" strike="noStrike" dirty="0">
                          <a:effectLst/>
                        </a:rPr>
                        <a:t>17</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u="none" strike="noStrike" dirty="0">
                          <a:effectLst/>
                        </a:rPr>
                        <a:t>18</a:t>
                      </a:r>
                      <a:r>
                        <a:rPr lang="zh-CN" altLang="en-US" sz="1400" u="none" strike="noStrike" dirty="0">
                          <a:effectLst/>
                        </a:rPr>
                        <a:t>　</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r" fontAlgn="ctr"/>
                      <a:r>
                        <a:rPr lang="en-US" sz="1600" u="none" strike="noStrike" dirty="0">
                          <a:effectLst/>
                        </a:rPr>
                        <a:t>Store3</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b="0" i="0" u="none" strike="noStrike" dirty="0">
                          <a:solidFill>
                            <a:schemeClr val="dk1"/>
                          </a:solidFill>
                          <a:effectLst/>
                          <a:latin typeface="宋体" panose="02010600030101010101" pitchFamily="2" charset="-122"/>
                          <a:ea typeface="宋体" panose="02010600030101010101" pitchFamily="2" charset="-122"/>
                        </a:rPr>
                        <a:t>No</a:t>
                      </a:r>
                      <a:endParaRPr 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en-US" altLang="zh-CN"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07"/>
                  </a:ext>
                </a:extLst>
              </a:tr>
              <a:tr h="293236">
                <a:tc gridSpan="3">
                  <a:txBody>
                    <a:bodyPr/>
                    <a:lstStyle/>
                    <a:p>
                      <a:pPr marL="0" algn="l" defTabSz="914400" rtl="0" eaLnBrk="1" fontAlgn="ctr" latinLnBrk="0" hangingPunct="1"/>
                      <a:r>
                        <a:rPr lang="en-US" sz="1800" b="1" u="none" strike="noStrike" kern="1200" dirty="0">
                          <a:solidFill>
                            <a:srgbClr val="FF0000"/>
                          </a:solidFill>
                          <a:effectLst/>
                          <a:latin typeface="+mn-lt"/>
                          <a:ea typeface="+mn-ea"/>
                          <a:cs typeface="+mn-cs"/>
                        </a:rPr>
                        <a:t>Reservation Station:</a:t>
                      </a:r>
                    </a:p>
                  </a:txBody>
                  <a:tcPr marL="7620" marR="7620" marT="7619" marB="0" anchor="ctr"/>
                </a:tc>
                <a:tc hMerge="1">
                  <a:txBody>
                    <a:bodyPr/>
                    <a:lstStyle/>
                    <a:p>
                      <a:endParaRPr lang="zh-CN" altLang="en-US"/>
                    </a:p>
                  </a:txBody>
                  <a:tcPr/>
                </a:tc>
                <a:tc hMerge="1">
                  <a:txBody>
                    <a:bodyPr/>
                    <a:lstStyle/>
                    <a:p>
                      <a:endParaRPr lang="zh-CN" altLang="en-US"/>
                    </a:p>
                  </a:txBody>
                  <a:tcP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08"/>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Time</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Name</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Busy </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Op</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err="1">
                          <a:effectLst/>
                        </a:rPr>
                        <a:t>Vj</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err="1">
                          <a:effectLst/>
                        </a:rPr>
                        <a:t>Vk</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Qj </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Qk</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Code</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09"/>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600" u="none" strike="noStrike" dirty="0">
                          <a:effectLst/>
                        </a:rPr>
                        <a:t>Add1</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400" u="none" strike="noStrike" dirty="0">
                          <a:effectLst/>
                          <a:latin typeface="宋体" panose="02010600030101010101" pitchFamily="2" charset="-122"/>
                          <a:ea typeface="宋体" panose="02010600030101010101" pitchFamily="2" charset="-122"/>
                        </a:rPr>
                        <a:t>No</a:t>
                      </a:r>
                      <a:endParaRPr lang="en-US" sz="1400" b="0" i="0" u="none" strike="noStrike" dirty="0">
                        <a:solidFill>
                          <a:srgbClr val="FF66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zh-CN" altLang="en-US" sz="1400" u="none" strike="noStrike" dirty="0">
                          <a:effectLst/>
                          <a:latin typeface="宋体" panose="02010600030101010101" pitchFamily="2" charset="-122"/>
                          <a:ea typeface="宋体" panose="02010600030101010101" pitchFamily="2" charset="-122"/>
                        </a:rPr>
                        <a:t>　</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zh-CN" altLang="en-US" sz="1200" u="none" strike="noStrike" dirty="0">
                          <a:effectLst/>
                        </a:rPr>
                        <a:t>　</a:t>
                      </a: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zh-CN" altLang="en-US" sz="1200" u="none" strike="noStrike" dirty="0">
                          <a:effectLst/>
                        </a:rPr>
                        <a:t>　</a:t>
                      </a: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zh-CN" altLang="en-US" sz="1200" u="none" strike="noStrike" dirty="0">
                          <a:effectLst/>
                        </a:rPr>
                        <a:t>　</a:t>
                      </a: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zh-CN" altLang="en-US" sz="1600" u="none" strike="noStrike" dirty="0">
                          <a:effectLst/>
                        </a:rPr>
                        <a:t>　</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LD </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F0</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u="none" strike="noStrike">
                          <a:effectLst/>
                        </a:rPr>
                        <a:t>0</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R1</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10"/>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600" u="none" strike="noStrike" dirty="0" err="1">
                          <a:effectLst/>
                        </a:rPr>
                        <a:t>Add2</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400" u="none" strike="noStrike">
                          <a:effectLst/>
                          <a:latin typeface="宋体" panose="02010600030101010101" pitchFamily="2" charset="-122"/>
                          <a:ea typeface="宋体" panose="02010600030101010101" pitchFamily="2" charset="-122"/>
                        </a:rPr>
                        <a:t>No</a:t>
                      </a:r>
                      <a:endParaRPr lang="en-US" sz="1400" b="0" i="0" u="none" strike="noStrike">
                        <a:solidFill>
                          <a:srgbClr val="66FF33"/>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2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zh-CN" altLang="en-US" sz="1600" u="none" strike="noStrike">
                          <a:effectLst/>
                        </a:rPr>
                        <a:t>　</a:t>
                      </a: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MULTD</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b="0" i="0" u="none" strike="noStrike" dirty="0">
                          <a:solidFill>
                            <a:srgbClr val="000000"/>
                          </a:solidFill>
                          <a:effectLst/>
                          <a:latin typeface="宋体" panose="02010600030101010101" pitchFamily="2" charset="-122"/>
                          <a:ea typeface="宋体" panose="02010600030101010101" pitchFamily="2" charset="-122"/>
                        </a:rPr>
                        <a:t>F4</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b="0" i="0" u="none" strike="noStrike" dirty="0">
                          <a:solidFill>
                            <a:srgbClr val="000000"/>
                          </a:solidFill>
                          <a:effectLst/>
                          <a:latin typeface="宋体" panose="02010600030101010101" pitchFamily="2" charset="-122"/>
                          <a:ea typeface="宋体" panose="02010600030101010101" pitchFamily="2" charset="-122"/>
                        </a:rPr>
                        <a:t>F0</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b="0" i="0" u="none" strike="noStrike" dirty="0">
                          <a:solidFill>
                            <a:srgbClr val="000000"/>
                          </a:solidFill>
                          <a:effectLst/>
                          <a:latin typeface="宋体" panose="02010600030101010101" pitchFamily="2" charset="-122"/>
                          <a:ea typeface="宋体" panose="02010600030101010101" pitchFamily="2" charset="-122"/>
                        </a:rPr>
                        <a:t>F2</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11"/>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600" u="none" strike="noStrike" dirty="0" err="1">
                          <a:effectLst/>
                        </a:rPr>
                        <a:t>Add3</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400" u="none" strike="noStrike">
                          <a:effectLst/>
                          <a:latin typeface="宋体" panose="02010600030101010101" pitchFamily="2" charset="-122"/>
                          <a:ea typeface="宋体" panose="02010600030101010101" pitchFamily="2" charset="-122"/>
                        </a:rPr>
                        <a:t>No</a:t>
                      </a:r>
                      <a:endParaRPr lang="en-US" sz="14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zh-CN" altLang="en-US" sz="1600" u="none" strike="noStrike">
                          <a:effectLst/>
                        </a:rPr>
                        <a:t>　</a:t>
                      </a: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SD</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F4 </a:t>
                      </a:r>
                      <a:endParaRPr lang="en-US" sz="1600" b="0" i="0" u="none" strike="noStrike" dirty="0">
                        <a:solidFill>
                          <a:srgbClr val="FF66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u="none" strike="noStrike" dirty="0">
                          <a:effectLst/>
                        </a:rPr>
                        <a:t>0</a:t>
                      </a:r>
                      <a:endParaRPr lang="en-US" altLang="zh-CN" sz="1600" b="0" i="0" u="none" strike="noStrike" dirty="0">
                        <a:solidFill>
                          <a:srgbClr val="FF66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R1</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12"/>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600" u="none" strike="noStrike" dirty="0" err="1">
                          <a:effectLst/>
                        </a:rPr>
                        <a:t>Mult1</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b="0" i="0" u="none" strike="noStrike" dirty="0">
                          <a:solidFill>
                            <a:schemeClr val="tx1"/>
                          </a:solidFill>
                          <a:effectLst/>
                          <a:latin typeface="宋体" panose="02010600030101010101" pitchFamily="2" charset="-122"/>
                          <a:ea typeface="宋体" panose="02010600030101010101" pitchFamily="2" charset="-122"/>
                        </a:rPr>
                        <a:t>No</a:t>
                      </a:r>
                      <a:endParaRPr lang="en-US" sz="1400" b="0" i="0" u="none" strike="noStrike" dirty="0">
                        <a:solidFill>
                          <a:schemeClr val="tx1"/>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en-US" altLang="zh-CN" sz="1400" b="0" i="0" u="none" strike="noStrike" dirty="0">
                        <a:solidFill>
                          <a:schemeClr val="tx1"/>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200" b="0" i="0" u="none" strike="noStrike" dirty="0">
                        <a:solidFill>
                          <a:schemeClr val="tx1"/>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200" b="0" i="0" u="none" strike="noStrike" dirty="0">
                        <a:solidFill>
                          <a:schemeClr val="tx1"/>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200" b="0" i="0" u="none" strike="noStrike" dirty="0">
                        <a:solidFill>
                          <a:schemeClr val="tx1"/>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zh-CN" altLang="en-US" sz="1600" u="none" strike="noStrike" dirty="0">
                          <a:solidFill>
                            <a:srgbClr val="FF00FF"/>
                          </a:solidFill>
                          <a:effectLst/>
                        </a:rPr>
                        <a:t>　</a:t>
                      </a:r>
                      <a:endParaRPr lang="zh-CN" altLang="en-US" sz="1600" b="0" i="0" u="none" strike="noStrike" dirty="0">
                        <a:solidFill>
                          <a:srgbClr val="FF00FF"/>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SUBI</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b="0" i="0" u="none" strike="noStrike" dirty="0">
                          <a:solidFill>
                            <a:srgbClr val="000000"/>
                          </a:solidFill>
                          <a:effectLst/>
                          <a:latin typeface="宋体" panose="02010600030101010101" pitchFamily="2" charset="-122"/>
                          <a:ea typeface="宋体" panose="02010600030101010101" pitchFamily="2" charset="-122"/>
                        </a:rPr>
                        <a:t>R1</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b="0" i="0" u="none" strike="noStrike" dirty="0">
                          <a:solidFill>
                            <a:srgbClr val="000000"/>
                          </a:solidFill>
                          <a:effectLst/>
                          <a:latin typeface="宋体" panose="02010600030101010101" pitchFamily="2" charset="-122"/>
                          <a:ea typeface="宋体" panose="02010600030101010101" pitchFamily="2" charset="-122"/>
                        </a:rPr>
                        <a:t>R1</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b="0" i="0" u="none" strike="noStrike" dirty="0">
                          <a:solidFill>
                            <a:srgbClr val="000000"/>
                          </a:solidFill>
                          <a:effectLst/>
                          <a:latin typeface="宋体" panose="02010600030101010101" pitchFamily="2" charset="-122"/>
                          <a:ea typeface="宋体" panose="02010600030101010101" pitchFamily="2" charset="-122"/>
                        </a:rPr>
                        <a:t>#8</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13"/>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sz="1600" u="none" strike="noStrike" dirty="0" err="1">
                          <a:effectLst/>
                        </a:rPr>
                        <a:t>Mult2</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en-US" altLang="zh-CN" sz="1400" u="none" strike="noStrike" dirty="0">
                          <a:solidFill>
                            <a:srgbClr val="0070C0"/>
                          </a:solidFill>
                          <a:effectLst/>
                          <a:latin typeface="宋体" panose="02010600030101010101" pitchFamily="2" charset="-122"/>
                          <a:ea typeface="宋体" panose="02010600030101010101" pitchFamily="2" charset="-122"/>
                        </a:rPr>
                        <a:t>No</a:t>
                      </a:r>
                      <a:endParaRPr lang="en-US" sz="1400" b="0" i="0" u="none" strike="noStrike" dirty="0">
                        <a:solidFill>
                          <a:srgbClr val="0070C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0070C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200" b="0" i="0" u="none" strike="noStrike" dirty="0">
                        <a:solidFill>
                          <a:srgbClr val="0070C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200" b="0" i="0" u="none" strike="noStrike" dirty="0">
                        <a:solidFill>
                          <a:srgbClr val="0070C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200" b="0" i="0" u="none" strike="noStrike" dirty="0">
                        <a:solidFill>
                          <a:srgbClr val="0070C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r>
                        <a:rPr lang="zh-CN" altLang="en-US" sz="1600" u="none" strike="noStrike" dirty="0">
                          <a:effectLst/>
                        </a:rPr>
                        <a:t>　</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BNEZ</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b="0" i="0" u="none" strike="noStrike" dirty="0">
                          <a:solidFill>
                            <a:srgbClr val="000000"/>
                          </a:solidFill>
                          <a:effectLst/>
                          <a:latin typeface="宋体" panose="02010600030101010101" pitchFamily="2" charset="-122"/>
                          <a:ea typeface="宋体" panose="02010600030101010101" pitchFamily="2" charset="-122"/>
                        </a:rPr>
                        <a:t>R1</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b="0" i="0" u="none" strike="noStrike" dirty="0">
                          <a:solidFill>
                            <a:srgbClr val="000000"/>
                          </a:solidFill>
                          <a:effectLst/>
                          <a:latin typeface="宋体" panose="02010600030101010101" pitchFamily="2" charset="-122"/>
                          <a:ea typeface="宋体" panose="02010600030101010101" pitchFamily="2" charset="-122"/>
                        </a:rPr>
                        <a:t>Loop</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14"/>
                  </a:ext>
                </a:extLst>
              </a:tr>
              <a:tr h="86832">
                <a:tc>
                  <a:txBody>
                    <a:bodyPr/>
                    <a:lstStyle/>
                    <a:p>
                      <a:pPr algn="l" fontAlgn="ctr"/>
                      <a:endParaRPr lang="zh-CN" altLang="en-US" sz="2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5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5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5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5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5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5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5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5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5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5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5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5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15"/>
                  </a:ext>
                </a:extLst>
              </a:tr>
              <a:tr h="291688">
                <a:tc gridSpan="3">
                  <a:txBody>
                    <a:bodyPr/>
                    <a:lstStyle/>
                    <a:p>
                      <a:pPr marL="0" algn="l" defTabSz="914400" rtl="0" eaLnBrk="1" fontAlgn="ctr" latinLnBrk="0" hangingPunct="1"/>
                      <a:r>
                        <a:rPr lang="en-US" sz="1600" b="1" u="none" strike="noStrike" kern="1200" dirty="0">
                          <a:solidFill>
                            <a:srgbClr val="FF0000"/>
                          </a:solidFill>
                          <a:effectLst/>
                          <a:latin typeface="+mn-lt"/>
                          <a:ea typeface="+mn-ea"/>
                          <a:cs typeface="+mn-cs"/>
                        </a:rPr>
                        <a:t>Register Result Status</a:t>
                      </a:r>
                    </a:p>
                  </a:txBody>
                  <a:tcPr marL="7620" marR="7620" marT="7619" marB="0" anchor="ctr"/>
                </a:tc>
                <a:tc hMerge="1">
                  <a:txBody>
                    <a:bodyPr/>
                    <a:lstStyle/>
                    <a:p>
                      <a:endParaRPr lang="zh-CN" altLang="en-US"/>
                    </a:p>
                  </a:txBody>
                  <a:tcPr/>
                </a:tc>
                <a:tc hMerge="1">
                  <a:txBody>
                    <a:bodyPr/>
                    <a:lstStyle/>
                    <a:p>
                      <a:endParaRPr lang="zh-CN" altLang="en-US"/>
                    </a:p>
                  </a:txBody>
                  <a:tcP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16"/>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Clock </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R1</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F0</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F2</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F4</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F6</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a:effectLst/>
                        </a:rPr>
                        <a:t>F8</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F10</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F12 </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u="none" strike="noStrike" dirty="0">
                          <a:effectLst/>
                        </a:rPr>
                        <a:t>……</a:t>
                      </a:r>
                      <a:endParaRPr lang="en-US" altLang="zh-CN"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F30</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17"/>
                  </a:ext>
                </a:extLst>
              </a:tr>
              <a:tr h="291688">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b="0" i="0" u="none" strike="noStrike" dirty="0">
                          <a:solidFill>
                            <a:schemeClr val="dk1"/>
                          </a:solidFill>
                          <a:effectLst/>
                          <a:latin typeface="+mn-lt"/>
                          <a:ea typeface="+mn-ea"/>
                        </a:rPr>
                        <a:t>24</a:t>
                      </a:r>
                      <a:endParaRPr lang="en-US" altLang="zh-CN"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altLang="zh-CN" sz="1600" b="0" i="0" u="none" strike="noStrike" dirty="0">
                          <a:solidFill>
                            <a:schemeClr val="dk1"/>
                          </a:solidFill>
                          <a:effectLst/>
                          <a:latin typeface="+mn-lt"/>
                          <a:ea typeface="+mn-ea"/>
                        </a:rPr>
                        <a:t>64</a:t>
                      </a:r>
                      <a:endParaRPr lang="en-US" altLang="zh-CN"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r>
                        <a:rPr lang="en-US" sz="1600" u="none" strike="noStrike" dirty="0">
                          <a:effectLst/>
                        </a:rPr>
                        <a:t>FU</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chemeClr val="tx1"/>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0070C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ctr" fontAlgn="ctr"/>
                      <a:endParaRPr lang="zh-CN" altLang="en-US" sz="1400" b="0" i="0" u="none" strike="noStrike" dirty="0">
                        <a:solidFill>
                          <a:srgbClr val="0070C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tc>
                  <a:txBody>
                    <a:bodyPr/>
                    <a:lstStyle/>
                    <a:p>
                      <a:pPr algn="l" fontAlgn="ct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19" marB="0" anchor="ctr"/>
                </a:tc>
                <a:extLst>
                  <a:ext uri="{0D108BD9-81ED-4DB2-BD59-A6C34878D82A}">
                    <a16:rowId xmlns:a16="http://schemas.microsoft.com/office/drawing/2014/main" val="10018"/>
                  </a:ext>
                </a:extLst>
              </a:tr>
            </a:tbl>
          </a:graphicData>
        </a:graphic>
      </p:graphicFrame>
      <p:sp>
        <p:nvSpPr>
          <p:cNvPr id="8" name="Text Box 3">
            <a:extLst>
              <a:ext uri="{FF2B5EF4-FFF2-40B4-BE49-F238E27FC236}">
                <a16:creationId xmlns:a16="http://schemas.microsoft.com/office/drawing/2014/main" id="{DAD6F75C-7E3F-42BE-908D-D966A1DCEB57}"/>
              </a:ext>
            </a:extLst>
          </p:cNvPr>
          <p:cNvSpPr txBox="1">
            <a:spLocks noChangeArrowheads="1"/>
          </p:cNvSpPr>
          <p:nvPr/>
        </p:nvSpPr>
        <p:spPr bwMode="auto">
          <a:xfrm>
            <a:off x="10380662" y="6145785"/>
            <a:ext cx="1890243" cy="444500"/>
          </a:xfrm>
          <a:prstGeom prst="rect">
            <a:avLst/>
          </a:prstGeom>
          <a:noFill/>
          <a:ln w="9525">
            <a:noFill/>
            <a:round/>
            <a:headEnd/>
            <a:tailEnd/>
          </a:ln>
        </p:spPr>
        <p:txBody>
          <a:bodyPr lIns="90360" tIns="44280" rIns="90360" bIns="44280"/>
          <a:lstStyle/>
          <a:p>
            <a:pPr eaLnBrk="1" hangingPunct="1">
              <a:lnSpc>
                <a:spcPct val="150000"/>
              </a:lnSpc>
              <a:spcBef>
                <a:spcPts val="1000"/>
              </a:spcBef>
              <a:buClr>
                <a:srgbClr val="5B9BD5"/>
              </a:buClr>
              <a:buSzPct val="100000"/>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2000" b="1" dirty="0" err="1">
                <a:solidFill>
                  <a:srgbClr val="FF0066"/>
                </a:solidFill>
                <a:latin typeface="Times New Roman" panose="02020603050405020304" pitchFamily="18" charset="0"/>
                <a:ea typeface="宋体" panose="02010600030101010101" pitchFamily="2" charset="-122"/>
                <a:cs typeface="Times New Roman" panose="02020603050405020304" pitchFamily="18" charset="0"/>
              </a:rPr>
              <a:t>SD3</a:t>
            </a:r>
            <a:r>
              <a:rPr lang="zh-CN" altLang="en-US" sz="2000" b="1" dirty="0">
                <a:solidFill>
                  <a:srgbClr val="FF0066"/>
                </a:solidFill>
                <a:latin typeface="Times New Roman" panose="02020603050405020304" pitchFamily="18" charset="0"/>
                <a:ea typeface="宋体" panose="02010600030101010101" pitchFamily="2" charset="-122"/>
                <a:cs typeface="Times New Roman" panose="02020603050405020304" pitchFamily="18" charset="0"/>
              </a:rPr>
              <a:t>写结果</a:t>
            </a:r>
            <a:endParaRPr lang="en-US" altLang="zh-CN" sz="2000" b="1" dirty="0">
              <a:solidFill>
                <a:srgbClr val="FF0066"/>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880712402"/>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additive="repl">
                                        <p:cTn id="6" dur="1" fill="hold">
                                          <p:stCondLst>
                                            <p:cond delay="0"/>
                                          </p:stCondLst>
                                        </p:cTn>
                                        <p:tgtEl>
                                          <p:spTgt spid="8">
                                            <p:txEl>
                                              <p:pRg st="0" end="0"/>
                                            </p:txEl>
                                          </p:spTgt>
                                        </p:tgtEl>
                                        <p:attrNameLst>
                                          <p:attrName>style.visibility</p:attrName>
                                        </p:attrNameLst>
                                      </p:cBhvr>
                                      <p:to>
                                        <p:strVal val="visible"/>
                                      </p:to>
                                    </p:set>
                                    <p:anim calcmode="lin" valueType="num">
                                      <p:cBhvr>
                                        <p:cTn id="7" dur="500" fill="hold"/>
                                        <p:tgtEl>
                                          <p:spTgt spid="8">
                                            <p:txEl>
                                              <p:pRg st="0" end="0"/>
                                            </p:txEl>
                                          </p:spTgt>
                                        </p:tgtEl>
                                        <p:attrNameLst>
                                          <p:attrName>ppt_x</p:attrName>
                                        </p:attrNameLst>
                                      </p:cBhvr>
                                      <p:tavLst>
                                        <p:tav tm="100000">
                                          <p:val>
                                            <p:strVal val="1+#ppt_w/2"/>
                                          </p:val>
                                        </p:tav>
                                        <p:tav tm="100000">
                                          <p:val>
                                            <p:strVal val="#ppt_x"/>
                                          </p:val>
                                        </p:tav>
                                      </p:tavLst>
                                    </p:anim>
                                    <p:anim calcmode="lin" valueType="num">
                                      <p:cBhvr>
                                        <p:cTn id="8" dur="500" fill="hold"/>
                                        <p:tgtEl>
                                          <p:spTgt spid="8">
                                            <p:txEl>
                                              <p:pRg st="0" end="0"/>
                                            </p:txEl>
                                          </p:spTgt>
                                        </p:tgtEl>
                                        <p:attrNameLst>
                                          <p:attrName>ppt_y</p:attrName>
                                        </p:attrNameLst>
                                      </p:cBhvr>
                                      <p:tavLst>
                                        <p:tav tm="10000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自由: 形状 22"/>
          <p:cNvSpPr/>
          <p:nvPr/>
        </p:nvSpPr>
        <p:spPr bwMode="auto">
          <a:xfrm rot="12600000">
            <a:off x="628798" y="267712"/>
            <a:ext cx="166903" cy="731887"/>
          </a:xfrm>
          <a:custGeom>
            <a:avLst/>
            <a:gdLst>
              <a:gd name="connsiteX0" fmla="*/ 260214 w 260214"/>
              <a:gd name="connsiteY0" fmla="*/ 995963 h 1141060"/>
              <a:gd name="connsiteX1" fmla="*/ 0 w 260214"/>
              <a:gd name="connsiteY1" fmla="*/ 1141060 h 1141060"/>
              <a:gd name="connsiteX2" fmla="*/ 0 w 260214"/>
              <a:gd name="connsiteY2" fmla="*/ 146621 h 1141060"/>
              <a:gd name="connsiteX3" fmla="*/ 260214 w 260214"/>
              <a:gd name="connsiteY3" fmla="*/ 0 h 1141060"/>
            </a:gdLst>
            <a:ahLst/>
            <a:cxnLst>
              <a:cxn ang="0">
                <a:pos x="connsiteX0" y="connsiteY0"/>
              </a:cxn>
              <a:cxn ang="0">
                <a:pos x="connsiteX1" y="connsiteY1"/>
              </a:cxn>
              <a:cxn ang="0">
                <a:pos x="connsiteX2" y="connsiteY2"/>
              </a:cxn>
              <a:cxn ang="0">
                <a:pos x="connsiteX3" y="connsiteY3"/>
              </a:cxn>
            </a:cxnLst>
            <a:rect l="l" t="t" r="r" b="b"/>
            <a:pathLst>
              <a:path w="260214" h="1141060">
                <a:moveTo>
                  <a:pt x="260214" y="995963"/>
                </a:moveTo>
                <a:lnTo>
                  <a:pt x="0" y="1141060"/>
                </a:lnTo>
                <a:lnTo>
                  <a:pt x="0" y="146621"/>
                </a:lnTo>
                <a:lnTo>
                  <a:pt x="260214" y="0"/>
                </a:lnTo>
                <a:close/>
              </a:path>
            </a:pathLst>
          </a:custGeom>
          <a:solidFill>
            <a:srgbClr val="0075EA"/>
          </a:solidFill>
          <a:ln>
            <a:noFill/>
          </a:ln>
        </p:spPr>
        <p:txBody>
          <a:bodyPr vert="horz" wrap="square" lIns="91440" tIns="45720" rIns="91440" bIns="45720" numCol="1" anchor="t" anchorCtr="0" compatLnSpc="1">
            <a:noAutofit/>
          </a:bodyPr>
          <a:lstStyle/>
          <a:p>
            <a:endParaRPr lang="zh-CN" altLang="en-US" dirty="0"/>
          </a:p>
        </p:txBody>
      </p:sp>
      <p:grpSp>
        <p:nvGrpSpPr>
          <p:cNvPr id="13" name="组合 12">
            <a:extLst>
              <a:ext uri="{FF2B5EF4-FFF2-40B4-BE49-F238E27FC236}">
                <a16:creationId xmlns:a16="http://schemas.microsoft.com/office/drawing/2014/main" id="{257BC564-4E86-4797-B5CB-8BDE6E904E22}"/>
              </a:ext>
            </a:extLst>
          </p:cNvPr>
          <p:cNvGrpSpPr/>
          <p:nvPr/>
        </p:nvGrpSpPr>
        <p:grpSpPr>
          <a:xfrm>
            <a:off x="635245" y="278225"/>
            <a:ext cx="6290091" cy="714073"/>
            <a:chOff x="635243" y="278221"/>
            <a:chExt cx="6290091" cy="714072"/>
          </a:xfrm>
        </p:grpSpPr>
        <p:sp>
          <p:nvSpPr>
            <p:cNvPr id="14" name="矩形 13">
              <a:extLst>
                <a:ext uri="{FF2B5EF4-FFF2-40B4-BE49-F238E27FC236}">
                  <a16:creationId xmlns:a16="http://schemas.microsoft.com/office/drawing/2014/main" id="{383ADEE3-09C9-4063-B666-DBAA12B1D04D}"/>
                </a:ext>
              </a:extLst>
            </p:cNvPr>
            <p:cNvSpPr/>
            <p:nvPr/>
          </p:nvSpPr>
          <p:spPr>
            <a:xfrm>
              <a:off x="635243" y="676889"/>
              <a:ext cx="5460755" cy="315404"/>
            </a:xfrm>
            <a:prstGeom prst="rect">
              <a:avLst/>
            </a:prstGeom>
          </p:spPr>
          <p:txBody>
            <a:bodyPr wrap="square">
              <a:spAutoFit/>
            </a:bodyPr>
            <a:lstStyle/>
            <a:p>
              <a:pPr algn="ct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Why Tomasulo can Execute Loop overlap</a:t>
              </a:r>
              <a:r>
                <a:rPr lang="zh-CN" altLang="en-US" sz="1400" spc="151" dirty="0">
                  <a:solidFill>
                    <a:schemeClr val="tx1">
                      <a:lumMod val="65000"/>
                      <a:lumOff val="35000"/>
                    </a:schemeClr>
                  </a:solidFill>
                  <a:latin typeface="等线 Light" panose="02010600030101010101" pitchFamily="2" charset="-122"/>
                  <a:ea typeface="等线 Light" panose="02010600030101010101" pitchFamily="2" charset="-122"/>
                </a:rPr>
                <a:t>？</a:t>
              </a:r>
              <a:endPar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endParaRPr>
            </a:p>
          </p:txBody>
        </p:sp>
        <p:sp>
          <p:nvSpPr>
            <p:cNvPr id="15" name="矩形 14">
              <a:extLst>
                <a:ext uri="{FF2B5EF4-FFF2-40B4-BE49-F238E27FC236}">
                  <a16:creationId xmlns:a16="http://schemas.microsoft.com/office/drawing/2014/main" id="{94A4EB1D-9FD5-4440-ABAF-B2BB9EBA4CB2}"/>
                </a:ext>
              </a:extLst>
            </p:cNvPr>
            <p:cNvSpPr/>
            <p:nvPr/>
          </p:nvSpPr>
          <p:spPr>
            <a:xfrm>
              <a:off x="1197484" y="278221"/>
              <a:ext cx="5727850" cy="523219"/>
            </a:xfrm>
            <a:prstGeom prst="rect">
              <a:avLst/>
            </a:prstGeom>
          </p:spPr>
          <p:txBody>
            <a:bodyPr wrap="none">
              <a:spAutoFit/>
            </a:bodyPr>
            <a:lstStyle/>
            <a:p>
              <a:r>
                <a:rPr lang="zh-CN" altLang="en-US" sz="2800" b="1" dirty="0">
                  <a:solidFill>
                    <a:schemeClr val="tx1">
                      <a:lumMod val="85000"/>
                      <a:lumOff val="15000"/>
                    </a:schemeClr>
                  </a:solidFill>
                  <a:latin typeface="等线" panose="02010600030101010101" pitchFamily="2" charset="-122"/>
                  <a:ea typeface="等线" panose="02010600030101010101" pitchFamily="2" charset="-122"/>
                </a:rPr>
                <a:t>为何</a:t>
              </a:r>
              <a:r>
                <a:rPr lang="en-US" altLang="zh-CN" sz="2800" b="1" dirty="0">
                  <a:solidFill>
                    <a:schemeClr val="tx1">
                      <a:lumMod val="85000"/>
                      <a:lumOff val="15000"/>
                    </a:schemeClr>
                  </a:solidFill>
                  <a:latin typeface="等线" panose="02010600030101010101" pitchFamily="2" charset="-122"/>
                  <a:ea typeface="等线" panose="02010600030101010101" pitchFamily="2" charset="-122"/>
                </a:rPr>
                <a:t>Tomasulo</a:t>
              </a:r>
              <a:r>
                <a:rPr lang="zh-CN" altLang="en-US" sz="2800" b="1" dirty="0">
                  <a:solidFill>
                    <a:schemeClr val="tx1">
                      <a:lumMod val="85000"/>
                      <a:lumOff val="15000"/>
                    </a:schemeClr>
                  </a:solidFill>
                  <a:latin typeface="等线" panose="02010600030101010101" pitchFamily="2" charset="-122"/>
                  <a:ea typeface="等线" panose="02010600030101010101" pitchFamily="2" charset="-122"/>
                </a:rPr>
                <a:t>可以循环覆盖执行？</a:t>
              </a:r>
            </a:p>
          </p:txBody>
        </p:sp>
      </p:grpSp>
      <p:sp>
        <p:nvSpPr>
          <p:cNvPr id="16" name="矩形 15">
            <a:extLst>
              <a:ext uri="{FF2B5EF4-FFF2-40B4-BE49-F238E27FC236}">
                <a16:creationId xmlns:a16="http://schemas.microsoft.com/office/drawing/2014/main" id="{78CA7E75-E8BE-4719-BAD4-D682DDC122FE}"/>
              </a:ext>
            </a:extLst>
          </p:cNvPr>
          <p:cNvSpPr/>
          <p:nvPr/>
        </p:nvSpPr>
        <p:spPr>
          <a:xfrm>
            <a:off x="1056904" y="1280682"/>
            <a:ext cx="10070275" cy="4212820"/>
          </a:xfrm>
          <a:prstGeom prst="rect">
            <a:avLst/>
          </a:prstGeom>
          <a:ln>
            <a:solidFill>
              <a:schemeClr val="accent1"/>
            </a:solidFill>
          </a:ln>
        </p:spPr>
        <p:txBody>
          <a:bodyPr wrap="square" lIns="72000" rIns="72000">
            <a:spAutoFit/>
          </a:bodyPr>
          <a:lstStyle/>
          <a:p>
            <a:pPr marL="342900" indent="-342900" algn="just">
              <a:lnSpc>
                <a:spcPct val="150000"/>
              </a:lnSpc>
              <a:spcBef>
                <a:spcPts val="600"/>
              </a:spcBef>
              <a:spcAft>
                <a:spcPts val="600"/>
              </a:spcAft>
              <a:buClr>
                <a:srgbClr val="FF0066"/>
              </a:buClr>
              <a:buFont typeface="Wingdings" panose="05000000000000000000" pitchFamily="2" charset="2"/>
              <a:buChar char="p"/>
            </a:pPr>
            <a:r>
              <a:rPr lang="zh-CN" altLang="en-US" sz="2800" dirty="0">
                <a:latin typeface="微软雅黑" panose="020B0503020204020204" pitchFamily="34" charset="-122"/>
                <a:ea typeface="微软雅黑" panose="020B0503020204020204" pitchFamily="34" charset="-122"/>
                <a:cs typeface="+mn-ea"/>
                <a:sym typeface="+mn-lt"/>
              </a:rPr>
              <a:t>使用了寄存器重命名技术。</a:t>
            </a:r>
            <a:endParaRPr lang="en-US" altLang="zh-CN" sz="2800" dirty="0">
              <a:latin typeface="微软雅黑" panose="020B0503020204020204" pitchFamily="34" charset="-122"/>
              <a:ea typeface="微软雅黑" panose="020B0503020204020204" pitchFamily="34" charset="-122"/>
              <a:cs typeface="+mn-ea"/>
              <a:sym typeface="+mn-lt"/>
            </a:endParaRPr>
          </a:p>
          <a:p>
            <a:pPr marL="914400" lvl="1" indent="-457200" algn="just">
              <a:lnSpc>
                <a:spcPct val="150000"/>
              </a:lnSpc>
              <a:spcBef>
                <a:spcPts val="600"/>
              </a:spcBef>
              <a:spcAft>
                <a:spcPts val="600"/>
              </a:spcAft>
              <a:buClr>
                <a:srgbClr val="FF0066"/>
              </a:buClr>
              <a:buFont typeface="Wingdings" panose="05000000000000000000" pitchFamily="2" charset="2"/>
              <a:buChar char="ü"/>
            </a:pPr>
            <a:r>
              <a:rPr lang="zh-CN" altLang="en-US" sz="2400" dirty="0">
                <a:latin typeface="微软雅黑" panose="020B0503020204020204" pitchFamily="34" charset="-122"/>
                <a:ea typeface="微软雅黑" panose="020B0503020204020204" pitchFamily="34" charset="-122"/>
                <a:cs typeface="+mn-ea"/>
                <a:sym typeface="+mn-lt"/>
              </a:rPr>
              <a:t>不同的循环使用不同的物理寄存器 </a:t>
            </a:r>
            <a:r>
              <a:rPr lang="en-US" altLang="zh-CN" sz="2400" dirty="0">
                <a:latin typeface="微软雅黑" panose="020B0503020204020204" pitchFamily="34" charset="-122"/>
                <a:ea typeface="微软雅黑" panose="020B0503020204020204" pitchFamily="34" charset="-122"/>
                <a:cs typeface="+mn-ea"/>
                <a:sym typeface="+mn-lt"/>
              </a:rPr>
              <a:t>(dynamic loop unrolling).</a:t>
            </a:r>
          </a:p>
          <a:p>
            <a:pPr marL="914400" lvl="1" indent="-457200" algn="just">
              <a:lnSpc>
                <a:spcPct val="150000"/>
              </a:lnSpc>
              <a:spcBef>
                <a:spcPts val="600"/>
              </a:spcBef>
              <a:spcAft>
                <a:spcPts val="600"/>
              </a:spcAft>
              <a:buClr>
                <a:srgbClr val="FF0066"/>
              </a:buClr>
              <a:buFont typeface="Wingdings" panose="05000000000000000000" pitchFamily="2" charset="2"/>
              <a:buChar char="ü"/>
            </a:pPr>
            <a:r>
              <a:rPr lang="zh-CN" altLang="en-US" sz="2400" dirty="0">
                <a:latin typeface="微软雅黑" panose="020B0503020204020204" pitchFamily="34" charset="-122"/>
                <a:ea typeface="微软雅黑" panose="020B0503020204020204" pitchFamily="34" charset="-122"/>
                <a:cs typeface="+mn-ea"/>
                <a:sym typeface="+mn-lt"/>
              </a:rPr>
              <a:t>将代码中的静态寄存器名修改为保留站编号</a:t>
            </a:r>
            <a:endParaRPr lang="en-US" altLang="zh-CN" sz="2400" dirty="0">
              <a:latin typeface="微软雅黑" panose="020B0503020204020204" pitchFamily="34" charset="-122"/>
              <a:ea typeface="微软雅黑" panose="020B0503020204020204" pitchFamily="34" charset="-122"/>
              <a:cs typeface="+mn-ea"/>
              <a:sym typeface="+mn-lt"/>
            </a:endParaRPr>
          </a:p>
          <a:p>
            <a:pPr marL="914400" lvl="1" indent="-457200" algn="just">
              <a:lnSpc>
                <a:spcPct val="150000"/>
              </a:lnSpc>
              <a:spcBef>
                <a:spcPts val="600"/>
              </a:spcBef>
              <a:spcAft>
                <a:spcPts val="600"/>
              </a:spcAft>
              <a:buClr>
                <a:srgbClr val="FF0066"/>
              </a:buClr>
              <a:buFont typeface="Wingdings" panose="05000000000000000000" pitchFamily="2" charset="2"/>
              <a:buChar char="ü"/>
            </a:pPr>
            <a:r>
              <a:rPr lang="zh-CN" altLang="en-US" sz="2400" dirty="0">
                <a:latin typeface="微软雅黑" panose="020B0503020204020204" pitchFamily="34" charset="-122"/>
                <a:ea typeface="微软雅黑" panose="020B0503020204020204" pitchFamily="34" charset="-122"/>
                <a:cs typeface="+mn-ea"/>
                <a:sym typeface="+mn-lt"/>
              </a:rPr>
              <a:t>有效地增加了寄存器文件的大小 </a:t>
            </a:r>
            <a:endParaRPr lang="en-US" altLang="zh-CN" sz="2400" dirty="0">
              <a:latin typeface="微软雅黑" panose="020B0503020204020204" pitchFamily="34" charset="-122"/>
              <a:ea typeface="微软雅黑" panose="020B0503020204020204" pitchFamily="34" charset="-122"/>
              <a:cs typeface="+mn-ea"/>
              <a:sym typeface="+mn-lt"/>
            </a:endParaRPr>
          </a:p>
          <a:p>
            <a:pPr marL="914400" lvl="1" indent="-457200" algn="just">
              <a:lnSpc>
                <a:spcPct val="150000"/>
              </a:lnSpc>
              <a:spcBef>
                <a:spcPts val="600"/>
              </a:spcBef>
              <a:spcAft>
                <a:spcPts val="600"/>
              </a:spcAft>
              <a:buClr>
                <a:srgbClr val="FF0066"/>
              </a:buClr>
              <a:buFont typeface="Wingdings" panose="05000000000000000000" pitchFamily="2" charset="2"/>
              <a:buChar char="ü"/>
            </a:pPr>
            <a:r>
              <a:rPr lang="zh-CN" altLang="en-US" sz="2400" dirty="0">
                <a:latin typeface="微软雅黑" panose="020B0503020204020204" pitchFamily="34" charset="-122"/>
                <a:ea typeface="微软雅黑" panose="020B0503020204020204" pitchFamily="34" charset="-122"/>
                <a:cs typeface="+mn-ea"/>
                <a:sym typeface="+mn-lt"/>
              </a:rPr>
              <a:t>避免了</a:t>
            </a:r>
            <a:r>
              <a:rPr lang="en-US" altLang="zh-CN" sz="2400" dirty="0">
                <a:latin typeface="微软雅黑" panose="020B0503020204020204" pitchFamily="34" charset="-122"/>
                <a:ea typeface="微软雅黑" panose="020B0503020204020204" pitchFamily="34" charset="-122"/>
                <a:cs typeface="+mn-ea"/>
                <a:sym typeface="+mn-lt"/>
              </a:rPr>
              <a:t>Scoreboard</a:t>
            </a:r>
            <a:r>
              <a:rPr lang="zh-CN" altLang="en-US" sz="2400" dirty="0">
                <a:latin typeface="微软雅黑" panose="020B0503020204020204" pitchFamily="34" charset="-122"/>
                <a:ea typeface="微软雅黑" panose="020B0503020204020204" pitchFamily="34" charset="-122"/>
                <a:cs typeface="+mn-ea"/>
                <a:sym typeface="+mn-lt"/>
              </a:rPr>
              <a:t>中无法解决的</a:t>
            </a:r>
            <a:r>
              <a:rPr lang="en-US" altLang="zh-CN" sz="2400" dirty="0">
                <a:latin typeface="微软雅黑" panose="020B0503020204020204" pitchFamily="34" charset="-122"/>
                <a:ea typeface="微软雅黑" panose="020B0503020204020204" pitchFamily="34" charset="-122"/>
                <a:cs typeface="+mn-ea"/>
                <a:sym typeface="+mn-lt"/>
              </a:rPr>
              <a:t>WAR</a:t>
            </a:r>
            <a:r>
              <a:rPr lang="zh-CN" altLang="en-US" sz="2400" dirty="0">
                <a:latin typeface="微软雅黑" panose="020B0503020204020204" pitchFamily="34" charset="-122"/>
                <a:ea typeface="微软雅黑" panose="020B0503020204020204" pitchFamily="34" charset="-122"/>
                <a:cs typeface="+mn-ea"/>
                <a:sym typeface="+mn-lt"/>
              </a:rPr>
              <a:t>和</a:t>
            </a:r>
            <a:r>
              <a:rPr lang="en-US" altLang="zh-CN" sz="2400" dirty="0">
                <a:latin typeface="微软雅黑" panose="020B0503020204020204" pitchFamily="34" charset="-122"/>
                <a:ea typeface="微软雅黑" panose="020B0503020204020204" pitchFamily="34" charset="-122"/>
                <a:cs typeface="+mn-ea"/>
                <a:sym typeface="+mn-lt"/>
              </a:rPr>
              <a:t>WAW</a:t>
            </a:r>
            <a:r>
              <a:rPr lang="zh-CN" altLang="en-US" sz="2400" dirty="0">
                <a:latin typeface="微软雅黑" panose="020B0503020204020204" pitchFamily="34" charset="-122"/>
                <a:ea typeface="微软雅黑" panose="020B0503020204020204" pitchFamily="34" charset="-122"/>
                <a:cs typeface="+mn-ea"/>
                <a:sym typeface="+mn-lt"/>
              </a:rPr>
              <a:t>冒险</a:t>
            </a:r>
            <a:endParaRPr lang="en-US" altLang="zh-CN" sz="2400" dirty="0">
              <a:latin typeface="微软雅黑" panose="020B0503020204020204" pitchFamily="34" charset="-122"/>
              <a:ea typeface="微软雅黑" panose="020B0503020204020204" pitchFamily="34" charset="-122"/>
              <a:cs typeface="+mn-ea"/>
              <a:sym typeface="+mn-lt"/>
            </a:endParaRPr>
          </a:p>
          <a:p>
            <a:pPr marL="914400" lvl="1" indent="-457200" algn="just">
              <a:lnSpc>
                <a:spcPct val="150000"/>
              </a:lnSpc>
              <a:spcBef>
                <a:spcPts val="600"/>
              </a:spcBef>
              <a:spcAft>
                <a:spcPts val="600"/>
              </a:spcAft>
              <a:buClr>
                <a:srgbClr val="FF0066"/>
              </a:buClr>
              <a:buFont typeface="Wingdings" panose="05000000000000000000" pitchFamily="2" charset="2"/>
              <a:buChar char="ü"/>
            </a:pPr>
            <a:r>
              <a:rPr lang="zh-CN" altLang="en-US" sz="2400" dirty="0">
                <a:latin typeface="微软雅黑" panose="020B0503020204020204" pitchFamily="34" charset="-122"/>
                <a:ea typeface="微软雅黑" panose="020B0503020204020204" pitchFamily="34" charset="-122"/>
                <a:cs typeface="+mn-ea"/>
                <a:sym typeface="+mn-lt"/>
              </a:rPr>
              <a:t>允许硬件做循环展开</a:t>
            </a:r>
            <a:endParaRPr lang="en-US" altLang="zh-CN" sz="2400" dirty="0">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3360006364"/>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linds(horizontal)">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自由: 形状 22"/>
          <p:cNvSpPr/>
          <p:nvPr/>
        </p:nvSpPr>
        <p:spPr bwMode="auto">
          <a:xfrm rot="12600000">
            <a:off x="628798" y="267712"/>
            <a:ext cx="166903" cy="731887"/>
          </a:xfrm>
          <a:custGeom>
            <a:avLst/>
            <a:gdLst>
              <a:gd name="connsiteX0" fmla="*/ 260214 w 260214"/>
              <a:gd name="connsiteY0" fmla="*/ 995963 h 1141060"/>
              <a:gd name="connsiteX1" fmla="*/ 0 w 260214"/>
              <a:gd name="connsiteY1" fmla="*/ 1141060 h 1141060"/>
              <a:gd name="connsiteX2" fmla="*/ 0 w 260214"/>
              <a:gd name="connsiteY2" fmla="*/ 146621 h 1141060"/>
              <a:gd name="connsiteX3" fmla="*/ 260214 w 260214"/>
              <a:gd name="connsiteY3" fmla="*/ 0 h 1141060"/>
            </a:gdLst>
            <a:ahLst/>
            <a:cxnLst>
              <a:cxn ang="0">
                <a:pos x="connsiteX0" y="connsiteY0"/>
              </a:cxn>
              <a:cxn ang="0">
                <a:pos x="connsiteX1" y="connsiteY1"/>
              </a:cxn>
              <a:cxn ang="0">
                <a:pos x="connsiteX2" y="connsiteY2"/>
              </a:cxn>
              <a:cxn ang="0">
                <a:pos x="connsiteX3" y="connsiteY3"/>
              </a:cxn>
            </a:cxnLst>
            <a:rect l="l" t="t" r="r" b="b"/>
            <a:pathLst>
              <a:path w="260214" h="1141060">
                <a:moveTo>
                  <a:pt x="260214" y="995963"/>
                </a:moveTo>
                <a:lnTo>
                  <a:pt x="0" y="1141060"/>
                </a:lnTo>
                <a:lnTo>
                  <a:pt x="0" y="146621"/>
                </a:lnTo>
                <a:lnTo>
                  <a:pt x="260214" y="0"/>
                </a:lnTo>
                <a:close/>
              </a:path>
            </a:pathLst>
          </a:custGeom>
          <a:solidFill>
            <a:srgbClr val="0075EA"/>
          </a:solidFill>
          <a:ln>
            <a:noFill/>
          </a:ln>
        </p:spPr>
        <p:txBody>
          <a:bodyPr vert="horz" wrap="square" lIns="91440" tIns="45720" rIns="91440" bIns="45720" numCol="1" anchor="t" anchorCtr="0" compatLnSpc="1">
            <a:noAutofit/>
          </a:bodyPr>
          <a:lstStyle/>
          <a:p>
            <a:endParaRPr lang="zh-CN" altLang="en-US" dirty="0"/>
          </a:p>
        </p:txBody>
      </p:sp>
      <p:grpSp>
        <p:nvGrpSpPr>
          <p:cNvPr id="13" name="组合 12">
            <a:extLst>
              <a:ext uri="{FF2B5EF4-FFF2-40B4-BE49-F238E27FC236}">
                <a16:creationId xmlns:a16="http://schemas.microsoft.com/office/drawing/2014/main" id="{257BC564-4E86-4797-B5CB-8BDE6E904E22}"/>
              </a:ext>
            </a:extLst>
          </p:cNvPr>
          <p:cNvGrpSpPr/>
          <p:nvPr/>
        </p:nvGrpSpPr>
        <p:grpSpPr>
          <a:xfrm>
            <a:off x="635246" y="278225"/>
            <a:ext cx="2832350" cy="706445"/>
            <a:chOff x="635244" y="278221"/>
            <a:chExt cx="2832350" cy="706444"/>
          </a:xfrm>
        </p:grpSpPr>
        <p:sp>
          <p:nvSpPr>
            <p:cNvPr id="14" name="矩形 13">
              <a:extLst>
                <a:ext uri="{FF2B5EF4-FFF2-40B4-BE49-F238E27FC236}">
                  <a16:creationId xmlns:a16="http://schemas.microsoft.com/office/drawing/2014/main" id="{383ADEE3-09C9-4063-B666-DBAA12B1D04D}"/>
                </a:ext>
              </a:extLst>
            </p:cNvPr>
            <p:cNvSpPr/>
            <p:nvPr/>
          </p:nvSpPr>
          <p:spPr>
            <a:xfrm>
              <a:off x="635244" y="676888"/>
              <a:ext cx="2832350" cy="307777"/>
            </a:xfrm>
            <a:prstGeom prst="rect">
              <a:avLst/>
            </a:prstGeom>
          </p:spPr>
          <p:txBody>
            <a:bodyPr wrap="square">
              <a:spAutoFit/>
            </a:bodyPr>
            <a:lstStyle/>
            <a:p>
              <a:pPr algn="ct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Branch Problem</a:t>
              </a:r>
            </a:p>
          </p:txBody>
        </p:sp>
        <p:sp>
          <p:nvSpPr>
            <p:cNvPr id="15" name="矩形 14">
              <a:extLst>
                <a:ext uri="{FF2B5EF4-FFF2-40B4-BE49-F238E27FC236}">
                  <a16:creationId xmlns:a16="http://schemas.microsoft.com/office/drawing/2014/main" id="{94A4EB1D-9FD5-4440-ABAF-B2BB9EBA4CB2}"/>
                </a:ext>
              </a:extLst>
            </p:cNvPr>
            <p:cNvSpPr/>
            <p:nvPr/>
          </p:nvSpPr>
          <p:spPr>
            <a:xfrm>
              <a:off x="1197484" y="278221"/>
              <a:ext cx="1620957" cy="523219"/>
            </a:xfrm>
            <a:prstGeom prst="rect">
              <a:avLst/>
            </a:prstGeom>
          </p:spPr>
          <p:txBody>
            <a:bodyPr wrap="none">
              <a:spAutoFit/>
            </a:bodyPr>
            <a:lstStyle/>
            <a:p>
              <a:r>
                <a:rPr lang="zh-CN" altLang="en-US" sz="2800" b="1" dirty="0">
                  <a:solidFill>
                    <a:schemeClr val="tx1">
                      <a:lumMod val="85000"/>
                      <a:lumOff val="15000"/>
                    </a:schemeClr>
                  </a:solidFill>
                  <a:latin typeface="等线" panose="02010600030101010101" pitchFamily="2" charset="-122"/>
                  <a:ea typeface="等线" panose="02010600030101010101" pitchFamily="2" charset="-122"/>
                </a:rPr>
                <a:t>分支问题</a:t>
              </a:r>
            </a:p>
          </p:txBody>
        </p:sp>
      </p:grpSp>
      <p:sp>
        <p:nvSpPr>
          <p:cNvPr id="16" name="矩形 15">
            <a:extLst>
              <a:ext uri="{FF2B5EF4-FFF2-40B4-BE49-F238E27FC236}">
                <a16:creationId xmlns:a16="http://schemas.microsoft.com/office/drawing/2014/main" id="{78CA7E75-E8BE-4719-BAD4-D682DDC122FE}"/>
              </a:ext>
            </a:extLst>
          </p:cNvPr>
          <p:cNvSpPr/>
          <p:nvPr/>
        </p:nvSpPr>
        <p:spPr>
          <a:xfrm>
            <a:off x="1056904" y="1280682"/>
            <a:ext cx="10070275" cy="5382371"/>
          </a:xfrm>
          <a:prstGeom prst="rect">
            <a:avLst/>
          </a:prstGeom>
          <a:ln>
            <a:solidFill>
              <a:schemeClr val="accent1"/>
            </a:solidFill>
          </a:ln>
        </p:spPr>
        <p:txBody>
          <a:bodyPr wrap="square" lIns="72000" rIns="72000">
            <a:spAutoFit/>
          </a:bodyPr>
          <a:lstStyle/>
          <a:p>
            <a:pPr marL="342900" indent="-342900" algn="just">
              <a:lnSpc>
                <a:spcPct val="150000"/>
              </a:lnSpc>
              <a:buClr>
                <a:srgbClr val="FF0066"/>
              </a:buClr>
              <a:buFont typeface="Wingdings" panose="05000000000000000000" pitchFamily="2" charset="2"/>
              <a:buChar char="p"/>
            </a:pPr>
            <a:r>
              <a:rPr lang="zh-CN" altLang="en-US" sz="2800" dirty="0">
                <a:latin typeface="微软雅黑" panose="020B0503020204020204" pitchFamily="34" charset="-122"/>
                <a:ea typeface="微软雅黑" panose="020B0503020204020204" pitchFamily="34" charset="-122"/>
                <a:cs typeface="+mn-ea"/>
                <a:sym typeface="+mn-lt"/>
              </a:rPr>
              <a:t>在循环展开的例子中，我们假设整数部件可以快速解决分支问题，以便进行循环重叠执行！</a:t>
            </a:r>
            <a:endParaRPr lang="en-US" altLang="zh-CN" sz="2800" dirty="0">
              <a:latin typeface="微软雅黑" panose="020B0503020204020204" pitchFamily="34" charset="-122"/>
              <a:ea typeface="微软雅黑" panose="020B0503020204020204" pitchFamily="34" charset="-122"/>
              <a:cs typeface="+mn-ea"/>
              <a:sym typeface="+mn-lt"/>
            </a:endParaRPr>
          </a:p>
          <a:p>
            <a:pPr algn="just">
              <a:lnSpc>
                <a:spcPct val="150000"/>
              </a:lnSpc>
              <a:buClr>
                <a:srgbClr val="FF0066"/>
              </a:buClr>
            </a:pPr>
            <a:r>
              <a:rPr lang="pt-BR" altLang="zh-CN" sz="2000" dirty="0">
                <a:latin typeface="微软雅黑" panose="020B0503020204020204" pitchFamily="34" charset="-122"/>
                <a:ea typeface="微软雅黑" panose="020B0503020204020204" pitchFamily="34" charset="-122"/>
                <a:cs typeface="+mn-ea"/>
                <a:sym typeface="+mn-lt"/>
              </a:rPr>
              <a:t>Loop:	        L.D   F0,   0(R1)</a:t>
            </a:r>
          </a:p>
          <a:p>
            <a:pPr algn="just">
              <a:lnSpc>
                <a:spcPct val="150000"/>
              </a:lnSpc>
              <a:buClr>
                <a:srgbClr val="FF0066"/>
              </a:buClr>
            </a:pPr>
            <a:r>
              <a:rPr lang="pt-BR" altLang="zh-CN" sz="2000" dirty="0">
                <a:latin typeface="微软雅黑" panose="020B0503020204020204" pitchFamily="34" charset="-122"/>
                <a:ea typeface="微软雅黑" panose="020B0503020204020204" pitchFamily="34" charset="-122"/>
                <a:cs typeface="+mn-ea"/>
                <a:sym typeface="+mn-lt"/>
              </a:rPr>
              <a:t>             MULT.D   F4,	F0,    F2</a:t>
            </a:r>
          </a:p>
          <a:p>
            <a:pPr algn="just">
              <a:lnSpc>
                <a:spcPct val="150000"/>
              </a:lnSpc>
              <a:buClr>
                <a:srgbClr val="FF0066"/>
              </a:buClr>
            </a:pPr>
            <a:r>
              <a:rPr lang="pt-BR" altLang="zh-CN" sz="2000" dirty="0">
                <a:latin typeface="微软雅黑" panose="020B0503020204020204" pitchFamily="34" charset="-122"/>
                <a:ea typeface="微软雅黑" panose="020B0503020204020204" pitchFamily="34" charset="-122"/>
                <a:cs typeface="+mn-ea"/>
                <a:sym typeface="+mn-lt"/>
              </a:rPr>
              <a:t>                    S.D   F4,	0(R1)</a:t>
            </a:r>
          </a:p>
          <a:p>
            <a:pPr algn="just">
              <a:lnSpc>
                <a:spcPct val="150000"/>
              </a:lnSpc>
              <a:buClr>
                <a:srgbClr val="FF0066"/>
              </a:buClr>
            </a:pPr>
            <a:r>
              <a:rPr lang="pt-BR" altLang="zh-CN" sz="2000" dirty="0">
                <a:latin typeface="微软雅黑" panose="020B0503020204020204" pitchFamily="34" charset="-122"/>
                <a:ea typeface="微软雅黑" panose="020B0503020204020204" pitchFamily="34" charset="-122"/>
                <a:cs typeface="+mn-ea"/>
                <a:sym typeface="+mn-lt"/>
              </a:rPr>
              <a:t>                  SUBI   R1,	R1,   #8</a:t>
            </a:r>
          </a:p>
          <a:p>
            <a:pPr algn="just">
              <a:lnSpc>
                <a:spcPct val="150000"/>
              </a:lnSpc>
              <a:buClr>
                <a:srgbClr val="FF0066"/>
              </a:buClr>
            </a:pPr>
            <a:r>
              <a:rPr lang="pt-BR" altLang="zh-CN" sz="2000" dirty="0">
                <a:latin typeface="微软雅黑" panose="020B0503020204020204" pitchFamily="34" charset="-122"/>
                <a:ea typeface="微软雅黑" panose="020B0503020204020204" pitchFamily="34" charset="-122"/>
                <a:cs typeface="+mn-ea"/>
                <a:sym typeface="+mn-lt"/>
              </a:rPr>
              <a:t>                 BNEZ   R1,	Loop</a:t>
            </a:r>
            <a:endParaRPr lang="en-US" altLang="zh-CN" sz="2800" dirty="0">
              <a:latin typeface="微软雅黑" panose="020B0503020204020204" pitchFamily="34" charset="-122"/>
              <a:ea typeface="微软雅黑" panose="020B0503020204020204" pitchFamily="34" charset="-122"/>
              <a:cs typeface="+mn-ea"/>
              <a:sym typeface="+mn-lt"/>
            </a:endParaRPr>
          </a:p>
          <a:p>
            <a:pPr marL="342900" indent="-342900" algn="just">
              <a:lnSpc>
                <a:spcPct val="150000"/>
              </a:lnSpc>
              <a:buClr>
                <a:srgbClr val="FF0066"/>
              </a:buClr>
              <a:buFont typeface="Wingdings" panose="05000000000000000000" pitchFamily="2" charset="2"/>
              <a:buChar char="p"/>
            </a:pPr>
            <a:r>
              <a:rPr lang="zh-CN" altLang="en-US" sz="2800" dirty="0">
                <a:latin typeface="微软雅黑" panose="020B0503020204020204" pitchFamily="34" charset="-122"/>
                <a:ea typeface="微软雅黑" panose="020B0503020204020204" pitchFamily="34" charset="-122"/>
                <a:cs typeface="+mn-ea"/>
                <a:sym typeface="+mn-lt"/>
              </a:rPr>
              <a:t>如果分支依赖于</a:t>
            </a:r>
            <a:r>
              <a:rPr lang="en-US" altLang="zh-CN" sz="2800" dirty="0" err="1">
                <a:latin typeface="微软雅黑" panose="020B0503020204020204" pitchFamily="34" charset="-122"/>
                <a:ea typeface="微软雅黑" panose="020B0503020204020204" pitchFamily="34" charset="-122"/>
                <a:cs typeface="+mn-ea"/>
                <a:sym typeface="+mn-lt"/>
              </a:rPr>
              <a:t>multd</a:t>
            </a:r>
            <a:r>
              <a:rPr lang="en-US" altLang="zh-CN" sz="2800" dirty="0">
                <a:latin typeface="微软雅黑" panose="020B0503020204020204" pitchFamily="34" charset="-122"/>
                <a:ea typeface="微软雅黑" panose="020B0503020204020204" pitchFamily="34" charset="-122"/>
                <a:cs typeface="+mn-ea"/>
                <a:sym typeface="+mn-lt"/>
              </a:rPr>
              <a:t>,</a:t>
            </a:r>
            <a:r>
              <a:rPr lang="zh-CN" altLang="en-US" sz="2800" dirty="0">
                <a:latin typeface="微软雅黑" panose="020B0503020204020204" pitchFamily="34" charset="-122"/>
                <a:ea typeface="微软雅黑" panose="020B0503020204020204" pitchFamily="34" charset="-122"/>
                <a:cs typeface="+mn-ea"/>
                <a:sym typeface="+mn-lt"/>
              </a:rPr>
              <a:t>怎么办</a:t>
            </a:r>
            <a:r>
              <a:rPr lang="en-US" altLang="zh-CN" sz="2800" dirty="0">
                <a:latin typeface="微软雅黑" panose="020B0503020204020204" pitchFamily="34" charset="-122"/>
                <a:ea typeface="微软雅黑" panose="020B0503020204020204" pitchFamily="34" charset="-122"/>
                <a:cs typeface="+mn-ea"/>
                <a:sym typeface="+mn-lt"/>
              </a:rPr>
              <a:t>?</a:t>
            </a:r>
          </a:p>
          <a:p>
            <a:pPr marL="800100" lvl="1" indent="-342900" algn="just">
              <a:lnSpc>
                <a:spcPct val="150000"/>
              </a:lnSpc>
              <a:buClr>
                <a:srgbClr val="FF0066"/>
              </a:buClr>
              <a:buFont typeface="Wingdings" panose="05000000000000000000" pitchFamily="2" charset="2"/>
              <a:buChar char="ü"/>
            </a:pPr>
            <a:r>
              <a:rPr lang="zh-CN" altLang="en-US" sz="2400" dirty="0">
                <a:latin typeface="微软雅黑" panose="020B0503020204020204" pitchFamily="34" charset="-122"/>
                <a:ea typeface="微软雅黑" panose="020B0503020204020204" pitchFamily="34" charset="-122"/>
                <a:cs typeface="+mn-ea"/>
                <a:sym typeface="+mn-lt"/>
              </a:rPr>
              <a:t>需要能</a:t>
            </a:r>
            <a:r>
              <a:rPr lang="zh-CN" altLang="en-US" sz="2400" b="1" dirty="0">
                <a:solidFill>
                  <a:srgbClr val="FF0066"/>
                </a:solidFill>
                <a:latin typeface="微软雅黑" panose="020B0503020204020204" pitchFamily="34" charset="-122"/>
                <a:ea typeface="微软雅黑" panose="020B0503020204020204" pitchFamily="34" charset="-122"/>
                <a:cs typeface="+mn-ea"/>
                <a:sym typeface="+mn-lt"/>
              </a:rPr>
              <a:t>预测分支方向</a:t>
            </a:r>
          </a:p>
          <a:p>
            <a:pPr marL="800100" lvl="1" indent="-342900" algn="just">
              <a:lnSpc>
                <a:spcPct val="150000"/>
              </a:lnSpc>
              <a:buClr>
                <a:srgbClr val="FF0066"/>
              </a:buClr>
              <a:buFont typeface="Wingdings" panose="05000000000000000000" pitchFamily="2" charset="2"/>
              <a:buChar char="ü"/>
            </a:pPr>
            <a:r>
              <a:rPr lang="zh-CN" altLang="en-US" sz="2400" dirty="0">
                <a:latin typeface="微软雅黑" panose="020B0503020204020204" pitchFamily="34" charset="-122"/>
                <a:ea typeface="微软雅黑" panose="020B0503020204020204" pitchFamily="34" charset="-122"/>
                <a:cs typeface="+mn-ea"/>
                <a:sym typeface="+mn-lt"/>
              </a:rPr>
              <a:t>如果分支成功，我们就可以</a:t>
            </a:r>
            <a:r>
              <a:rPr lang="zh-CN" altLang="en-US" sz="2400" b="1" dirty="0">
                <a:solidFill>
                  <a:srgbClr val="0066FF"/>
                </a:solidFill>
                <a:latin typeface="微软雅黑" panose="020B0503020204020204" pitchFamily="34" charset="-122"/>
                <a:ea typeface="微软雅黑" panose="020B0503020204020204" pitchFamily="34" charset="-122"/>
                <a:cs typeface="+mn-ea"/>
                <a:sym typeface="+mn-lt"/>
              </a:rPr>
              <a:t>重叠执行循环</a:t>
            </a:r>
            <a:endParaRPr lang="en-US" altLang="zh-CN" sz="2400" b="1" dirty="0">
              <a:solidFill>
                <a:srgbClr val="0066FF"/>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705110438"/>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6">
                                            <p:txEl>
                                              <p:pRg st="6" end="6"/>
                                            </p:txEl>
                                          </p:spTgt>
                                        </p:tgtEl>
                                        <p:attrNameLst>
                                          <p:attrName>style.visibility</p:attrName>
                                        </p:attrNameLst>
                                      </p:cBhvr>
                                      <p:to>
                                        <p:strVal val="visible"/>
                                      </p:to>
                                    </p:set>
                                    <p:animEffect transition="in" filter="blinds(horizontal)">
                                      <p:cBhvr>
                                        <p:cTn id="7" dur="500"/>
                                        <p:tgtEl>
                                          <p:spTgt spid="16">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6">
                                            <p:txEl>
                                              <p:pRg st="7" end="7"/>
                                            </p:txEl>
                                          </p:spTgt>
                                        </p:tgtEl>
                                        <p:attrNameLst>
                                          <p:attrName>style.visibility</p:attrName>
                                        </p:attrNameLst>
                                      </p:cBhvr>
                                      <p:to>
                                        <p:strVal val="visible"/>
                                      </p:to>
                                    </p:set>
                                    <p:animEffect transition="in" filter="blinds(horizontal)">
                                      <p:cBhvr>
                                        <p:cTn id="12" dur="500"/>
                                        <p:tgtEl>
                                          <p:spTgt spid="16">
                                            <p:txEl>
                                              <p:pRg st="7" end="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6">
                                            <p:txEl>
                                              <p:pRg st="8" end="8"/>
                                            </p:txEl>
                                          </p:spTgt>
                                        </p:tgtEl>
                                        <p:attrNameLst>
                                          <p:attrName>style.visibility</p:attrName>
                                        </p:attrNameLst>
                                      </p:cBhvr>
                                      <p:to>
                                        <p:strVal val="visible"/>
                                      </p:to>
                                    </p:set>
                                    <p:animEffect transition="in" filter="blinds(horizontal)">
                                      <p:cBhvr>
                                        <p:cTn id="17" dur="500"/>
                                        <p:tgtEl>
                                          <p:spTgt spid="1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自由: 形状 22"/>
          <p:cNvSpPr/>
          <p:nvPr/>
        </p:nvSpPr>
        <p:spPr bwMode="auto">
          <a:xfrm rot="12600000">
            <a:off x="628798" y="267712"/>
            <a:ext cx="166903" cy="731887"/>
          </a:xfrm>
          <a:custGeom>
            <a:avLst/>
            <a:gdLst>
              <a:gd name="connsiteX0" fmla="*/ 260214 w 260214"/>
              <a:gd name="connsiteY0" fmla="*/ 995963 h 1141060"/>
              <a:gd name="connsiteX1" fmla="*/ 0 w 260214"/>
              <a:gd name="connsiteY1" fmla="*/ 1141060 h 1141060"/>
              <a:gd name="connsiteX2" fmla="*/ 0 w 260214"/>
              <a:gd name="connsiteY2" fmla="*/ 146621 h 1141060"/>
              <a:gd name="connsiteX3" fmla="*/ 260214 w 260214"/>
              <a:gd name="connsiteY3" fmla="*/ 0 h 1141060"/>
            </a:gdLst>
            <a:ahLst/>
            <a:cxnLst>
              <a:cxn ang="0">
                <a:pos x="connsiteX0" y="connsiteY0"/>
              </a:cxn>
              <a:cxn ang="0">
                <a:pos x="connsiteX1" y="connsiteY1"/>
              </a:cxn>
              <a:cxn ang="0">
                <a:pos x="connsiteX2" y="connsiteY2"/>
              </a:cxn>
              <a:cxn ang="0">
                <a:pos x="connsiteX3" y="connsiteY3"/>
              </a:cxn>
            </a:cxnLst>
            <a:rect l="l" t="t" r="r" b="b"/>
            <a:pathLst>
              <a:path w="260214" h="1141060">
                <a:moveTo>
                  <a:pt x="260214" y="995963"/>
                </a:moveTo>
                <a:lnTo>
                  <a:pt x="0" y="1141060"/>
                </a:lnTo>
                <a:lnTo>
                  <a:pt x="0" y="146621"/>
                </a:lnTo>
                <a:lnTo>
                  <a:pt x="260214" y="0"/>
                </a:lnTo>
                <a:close/>
              </a:path>
            </a:pathLst>
          </a:custGeom>
          <a:solidFill>
            <a:srgbClr val="0075EA"/>
          </a:solidFill>
          <a:ln>
            <a:noFill/>
          </a:ln>
        </p:spPr>
        <p:txBody>
          <a:bodyPr vert="horz" wrap="square" lIns="91440" tIns="45720" rIns="91440" bIns="45720" numCol="1" anchor="t" anchorCtr="0" compatLnSpc="1">
            <a:noAutofit/>
          </a:bodyPr>
          <a:lstStyle/>
          <a:p>
            <a:endParaRPr lang="zh-CN" altLang="en-US" dirty="0"/>
          </a:p>
        </p:txBody>
      </p:sp>
      <p:grpSp>
        <p:nvGrpSpPr>
          <p:cNvPr id="13" name="组合 12">
            <a:extLst>
              <a:ext uri="{FF2B5EF4-FFF2-40B4-BE49-F238E27FC236}">
                <a16:creationId xmlns:a16="http://schemas.microsoft.com/office/drawing/2014/main" id="{257BC564-4E86-4797-B5CB-8BDE6E904E22}"/>
              </a:ext>
            </a:extLst>
          </p:cNvPr>
          <p:cNvGrpSpPr/>
          <p:nvPr/>
        </p:nvGrpSpPr>
        <p:grpSpPr>
          <a:xfrm>
            <a:off x="635245" y="278225"/>
            <a:ext cx="6030405" cy="706446"/>
            <a:chOff x="635243" y="278221"/>
            <a:chExt cx="6030405" cy="706445"/>
          </a:xfrm>
        </p:grpSpPr>
        <p:sp>
          <p:nvSpPr>
            <p:cNvPr id="14" name="矩形 13">
              <a:extLst>
                <a:ext uri="{FF2B5EF4-FFF2-40B4-BE49-F238E27FC236}">
                  <a16:creationId xmlns:a16="http://schemas.microsoft.com/office/drawing/2014/main" id="{383ADEE3-09C9-4063-B666-DBAA12B1D04D}"/>
                </a:ext>
              </a:extLst>
            </p:cNvPr>
            <p:cNvSpPr/>
            <p:nvPr/>
          </p:nvSpPr>
          <p:spPr>
            <a:xfrm>
              <a:off x="635243" y="676889"/>
              <a:ext cx="5468164" cy="307777"/>
            </a:xfrm>
            <a:prstGeom prst="rect">
              <a:avLst/>
            </a:prstGeom>
          </p:spPr>
          <p:txBody>
            <a:bodyPr wrap="square">
              <a:spAutoFit/>
            </a:bodyPr>
            <a:lstStyle/>
            <a:p>
              <a:pPr algn="ct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Tomasulo Algorithm— —Register Renaming</a:t>
              </a:r>
            </a:p>
          </p:txBody>
        </p:sp>
        <p:sp>
          <p:nvSpPr>
            <p:cNvPr id="15" name="矩形 14">
              <a:extLst>
                <a:ext uri="{FF2B5EF4-FFF2-40B4-BE49-F238E27FC236}">
                  <a16:creationId xmlns:a16="http://schemas.microsoft.com/office/drawing/2014/main" id="{94A4EB1D-9FD5-4440-ABAF-B2BB9EBA4CB2}"/>
                </a:ext>
              </a:extLst>
            </p:cNvPr>
            <p:cNvSpPr/>
            <p:nvPr/>
          </p:nvSpPr>
          <p:spPr>
            <a:xfrm>
              <a:off x="1197484" y="278221"/>
              <a:ext cx="5468164" cy="523219"/>
            </a:xfrm>
            <a:prstGeom prst="rect">
              <a:avLst/>
            </a:prstGeom>
          </p:spPr>
          <p:txBody>
            <a:bodyPr wrap="none">
              <a:spAutoFit/>
            </a:bodyPr>
            <a:lstStyle/>
            <a:p>
              <a:r>
                <a:rPr lang="en-US" altLang="zh-CN" sz="2800" b="1" dirty="0">
                  <a:solidFill>
                    <a:schemeClr val="tx1">
                      <a:lumMod val="85000"/>
                      <a:lumOff val="15000"/>
                    </a:schemeClr>
                  </a:solidFill>
                  <a:latin typeface="等线" panose="02010600030101010101" pitchFamily="2" charset="-122"/>
                  <a:ea typeface="等线" panose="02010600030101010101" pitchFamily="2" charset="-122"/>
                </a:rPr>
                <a:t>Tomasulo</a:t>
              </a:r>
              <a:r>
                <a:rPr lang="zh-CN" altLang="en-US" sz="2800" b="1" dirty="0">
                  <a:solidFill>
                    <a:schemeClr val="tx1">
                      <a:lumMod val="85000"/>
                      <a:lumOff val="15000"/>
                    </a:schemeClr>
                  </a:solidFill>
                  <a:latin typeface="等线" panose="02010600030101010101" pitchFamily="2" charset="-122"/>
                  <a:ea typeface="等线" panose="02010600030101010101" pitchFamily="2" charset="-122"/>
                </a:rPr>
                <a:t>算法</a:t>
              </a:r>
              <a:r>
                <a:rPr lang="en-US" altLang="zh-CN" sz="2800" b="1" dirty="0">
                  <a:solidFill>
                    <a:schemeClr val="tx1">
                      <a:lumMod val="85000"/>
                      <a:lumOff val="15000"/>
                    </a:schemeClr>
                  </a:solidFill>
                  <a:latin typeface="等线" panose="02010600030101010101" pitchFamily="2" charset="-122"/>
                  <a:ea typeface="等线" panose="02010600030101010101" pitchFamily="2" charset="-122"/>
                </a:rPr>
                <a:t>— —</a:t>
              </a:r>
              <a:r>
                <a:rPr lang="zh-CN" altLang="en-US" sz="2800" b="1" dirty="0">
                  <a:solidFill>
                    <a:schemeClr val="tx1">
                      <a:lumMod val="85000"/>
                      <a:lumOff val="15000"/>
                    </a:schemeClr>
                  </a:solidFill>
                  <a:latin typeface="等线" panose="02010600030101010101" pitchFamily="2" charset="-122"/>
                  <a:ea typeface="等线" panose="02010600030101010101" pitchFamily="2" charset="-122"/>
                </a:rPr>
                <a:t>寄存器重命名</a:t>
              </a:r>
            </a:p>
          </p:txBody>
        </p:sp>
      </p:grpSp>
      <p:sp>
        <p:nvSpPr>
          <p:cNvPr id="16" name="矩形 15">
            <a:extLst>
              <a:ext uri="{FF2B5EF4-FFF2-40B4-BE49-F238E27FC236}">
                <a16:creationId xmlns:a16="http://schemas.microsoft.com/office/drawing/2014/main" id="{78CA7E75-E8BE-4719-BAD4-D682DDC122FE}"/>
              </a:ext>
            </a:extLst>
          </p:cNvPr>
          <p:cNvSpPr/>
          <p:nvPr/>
        </p:nvSpPr>
        <p:spPr>
          <a:xfrm>
            <a:off x="1056904" y="1755697"/>
            <a:ext cx="10070275" cy="4089709"/>
          </a:xfrm>
          <a:prstGeom prst="rect">
            <a:avLst/>
          </a:prstGeom>
          <a:ln>
            <a:solidFill>
              <a:schemeClr val="accent1"/>
            </a:solidFill>
          </a:ln>
        </p:spPr>
        <p:txBody>
          <a:bodyPr wrap="square" lIns="72000" rIns="72000">
            <a:spAutoFit/>
          </a:bodyPr>
          <a:lstStyle/>
          <a:p>
            <a:pPr marL="342900" indent="-342900" algn="just">
              <a:lnSpc>
                <a:spcPct val="150000"/>
              </a:lnSpc>
              <a:buClr>
                <a:srgbClr val="FF0066"/>
              </a:buClr>
              <a:buFont typeface="Wingdings" panose="05000000000000000000" pitchFamily="2" charset="2"/>
              <a:buChar char="p"/>
            </a:pPr>
            <a:r>
              <a:rPr lang="zh-CN" altLang="en-US" sz="2800" dirty="0">
                <a:latin typeface="微软雅黑" panose="020B0503020204020204" pitchFamily="34" charset="-122"/>
                <a:ea typeface="微软雅黑" panose="020B0503020204020204" pitchFamily="34" charset="-122"/>
                <a:cs typeface="+mn-ea"/>
                <a:sym typeface="+mn-lt"/>
              </a:rPr>
              <a:t>在</a:t>
            </a:r>
            <a:r>
              <a:rPr lang="en-US" altLang="zh-CN" sz="2800" dirty="0">
                <a:latin typeface="微软雅黑" panose="020B0503020204020204" pitchFamily="34" charset="-122"/>
                <a:ea typeface="微软雅黑" panose="020B0503020204020204" pitchFamily="34" charset="-122"/>
                <a:cs typeface="+mn-ea"/>
                <a:sym typeface="+mn-lt"/>
              </a:rPr>
              <a:t>Tomasulo</a:t>
            </a:r>
            <a:r>
              <a:rPr lang="zh-CN" altLang="en-US" sz="2800" dirty="0">
                <a:latin typeface="微软雅黑" panose="020B0503020204020204" pitchFamily="34" charset="-122"/>
                <a:ea typeface="微软雅黑" panose="020B0503020204020204" pitchFamily="34" charset="-122"/>
                <a:cs typeface="+mn-ea"/>
                <a:sym typeface="+mn-lt"/>
              </a:rPr>
              <a:t>算法中，寄存器重命名是通过</a:t>
            </a:r>
            <a:r>
              <a:rPr lang="zh-CN" altLang="en-US" sz="2800" b="1" dirty="0">
                <a:solidFill>
                  <a:srgbClr val="0066FF"/>
                </a:solidFill>
                <a:latin typeface="微软雅黑" panose="020B0503020204020204" pitchFamily="34" charset="-122"/>
                <a:ea typeface="微软雅黑" panose="020B0503020204020204" pitchFamily="34" charset="-122"/>
                <a:cs typeface="+mn-ea"/>
                <a:sym typeface="+mn-lt"/>
              </a:rPr>
              <a:t>保留站</a:t>
            </a:r>
            <a:r>
              <a:rPr lang="zh-CN" altLang="en-US" sz="2800" dirty="0">
                <a:latin typeface="微软雅黑" panose="020B0503020204020204" pitchFamily="34" charset="-122"/>
                <a:ea typeface="微软雅黑" panose="020B0503020204020204" pitchFamily="34" charset="-122"/>
                <a:cs typeface="+mn-ea"/>
                <a:sym typeface="+mn-lt"/>
              </a:rPr>
              <a:t>和</a:t>
            </a:r>
            <a:r>
              <a:rPr lang="zh-CN" altLang="en-US" sz="2800" b="1" dirty="0">
                <a:solidFill>
                  <a:srgbClr val="0066FF"/>
                </a:solidFill>
                <a:latin typeface="微软雅黑" panose="020B0503020204020204" pitchFamily="34" charset="-122"/>
                <a:ea typeface="微软雅黑" panose="020B0503020204020204" pitchFamily="34" charset="-122"/>
                <a:cs typeface="+mn-ea"/>
                <a:sym typeface="+mn-lt"/>
              </a:rPr>
              <a:t>流出逻辑</a:t>
            </a:r>
            <a:r>
              <a:rPr lang="zh-CN" altLang="en-US" sz="2800" dirty="0">
                <a:latin typeface="微软雅黑" panose="020B0503020204020204" pitchFamily="34" charset="-122"/>
                <a:ea typeface="微软雅黑" panose="020B0503020204020204" pitchFamily="34" charset="-122"/>
                <a:cs typeface="+mn-ea"/>
                <a:sym typeface="+mn-lt"/>
              </a:rPr>
              <a:t>来共同完成的。</a:t>
            </a:r>
            <a:endParaRPr lang="en-US" altLang="zh-CN" sz="2800" dirty="0">
              <a:latin typeface="微软雅黑" panose="020B0503020204020204" pitchFamily="34" charset="-122"/>
              <a:ea typeface="微软雅黑" panose="020B0503020204020204" pitchFamily="34" charset="-122"/>
              <a:cs typeface="+mn-ea"/>
              <a:sym typeface="+mn-lt"/>
            </a:endParaRPr>
          </a:p>
          <a:p>
            <a:pPr marL="914400" lvl="1" indent="-457200" algn="just">
              <a:lnSpc>
                <a:spcPct val="150000"/>
              </a:lnSpc>
              <a:buClr>
                <a:srgbClr val="FF0066"/>
              </a:buClr>
              <a:buFont typeface="Wingdings" panose="05000000000000000000" pitchFamily="2" charset="2"/>
              <a:buChar char="ü"/>
            </a:pPr>
            <a:r>
              <a:rPr lang="zh-CN" altLang="en-US" sz="2400" dirty="0">
                <a:latin typeface="微软雅黑" panose="020B0503020204020204" pitchFamily="34" charset="-122"/>
                <a:ea typeface="微软雅黑" panose="020B0503020204020204" pitchFamily="34" charset="-122"/>
                <a:cs typeface="+mn-ea"/>
                <a:sym typeface="+mn-lt"/>
              </a:rPr>
              <a:t>当指令流出时，如果其操作数还没有计算出来，则将该指令中相应的寄存器号</a:t>
            </a:r>
            <a:r>
              <a:rPr lang="zh-CN" altLang="en-US" sz="2400" b="1" dirty="0">
                <a:solidFill>
                  <a:srgbClr val="FF0066"/>
                </a:solidFill>
                <a:latin typeface="微软雅黑" panose="020B0503020204020204" pitchFamily="34" charset="-122"/>
                <a:ea typeface="微软雅黑" panose="020B0503020204020204" pitchFamily="34" charset="-122"/>
                <a:cs typeface="+mn-ea"/>
                <a:sym typeface="+mn-lt"/>
              </a:rPr>
              <a:t>重命名为将产生这个操作数的保留站的标识</a:t>
            </a:r>
            <a:r>
              <a:rPr lang="zh-CN" altLang="en-US" sz="2400" dirty="0">
                <a:latin typeface="微软雅黑" panose="020B0503020204020204" pitchFamily="34" charset="-122"/>
                <a:ea typeface="微软雅黑" panose="020B0503020204020204" pitchFamily="34" charset="-122"/>
                <a:cs typeface="+mn-ea"/>
                <a:sym typeface="+mn-lt"/>
              </a:rPr>
              <a:t>。</a:t>
            </a:r>
            <a:endParaRPr lang="en-US" altLang="zh-CN" sz="2400" dirty="0">
              <a:latin typeface="微软雅黑" panose="020B0503020204020204" pitchFamily="34" charset="-122"/>
              <a:ea typeface="微软雅黑" panose="020B0503020204020204" pitchFamily="34" charset="-122"/>
              <a:cs typeface="+mn-ea"/>
              <a:sym typeface="+mn-lt"/>
            </a:endParaRPr>
          </a:p>
          <a:p>
            <a:pPr marL="914400" lvl="1" indent="-457200" algn="just">
              <a:lnSpc>
                <a:spcPct val="150000"/>
              </a:lnSpc>
              <a:buClr>
                <a:srgbClr val="FF0066"/>
              </a:buClr>
              <a:buFont typeface="Wingdings" panose="05000000000000000000" pitchFamily="2" charset="2"/>
              <a:buChar char="ü"/>
            </a:pPr>
            <a:endParaRPr lang="zh-CN" altLang="en-US" sz="2400" dirty="0">
              <a:latin typeface="微软雅黑" panose="020B0503020204020204" pitchFamily="34" charset="-122"/>
              <a:ea typeface="微软雅黑" panose="020B0503020204020204" pitchFamily="34" charset="-122"/>
              <a:cs typeface="+mn-ea"/>
              <a:sym typeface="+mn-lt"/>
            </a:endParaRPr>
          </a:p>
          <a:p>
            <a:pPr marL="914400" lvl="1" indent="-457200" algn="just">
              <a:lnSpc>
                <a:spcPct val="150000"/>
              </a:lnSpc>
              <a:buClr>
                <a:srgbClr val="FF0066"/>
              </a:buClr>
              <a:buFont typeface="Wingdings" panose="05000000000000000000" pitchFamily="2" charset="2"/>
              <a:buChar char="ü"/>
            </a:pPr>
            <a:r>
              <a:rPr lang="zh-CN" altLang="en-US" sz="2400" dirty="0">
                <a:latin typeface="微软雅黑" panose="020B0503020204020204" pitchFamily="34" charset="-122"/>
                <a:ea typeface="微软雅黑" panose="020B0503020204020204" pitchFamily="34" charset="-122"/>
                <a:cs typeface="+mn-ea"/>
                <a:sym typeface="+mn-lt"/>
              </a:rPr>
              <a:t>指令流出到保留站后，其操作数寄存器号或者替换为数据本身（如果数据已经就绪），或者换成了保留站的标识，</a:t>
            </a:r>
            <a:r>
              <a:rPr lang="zh-CN" altLang="en-US" sz="2400" b="1" dirty="0">
                <a:solidFill>
                  <a:srgbClr val="FF0066"/>
                </a:solidFill>
                <a:latin typeface="微软雅黑" panose="020B0503020204020204" pitchFamily="34" charset="-122"/>
                <a:ea typeface="微软雅黑" panose="020B0503020204020204" pitchFamily="34" charset="-122"/>
                <a:cs typeface="+mn-ea"/>
                <a:sym typeface="+mn-lt"/>
              </a:rPr>
              <a:t>不再是寄存器编号</a:t>
            </a:r>
            <a:r>
              <a:rPr lang="zh-CN" altLang="en-US" sz="2400" dirty="0">
                <a:latin typeface="微软雅黑" panose="020B0503020204020204" pitchFamily="34" charset="-122"/>
                <a:ea typeface="微软雅黑" panose="020B0503020204020204" pitchFamily="34" charset="-122"/>
                <a:cs typeface="+mn-ea"/>
                <a:sym typeface="+mn-lt"/>
              </a:rPr>
              <a:t>。 </a:t>
            </a:r>
          </a:p>
        </p:txBody>
      </p:sp>
    </p:spTree>
    <p:extLst>
      <p:ext uri="{BB962C8B-B14F-4D97-AF65-F5344CB8AC3E}">
        <p14:creationId xmlns:p14="http://schemas.microsoft.com/office/powerpoint/2010/main" val="1012209417"/>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4">
            <a:extLst>
              <a:ext uri="{FF2B5EF4-FFF2-40B4-BE49-F238E27FC236}">
                <a16:creationId xmlns:a16="http://schemas.microsoft.com/office/drawing/2014/main" id="{C2208398-18F4-4BFF-AFC7-C59F3083ADC3}"/>
              </a:ext>
            </a:extLst>
          </p:cNvPr>
          <p:cNvGraphicFramePr>
            <a:graphicFrameLocks noChangeAspect="1"/>
          </p:cNvGraphicFramePr>
          <p:nvPr>
            <p:extLst>
              <p:ext uri="{D42A27DB-BD31-4B8C-83A1-F6EECF244321}">
                <p14:modId xmlns:p14="http://schemas.microsoft.com/office/powerpoint/2010/main" val="2818658657"/>
              </p:ext>
            </p:extLst>
          </p:nvPr>
        </p:nvGraphicFramePr>
        <p:xfrm>
          <a:off x="1804971" y="989466"/>
          <a:ext cx="8550314" cy="5575864"/>
        </p:xfrm>
        <a:graphic>
          <a:graphicData uri="http://schemas.openxmlformats.org/presentationml/2006/ole">
            <mc:AlternateContent xmlns:mc="http://schemas.openxmlformats.org/markup-compatibility/2006">
              <mc:Choice xmlns:v="urn:schemas-microsoft-com:vml" Requires="v">
                <p:oleObj spid="_x0000_s46177" name="图片" r:id="rId4" imgW="4654193" imgH="3041151" progId="Word.Picture.8">
                  <p:embed/>
                </p:oleObj>
              </mc:Choice>
              <mc:Fallback>
                <p:oleObj name="图片" r:id="rId4" imgW="4654193" imgH="3041151" progId="Word.Picture.8">
                  <p:embed/>
                  <p:pic>
                    <p:nvPicPr>
                      <p:cNvPr id="54276" name="Object 4">
                        <a:extLst>
                          <a:ext uri="{FF2B5EF4-FFF2-40B4-BE49-F238E27FC236}">
                            <a16:creationId xmlns:a16="http://schemas.microsoft.com/office/drawing/2014/main" id="{5269EA0C-6C8D-44F2-BAE7-00187340712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04971" y="989466"/>
                        <a:ext cx="8550314" cy="5575864"/>
                      </a:xfrm>
                      <a:prstGeom prst="rect">
                        <a:avLst/>
                      </a:prstGeom>
                      <a:noFill/>
                      <a:ln>
                        <a:noFill/>
                      </a:ln>
                      <a:effectLst/>
                    </p:spPr>
                  </p:pic>
                </p:oleObj>
              </mc:Fallback>
            </mc:AlternateContent>
          </a:graphicData>
        </a:graphic>
      </p:graphicFrame>
      <p:sp>
        <p:nvSpPr>
          <p:cNvPr id="8" name="Rectangle 3" descr="Rectangle: Click to edit Master text styles&#10;Second level&#10;Third level&#10;Fourth level&#10;Fifth level">
            <a:extLst>
              <a:ext uri="{FF2B5EF4-FFF2-40B4-BE49-F238E27FC236}">
                <a16:creationId xmlns:a16="http://schemas.microsoft.com/office/drawing/2014/main" id="{E98D70C1-D3FC-413E-8355-1642E8807628}"/>
              </a:ext>
            </a:extLst>
          </p:cNvPr>
          <p:cNvSpPr txBox="1">
            <a:spLocks noChangeArrowheads="1"/>
          </p:cNvSpPr>
          <p:nvPr/>
        </p:nvSpPr>
        <p:spPr>
          <a:xfrm>
            <a:off x="1208317" y="314700"/>
            <a:ext cx="9788236" cy="514597"/>
          </a:xfrm>
          <a:prstGeom prst="rect">
            <a:avLst/>
          </a:prstGeom>
        </p:spPr>
        <p:txBody>
          <a:bodyPr/>
          <a:lstStyle>
            <a:lvl1pPr marL="228600" indent="-228600" algn="l" defTabSz="913765"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376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376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dirty="0">
                <a:solidFill>
                  <a:srgbClr val="0066FF"/>
                </a:solidFill>
                <a:latin typeface="微软雅黑" panose="020B0503020204020204" pitchFamily="34" charset="-122"/>
                <a:ea typeface="微软雅黑" panose="020B0503020204020204" pitchFamily="34" charset="-122"/>
              </a:rPr>
              <a:t>通过一个简单的例子来说明</a:t>
            </a:r>
            <a:r>
              <a:rPr lang="en-US" altLang="zh-CN" dirty="0">
                <a:solidFill>
                  <a:srgbClr val="0066FF"/>
                </a:solidFill>
                <a:latin typeface="微软雅黑" panose="020B0503020204020204" pitchFamily="34" charset="-122"/>
                <a:ea typeface="微软雅黑" panose="020B0503020204020204" pitchFamily="34" charset="-122"/>
              </a:rPr>
              <a:t>Tomasulo</a:t>
            </a:r>
            <a:r>
              <a:rPr lang="zh-CN" altLang="en-US" dirty="0">
                <a:solidFill>
                  <a:srgbClr val="0066FF"/>
                </a:solidFill>
                <a:latin typeface="微软雅黑" panose="020B0503020204020204" pitchFamily="34" charset="-122"/>
                <a:ea typeface="微软雅黑" panose="020B0503020204020204" pitchFamily="34" charset="-122"/>
              </a:rPr>
              <a:t>算法的基本思想 </a:t>
            </a:r>
          </a:p>
        </p:txBody>
      </p:sp>
    </p:spTree>
    <p:extLst>
      <p:ext uri="{BB962C8B-B14F-4D97-AF65-F5344CB8AC3E}">
        <p14:creationId xmlns:p14="http://schemas.microsoft.com/office/powerpoint/2010/main" val="2083890841"/>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a:gsLst>
            <a:gs pos="100000">
              <a:schemeClr val="tx1"/>
            </a:gs>
            <a:gs pos="57000">
              <a:srgbClr val="000000">
                <a:alpha val="92000"/>
              </a:srgbClr>
            </a:gs>
            <a:gs pos="0">
              <a:schemeClr val="tx1">
                <a:alpha val="23000"/>
              </a:schemeClr>
            </a:gs>
          </a:gsLst>
          <a:lin ang="0" scaled="1"/>
        </a:gradFill>
        <a:ln>
          <a:noFill/>
        </a:ln>
      </a:spPr>
      <a:bodyPr rtlCol="0" anchor="ct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提纲页">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1_tju">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1_tju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tju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tju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tju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tju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tju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tju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tju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tju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tju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tju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tju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35066</TotalTime>
  <Words>8391</Words>
  <Application>Microsoft Office PowerPoint</Application>
  <PresentationFormat>宽屏</PresentationFormat>
  <Paragraphs>3963</Paragraphs>
  <Slides>79</Slides>
  <Notes>79</Notes>
  <HiddenSlides>0</HiddenSlides>
  <MMClips>0</MMClips>
  <ScaleCrop>false</ScaleCrop>
  <HeadingPairs>
    <vt:vector size="8" baseType="variant">
      <vt:variant>
        <vt:lpstr>已用的字体</vt:lpstr>
      </vt:variant>
      <vt:variant>
        <vt:i4>9</vt:i4>
      </vt:variant>
      <vt:variant>
        <vt:lpstr>主题</vt:lpstr>
      </vt:variant>
      <vt:variant>
        <vt:i4>2</vt:i4>
      </vt:variant>
      <vt:variant>
        <vt:lpstr>嵌入 OLE 服务器</vt:lpstr>
      </vt:variant>
      <vt:variant>
        <vt:i4>1</vt:i4>
      </vt:variant>
      <vt:variant>
        <vt:lpstr>幻灯片标题</vt:lpstr>
      </vt:variant>
      <vt:variant>
        <vt:i4>79</vt:i4>
      </vt:variant>
    </vt:vector>
  </HeadingPairs>
  <TitlesOfParts>
    <vt:vector size="91" baseType="lpstr">
      <vt:lpstr>等线</vt:lpstr>
      <vt:lpstr>等线 Light</vt:lpstr>
      <vt:lpstr>宋体</vt:lpstr>
      <vt:lpstr>微软雅黑</vt:lpstr>
      <vt:lpstr>微软雅黑</vt:lpstr>
      <vt:lpstr>Arial</vt:lpstr>
      <vt:lpstr>Comic Sans MS</vt:lpstr>
      <vt:lpstr>Times New Roman</vt:lpstr>
      <vt:lpstr>Wingdings</vt:lpstr>
      <vt:lpstr>Office 主题​​</vt:lpstr>
      <vt:lpstr>提纲页</vt:lpstr>
      <vt:lpstr>图片</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陈冠宏</dc:creator>
  <cp:lastModifiedBy>WJZ</cp:lastModifiedBy>
  <cp:revision>2864</cp:revision>
  <dcterms:created xsi:type="dcterms:W3CDTF">2016-08-12T08:20:00Z</dcterms:created>
  <dcterms:modified xsi:type="dcterms:W3CDTF">2022-03-11T14:02:55Z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2052-10.1.0.6930</vt:lpwstr>
  </property>
</Properties>
</file>